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4116" r:id="rId1"/>
  </p:sldMasterIdLst>
  <p:notesMasterIdLst>
    <p:notesMasterId r:id="rId143"/>
  </p:notesMasterIdLst>
  <p:handoutMasterIdLst>
    <p:handoutMasterId r:id="rId144"/>
  </p:handoutMasterIdLst>
  <p:sldIdLst>
    <p:sldId id="562" r:id="rId2"/>
    <p:sldId id="737" r:id="rId3"/>
    <p:sldId id="584" r:id="rId4"/>
    <p:sldId id="585" r:id="rId5"/>
    <p:sldId id="586" r:id="rId6"/>
    <p:sldId id="587" r:id="rId7"/>
    <p:sldId id="588" r:id="rId8"/>
    <p:sldId id="589" r:id="rId9"/>
    <p:sldId id="590" r:id="rId10"/>
    <p:sldId id="591" r:id="rId11"/>
    <p:sldId id="592" r:id="rId12"/>
    <p:sldId id="593" r:id="rId13"/>
    <p:sldId id="594" r:id="rId14"/>
    <p:sldId id="595" r:id="rId15"/>
    <p:sldId id="596" r:id="rId16"/>
    <p:sldId id="597" r:id="rId17"/>
    <p:sldId id="598" r:id="rId18"/>
    <p:sldId id="599" r:id="rId19"/>
    <p:sldId id="600" r:id="rId20"/>
    <p:sldId id="601" r:id="rId21"/>
    <p:sldId id="602" r:id="rId22"/>
    <p:sldId id="603" r:id="rId23"/>
    <p:sldId id="604" r:id="rId24"/>
    <p:sldId id="605" r:id="rId25"/>
    <p:sldId id="606" r:id="rId26"/>
    <p:sldId id="607" r:id="rId27"/>
    <p:sldId id="608" r:id="rId28"/>
    <p:sldId id="609" r:id="rId29"/>
    <p:sldId id="610" r:id="rId30"/>
    <p:sldId id="611" r:id="rId31"/>
    <p:sldId id="612" r:id="rId32"/>
    <p:sldId id="613" r:id="rId33"/>
    <p:sldId id="614" r:id="rId34"/>
    <p:sldId id="615" r:id="rId35"/>
    <p:sldId id="616" r:id="rId36"/>
    <p:sldId id="617" r:id="rId37"/>
    <p:sldId id="618" r:id="rId38"/>
    <p:sldId id="619" r:id="rId39"/>
    <p:sldId id="620" r:id="rId40"/>
    <p:sldId id="621" r:id="rId41"/>
    <p:sldId id="622" r:id="rId42"/>
    <p:sldId id="623" r:id="rId43"/>
    <p:sldId id="624" r:id="rId44"/>
    <p:sldId id="625" r:id="rId45"/>
    <p:sldId id="626" r:id="rId46"/>
    <p:sldId id="738" r:id="rId47"/>
    <p:sldId id="628" r:id="rId48"/>
    <p:sldId id="629" r:id="rId49"/>
    <p:sldId id="630" r:id="rId50"/>
    <p:sldId id="631" r:id="rId51"/>
    <p:sldId id="632" r:id="rId52"/>
    <p:sldId id="633" r:id="rId53"/>
    <p:sldId id="634" r:id="rId54"/>
    <p:sldId id="635" r:id="rId55"/>
    <p:sldId id="636" r:id="rId56"/>
    <p:sldId id="637" r:id="rId57"/>
    <p:sldId id="638" r:id="rId58"/>
    <p:sldId id="739" r:id="rId59"/>
    <p:sldId id="646" r:id="rId60"/>
    <p:sldId id="647" r:id="rId61"/>
    <p:sldId id="648" r:id="rId62"/>
    <p:sldId id="649" r:id="rId63"/>
    <p:sldId id="650" r:id="rId64"/>
    <p:sldId id="651" r:id="rId65"/>
    <p:sldId id="652" r:id="rId66"/>
    <p:sldId id="653" r:id="rId67"/>
    <p:sldId id="654" r:id="rId68"/>
    <p:sldId id="655" r:id="rId69"/>
    <p:sldId id="656" r:id="rId70"/>
    <p:sldId id="657" r:id="rId71"/>
    <p:sldId id="658" r:id="rId72"/>
    <p:sldId id="659" r:id="rId73"/>
    <p:sldId id="660" r:id="rId74"/>
    <p:sldId id="661" r:id="rId75"/>
    <p:sldId id="662" r:id="rId76"/>
    <p:sldId id="663" r:id="rId77"/>
    <p:sldId id="664" r:id="rId78"/>
    <p:sldId id="665" r:id="rId79"/>
    <p:sldId id="666" r:id="rId80"/>
    <p:sldId id="667" r:id="rId81"/>
    <p:sldId id="668" r:id="rId82"/>
    <p:sldId id="669" r:id="rId83"/>
    <p:sldId id="670" r:id="rId84"/>
    <p:sldId id="740" r:id="rId85"/>
    <p:sldId id="673" r:id="rId86"/>
    <p:sldId id="674" r:id="rId87"/>
    <p:sldId id="675" r:id="rId88"/>
    <p:sldId id="676" r:id="rId89"/>
    <p:sldId id="677" r:id="rId90"/>
    <p:sldId id="678" r:id="rId91"/>
    <p:sldId id="679" r:id="rId92"/>
    <p:sldId id="680" r:id="rId93"/>
    <p:sldId id="681" r:id="rId94"/>
    <p:sldId id="682" r:id="rId95"/>
    <p:sldId id="683" r:id="rId96"/>
    <p:sldId id="741" r:id="rId97"/>
    <p:sldId id="685" r:id="rId98"/>
    <p:sldId id="686" r:id="rId99"/>
    <p:sldId id="689" r:id="rId100"/>
    <p:sldId id="691" r:id="rId101"/>
    <p:sldId id="692" r:id="rId102"/>
    <p:sldId id="695" r:id="rId103"/>
    <p:sldId id="697" r:id="rId104"/>
    <p:sldId id="698" r:id="rId105"/>
    <p:sldId id="699" r:id="rId106"/>
    <p:sldId id="700" r:id="rId107"/>
    <p:sldId id="701" r:id="rId108"/>
    <p:sldId id="742" r:id="rId109"/>
    <p:sldId id="704" r:id="rId110"/>
    <p:sldId id="705" r:id="rId111"/>
    <p:sldId id="706" r:id="rId112"/>
    <p:sldId id="707" r:id="rId113"/>
    <p:sldId id="708" r:id="rId114"/>
    <p:sldId id="709" r:id="rId115"/>
    <p:sldId id="710" r:id="rId116"/>
    <p:sldId id="711" r:id="rId117"/>
    <p:sldId id="712" r:id="rId118"/>
    <p:sldId id="713" r:id="rId119"/>
    <p:sldId id="714" r:id="rId120"/>
    <p:sldId id="715" r:id="rId121"/>
    <p:sldId id="716" r:id="rId122"/>
    <p:sldId id="743" r:id="rId123"/>
    <p:sldId id="718" r:id="rId124"/>
    <p:sldId id="719" r:id="rId125"/>
    <p:sldId id="720" r:id="rId126"/>
    <p:sldId id="721" r:id="rId127"/>
    <p:sldId id="722" r:id="rId128"/>
    <p:sldId id="723" r:id="rId129"/>
    <p:sldId id="724" r:id="rId130"/>
    <p:sldId id="725" r:id="rId131"/>
    <p:sldId id="726" r:id="rId132"/>
    <p:sldId id="727" r:id="rId133"/>
    <p:sldId id="728" r:id="rId134"/>
    <p:sldId id="729" r:id="rId135"/>
    <p:sldId id="730" r:id="rId136"/>
    <p:sldId id="744" r:id="rId137"/>
    <p:sldId id="732" r:id="rId138"/>
    <p:sldId id="733" r:id="rId139"/>
    <p:sldId id="734" r:id="rId140"/>
    <p:sldId id="735" r:id="rId141"/>
    <p:sldId id="736" r:id="rId142"/>
  </p:sldIdLst>
  <p:sldSz cx="9144000" cy="6858000" type="screen4x3"/>
  <p:notesSz cx="6858000" cy="9144000"/>
  <p:embeddedFontLst>
    <p:embeddedFont>
      <p:font typeface="Trebuchet MS" pitchFamily="34" charset="0"/>
      <p:regular r:id="rId145"/>
      <p:bold r:id="rId146"/>
      <p:italic r:id="rId147"/>
      <p:boldItalic r:id="rId148"/>
    </p:embeddedFont>
    <p:embeddedFont>
      <p:font typeface="Verdana" pitchFamily="34" charset="0"/>
      <p:regular r:id="rId149"/>
      <p:bold r:id="rId150"/>
      <p:italic r:id="rId151"/>
      <p:boldItalic r:id="rId152"/>
    </p:embeddedFont>
    <p:embeddedFont>
      <p:font typeface="Arial Narrow" pitchFamily="34" charset="0"/>
      <p:regular r:id="rId153"/>
      <p:bold r:id="rId154"/>
      <p:italic r:id="rId155"/>
      <p:boldItalic r:id="rId156"/>
    </p:embeddedFont>
    <p:embeddedFont>
      <p:font typeface="Times" pitchFamily="18" charset="0"/>
      <p:regular r:id="rId157"/>
      <p:bold r:id="rId158"/>
      <p:italic r:id="rId159"/>
      <p:boldItalic r:id="rId160"/>
    </p:embeddedFont>
    <p:embeddedFont>
      <p:font typeface="Arial Unicode MS" pitchFamily="34" charset="-128"/>
      <p:regular r:id="rId161"/>
    </p:embeddedFont>
    <p:embeddedFont>
      <p:font typeface="Georgia" pitchFamily="18" charset="0"/>
      <p:regular r:id="rId162"/>
      <p:bold r:id="rId163"/>
      <p:italic r:id="rId164"/>
      <p:boldItalic r:id="rId165"/>
    </p:embeddedFont>
    <p:embeddedFont>
      <p:font typeface="Calibri" pitchFamily="34" charset="0"/>
      <p:regular r:id="rId166"/>
      <p:bold r:id="rId167"/>
      <p:italic r:id="rId168"/>
      <p:boldItalic r:id="rId169"/>
    </p:embeddedFont>
    <p:embeddedFont>
      <p:font typeface="Gill Sans MT" pitchFamily="34" charset="0"/>
      <p:regular r:id="rId170"/>
      <p:bold r:id="rId171"/>
      <p:italic r:id="rId172"/>
      <p:boldItalic r:id="rId173"/>
    </p:embeddedFont>
    <p:embeddedFont>
      <p:font typeface="Calibri Light" pitchFamily="34" charset="0"/>
      <p:regular r:id="rId174"/>
      <p:italic r:id="rId175"/>
    </p:embeddedFont>
    <p:embeddedFont>
      <p:font typeface="STKaiti" charset="-122"/>
      <p:regular r:id="rId176"/>
    </p:embeddedFont>
  </p:embeddedFontLst>
  <p:defaultTextStyle>
    <a:defPPr>
      <a:defRPr lang="en-US"/>
    </a:defPPr>
    <a:lvl1pPr algn="l" rtl="0" fontAlgn="base">
      <a:spcBef>
        <a:spcPct val="0"/>
      </a:spcBef>
      <a:spcAft>
        <a:spcPct val="0"/>
      </a:spcAft>
      <a:defRPr sz="2000" b="1" kern="1200">
        <a:solidFill>
          <a:schemeClr val="tx1"/>
        </a:solidFill>
        <a:latin typeface="Times" charset="0"/>
        <a:ea typeface="+mn-ea"/>
        <a:cs typeface="Arial" charset="0"/>
      </a:defRPr>
    </a:lvl1pPr>
    <a:lvl2pPr marL="457200" algn="l" rtl="0" fontAlgn="base">
      <a:spcBef>
        <a:spcPct val="0"/>
      </a:spcBef>
      <a:spcAft>
        <a:spcPct val="0"/>
      </a:spcAft>
      <a:defRPr sz="2000" b="1" kern="1200">
        <a:solidFill>
          <a:schemeClr val="tx1"/>
        </a:solidFill>
        <a:latin typeface="Times" charset="0"/>
        <a:ea typeface="+mn-ea"/>
        <a:cs typeface="Arial" charset="0"/>
      </a:defRPr>
    </a:lvl2pPr>
    <a:lvl3pPr marL="914400" algn="l" rtl="0" fontAlgn="base">
      <a:spcBef>
        <a:spcPct val="0"/>
      </a:spcBef>
      <a:spcAft>
        <a:spcPct val="0"/>
      </a:spcAft>
      <a:defRPr sz="2000" b="1" kern="1200">
        <a:solidFill>
          <a:schemeClr val="tx1"/>
        </a:solidFill>
        <a:latin typeface="Times" charset="0"/>
        <a:ea typeface="+mn-ea"/>
        <a:cs typeface="Arial" charset="0"/>
      </a:defRPr>
    </a:lvl3pPr>
    <a:lvl4pPr marL="1371600" algn="l" rtl="0" fontAlgn="base">
      <a:spcBef>
        <a:spcPct val="0"/>
      </a:spcBef>
      <a:spcAft>
        <a:spcPct val="0"/>
      </a:spcAft>
      <a:defRPr sz="2000" b="1" kern="1200">
        <a:solidFill>
          <a:schemeClr val="tx1"/>
        </a:solidFill>
        <a:latin typeface="Times" charset="0"/>
        <a:ea typeface="+mn-ea"/>
        <a:cs typeface="Arial" charset="0"/>
      </a:defRPr>
    </a:lvl4pPr>
    <a:lvl5pPr marL="1828800" algn="l" rtl="0" fontAlgn="base">
      <a:spcBef>
        <a:spcPct val="0"/>
      </a:spcBef>
      <a:spcAft>
        <a:spcPct val="0"/>
      </a:spcAft>
      <a:defRPr sz="2000" b="1" kern="1200">
        <a:solidFill>
          <a:schemeClr val="tx1"/>
        </a:solidFill>
        <a:latin typeface="Times" charset="0"/>
        <a:ea typeface="+mn-ea"/>
        <a:cs typeface="Arial" charset="0"/>
      </a:defRPr>
    </a:lvl5pPr>
    <a:lvl6pPr marL="2286000" algn="l" defTabSz="914400" rtl="0" eaLnBrk="1" latinLnBrk="0" hangingPunct="1">
      <a:defRPr sz="2000" b="1" kern="1200">
        <a:solidFill>
          <a:schemeClr val="tx1"/>
        </a:solidFill>
        <a:latin typeface="Times" charset="0"/>
        <a:ea typeface="+mn-ea"/>
        <a:cs typeface="Arial" charset="0"/>
      </a:defRPr>
    </a:lvl6pPr>
    <a:lvl7pPr marL="2743200" algn="l" defTabSz="914400" rtl="0" eaLnBrk="1" latinLnBrk="0" hangingPunct="1">
      <a:defRPr sz="2000" b="1" kern="1200">
        <a:solidFill>
          <a:schemeClr val="tx1"/>
        </a:solidFill>
        <a:latin typeface="Times" charset="0"/>
        <a:ea typeface="+mn-ea"/>
        <a:cs typeface="Arial" charset="0"/>
      </a:defRPr>
    </a:lvl7pPr>
    <a:lvl8pPr marL="3200400" algn="l" defTabSz="914400" rtl="0" eaLnBrk="1" latinLnBrk="0" hangingPunct="1">
      <a:defRPr sz="2000" b="1" kern="1200">
        <a:solidFill>
          <a:schemeClr val="tx1"/>
        </a:solidFill>
        <a:latin typeface="Times" charset="0"/>
        <a:ea typeface="+mn-ea"/>
        <a:cs typeface="Arial" charset="0"/>
      </a:defRPr>
    </a:lvl8pPr>
    <a:lvl9pPr marL="3657600" algn="l" defTabSz="914400" rtl="0" eaLnBrk="1" latinLnBrk="0" hangingPunct="1">
      <a:defRPr sz="2000" b="1" kern="1200">
        <a:solidFill>
          <a:schemeClr val="tx1"/>
        </a:solidFill>
        <a:latin typeface="Times" charset="0"/>
        <a:ea typeface="+mn-ea"/>
        <a:cs typeface="Arial" charset="0"/>
      </a:defRPr>
    </a:lvl9pPr>
  </p:defaultTextStyle>
  <p:extLst>
    <p:ext uri="{EFAFB233-063F-42B5-8137-9DF3F51BA10A}">
      <p15:sldGuideLst xmlns:p15="http://schemas.microsoft.com/office/powerpoint/2012/main" xmlns="">
        <p15:guide id="1" orient="horz" pos="404">
          <p15:clr>
            <a:srgbClr val="A4A3A4"/>
          </p15:clr>
        </p15:guide>
        <p15:guide id="2" pos="73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D8B"/>
    <a:srgbClr val="FFCC01"/>
    <a:srgbClr val="D71920"/>
    <a:srgbClr val="339966"/>
    <a:srgbClr val="FFCB05"/>
    <a:srgbClr val="006699"/>
    <a:srgbClr val="FFE06D"/>
    <a:srgbClr val="E7E6D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93109" autoAdjust="0"/>
  </p:normalViewPr>
  <p:slideViewPr>
    <p:cSldViewPr snapToGrid="0">
      <p:cViewPr varScale="1">
        <p:scale>
          <a:sx n="74" d="100"/>
          <a:sy n="74" d="100"/>
        </p:scale>
        <p:origin x="-1362" y="-90"/>
      </p:cViewPr>
      <p:guideLst>
        <p:guide orient="horz" pos="404"/>
        <p:guide pos="73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120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font" Target="fonts/font10.fntdata"/><Relationship Id="rId159" Type="http://schemas.openxmlformats.org/officeDocument/2006/relationships/font" Target="fonts/font15.fntdata"/><Relationship Id="rId175" Type="http://schemas.openxmlformats.org/officeDocument/2006/relationships/font" Target="fonts/font31.fntdata"/><Relationship Id="rId170" Type="http://schemas.openxmlformats.org/officeDocument/2006/relationships/font" Target="fonts/font26.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handoutMaster" Target="handoutMasters/handoutMaster1.xml"/><Relationship Id="rId149"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font" Target="fonts/font16.fntdata"/><Relationship Id="rId165" Type="http://schemas.openxmlformats.org/officeDocument/2006/relationships/font" Target="fonts/font2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6.fntdata"/><Relationship Id="rId155" Type="http://schemas.openxmlformats.org/officeDocument/2006/relationships/font" Target="fonts/font11.fntdata"/><Relationship Id="rId171" Type="http://schemas.openxmlformats.org/officeDocument/2006/relationships/font" Target="fonts/font27.fntdata"/><Relationship Id="rId176" Type="http://schemas.openxmlformats.org/officeDocument/2006/relationships/font" Target="fonts/font32.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1.fntdata"/><Relationship Id="rId161" Type="http://schemas.openxmlformats.org/officeDocument/2006/relationships/font" Target="fonts/font17.fntdata"/><Relationship Id="rId166"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font" Target="fonts/font4.fntdata"/><Relationship Id="rId151" Type="http://schemas.openxmlformats.org/officeDocument/2006/relationships/font" Target="fonts/font7.fntdata"/><Relationship Id="rId156" Type="http://schemas.openxmlformats.org/officeDocument/2006/relationships/font" Target="fonts/font12.fntdata"/><Relationship Id="rId164" Type="http://schemas.openxmlformats.org/officeDocument/2006/relationships/font" Target="fonts/font20.fntdata"/><Relationship Id="rId169" Type="http://schemas.openxmlformats.org/officeDocument/2006/relationships/font" Target="fonts/font25.fntdata"/><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font" Target="fonts/font28.fntdata"/><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2.fntdata"/><Relationship Id="rId167" Type="http://schemas.openxmlformats.org/officeDocument/2006/relationships/font" Target="fonts/font2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1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3.fntdata"/><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8.fntdata"/><Relationship Id="rId173" Type="http://schemas.openxmlformats.org/officeDocument/2006/relationships/font" Target="fonts/font29.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3.fntdata"/><Relationship Id="rId16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1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9.fntdata"/><Relationship Id="rId174" Type="http://schemas.openxmlformats.org/officeDocument/2006/relationships/font" Target="fonts/font30.fntdata"/><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159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pitchFamily="18" charset="0"/>
                <a:cs typeface="+mn-cs"/>
              </a:defRPr>
            </a:lvl1pPr>
          </a:lstStyle>
          <a:p>
            <a:pPr>
              <a:defRPr/>
            </a:pPr>
            <a:endParaRPr lang="en-US"/>
          </a:p>
        </p:txBody>
      </p:sp>
      <p:sp>
        <p:nvSpPr>
          <p:cNvPr id="1597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159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pitchFamily="18" charset="0"/>
                <a:cs typeface="+mn-cs"/>
              </a:defRPr>
            </a:lvl1pPr>
          </a:lstStyle>
          <a:p>
            <a:pPr>
              <a:defRPr/>
            </a:pPr>
            <a:fld id="{5A8426D9-7A75-4A26-B751-8A996C75A933}" type="slidenum">
              <a:rPr lang="en-US"/>
              <a:pPr>
                <a:defRPr/>
              </a:pPr>
              <a:t>‹#›</a:t>
            </a:fld>
            <a:endParaRPr lang="en-US"/>
          </a:p>
        </p:txBody>
      </p:sp>
    </p:spTree>
    <p:extLst>
      <p:ext uri="{BB962C8B-B14F-4D97-AF65-F5344CB8AC3E}">
        <p14:creationId xmlns:p14="http://schemas.microsoft.com/office/powerpoint/2010/main" val="3812068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pitchFamily="18" charset="0"/>
                <a:cs typeface="+mn-cs"/>
              </a:defRPr>
            </a:lvl1pPr>
          </a:lstStyle>
          <a:p>
            <a:pPr>
              <a:defRPr/>
            </a:pPr>
            <a:fld id="{E038F705-66D8-4E6B-B62F-4E80EE13DDFE}" type="slidenum">
              <a:rPr lang="en-US"/>
              <a:pPr>
                <a:defRPr/>
              </a:pPr>
              <a:t>‹#›</a:t>
            </a:fld>
            <a:endParaRPr lang="en-US"/>
          </a:p>
        </p:txBody>
      </p:sp>
    </p:spTree>
    <p:extLst>
      <p:ext uri="{BB962C8B-B14F-4D97-AF65-F5344CB8AC3E}">
        <p14:creationId xmlns:p14="http://schemas.microsoft.com/office/powerpoint/2010/main" val="1367838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pPr eaLnBrk="1" hangingPunct="1"/>
            <a:endParaRPr lang="en-US">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8BBCE4-6968-4FC0-B6E6-81B514762BFA}" type="slidenum">
              <a:rPr lang="en-US"/>
              <a:pPr/>
              <a:t>11</a:t>
            </a:fld>
            <a:endParaRPr lang="en-US"/>
          </a:p>
        </p:txBody>
      </p:sp>
      <p:sp>
        <p:nvSpPr>
          <p:cNvPr id="1792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920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1DB103AD-F81B-43CD-8233-9FFA464257D4}" type="slidenum">
              <a:rPr lang="en-US"/>
              <a:pPr/>
              <a:t>105</a:t>
            </a:fld>
            <a:endParaRPr lang="en-US"/>
          </a:p>
        </p:txBody>
      </p:sp>
      <p:sp>
        <p:nvSpPr>
          <p:cNvPr id="28876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8770" name="Text Box 2"/>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Managing User-defined Functions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 make changes to a user-defined function by using the ALTER FUNCTION statement. As you saw with stored procedures and views, modifying a function enables you to retain whatever permissions you have assigned to users for the function. In contrast, if you drop and re-create the function, you must Re-assign users’ permissions.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Arial" charset="0"/>
                <a:cs typeface="Arial Unicode MS" charset="0"/>
              </a:rPr>
              <a:t>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ALTER FUNCTION owner.function_name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New function definition You can also delete a function by using the DROP FUNCTION statement.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Arial" charset="0"/>
                <a:cs typeface="Arial Unicode MS" charset="0"/>
              </a:rPr>
              <a:t> 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DROP FUNCTION owner.function_name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Dropping a User-defined Function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1.  In SQL Query Analyzer, select the pubs database.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2.  Execute the following query: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DROP FUNCTION dbo.fn_AuthorState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query deletes the fn_AuthorState function from the Pubs database.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3.  Close all open windows.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8877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3D69EA-B019-405D-A0DE-244B597BC5C6}"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105</a:t>
            </a:fld>
            <a:endParaRPr lang="en-US">
              <a:solidFill>
                <a:srgbClr val="000000"/>
              </a:solidFill>
              <a:latin typeface="+mn-lt"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368F005-44E9-499D-B5E0-225BD394F38E}" type="slidenum">
              <a:rPr lang="en-US"/>
              <a:pPr/>
              <a:t>106</a:t>
            </a:fld>
            <a:endParaRPr lang="en-US"/>
          </a:p>
        </p:txBody>
      </p:sp>
      <p:sp>
        <p:nvSpPr>
          <p:cNvPr id="28979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9794" name="Text Box 2"/>
          <p:cNvSpPr txBox="1">
            <a:spLocks noGrp="1" noChangeArrowheads="1"/>
          </p:cNvSpPr>
          <p:nvPr>
            <p:ph type="body" idx="1"/>
          </p:nvPr>
        </p:nvSpPr>
        <p:spPr bwMode="auto">
          <a:xfrm>
            <a:off x="685800" y="4343400"/>
            <a:ext cx="5486400" cy="9594850"/>
          </a:xfrm>
          <a:prstGeom prst="rect">
            <a:avLst/>
          </a:prstGeom>
          <a:noFill/>
          <a:ln cap="flat">
            <a:round/>
            <a:headEnd/>
            <a:tailEnd/>
          </a:ln>
        </p:spPr>
        <p:txBody>
          <a:bodyPr lIns="90000" tIns="45000" rIns="90000" bIns="45000"/>
          <a:lstStyle/>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USE pubs</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CREATE FUNCTION fn_AvgPrice(@type varchar (12))</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RETURNS money</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AS</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BEGIN</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DECLARE @avg money</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SELECT @avg = avg(price) FROM titles</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WHERE type = @type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RETURN @avgEND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2.  Execute a query to find out what types of books are in the titles table.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What query did you use?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SELECT title, typeFROM titlesORDER BY type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3.  Execute a SELECT query to view the average price for a book type.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What query did you use?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SELECT dbo.fn_AvgPrice('psychology')</a:t>
            </a:r>
            <a:r>
              <a:rPr lang="en-US" sz="2000" b="1" i="1">
                <a:latin typeface="Arial" charset="0"/>
                <a:cs typeface="Arial Unicode MS" charset="0"/>
              </a:rPr>
              <a: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4.</a:t>
            </a:r>
            <a:r>
              <a:rPr lang="en-US" sz="2000" b="1">
                <a:latin typeface="Arial" charset="0"/>
                <a:cs typeface="Arial Unicode MS" charset="0"/>
              </a:rPr>
              <a:t>  </a:t>
            </a:r>
            <a:r>
              <a:rPr lang="en-US" sz="2000">
                <a:latin typeface="Arial" charset="0"/>
                <a:cs typeface="Arial Unicode MS" charset="0"/>
              </a:rPr>
              <a:t>Execute a query that uses the fn_AvgPrice in a WHERE clause. Design the query to display the title, type, and price columns for titles with a price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greater than the average price for a book type.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What query did you use?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title, type, priceFROM titlesWHERE price &gt; dbo.fn_AvgPrice('psychology')</a:t>
            </a:r>
            <a:r>
              <a:rPr lang="en-US" sz="2000" b="1">
                <a:latin typeface="Verdana" pitchFamily="32" charset="0"/>
                <a:cs typeface="Arial Unicode MS" charset="0"/>
              </a:rPr>
              <a: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5. Design and execute a query that enables you to display the title, type, and</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price columns for titles with a price greater than the average price for a book</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type. Include only those titles that have the same book type as that of the function. Record your query in the space below.</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SELECT title, type, priceFROM titlesWHERE price &gt; dbo.fn_AvgPrice('psychology')AND type = 'psycholog’</a:t>
            </a:r>
          </a:p>
        </p:txBody>
      </p:sp>
      <p:sp>
        <p:nvSpPr>
          <p:cNvPr id="28979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41BF1CC-8980-475E-9CA7-2E26250721D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106</a:t>
            </a:fld>
            <a:endParaRPr lang="en-US">
              <a:solidFill>
                <a:srgbClr val="000000"/>
              </a:solidFill>
              <a:latin typeface="+mn-lt"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61C2C6B7-2449-4B9D-9128-E4AF8FED86AC}" type="slidenum">
              <a:rPr lang="en-US"/>
              <a:pPr/>
              <a:t>107</a:t>
            </a:fld>
            <a:endParaRPr lang="en-US"/>
          </a:p>
        </p:txBody>
      </p:sp>
      <p:sp>
        <p:nvSpPr>
          <p:cNvPr id="29081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0818" name="Text Box 2"/>
          <p:cNvSpPr txBox="1">
            <a:spLocks noGrp="1" noChangeArrowheads="1"/>
          </p:cNvSpPr>
          <p:nvPr>
            <p:ph type="body" idx="1"/>
          </p:nvPr>
        </p:nvSpPr>
        <p:spPr bwMode="auto">
          <a:xfrm>
            <a:off x="685800" y="4343400"/>
            <a:ext cx="5486400" cy="6897688"/>
          </a:xfrm>
          <a:prstGeom prst="rect">
            <a:avLst/>
          </a:prstGeom>
          <a:noFill/>
          <a:ln cap="flat">
            <a:round/>
            <a:headEnd/>
            <a:tailEnd/>
          </a:ln>
        </p:spPr>
        <p:txBody>
          <a:bodyPr lIns="90000" tIns="45000" rIns="90000" bIns="45000"/>
          <a:lstStyle/>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b="1">
                <a:latin typeface="Arial" charset="0"/>
                <a:cs typeface="Arial Unicode MS" charset="0"/>
              </a:rPr>
              <a:t>Creating an Inline Table-valued Function</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Now let’s look at how you use an inline table-valued function. While both a multi-</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statement table function and an inline table function enable you to retrieve a table,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with an inline table function, you can specify only a SELECT statement to retrieve the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table. Another difference you’ll notice is that you use simply RETURNS TABLE to</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return the results of the function. You don’t have to specify a return variable and</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data type because SQL Server automatically formats the values based on the results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set of the SELECT statement.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CREATE FUNCTION fn_TitleRatings2(@category category_num)</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RETURNS TABLE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AS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RETURN (SELECT title, rating FROM movie WHERE category_num = @category) </a:t>
            </a:r>
          </a:p>
          <a:p>
            <a:pPr marL="228600" indent="-225425" eaLnBrk="1" hangingPunct="1">
              <a:lnSpc>
                <a:spcPct val="80000"/>
              </a:lnSpc>
              <a:spcBef>
                <a:spcPct val="0"/>
              </a:spcBef>
              <a:buSzPct val="45000"/>
              <a:buFont typeface="Times New Roman" pitchFamily="16" charset="0"/>
              <a:buAutoNum type="arabicPeriod"/>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Design and execute a query to create an inline table-valued function named fn_Rentals. Design this query so</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 that you can use it to find all rental invoices with a total value greater than a dollar value you specify. Include the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 invoice_num and the total value of the rentals. (Hint: You’ll need to use SUM(rental_price) to find the total value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 of the rentals.) What query did you use?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USE movies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 GO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CREATE FUNCTION fn_Rentals(@rentals money)</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RETURNS TABLE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AS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RETURN (SELECT invoice_num,SUM(rental_price) AS 'Total Price‘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FROM rental_detail</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GROUP BY  invoice_numHAVING SUM(rental_price) &gt; @rentals)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800">
                <a:latin typeface="Arial" charset="0"/>
                <a:cs typeface="Arial Unicode MS" charset="0"/>
              </a:rPr>
              <a:t>2.  Design and execute a query to test the fn_Rentals function. What query did you use?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700" b="1">
                <a:latin typeface="Verdana" pitchFamily="32" charset="0"/>
                <a:cs typeface="Arial Unicode MS" charset="0"/>
              </a:rPr>
              <a:t>SELECT *FROM dbo.fn_Rentals(7.50)</a:t>
            </a:r>
            <a:r>
              <a:rPr lang="en-US" sz="800">
                <a:latin typeface="Verdana" pitchFamily="32" charset="0"/>
                <a:cs typeface="Arial Unicode MS" charset="0"/>
              </a:rPr>
              <a:t>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800">
              <a:latin typeface="Verdana" pitchFamily="32" charset="0"/>
              <a:cs typeface="Arial Unicode MS" charset="0"/>
            </a:endParaRPr>
          </a:p>
        </p:txBody>
      </p:sp>
      <p:sp>
        <p:nvSpPr>
          <p:cNvPr id="29081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D3E1E25-4E74-43AE-A857-ADAE140173E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107</a:t>
            </a:fld>
            <a:endParaRPr lang="en-US">
              <a:solidFill>
                <a:srgbClr val="000000"/>
              </a:solidFill>
              <a:latin typeface="+mn-lt"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F4DCDA9-6695-4F63-BA16-5652B9E6CA6B}" type="slidenum">
              <a:rPr lang="en-US"/>
              <a:pPr/>
              <a:t>109</a:t>
            </a:fld>
            <a:endParaRPr lang="en-US"/>
          </a:p>
        </p:txBody>
      </p:sp>
      <p:sp>
        <p:nvSpPr>
          <p:cNvPr id="29388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5DD899E-39D4-4565-857F-1FC3C5A889B8}"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109</a:t>
            </a:fld>
            <a:endParaRPr lang="en-US" sz="1200">
              <a:solidFill>
                <a:srgbClr val="000000"/>
              </a:solidFill>
              <a:latin typeface="+mn-lt" charset="0"/>
            </a:endParaRPr>
          </a:p>
        </p:txBody>
      </p:sp>
      <p:sp>
        <p:nvSpPr>
          <p:cNvPr id="29389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3891" name="Text Box 3"/>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Introduction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Creates an index on a given table; this statement either changes the physical ordering of the table or provides the optimizer with a logical ordering of the table to increase query efficiency. When an index is created for the primary key, use the table- and column-level PRIMARY KEY constraints by specifying the PRIMARY KEY keywords provided with either the CREATE TABLE or ALTER TABLE statements.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Only the table owner can create indexes on that table. The owner of a table can create an index at any time, whether or not there is data in the table. Indexes can be created on tables in another database by specifying a qualified database 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dirty="0">
                <a:latin typeface="Arial" charset="0"/>
                <a:cs typeface="Arial Unicode MS" charset="0"/>
              </a:rPr>
              <a:t>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Verdana" pitchFamily="32" charset="0"/>
                <a:cs typeface="Arial Unicode MS" charset="0"/>
              </a:rPr>
              <a:t>CREATE [UNIQUE] [CLUSTERED | NONCLUSTERED]</a:t>
            </a:r>
            <a:br>
              <a:rPr lang="en-US" sz="2000" b="1" dirty="0">
                <a:latin typeface="Verdana" pitchFamily="32" charset="0"/>
                <a:cs typeface="Arial Unicode MS" charset="0"/>
              </a:rPr>
            </a:br>
            <a:r>
              <a:rPr lang="en-US" sz="2000" b="1" dirty="0">
                <a:latin typeface="Verdana" pitchFamily="32" charset="0"/>
                <a:cs typeface="Arial Unicode MS" charset="0"/>
              </a:rPr>
              <a:t> INDEX </a:t>
            </a:r>
            <a:r>
              <a:rPr lang="en-US" sz="2000" b="1" dirty="0" err="1">
                <a:latin typeface="Verdana" pitchFamily="32" charset="0"/>
                <a:cs typeface="Arial Unicode MS" charset="0"/>
              </a:rPr>
              <a:t>index_name</a:t>
            </a:r>
            <a:r>
              <a:rPr lang="en-US" sz="2000" b="1" dirty="0">
                <a:latin typeface="Verdana" pitchFamily="32" charset="0"/>
                <a:cs typeface="Arial Unicode MS" charset="0"/>
              </a:rPr>
              <a:t> ON table (column [,...n])</a:t>
            </a:r>
            <a:br>
              <a:rPr lang="en-US" sz="2000" b="1" dirty="0">
                <a:latin typeface="Verdana" pitchFamily="32" charset="0"/>
                <a:cs typeface="Arial Unicode MS" charset="0"/>
              </a:rPr>
            </a:br>
            <a:r>
              <a:rPr lang="en-US" sz="2000" b="1" dirty="0">
                <a:latin typeface="Verdana" pitchFamily="32" charset="0"/>
                <a:cs typeface="Arial Unicode MS" charset="0"/>
              </a:rPr>
              <a:t>[WITH</a:t>
            </a:r>
            <a:br>
              <a:rPr lang="en-US" sz="2000" b="1" dirty="0">
                <a:latin typeface="Verdana" pitchFamily="32" charset="0"/>
                <a:cs typeface="Arial Unicode MS" charset="0"/>
              </a:rPr>
            </a:br>
            <a:r>
              <a:rPr lang="en-US" sz="2000" b="1" dirty="0">
                <a:latin typeface="Verdana" pitchFamily="32" charset="0"/>
                <a:cs typeface="Arial Unicode MS" charset="0"/>
              </a:rPr>
              <a:t> [PAD_INDEX]</a:t>
            </a:r>
            <a:br>
              <a:rPr lang="en-US" sz="2000" b="1" dirty="0">
                <a:latin typeface="Verdana" pitchFamily="32" charset="0"/>
                <a:cs typeface="Arial Unicode MS" charset="0"/>
              </a:rPr>
            </a:br>
            <a:r>
              <a:rPr lang="en-US" sz="2000" b="1" dirty="0">
                <a:latin typeface="Verdana" pitchFamily="32" charset="0"/>
                <a:cs typeface="Arial Unicode MS" charset="0"/>
              </a:rPr>
              <a:t>        [[,] FILLFACTOR = </a:t>
            </a:r>
            <a:r>
              <a:rPr lang="en-US" sz="2000" b="1" dirty="0" err="1">
                <a:latin typeface="Verdana" pitchFamily="32" charset="0"/>
                <a:cs typeface="Arial Unicode MS" charset="0"/>
              </a:rPr>
              <a:t>fillfactor</a:t>
            </a:r>
            <a:r>
              <a:rPr lang="en-US" sz="2000" b="1" dirty="0">
                <a:latin typeface="Verdana" pitchFamily="32" charset="0"/>
                <a:cs typeface="Arial Unicode MS" charset="0"/>
              </a:rPr>
              <a:t>]</a:t>
            </a:r>
            <a:br>
              <a:rPr lang="en-US" sz="2000" b="1" dirty="0">
                <a:latin typeface="Verdana" pitchFamily="32" charset="0"/>
                <a:cs typeface="Arial Unicode MS" charset="0"/>
              </a:rPr>
            </a:br>
            <a:r>
              <a:rPr lang="en-US" sz="2000" b="1" dirty="0">
                <a:latin typeface="Verdana" pitchFamily="32" charset="0"/>
                <a:cs typeface="Arial Unicode MS" charset="0"/>
              </a:rPr>
              <a:t>        [[,] IGNORE_DUP_KEY]</a:t>
            </a:r>
            <a:br>
              <a:rPr lang="en-US" sz="2000" b="1" dirty="0">
                <a:latin typeface="Verdana" pitchFamily="32" charset="0"/>
                <a:cs typeface="Arial Unicode MS" charset="0"/>
              </a:rPr>
            </a:br>
            <a:r>
              <a:rPr lang="en-US" sz="2000" b="1" dirty="0">
                <a:latin typeface="Verdana" pitchFamily="32" charset="0"/>
                <a:cs typeface="Arial Unicode MS" charset="0"/>
              </a:rPr>
              <a:t>        [[,] DROP_EXISTING]</a:t>
            </a:r>
            <a:br>
              <a:rPr lang="en-US" sz="2000" b="1" dirty="0">
                <a:latin typeface="Verdana" pitchFamily="32" charset="0"/>
                <a:cs typeface="Arial Unicode MS" charset="0"/>
              </a:rPr>
            </a:br>
            <a:r>
              <a:rPr lang="en-US" sz="2000" b="1" dirty="0">
                <a:latin typeface="Verdana" pitchFamily="32" charset="0"/>
                <a:cs typeface="Arial Unicode MS" charset="0"/>
              </a:rPr>
              <a:t>        [[,] STATISTICS_NORECOMPUTE]</a:t>
            </a:r>
            <a:br>
              <a:rPr lang="en-US" sz="2000" b="1" dirty="0">
                <a:latin typeface="Verdana" pitchFamily="32" charset="0"/>
                <a:cs typeface="Arial Unicode MS" charset="0"/>
              </a:rPr>
            </a:br>
            <a:r>
              <a:rPr lang="en-US" sz="2000" b="1" dirty="0">
                <a:latin typeface="Verdana" pitchFamily="32" charset="0"/>
                <a:cs typeface="Arial Unicode MS" charset="0"/>
              </a:rPr>
              <a:t>]</a:t>
            </a:r>
            <a:br>
              <a:rPr lang="en-US" sz="2000" b="1" dirty="0">
                <a:latin typeface="Verdana" pitchFamily="32" charset="0"/>
                <a:cs typeface="Arial Unicode MS" charset="0"/>
              </a:rPr>
            </a:br>
            <a:r>
              <a:rPr lang="en-US" sz="2000" b="1" dirty="0">
                <a:latin typeface="Verdana" pitchFamily="32" charset="0"/>
                <a:cs typeface="Arial Unicode MS" charset="0"/>
              </a:rPr>
              <a:t>[ON file group]</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Verdana" pitchFamily="32" charset="0"/>
                <a:cs typeface="Arial Unicode MS" charset="0"/>
              </a:rPr>
              <a:t>An INDEX is created using the CREATE INDEX command.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latin typeface="Verdana" pitchFamily="32" charset="0"/>
              <a:cs typeface="Arial Unicode MS" charset="0"/>
            </a:endParaRPr>
          </a:p>
        </p:txBody>
      </p:sp>
      <p:sp>
        <p:nvSpPr>
          <p:cNvPr id="29389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3807582-87F5-45E2-916B-9C3818FB0BF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109</a:t>
            </a:fld>
            <a:endParaRPr lang="en-US">
              <a:solidFill>
                <a:srgbClr val="000000"/>
              </a:solidFill>
              <a:latin typeface="+mn-lt"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AB1342A5-3BA0-4762-8058-3FF669834901}" type="slidenum">
              <a:rPr lang="en-US"/>
              <a:pPr/>
              <a:t>110</a:t>
            </a:fld>
            <a:endParaRPr lang="en-US"/>
          </a:p>
        </p:txBody>
      </p:sp>
      <p:sp>
        <p:nvSpPr>
          <p:cNvPr id="29491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4914" name="Text Box 2"/>
          <p:cNvSpPr txBox="1">
            <a:spLocks noGrp="1" noChangeArrowheads="1"/>
          </p:cNvSpPr>
          <p:nvPr>
            <p:ph type="body" idx="1"/>
          </p:nvPr>
        </p:nvSpPr>
        <p:spPr bwMode="auto">
          <a:xfrm>
            <a:off x="685800" y="4343400"/>
            <a:ext cx="5486400" cy="8018463"/>
          </a:xfrm>
          <a:prstGeom prst="rect">
            <a:avLst/>
          </a:prstGeom>
          <a:noFill/>
          <a:ln cap="flat">
            <a:round/>
            <a:headEnd/>
            <a:tailEnd/>
          </a:ln>
        </p:spPr>
        <p:txBody>
          <a:bodyPr lIns="90000" tIns="45000" rIns="90000" bIns="45000"/>
          <a:lstStyle/>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SQL Server accesses data in one of two ways:</a:t>
            </a:r>
          </a:p>
          <a:p>
            <a:pPr marL="215900" indent="-212725" eaLnBrk="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By scanning all the data pages in a table—called a </a:t>
            </a:r>
            <a:r>
              <a:rPr lang="en-US" sz="2000" i="1">
                <a:latin typeface="Arial" charset="0"/>
                <a:cs typeface="Arial Unicode MS" charset="0"/>
              </a:rPr>
              <a:t>table scan</a:t>
            </a:r>
            <a:r>
              <a:rPr lang="en-US" sz="2000">
                <a:latin typeface="Arial" charset="0"/>
                <a:cs typeface="Arial Unicode MS" charset="0"/>
              </a:rPr>
              <a:t>. When SQL Server</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performs a table scan, it:</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1. </a:t>
            </a:r>
            <a:r>
              <a:rPr lang="en-US" sz="2000">
                <a:latin typeface="Arial" charset="0"/>
                <a:cs typeface="Arial Unicode MS" charset="0"/>
              </a:rPr>
              <a:t>Starts at the beginning of the table.</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2. </a:t>
            </a:r>
            <a:r>
              <a:rPr lang="en-US" sz="2000">
                <a:latin typeface="Arial" charset="0"/>
                <a:cs typeface="Arial Unicode MS" charset="0"/>
              </a:rPr>
              <a:t>Scans from page to page through all the rows in the table.</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3. </a:t>
            </a:r>
            <a:r>
              <a:rPr lang="en-US" sz="2000">
                <a:latin typeface="Arial" charset="0"/>
                <a:cs typeface="Arial Unicode MS" charset="0"/>
              </a:rPr>
              <a:t>Extracts the rows that meet the criteria of the query.</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a:p>
            <a:pPr marL="215900" indent="-212725" eaLnBrk="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By using indexes. When SQL Server uses an index, it:</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1. </a:t>
            </a:r>
            <a:r>
              <a:rPr lang="en-US" sz="2000">
                <a:latin typeface="Arial" charset="0"/>
                <a:cs typeface="Arial Unicode MS" charset="0"/>
              </a:rPr>
              <a:t>Traverses the index tree structure to find rows that the query requests.</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2. </a:t>
            </a:r>
            <a:r>
              <a:rPr lang="en-US" sz="2000">
                <a:latin typeface="Arial" charset="0"/>
                <a:cs typeface="Arial Unicode MS" charset="0"/>
              </a:rPr>
              <a:t>Extracts only the needed rows that meet the criteria of the query.</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SQL Server first determines whether an index exists. Then the query optimizer—the</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component responsible for generating the optimal execution plan for a query—</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determines whether scanning a table or using the index is more efficient for accessing</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data.</a:t>
            </a:r>
          </a:p>
        </p:txBody>
      </p:sp>
      <p:sp>
        <p:nvSpPr>
          <p:cNvPr id="29491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D579B87-7346-43F8-925D-F23EEF68ED3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110</a:t>
            </a:fld>
            <a:endParaRPr lang="en-US">
              <a:solidFill>
                <a:srgbClr val="000000"/>
              </a:solidFill>
              <a:latin typeface="+mn-lt"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13F83538-D191-490F-872B-2FC359C5E963}" type="slidenum">
              <a:rPr lang="en-US"/>
              <a:pPr/>
              <a:t>111</a:t>
            </a:fld>
            <a:endParaRPr lang="en-US"/>
          </a:p>
        </p:txBody>
      </p:sp>
      <p:sp>
        <p:nvSpPr>
          <p:cNvPr id="29593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C983248-11E4-466C-83D0-30EFBE7AF57A}"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111</a:t>
            </a:fld>
            <a:endParaRPr lang="en-US" sz="1200">
              <a:solidFill>
                <a:srgbClr val="000000"/>
              </a:solidFill>
              <a:latin typeface="+mn-lt" charset="0"/>
            </a:endParaRPr>
          </a:p>
        </p:txBody>
      </p:sp>
      <p:sp>
        <p:nvSpPr>
          <p:cNvPr id="29593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5939" name="Text Box 3"/>
          <p:cNvSpPr txBox="1">
            <a:spLocks noGrp="1" noChangeArrowheads="1"/>
          </p:cNvSpPr>
          <p:nvPr>
            <p:ph type="body" idx="1"/>
          </p:nvPr>
        </p:nvSpPr>
        <p:spPr bwMode="auto">
          <a:xfrm>
            <a:off x="685800" y="4343400"/>
            <a:ext cx="5486400" cy="9237663"/>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Types Of Index</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Indexes are of two types: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Clustered Index</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Non Clustered Index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Clustered Index</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A clustered index actually stores the data records in physical order. Because a table can only be physically sorted in one order, a table can only define one clustered index. Having a clustered index also means that each time a record is inserted or deleted from a table, the table or at least parts of the table must be rewritten to maintain the physical order. Even an update to the key field of a clustered index causes the table to delete the 'old' record and then insert the 'new' record. Obviously maintaining the physical order of the records in a table can be quite expensive, especially if there are frequent updates to the table. However, if the table is used mostly for retrieval and reporting, the advantages of a clustered index come to the forefront.</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Clustered Index are suitable for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Columns that contain a limited number of distinct values, such as a state column that contains only 50 distinct state codes.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Queries that return a range of values using operators such as BETWEEN, &gt;, &gt;=, &lt;, and &lt;=. </a:t>
            </a:r>
          </a:p>
        </p:txBody>
      </p:sp>
      <p:sp>
        <p:nvSpPr>
          <p:cNvPr id="29594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12B0127-2A70-41E3-A534-1395DBDD3B9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111</a:t>
            </a:fld>
            <a:endParaRPr lang="en-US">
              <a:solidFill>
                <a:srgbClr val="000000"/>
              </a:solidFill>
              <a:latin typeface="+mn-lt"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53C740B7-307E-4139-B976-0B10BA515B3C}" type="slidenum">
              <a:rPr lang="en-US"/>
              <a:pPr/>
              <a:t>112</a:t>
            </a:fld>
            <a:endParaRPr lang="en-US"/>
          </a:p>
        </p:txBody>
      </p:sp>
      <p:sp>
        <p:nvSpPr>
          <p:cNvPr id="29696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6962" name="Text Box 2"/>
          <p:cNvSpPr txBox="1">
            <a:spLocks noGrp="1" noChangeArrowheads="1"/>
          </p:cNvSpPr>
          <p:nvPr>
            <p:ph type="body" idx="1"/>
          </p:nvPr>
        </p:nvSpPr>
        <p:spPr bwMode="auto">
          <a:xfrm>
            <a:off x="685800" y="4343400"/>
            <a:ext cx="5486400" cy="9691688"/>
          </a:xfrm>
          <a:prstGeom prst="rect">
            <a:avLst/>
          </a:prstGeom>
          <a:noFill/>
          <a:ln cap="flat">
            <a:round/>
            <a:headEnd/>
            <a:tailEnd/>
          </a:ln>
        </p:spPr>
        <p:txBody>
          <a:bodyPr lIns="90000" tIns="45000" rIns="90000" bIns="45000"/>
          <a:lstStyle/>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clustered index sorts and stores the data rows of the table in order based on the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clustered index key. The clustered index is implemented as a B-tree. Each page in a Btree is called an index node. The top node of the B-tree is called the root node. The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bottom level of nodes in the index is called the leaf level. Any index levels between the root node and the leaf nodes are collectively known as intermediate nodes. Each page in the intermediate or bottom levels has a pointer to the preceding and subsequent pages, forming a doubly linked list. This structure provides a highly efficient mechanism to speed the process of locating data.</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Clustered indexes are most effective when used to support queries that do the following:</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Return a range of values by using operators such as BETWEEN, &gt;, &gt;=, &lt;, and &lt;=.</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Because the table data is physically stored in index order, after the row with the first value is found by using the clustered index, rows with subsequent indexed values are guaranteed to be physically adjacent.</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Return data sorted using the ORDER BY or GROUP BY clause. An index on the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columns specified in the ORDER BY or GROUP BY clause might remove the need</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for the database engine to sort the data because the rows are already sorted. This</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improves query performance.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Return data combined by using JOIN clauses; typically these are foreign key</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columns.</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Return large result sets.</a:t>
            </a:r>
          </a:p>
        </p:txBody>
      </p:sp>
      <p:sp>
        <p:nvSpPr>
          <p:cNvPr id="29696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F1FDF78-1AFF-4BE4-90DD-3DE115AE8E0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112</a:t>
            </a:fld>
            <a:endParaRPr lang="en-US">
              <a:solidFill>
                <a:srgbClr val="000000"/>
              </a:solidFill>
              <a:latin typeface="+mn-lt"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6C7C4993-79CF-4AAF-BF8F-7D1EC96FCEE9}" type="slidenum">
              <a:rPr lang="en-US"/>
              <a:pPr/>
              <a:t>113</a:t>
            </a:fld>
            <a:endParaRPr lang="en-US"/>
          </a:p>
        </p:txBody>
      </p:sp>
      <p:sp>
        <p:nvSpPr>
          <p:cNvPr id="29798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3C9A76D-CE27-4987-AD6F-6A975B2156A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113</a:t>
            </a:fld>
            <a:endParaRPr lang="en-US" sz="1200">
              <a:solidFill>
                <a:srgbClr val="000000"/>
              </a:solidFill>
              <a:latin typeface="+mn-lt" charset="0"/>
            </a:endParaRPr>
          </a:p>
        </p:txBody>
      </p:sp>
      <p:sp>
        <p:nvSpPr>
          <p:cNvPr id="29798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7987" name="Text Box 3"/>
          <p:cNvSpPr txBox="1">
            <a:spLocks noGrp="1" noChangeArrowheads="1"/>
          </p:cNvSpPr>
          <p:nvPr>
            <p:ph type="body" idx="1"/>
          </p:nvPr>
        </p:nvSpPr>
        <p:spPr bwMode="auto">
          <a:xfrm>
            <a:off x="685800" y="4343400"/>
            <a:ext cx="5486400" cy="6494463"/>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Query performance is dependent on how well you have designed your indexes.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Writing Good Search Arguments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If an expression does not limit a search, it is considered a non-search argument. You should rewrite queries to convert non-search arguments into</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search arguments.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To limit the search, you should:</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Specify a WHERE clause in the query.</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Verify that the WHERE clause limits the number of rows.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Verify that an expression exists for every table referenced in the query.</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Avoid using leading wildcard characters.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Note : </a:t>
            </a:r>
            <a:r>
              <a:rPr lang="en-US" sz="2000" b="1">
                <a:latin typeface="Arial" charset="0"/>
                <a:cs typeface="Arial Unicode MS" charset="0"/>
              </a:rPr>
              <a:t>Query performance relies on how well you design your indexes and how selective your queries are.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p:txBody>
      </p:sp>
      <p:sp>
        <p:nvSpPr>
          <p:cNvPr id="29798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BFACC0F-4A56-47D1-A0D9-8AB51F681D0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113</a:t>
            </a:fld>
            <a:endParaRPr lang="en-US">
              <a:solidFill>
                <a:srgbClr val="000000"/>
              </a:solidFill>
              <a:latin typeface="+mn-lt"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7F853815-60E4-40C5-9CFA-EAEA0ABD1B3C}" type="slidenum">
              <a:rPr lang="en-US"/>
              <a:pPr/>
              <a:t>114</a:t>
            </a:fld>
            <a:endParaRPr lang="en-US"/>
          </a:p>
        </p:txBody>
      </p:sp>
      <p:sp>
        <p:nvSpPr>
          <p:cNvPr id="29900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3C02DDC-F813-4847-B1BA-30A60F74586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114</a:t>
            </a:fld>
            <a:endParaRPr lang="en-US" sz="1200">
              <a:solidFill>
                <a:srgbClr val="000000"/>
              </a:solidFill>
              <a:latin typeface="+mn-lt" charset="0"/>
            </a:endParaRPr>
          </a:p>
        </p:txBody>
      </p:sp>
      <p:sp>
        <p:nvSpPr>
          <p:cNvPr id="29901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99011" name="Text Box 3"/>
          <p:cNvSpPr txBox="1">
            <a:spLocks noGrp="1" noChangeArrowheads="1"/>
          </p:cNvSpPr>
          <p:nvPr>
            <p:ph type="body" idx="1"/>
          </p:nvPr>
        </p:nvSpPr>
        <p:spPr bwMode="auto">
          <a:xfrm>
            <a:off x="685800" y="4343400"/>
            <a:ext cx="5486400" cy="80184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err="1">
                <a:latin typeface="Arial" charset="0"/>
                <a:cs typeface="Arial Unicode MS" charset="0"/>
              </a:rPr>
              <a:t>NonClustered</a:t>
            </a:r>
            <a:r>
              <a:rPr lang="en-US" sz="2000" b="1" dirty="0">
                <a:latin typeface="Arial" charset="0"/>
                <a:cs typeface="Arial Unicode MS" charset="0"/>
              </a:rPr>
              <a:t> Indexes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A </a:t>
            </a:r>
            <a:r>
              <a:rPr lang="en-US" sz="2000" dirty="0" err="1">
                <a:latin typeface="Arial" charset="0"/>
                <a:cs typeface="Arial Unicode MS" charset="0"/>
              </a:rPr>
              <a:t>nonclustered</a:t>
            </a:r>
            <a:r>
              <a:rPr lang="en-US" sz="2000" dirty="0">
                <a:latin typeface="Arial" charset="0"/>
                <a:cs typeface="Arial Unicode MS" charset="0"/>
              </a:rPr>
              <a:t> index creates a separate 'internal' table that stores only the selected key values of the table in order. Each 'record' in this index contains the key value from one record in the table along with a pointer to either the data record itself or to a value in the clustered index. Because a </a:t>
            </a:r>
            <a:r>
              <a:rPr lang="en-US" sz="2000" dirty="0" err="1">
                <a:latin typeface="Arial" charset="0"/>
                <a:cs typeface="Arial Unicode MS" charset="0"/>
              </a:rPr>
              <a:t>nonclustered</a:t>
            </a:r>
            <a:r>
              <a:rPr lang="en-US" sz="2000" dirty="0">
                <a:latin typeface="Arial" charset="0"/>
                <a:cs typeface="Arial Unicode MS" charset="0"/>
              </a:rPr>
              <a:t> index does not require a physical sorting of the actual data, we can have as many </a:t>
            </a:r>
            <a:r>
              <a:rPr lang="en-US" sz="2000" dirty="0" err="1">
                <a:latin typeface="Arial" charset="0"/>
                <a:cs typeface="Arial Unicode MS" charset="0"/>
              </a:rPr>
              <a:t>nonclustered</a:t>
            </a:r>
            <a:r>
              <a:rPr lang="en-US" sz="2000" dirty="0">
                <a:latin typeface="Arial" charset="0"/>
                <a:cs typeface="Arial Unicode MS" charset="0"/>
              </a:rPr>
              <a:t> indexes associated with a single table as possible. The maximum limit is 249. For each insert, delete, and update performed, SQL updates the table.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Nonclustered Indexes are suitable for: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Columns that contain a high number of distinct values, such as a combination of last name and first name (if a clustered index is used for other columns).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Queries that do not return large result sets.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Columns frequently involved in search conditions of a query (WHERE clause) that return exact matches.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Decision Support System applications for which joins and grouping are frequently required. </a:t>
            </a:r>
          </a:p>
        </p:txBody>
      </p:sp>
      <p:sp>
        <p:nvSpPr>
          <p:cNvPr id="29901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030373B-7164-4D01-8539-080168021B0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114</a:t>
            </a:fld>
            <a:endParaRPr lang="en-US">
              <a:solidFill>
                <a:srgbClr val="000000"/>
              </a:solidFill>
              <a:latin typeface="+mn-lt"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AA2A708-EDFF-42B8-8B54-C440DDE64821}" type="slidenum">
              <a:rPr lang="en-US"/>
              <a:pPr/>
              <a:t>115</a:t>
            </a:fld>
            <a:endParaRPr lang="en-US"/>
          </a:p>
        </p:txBody>
      </p:sp>
      <p:sp>
        <p:nvSpPr>
          <p:cNvPr id="3000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0034" name="Text Box 2"/>
          <p:cNvSpPr txBox="1">
            <a:spLocks noGrp="1" noChangeArrowheads="1"/>
          </p:cNvSpPr>
          <p:nvPr>
            <p:ph type="body" idx="1"/>
          </p:nvPr>
        </p:nvSpPr>
        <p:spPr bwMode="auto">
          <a:xfrm>
            <a:off x="685800" y="4343400"/>
            <a:ext cx="5486400" cy="11885613"/>
          </a:xfrm>
          <a:prstGeom prst="rect">
            <a:avLst/>
          </a:prstGeom>
          <a:noFill/>
          <a:ln cap="flat">
            <a:round/>
            <a:headEnd/>
            <a:tailEnd/>
          </a:ln>
        </p:spPr>
        <p:txBody>
          <a:bodyPr lIns="90000" tIns="45000" rIns="90000" bIns="45000"/>
          <a:lstStyle/>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Nonclustered indexes have the same B-tree structure as clustered indexes except that the data rows of the underlying table are not sorted and stored in order based on their </a:t>
            </a:r>
            <a:r>
              <a:rPr lang="en-US" sz="2000" dirty="0" err="1">
                <a:latin typeface="Arial" charset="0"/>
                <a:cs typeface="Arial Unicode MS" charset="0"/>
              </a:rPr>
              <a:t>nonclustered</a:t>
            </a:r>
            <a:r>
              <a:rPr lang="en-US" sz="2000" dirty="0">
                <a:latin typeface="Arial" charset="0"/>
                <a:cs typeface="Arial Unicode MS" charset="0"/>
              </a:rPr>
              <a:t> keys. In the </a:t>
            </a:r>
            <a:r>
              <a:rPr lang="en-US" sz="2000" dirty="0" err="1">
                <a:latin typeface="Arial" charset="0"/>
                <a:cs typeface="Arial Unicode MS" charset="0"/>
              </a:rPr>
              <a:t>nonclustered</a:t>
            </a:r>
            <a:r>
              <a:rPr lang="en-US" sz="2000" dirty="0">
                <a:latin typeface="Arial" charset="0"/>
                <a:cs typeface="Arial Unicode MS" charset="0"/>
              </a:rPr>
              <a:t> index, the data and the index are stored separately, and the leaf level of the index consists of index pages instead of data pages.</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Note:</a:t>
            </a:r>
            <a:r>
              <a:rPr lang="en-US" sz="2000" dirty="0">
                <a:latin typeface="Arial" charset="0"/>
                <a:cs typeface="Arial Unicode MS" charset="0"/>
              </a:rPr>
              <a:t> Columns with the following data types cannot be used as the key in a </a:t>
            </a:r>
            <a:r>
              <a:rPr lang="en-US" sz="2000" dirty="0" err="1">
                <a:latin typeface="Arial" charset="0"/>
                <a:cs typeface="Arial Unicode MS" charset="0"/>
              </a:rPr>
              <a:t>nonclustered</a:t>
            </a:r>
            <a:r>
              <a:rPr lang="en-US" sz="2000" dirty="0">
                <a:latin typeface="Arial" charset="0"/>
                <a:cs typeface="Arial Unicode MS" charset="0"/>
              </a:rPr>
              <a:t> index: </a:t>
            </a:r>
            <a:r>
              <a:rPr lang="en-US" sz="2000" b="1" dirty="0" err="1">
                <a:latin typeface="Arial" charset="0"/>
                <a:cs typeface="Arial Unicode MS" charset="0"/>
              </a:rPr>
              <a:t>ntext</a:t>
            </a:r>
            <a:r>
              <a:rPr lang="en-US" sz="2000" dirty="0">
                <a:latin typeface="Arial" charset="0"/>
                <a:cs typeface="Arial Unicode MS" charset="0"/>
              </a:rPr>
              <a:t>, </a:t>
            </a:r>
            <a:r>
              <a:rPr lang="en-US" sz="2000" b="1" dirty="0">
                <a:latin typeface="Arial" charset="0"/>
                <a:cs typeface="Arial Unicode MS" charset="0"/>
              </a:rPr>
              <a:t>text</a:t>
            </a:r>
            <a:r>
              <a:rPr lang="en-US" sz="2000" dirty="0">
                <a:latin typeface="Arial" charset="0"/>
                <a:cs typeface="Arial Unicode MS" charset="0"/>
              </a:rPr>
              <a:t>, </a:t>
            </a:r>
            <a:r>
              <a:rPr lang="en-US" sz="2000" b="1" dirty="0" err="1">
                <a:latin typeface="Arial" charset="0"/>
                <a:cs typeface="Arial Unicode MS" charset="0"/>
              </a:rPr>
              <a:t>varchar</a:t>
            </a:r>
            <a:r>
              <a:rPr lang="en-US" sz="2000" b="1" dirty="0">
                <a:latin typeface="Arial" charset="0"/>
                <a:cs typeface="Arial Unicode MS" charset="0"/>
              </a:rPr>
              <a:t>(max)</a:t>
            </a:r>
            <a:r>
              <a:rPr lang="en-US" sz="2000" dirty="0">
                <a:latin typeface="Arial" charset="0"/>
                <a:cs typeface="Arial Unicode MS" charset="0"/>
              </a:rPr>
              <a:t>, </a:t>
            </a:r>
            <a:r>
              <a:rPr lang="en-US" sz="2000" b="1" dirty="0" err="1">
                <a:latin typeface="Arial" charset="0"/>
                <a:cs typeface="Arial Unicode MS" charset="0"/>
              </a:rPr>
              <a:t>nvarchar</a:t>
            </a:r>
            <a:r>
              <a:rPr lang="en-US" sz="2000" b="1" dirty="0">
                <a:latin typeface="Arial" charset="0"/>
                <a:cs typeface="Arial Unicode MS" charset="0"/>
              </a:rPr>
              <a:t>(max)</a:t>
            </a:r>
            <a:r>
              <a:rPr lang="en-US" sz="2000" dirty="0">
                <a:latin typeface="Arial" charset="0"/>
                <a:cs typeface="Arial Unicode MS" charset="0"/>
              </a:rPr>
              <a:t>, </a:t>
            </a:r>
            <a:r>
              <a:rPr lang="en-US" sz="2000" b="1" dirty="0" err="1">
                <a:latin typeface="Arial" charset="0"/>
                <a:cs typeface="Arial Unicode MS" charset="0"/>
              </a:rPr>
              <a:t>varbinary</a:t>
            </a:r>
            <a:r>
              <a:rPr lang="en-US" sz="2000" b="1" dirty="0">
                <a:latin typeface="Arial" charset="0"/>
                <a:cs typeface="Arial Unicode MS" charset="0"/>
              </a:rPr>
              <a:t>(max)</a:t>
            </a:r>
            <a:r>
              <a:rPr lang="en-US" sz="2000" dirty="0">
                <a:latin typeface="Arial" charset="0"/>
                <a:cs typeface="Arial Unicode MS" charset="0"/>
              </a:rPr>
              <a:t>, </a:t>
            </a:r>
            <a:r>
              <a:rPr lang="en-US" sz="2000" b="1" dirty="0">
                <a:latin typeface="Arial" charset="0"/>
                <a:cs typeface="Arial Unicode MS" charset="0"/>
              </a:rPr>
              <a:t>xml</a:t>
            </a:r>
            <a:r>
              <a:rPr lang="en-US" sz="2000" dirty="0">
                <a:latin typeface="Arial" charset="0"/>
                <a:cs typeface="Arial Unicode MS" charset="0"/>
              </a:rPr>
              <a:t>, or </a:t>
            </a:r>
            <a:r>
              <a:rPr lang="en-US" sz="2000" b="1" dirty="0">
                <a:latin typeface="Arial" charset="0"/>
                <a:cs typeface="Arial Unicode MS" charset="0"/>
              </a:rPr>
              <a:t>image</a:t>
            </a:r>
            <a:r>
              <a:rPr lang="en-US" sz="2000" dirty="0">
                <a:latin typeface="Arial" charset="0"/>
                <a:cs typeface="Arial Unicode MS" charset="0"/>
              </a:rPr>
              <a:t>.</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Consider using a </a:t>
            </a:r>
            <a:r>
              <a:rPr lang="en-US" sz="2000" dirty="0" err="1">
                <a:latin typeface="Arial" charset="0"/>
                <a:cs typeface="Arial Unicode MS" charset="0"/>
              </a:rPr>
              <a:t>nonclustered</a:t>
            </a:r>
            <a:r>
              <a:rPr lang="en-US" sz="2000" dirty="0">
                <a:latin typeface="Arial" charset="0"/>
                <a:cs typeface="Arial Unicode MS" charset="0"/>
              </a:rPr>
              <a:t> index when:</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 You want to improve the performance of queries that use JOIN or GROUP BY clauses. You should create multiple </a:t>
            </a:r>
            <a:r>
              <a:rPr lang="en-US" sz="2000" dirty="0" err="1">
                <a:latin typeface="Arial" charset="0"/>
                <a:cs typeface="Arial Unicode MS" charset="0"/>
              </a:rPr>
              <a:t>nonclustered</a:t>
            </a:r>
            <a:r>
              <a:rPr lang="en-US" sz="2000" dirty="0">
                <a:latin typeface="Arial" charset="0"/>
                <a:cs typeface="Arial Unicode MS" charset="0"/>
              </a:rPr>
              <a:t> indexes on columns involved in the join and grouping operations and a clustered index on any foreign key columns.</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 Your table has low update frequency but contains large volumes of data—for example, a decision support application. Such applications contain large amounts of primarily read-only data and can benefit significantly from many </a:t>
            </a:r>
            <a:r>
              <a:rPr lang="en-US" sz="2000" dirty="0" err="1">
                <a:latin typeface="Arial" charset="0"/>
                <a:cs typeface="Arial Unicode MS" charset="0"/>
              </a:rPr>
              <a:t>nonclustered</a:t>
            </a:r>
            <a:r>
              <a:rPr lang="en-US" sz="2000" dirty="0">
                <a:latin typeface="Arial" charset="0"/>
                <a:cs typeface="Arial Unicode MS" charset="0"/>
              </a:rPr>
              <a:t> indexes. With many indexes, the query optimizer has more indexes to choose from to determine the fastest access method, and the low update characteristics of the database mean that index maintenance is unlikely to impede performance.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 You know that your queries do not return large result sets.</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 You need to index columns that are frequently involved in search conditions of a</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Query such as a WHERE clause.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 You need to index columns that contain many distinct values, such as a   combination of last name and first name. Nonclustered indexes work best on  columns in which the data selectivity ranges from highly selective to unique</a:t>
            </a:r>
          </a:p>
          <a:p>
            <a:pPr eaLnBrk="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latin typeface="Arial" charset="0"/>
              <a:cs typeface="Arial Unicode MS" charset="0"/>
            </a:endParaRPr>
          </a:p>
        </p:txBody>
      </p:sp>
      <p:sp>
        <p:nvSpPr>
          <p:cNvPr id="30003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DF8BE9B-BA08-4572-80B6-0B14D42A2E4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115</a:t>
            </a:fld>
            <a:endParaRPr lang="en-US">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3E3293B-458D-4F7E-AA74-21DB102B2E50}" type="slidenum">
              <a:rPr lang="en-US"/>
              <a:pPr/>
              <a:t>12</a:t>
            </a:fld>
            <a:endParaRPr lang="en-US"/>
          </a:p>
        </p:txBody>
      </p:sp>
      <p:sp>
        <p:nvSpPr>
          <p:cNvPr id="1802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022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235B5EC0-F7FB-4D28-91F3-CFE6C2DBB8A2}" type="slidenum">
              <a:rPr lang="en-US"/>
              <a:pPr/>
              <a:t>116</a:t>
            </a:fld>
            <a:endParaRPr lang="en-US"/>
          </a:p>
        </p:txBody>
      </p:sp>
      <p:sp>
        <p:nvSpPr>
          <p:cNvPr id="30105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45980A1-AFC1-4EC7-A0E0-A107F01A5CF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116</a:t>
            </a:fld>
            <a:endParaRPr lang="en-US" sz="1200">
              <a:solidFill>
                <a:srgbClr val="000000"/>
              </a:solidFill>
              <a:latin typeface="+mn-lt" charset="0"/>
            </a:endParaRPr>
          </a:p>
        </p:txBody>
      </p:sp>
      <p:sp>
        <p:nvSpPr>
          <p:cNvPr id="30105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1059" name="Rectangle 3"/>
          <p:cNvSpPr txBox="1">
            <a:spLocks noGrp="1" noChangeArrowheads="1"/>
          </p:cNvSpPr>
          <p:nvPr>
            <p:ph type="body" idx="1"/>
          </p:nvPr>
        </p:nvSpPr>
        <p:spPr bwMode="auto">
          <a:xfrm>
            <a:off x="685800" y="4343400"/>
            <a:ext cx="5486400" cy="4298950"/>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0106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B7809E-3F8B-4EBE-A0DA-24E345A65FD6}"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116</a:t>
            </a:fld>
            <a:endParaRPr lang="en-US">
              <a:solidFill>
                <a:srgbClr val="000000"/>
              </a:solidFill>
              <a:latin typeface="+mn-lt"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F527E4CC-7CB8-4DBE-9228-B0C18FC51707}" type="slidenum">
              <a:rPr lang="en-US"/>
              <a:pPr/>
              <a:t>117</a:t>
            </a:fld>
            <a:endParaRPr lang="en-US"/>
          </a:p>
        </p:txBody>
      </p:sp>
      <p:sp>
        <p:nvSpPr>
          <p:cNvPr id="30208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756EAEF-3893-4551-AFFE-E160535E008C}"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117</a:t>
            </a:fld>
            <a:endParaRPr lang="en-US" sz="1200">
              <a:solidFill>
                <a:srgbClr val="000000"/>
              </a:solidFill>
              <a:latin typeface="+mn-lt" charset="0"/>
            </a:endParaRPr>
          </a:p>
        </p:txBody>
      </p:sp>
      <p:sp>
        <p:nvSpPr>
          <p:cNvPr id="30208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2083" name="Text Box 3"/>
          <p:cNvSpPr txBox="1">
            <a:spLocks noGrp="1" noChangeArrowheads="1"/>
          </p:cNvSpPr>
          <p:nvPr>
            <p:ph type="body" idx="1"/>
          </p:nvPr>
        </p:nvSpPr>
        <p:spPr bwMode="auto">
          <a:xfrm>
            <a:off x="685800" y="4343400"/>
            <a:ext cx="5486400" cy="4298950"/>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Create Indexes on Computed Columns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Computed_column_expression is deterministic and precise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ANSI_NULL connection-level option is 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Computed column cannot evaluate to the </a:t>
            </a:r>
            <a:r>
              <a:rPr lang="en-US" sz="2000" b="1">
                <a:latin typeface="Arial" charset="0"/>
                <a:cs typeface="Arial Unicode MS" charset="0"/>
              </a:rPr>
              <a:t>text</a:t>
            </a:r>
            <a:r>
              <a:rPr lang="en-US" sz="2000">
                <a:latin typeface="Arial" charset="0"/>
                <a:cs typeface="Arial Unicode MS" charset="0"/>
              </a:rPr>
              <a:t>, </a:t>
            </a:r>
            <a:r>
              <a:rPr lang="en-US" sz="2000" b="1">
                <a:latin typeface="Arial" charset="0"/>
                <a:cs typeface="Arial Unicode MS" charset="0"/>
              </a:rPr>
              <a:t>ntext</a:t>
            </a:r>
            <a:r>
              <a:rPr lang="en-US" sz="2000">
                <a:latin typeface="Arial" charset="0"/>
                <a:cs typeface="Arial Unicode MS" charset="0"/>
              </a:rPr>
              <a:t>, or </a:t>
            </a:r>
            <a:r>
              <a:rPr lang="en-US" sz="2000" b="1">
                <a:latin typeface="Arial" charset="0"/>
                <a:cs typeface="Arial Unicode MS" charset="0"/>
              </a:rPr>
              <a:t>image</a:t>
            </a:r>
            <a:r>
              <a:rPr lang="en-US" sz="2000">
                <a:latin typeface="Arial" charset="0"/>
                <a:cs typeface="Arial Unicode MS" charset="0"/>
              </a:rPr>
              <a:t> data types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Required SET options are set ON when you create the index and when INSERT, UPDATE, or DELETE statements change the index value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NUMERIC_ROUNDABORT option is set OFF</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a:t>
            </a:r>
            <a:r>
              <a:rPr lang="en-US" sz="2000" b="1" i="1">
                <a:latin typeface="Arial" charset="0"/>
                <a:cs typeface="Arial Unicode MS" charset="0"/>
              </a:rPr>
              <a:t>Query Optimizer May Ignore an Index on a Computed Column</a:t>
            </a:r>
          </a:p>
        </p:txBody>
      </p:sp>
      <p:sp>
        <p:nvSpPr>
          <p:cNvPr id="30208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A3DD393-A026-4FAA-BC82-7F8DC4C0C97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117</a:t>
            </a:fld>
            <a:endParaRPr lang="en-US">
              <a:solidFill>
                <a:srgbClr val="000000"/>
              </a:solidFill>
              <a:latin typeface="+mn-lt"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DABEA99F-1AB0-4C81-B1D7-4AF020F4CE12}" type="slidenum">
              <a:rPr lang="en-US"/>
              <a:pPr/>
              <a:t>118</a:t>
            </a:fld>
            <a:endParaRPr lang="en-US"/>
          </a:p>
        </p:txBody>
      </p:sp>
      <p:sp>
        <p:nvSpPr>
          <p:cNvPr id="30310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C0404A2-3C2B-42DE-BFD0-18509945E65B}"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118</a:t>
            </a:fld>
            <a:endParaRPr lang="en-US" sz="1200">
              <a:solidFill>
                <a:srgbClr val="000000"/>
              </a:solidFill>
              <a:latin typeface="+mn-lt" charset="0"/>
            </a:endParaRPr>
          </a:p>
        </p:txBody>
      </p:sp>
      <p:sp>
        <p:nvSpPr>
          <p:cNvPr id="30310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3107" name="Text Box 3"/>
          <p:cNvSpPr txBox="1">
            <a:spLocks noGrp="1" noChangeArrowheads="1"/>
          </p:cNvSpPr>
          <p:nvPr>
            <p:ph type="body" idx="1"/>
          </p:nvPr>
        </p:nvSpPr>
        <p:spPr bwMode="auto">
          <a:xfrm>
            <a:off x="685800" y="4343400"/>
            <a:ext cx="5486400" cy="6494463"/>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Arial" charset="0"/>
                <a:cs typeface="Arial Unicode MS" charset="0"/>
              </a:rPr>
              <a:t>Creating Indexes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Arial" charset="0"/>
                <a:cs typeface="Arial Unicode MS" charset="0"/>
              </a:rPr>
              <a:t>Example:</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Create </a:t>
            </a:r>
            <a:r>
              <a:rPr lang="en-US" sz="2000" dirty="0" err="1">
                <a:latin typeface="Verdana" pitchFamily="32" charset="0"/>
                <a:cs typeface="Arial Unicode MS" charset="0"/>
              </a:rPr>
              <a:t>NonClustered</a:t>
            </a:r>
            <a:r>
              <a:rPr lang="en-US" sz="2000" dirty="0">
                <a:latin typeface="Verdana" pitchFamily="32" charset="0"/>
                <a:cs typeface="Arial Unicode MS" charset="0"/>
              </a:rPr>
              <a:t> Index </a:t>
            </a:r>
            <a:r>
              <a:rPr lang="en-US" sz="2000" dirty="0" err="1">
                <a:latin typeface="Verdana" pitchFamily="32" charset="0"/>
                <a:cs typeface="Arial Unicode MS" charset="0"/>
              </a:rPr>
              <a:t>Cl_Salary</a:t>
            </a:r>
            <a:r>
              <a:rPr lang="en-US" sz="2000" dirty="0">
                <a:latin typeface="Verdana" pitchFamily="32" charset="0"/>
                <a:cs typeface="Arial Unicode MS" charset="0"/>
              </a:rPr>
              <a:t> on Employee (Salary)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u="sng" dirty="0">
              <a:latin typeface="Verdana" pitchFamily="32"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Drop Index:</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Example:</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USE </a:t>
            </a:r>
            <a:r>
              <a:rPr lang="en-US" sz="2000" dirty="0" err="1">
                <a:latin typeface="Verdana" pitchFamily="32" charset="0"/>
                <a:cs typeface="Arial Unicode MS" charset="0"/>
              </a:rPr>
              <a:t>Northwind</a:t>
            </a:r>
            <a:endParaRPr lang="en-US" sz="2000" dirty="0">
              <a:latin typeface="Verdana" pitchFamily="32"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DROP INDEX </a:t>
            </a:r>
            <a:r>
              <a:rPr lang="en-US" sz="2000" dirty="0" err="1">
                <a:latin typeface="Verdana" pitchFamily="32" charset="0"/>
                <a:cs typeface="Arial Unicode MS" charset="0"/>
              </a:rPr>
              <a:t>employees.CL_lastname</a:t>
            </a:r>
            <a:endParaRPr lang="en-US" sz="2000" dirty="0">
              <a:latin typeface="Verdana" pitchFamily="32"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dirty="0">
              <a:latin typeface="Verdana" pitchFamily="32"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Note:</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 Only the owner of the table can create indexes on the same table.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If CLUSTERED is not specified, a non clustered index is created.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Index names must be unique within a table but need not be unique within a database.</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dirty="0">
                <a:latin typeface="Verdana" pitchFamily="32" charset="0"/>
                <a:cs typeface="Arial Unicode MS" charset="0"/>
              </a:rPr>
              <a:t>Index names must follow the rules of identifiers.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dirty="0">
              <a:latin typeface="Verdana" pitchFamily="32" charset="0"/>
              <a:cs typeface="Arial Unicode MS" charset="0"/>
            </a:endParaRPr>
          </a:p>
        </p:txBody>
      </p:sp>
      <p:sp>
        <p:nvSpPr>
          <p:cNvPr id="30310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A110285-35B5-4BE8-AAAD-9DEF3EF6FD64}"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118</a:t>
            </a:fld>
            <a:endParaRPr lang="en-US">
              <a:solidFill>
                <a:srgbClr val="000000"/>
              </a:solidFill>
              <a:latin typeface="+mn-lt"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75ACFC64-BC93-43B2-8422-7A14057540E5}" type="slidenum">
              <a:rPr lang="en-US"/>
              <a:pPr/>
              <a:t>119</a:t>
            </a:fld>
            <a:endParaRPr lang="en-US"/>
          </a:p>
        </p:txBody>
      </p:sp>
      <p:sp>
        <p:nvSpPr>
          <p:cNvPr id="30412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47C5C76-399B-4A8C-A6A6-BC6AFF138D82}"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119</a:t>
            </a:fld>
            <a:endParaRPr lang="en-US" sz="1200">
              <a:solidFill>
                <a:srgbClr val="000000"/>
              </a:solidFill>
              <a:latin typeface="+mn-lt" charset="0"/>
            </a:endParaRPr>
          </a:p>
        </p:txBody>
      </p:sp>
      <p:sp>
        <p:nvSpPr>
          <p:cNvPr id="30413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4131" name="Text Box 3"/>
          <p:cNvSpPr txBox="1">
            <a:spLocks noGrp="1" noChangeArrowheads="1"/>
          </p:cNvSpPr>
          <p:nvPr>
            <p:ph type="body" idx="1"/>
          </p:nvPr>
        </p:nvSpPr>
        <p:spPr bwMode="auto">
          <a:xfrm>
            <a:off x="685800" y="4343400"/>
            <a:ext cx="5486400" cy="7104063"/>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Columns to Index</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Create indexes on frequently searched columns, such as: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Primary keys.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Foreign keys or columns that are used frequently in joining tables.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Columns that are searched for ranges of key values.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Columns that are accessed in sorted order.</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Columns that are grouped together during aggregation.</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Columns Not to Index</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Do not index columns that:</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You seldom reference in a query.</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Contain few unique values. For example, an index on a column with two</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values, male and female, returns a high percentage of rows.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Are defined with </a:t>
            </a:r>
            <a:r>
              <a:rPr lang="en-US" sz="2000" b="1">
                <a:latin typeface="Arial" charset="0"/>
                <a:cs typeface="Arial Unicode MS" charset="0"/>
              </a:rPr>
              <a:t>text</a:t>
            </a:r>
            <a:r>
              <a:rPr lang="en-US" sz="2000">
                <a:latin typeface="Arial" charset="0"/>
                <a:cs typeface="Arial Unicode MS" charset="0"/>
              </a:rPr>
              <a:t>, </a:t>
            </a:r>
            <a:r>
              <a:rPr lang="en-US" sz="2000" b="1">
                <a:latin typeface="Arial" charset="0"/>
                <a:cs typeface="Arial Unicode MS" charset="0"/>
              </a:rPr>
              <a:t>ntext</a:t>
            </a:r>
            <a:r>
              <a:rPr lang="en-US" sz="2000">
                <a:latin typeface="Arial" charset="0"/>
                <a:cs typeface="Arial Unicode MS" charset="0"/>
              </a:rPr>
              <a:t>, and </a:t>
            </a:r>
            <a:r>
              <a:rPr lang="en-US" sz="2000" b="1">
                <a:latin typeface="Arial" charset="0"/>
                <a:cs typeface="Arial Unicode MS" charset="0"/>
              </a:rPr>
              <a:t>image </a:t>
            </a:r>
            <a:r>
              <a:rPr lang="en-US" sz="2000">
                <a:latin typeface="Arial" charset="0"/>
                <a:cs typeface="Arial Unicode MS" charset="0"/>
              </a:rPr>
              <a:t>data types. Columns with these datatypes cannot be indexed.</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p:txBody>
      </p:sp>
      <p:sp>
        <p:nvSpPr>
          <p:cNvPr id="30413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270B9C0-B915-45B6-BD98-1D6F0C705DB2}"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119</a:t>
            </a:fld>
            <a:endParaRPr lang="en-US">
              <a:solidFill>
                <a:srgbClr val="000000"/>
              </a:solidFill>
              <a:latin typeface="+mn-lt"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B17B0CEA-8D90-4D37-8548-FEA1F1B9E11B}" type="slidenum">
              <a:rPr lang="en-US"/>
              <a:pPr/>
              <a:t>120</a:t>
            </a:fld>
            <a:endParaRPr lang="en-US"/>
          </a:p>
        </p:txBody>
      </p:sp>
      <p:sp>
        <p:nvSpPr>
          <p:cNvPr id="30515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7F2C548-BADD-4430-B35C-7C9929C28F56}"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120</a:t>
            </a:fld>
            <a:endParaRPr lang="en-US" sz="1200">
              <a:solidFill>
                <a:srgbClr val="000000"/>
              </a:solidFill>
              <a:latin typeface="+mn-lt" charset="0"/>
            </a:endParaRPr>
          </a:p>
        </p:txBody>
      </p:sp>
      <p:sp>
        <p:nvSpPr>
          <p:cNvPr id="30515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5155" name="Rectangle 3"/>
          <p:cNvSpPr txBox="1">
            <a:spLocks noGrp="1" noChangeArrowheads="1"/>
          </p:cNvSpPr>
          <p:nvPr>
            <p:ph type="body" idx="1"/>
          </p:nvPr>
        </p:nvSpPr>
        <p:spPr bwMode="auto">
          <a:xfrm>
            <a:off x="685800" y="4343400"/>
            <a:ext cx="5486400" cy="4298950"/>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0515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1979151-9005-443B-BC06-4A80BBE3BC6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120</a:t>
            </a:fld>
            <a:endParaRPr lang="en-US">
              <a:solidFill>
                <a:srgbClr val="000000"/>
              </a:solidFill>
              <a:latin typeface="+mn-lt"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9481E15D-33AF-4EEB-BF46-CA1348524568}" type="slidenum">
              <a:rPr lang="en-US"/>
              <a:pPr/>
              <a:t>121</a:t>
            </a:fld>
            <a:endParaRPr lang="en-US"/>
          </a:p>
        </p:txBody>
      </p:sp>
      <p:sp>
        <p:nvSpPr>
          <p:cNvPr id="30617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66D373F-E462-4B42-846F-1D1DC8D3322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121</a:t>
            </a:fld>
            <a:endParaRPr lang="en-US" sz="1200">
              <a:solidFill>
                <a:srgbClr val="000000"/>
              </a:solidFill>
              <a:latin typeface="+mn-lt" charset="0"/>
            </a:endParaRPr>
          </a:p>
        </p:txBody>
      </p:sp>
      <p:sp>
        <p:nvSpPr>
          <p:cNvPr id="30617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6179" name="Rectangle 3"/>
          <p:cNvSpPr txBox="1">
            <a:spLocks noGrp="1" noChangeArrowheads="1"/>
          </p:cNvSpPr>
          <p:nvPr>
            <p:ph type="body" idx="1"/>
          </p:nvPr>
        </p:nvSpPr>
        <p:spPr bwMode="auto">
          <a:xfrm>
            <a:off x="685800" y="4343400"/>
            <a:ext cx="5486400" cy="4298950"/>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0618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203F649-CF28-4C8D-8AE1-5F3E5DB94B2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121</a:t>
            </a:fld>
            <a:endParaRPr lang="en-US">
              <a:solidFill>
                <a:srgbClr val="000000"/>
              </a:solidFill>
              <a:latin typeface="+mn-lt"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B18CD7B9-2F70-41AA-AD9C-2C71FEFFD713}" type="slidenum">
              <a:rPr lang="en-US"/>
              <a:pPr/>
              <a:t>123</a:t>
            </a:fld>
            <a:endParaRPr lang="en-US"/>
          </a:p>
        </p:txBody>
      </p:sp>
      <p:sp>
        <p:nvSpPr>
          <p:cNvPr id="30822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5F531E7-33C3-4B87-A180-5191AA18558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123</a:t>
            </a:fld>
            <a:endParaRPr lang="en-US" sz="1200">
              <a:solidFill>
                <a:srgbClr val="000000"/>
              </a:solidFill>
              <a:latin typeface="+mn-lt" charset="0"/>
            </a:endParaRPr>
          </a:p>
        </p:txBody>
      </p:sp>
      <p:sp>
        <p:nvSpPr>
          <p:cNvPr id="30822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8227" name="Text Box 3"/>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Introduction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a:t>
            </a:r>
            <a:r>
              <a:rPr lang="en-US" sz="2000" i="1">
                <a:latin typeface="Arial" charset="0"/>
                <a:cs typeface="Arial Unicode MS" charset="0"/>
              </a:rPr>
              <a:t>trigger </a:t>
            </a:r>
            <a:r>
              <a:rPr lang="en-US" sz="2000">
                <a:latin typeface="Arial" charset="0"/>
                <a:cs typeface="Arial Unicode MS" charset="0"/>
              </a:rPr>
              <a:t>is a stored procedure that executes when data in a specified table is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modified. You often create triggers to enforce referential integrity or</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consistency among logically related data in different tables. Because users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cannot circumvent triggers, you can use triggers to enforce complex business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rules that maintain data integrity.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Triggers are defined on a specific table, which is referred to as the trigger table.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0822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B64ED3D-E310-4C25-B5E3-C3FA93AB07D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123</a:t>
            </a:fld>
            <a:endParaRPr lang="en-US">
              <a:solidFill>
                <a:srgbClr val="000000"/>
              </a:solidFill>
              <a:latin typeface="+mn-lt"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7446499-5729-4496-9041-EE815A417E5B}" type="slidenum">
              <a:rPr lang="en-US"/>
              <a:pPr/>
              <a:t>124</a:t>
            </a:fld>
            <a:endParaRPr lang="en-US"/>
          </a:p>
        </p:txBody>
      </p:sp>
      <p:sp>
        <p:nvSpPr>
          <p:cNvPr id="30924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09250"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Triggers are best used to maintain low-level data integrity, </a:t>
            </a:r>
            <a:r>
              <a:rPr lang="en-US" sz="2000" i="1">
                <a:latin typeface="Arial" charset="0"/>
                <a:cs typeface="Arial Unicode MS" charset="0"/>
              </a:rPr>
              <a:t>not </a:t>
            </a:r>
            <a:r>
              <a:rPr lang="en-US" sz="2000">
                <a:latin typeface="Arial" charset="0"/>
                <a:cs typeface="Arial Unicode MS" charset="0"/>
              </a:rPr>
              <a:t>to return query</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results. The primary benefit of triggers is that they can contain complex</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processing logic. Triggers can cascade changes through related tables in a</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database, enforce more complex data integrity than a CHECK constraint, define</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custom error messages, maintain </a:t>
            </a:r>
            <a:r>
              <a:rPr lang="en-US" sz="2000" i="1">
                <a:latin typeface="Arial" charset="0"/>
                <a:cs typeface="Arial Unicode MS" charset="0"/>
              </a:rPr>
              <a:t>denormalized </a:t>
            </a:r>
            <a:r>
              <a:rPr lang="en-US" sz="2000">
                <a:latin typeface="Arial" charset="0"/>
                <a:cs typeface="Arial Unicode MS" charset="0"/>
              </a:rPr>
              <a:t>data, and compare before and</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after states of data under modification.</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You can use triggers to enforce complex referential integrity by:</a:t>
            </a:r>
          </a:p>
          <a:p>
            <a:pPr marL="215900" indent="-212725" eaLnBrk="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Taking action or cascading updates or deletes.</a:t>
            </a:r>
          </a:p>
          <a:p>
            <a:pPr marL="215900" indent="-212725" eaLnBrk="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Referential integrity can be defined by using FOREIGN KEY and REFERENCE constraints with the CREATE TABLE statement. Triggers are useful for ensuring appropriate actions when cascading deletions or updates must occur. If constraints exist on the trigger table, they are checked prior to the trigger execution. If constraints are violated, the trigger is not executed.</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a:t>
            </a:r>
            <a:r>
              <a:rPr lang="en-US" sz="2000" b="1">
                <a:latin typeface="Arial" charset="0"/>
                <a:cs typeface="Arial Unicode MS" charset="0"/>
              </a:rPr>
              <a:t>Creating multi-row triggers</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When more than one row is inserted, updated, or deleted, you must write a</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trigger to handle multiple rows.</a:t>
            </a:r>
          </a:p>
          <a:p>
            <a:pPr marL="215900" indent="-212725" eaLnBrk="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Enforcing referential integrity between databases.</a:t>
            </a:r>
          </a:p>
        </p:txBody>
      </p:sp>
      <p:sp>
        <p:nvSpPr>
          <p:cNvPr id="30925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CFBF4C-0BE7-4262-BC3F-9B64F23816E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124</a:t>
            </a:fld>
            <a:endParaRPr lang="en-US">
              <a:solidFill>
                <a:srgbClr val="000000"/>
              </a:solidFill>
              <a:latin typeface="+mn-lt"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2D8BA80-4ABD-49E1-B2CC-D9918610851B}" type="slidenum">
              <a:rPr lang="en-US"/>
              <a:pPr/>
              <a:t>125</a:t>
            </a:fld>
            <a:endParaRPr lang="en-US"/>
          </a:p>
        </p:txBody>
      </p:sp>
      <p:sp>
        <p:nvSpPr>
          <p:cNvPr id="31027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0274"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Most triggers are reactive; constraints and the INSTEAD OF trigger are proactive.</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Triggers are executed after an INSERT, UPDATE, or DELETE statement is executed on the table in which the trigger is defined. For example, an UPDATE statement updates a row in a table, and then the trigger on that table executes automatically.  Constraints are checked before an INSERT,UPDATE, or DELETE statement executes.</a:t>
            </a:r>
          </a:p>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Constraints are checked first.</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If constraints exist on the trigger table, they are checked prior to the trigger execution. If constraints are violated, the trigger does not execute.</a:t>
            </a:r>
          </a:p>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Tables can have multiple triggers for any action.</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SQL Server 2000 allows nesting of several triggers on a single table. A table can have multiple triggers defined for it. Each trigger can be defined for a single action or multiple actions.</a:t>
            </a:r>
          </a:p>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Table owners can designate the first and last trigger to fire.</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When multiple triggers are placed on a table, the table owner can use the </a:t>
            </a:r>
            <a:r>
              <a:rPr lang="en-US" sz="2000" b="1">
                <a:latin typeface="Arial" charset="0"/>
                <a:cs typeface="Arial Unicode MS" charset="0"/>
              </a:rPr>
              <a:t>sp_settriggerorder </a:t>
            </a:r>
            <a:r>
              <a:rPr lang="en-US" sz="2000">
                <a:latin typeface="Arial" charset="0"/>
                <a:cs typeface="Arial Unicode MS" charset="0"/>
              </a:rPr>
              <a:t>system stored procedure to specify the first and last triggers to fire. The firing order of the remaining triggers cannot be set.</a:t>
            </a:r>
          </a:p>
        </p:txBody>
      </p:sp>
      <p:sp>
        <p:nvSpPr>
          <p:cNvPr id="31027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F8B2135-0070-44A7-B125-37660EA3EC72}"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125</a:t>
            </a:fld>
            <a:endParaRPr lang="en-US">
              <a:solidFill>
                <a:srgbClr val="000000"/>
              </a:solidFill>
              <a:latin typeface="+mn-lt"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D35F8BD-834F-4061-9E3A-43C3C4C98B31}" type="slidenum">
              <a:rPr lang="en-US"/>
              <a:pPr/>
              <a:t>126</a:t>
            </a:fld>
            <a:endParaRPr lang="en-US"/>
          </a:p>
        </p:txBody>
      </p:sp>
      <p:sp>
        <p:nvSpPr>
          <p:cNvPr id="31129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1298" name="Text Box 2"/>
          <p:cNvSpPr txBox="1">
            <a:spLocks noGrp="1" noChangeArrowheads="1"/>
          </p:cNvSpPr>
          <p:nvPr>
            <p:ph type="body" idx="1"/>
          </p:nvPr>
        </p:nvSpPr>
        <p:spPr bwMode="auto">
          <a:xfrm>
            <a:off x="685800" y="4343400"/>
            <a:ext cx="5486400" cy="8932863"/>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CREATE TRIGGER [owner.] trigger_name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ON [owner.] table_name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[WITH ENCRYPTION]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{FOR | AFTER | INSTEAD OF} {INSERT | UPDATE | DELETE}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AS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[IF UPDATE (column_name)...]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[{AND | OR} UPDATE (column_name)...]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sql_statements}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When a FOR UPDATE action is specified, the IF UPDATE (</a:t>
            </a:r>
            <a:r>
              <a:rPr lang="en-US" sz="2000" i="1">
                <a:latin typeface="Arial" charset="0"/>
                <a:cs typeface="Arial Unicode MS" charset="0"/>
              </a:rPr>
              <a:t>column_name</a:t>
            </a:r>
            <a:r>
              <a:rPr lang="en-US" sz="2000">
                <a:latin typeface="Arial" charset="0"/>
                <a:cs typeface="Arial Unicode MS" charset="0"/>
              </a:rPr>
              <a:t>) clause can be used to focus action on a specific column that is updated.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Both FOR and AFTER are equivalent syntax creating the same type of trigger, which fires after the initiating (INSERT, UPDATE, or DELETE) action. INSTEAD OF triggers cancel the triggering action and perform a new function instead.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When you create a trigger, information about the trigger is inserted into the </a:t>
            </a:r>
            <a:r>
              <a:rPr lang="en-US" sz="2000" b="1">
                <a:latin typeface="Arial" charset="0"/>
                <a:cs typeface="Arial Unicode MS" charset="0"/>
              </a:rPr>
              <a:t>sysobjects </a:t>
            </a:r>
            <a:r>
              <a:rPr lang="en-US" sz="2000">
                <a:latin typeface="Arial" charset="0"/>
                <a:cs typeface="Arial Unicode MS" charset="0"/>
              </a:rPr>
              <a:t>and </a:t>
            </a:r>
            <a:r>
              <a:rPr lang="en-US" sz="2000" b="1">
                <a:latin typeface="Arial" charset="0"/>
                <a:cs typeface="Arial Unicode MS" charset="0"/>
              </a:rPr>
              <a:t>syscomments </a:t>
            </a:r>
            <a:r>
              <a:rPr lang="en-US" sz="2000">
                <a:latin typeface="Arial" charset="0"/>
                <a:cs typeface="Arial Unicode MS" charset="0"/>
              </a:rPr>
              <a:t>system tables. If a trigger is created with the same name as an existing trigger, the new trigger will overwrite the original trigger.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Table owners, and members of the database owner (</a:t>
            </a:r>
            <a:r>
              <a:rPr lang="en-US" sz="2000" b="1">
                <a:latin typeface="Arial" charset="0"/>
                <a:cs typeface="Arial Unicode MS" charset="0"/>
              </a:rPr>
              <a:t>db_owner</a:t>
            </a:r>
            <a:r>
              <a:rPr lang="en-US" sz="2000">
                <a:latin typeface="Arial" charset="0"/>
                <a:cs typeface="Arial Unicode MS" charset="0"/>
              </a:rPr>
              <a:t>) and the system administrators (</a:t>
            </a:r>
            <a:r>
              <a:rPr lang="en-US" sz="2000" b="1">
                <a:latin typeface="Arial" charset="0"/>
                <a:cs typeface="Arial Unicode MS" charset="0"/>
              </a:rPr>
              <a:t>sysadmin</a:t>
            </a:r>
            <a:r>
              <a:rPr lang="en-US" sz="2000">
                <a:latin typeface="Arial" charset="0"/>
                <a:cs typeface="Arial Unicode MS" charset="0"/>
              </a:rPr>
              <a:t>) roles, have permission to create a trigger.</a:t>
            </a:r>
          </a:p>
        </p:txBody>
      </p:sp>
      <p:sp>
        <p:nvSpPr>
          <p:cNvPr id="31129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D2D0859-9241-4BDD-AD40-11ADA056379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126</a:t>
            </a:fld>
            <a:endParaRPr lang="en-US">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295D539-2C92-404B-BE8B-78D2A8297C59}" type="slidenum">
              <a:rPr lang="en-US"/>
              <a:pPr/>
              <a:t>13</a:t>
            </a:fld>
            <a:endParaRPr lang="en-US"/>
          </a:p>
        </p:txBody>
      </p:sp>
      <p:sp>
        <p:nvSpPr>
          <p:cNvPr id="1812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125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6D2A0CE5-CEF6-42D5-B7D3-F0500FEAAD2E}" type="slidenum">
              <a:rPr lang="en-US"/>
              <a:pPr/>
              <a:t>127</a:t>
            </a:fld>
            <a:endParaRPr lang="en-US"/>
          </a:p>
        </p:txBody>
      </p:sp>
      <p:sp>
        <p:nvSpPr>
          <p:cNvPr id="31232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2322"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Changes the Definition Without Dropping the Trigger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altered definition replaces the definition of the existing trigger with the new</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definition. Trigger action also can be altered. For example, if you create a</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trigger for INSERT and then change the action to UPDATE, the altered trigger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executes whenever the table is updated.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Use Northwind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CREATE TRIGGER Empl_Delete ON Employees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FOR DELETE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AS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IF (SELECT COUNT(*) FROM Deleted) &gt; 6</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BEGIN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RAISERROR('You cannot delete more than six employees at a time.', 16, 1)</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ROLLBACK TRANSACTION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END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i="1">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ALTER TABLE </a:t>
            </a:r>
            <a:r>
              <a:rPr lang="en-US" sz="2000" i="1">
                <a:latin typeface="Arial" charset="0"/>
                <a:cs typeface="Arial Unicode MS" charset="0"/>
              </a:rPr>
              <a:t>table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{ENABLE | DISABLE} TRIGGER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{ALL | </a:t>
            </a:r>
            <a:r>
              <a:rPr lang="en-US" sz="2000" i="1">
                <a:latin typeface="Arial" charset="0"/>
                <a:cs typeface="Arial Unicode MS" charset="0"/>
              </a:rPr>
              <a:t>trigger_name</a:t>
            </a:r>
            <a:r>
              <a:rPr lang="en-US" sz="2000">
                <a:latin typeface="Arial" charset="0"/>
                <a:cs typeface="Arial Unicode MS" charset="0"/>
              </a:rPr>
              <a:t>[</a:t>
            </a:r>
            <a:r>
              <a:rPr lang="en-US" sz="2000" b="1">
                <a:latin typeface="Arial" charset="0"/>
                <a:cs typeface="Arial Unicode MS" charset="0"/>
              </a:rPr>
              <a:t>,</a:t>
            </a:r>
            <a:r>
              <a:rPr lang="en-US" sz="2000">
                <a:latin typeface="Arial" charset="0"/>
                <a:cs typeface="Arial Unicode MS" charset="0"/>
              </a:rPr>
              <a:t>…</a:t>
            </a:r>
            <a:r>
              <a:rPr lang="en-US" sz="2000" i="1">
                <a:latin typeface="Arial" charset="0"/>
                <a:cs typeface="Arial Unicode MS" charset="0"/>
              </a:rPr>
              <a:t>n</a:t>
            </a:r>
            <a:r>
              <a:rPr lang="en-US" sz="2000">
                <a:latin typeface="Arial" charset="0"/>
                <a:cs typeface="Arial Unicode MS" charset="0"/>
              </a:rPr>
              <a:t>]}</a:t>
            </a:r>
          </a:p>
        </p:txBody>
      </p:sp>
      <p:sp>
        <p:nvSpPr>
          <p:cNvPr id="31232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9E04875-8B65-41C6-9802-BFF9DF2C0A4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127</a:t>
            </a:fld>
            <a:endParaRPr lang="en-US">
              <a:solidFill>
                <a:srgbClr val="000000"/>
              </a:solidFill>
              <a:latin typeface="+mn-lt"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5D379D2-A8D3-4DFB-919B-1E52488638B2}" type="slidenum">
              <a:rPr lang="en-US"/>
              <a:pPr/>
              <a:t>128</a:t>
            </a:fld>
            <a:endParaRPr lang="en-US"/>
          </a:p>
        </p:txBody>
      </p:sp>
      <p:sp>
        <p:nvSpPr>
          <p:cNvPr id="31334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3346"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1334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BA99DB4-3180-4D1E-BFC9-204ACFF3B35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128</a:t>
            </a:fld>
            <a:endParaRPr lang="en-US">
              <a:solidFill>
                <a:srgbClr val="000000"/>
              </a:solidFill>
              <a:latin typeface="+mn-lt"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99502E7-AE26-4FDB-9AE0-56414A127650}" type="slidenum">
              <a:rPr lang="en-US"/>
              <a:pPr/>
              <a:t>129</a:t>
            </a:fld>
            <a:endParaRPr lang="en-US"/>
          </a:p>
        </p:txBody>
      </p:sp>
      <p:sp>
        <p:nvSpPr>
          <p:cNvPr id="31436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4370"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1437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26E2BBF-8BEC-456B-ADE9-4B426A3A42E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129</a:t>
            </a:fld>
            <a:endParaRPr lang="en-US">
              <a:solidFill>
                <a:srgbClr val="000000"/>
              </a:solidFill>
              <a:latin typeface="+mn-lt"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22BC5B6-CE98-411E-B227-73F95E6838F7}" type="slidenum">
              <a:rPr lang="en-US"/>
              <a:pPr/>
              <a:t>130</a:t>
            </a:fld>
            <a:endParaRPr lang="en-US"/>
          </a:p>
        </p:txBody>
      </p:sp>
      <p:sp>
        <p:nvSpPr>
          <p:cNvPr id="31539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5394"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USE Northwind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GO</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CREATE TRIGGER Employee_Update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ON Employees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FOR UPDATE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IF UPDATE (EmployeeID)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BEGIN TRANSACTION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RAISERROR ('Transaction cannot be processed.\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Employee ID number cannot be modified.', 10, 1)</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ROLLBACK TRANSACTION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END</a:t>
            </a:r>
          </a:p>
        </p:txBody>
      </p:sp>
      <p:sp>
        <p:nvSpPr>
          <p:cNvPr id="31539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8AF8265-1DCE-4B8F-9A1B-7712351F188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130</a:t>
            </a:fld>
            <a:endParaRPr lang="en-US">
              <a:solidFill>
                <a:srgbClr val="000000"/>
              </a:solidFill>
              <a:latin typeface="+mn-lt"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69AC25A-F46C-4353-A8BD-2C1C61719419}" type="slidenum">
              <a:rPr lang="en-US"/>
              <a:pPr/>
              <a:t>131</a:t>
            </a:fld>
            <a:endParaRPr lang="en-US"/>
          </a:p>
        </p:txBody>
      </p:sp>
      <p:sp>
        <p:nvSpPr>
          <p:cNvPr id="31641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6418"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 specify an INSTEAD OF trigger on both tables and views. This trigger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executes instead of the original triggering action. INSTEAD OF triggers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increase the variety of types of updates that you can perform against a view.</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Each table or view is limited to one INSTEAD OF trigger for each triggering</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action (INSERT, UPDATE, or DELETE).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cannot create an INSTEAD OF trigger on views that have the WITH CHECK  OPTION defined.</a:t>
            </a:r>
          </a:p>
        </p:txBody>
      </p:sp>
      <p:sp>
        <p:nvSpPr>
          <p:cNvPr id="31641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434D0C9-E34D-4A9F-86A6-89461C02B20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131</a:t>
            </a:fld>
            <a:endParaRPr lang="en-US">
              <a:solidFill>
                <a:srgbClr val="000000"/>
              </a:solidFill>
              <a:latin typeface="+mn-lt"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80DD9F7-9925-42D8-8AB3-9A17C5051432}" type="slidenum">
              <a:rPr lang="en-US"/>
              <a:pPr/>
              <a:t>132</a:t>
            </a:fld>
            <a:endParaRPr lang="en-US"/>
          </a:p>
        </p:txBody>
      </p:sp>
      <p:sp>
        <p:nvSpPr>
          <p:cNvPr id="31744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7442"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 use triggers to maintain data integrity by cascading changes to related tables throughout the database.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CREATE TRIGGER BackOrderList_Delete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ON Products FOR UPDATE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AS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IF (SELECT BO.ProductID FROM BackOrders AS BO JOIN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Inserted AS I ON BO.ProductID = I.Product_ID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 &gt; 0</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BEGIN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DELETE BO FROM BackOrders AS BO</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INNER JOIN Inserted AS I</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ON BO.ProductID = I.ProductID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END</a:t>
            </a:r>
          </a:p>
        </p:txBody>
      </p:sp>
      <p:sp>
        <p:nvSpPr>
          <p:cNvPr id="31744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D21DA60-03F6-4849-A44A-81EF75A6EB7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132</a:t>
            </a:fld>
            <a:endParaRPr lang="en-US">
              <a:solidFill>
                <a:srgbClr val="000000"/>
              </a:solidFill>
              <a:latin typeface="+mn-lt"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398E944D-8A5B-490C-B986-0AC535A9889A}" type="slidenum">
              <a:rPr lang="en-US"/>
              <a:pPr/>
              <a:t>133</a:t>
            </a:fld>
            <a:endParaRPr lang="en-US"/>
          </a:p>
        </p:txBody>
      </p:sp>
      <p:sp>
        <p:nvSpPr>
          <p:cNvPr id="31846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8466" name="Text Box 2"/>
          <p:cNvSpPr txBox="1">
            <a:spLocks noGrp="1" noChangeArrowheads="1"/>
          </p:cNvSpPr>
          <p:nvPr>
            <p:ph type="body" idx="1"/>
          </p:nvPr>
        </p:nvSpPr>
        <p:spPr bwMode="auto">
          <a:xfrm>
            <a:off x="914400" y="4343400"/>
            <a:ext cx="5029200" cy="7408863"/>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 use triggers to enforce business rules that are too complex for the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CHECK constraint.</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example creates a trigger that determines whether a product has order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history. If it does, the DELETE is rolled back and the trigger returns a custom</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error message.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Use Northwind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CREATE TRIGGER Product_Delete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ON Products FOR DELETE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IF (Select Count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[Order Details] INNER JOIN deleted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ON [Order Details].ProductID = Deleted.ProductID ) &gt; 0</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BEGIN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RAISERROR('Transaction cannot be processed. \This product has order     history.', 16, 1)</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ROLLBACK TRANSACTION</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END</a:t>
            </a:r>
          </a:p>
        </p:txBody>
      </p:sp>
      <p:sp>
        <p:nvSpPr>
          <p:cNvPr id="31846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2731108-2F2F-4007-83E2-F0F3E82EE62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133</a:t>
            </a:fld>
            <a:endParaRPr lang="en-US">
              <a:solidFill>
                <a:srgbClr val="000000"/>
              </a:solidFill>
              <a:latin typeface="+mn-lt"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D0B68499-B8F3-4203-9AB2-E36BA12DDFB1}" type="slidenum">
              <a:rPr lang="en-US"/>
              <a:pPr/>
              <a:t>134</a:t>
            </a:fld>
            <a:endParaRPr lang="en-US"/>
          </a:p>
        </p:txBody>
      </p:sp>
      <p:sp>
        <p:nvSpPr>
          <p:cNvPr id="31948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19490"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Triggers work quickly because the </a:t>
            </a:r>
            <a:r>
              <a:rPr lang="en-US" sz="2000" b="1">
                <a:latin typeface="Arial" charset="0"/>
                <a:cs typeface="Arial Unicode MS" charset="0"/>
              </a:rPr>
              <a:t>Inserted </a:t>
            </a:r>
            <a:r>
              <a:rPr lang="en-US" sz="2000">
                <a:latin typeface="Arial" charset="0"/>
                <a:cs typeface="Arial Unicode MS" charset="0"/>
              </a:rPr>
              <a:t>and </a:t>
            </a:r>
            <a:r>
              <a:rPr lang="en-US" sz="2000" b="1">
                <a:latin typeface="Arial" charset="0"/>
                <a:cs typeface="Arial Unicode MS" charset="0"/>
              </a:rPr>
              <a:t>Deleted </a:t>
            </a:r>
            <a:r>
              <a:rPr lang="en-US" sz="2000">
                <a:latin typeface="Arial" charset="0"/>
                <a:cs typeface="Arial Unicode MS" charset="0"/>
              </a:rPr>
              <a:t>tables are in cache.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number of tables referenced and the number of rows affected determines execution time.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Minimize the use of ROLLBACK statements in triggers. When you rollback a trigger, SQL Server must undo all of the actions that it performed up to that point.</a:t>
            </a:r>
          </a:p>
        </p:txBody>
      </p:sp>
      <p:sp>
        <p:nvSpPr>
          <p:cNvPr id="31949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E4E089D-35A3-42CA-B1D1-6395CAF7FC5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134</a:t>
            </a:fld>
            <a:endParaRPr lang="en-US">
              <a:solidFill>
                <a:srgbClr val="000000"/>
              </a:solidFill>
              <a:latin typeface="+mn-lt"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2205D76-9E17-41EA-9995-8F86511FA51C}" type="slidenum">
              <a:rPr lang="en-US"/>
              <a:pPr/>
              <a:t>135</a:t>
            </a:fld>
            <a:endParaRPr lang="en-US"/>
          </a:p>
        </p:txBody>
      </p:sp>
      <p:sp>
        <p:nvSpPr>
          <p:cNvPr id="32051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320514"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2051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14B7819-ACF5-4D7D-B996-D9A4A45ED991}"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135</a:t>
            </a:fld>
            <a:endParaRPr lang="en-US">
              <a:solidFill>
                <a:srgbClr val="000000"/>
              </a:solidFill>
              <a:latin typeface="+mn-lt"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F9CF8CCB-09F4-45A1-B0DD-F668937FBD00}" type="slidenum">
              <a:rPr lang="en-US"/>
              <a:pPr/>
              <a:t>137</a:t>
            </a:fld>
            <a:endParaRPr lang="en-US"/>
          </a:p>
        </p:txBody>
      </p:sp>
      <p:sp>
        <p:nvSpPr>
          <p:cNvPr id="32256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89640" tIns="45000" rIns="8964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B79FD45-6DF2-49F0-8973-B578FBDD6FBC}" type="slidenum">
              <a:rPr lang="en-US" sz="1200">
                <a:solidFill>
                  <a:srgbClr val="000000"/>
                </a:solidFill>
                <a:latin typeface="Verdana" pitchFamily="32"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137</a:t>
            </a:fld>
            <a:endParaRPr lang="en-US" sz="1200">
              <a:solidFill>
                <a:srgbClr val="000000"/>
              </a:solidFill>
              <a:latin typeface="Verdana" pitchFamily="32" charset="0"/>
            </a:endParaRPr>
          </a:p>
        </p:txBody>
      </p:sp>
      <p:sp>
        <p:nvSpPr>
          <p:cNvPr id="322562" name="Rectangle 2"/>
          <p:cNvSpPr txBox="1">
            <a:spLocks noGrp="1" noRot="1" noChangeAspect="1" noChangeArrowheads="1"/>
          </p:cNvSpPr>
          <p:nvPr>
            <p:ph type="sldImg"/>
          </p:nvPr>
        </p:nvSpPr>
        <p:spPr bwMode="auto">
          <a:xfrm>
            <a:off x="990600" y="457200"/>
            <a:ext cx="4876800" cy="3657600"/>
          </a:xfrm>
          <a:prstGeom prst="rect">
            <a:avLst/>
          </a:prstGeom>
          <a:solidFill>
            <a:srgbClr val="FFFFFF"/>
          </a:solidFill>
          <a:ln>
            <a:solidFill>
              <a:srgbClr val="000000"/>
            </a:solidFill>
            <a:miter lim="800000"/>
            <a:headEnd/>
            <a:tailEnd/>
          </a:ln>
        </p:spPr>
      </p:sp>
      <p:sp>
        <p:nvSpPr>
          <p:cNvPr id="322563" name="Text Box 3"/>
          <p:cNvSpPr txBox="1">
            <a:spLocks noGrp="1" noChangeArrowheads="1"/>
          </p:cNvSpPr>
          <p:nvPr>
            <p:ph type="body" idx="1"/>
          </p:nvPr>
        </p:nvSpPr>
        <p:spPr bwMode="auto">
          <a:xfrm>
            <a:off x="307975" y="4343400"/>
            <a:ext cx="6149975" cy="7164388"/>
          </a:xfrm>
          <a:prstGeom prst="rect">
            <a:avLst/>
          </a:prstGeom>
          <a:noFill/>
          <a:ln cap="flat">
            <a:round/>
            <a:headEnd/>
            <a:tailEnd/>
          </a:ln>
        </p:spPr>
        <p:txBody>
          <a:bodyPr lIns="89640" tIns="45000" rIns="8964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transaction is a sequence of operations performed as a single logical unit of work. A logical unit of work must exhibit four properties, called the atomicity, consistency, isolation, and durability (ACID) properties, to qualify as a transaction.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Atomicity - a transaction must be an atomic unit of work.</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Consistency - when completed, a transaction must leave all data in a consistent state.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Isolation - modifications made by transactions must be isolated from the modifications made by any other concurrent transactions.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Durability - after a transaction has completed, its effects are permanently in place in the system.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programmers are responsible for starting and ending transactions at points that enforce the logical consistency of the data. It is the responsibility of an enterprise database system, such as an instance of the Database Engine, to provide mechanisms ensuring the integrity of each transaction. Next, we will discuss those mechanisms. </a:t>
            </a:r>
          </a:p>
          <a:p>
            <a:pPr eaLnBrk="1" hangingPunct="1">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2256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0CCE329-E49A-4A45-B12D-C0E6CB2152A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137</a:t>
            </a:fld>
            <a:endParaRPr lang="en-US">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581821-F963-4B5E-BED2-91F1E7417B4B}" type="slidenum">
              <a:rPr lang="en-US"/>
              <a:pPr/>
              <a:t>14</a:t>
            </a:fld>
            <a:endParaRPr lang="en-US"/>
          </a:p>
        </p:txBody>
      </p:sp>
      <p:sp>
        <p:nvSpPr>
          <p:cNvPr id="1822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227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057609E-7262-4CA2-BFDA-AA3E02FC1F51}" type="slidenum">
              <a:rPr lang="en-US"/>
              <a:pPr/>
              <a:t>138</a:t>
            </a:fld>
            <a:endParaRPr lang="en-US"/>
          </a:p>
        </p:txBody>
      </p:sp>
      <p:sp>
        <p:nvSpPr>
          <p:cNvPr id="32358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89640" tIns="45000" rIns="8964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74330F8-D561-4CDB-9E3B-FD8AD3F0CAFF}" type="slidenum">
              <a:rPr lang="en-US" sz="1200">
                <a:solidFill>
                  <a:srgbClr val="000000"/>
                </a:solidFill>
                <a:latin typeface="Verdana" pitchFamily="32"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138</a:t>
            </a:fld>
            <a:endParaRPr lang="en-US" sz="1200">
              <a:solidFill>
                <a:srgbClr val="000000"/>
              </a:solidFill>
              <a:latin typeface="Verdana" pitchFamily="32" charset="0"/>
            </a:endParaRPr>
          </a:p>
        </p:txBody>
      </p:sp>
      <p:sp>
        <p:nvSpPr>
          <p:cNvPr id="323586" name="Rectangle 2"/>
          <p:cNvSpPr txBox="1">
            <a:spLocks noGrp="1" noRot="1" noChangeAspect="1" noChangeArrowheads="1"/>
          </p:cNvSpPr>
          <p:nvPr>
            <p:ph type="sldImg"/>
          </p:nvPr>
        </p:nvSpPr>
        <p:spPr bwMode="auto">
          <a:xfrm>
            <a:off x="990600" y="457200"/>
            <a:ext cx="4876800" cy="3657600"/>
          </a:xfrm>
          <a:prstGeom prst="rect">
            <a:avLst/>
          </a:prstGeom>
          <a:solidFill>
            <a:srgbClr val="FFFFFF"/>
          </a:solidFill>
          <a:ln>
            <a:solidFill>
              <a:srgbClr val="000000"/>
            </a:solidFill>
            <a:miter lim="800000"/>
            <a:headEnd/>
            <a:tailEnd/>
          </a:ln>
        </p:spPr>
      </p:sp>
      <p:sp>
        <p:nvSpPr>
          <p:cNvPr id="323587" name="Text Box 3"/>
          <p:cNvSpPr txBox="1">
            <a:spLocks noGrp="1" noChangeArrowheads="1"/>
          </p:cNvSpPr>
          <p:nvPr>
            <p:ph type="body" idx="1"/>
          </p:nvPr>
        </p:nvSpPr>
        <p:spPr bwMode="auto">
          <a:xfrm>
            <a:off x="307975" y="4343400"/>
            <a:ext cx="6149975" cy="13811250"/>
          </a:xfrm>
          <a:prstGeom prst="rect">
            <a:avLst/>
          </a:prstGeom>
          <a:noFill/>
          <a:ln cap="flat">
            <a:round/>
            <a:headEnd/>
            <a:tailEnd/>
          </a:ln>
        </p:spPr>
        <p:txBody>
          <a:bodyPr lIns="89640" tIns="45000" rIns="8964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Database Engine provides locking facilities to preserve transaction isolation, logging facilities that ensure transaction durability, and transaction management features that enforce atomicity and consistency.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Transactions specify an isolation level that defines the degree to which one transaction must be isolated from resource or data modifications made by other transactions. Isolation levels are described in terms of which concurrency side-effects, such as dirty reads or phantom reads, are allowed.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Server uses a write-ahead log (WAL), which guarantees that no data modifications are written to disk before the associated log record is written to disk. This maintains the ACID properties for a transaction. A page modified in the cache, but not yet written to disk, is called a </a:t>
            </a:r>
            <a:r>
              <a:rPr lang="en-US" sz="2000" i="1">
                <a:latin typeface="Arial" charset="0"/>
                <a:cs typeface="Arial Unicode MS" charset="0"/>
              </a:rPr>
              <a:t>dirty page</a:t>
            </a:r>
            <a:r>
              <a:rPr lang="en-US" sz="2000">
                <a:latin typeface="Arial" charset="0"/>
                <a:cs typeface="Arial Unicode MS" charset="0"/>
              </a:rPr>
              <a:t>. SQL Server has logic that prevents a dirty page from being flushed before the associated log record is written. Log records are written to disk when the transactions are committed.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addition to the WAL, checkpoints flush dirty data pages from the buffer cache of the current database to disk. This minimizes the active portion of the log that must be processed during a full recovery of a database. During a full recovery, the following types of actions are performed: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log records of modifications not flushed to disk before the system stopped are rolled forward. All modifications associated with incomplete transactions, such as transactions for which there is no COMMIT or ROLLBACK log record, are rolled back.</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Note that T-SQL also has the XACT_ABORT statement, which specifies whether SQL Server automatically rolls back the current transaction when a Transact-SQL statement raises a run-time error. SET XACT_ABORT can be set to ON or OFF for any transaction. When SET XACT_ABORT is ON, if a Transact-SQL statement raises a run-time error, the entire transaction is terminated and rolled back. When SET XACT_ABORT is OFF, in some cases only the Transact-SQL statement that raised the error is rolled back and the transaction continues processing.</a:t>
            </a:r>
          </a:p>
        </p:txBody>
      </p:sp>
      <p:sp>
        <p:nvSpPr>
          <p:cNvPr id="32358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AB87AFB-BC37-48AD-B4A4-15A4A443EE92}"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138</a:t>
            </a:fld>
            <a:endParaRPr lang="en-US">
              <a:solidFill>
                <a:srgbClr val="000000"/>
              </a:solidFill>
              <a:latin typeface="+mn-lt"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CB5CA97-EA8B-42DE-8EA0-89FC94FEB357}" type="slidenum">
              <a:rPr lang="en-US"/>
              <a:pPr/>
              <a:t>139</a:t>
            </a:fld>
            <a:endParaRPr lang="en-US"/>
          </a:p>
        </p:txBody>
      </p:sp>
      <p:sp>
        <p:nvSpPr>
          <p:cNvPr id="32460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89640" tIns="45000" rIns="8964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9DA12F1-15FC-4180-8477-AD0401C29CBD}" type="slidenum">
              <a:rPr lang="en-US" sz="1200">
                <a:solidFill>
                  <a:srgbClr val="000000"/>
                </a:solidFill>
                <a:latin typeface="Verdana" pitchFamily="32"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139</a:t>
            </a:fld>
            <a:endParaRPr lang="en-US" sz="1200">
              <a:solidFill>
                <a:srgbClr val="000000"/>
              </a:solidFill>
              <a:latin typeface="Verdana" pitchFamily="32" charset="0"/>
            </a:endParaRPr>
          </a:p>
        </p:txBody>
      </p:sp>
      <p:sp>
        <p:nvSpPr>
          <p:cNvPr id="324610" name="Rectangle 2"/>
          <p:cNvSpPr txBox="1">
            <a:spLocks noGrp="1" noRot="1" noChangeAspect="1" noChangeArrowheads="1"/>
          </p:cNvSpPr>
          <p:nvPr>
            <p:ph type="sldImg"/>
          </p:nvPr>
        </p:nvSpPr>
        <p:spPr bwMode="auto">
          <a:xfrm>
            <a:off x="1028700" y="457200"/>
            <a:ext cx="4876800" cy="3657600"/>
          </a:xfrm>
          <a:prstGeom prst="rect">
            <a:avLst/>
          </a:prstGeom>
          <a:solidFill>
            <a:srgbClr val="FFFFFF"/>
          </a:solidFill>
          <a:ln>
            <a:solidFill>
              <a:srgbClr val="000000"/>
            </a:solidFill>
            <a:miter lim="800000"/>
            <a:headEnd/>
            <a:tailEnd/>
          </a:ln>
        </p:spPr>
      </p:sp>
      <p:sp>
        <p:nvSpPr>
          <p:cNvPr id="324611" name="Text Box 3"/>
          <p:cNvSpPr txBox="1">
            <a:spLocks noGrp="1" noChangeArrowheads="1"/>
          </p:cNvSpPr>
          <p:nvPr>
            <p:ph type="body" idx="1"/>
          </p:nvPr>
        </p:nvSpPr>
        <p:spPr bwMode="auto">
          <a:xfrm>
            <a:off x="307975" y="4343400"/>
            <a:ext cx="6149975" cy="10240963"/>
          </a:xfrm>
          <a:prstGeom prst="rect">
            <a:avLst/>
          </a:prstGeom>
          <a:noFill/>
          <a:ln cap="flat">
            <a:round/>
            <a:headEnd/>
            <a:tailEnd/>
          </a:ln>
        </p:spPr>
        <p:txBody>
          <a:bodyPr lIns="89640" tIns="45000" rIns="8964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BEGIN TRANSACTION marks the starting point of an explicit, local transaction.</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transaction_name</a:t>
            </a:r>
            <a:r>
              <a:rPr lang="en-US" sz="2000">
                <a:latin typeface="Arial" charset="0"/>
                <a:cs typeface="Arial Unicode MS" charset="0"/>
              </a:rPr>
              <a: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Is the name assigned to the transaction, and must conform to the rules for identifiers, but identifiers longer than 32 characters are not allowed.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@tran_name_variable</a:t>
            </a:r>
            <a:r>
              <a:rPr lang="en-US" sz="2000">
                <a:latin typeface="Arial" charset="0"/>
                <a:cs typeface="Arial Unicode MS" charset="0"/>
              </a:rPr>
              <a: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Is the name of a user-defined variable containing a valid transaction name and must be declared with a char, varchar, nchar, or nvarchar data type. If more than 32 characters are passed to the variable, only the first 32 characters will be used; the remaining characters will be truncated.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COMMIT TRANSACTION marks the end of a successful transaction. As with the BEGIN TRANSACTION statement, </a:t>
            </a:r>
            <a:r>
              <a:rPr lang="en-US" sz="2000" i="1">
                <a:latin typeface="Arial" charset="0"/>
                <a:cs typeface="Arial Unicode MS" charset="0"/>
              </a:rPr>
              <a:t>transaction_name</a:t>
            </a:r>
            <a:r>
              <a:rPr lang="en-US" sz="2000">
                <a:latin typeface="Arial" charset="0"/>
                <a:cs typeface="Arial Unicode MS" charset="0"/>
              </a:rPr>
              <a:t> specifies a transaction name assigned by a previous BEGIN TRANSACTION, and </a:t>
            </a:r>
            <a:r>
              <a:rPr lang="en-US" sz="2000" i="1">
                <a:latin typeface="Arial" charset="0"/>
                <a:cs typeface="Arial Unicode MS" charset="0"/>
              </a:rPr>
              <a:t>@tran_name_variable</a:t>
            </a:r>
            <a:r>
              <a:rPr lang="en-US" sz="2000">
                <a:latin typeface="Arial" charset="0"/>
                <a:cs typeface="Arial Unicode MS" charset="0"/>
              </a:rPr>
              <a:t> is the name of a user-defined variable containing a valid transaction name.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ROLLBACK TRANSACTION - each transaction lasts until either it completes without errors and COMMIT TRANSACTION is issued to make the modifications a permanent part of the database, or errors are encountered and all modifications are erased with a ROLLBACK TRANSACTION statement.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SELECT, INSERT, DELETE, UPDATE, or other statement you want to be created and committed comes between the BEGIN and COMMIT portions of a transaction statement as shown in the red portion of the Complete Syntax example.</a:t>
            </a:r>
          </a:p>
        </p:txBody>
      </p:sp>
      <p:sp>
        <p:nvSpPr>
          <p:cNvPr id="32461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E67C305-8C60-44D5-95B5-AECDFEAD2DA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139</a:t>
            </a:fld>
            <a:endParaRPr lang="en-US">
              <a:solidFill>
                <a:srgbClr val="000000"/>
              </a:solidFill>
              <a:latin typeface="+mn-lt"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098A622E-83F9-40E3-8A6E-66D73F339B18}" type="slidenum">
              <a:rPr lang="en-US"/>
              <a:pPr/>
              <a:t>140</a:t>
            </a:fld>
            <a:endParaRPr lang="en-US"/>
          </a:p>
        </p:txBody>
      </p:sp>
      <p:sp>
        <p:nvSpPr>
          <p:cNvPr id="32563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89640" tIns="45000" rIns="8964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FAB8289-0C64-4F0E-9936-9DA74A16FADD}" type="slidenum">
              <a:rPr lang="en-US" sz="1200">
                <a:solidFill>
                  <a:srgbClr val="000000"/>
                </a:solidFill>
                <a:latin typeface="Verdana" pitchFamily="32"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140</a:t>
            </a:fld>
            <a:endParaRPr lang="en-US" sz="1200">
              <a:solidFill>
                <a:srgbClr val="000000"/>
              </a:solidFill>
              <a:latin typeface="Verdana" pitchFamily="32" charset="0"/>
            </a:endParaRPr>
          </a:p>
        </p:txBody>
      </p:sp>
      <p:sp>
        <p:nvSpPr>
          <p:cNvPr id="325634" name="Rectangle 2"/>
          <p:cNvSpPr txBox="1">
            <a:spLocks noGrp="1" noRot="1" noChangeAspect="1" noChangeArrowheads="1"/>
          </p:cNvSpPr>
          <p:nvPr>
            <p:ph type="sldImg"/>
          </p:nvPr>
        </p:nvSpPr>
        <p:spPr bwMode="auto">
          <a:xfrm>
            <a:off x="990600" y="457200"/>
            <a:ext cx="4876800" cy="3657600"/>
          </a:xfrm>
          <a:prstGeom prst="rect">
            <a:avLst/>
          </a:prstGeom>
          <a:solidFill>
            <a:srgbClr val="FFFFFF"/>
          </a:solidFill>
          <a:ln>
            <a:solidFill>
              <a:srgbClr val="000000"/>
            </a:solidFill>
            <a:miter lim="800000"/>
            <a:headEnd/>
            <a:tailEnd/>
          </a:ln>
        </p:spPr>
      </p:sp>
      <p:sp>
        <p:nvSpPr>
          <p:cNvPr id="325635" name="Text Box 3"/>
          <p:cNvSpPr txBox="1">
            <a:spLocks noGrp="1" noChangeArrowheads="1"/>
          </p:cNvSpPr>
          <p:nvPr>
            <p:ph type="body" idx="1"/>
          </p:nvPr>
        </p:nvSpPr>
        <p:spPr bwMode="auto">
          <a:xfrm>
            <a:off x="307975" y="4343400"/>
            <a:ext cx="6149975" cy="14543088"/>
          </a:xfrm>
          <a:prstGeom prst="rect">
            <a:avLst/>
          </a:prstGeom>
          <a:noFill/>
          <a:ln cap="flat">
            <a:round/>
            <a:headEnd/>
            <a:tailEnd/>
          </a:ln>
        </p:spPr>
        <p:txBody>
          <a:bodyPr lIns="89640" tIns="45000" rIns="8964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Transactions specify an isolation level that defines the degree to which one transaction must be isolated from resource or data modifications made by other transactions. Isolation levels are described in terms of which concurrency side-effects, such as dirty reads or phantom reads, are allowed.</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Transaction Isolations Levels control...</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Whether locks are taken when data is read, and what type of locks are requested.</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How long the read locks are held.</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Whether a read operation referencing rows modified by another transaction:</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Blocks until the exclusive lock on the row is freed.</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Retrieves the committed version of the row that existed at the time the statement or transaction started.</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Reads the uncommitted data modification.</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Choosing a transaction isolation level does not affect the locks acquired to protect data modifications. A transaction always gets an exclusive lock on any data it modifies, and holds that lock until the transaction completes, regardless of the isolation level set for that transaction. For read operations, transaction isolation levels primarily define the level of protection from the effects of modifications made by other transactions.</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READ UNCOMMITTED - Specifies that statements can read rows that have been modified by other transactions but not yet committed.</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READ COMMITTED - Specifies that statements cannot read data that has been modified but not committed by other transactions. This prevents dirty reads. </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REPEATABLE READ - Specifies that statements cannot read data that has been modified but not yet committed by other transactions and that no other transactions can modify data that has been read by the current transaction until the current transaction completes. </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SNAPSHOT - Specifies that data read by any statement in a transaction will be the transactionally consistent version of the data that existed at the start of the transaction.</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SERIALIZABLE locks all tables in all SELECT statements in a transaction. </a:t>
            </a:r>
          </a:p>
          <a:p>
            <a:pPr marL="215900" indent="-212725" eaLnBrk="1" hangingPunct="1">
              <a:lnSpc>
                <a:spcPct val="90000"/>
              </a:lnSpc>
              <a:spcBef>
                <a:spcPts val="725"/>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p:txBody>
      </p:sp>
      <p:sp>
        <p:nvSpPr>
          <p:cNvPr id="32563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15EC92A-3914-4F9A-A802-3B81C4B45CA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140</a:t>
            </a:fld>
            <a:endParaRPr lang="en-US">
              <a:solidFill>
                <a:srgbClr val="000000"/>
              </a:solidFill>
              <a:latin typeface="+mn-lt"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A3246D4-A651-4CB0-8971-21F86E7F90A5}" type="slidenum">
              <a:rPr lang="en-US"/>
              <a:pPr/>
              <a:t>141</a:t>
            </a:fld>
            <a:endParaRPr lang="en-US"/>
          </a:p>
        </p:txBody>
      </p:sp>
      <p:sp>
        <p:nvSpPr>
          <p:cNvPr id="32665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89640" tIns="45000" rIns="8964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A83886F-0721-45DC-838D-A3A3F7FE6D24}" type="slidenum">
              <a:rPr lang="en-US" sz="1200">
                <a:solidFill>
                  <a:srgbClr val="000000"/>
                </a:solidFill>
                <a:latin typeface="Verdana" pitchFamily="32"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141</a:t>
            </a:fld>
            <a:endParaRPr lang="en-US" sz="1200">
              <a:solidFill>
                <a:srgbClr val="000000"/>
              </a:solidFill>
              <a:latin typeface="Verdana" pitchFamily="32" charset="0"/>
            </a:endParaRPr>
          </a:p>
        </p:txBody>
      </p:sp>
      <p:sp>
        <p:nvSpPr>
          <p:cNvPr id="326658" name="Rectangle 2"/>
          <p:cNvSpPr txBox="1">
            <a:spLocks noGrp="1" noRot="1" noChangeAspect="1" noChangeArrowheads="1"/>
          </p:cNvSpPr>
          <p:nvPr>
            <p:ph type="sldImg"/>
          </p:nvPr>
        </p:nvSpPr>
        <p:spPr bwMode="auto">
          <a:xfrm>
            <a:off x="990600" y="457200"/>
            <a:ext cx="4876800" cy="3657600"/>
          </a:xfrm>
          <a:prstGeom prst="rect">
            <a:avLst/>
          </a:prstGeom>
          <a:solidFill>
            <a:srgbClr val="FFFFFF"/>
          </a:solidFill>
          <a:ln>
            <a:solidFill>
              <a:srgbClr val="000000"/>
            </a:solidFill>
            <a:miter lim="800000"/>
            <a:headEnd/>
            <a:tailEnd/>
          </a:ln>
        </p:spPr>
      </p:sp>
      <p:sp>
        <p:nvSpPr>
          <p:cNvPr id="326659" name="Text Box 3"/>
          <p:cNvSpPr txBox="1">
            <a:spLocks noGrp="1" noChangeArrowheads="1"/>
          </p:cNvSpPr>
          <p:nvPr>
            <p:ph type="body" idx="1"/>
          </p:nvPr>
        </p:nvSpPr>
        <p:spPr bwMode="auto">
          <a:xfrm>
            <a:off x="307975" y="4343400"/>
            <a:ext cx="6149975" cy="6494463"/>
          </a:xfrm>
          <a:prstGeom prst="rect">
            <a:avLst/>
          </a:prstGeom>
          <a:noFill/>
          <a:ln cap="flat">
            <a:round/>
            <a:headEnd/>
            <a:tailEnd/>
          </a:ln>
        </p:spPr>
        <p:txBody>
          <a:bodyPr lIns="89640" tIns="45000" rIns="8964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Explicit transactions can be nested. This is primarily intended to support transactions in stored procedures that can be called either from a process already in a transaction or from processes that have no active transaction.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example shows the intended use of nested transactions. The procedure </a:t>
            </a:r>
            <a:r>
              <a:rPr lang="en-US" sz="2000" b="1">
                <a:latin typeface="Arial" charset="0"/>
                <a:cs typeface="Arial Unicode MS" charset="0"/>
              </a:rPr>
              <a:t>TransProc</a:t>
            </a:r>
            <a:r>
              <a:rPr lang="en-US" sz="2000">
                <a:latin typeface="Arial" charset="0"/>
                <a:cs typeface="Arial Unicode MS" charset="0"/>
              </a:rPr>
              <a:t> enforces its transaction regardless of the transaction mode of any process that executes it. If </a:t>
            </a:r>
            <a:r>
              <a:rPr lang="en-US" sz="2000" b="1">
                <a:latin typeface="Arial" charset="0"/>
                <a:cs typeface="Arial Unicode MS" charset="0"/>
              </a:rPr>
              <a:t>TransProc</a:t>
            </a:r>
            <a:r>
              <a:rPr lang="en-US" sz="2000">
                <a:latin typeface="Arial" charset="0"/>
                <a:cs typeface="Arial Unicode MS" charset="0"/>
              </a:rPr>
              <a:t> is called when a transaction is active, the nested transaction in </a:t>
            </a:r>
            <a:r>
              <a:rPr lang="en-US" sz="2000" b="1">
                <a:latin typeface="Arial" charset="0"/>
                <a:cs typeface="Arial Unicode MS" charset="0"/>
              </a:rPr>
              <a:t>TransProc</a:t>
            </a:r>
            <a:r>
              <a:rPr lang="en-US" sz="2000">
                <a:latin typeface="Arial" charset="0"/>
                <a:cs typeface="Arial Unicode MS" charset="0"/>
              </a:rPr>
              <a:t> is largely ignored, and its INSERT statements are committed or rolled back based on the final action taken for the outer transaction. If </a:t>
            </a:r>
            <a:r>
              <a:rPr lang="en-US" sz="2000" b="1">
                <a:latin typeface="Arial" charset="0"/>
                <a:cs typeface="Arial Unicode MS" charset="0"/>
              </a:rPr>
              <a:t>TransProc</a:t>
            </a:r>
            <a:r>
              <a:rPr lang="en-US" sz="2000">
                <a:latin typeface="Arial" charset="0"/>
                <a:cs typeface="Arial Unicode MS" charset="0"/>
              </a:rPr>
              <a:t> is executed by a process that does not have an outstanding transaction, the COMMIT TRANSACTION at the end of the procedure effectively commits the INSERT statements.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SELECT statement at the end of this query shows only rows 3 and 4 are still in the table.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32666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E51FABD-B625-4085-921F-9137F8614011}"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141</a:t>
            </a:fld>
            <a:endParaRPr lang="en-US">
              <a:solidFill>
                <a:srgbClr val="000000"/>
              </a:solidFill>
              <a:latin typeface="+mn-lt"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EAAC2B9-D92B-49F2-A917-2F52739C2A5F}" type="slidenum">
              <a:rPr lang="en-US"/>
              <a:pPr/>
              <a:t>15</a:t>
            </a:fld>
            <a:endParaRPr lang="en-US"/>
          </a:p>
        </p:txBody>
      </p:sp>
      <p:sp>
        <p:nvSpPr>
          <p:cNvPr id="1832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329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8158198-3440-4383-BDF5-FAB16D388A77}" type="slidenum">
              <a:rPr lang="en-US"/>
              <a:pPr/>
              <a:t>16</a:t>
            </a:fld>
            <a:endParaRPr lang="en-US"/>
          </a:p>
        </p:txBody>
      </p:sp>
      <p:sp>
        <p:nvSpPr>
          <p:cNvPr id="1843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432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C5FD432-91D6-4834-951D-7C419FD91CF3}" type="slidenum">
              <a:rPr lang="en-US"/>
              <a:pPr/>
              <a:t>17</a:t>
            </a:fld>
            <a:endParaRPr lang="en-US"/>
          </a:p>
        </p:txBody>
      </p:sp>
      <p:sp>
        <p:nvSpPr>
          <p:cNvPr id="18534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6395B93-1465-4D45-94DF-F0BBF832E5C3}"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sz="1200">
              <a:solidFill>
                <a:srgbClr val="000000"/>
              </a:solidFill>
              <a:latin typeface="+mn-lt" charset="0"/>
            </a:endParaRPr>
          </a:p>
        </p:txBody>
      </p:sp>
      <p:sp>
        <p:nvSpPr>
          <p:cNvPr id="18534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85347" name="Rectangle 3"/>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8534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652E40B-A1D3-43AC-9298-8602831D052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a:solidFill>
                <a:srgbClr val="000000"/>
              </a:solidFill>
              <a:latin typeface="+mn-lt"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2B75A2D5-091A-465D-B09C-208DAC99CF4A}" type="slidenum">
              <a:rPr lang="en-US"/>
              <a:pPr/>
              <a:t>18</a:t>
            </a:fld>
            <a:endParaRPr lang="en-US"/>
          </a:p>
        </p:txBody>
      </p:sp>
      <p:sp>
        <p:nvSpPr>
          <p:cNvPr id="18636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E975645-ACD9-4EB3-B58B-BEC09FDAECF2}"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200">
              <a:solidFill>
                <a:srgbClr val="000000"/>
              </a:solidFill>
              <a:latin typeface="+mn-lt" charset="0"/>
            </a:endParaRPr>
          </a:p>
        </p:txBody>
      </p:sp>
      <p:sp>
        <p:nvSpPr>
          <p:cNvPr id="18637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86371" name="Text Box 3"/>
          <p:cNvSpPr txBox="1">
            <a:spLocks noGrp="1" noChangeArrowheads="1"/>
          </p:cNvSpPr>
          <p:nvPr>
            <p:ph type="body" idx="1"/>
          </p:nvPr>
        </p:nvSpPr>
        <p:spPr bwMode="auto">
          <a:xfrm>
            <a:off x="685800" y="4360863"/>
            <a:ext cx="5486400" cy="11545887"/>
          </a:xfrm>
          <a:prstGeom prst="rect">
            <a:avLst/>
          </a:prstGeom>
          <a:noFill/>
          <a:ln cap="flat">
            <a:round/>
            <a:headEnd/>
            <a:tailEnd/>
          </a:ln>
        </p:spPr>
        <p:txBody>
          <a:bodyPr lIns="90000" tIns="45000" rIns="90000" bIns="45000"/>
          <a:lstStyle/>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Create Table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CREATE statement creates a table in database.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dirty="0">
                <a:latin typeface="Arial" charset="0"/>
                <a:cs typeface="Arial Unicode MS" charset="0"/>
              </a:rPr>
              <a:t>Syntax</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Verdana" pitchFamily="32" charset="0"/>
                <a:cs typeface="Arial Unicode MS" charset="0"/>
              </a:rPr>
              <a:t>CREATE TABLE </a:t>
            </a:r>
            <a:br>
              <a:rPr lang="en-US" sz="2000" dirty="0">
                <a:latin typeface="Verdana" pitchFamily="32" charset="0"/>
                <a:cs typeface="Arial Unicode MS" charset="0"/>
              </a:rPr>
            </a:br>
            <a:r>
              <a:rPr lang="en-US" sz="2000" dirty="0">
                <a:latin typeface="Verdana" pitchFamily="32" charset="0"/>
                <a:cs typeface="Arial Unicode MS" charset="0"/>
              </a:rPr>
              <a:t>    [ </a:t>
            </a:r>
            <a:r>
              <a:rPr lang="en-US" sz="2000" dirty="0" err="1">
                <a:latin typeface="Verdana" pitchFamily="32" charset="0"/>
                <a:cs typeface="Arial Unicode MS" charset="0"/>
              </a:rPr>
              <a:t>database_name</a:t>
            </a:r>
            <a:r>
              <a:rPr lang="en-US" sz="2000" dirty="0">
                <a:latin typeface="Verdana" pitchFamily="32" charset="0"/>
                <a:cs typeface="Arial Unicode MS" charset="0"/>
              </a:rPr>
              <a:t>.[ owner ] . | owner. ] </a:t>
            </a:r>
            <a:r>
              <a:rPr lang="en-US" sz="2000" dirty="0" err="1">
                <a:latin typeface="Verdana" pitchFamily="32" charset="0"/>
                <a:cs typeface="Arial Unicode MS" charset="0"/>
              </a:rPr>
              <a:t>table_name</a:t>
            </a:r>
            <a:r>
              <a:rPr lang="en-US" sz="2000" dirty="0">
                <a:latin typeface="Verdana" pitchFamily="32" charset="0"/>
                <a:cs typeface="Arial Unicode MS" charset="0"/>
              </a:rPr>
              <a:t> </a:t>
            </a:r>
            <a:br>
              <a:rPr lang="en-US" sz="2000" dirty="0">
                <a:latin typeface="Verdana" pitchFamily="32" charset="0"/>
                <a:cs typeface="Arial Unicode MS" charset="0"/>
              </a:rPr>
            </a:br>
            <a:r>
              <a:rPr lang="en-US" sz="2000" dirty="0">
                <a:latin typeface="Verdana" pitchFamily="32" charset="0"/>
                <a:cs typeface="Arial Unicode MS" charset="0"/>
              </a:rPr>
              <a:t>    ( { &lt; </a:t>
            </a:r>
            <a:r>
              <a:rPr lang="en-US" sz="2000" dirty="0" err="1">
                <a:latin typeface="Verdana" pitchFamily="32" charset="0"/>
                <a:cs typeface="Arial Unicode MS" charset="0"/>
              </a:rPr>
              <a:t>column_definition</a:t>
            </a:r>
            <a:r>
              <a:rPr lang="en-US" sz="2000" dirty="0">
                <a:latin typeface="Verdana" pitchFamily="32" charset="0"/>
                <a:cs typeface="Arial Unicode MS" charset="0"/>
              </a:rPr>
              <a:t> &gt; </a:t>
            </a:r>
            <a:br>
              <a:rPr lang="en-US" sz="2000" dirty="0">
                <a:latin typeface="Verdana" pitchFamily="32" charset="0"/>
                <a:cs typeface="Arial Unicode MS" charset="0"/>
              </a:rPr>
            </a:br>
            <a:r>
              <a:rPr lang="en-US" sz="2000" dirty="0">
                <a:latin typeface="Verdana" pitchFamily="32" charset="0"/>
                <a:cs typeface="Arial Unicode MS" charset="0"/>
              </a:rPr>
              <a:t>        | </a:t>
            </a:r>
            <a:r>
              <a:rPr lang="en-US" sz="2000" dirty="0" err="1">
                <a:latin typeface="Verdana" pitchFamily="32" charset="0"/>
                <a:cs typeface="Arial Unicode MS" charset="0"/>
              </a:rPr>
              <a:t>column_name</a:t>
            </a:r>
            <a:r>
              <a:rPr lang="en-US" sz="2000" dirty="0">
                <a:latin typeface="Verdana" pitchFamily="32" charset="0"/>
                <a:cs typeface="Arial Unicode MS" charset="0"/>
              </a:rPr>
              <a:t> AS </a:t>
            </a:r>
            <a:r>
              <a:rPr lang="en-US" sz="2000" dirty="0" err="1">
                <a:latin typeface="Verdana" pitchFamily="32" charset="0"/>
                <a:cs typeface="Arial Unicode MS" charset="0"/>
              </a:rPr>
              <a:t>computed_column_expression</a:t>
            </a:r>
            <a:r>
              <a:rPr lang="en-US" sz="2000" dirty="0">
                <a:latin typeface="Verdana" pitchFamily="32" charset="0"/>
                <a:cs typeface="Arial Unicode MS" charset="0"/>
              </a:rPr>
              <a:t> </a:t>
            </a:r>
            <a:br>
              <a:rPr lang="en-US" sz="2000" dirty="0">
                <a:latin typeface="Verdana" pitchFamily="32" charset="0"/>
                <a:cs typeface="Arial Unicode MS" charset="0"/>
              </a:rPr>
            </a:br>
            <a:r>
              <a:rPr lang="en-US" sz="2000" dirty="0">
                <a:latin typeface="Verdana" pitchFamily="32" charset="0"/>
                <a:cs typeface="Arial Unicode MS" charset="0"/>
              </a:rPr>
              <a:t>        | &lt; </a:t>
            </a:r>
            <a:r>
              <a:rPr lang="en-US" sz="2000" dirty="0" err="1">
                <a:latin typeface="Verdana" pitchFamily="32" charset="0"/>
                <a:cs typeface="Arial Unicode MS" charset="0"/>
              </a:rPr>
              <a:t>table_constraint</a:t>
            </a:r>
            <a:r>
              <a:rPr lang="en-US" sz="2000" dirty="0">
                <a:latin typeface="Verdana" pitchFamily="32" charset="0"/>
                <a:cs typeface="Arial Unicode MS" charset="0"/>
              </a:rPr>
              <a:t> &gt; ::= [ CONSTRAINT </a:t>
            </a:r>
            <a:r>
              <a:rPr lang="en-US" sz="2000" dirty="0" err="1">
                <a:latin typeface="Verdana" pitchFamily="32" charset="0"/>
                <a:cs typeface="Arial Unicode MS" charset="0"/>
              </a:rPr>
              <a:t>constraint_name</a:t>
            </a:r>
            <a:r>
              <a:rPr lang="en-US" sz="2000" dirty="0">
                <a:latin typeface="Verdana" pitchFamily="32" charset="0"/>
                <a:cs typeface="Arial Unicode MS" charset="0"/>
              </a:rPr>
              <a:t> ]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Verdana" pitchFamily="32" charset="0"/>
                <a:cs typeface="Arial Unicode MS" charset="0"/>
              </a:rPr>
              <a:t>            | [ { PRIMARY KEY | UNIQUE } [ ,...n ] </a:t>
            </a:r>
            <a:br>
              <a:rPr lang="en-US" sz="2000" dirty="0">
                <a:latin typeface="Verdana" pitchFamily="32" charset="0"/>
                <a:cs typeface="Arial Unicode MS" charset="0"/>
              </a:rPr>
            </a:b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a:r>
            <a:br>
              <a:rPr lang="en-US" sz="2000" dirty="0">
                <a:latin typeface="Verdana" pitchFamily="32" charset="0"/>
                <a:cs typeface="Arial Unicode MS" charset="0"/>
              </a:rPr>
            </a:br>
            <a:r>
              <a:rPr lang="en-US" sz="2000" dirty="0">
                <a:latin typeface="Verdana" pitchFamily="32" charset="0"/>
                <a:cs typeface="Arial Unicode MS" charset="0"/>
              </a:rPr>
              <a:t>[ ON { </a:t>
            </a:r>
            <a:r>
              <a:rPr lang="en-US" sz="2000" dirty="0" err="1">
                <a:latin typeface="Verdana" pitchFamily="32" charset="0"/>
                <a:cs typeface="Arial Unicode MS" charset="0"/>
              </a:rPr>
              <a:t>filegroup</a:t>
            </a:r>
            <a:r>
              <a:rPr lang="en-US" sz="2000" dirty="0">
                <a:latin typeface="Verdana" pitchFamily="32" charset="0"/>
                <a:cs typeface="Arial Unicode MS" charset="0"/>
              </a:rPr>
              <a:t> | DEFAULT } ] </a:t>
            </a:r>
            <a:br>
              <a:rPr lang="en-US" sz="2000" dirty="0">
                <a:latin typeface="Verdana" pitchFamily="32" charset="0"/>
                <a:cs typeface="Arial Unicode MS" charset="0"/>
              </a:rPr>
            </a:br>
            <a:r>
              <a:rPr lang="en-US" sz="2000" dirty="0">
                <a:latin typeface="Verdana" pitchFamily="32" charset="0"/>
                <a:cs typeface="Arial Unicode MS" charset="0"/>
              </a:rPr>
              <a:t>[ TEXTIMAGE_ON { </a:t>
            </a:r>
            <a:r>
              <a:rPr lang="en-US" sz="2000" dirty="0" err="1">
                <a:latin typeface="Verdana" pitchFamily="32" charset="0"/>
                <a:cs typeface="Arial Unicode MS" charset="0"/>
              </a:rPr>
              <a:t>filegroup</a:t>
            </a:r>
            <a:r>
              <a:rPr lang="en-US" sz="2000" dirty="0">
                <a:latin typeface="Verdana" pitchFamily="32" charset="0"/>
                <a:cs typeface="Arial Unicode MS" charset="0"/>
              </a:rPr>
              <a:t> | DEFAULT } ] </a:t>
            </a:r>
            <a:br>
              <a:rPr lang="en-US" sz="2000" dirty="0">
                <a:latin typeface="Verdana" pitchFamily="32" charset="0"/>
                <a:cs typeface="Arial Unicode MS" charset="0"/>
              </a:rPr>
            </a:br>
            <a:r>
              <a:rPr lang="en-US" sz="2000" dirty="0">
                <a:latin typeface="Verdana" pitchFamily="32" charset="0"/>
                <a:cs typeface="Arial Unicode MS" charset="0"/>
              </a:rPr>
              <a:t/>
            </a:r>
            <a:br>
              <a:rPr lang="en-US" sz="2000" dirty="0">
                <a:latin typeface="Verdana" pitchFamily="32" charset="0"/>
                <a:cs typeface="Arial Unicode MS" charset="0"/>
              </a:rPr>
            </a:br>
            <a:r>
              <a:rPr lang="en-US" sz="2000" dirty="0">
                <a:latin typeface="Verdana" pitchFamily="32" charset="0"/>
                <a:cs typeface="Arial Unicode MS" charset="0"/>
              </a:rPr>
              <a:t>&lt; </a:t>
            </a:r>
            <a:r>
              <a:rPr lang="en-US" sz="2000" dirty="0" err="1">
                <a:latin typeface="Verdana" pitchFamily="32" charset="0"/>
                <a:cs typeface="Arial Unicode MS" charset="0"/>
              </a:rPr>
              <a:t>column_definition</a:t>
            </a:r>
            <a:r>
              <a:rPr lang="en-US" sz="2000" dirty="0">
                <a:latin typeface="Verdana" pitchFamily="32" charset="0"/>
                <a:cs typeface="Arial Unicode MS" charset="0"/>
              </a:rPr>
              <a:t> &gt; ::= { </a:t>
            </a:r>
            <a:r>
              <a:rPr lang="en-US" sz="2000" dirty="0" err="1">
                <a:latin typeface="Verdana" pitchFamily="32" charset="0"/>
                <a:cs typeface="Arial Unicode MS" charset="0"/>
              </a:rPr>
              <a:t>column_name</a:t>
            </a:r>
            <a:r>
              <a:rPr lang="en-US" sz="2000" dirty="0">
                <a:latin typeface="Verdana" pitchFamily="32" charset="0"/>
                <a:cs typeface="Arial Unicode MS" charset="0"/>
              </a:rPr>
              <a:t> </a:t>
            </a:r>
            <a:r>
              <a:rPr lang="en-US" sz="2000" dirty="0" err="1">
                <a:latin typeface="Verdana" pitchFamily="32" charset="0"/>
                <a:cs typeface="Arial Unicode MS" charset="0"/>
              </a:rPr>
              <a:t>data_type</a:t>
            </a: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 COLLATE &lt; </a:t>
            </a:r>
            <a:r>
              <a:rPr lang="en-US" sz="2000" dirty="0" err="1">
                <a:latin typeface="Verdana" pitchFamily="32" charset="0"/>
                <a:cs typeface="Arial Unicode MS" charset="0"/>
              </a:rPr>
              <a:t>collation_name</a:t>
            </a:r>
            <a:r>
              <a:rPr lang="en-US" sz="2000" dirty="0">
                <a:latin typeface="Verdana" pitchFamily="32" charset="0"/>
                <a:cs typeface="Arial Unicode MS" charset="0"/>
              </a:rPr>
              <a:t> &gt; ] </a:t>
            </a:r>
            <a:br>
              <a:rPr lang="en-US" sz="2000" dirty="0">
                <a:latin typeface="Verdana" pitchFamily="32" charset="0"/>
                <a:cs typeface="Arial Unicode MS" charset="0"/>
              </a:rPr>
            </a:br>
            <a:r>
              <a:rPr lang="en-US" sz="2000" dirty="0">
                <a:latin typeface="Verdana" pitchFamily="32" charset="0"/>
                <a:cs typeface="Arial Unicode MS" charset="0"/>
              </a:rPr>
              <a:t>    [ [ DEFAULT </a:t>
            </a:r>
            <a:r>
              <a:rPr lang="en-US" sz="2000" dirty="0" err="1">
                <a:latin typeface="Verdana" pitchFamily="32" charset="0"/>
                <a:cs typeface="Arial Unicode MS" charset="0"/>
              </a:rPr>
              <a:t>constant_expression</a:t>
            </a: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 [ IDENTITY [ ( seed , increment ) [ NOT FOR REPLICATION ] ] ]</a:t>
            </a:r>
            <a:br>
              <a:rPr lang="en-US" sz="2000" dirty="0">
                <a:latin typeface="Verdana" pitchFamily="32" charset="0"/>
                <a:cs typeface="Arial Unicode MS" charset="0"/>
              </a:rPr>
            </a:b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 ROWGUIDCOL] </a:t>
            </a:r>
            <a:br>
              <a:rPr lang="en-US" sz="2000" dirty="0">
                <a:latin typeface="Verdana" pitchFamily="32" charset="0"/>
                <a:cs typeface="Arial Unicode MS" charset="0"/>
              </a:rPr>
            </a:br>
            <a:r>
              <a:rPr lang="en-US" sz="2000" dirty="0">
                <a:latin typeface="Verdana" pitchFamily="32" charset="0"/>
                <a:cs typeface="Arial Unicode MS" charset="0"/>
              </a:rPr>
              <a:t>    [ &lt; </a:t>
            </a:r>
            <a:r>
              <a:rPr lang="en-US" sz="2000" dirty="0" err="1">
                <a:latin typeface="Verdana" pitchFamily="32" charset="0"/>
                <a:cs typeface="Arial Unicode MS" charset="0"/>
              </a:rPr>
              <a:t>column_constraint</a:t>
            </a:r>
            <a:r>
              <a:rPr lang="en-US" sz="2000" dirty="0">
                <a:latin typeface="Verdana" pitchFamily="32" charset="0"/>
                <a:cs typeface="Arial Unicode MS" charset="0"/>
              </a:rPr>
              <a:t> &gt; ] [ ...n ] </a:t>
            </a:r>
            <a:br>
              <a:rPr lang="en-US" sz="2000" dirty="0">
                <a:latin typeface="Verdana" pitchFamily="32" charset="0"/>
                <a:cs typeface="Arial Unicode MS" charset="0"/>
              </a:rPr>
            </a:br>
            <a:r>
              <a:rPr lang="en-US" sz="2000" dirty="0">
                <a:latin typeface="Verdana" pitchFamily="32" charset="0"/>
                <a:cs typeface="Arial Unicode MS" charset="0"/>
              </a:rPr>
              <a:t/>
            </a:r>
            <a:br>
              <a:rPr lang="en-US" sz="2000" dirty="0">
                <a:latin typeface="Verdana" pitchFamily="32" charset="0"/>
                <a:cs typeface="Arial Unicode MS" charset="0"/>
              </a:rPr>
            </a:br>
            <a:r>
              <a:rPr lang="en-US" sz="2000" dirty="0">
                <a:latin typeface="Verdana" pitchFamily="32" charset="0"/>
                <a:cs typeface="Arial Unicode MS" charset="0"/>
              </a:rPr>
              <a:t>&lt; </a:t>
            </a:r>
            <a:r>
              <a:rPr lang="en-US" sz="2000" dirty="0" err="1">
                <a:latin typeface="Verdana" pitchFamily="32" charset="0"/>
                <a:cs typeface="Arial Unicode MS" charset="0"/>
              </a:rPr>
              <a:t>column_constraint</a:t>
            </a:r>
            <a:r>
              <a:rPr lang="en-US" sz="2000" dirty="0">
                <a:latin typeface="Verdana" pitchFamily="32" charset="0"/>
                <a:cs typeface="Arial Unicode MS" charset="0"/>
              </a:rPr>
              <a:t> &gt; ::= [ CONSTRAINT </a:t>
            </a:r>
            <a:r>
              <a:rPr lang="en-US" sz="2000" dirty="0" err="1">
                <a:latin typeface="Verdana" pitchFamily="32" charset="0"/>
                <a:cs typeface="Arial Unicode MS" charset="0"/>
              </a:rPr>
              <a:t>constraint_name</a:t>
            </a: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 [ NULL | NOT NULL ] </a:t>
            </a:r>
            <a:br>
              <a:rPr lang="en-US" sz="2000" dirty="0">
                <a:latin typeface="Verdana" pitchFamily="32" charset="0"/>
                <a:cs typeface="Arial Unicode MS" charset="0"/>
              </a:rPr>
            </a:br>
            <a:r>
              <a:rPr lang="en-US" sz="2000" dirty="0">
                <a:latin typeface="Verdana" pitchFamily="32" charset="0"/>
                <a:cs typeface="Arial Unicode MS" charset="0"/>
              </a:rPr>
              <a:t>        | [ { PRIMARY KEY | UNIQUE } </a:t>
            </a:r>
            <a:br>
              <a:rPr lang="en-US" sz="2000" dirty="0">
                <a:latin typeface="Verdana" pitchFamily="32" charset="0"/>
                <a:cs typeface="Arial Unicode MS" charset="0"/>
              </a:rPr>
            </a:br>
            <a:r>
              <a:rPr lang="en-US" sz="2000" dirty="0">
                <a:latin typeface="Verdana" pitchFamily="32" charset="0"/>
                <a:cs typeface="Arial Unicode MS" charset="0"/>
              </a:rPr>
              <a:t>            [ CLUSTERED | NONCLUSTERED ] </a:t>
            </a:r>
            <a:br>
              <a:rPr lang="en-US" sz="2000" dirty="0">
                <a:latin typeface="Verdana" pitchFamily="32" charset="0"/>
                <a:cs typeface="Arial Unicode MS" charset="0"/>
              </a:rPr>
            </a:br>
            <a:r>
              <a:rPr lang="en-US" sz="2000" dirty="0">
                <a:latin typeface="Verdana" pitchFamily="32" charset="0"/>
                <a:cs typeface="Arial Unicode MS" charset="0"/>
              </a:rPr>
              <a:t>            [ WITH FILLFACTOR = </a:t>
            </a:r>
            <a:r>
              <a:rPr lang="en-US" sz="2000" dirty="0" err="1">
                <a:latin typeface="Verdana" pitchFamily="32" charset="0"/>
                <a:cs typeface="Arial Unicode MS" charset="0"/>
              </a:rPr>
              <a:t>fillfactor</a:t>
            </a: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[ON {</a:t>
            </a:r>
            <a:r>
              <a:rPr lang="en-US" sz="2000" dirty="0" err="1">
                <a:latin typeface="Verdana" pitchFamily="32" charset="0"/>
                <a:cs typeface="Arial Unicode MS" charset="0"/>
              </a:rPr>
              <a:t>filegroup</a:t>
            </a:r>
            <a:r>
              <a:rPr lang="en-US" sz="2000" dirty="0">
                <a:latin typeface="Verdana" pitchFamily="32" charset="0"/>
                <a:cs typeface="Arial Unicode MS" charset="0"/>
              </a:rPr>
              <a:t> | DEFAULT} ] ] </a:t>
            </a:r>
            <a:br>
              <a:rPr lang="en-US" sz="2000" dirty="0">
                <a:latin typeface="Verdana" pitchFamily="32" charset="0"/>
                <a:cs typeface="Arial Unicode MS" charset="0"/>
              </a:rPr>
            </a:br>
            <a:r>
              <a:rPr lang="en-US" sz="2000" dirty="0">
                <a:latin typeface="Verdana" pitchFamily="32" charset="0"/>
                <a:cs typeface="Arial Unicode MS" charset="0"/>
              </a:rPr>
              <a:t>        ] </a:t>
            </a:r>
            <a:br>
              <a:rPr lang="en-US" sz="2000" dirty="0">
                <a:latin typeface="Verdana" pitchFamily="32" charset="0"/>
                <a:cs typeface="Arial Unicode MS" charset="0"/>
              </a:rPr>
            </a:br>
            <a:r>
              <a:rPr lang="en-US" sz="2000" dirty="0">
                <a:latin typeface="Verdana" pitchFamily="32" charset="0"/>
                <a:cs typeface="Arial Unicode MS" charset="0"/>
              </a:rPr>
              <a:t>        | [ [ FOREIGN KEY ] </a:t>
            </a:r>
            <a:br>
              <a:rPr lang="en-US" sz="2000" dirty="0">
                <a:latin typeface="Verdana" pitchFamily="32" charset="0"/>
                <a:cs typeface="Arial Unicode MS" charset="0"/>
              </a:rPr>
            </a:br>
            <a:r>
              <a:rPr lang="en-US" sz="2000" dirty="0">
                <a:latin typeface="Verdana" pitchFamily="32" charset="0"/>
                <a:cs typeface="Arial Unicode MS" charset="0"/>
              </a:rPr>
              <a:t>            REFERENCES </a:t>
            </a:r>
            <a:r>
              <a:rPr lang="en-US" sz="2000" dirty="0" err="1">
                <a:latin typeface="Verdana" pitchFamily="32" charset="0"/>
                <a:cs typeface="Arial Unicode MS" charset="0"/>
              </a:rPr>
              <a:t>ref_table</a:t>
            </a:r>
            <a:r>
              <a:rPr lang="en-US" sz="2000" dirty="0">
                <a:latin typeface="Verdana" pitchFamily="32" charset="0"/>
                <a:cs typeface="Arial Unicode MS" charset="0"/>
              </a:rPr>
              <a:t> [ ( </a:t>
            </a:r>
            <a:r>
              <a:rPr lang="en-US" sz="2000" dirty="0" err="1">
                <a:latin typeface="Verdana" pitchFamily="32" charset="0"/>
                <a:cs typeface="Arial Unicode MS" charset="0"/>
              </a:rPr>
              <a:t>ref_column</a:t>
            </a:r>
            <a:r>
              <a:rPr lang="en-US" sz="2000" dirty="0">
                <a:latin typeface="Verdana" pitchFamily="32" charset="0"/>
                <a:cs typeface="Arial Unicode MS" charset="0"/>
              </a:rPr>
              <a:t> ) ] </a:t>
            </a:r>
            <a:br>
              <a:rPr lang="en-US" sz="2000" dirty="0">
                <a:latin typeface="Verdana" pitchFamily="32" charset="0"/>
                <a:cs typeface="Arial Unicode MS" charset="0"/>
              </a:rPr>
            </a:br>
            <a:r>
              <a:rPr lang="en-US" sz="2000" dirty="0">
                <a:latin typeface="Verdana" pitchFamily="32" charset="0"/>
                <a:cs typeface="Arial Unicode MS" charset="0"/>
              </a:rPr>
              <a:t/>
            </a:r>
            <a:br>
              <a:rPr lang="en-US" sz="2000" dirty="0">
                <a:latin typeface="Verdana" pitchFamily="32" charset="0"/>
                <a:cs typeface="Arial Unicode MS" charset="0"/>
              </a:rPr>
            </a:br>
            <a:r>
              <a:rPr lang="en-US" sz="2000" dirty="0">
                <a:latin typeface="Verdana" pitchFamily="32" charset="0"/>
                <a:cs typeface="Arial Unicode MS" charset="0"/>
              </a:rPr>
              <a:t>           </a:t>
            </a:r>
            <a:br>
              <a:rPr lang="en-US" sz="2000" dirty="0">
                <a:latin typeface="Verdana" pitchFamily="32" charset="0"/>
                <a:cs typeface="Arial Unicode MS" charset="0"/>
              </a:rPr>
            </a:br>
            <a:endParaRPr lang="en-US" sz="2000" dirty="0">
              <a:latin typeface="Verdana" pitchFamily="32" charset="0"/>
              <a:cs typeface="Arial Unicode MS" charset="0"/>
            </a:endParaRPr>
          </a:p>
        </p:txBody>
      </p:sp>
      <p:sp>
        <p:nvSpPr>
          <p:cNvPr id="18637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1E99A0D-8820-4515-9C64-91196CBAEA7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a:solidFill>
                <a:srgbClr val="000000"/>
              </a:solidFill>
              <a:latin typeface="+mn-lt"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EA9366DD-AE34-4322-8B39-8574F2E62BCF}" type="slidenum">
              <a:rPr lang="en-US"/>
              <a:pPr/>
              <a:t>19</a:t>
            </a:fld>
            <a:endParaRPr lang="en-US"/>
          </a:p>
        </p:txBody>
      </p:sp>
      <p:sp>
        <p:nvSpPr>
          <p:cNvPr id="18739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B612C81-FF83-4784-A74C-C31D7033E9CA}"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200">
              <a:solidFill>
                <a:srgbClr val="000000"/>
              </a:solidFill>
              <a:latin typeface="+mn-lt" charset="0"/>
            </a:endParaRPr>
          </a:p>
        </p:txBody>
      </p:sp>
      <p:sp>
        <p:nvSpPr>
          <p:cNvPr id="18739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87395" name="Text Box 3"/>
          <p:cNvSpPr txBox="1">
            <a:spLocks noGrp="1" noChangeArrowheads="1"/>
          </p:cNvSpPr>
          <p:nvPr>
            <p:ph type="body" idx="1"/>
          </p:nvPr>
        </p:nvSpPr>
        <p:spPr bwMode="auto">
          <a:xfrm>
            <a:off x="685800" y="4343400"/>
            <a:ext cx="5486400" cy="9691688"/>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Introduction</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chapter will help you in understanding Introduction to Data types, CREATE Statement, ALTER Statement, DROP Statement, and TRUNCATE Statement.  And also elucidates Constraints including Primary Key, Unique Key, Check Key, Foreign Key, On Delete cascade, and On Update cascade.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Introduction to Datatype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Microsoft SQL Server, each column, local variable, expression, and parameter has a related data type, which is an attribute that specifies the type of data (integer, character, money, and so on) that the object can hold. SQL Server supplies a set of system data types that define all of the types of data that can be used with SQL Server. The set of system-supplied data types is shown below.</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u="sng">
                <a:latin typeface="Arial" charset="0"/>
                <a:cs typeface="Arial Unicode MS" charset="0"/>
              </a:rPr>
              <a:t>Exact Numerics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Verdana" pitchFamily="32" charset="0"/>
                <a:cs typeface="Arial Unicode MS" charset="0"/>
              </a:rPr>
              <a:t>bigint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Integer (whole number) data from -2^63 (-9223372036854775808) through 2^63-1 (9223372036854775807).</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int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Integer (whole number) data from -2^31 (-2,147,483,648) through 2^31 - 1 (2,147,483,647).</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smallint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Integer data from 2^15 (-32,768) through 2^15 - 1 (32,767).</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tinyint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Integer data from 0 through 255.</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bit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Integer data with either a 1 or 0 value.</a:t>
            </a:r>
          </a:p>
        </p:txBody>
      </p:sp>
      <p:sp>
        <p:nvSpPr>
          <p:cNvPr id="18739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7B03F56-B231-4458-974E-01BC6D40370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a:solidFill>
                <a:srgbClr val="000000"/>
              </a:solidFill>
              <a:latin typeface="+mn-lt"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9F9449B-EB06-447B-832A-1BE539F52039}" type="slidenum">
              <a:rPr lang="en-US"/>
              <a:pPr/>
              <a:t>20</a:t>
            </a:fld>
            <a:endParaRPr lang="en-US"/>
          </a:p>
        </p:txBody>
      </p:sp>
      <p:sp>
        <p:nvSpPr>
          <p:cNvPr id="18841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88418" name="Text Box 2"/>
          <p:cNvSpPr txBox="1">
            <a:spLocks noGrp="1" noChangeArrowheads="1"/>
          </p:cNvSpPr>
          <p:nvPr>
            <p:ph type="body" idx="1"/>
          </p:nvPr>
        </p:nvSpPr>
        <p:spPr bwMode="auto">
          <a:xfrm>
            <a:off x="685800" y="4343400"/>
            <a:ext cx="5486400" cy="9542463"/>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Server 2005 provides several new data types as well as enhancements to existing data types. The new </a:t>
            </a:r>
            <a:r>
              <a:rPr lang="en-US" sz="2000" b="1">
                <a:latin typeface="Arial" charset="0"/>
                <a:cs typeface="Arial Unicode MS" charset="0"/>
              </a:rPr>
              <a:t>xml </a:t>
            </a:r>
            <a:r>
              <a:rPr lang="en-US" sz="2000">
                <a:latin typeface="Arial" charset="0"/>
                <a:cs typeface="Arial Unicode MS" charset="0"/>
              </a:rPr>
              <a:t>data type makes it possible to store and query XML data natively in the database, while the enhancements to existing types extend the possible storage size of two commonly used types.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Server 2005 enhances the </a:t>
            </a:r>
            <a:r>
              <a:rPr lang="en-US" sz="2000" b="1">
                <a:latin typeface="Arial" charset="0"/>
                <a:cs typeface="Arial Unicode MS" charset="0"/>
              </a:rPr>
              <a:t>varchar</a:t>
            </a:r>
            <a:r>
              <a:rPr lang="en-US" sz="2000">
                <a:latin typeface="Arial" charset="0"/>
                <a:cs typeface="Arial Unicode MS" charset="0"/>
              </a:rPr>
              <a:t>, </a:t>
            </a:r>
            <a:r>
              <a:rPr lang="en-US" sz="2000" b="1">
                <a:latin typeface="Arial" charset="0"/>
                <a:cs typeface="Arial Unicode MS" charset="0"/>
              </a:rPr>
              <a:t>nvarchar</a:t>
            </a:r>
            <a:r>
              <a:rPr lang="en-US" sz="2000">
                <a:latin typeface="Arial" charset="0"/>
                <a:cs typeface="Arial Unicode MS" charset="0"/>
              </a:rPr>
              <a:t>, and </a:t>
            </a:r>
            <a:r>
              <a:rPr lang="en-US" sz="2000" b="1">
                <a:latin typeface="Arial" charset="0"/>
                <a:cs typeface="Arial Unicode MS" charset="0"/>
              </a:rPr>
              <a:t>varbinary </a:t>
            </a:r>
            <a:r>
              <a:rPr lang="en-US" sz="2000">
                <a:latin typeface="Arial" charset="0"/>
                <a:cs typeface="Arial Unicode MS" charset="0"/>
              </a:rPr>
              <a:t>data types by raising the size limit for these types. By using the </a:t>
            </a:r>
            <a:r>
              <a:rPr lang="en-US" sz="2000" b="1">
                <a:latin typeface="Arial" charset="0"/>
                <a:cs typeface="Arial Unicode MS" charset="0"/>
              </a:rPr>
              <a:t>max </a:t>
            </a:r>
            <a:r>
              <a:rPr lang="en-US" sz="2000">
                <a:latin typeface="Arial" charset="0"/>
                <a:cs typeface="Arial Unicode MS" charset="0"/>
              </a:rPr>
              <a:t>keyword, you can store 2^31 . 1 bytes (approximately 2 gigabytes [GB]) of information, a significant improvement over the previous 8000-byte maximum. The enhanced data types provide the same functionality as they do in earlier versions of SQL Server.</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Use </a:t>
            </a:r>
            <a:r>
              <a:rPr lang="en-US" sz="2000" b="1">
                <a:latin typeface="Arial" charset="0"/>
                <a:cs typeface="Arial Unicode MS" charset="0"/>
              </a:rPr>
              <a:t>varchar(max)</a:t>
            </a:r>
            <a:r>
              <a:rPr lang="en-US" sz="2000">
                <a:latin typeface="Arial" charset="0"/>
                <a:cs typeface="Arial Unicode MS" charset="0"/>
              </a:rPr>
              <a:t>, </a:t>
            </a:r>
            <a:r>
              <a:rPr lang="en-US" sz="2000" b="1">
                <a:latin typeface="Arial" charset="0"/>
                <a:cs typeface="Arial Unicode MS" charset="0"/>
              </a:rPr>
              <a:t>nvarchar(max)</a:t>
            </a:r>
            <a:r>
              <a:rPr lang="en-US" sz="2000">
                <a:latin typeface="Arial" charset="0"/>
                <a:cs typeface="Arial Unicode MS" charset="0"/>
              </a:rPr>
              <a:t>, and </a:t>
            </a:r>
            <a:r>
              <a:rPr lang="en-US" sz="2000" b="1">
                <a:latin typeface="Arial" charset="0"/>
                <a:cs typeface="Arial Unicode MS" charset="0"/>
              </a:rPr>
              <a:t>varbinary(max) </a:t>
            </a:r>
            <a:r>
              <a:rPr lang="en-US" sz="2000">
                <a:latin typeface="Arial" charset="0"/>
                <a:cs typeface="Arial Unicode MS" charset="0"/>
              </a:rPr>
              <a:t>instead of the </a:t>
            </a:r>
            <a:r>
              <a:rPr lang="en-US" sz="2000" b="1">
                <a:latin typeface="Arial" charset="0"/>
                <a:cs typeface="Arial Unicode MS" charset="0"/>
              </a:rPr>
              <a:t>text</a:t>
            </a:r>
            <a:r>
              <a:rPr lang="en-US" sz="2000">
                <a:latin typeface="Arial" charset="0"/>
                <a:cs typeface="Arial Unicode MS" charset="0"/>
              </a:rPr>
              <a:t>, </a:t>
            </a:r>
            <a:r>
              <a:rPr lang="en-US" sz="2000" b="1">
                <a:latin typeface="Arial" charset="0"/>
                <a:cs typeface="Arial Unicode MS" charset="0"/>
              </a:rPr>
              <a:t>ntext</a:t>
            </a:r>
            <a:r>
              <a:rPr lang="en-US" sz="2000">
                <a:latin typeface="Arial" charset="0"/>
                <a:cs typeface="Arial Unicode MS" charset="0"/>
              </a:rPr>
              <a:t>, and </a:t>
            </a:r>
            <a:r>
              <a:rPr lang="en-US" sz="2000" b="1">
                <a:latin typeface="Arial" charset="0"/>
                <a:cs typeface="Arial Unicode MS" charset="0"/>
              </a:rPr>
              <a:t>image </a:t>
            </a:r>
            <a:r>
              <a:rPr lang="en-US" sz="2000">
                <a:latin typeface="Arial" charset="0"/>
                <a:cs typeface="Arial Unicode MS" charset="0"/>
              </a:rPr>
              <a:t>data types, respectively.</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Example: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CREATE TABLE mySchema.LargeTable (varcharCol varchar(max))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Server 2005 introduces the new </a:t>
            </a:r>
            <a:r>
              <a:rPr lang="en-US" sz="2000" b="1">
                <a:latin typeface="Arial" charset="0"/>
                <a:cs typeface="Arial Unicode MS" charset="0"/>
              </a:rPr>
              <a:t>xml </a:t>
            </a:r>
            <a:r>
              <a:rPr lang="en-US" sz="2000">
                <a:latin typeface="Arial" charset="0"/>
                <a:cs typeface="Arial Unicode MS" charset="0"/>
              </a:rPr>
              <a:t>data type that lets you store XML documents or fragments in table columns, parameters, or variables up to a maximum size of 2 GB per instance.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Example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CREATE TABLE mySchema.XMLTable (idCol int, xmlCol xml)</a:t>
            </a:r>
          </a:p>
        </p:txBody>
      </p:sp>
      <p:sp>
        <p:nvSpPr>
          <p:cNvPr id="18841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49AF33A-5E92-449C-8FA3-5398C66886C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a:solidFill>
                <a:srgbClr val="000000"/>
              </a:solidFill>
              <a:latin typeface="+mn-lt"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8CBFF6-1648-4A5A-843F-5D0BAF548A3C}" type="slidenum">
              <a:rPr lang="en-US"/>
              <a:pPr/>
              <a:t>3</a:t>
            </a:fld>
            <a:endParaRPr lang="en-US"/>
          </a:p>
        </p:txBody>
      </p:sp>
      <p:sp>
        <p:nvSpPr>
          <p:cNvPr id="1710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71010"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63628E1-5BDA-4083-92B8-FA3F0D5DFBC6}" type="slidenum">
              <a:rPr lang="en-US"/>
              <a:pPr/>
              <a:t>21</a:t>
            </a:fld>
            <a:endParaRPr lang="en-US"/>
          </a:p>
        </p:txBody>
      </p:sp>
      <p:sp>
        <p:nvSpPr>
          <p:cNvPr id="18944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89442"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8944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6F5F8ED-E85C-4C61-89FB-77192FA1127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a:solidFill>
                <a:srgbClr val="000000"/>
              </a:solidFill>
              <a:latin typeface="+mn-lt"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5301007D-A0AD-4212-AF80-23209C25C92A}" type="slidenum">
              <a:rPr lang="en-US"/>
              <a:pPr/>
              <a:t>22</a:t>
            </a:fld>
            <a:endParaRPr lang="en-US"/>
          </a:p>
        </p:txBody>
      </p:sp>
      <p:sp>
        <p:nvSpPr>
          <p:cNvPr id="19046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0466"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9046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5B03122-E7F3-42DC-BC4B-7EC1B3BFD983}"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a:solidFill>
                <a:srgbClr val="000000"/>
              </a:solidFill>
              <a:latin typeface="+mn-lt"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31ACC91B-44D9-4D02-B956-06F2177A50D9}" type="slidenum">
              <a:rPr lang="en-US"/>
              <a:pPr/>
              <a:t>23</a:t>
            </a:fld>
            <a:endParaRPr lang="en-US"/>
          </a:p>
        </p:txBody>
      </p:sp>
      <p:sp>
        <p:nvSpPr>
          <p:cNvPr id="19148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83F0D9F-7941-4046-A448-7B9AC03BF5D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200">
              <a:solidFill>
                <a:srgbClr val="000000"/>
              </a:solidFill>
              <a:latin typeface="+mn-lt" charset="0"/>
            </a:endParaRPr>
          </a:p>
        </p:txBody>
      </p:sp>
      <p:sp>
        <p:nvSpPr>
          <p:cNvPr id="19149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1491" name="Text Box 3"/>
          <p:cNvSpPr txBox="1">
            <a:spLocks noGrp="1" noChangeArrowheads="1"/>
          </p:cNvSpPr>
          <p:nvPr>
            <p:ph type="body" idx="1"/>
          </p:nvPr>
        </p:nvSpPr>
        <p:spPr bwMode="auto">
          <a:xfrm>
            <a:off x="685800" y="4343400"/>
            <a:ext cx="5486400" cy="4349750"/>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Constraints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Constraints allow you to define the way Microsoft SQL Server 2000 automatically enforces the integrity of a database. Constraints define rules regarding the values allowed in columns and are the standard mechanism for enforcing integrity. Using constraints is preferred to using triggers, rules, and defaults. The query optimizer also uses constraint definitions to build high-performance query execution plans.</a:t>
            </a:r>
          </a:p>
        </p:txBody>
      </p:sp>
      <p:sp>
        <p:nvSpPr>
          <p:cNvPr id="19149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A7B3E6A-A7CD-4711-BFA0-62431E90C4C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a:solidFill>
                <a:srgbClr val="000000"/>
              </a:solidFill>
              <a:latin typeface="+mn-lt"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71E2A5A-DB4C-4A29-B6DF-7199F2B52525}" type="slidenum">
              <a:rPr lang="en-US"/>
              <a:pPr/>
              <a:t>24</a:t>
            </a:fld>
            <a:endParaRPr lang="en-US"/>
          </a:p>
        </p:txBody>
      </p:sp>
      <p:sp>
        <p:nvSpPr>
          <p:cNvPr id="19251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B07F455-ACB3-477E-A697-670739CC16D1}"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sz="1200">
              <a:solidFill>
                <a:srgbClr val="000000"/>
              </a:solidFill>
              <a:latin typeface="+mn-lt" charset="0"/>
            </a:endParaRPr>
          </a:p>
        </p:txBody>
      </p:sp>
      <p:sp>
        <p:nvSpPr>
          <p:cNvPr id="19251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2515" name="Rectangle 3"/>
          <p:cNvSpPr txBox="1">
            <a:spLocks noGrp="1" noChangeArrowheads="1"/>
          </p:cNvSpPr>
          <p:nvPr>
            <p:ph type="body" idx="1"/>
          </p:nvPr>
        </p:nvSpPr>
        <p:spPr bwMode="auto">
          <a:xfrm>
            <a:off x="685800" y="4343400"/>
            <a:ext cx="5486400" cy="4575175"/>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9251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CEDA851-2140-44A2-845D-86EF62B5468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a:solidFill>
                <a:srgbClr val="000000"/>
              </a:solidFill>
              <a:latin typeface="+mn-lt"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F7DB920-A846-48A7-A32F-7D88F56DE904}" type="slidenum">
              <a:rPr lang="en-US"/>
              <a:pPr/>
              <a:t>25</a:t>
            </a:fld>
            <a:endParaRPr lang="en-US"/>
          </a:p>
        </p:txBody>
      </p:sp>
      <p:sp>
        <p:nvSpPr>
          <p:cNvPr id="19353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9EC5623-B564-4DCB-BEE9-CE270F7865F5}"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sz="1200">
              <a:solidFill>
                <a:srgbClr val="000000"/>
              </a:solidFill>
              <a:latin typeface="+mn-lt" charset="0"/>
            </a:endParaRPr>
          </a:p>
        </p:txBody>
      </p:sp>
      <p:sp>
        <p:nvSpPr>
          <p:cNvPr id="19353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3539" name="Rectangle 3"/>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9354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776D6C3-3549-4C9B-BE25-4BD502EA4F4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a:solidFill>
                <a:srgbClr val="000000"/>
              </a:solidFill>
              <a:latin typeface="+mn-lt"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66919BFF-C507-4590-87DD-E4E4E8BB1428}" type="slidenum">
              <a:rPr lang="en-US"/>
              <a:pPr/>
              <a:t>26</a:t>
            </a:fld>
            <a:endParaRPr lang="en-US"/>
          </a:p>
        </p:txBody>
      </p:sp>
      <p:sp>
        <p:nvSpPr>
          <p:cNvPr id="19456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29763EC-4DFA-4191-ADE2-68F7513BA086}"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sz="1200">
              <a:solidFill>
                <a:srgbClr val="000000"/>
              </a:solidFill>
              <a:latin typeface="+mn-lt" charset="0"/>
            </a:endParaRPr>
          </a:p>
        </p:txBody>
      </p:sp>
      <p:sp>
        <p:nvSpPr>
          <p:cNvPr id="19456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4563" name="Rectangle 3"/>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9456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15F5971-A47B-4EA4-8491-6FAA51B8172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a:solidFill>
                <a:srgbClr val="000000"/>
              </a:solidFill>
              <a:latin typeface="+mn-lt"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3395B07A-E9EB-495F-982B-287E9F0820CC}" type="slidenum">
              <a:rPr lang="en-US"/>
              <a:pPr/>
              <a:t>27</a:t>
            </a:fld>
            <a:endParaRPr lang="en-US"/>
          </a:p>
        </p:txBody>
      </p:sp>
      <p:sp>
        <p:nvSpPr>
          <p:cNvPr id="19558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052D6EA-F2E8-41F9-96F6-2FEFCCE88E4B}"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US" sz="1200">
              <a:solidFill>
                <a:srgbClr val="000000"/>
              </a:solidFill>
              <a:latin typeface="+mn-lt" charset="0"/>
            </a:endParaRPr>
          </a:p>
        </p:txBody>
      </p:sp>
      <p:sp>
        <p:nvSpPr>
          <p:cNvPr id="19558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5587" name="Text Box 3"/>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CHECK Constraints</a:t>
            </a:r>
            <a:r>
              <a:rPr lang="en-US" sz="2000">
                <a:latin typeface="Arial" charset="0"/>
                <a:cs typeface="Arial Unicode MS" charset="0"/>
              </a:rPr>
              <a: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Check Constraints enforce domain integrity by limiting the values that can be placed in a column.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CHECK constraint specifies a Boolean (evaluates to TRUE or FALSE) search condition that is applied to all values entered for the column; all values that do not evaluate to TRUE are rejected. You can specify multiple CHECK constraints for each column. This sample shows the creation of a named constraint, chk_id, which further enforces the domain of the primary key by ensuring that only numbers within a specified range are entered for the key.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b="1">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CREATE TABLE cust_sample ( cust_id int PRIMARY KEY,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cust_name  char(50),</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cust_address  char(50),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cust_credit_limit  money,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CONSTRAINT chk_id CHECK (cust_id BETWEEN 0 and 10000 )    )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CHECK constraints enforce domain integrity by limiting the values that are accepted by a column. They are similar to FOREIGN KEY constraints in that they control the values that are placed in a column. The difference is in how they determine which values are valid: FOREIGN KEY constraints get the list of valid values from another table, and CHECK constraints determine the valid values from a logical expression that is not based on data in another column. For example, it is possible to limit the range of values for a salary column by creating a CHECK constraint that allows only data that ranges from $15,000 through $100,000. This prevents salaries from being entered beyond the normal salary range.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a:latin typeface="Verdana" pitchFamily="32" charset="0"/>
              <a:cs typeface="Arial Unicode MS" charset="0"/>
            </a:endParaRPr>
          </a:p>
        </p:txBody>
      </p:sp>
      <p:sp>
        <p:nvSpPr>
          <p:cNvPr id="19558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A64AE90-C3E6-4DEA-87AB-3F10A07AB70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US">
              <a:solidFill>
                <a:srgbClr val="000000"/>
              </a:solidFill>
              <a:latin typeface="+mn-lt"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7BC8A78-F996-435A-A09F-AB97AA6136CD}" type="slidenum">
              <a:rPr lang="en-US"/>
              <a:pPr/>
              <a:t>28</a:t>
            </a:fld>
            <a:endParaRPr lang="en-US"/>
          </a:p>
        </p:txBody>
      </p:sp>
      <p:sp>
        <p:nvSpPr>
          <p:cNvPr id="19660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094FCBE-2814-46DD-ADFB-7061A716B0D0}"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sz="1200">
              <a:solidFill>
                <a:srgbClr val="000000"/>
              </a:solidFill>
              <a:latin typeface="+mn-lt" charset="0"/>
            </a:endParaRPr>
          </a:p>
        </p:txBody>
      </p:sp>
      <p:sp>
        <p:nvSpPr>
          <p:cNvPr id="19661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6611" name="Text Box 3"/>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Primary Key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PRIMARY KEY constraints identify the column or set of columns whose values uniquely identify a row in a table.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No two rows in a table can have the same primary key value. You cannot enter a NULL for any column in a primary key. NULL is a special value in databases that represents an unknown value, which is distinct from a blank or 0 value. Using a small, integer column as a primary key is recommended. Each table should have a primary key.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table may have more than one combination of columns that could uniquely identify the rows in a table; each combination is a candidate key. The database administrator picks one of the candidate keys to be the primary key. For example, in the part_sample table both part_number and part_name could be candidate keys, but only part_number is chosen as a primary key.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19661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E81CBE2-323C-47DA-BD0C-640F1A93120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a:solidFill>
                <a:srgbClr val="000000"/>
              </a:solidFill>
              <a:latin typeface="+mn-lt"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A0F68D14-5C6F-4ABC-8994-F1147E040114}" type="slidenum">
              <a:rPr lang="en-US"/>
              <a:pPr/>
              <a:t>29</a:t>
            </a:fld>
            <a:endParaRPr lang="en-US"/>
          </a:p>
        </p:txBody>
      </p:sp>
      <p:sp>
        <p:nvSpPr>
          <p:cNvPr id="19763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CDED262-D92D-4F53-8C1D-FBD2A14F5188}"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sz="1200">
              <a:solidFill>
                <a:srgbClr val="000000"/>
              </a:solidFill>
              <a:latin typeface="+mn-lt" charset="0"/>
            </a:endParaRPr>
          </a:p>
        </p:txBody>
      </p:sp>
      <p:sp>
        <p:nvSpPr>
          <p:cNvPr id="19763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7635" name="Text Box 3"/>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UNIQUE Constraints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You can use UNIQUE constraints to ensure that no duplicate values are entered in specific columns that do not participate in a primary key. Although both a UNIQUE constraint and a PRIMARY KEY constraint enforce uniqueness, use a UNIQUE constraint instead of a PRIMARY KEY constraint when you want to enforce the uniqueness of: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A column, or combination of columns, that is not the primary key.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Multiple UNIQUE constraints can be defined on a table, whereas only one PRIMARY KEY constraint can be defined on a table.</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A column that allows null values.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UNIQUE constraints can be defined on columns that allow null values, whereas PRIMARY KEY constraints can be defined only on columns that do not allow null values. A UNIQUE constraint can also be referenced by a FOREIGN KEY constraint.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UNIQUE constraints enforce the uniqueness of the values in a set of columns.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No two rows in the table are allowed to have the same not null values for the columns in a UNIQUE constraint. Primary keys also enforce uniqueness, but primary keys do not allow null values. A UNIQUE constraint is preferred over a unique index.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p:txBody>
      </p:sp>
      <p:sp>
        <p:nvSpPr>
          <p:cNvPr id="19763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C1D5816-4782-47E8-855F-4ACFE8F7CB8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a:solidFill>
                <a:srgbClr val="000000"/>
              </a:solidFill>
              <a:latin typeface="+mn-lt"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F28D0F94-C2C5-49B7-B9DD-E32E9A18780B}" type="slidenum">
              <a:rPr lang="en-US"/>
              <a:pPr/>
              <a:t>30</a:t>
            </a:fld>
            <a:endParaRPr lang="en-US"/>
          </a:p>
        </p:txBody>
      </p:sp>
      <p:sp>
        <p:nvSpPr>
          <p:cNvPr id="19865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C77B149-86C1-444A-819A-BAD8E7D9142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30</a:t>
            </a:fld>
            <a:endParaRPr lang="en-US" sz="1200">
              <a:solidFill>
                <a:srgbClr val="000000"/>
              </a:solidFill>
              <a:latin typeface="+mn-lt" charset="0"/>
            </a:endParaRPr>
          </a:p>
        </p:txBody>
      </p:sp>
      <p:sp>
        <p:nvSpPr>
          <p:cNvPr id="19865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8659" name="Text Box 3"/>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FOREIGN KEY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FOREIGN KEY constraints identify the relationships between tables.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A foreign key in one table points to a candidate key in another table. Foreign keys prevent actions that would leave rows with foreign key values when there are no candidate keys with that value. In the following sample, the order_part table establishes a foreign key referencing the part_sample table defined earlier. Usually, order_part would also have a foreign key against an order table, but this is a simple example.</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CREATE TABLE order_part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order_nmbr int,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part_nmbr int FOREIGN KEY REFERENCES part_sample(part_nmbr)                ON DELETE NO ACTION,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qty_ordered int)</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GO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Verdana" pitchFamily="32" charset="0"/>
              <a:cs typeface="Arial Unicode MS" charset="0"/>
            </a:endParaRP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You cannot insert a row with a foreign key value (except NULL) if there is no candidate key with that value. The ON DELETE clause controls what actions are taken if you attempt to delete a row to which existing foreign keys point. The ON DELETE clause has two options: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 NO ACTION specifies that the deletion fails with an error.</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 CASCADE specifies that all the rows with foreign keys pointing to the deleted row are also deleted. </a:t>
            </a:r>
          </a:p>
        </p:txBody>
      </p:sp>
      <p:sp>
        <p:nvSpPr>
          <p:cNvPr id="19866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EA4BA07-EE02-4C80-9435-61AFD1AFBE4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30</a:t>
            </a:fld>
            <a:endParaRPr lang="en-US">
              <a:solidFill>
                <a:srgbClr val="000000"/>
              </a:solidFill>
              <a:latin typeface="+mn-lt"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B2D430-4EB0-48C0-A328-568FAE8CE442}" type="slidenum">
              <a:rPr lang="en-US"/>
              <a:pPr/>
              <a:t>4</a:t>
            </a:fld>
            <a:endParaRPr lang="en-US"/>
          </a:p>
        </p:txBody>
      </p:sp>
      <p:sp>
        <p:nvSpPr>
          <p:cNvPr id="172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203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A2E71041-44DC-409F-AFEE-79C1E27D4D6B}" type="slidenum">
              <a:rPr lang="en-US"/>
              <a:pPr/>
              <a:t>31</a:t>
            </a:fld>
            <a:endParaRPr lang="en-US"/>
          </a:p>
        </p:txBody>
      </p:sp>
      <p:sp>
        <p:nvSpPr>
          <p:cNvPr id="19968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96285B1-C4F0-4B42-8940-BB772F5D645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sz="1200">
              <a:solidFill>
                <a:srgbClr val="000000"/>
              </a:solidFill>
              <a:latin typeface="+mn-lt" charset="0"/>
            </a:endParaRPr>
          </a:p>
        </p:txBody>
      </p:sp>
      <p:sp>
        <p:nvSpPr>
          <p:cNvPr id="19968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199683" name="Text Box 3"/>
          <p:cNvSpPr txBox="1">
            <a:spLocks noGrp="1" noChangeArrowheads="1"/>
          </p:cNvSpPr>
          <p:nvPr>
            <p:ph type="body" idx="1"/>
          </p:nvPr>
        </p:nvSpPr>
        <p:spPr bwMode="auto">
          <a:xfrm>
            <a:off x="685800" y="4343400"/>
            <a:ext cx="5486400" cy="89328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ON UPDATE clause defines the actions that are taken if you attempt to update a candidate key value to which existing foreign keys point. It also supports the NO ACTION and CASCADE options.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On Delete Cascade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the example, the OrderID in the OrderDetails table is automatically updated if the OrderID in the orders table is changed.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T-SQL used to invoke the cascade delete feature is: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ON DELETE CASCADE    An example of the full syntax is: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ALTER TABLE dbo.Orders WITH NOCHECK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ADD CONSTRAINT  FK_Orders_Customers FOREIGN KEY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CustomerID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REFERENCES dbo.Customers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CustomerID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ON DELETE CASCADE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 the example, the orders with matching OrderIDs in the Order Details table are automatically deleted if the OrderID in the orders table is deleted.</a:t>
            </a:r>
          </a:p>
        </p:txBody>
      </p:sp>
      <p:sp>
        <p:nvSpPr>
          <p:cNvPr id="19968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7B13F9E-C9C8-4169-9D33-D7BAD9021A8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a:solidFill>
                <a:srgbClr val="000000"/>
              </a:solidFill>
              <a:latin typeface="+mn-lt"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F146D60D-90D0-4938-A889-1D0FC54E9E67}" type="slidenum">
              <a:rPr lang="en-US"/>
              <a:pPr/>
              <a:t>32</a:t>
            </a:fld>
            <a:endParaRPr lang="en-US"/>
          </a:p>
        </p:txBody>
      </p:sp>
      <p:sp>
        <p:nvSpPr>
          <p:cNvPr id="20070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0706"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0070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03E0E6B-F143-4CC0-A112-B4D2FDAF0743}"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32</a:t>
            </a:fld>
            <a:endParaRPr lang="en-US">
              <a:solidFill>
                <a:srgbClr val="000000"/>
              </a:solidFill>
              <a:latin typeface="+mn-lt"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C7F0B66-F72E-48CD-8761-80D019B2F192}" type="slidenum">
              <a:rPr lang="en-US"/>
              <a:pPr/>
              <a:t>33</a:t>
            </a:fld>
            <a:endParaRPr lang="en-US"/>
          </a:p>
        </p:txBody>
      </p:sp>
      <p:sp>
        <p:nvSpPr>
          <p:cNvPr id="20172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1730"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0173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1E271A7-E83C-4BB6-AE0A-03914F08CA91}"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33</a:t>
            </a:fld>
            <a:endParaRPr lang="en-US">
              <a:solidFill>
                <a:srgbClr val="000000"/>
              </a:solidFill>
              <a:latin typeface="+mn-lt"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E8D1F1E-03F0-464F-BA70-15BF057841F7}" type="slidenum">
              <a:rPr lang="en-US"/>
              <a:pPr/>
              <a:t>34</a:t>
            </a:fld>
            <a:endParaRPr lang="en-US"/>
          </a:p>
        </p:txBody>
      </p:sp>
      <p:sp>
        <p:nvSpPr>
          <p:cNvPr id="20275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2754" name="Text Box 2"/>
          <p:cNvSpPr txBox="1">
            <a:spLocks noGrp="1" noChangeArrowheads="1"/>
          </p:cNvSpPr>
          <p:nvPr>
            <p:ph type="body" idx="1"/>
          </p:nvPr>
        </p:nvSpPr>
        <p:spPr bwMode="auto">
          <a:xfrm>
            <a:off x="685800" y="4267200"/>
            <a:ext cx="5486400" cy="4876800"/>
          </a:xfrm>
          <a:prstGeom prst="rect">
            <a:avLst/>
          </a:prstGeom>
          <a:noFill/>
          <a:ln cap="flat">
            <a:round/>
            <a:headEnd/>
            <a:tailEnd/>
          </a:ln>
        </p:spPr>
        <p:txBody>
          <a:bodyPr lIns="90000" tIns="45000" rIns="90000" bIns="45000"/>
          <a:lstStyle/>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create table {database name}.{table owner}.{table name}</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 [{table name}_Id {data type} [identity(begin, step),]]</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{column name} {data type} {null | not null},</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{column name} {data type}  {null | not null}  constraint dft_{table name}__{column name} default ({default value}),</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{column name} {data type}  {null | not null}[,constraint pk{u | n}_{table name}__{pkey column} Primary key {clustered | non-clustered} ({pkey column})][,</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constraint fk_{this table}__{column [list]}__to__{other table}__{column [list]}  foreign key {column [list]}  references {other table}({column [list]})][, </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constraint unq_{table name}__{column [list]} unique key ({column [list]}][, </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constraint chk_{table name}__{column [list]} check ({check expression}),])</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b="1">
                <a:latin typeface="Arial" charset="0"/>
                <a:cs typeface="Arial Unicode MS" charset="0"/>
              </a:rPr>
              <a:t> </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800">
                <a:latin typeface="Arial" charset="0"/>
                <a:cs typeface="Arial Unicode MS" charset="0"/>
              </a:rPr>
              <a:t>Example:</a:t>
            </a:r>
            <a:br>
              <a:rPr lang="en-US" sz="800">
                <a:latin typeface="Arial" charset="0"/>
                <a:cs typeface="Arial Unicode MS" charset="0"/>
              </a:rPr>
            </a:br>
            <a:r>
              <a:rPr lang="en-US" sz="900">
                <a:latin typeface="Arial" charset="0"/>
                <a:cs typeface="Arial Unicode MS" charset="0"/>
              </a:rPr>
              <a:t>create table School.dbo.TB_COURSE</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(Course_Id int identity(1, 1) not null,</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Educator_Id int not null,</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School_Id int not null,</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Course_Name varchar(50) not null,</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Start_Date datetime Constraint dft_TB_COURSE__Start_Date default (getdate()),</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End_Date datetime null,</a:t>
            </a:r>
            <a:br>
              <a:rPr lang="en-US" sz="900">
                <a:latin typeface="Arial" charset="0"/>
                <a:cs typeface="Arial Unicode MS" charset="0"/>
              </a:rPr>
            </a:br>
            <a:r>
              <a:rPr lang="en-US" sz="900">
                <a:latin typeface="Arial" charset="0"/>
                <a:cs typeface="Arial Unicode MS" charset="0"/>
              </a:rPr>
              <a:t>constraint pkc_TB_COURSE__Course_Id primary key clustered (Course_Id), </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constraint fk_TB_COURSE__Educator_Id__to__TB_EDUCATOR__User_Id  foreign key (Educator_Id)</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references TB_EDUCATOR(User_Id),</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constraint fk_TB_COURSE__Course_Id__to__TB_SCHOOL__School_Id foreign key (Course_Id)</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references TB_SCHOOL(School_Id),</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constraint chk_TB_COURSE__Start_Date__End_Date check (Start_Date &lt;= End_Date))</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Note:</a:t>
            </a:r>
          </a:p>
          <a:p>
            <a:pPr marL="215900" indent="-212725" eaLnBrk="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800">
                <a:latin typeface="Arial" charset="0"/>
                <a:cs typeface="Arial Unicode MS" charset="0"/>
              </a:rPr>
              <a:t> </a:t>
            </a:r>
            <a:r>
              <a:rPr lang="en-US" sz="900">
                <a:latin typeface="Arial" charset="0"/>
                <a:cs typeface="Arial Unicode MS" charset="0"/>
              </a:rPr>
              <a:t>Object names should include underscores between words. </a:t>
            </a:r>
          </a:p>
          <a:p>
            <a:pPr marL="215900" indent="-212725" eaLnBrk="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 Name all tables in the singular form.  Ex : </a:t>
            </a:r>
            <a:r>
              <a:rPr lang="en-US" sz="900" b="1">
                <a:latin typeface="Arial" charset="0"/>
                <a:cs typeface="Arial Unicode MS" charset="0"/>
              </a:rPr>
              <a:t>TB_CALLING_CARD </a:t>
            </a:r>
            <a:r>
              <a:rPr lang="en-US" sz="900">
                <a:latin typeface="Arial" charset="0"/>
                <a:cs typeface="Arial Unicode MS" charset="0"/>
              </a:rPr>
              <a:t>not</a:t>
            </a:r>
            <a:r>
              <a:rPr lang="en-US" sz="900" b="1">
                <a:latin typeface="Arial" charset="0"/>
                <a:cs typeface="Arial Unicode MS" charset="0"/>
              </a:rPr>
              <a:t> TB_CALLING_CARDS</a:t>
            </a:r>
          </a:p>
          <a:p>
            <a:pPr marL="215900" indent="-212725" eaLnBrk="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b="1">
                <a:latin typeface="Arial" charset="0"/>
                <a:cs typeface="Arial Unicode MS" charset="0"/>
              </a:rPr>
              <a:t> </a:t>
            </a:r>
            <a:r>
              <a:rPr lang="en-US" sz="900">
                <a:latin typeface="Arial" charset="0"/>
                <a:cs typeface="Arial Unicode MS" charset="0"/>
              </a:rPr>
              <a:t>If a column references an </a:t>
            </a:r>
            <a:r>
              <a:rPr lang="en-US" sz="900" b="1">
                <a:latin typeface="Arial" charset="0"/>
                <a:cs typeface="Arial Unicode MS" charset="0"/>
              </a:rPr>
              <a:t>Id</a:t>
            </a:r>
            <a:r>
              <a:rPr lang="en-US" sz="900">
                <a:latin typeface="Arial" charset="0"/>
                <a:cs typeface="Arial Unicode MS" charset="0"/>
              </a:rPr>
              <a:t> in another table, use the full table name. For example, use </a:t>
            </a:r>
            <a:r>
              <a:rPr lang="en-US" sz="900" b="1">
                <a:latin typeface="Arial" charset="0"/>
                <a:cs typeface="Arial Unicode MS" charset="0"/>
              </a:rPr>
              <a:t>Title_Id</a:t>
            </a:r>
            <a:r>
              <a:rPr lang="en-US" sz="900">
                <a:latin typeface="Arial" charset="0"/>
                <a:cs typeface="Arial Unicode MS" charset="0"/>
              </a:rPr>
              <a:t> in table </a:t>
            </a:r>
          </a:p>
          <a:p>
            <a:pPr marL="215900" indent="-212725" eaLnBrk="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b="1">
                <a:latin typeface="Arial" charset="0"/>
                <a:cs typeface="Arial Unicode MS" charset="0"/>
              </a:rPr>
              <a:t>   TB_AUTHOR</a:t>
            </a:r>
            <a:r>
              <a:rPr lang="en-US" sz="900">
                <a:latin typeface="Arial" charset="0"/>
                <a:cs typeface="Arial Unicode MS" charset="0"/>
              </a:rPr>
              <a:t> to reference column </a:t>
            </a:r>
            <a:r>
              <a:rPr lang="en-US" sz="900" b="1">
                <a:latin typeface="Arial" charset="0"/>
                <a:cs typeface="Arial Unicode MS" charset="0"/>
              </a:rPr>
              <a:t>Id</a:t>
            </a:r>
            <a:r>
              <a:rPr lang="en-US" sz="900">
                <a:latin typeface="Arial" charset="0"/>
                <a:cs typeface="Arial Unicode MS" charset="0"/>
              </a:rPr>
              <a:t> or </a:t>
            </a:r>
            <a:r>
              <a:rPr lang="en-US" sz="900" b="1">
                <a:latin typeface="Arial" charset="0"/>
                <a:cs typeface="Arial Unicode MS" charset="0"/>
              </a:rPr>
              <a:t>Title_Id</a:t>
            </a:r>
            <a:r>
              <a:rPr lang="en-US" sz="900">
                <a:latin typeface="Arial" charset="0"/>
                <a:cs typeface="Arial Unicode MS" charset="0"/>
              </a:rPr>
              <a:t> in table </a:t>
            </a:r>
            <a:r>
              <a:rPr lang="en-US" sz="900" b="1">
                <a:latin typeface="Arial" charset="0"/>
                <a:cs typeface="Arial Unicode MS" charset="0"/>
              </a:rPr>
              <a:t>TB_TITLE</a:t>
            </a:r>
            <a:r>
              <a:rPr lang="en-US" sz="900">
                <a:latin typeface="Arial" charset="0"/>
                <a:cs typeface="Arial Unicode MS" charset="0"/>
              </a:rPr>
              <a:t>. </a:t>
            </a:r>
          </a:p>
          <a:p>
            <a:pPr marL="215900" indent="-212725" eaLnBrk="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900">
                <a:latin typeface="Arial" charset="0"/>
                <a:cs typeface="Arial Unicode MS" charset="0"/>
              </a:rPr>
              <a:t> Explicitly name constraints. A table or column constraint name will include the table name(s) that it references and the columns affected by the constraint. </a:t>
            </a:r>
          </a:p>
        </p:txBody>
      </p:sp>
      <p:sp>
        <p:nvSpPr>
          <p:cNvPr id="20275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055C061-8A41-46E6-9662-A97379476FB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34</a:t>
            </a:fld>
            <a:endParaRPr lang="en-US">
              <a:solidFill>
                <a:srgbClr val="000000"/>
              </a:solidFill>
              <a:latin typeface="+mn-lt"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13B217D0-7FE4-4192-9981-D149E2E9A76C}" type="slidenum">
              <a:rPr lang="en-US"/>
              <a:pPr/>
              <a:t>35</a:t>
            </a:fld>
            <a:endParaRPr lang="en-US"/>
          </a:p>
        </p:txBody>
      </p:sp>
      <p:sp>
        <p:nvSpPr>
          <p:cNvPr id="20377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3778" name="Text Box 2"/>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foreign key name will identify both tables participating in a foreign key, the column(s) involved in the relationship, and the direction. The foreign key table (table where constraint is attached) appears first.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   fk_TB_COURSE__Educator_Id__to__TB_USER__Id</a:t>
            </a:r>
            <a:r>
              <a:rPr lang="en-US" sz="2000">
                <a:latin typeface="Arial" charset="0"/>
                <a:cs typeface="Arial Unicode MS" charset="0"/>
              </a:rPr>
              <a:t>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Arial" charset="0"/>
                <a:cs typeface="Arial Unicode MS" charset="0"/>
              </a:rPr>
              <a:t>Indexes : </a:t>
            </a:r>
            <a:r>
              <a:rPr lang="en-US" sz="2000">
                <a:latin typeface="Arial" charset="0"/>
                <a:cs typeface="Arial Unicode MS" charset="0"/>
              </a:rPr>
              <a:t>Use the following outline for creating Indexes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Explicitly name all indexes and include the table name and all indexed columns in index order.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Syntax : ix{c | n}_{table name}__{column name}[__{column_name}[..]]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Examples: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ixn_TB_DISTRIBUTOR_Name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ixc_TB_ACTIVITY__Itinirary_Id__Active_Dt</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ixn_TB_COURSE__Instructor_Id</a:t>
            </a:r>
          </a:p>
        </p:txBody>
      </p:sp>
      <p:sp>
        <p:nvSpPr>
          <p:cNvPr id="20377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9105597-414D-4297-A27D-77BF1CE5698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35</a:t>
            </a:fld>
            <a:endParaRPr lang="en-US">
              <a:solidFill>
                <a:srgbClr val="000000"/>
              </a:solidFill>
              <a:latin typeface="+mn-lt"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0966535-86CE-45AE-AC3D-2DF787E46858}" type="slidenum">
              <a:rPr lang="en-US"/>
              <a:pPr/>
              <a:t>36</a:t>
            </a:fld>
            <a:endParaRPr lang="en-US"/>
          </a:p>
        </p:txBody>
      </p:sp>
      <p:sp>
        <p:nvSpPr>
          <p:cNvPr id="20480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4802"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0480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066E519-877D-4EF1-9EA4-AA6C9491076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US">
              <a:solidFill>
                <a:srgbClr val="000000"/>
              </a:solidFill>
              <a:latin typeface="+mn-lt"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87C89D6-A058-42F6-A76F-20551E7F61CA}" type="slidenum">
              <a:rPr lang="en-US"/>
              <a:pPr/>
              <a:t>37</a:t>
            </a:fld>
            <a:endParaRPr lang="en-US"/>
          </a:p>
        </p:txBody>
      </p:sp>
      <p:sp>
        <p:nvSpPr>
          <p:cNvPr id="20582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5826"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0582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5C5B9B1-2F20-4C59-A798-11B9FA867F0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37</a:t>
            </a:fld>
            <a:endParaRPr lang="en-US">
              <a:solidFill>
                <a:srgbClr val="000000"/>
              </a:solidFill>
              <a:latin typeface="+mn-lt"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2289B475-2AE4-4ACE-B02E-A3D0C5B80B69}" type="slidenum">
              <a:rPr lang="en-US"/>
              <a:pPr/>
              <a:t>38</a:t>
            </a:fld>
            <a:endParaRPr lang="en-US"/>
          </a:p>
        </p:txBody>
      </p:sp>
      <p:sp>
        <p:nvSpPr>
          <p:cNvPr id="20684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F26E34E-36F7-4A46-8BA7-03DC6B37A2F5}"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38</a:t>
            </a:fld>
            <a:endParaRPr lang="en-US" sz="1200">
              <a:solidFill>
                <a:srgbClr val="000000"/>
              </a:solidFill>
              <a:latin typeface="+mn-lt" charset="0"/>
            </a:endParaRPr>
          </a:p>
        </p:txBody>
      </p:sp>
      <p:sp>
        <p:nvSpPr>
          <p:cNvPr id="20685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6851" name="Rectangle 3"/>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0685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CBAF181-A54A-4273-9A71-7FCB296D345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38</a:t>
            </a:fld>
            <a:endParaRPr lang="en-US">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54B4AD7-332E-4309-9F43-BA5B5C33D45B}" type="slidenum">
              <a:rPr lang="en-US"/>
              <a:pPr/>
              <a:t>39</a:t>
            </a:fld>
            <a:endParaRPr lang="en-US"/>
          </a:p>
        </p:txBody>
      </p:sp>
      <p:sp>
        <p:nvSpPr>
          <p:cNvPr id="20787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EA699E2-1D1F-4074-BF85-A4AB7DB7D9E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39</a:t>
            </a:fld>
            <a:endParaRPr lang="en-US" sz="1200">
              <a:solidFill>
                <a:srgbClr val="000000"/>
              </a:solidFill>
              <a:latin typeface="+mn-lt" charset="0"/>
            </a:endParaRPr>
          </a:p>
        </p:txBody>
      </p:sp>
      <p:sp>
        <p:nvSpPr>
          <p:cNvPr id="20787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7875" name="Text Box 3"/>
          <p:cNvSpPr txBox="1">
            <a:spLocks noGrp="1" noChangeArrowheads="1"/>
          </p:cNvSpPr>
          <p:nvPr>
            <p:ph type="body" idx="1"/>
          </p:nvPr>
        </p:nvSpPr>
        <p:spPr bwMode="auto">
          <a:xfrm>
            <a:off x="685800" y="4343400"/>
            <a:ext cx="5486400" cy="95424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Introduction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chapter will help you in understanding Insert commands including Simple Insert, Bulk Insert, and Insert through Select, and Update including Simple Update, and Conditional Update. And also elucidates Delete commands such as Simple Delete, and Conditional Delete.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Insert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has three basic data modification statements: INSERT, UPDATE, and DELETE. I used these in some examples in previous chapters, assuming that you were already familiar with them. Here, I'll quickly review the most typical operations. Along with SELECT, the INSERT, UPDATE, and DELETE statements are referred to as DML, or data manipulation language.  (DML is sometimes mistakenly referred to as data modification language, in which case SELECT couldn't be included, because it doesn't modify anything.) SELECT can manipulate data as the data is returned by using functions, aggregates, grouping, or the like.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Simple Insert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We generally use INSERT to add one row to a table. Here's the most common form of INSERT: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INSERT [INTO] {table_name|view_name} [(column_list)]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VALUES value_list</a:t>
            </a:r>
          </a:p>
        </p:txBody>
      </p:sp>
      <p:sp>
        <p:nvSpPr>
          <p:cNvPr id="20787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C0E21D9-7B30-4C68-90D0-C7268DB738E1}"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39</a:t>
            </a:fld>
            <a:endParaRPr lang="en-US">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BAAE1FE-A102-47CA-BFCD-23919030E7DB}" type="slidenum">
              <a:rPr lang="en-US"/>
              <a:pPr/>
              <a:t>40</a:t>
            </a:fld>
            <a:endParaRPr lang="en-US"/>
          </a:p>
        </p:txBody>
      </p:sp>
      <p:sp>
        <p:nvSpPr>
          <p:cNvPr id="20889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8898"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SQL Server, the use of INTO is always optional, but ANSI SQL specifies using INTO. If you're providing a value for every column in the table and the values appear in the exact order in which the columns were defined, the column list is optional. The one exception to this is when the table has an identity column, which you must not include in the list of values. Later in this chapter, you'll learn more about inserting rows into a table that contains an identity column. If you omit a value for one or more columns or if the order of your values differs from the order in which the columns were defined for the table, you must use a named columns list. If you don't provide a value for a particular column, that column must allow NULL or must have a default declared for it. You can use the keyword DEFAULT as a placeholder. You can explicitly enter NULL for a column, or SQL Server will implicitly enter NULL for an omitted column for which no default value exists.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0889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ACD0472-EA55-411C-BBF3-7340BECDF6E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40</a:t>
            </a:fld>
            <a:endParaRPr lang="en-US">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9A12509-6B06-4C8B-8BEF-2A65732EB737}" type="slidenum">
              <a:rPr lang="en-US"/>
              <a:pPr/>
              <a:t>5</a:t>
            </a:fld>
            <a:endParaRPr lang="en-US"/>
          </a:p>
        </p:txBody>
      </p:sp>
      <p:sp>
        <p:nvSpPr>
          <p:cNvPr id="1730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305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81F2EFC-4FCA-472C-8853-196C8FF1A8E3}" type="slidenum">
              <a:rPr lang="en-US"/>
              <a:pPr/>
              <a:t>41</a:t>
            </a:fld>
            <a:endParaRPr lang="en-US"/>
          </a:p>
        </p:txBody>
      </p:sp>
      <p:sp>
        <p:nvSpPr>
          <p:cNvPr id="20992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09922" name="Text Box 2"/>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Example</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USE pubs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INSERT INTO MyBooks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title_id, title, type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titles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WHERE type = 'mod_cook' </a:t>
            </a:r>
          </a:p>
        </p:txBody>
      </p:sp>
      <p:sp>
        <p:nvSpPr>
          <p:cNvPr id="20992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2F2640-6403-48C0-84CD-B2D3DFFAE7B0}"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41</a:t>
            </a:fld>
            <a:endParaRPr lang="en-US">
              <a:solidFill>
                <a:srgbClr val="000000"/>
              </a:solidFill>
              <a:latin typeface="+mn-lt"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8937EAC5-70A4-4FE2-99C6-0EE5510DB537}" type="slidenum">
              <a:rPr lang="en-US"/>
              <a:pPr/>
              <a:t>42</a:t>
            </a:fld>
            <a:endParaRPr lang="en-US"/>
          </a:p>
        </p:txBody>
      </p:sp>
      <p:sp>
        <p:nvSpPr>
          <p:cNvPr id="21094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D1B9E6-67B0-4CFD-AC55-E7456999FADE}"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42</a:t>
            </a:fld>
            <a:endParaRPr lang="en-US" sz="1200">
              <a:solidFill>
                <a:srgbClr val="000000"/>
              </a:solidFill>
              <a:latin typeface="+mn-lt" charset="0"/>
            </a:endParaRPr>
          </a:p>
        </p:txBody>
      </p:sp>
      <p:sp>
        <p:nvSpPr>
          <p:cNvPr id="21094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0947" name="Text Box 3"/>
          <p:cNvSpPr txBox="1">
            <a:spLocks noGrp="1" noChangeArrowheads="1"/>
          </p:cNvSpPr>
          <p:nvPr>
            <p:ph type="body" idx="1"/>
          </p:nvPr>
        </p:nvSpPr>
        <p:spPr bwMode="auto">
          <a:xfrm>
            <a:off x="685800" y="4343400"/>
            <a:ext cx="5486400" cy="10788650"/>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BULK Insert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SQL Server 2000 provides the BULK INSERT command for loading a flat file of data into a SQL Server table. However, it offers no corresponding command for copying data out to a file. The file to be copied in must be either local or available via a UNC name. Here's the general syntax for BULK INSERT: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BULK INSERT [['database_name'.]['owner'].]{'table_name' FROM data_file}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[WITH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BATCHSIZE [ = batch_size]]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CODEPAGE [ = ACP | OEM | RAW | code_page]]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CHECK_CONSTRAINTS]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DATAFILETYPE [ =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{'char' | 'native' | 'widechar' | 'widenative'}]]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FIELDTERMINATOR [ = 'field_terminator']]</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FIRETRIGGERS]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FIRSTROW [ = first_row]]</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FORMATFILE [ = 'format_file_path']]</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KEEPIDENTITY]</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KILOBYTES_PER_BATCH [ = kilobytes_per_batch]]</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KEEPNULLS]  [[,] LASTROW [ = last_row]]</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MAXERRORS [ = max_errors]]  [[,] ORDER ({column [ASC | DESC]} [, ...n])]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ROWTERMINATOR [ = 'row_terminator']]</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 TABLOCK]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 )</a:t>
            </a:r>
          </a:p>
        </p:txBody>
      </p:sp>
      <p:sp>
        <p:nvSpPr>
          <p:cNvPr id="21094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4B5D0FE-8AC3-4A15-BC55-A35B3AC7619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42</a:t>
            </a:fld>
            <a:endParaRPr lang="en-US">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B0571D67-DBCD-4F4D-BAA8-5701E2815E80}" type="slidenum">
              <a:rPr lang="en-US"/>
              <a:pPr/>
              <a:t>43</a:t>
            </a:fld>
            <a:endParaRPr lang="en-US"/>
          </a:p>
        </p:txBody>
      </p:sp>
      <p:sp>
        <p:nvSpPr>
          <p:cNvPr id="21196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EB61F85-9F9D-46FE-A4CF-F30945FBB4D0}"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43</a:t>
            </a:fld>
            <a:endParaRPr lang="en-US" sz="1200">
              <a:solidFill>
                <a:srgbClr val="000000"/>
              </a:solidFill>
              <a:latin typeface="+mn-lt" charset="0"/>
            </a:endParaRPr>
          </a:p>
        </p:txBody>
      </p:sp>
      <p:sp>
        <p:nvSpPr>
          <p:cNvPr id="21197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1971" name="Text Box 3"/>
          <p:cNvSpPr txBox="1">
            <a:spLocks noGrp="1" noChangeArrowheads="1"/>
          </p:cNvSpPr>
          <p:nvPr>
            <p:ph type="body" idx="1"/>
          </p:nvPr>
        </p:nvSpPr>
        <p:spPr bwMode="auto">
          <a:xfrm>
            <a:off x="685800" y="4343400"/>
            <a:ext cx="5486400" cy="80184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Update Statement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UPDATE, the next data modification statement, changes existing rows. Usually, UPDATE contains a WHERE clause that limits the update to only a subset of rows in the table. (The subset can be a single row, as would be the case when testing for equality with the primary key values in the WHERE clause.) If no WHERE clause is provided, UPDATE changes every row in the table. You can use the @@ROWCOUNT system function to determine the number of rows that were updated.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Here's the basic UPDATE 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UPDATE {table_name | view_name}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SET column_name1 = {expression1 | NULL | DEFAULT | (SELECT)}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 column_name2 = {expression2 | NULL | DEFAULT | (SELECT)}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 ,...n ]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WHERE {search_conditions}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Example: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Use Pubs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Update Jobs Set Min_lvl =27 where job_id =14</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p:txBody>
      </p:sp>
      <p:sp>
        <p:nvSpPr>
          <p:cNvPr id="21197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87A6FF4-2FF6-452C-AAE6-371497D9C4E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43</a:t>
            </a:fld>
            <a:endParaRPr lang="en-US">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5E82FC8A-F671-4744-AD4D-FD9997E73948}" type="slidenum">
              <a:rPr lang="en-US"/>
              <a:pPr/>
              <a:t>44</a:t>
            </a:fld>
            <a:endParaRPr lang="en-US"/>
          </a:p>
        </p:txBody>
      </p:sp>
      <p:sp>
        <p:nvSpPr>
          <p:cNvPr id="21299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2994"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1299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425706C-DBAA-42A4-BCB6-2DB33545A49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44</a:t>
            </a:fld>
            <a:endParaRPr lang="en-US">
              <a:solidFill>
                <a:srgbClr val="000000"/>
              </a:solidFill>
              <a:latin typeface="+mn-lt"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B9530F6B-16EB-413C-9E15-D152BF3C0D4C}" type="slidenum">
              <a:rPr lang="en-US"/>
              <a:pPr/>
              <a:t>45</a:t>
            </a:fld>
            <a:endParaRPr lang="en-US"/>
          </a:p>
        </p:txBody>
      </p:sp>
      <p:sp>
        <p:nvSpPr>
          <p:cNvPr id="21401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1B9927F-2D17-46E4-A664-CAEB78F37A72}"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45</a:t>
            </a:fld>
            <a:endParaRPr lang="en-US" sz="1200">
              <a:solidFill>
                <a:srgbClr val="000000"/>
              </a:solidFill>
              <a:latin typeface="+mn-lt" charset="0"/>
            </a:endParaRPr>
          </a:p>
        </p:txBody>
      </p:sp>
      <p:sp>
        <p:nvSpPr>
          <p:cNvPr id="21401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4019" name="Text Box 3"/>
          <p:cNvSpPr txBox="1">
            <a:spLocks noGrp="1" noChangeArrowheads="1"/>
          </p:cNvSpPr>
          <p:nvPr>
            <p:ph type="body" idx="1"/>
          </p:nvPr>
        </p:nvSpPr>
        <p:spPr bwMode="auto">
          <a:xfrm>
            <a:off x="685800" y="4343400"/>
            <a:ext cx="5486400" cy="11063288"/>
          </a:xfrm>
          <a:prstGeom prst="rect">
            <a:avLst/>
          </a:prstGeom>
          <a:noFill/>
          <a:ln cap="flat">
            <a:round/>
            <a:headEnd/>
            <a:tailEnd/>
          </a:ln>
        </p:spPr>
        <p:txBody>
          <a:bodyPr lIns="90000" tIns="45000" rIns="90000" bIns="45000"/>
          <a:lstStyle/>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Delete Statement</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DELETE, the last data manipulation statement, removes rows from a table. Once the action is committed, no undelete action is available. (If the statement is not wrapped in a BEGIN TRAN/COMMIT TRAN block, the COMMIT, of course, occurs by default as soon as the statement completes.) Because you delete only rows, not columns, you never specify column names in a DELETE statement as you do with INSERT or UPDATE. But in many other ways, DELETE acts much like UPDATE does—you specify a WHERE clause to limit the DELETE to certain rows; If you omit the WHERE clause, every row in the table will be deleted. The system function @@ROWCOUNT keeps track of the number of rows deleted. You can delete through a view but only if the view is based on a single table. If you delete through a view, all the underlying FOREIGN KEY constraints on the table must still be satisfied in order for the delete to succeed.</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Here's the general form of DELETE:</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DELETE [FROM] {table_name | view_name} WHERE {search_conditions}</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The FROM preposition is ANSI standard, but its inclusion is always optional in SQL Server (similar to INTO with INSERT). The preposition must be specified per ANSI SQL. If the preposition is always needed, it is logically redundant, which is why SQL Server doesn't require it.</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Here are some simple examples:</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DELETE discounts</a:t>
            </a:r>
          </a:p>
          <a:p>
            <a:pPr marL="215900" indent="-212725" eaLnBrk="1" hangingPunct="1">
              <a:lnSpc>
                <a:spcPct val="9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Deletes every row from the discounts table but does not  delete the table itself. An empty table remains.</a:t>
            </a:r>
          </a:p>
        </p:txBody>
      </p:sp>
      <p:sp>
        <p:nvSpPr>
          <p:cNvPr id="21402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0E3DE38-8C60-4761-ABDD-9B1E2433265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45</a:t>
            </a:fld>
            <a:endParaRPr lang="en-US">
              <a:solidFill>
                <a:srgbClr val="000000"/>
              </a:solidFill>
              <a:latin typeface="+mn-lt"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63AA965-4F7C-4FC9-A55A-67225A9C70F5}" type="slidenum">
              <a:rPr lang="en-US"/>
              <a:pPr/>
              <a:t>47</a:t>
            </a:fld>
            <a:endParaRPr lang="en-US"/>
          </a:p>
        </p:txBody>
      </p:sp>
      <p:sp>
        <p:nvSpPr>
          <p:cNvPr id="21606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E19E145-42C1-4C10-9656-C201C2E2928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47</a:t>
            </a:fld>
            <a:endParaRPr lang="en-US" sz="1200">
              <a:solidFill>
                <a:srgbClr val="000000"/>
              </a:solidFill>
              <a:latin typeface="+mn-lt" charset="0"/>
            </a:endParaRPr>
          </a:p>
        </p:txBody>
      </p:sp>
      <p:sp>
        <p:nvSpPr>
          <p:cNvPr id="21606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6067" name="Text Box 3"/>
          <p:cNvSpPr txBox="1">
            <a:spLocks noGrp="1" noChangeArrowheads="1"/>
          </p:cNvSpPr>
          <p:nvPr>
            <p:ph type="body" idx="1"/>
          </p:nvPr>
        </p:nvSpPr>
        <p:spPr bwMode="auto">
          <a:xfrm>
            <a:off x="685800" y="4271963"/>
            <a:ext cx="5486400" cy="8628062"/>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Select Statement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will help you in understanding Simple Select Statements, Column Aliasing, Table Aliasing, WHERE Clause, ORDER BY Clause, GROUP Functions, COMPUTE Clause, TOP Operator, GROUP BY Clause, and HAVING Clause. And also provides you introduction to Sub Queries.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Simple Select Statement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Retrieves rows from the database and allows the selection of one or many rows or columns from one or many tables.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The full syntax of the SELECT statement is complex, but the main clauses can be summarized as: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SELECT select_list </a:t>
            </a:r>
            <a:br>
              <a:rPr lang="en-US" sz="2000">
                <a:latin typeface="Verdana" pitchFamily="32" charset="0"/>
                <a:cs typeface="Arial Unicode MS" charset="0"/>
              </a:rPr>
            </a:br>
            <a:r>
              <a:rPr lang="en-US" sz="2000">
                <a:latin typeface="Verdana" pitchFamily="32" charset="0"/>
                <a:cs typeface="Arial Unicode MS" charset="0"/>
              </a:rPr>
              <a:t>[ INTO new_table ] </a:t>
            </a:r>
            <a:br>
              <a:rPr lang="en-US" sz="2000">
                <a:latin typeface="Verdana" pitchFamily="32" charset="0"/>
                <a:cs typeface="Arial Unicode MS" charset="0"/>
              </a:rPr>
            </a:br>
            <a:r>
              <a:rPr lang="en-US" sz="2000">
                <a:latin typeface="Verdana" pitchFamily="32" charset="0"/>
                <a:cs typeface="Arial Unicode MS" charset="0"/>
              </a:rPr>
              <a:t>FROM table_source </a:t>
            </a:r>
            <a:br>
              <a:rPr lang="en-US" sz="2000">
                <a:latin typeface="Verdana" pitchFamily="32" charset="0"/>
                <a:cs typeface="Arial Unicode MS" charset="0"/>
              </a:rPr>
            </a:br>
            <a:r>
              <a:rPr lang="en-US" sz="2000">
                <a:latin typeface="Verdana" pitchFamily="32" charset="0"/>
                <a:cs typeface="Arial Unicode MS" charset="0"/>
              </a:rPr>
              <a:t>[ WHERE search_condition ] </a:t>
            </a:r>
            <a:br>
              <a:rPr lang="en-US" sz="2000">
                <a:latin typeface="Verdana" pitchFamily="32" charset="0"/>
                <a:cs typeface="Arial Unicode MS" charset="0"/>
              </a:rPr>
            </a:br>
            <a:r>
              <a:rPr lang="en-US" sz="2000">
                <a:latin typeface="Verdana" pitchFamily="32" charset="0"/>
                <a:cs typeface="Arial Unicode MS" charset="0"/>
              </a:rPr>
              <a:t>[ GROUP BY group_by_expression ] </a:t>
            </a:r>
            <a:br>
              <a:rPr lang="en-US" sz="2000">
                <a:latin typeface="Verdana" pitchFamily="32" charset="0"/>
                <a:cs typeface="Arial Unicode MS" charset="0"/>
              </a:rPr>
            </a:br>
            <a:r>
              <a:rPr lang="en-US" sz="2000">
                <a:latin typeface="Verdana" pitchFamily="32" charset="0"/>
                <a:cs typeface="Arial Unicode MS" charset="0"/>
              </a:rPr>
              <a:t>[ HAVING search_condition ] </a:t>
            </a:r>
            <a:br>
              <a:rPr lang="en-US" sz="2000">
                <a:latin typeface="Verdana" pitchFamily="32" charset="0"/>
                <a:cs typeface="Arial Unicode MS" charset="0"/>
              </a:rPr>
            </a:br>
            <a:r>
              <a:rPr lang="en-US" sz="2000">
                <a:latin typeface="Verdana" pitchFamily="32" charset="0"/>
                <a:cs typeface="Arial Unicode MS" charset="0"/>
              </a:rPr>
              <a:t>[ ORDER BY order_expression [ ASC | DESC ] ]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The UNION operator can be used between queries to combine their results into a single result set.</a:t>
            </a:r>
          </a:p>
        </p:txBody>
      </p:sp>
      <p:sp>
        <p:nvSpPr>
          <p:cNvPr id="21606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9ECB430-8136-4737-AD4A-3B473FF4142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47</a:t>
            </a:fld>
            <a:endParaRPr lang="en-US">
              <a:solidFill>
                <a:srgbClr val="000000"/>
              </a:solidFill>
              <a:latin typeface="+mn-lt"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16756F74-DBDA-4FBD-AE18-820A6FAD5E13}" type="slidenum">
              <a:rPr lang="en-US"/>
              <a:pPr/>
              <a:t>48</a:t>
            </a:fld>
            <a:endParaRPr lang="en-US"/>
          </a:p>
        </p:txBody>
      </p:sp>
      <p:sp>
        <p:nvSpPr>
          <p:cNvPr id="21708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F702B7B-CBA3-44A9-BFDD-5B026CE214F0}"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48</a:t>
            </a:fld>
            <a:endParaRPr lang="en-US" sz="1200">
              <a:solidFill>
                <a:srgbClr val="000000"/>
              </a:solidFill>
              <a:latin typeface="+mn-lt" charset="0"/>
            </a:endParaRPr>
          </a:p>
        </p:txBody>
      </p:sp>
      <p:sp>
        <p:nvSpPr>
          <p:cNvPr id="21709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7091" name="Text Box 3"/>
          <p:cNvSpPr txBox="1">
            <a:spLocks noGrp="1" noChangeArrowheads="1"/>
          </p:cNvSpPr>
          <p:nvPr>
            <p:ph type="body" idx="1"/>
          </p:nvPr>
        </p:nvSpPr>
        <p:spPr bwMode="auto">
          <a:xfrm>
            <a:off x="685800" y="4343400"/>
            <a:ext cx="5486400" cy="77136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Where Clause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To conditionally select data from a table, a WHERE clause can be added to the SELECT statement: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Arial" charset="0"/>
                <a:cs typeface="Arial Unicode MS" charset="0"/>
              </a:rPr>
              <a:t>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column FROM table WHERE column operator value With the WHERE clause, the following operators can be used: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Operator		Description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 </a:t>
            </a:r>
            <a:r>
              <a:rPr lang="en-US" sz="2000">
                <a:latin typeface="Arial" charset="0"/>
                <a:cs typeface="Arial Unicode MS" charset="0"/>
              </a:rPr>
              <a:t>=		Equal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&lt;&gt;		Not equal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&gt;		Greater than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&lt;		Less than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&gt;=		Greater than or equal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&lt;=		Less than or equal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BETWEEN		Between an inclusive range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LIKE		Search for a pattern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Using the WHERE Clause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To select only the persons living in the city "Sandnes", we add a WHERE clause to the SELECT statement: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 FROM PersonsWHERE City='Sandnes'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p:txBody>
      </p:sp>
      <p:sp>
        <p:nvSpPr>
          <p:cNvPr id="21709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4D30888-F1DB-4575-BB2D-F1A5E1A9AF2B}"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48</a:t>
            </a:fld>
            <a:endParaRPr lang="en-US">
              <a:solidFill>
                <a:srgbClr val="000000"/>
              </a:solidFill>
              <a:latin typeface="+mn-lt"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18CDCD9C-1D2A-4F95-9299-F19E1047BC17}" type="slidenum">
              <a:rPr lang="en-US"/>
              <a:pPr/>
              <a:t>49</a:t>
            </a:fld>
            <a:endParaRPr lang="en-US"/>
          </a:p>
        </p:txBody>
      </p:sp>
      <p:sp>
        <p:nvSpPr>
          <p:cNvPr id="21811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EB51E68-D8B2-43D5-BA6E-88C5BAEAFF6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49</a:t>
            </a:fld>
            <a:endParaRPr lang="en-US" sz="1200">
              <a:solidFill>
                <a:srgbClr val="000000"/>
              </a:solidFill>
              <a:latin typeface="+mn-lt" charset="0"/>
            </a:endParaRPr>
          </a:p>
        </p:txBody>
      </p:sp>
      <p:sp>
        <p:nvSpPr>
          <p:cNvPr id="21811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8115" name="Text Box 3"/>
          <p:cNvSpPr txBox="1">
            <a:spLocks noGrp="1" noChangeArrowheads="1"/>
          </p:cNvSpPr>
          <p:nvPr>
            <p:ph type="body" idx="1"/>
          </p:nvPr>
        </p:nvSpPr>
        <p:spPr bwMode="auto">
          <a:xfrm>
            <a:off x="685800" y="4419600"/>
            <a:ext cx="5486400" cy="7497763"/>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Try the following examples for select command: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u="sng">
                <a:latin typeface="Arial" charset="0"/>
                <a:cs typeface="Arial Unicode MS" charset="0"/>
              </a:rPr>
              <a:t>Select Command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employeeid, lastname, firstname, title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employees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companyname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customers WHERE companyname LIKE '%Restaurant%'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productid, productname, supplierid, unitprice</a:t>
            </a:r>
            <a:br>
              <a:rPr lang="en-US" sz="2000">
                <a:latin typeface="Arial" charset="0"/>
                <a:cs typeface="Arial Unicode MS" charset="0"/>
              </a:rPr>
            </a:br>
            <a:r>
              <a:rPr lang="en-US" sz="2000">
                <a:latin typeface="Arial" charset="0"/>
                <a:cs typeface="Arial Unicode MS" charset="0"/>
              </a:rPr>
              <a:t> FROM products WHERE</a:t>
            </a:r>
            <a:r>
              <a:rPr lang="en-US" sz="2000" b="1">
                <a:latin typeface="Arial" charset="0"/>
                <a:cs typeface="Arial Unicode MS" charset="0"/>
              </a:rPr>
              <a:t> </a:t>
            </a:r>
            <a:r>
              <a:rPr lang="en-US" sz="2000">
                <a:latin typeface="Arial" charset="0"/>
                <a:cs typeface="Arial Unicode MS" charset="0"/>
              </a:rPr>
              <a:t>(productname LIKE 'T%' OR productid = 46) </a:t>
            </a:r>
            <a:br>
              <a:rPr lang="en-US" sz="2000">
                <a:latin typeface="Arial" charset="0"/>
                <a:cs typeface="Arial Unicode MS" charset="0"/>
              </a:rPr>
            </a:br>
            <a:r>
              <a:rPr lang="en-US" sz="2000">
                <a:latin typeface="Arial" charset="0"/>
                <a:cs typeface="Arial Unicode MS" charset="0"/>
              </a:rPr>
              <a:t>  AND (unitprice &gt; 16.00)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u="sng">
              <a:latin typeface="Arial" charset="0"/>
              <a:cs typeface="Arial Unicode MS" charset="0"/>
            </a:endParaRP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u="sng">
                <a:latin typeface="Arial" charset="0"/>
                <a:cs typeface="Arial Unicode MS" charset="0"/>
              </a:rPr>
              <a:t>Range of Values (Like, Between, IN)</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productname, unitprice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products WHERE unitprice BETWEEN 10 AND 20</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companyname, country</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suppliers WHERE country IN ('Japan', 'Italy')</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companyname, fax</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suppliers WHERE fax IS NULL</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firstname AS First, lastname AS Last,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employeeid</a:t>
            </a:r>
            <a:r>
              <a:rPr lang="en-US" sz="2000" b="1">
                <a:latin typeface="Arial" charset="0"/>
                <a:cs typeface="Arial Unicode MS" charset="0"/>
              </a:rPr>
              <a:t> </a:t>
            </a:r>
            <a:r>
              <a:rPr lang="en-US" sz="2000">
                <a:latin typeface="Arial" charset="0"/>
                <a:cs typeface="Arial Unicode MS" charset="0"/>
              </a:rPr>
              <a:t>AS 'Employee ID:' FROM employees</a:t>
            </a:r>
          </a:p>
        </p:txBody>
      </p:sp>
      <p:sp>
        <p:nvSpPr>
          <p:cNvPr id="21811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3E77172-DE7F-48C6-BFA8-F991CE9EFA21}"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49</a:t>
            </a:fld>
            <a:endParaRPr lang="en-US">
              <a:solidFill>
                <a:srgbClr val="000000"/>
              </a:solidFill>
              <a:latin typeface="+mn-lt"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DD46CEC-04CD-468E-884A-02FF223DFBF3}" type="slidenum">
              <a:rPr lang="en-US"/>
              <a:pPr/>
              <a:t>50</a:t>
            </a:fld>
            <a:endParaRPr lang="en-US"/>
          </a:p>
        </p:txBody>
      </p:sp>
      <p:sp>
        <p:nvSpPr>
          <p:cNvPr id="21913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19138"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1913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370DD40-4DD9-4629-8CD3-07ECF498B95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US">
              <a:solidFill>
                <a:srgbClr val="000000"/>
              </a:solidFill>
              <a:latin typeface="+mn-lt"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ACA6C4C5-19EB-4E1A-B5D0-CB421A7129F0}" type="slidenum">
              <a:rPr lang="en-US"/>
              <a:pPr/>
              <a:t>51</a:t>
            </a:fld>
            <a:endParaRPr lang="en-US"/>
          </a:p>
        </p:txBody>
      </p:sp>
      <p:sp>
        <p:nvSpPr>
          <p:cNvPr id="22016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0162"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2016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B057BA2-AAF9-4693-8888-4230D8EB8EE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US">
              <a:solidFill>
                <a:srgbClr val="000000"/>
              </a:solidFill>
              <a:latin typeface="+mn-lt"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46B74E6-A8E3-40C2-AED4-31BD88742156}" type="slidenum">
              <a:rPr lang="en-US"/>
              <a:pPr/>
              <a:t>6</a:t>
            </a:fld>
            <a:endParaRPr lang="en-US"/>
          </a:p>
        </p:txBody>
      </p:sp>
      <p:sp>
        <p:nvSpPr>
          <p:cNvPr id="1740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408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EA5BE9C9-A587-45B3-A1F6-EFCDAEEF847A}" type="slidenum">
              <a:rPr lang="en-US"/>
              <a:pPr/>
              <a:t>52</a:t>
            </a:fld>
            <a:endParaRPr lang="en-US"/>
          </a:p>
        </p:txBody>
      </p:sp>
      <p:sp>
        <p:nvSpPr>
          <p:cNvPr id="22118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A2CF53-D8C9-4D8C-832B-15BFFD8BABA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US" sz="1200">
              <a:solidFill>
                <a:srgbClr val="000000"/>
              </a:solidFill>
              <a:latin typeface="+mn-lt" charset="0"/>
            </a:endParaRPr>
          </a:p>
        </p:txBody>
      </p:sp>
      <p:sp>
        <p:nvSpPr>
          <p:cNvPr id="22118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1187" name="Text Box 3"/>
          <p:cNvSpPr txBox="1">
            <a:spLocks noGrp="1" noChangeArrowheads="1"/>
          </p:cNvSpPr>
          <p:nvPr>
            <p:ph type="body" idx="1"/>
          </p:nvPr>
        </p:nvSpPr>
        <p:spPr bwMode="auto">
          <a:xfrm>
            <a:off x="685800" y="4343400"/>
            <a:ext cx="5486400" cy="86280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Using Aggregate Functions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important characteristics of the aggregate functions are: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MIN(expr) returns Minimum value in expr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MAX(expr) returns Maximum value in expr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SUM(expr) returns Sum of the values in expr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AVG(expr) returns Average (arithmetic mean) of the values in expr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COUNT(expr) returns the number of non-null values in expr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COUNT(*) returns the number of rows in a table or set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the above examples expr often is a column name, but it also can be a literal, function, or any combination of column names, literals, and functions coupled by operators.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SUM() and AVG() work with only numeric data types. MIN() and MAX() work with characters, numeric, and datetime datatypes. COUNT(expr) and COUNT(*) work with all data types.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All aggregate functions except COUNT (*) ignore nulls. COUNT (expr) and COUNT (*) never return null but return either a positive integer or zero. The other aggregate functions return null if the set contains no rows or contains rows with only nulls.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2118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B4AE80A-4FE4-4526-A6DC-F4B2D1A291FF}"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US">
              <a:solidFill>
                <a:srgbClr val="000000"/>
              </a:solidFill>
              <a:latin typeface="+mn-lt"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A108C73B-01BC-4C19-B4D9-5EF33FD19AE3}" type="slidenum">
              <a:rPr lang="en-US"/>
              <a:pPr/>
              <a:t>53</a:t>
            </a:fld>
            <a:endParaRPr lang="en-US"/>
          </a:p>
        </p:txBody>
      </p:sp>
      <p:sp>
        <p:nvSpPr>
          <p:cNvPr id="22220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2210"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2221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40BA5D9-C7E0-4951-9F06-1CEE6453292E}"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US">
              <a:solidFill>
                <a:srgbClr val="000000"/>
              </a:solidFill>
              <a:latin typeface="+mn-lt"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EABC6976-5A68-4D0C-A7E8-838BE91CEF35}" type="slidenum">
              <a:rPr lang="en-US"/>
              <a:pPr/>
              <a:t>54</a:t>
            </a:fld>
            <a:endParaRPr lang="en-US"/>
          </a:p>
        </p:txBody>
      </p:sp>
      <p:sp>
        <p:nvSpPr>
          <p:cNvPr id="2232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3234"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2323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97BF2C3-9670-484F-8898-E79E70CB9C76}"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54</a:t>
            </a:fld>
            <a:endParaRPr lang="en-US">
              <a:solidFill>
                <a:srgbClr val="000000"/>
              </a:solidFill>
              <a:latin typeface="+mn-lt"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57118880-8248-4049-972E-6E0B9463A555}" type="slidenum">
              <a:rPr lang="en-US"/>
              <a:pPr/>
              <a:t>55</a:t>
            </a:fld>
            <a:endParaRPr lang="en-US"/>
          </a:p>
        </p:txBody>
      </p:sp>
      <p:sp>
        <p:nvSpPr>
          <p:cNvPr id="22425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9A85642-C356-4071-834B-34FE3DA63C6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55</a:t>
            </a:fld>
            <a:endParaRPr lang="en-US" sz="1200">
              <a:solidFill>
                <a:srgbClr val="000000"/>
              </a:solidFill>
              <a:latin typeface="+mn-lt" charset="0"/>
            </a:endParaRPr>
          </a:p>
        </p:txBody>
      </p:sp>
      <p:sp>
        <p:nvSpPr>
          <p:cNvPr id="22425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4259" name="Text Box 3"/>
          <p:cNvSpPr txBox="1">
            <a:spLocks noGrp="1" noChangeArrowheads="1"/>
          </p:cNvSpPr>
          <p:nvPr>
            <p:ph type="body" idx="1"/>
          </p:nvPr>
        </p:nvSpPr>
        <p:spPr bwMode="auto">
          <a:xfrm>
            <a:off x="685800" y="4343400"/>
            <a:ext cx="5486400" cy="95424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Group By Clause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DBMS provide additional aggregate functions (group functions) to calculate other statistics, such as the standard deviation. These are the functions, which operate on a group of values to produce a single, summarizing value. You apply an aggregate to a set of rows, which may be: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No matter how many rows the set contains, an aggregate function returns a single statistic: a sum, minimum, or average etc.</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An aggregate expression can’t appear in a WHERE clause. If you want to find the title of the book with the highest sales, you can’t use: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SELECT title_id           --Illegal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FROM titles WHERE sales = MAX(sales);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can’t mix non aggregate (row-by-row) and aggregate expressions in a SELECT clause. A SELECT clause must contain either all non aggregate expressions or all aggregate expressions. If you want to find the title of the book with the highest sales, you can’t use: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SELECT title_id, MAX(sales)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FROM titles;              --Illegal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USE northwind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SELECT productid,SUM(quantity) AS total_quantity</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 FROM orderhist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 GROUP BY productid</a:t>
            </a:r>
            <a:r>
              <a:rPr lang="en-US" sz="2000">
                <a:latin typeface="Arial" charset="0"/>
                <a:cs typeface="Arial Unicode MS" charset="0"/>
              </a:rPr>
              <a:t>	</a:t>
            </a:r>
          </a:p>
        </p:txBody>
      </p:sp>
      <p:sp>
        <p:nvSpPr>
          <p:cNvPr id="22426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A7CBFA9-108C-4F1F-AE62-833E5BE70084}"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55</a:t>
            </a:fld>
            <a:endParaRPr lang="en-US">
              <a:solidFill>
                <a:srgbClr val="000000"/>
              </a:solidFill>
              <a:latin typeface="+mn-lt"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6B929E9-26BD-4D21-9D8F-6EA6C37DD8EC}" type="slidenum">
              <a:rPr lang="en-US"/>
              <a:pPr/>
              <a:t>56</a:t>
            </a:fld>
            <a:endParaRPr lang="en-US"/>
          </a:p>
        </p:txBody>
      </p:sp>
      <p:sp>
        <p:nvSpPr>
          <p:cNvPr id="2252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5282"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2528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026FBFE-6986-4773-9461-8F2B99C284CE}"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56</a:t>
            </a:fld>
            <a:endParaRPr lang="en-US">
              <a:solidFill>
                <a:srgbClr val="000000"/>
              </a:solidFill>
              <a:latin typeface="+mn-lt"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6E67880-CF7A-416C-A764-AA14F206EB64}" type="slidenum">
              <a:rPr lang="en-US"/>
              <a:pPr/>
              <a:t>57</a:t>
            </a:fld>
            <a:endParaRPr lang="en-US"/>
          </a:p>
        </p:txBody>
      </p:sp>
      <p:sp>
        <p:nvSpPr>
          <p:cNvPr id="22630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26306" name="Text Box 2"/>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use the HAVING clause to specify which groups are to be displayed from the grouping result sets.</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Having clause does the following.</a:t>
            </a:r>
          </a:p>
          <a:p>
            <a:pPr marL="646113" lvl="1" indent="-428625" eaLnBrk="1">
              <a:spcBef>
                <a:spcPct val="0"/>
              </a:spcBef>
              <a:buSzPct val="45000"/>
              <a:buFont typeface="Symbol"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Rows are grouped</a:t>
            </a:r>
          </a:p>
          <a:p>
            <a:pPr marL="646113" lvl="1" indent="-428625" eaLnBrk="1">
              <a:spcBef>
                <a:spcPct val="0"/>
              </a:spcBef>
              <a:buSzPct val="45000"/>
              <a:buFont typeface="Symbol"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The group function is applied to the group</a:t>
            </a:r>
          </a:p>
          <a:p>
            <a:pPr marL="646113" lvl="1" indent="-428625" eaLnBrk="1">
              <a:spcBef>
                <a:spcPct val="0"/>
              </a:spcBef>
              <a:buSzPct val="45000"/>
              <a:buFont typeface="Symbol"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The groups that match the criteria in the HAVING clause are displayed.</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Groups are formed and group functions are calculated before the HAVING clause is applied to the groups in the SELECT list.</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2630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285F93-9182-4DCE-9EBD-59AEE5E78596}"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57</a:t>
            </a:fld>
            <a:endParaRPr lang="en-US">
              <a:solidFill>
                <a:srgbClr val="000000"/>
              </a:solidFill>
              <a:latin typeface="+mn-lt"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922967EC-A1E1-4608-A0AB-0792013A0C48}" type="slidenum">
              <a:rPr lang="en-US"/>
              <a:pPr/>
              <a:t>59</a:t>
            </a:fld>
            <a:endParaRPr lang="en-US"/>
          </a:p>
        </p:txBody>
      </p:sp>
      <p:sp>
        <p:nvSpPr>
          <p:cNvPr id="23449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CE61843-518B-4110-BFA3-3F38B00407F2}"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59</a:t>
            </a:fld>
            <a:endParaRPr lang="en-US" sz="1200">
              <a:solidFill>
                <a:srgbClr val="000000"/>
              </a:solidFill>
              <a:latin typeface="+mn-lt" charset="0"/>
            </a:endParaRPr>
          </a:p>
        </p:txBody>
      </p:sp>
      <p:sp>
        <p:nvSpPr>
          <p:cNvPr id="23449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34499" name="Text Box 3"/>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Introduction to Joins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To enable you to assemble information from different tables into one result set, T-SQL provides you with the keyword JOIN. Five types of joins are at your disposal: INNER JOIN (also called NATURAL JOIN), LEFT OUTER JOIN, RIGHT OUTER JOIN, FULL OUTER JOIN, and CROSS JOIN. You choose which one to use when assembling information from one or more tables, based on the information you require.</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Selects Specific Columns from Multiple Tables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JOIN keyword specifies that tables are joined and how to join them</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ON keyword specifies join condition</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Queries Two or More Tables to Produce a Result Set</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-Use primary and foreign keys as join conditions</a:t>
            </a:r>
          </a:p>
          <a:p>
            <a:pPr marL="646113" lvl="1" indent="-428625" eaLnBrk="1" hangingPunct="1">
              <a:spcBef>
                <a:spcPct val="0"/>
              </a:spcBef>
              <a:buSzPct val="45000"/>
              <a:buFont typeface="StarSymbol"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Use columns common to specified tables to join tables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p:txBody>
      </p:sp>
      <p:sp>
        <p:nvSpPr>
          <p:cNvPr id="23450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E6AED5E-92F0-4E75-84D4-5AD05542CA8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59</a:t>
            </a:fld>
            <a:endParaRPr lang="en-US">
              <a:solidFill>
                <a:srgbClr val="000000"/>
              </a:solidFill>
              <a:latin typeface="+mn-lt"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4271A67E-616C-43BE-A016-1971592AB9B2}" type="slidenum">
              <a:rPr lang="en-US"/>
              <a:pPr/>
              <a:t>60</a:t>
            </a:fld>
            <a:endParaRPr lang="en-US"/>
          </a:p>
        </p:txBody>
      </p:sp>
      <p:sp>
        <p:nvSpPr>
          <p:cNvPr id="23552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CD1C9E5-374B-4EC0-9609-FD92F79E256E}"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000000"/>
              </a:solidFill>
              <a:latin typeface="+mn-lt" charset="0"/>
            </a:endParaRPr>
          </a:p>
        </p:txBody>
      </p:sp>
      <p:sp>
        <p:nvSpPr>
          <p:cNvPr id="23552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35523" name="Rectangle 3"/>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3552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E42E11-D587-422F-AD7B-8EE59BDD1DC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a:solidFill>
                <a:srgbClr val="000000"/>
              </a:solidFill>
              <a:latin typeface="+mn-lt"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A23B91E7-104B-48FB-A5DC-39FE7A0DBBA5}" type="slidenum">
              <a:rPr lang="en-US"/>
              <a:pPr/>
              <a:t>61</a:t>
            </a:fld>
            <a:endParaRPr lang="en-US"/>
          </a:p>
        </p:txBody>
      </p:sp>
      <p:sp>
        <p:nvSpPr>
          <p:cNvPr id="23654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092EBB8-622D-40AB-8F6B-D9A222256E0E}"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sz="1200">
              <a:solidFill>
                <a:srgbClr val="000000"/>
              </a:solidFill>
              <a:latin typeface="+mn-lt" charset="0"/>
            </a:endParaRPr>
          </a:p>
        </p:txBody>
      </p:sp>
      <p:sp>
        <p:nvSpPr>
          <p:cNvPr id="23654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36547" name="Text Box 3"/>
          <p:cNvSpPr txBox="1">
            <a:spLocks noGrp="1" noChangeArrowheads="1"/>
          </p:cNvSpPr>
          <p:nvPr>
            <p:ph type="body" idx="1"/>
          </p:nvPr>
        </p:nvSpPr>
        <p:spPr bwMode="auto">
          <a:xfrm>
            <a:off x="685800" y="4343400"/>
            <a:ext cx="5486400" cy="8045450"/>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Cross Joins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join whose result set includes one row for each possible pairing of rows from the two tables.  For example, authors CROSS JOIN publishers yields a result set with one row for each possible author/publisher combination.  The resulting SQL might look like this: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FROM authors CROSS JOIN publishers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Combining Multiple Resultsets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You can use the UNION Operator to Create a Single Result Set from Multiple Queries, each Query Must Have: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Similar data types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Same number of columns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Same column order in select list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Example: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USE northwind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(firstname + ' ' + lastname) AS name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,city, postalcode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FROM employees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UNION</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companyname, city, postalcode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FROM customers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p:txBody>
      </p:sp>
      <p:sp>
        <p:nvSpPr>
          <p:cNvPr id="23654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8BCC37F-E7F0-412F-AB5D-487B5A3F2AC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a:solidFill>
                <a:srgbClr val="000000"/>
              </a:solidFill>
              <a:latin typeface="+mn-lt"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6C3A6B14-A59D-4C52-B860-EC695A3FD126}" type="slidenum">
              <a:rPr lang="en-US"/>
              <a:pPr/>
              <a:t>62</a:t>
            </a:fld>
            <a:endParaRPr lang="en-US"/>
          </a:p>
        </p:txBody>
      </p:sp>
      <p:sp>
        <p:nvSpPr>
          <p:cNvPr id="23756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E4490D1-9D76-41AD-8AC9-BF19C6861CE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62</a:t>
            </a:fld>
            <a:endParaRPr lang="en-US" sz="1200">
              <a:solidFill>
                <a:srgbClr val="000000"/>
              </a:solidFill>
              <a:latin typeface="+mn-lt" charset="0"/>
            </a:endParaRPr>
          </a:p>
        </p:txBody>
      </p:sp>
      <p:sp>
        <p:nvSpPr>
          <p:cNvPr id="23757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37571" name="Text Box 3"/>
          <p:cNvSpPr txBox="1">
            <a:spLocks noGrp="1" noChangeArrowheads="1"/>
          </p:cNvSpPr>
          <p:nvPr>
            <p:ph type="body" idx="1"/>
          </p:nvPr>
        </p:nvSpPr>
        <p:spPr bwMode="auto">
          <a:xfrm>
            <a:off x="685800" y="4343400"/>
            <a:ext cx="5486400" cy="9417050"/>
          </a:xfrm>
          <a:prstGeom prst="rect">
            <a:avLst/>
          </a:prstGeom>
          <a:noFill/>
          <a:ln cap="flat">
            <a:round/>
            <a:headEnd/>
            <a:tailEnd/>
          </a:ln>
        </p:spPr>
        <p:txBody>
          <a:bodyPr lIns="90000" tIns="45000" rIns="90000" bIns="45000"/>
          <a:lstStyle/>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Types Of Joins</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There are three main types of Joins.</a:t>
            </a:r>
          </a:p>
          <a:p>
            <a:pPr marL="215900" indent="-212725" eaLnBrk="1" hangingPunct="1">
              <a:lnSpc>
                <a:spcPct val="9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Inner Joins</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A join that displays only the rows that have a match in both joined tables. (This is the default type of join in the Query Designer.) For example, you can join the titles and publishers tables to create a result set that shows the publisher name for each title. In an inner join, titles for which you do not have publisher information are not included in the result set, nor are publishers with no titles.  The resulting SQL for such a join might look like this: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SELECT  title, pub_name</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FROM  titles INNER JOIN publishers</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ON titles.pub_id = publishers.pub_id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a:p>
            <a:pPr marL="215900" indent="-212725" eaLnBrk="1" hangingPunct="1">
              <a:lnSpc>
                <a:spcPct val="9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The INNER JOIN operator can be used in any FROM clause to combine records from two tables.</a:t>
            </a:r>
          </a:p>
          <a:p>
            <a:pPr marL="215900" indent="-212725" eaLnBrk="1" hangingPunct="1">
              <a:lnSpc>
                <a:spcPct val="9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It is the most common type of join. There must be matching value in a field common to both tables.  </a:t>
            </a:r>
          </a:p>
          <a:p>
            <a:pPr marL="215900" indent="-212725" eaLnBrk="1" hangingPunct="1">
              <a:lnSpc>
                <a:spcPct val="9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An INNER JOIN cannot be nested inside a LEFT JOIN or RIGHT JOIN.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Example: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USE pubs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SELECT p.pub_id, p.pub_name, p.state, a.*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FROM publishers p INNER JOIN authors a ON p.city = a.city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ORDER BY a.au_lname ASC, a.au_fname ASC</a:t>
            </a:r>
            <a:r>
              <a:rPr lang="en-US" sz="2000">
                <a:latin typeface="Arial" charset="0"/>
                <a:cs typeface="Arial Unicode MS" charset="0"/>
              </a:rPr>
              <a:t> </a:t>
            </a:r>
            <a:r>
              <a:rPr lang="en-US" sz="2000" b="1">
                <a:latin typeface="Arial" charset="0"/>
                <a:cs typeface="Arial Unicode MS" charset="0"/>
              </a:rPr>
              <a:t>GO </a:t>
            </a:r>
          </a:p>
          <a:p>
            <a:pPr marL="215900" indent="-212725" eaLnBrk="1" hangingPunct="1">
              <a:lnSpc>
                <a:spcPct val="9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p:txBody>
      </p:sp>
      <p:sp>
        <p:nvSpPr>
          <p:cNvPr id="23757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53FF389-92CA-4BE6-9256-B7E2734117F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62</a:t>
            </a:fld>
            <a:endParaRPr lang="en-US">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EA18746-C26D-4C20-A2A9-D01113D420E1}" type="slidenum">
              <a:rPr lang="en-US"/>
              <a:pPr/>
              <a:t>7</a:t>
            </a:fld>
            <a:endParaRPr lang="en-US"/>
          </a:p>
        </p:txBody>
      </p:sp>
      <p:sp>
        <p:nvSpPr>
          <p:cNvPr id="1751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510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4DCFFE6-ACFD-4188-9B3B-7E0549FEAB57}" type="slidenum">
              <a:rPr lang="en-US"/>
              <a:pPr/>
              <a:t>63</a:t>
            </a:fld>
            <a:endParaRPr lang="en-US"/>
          </a:p>
        </p:txBody>
      </p:sp>
      <p:sp>
        <p:nvSpPr>
          <p:cNvPr id="23859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38594"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3859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8BD07D8-3A31-4BB8-8A6C-F2DCBD643A5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63</a:t>
            </a:fld>
            <a:endParaRPr lang="en-US">
              <a:solidFill>
                <a:srgbClr val="000000"/>
              </a:solidFill>
              <a:latin typeface="+mn-lt"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14A216E6-FC9A-4366-876F-E00EADBB2874}" type="slidenum">
              <a:rPr lang="en-US"/>
              <a:pPr/>
              <a:t>64</a:t>
            </a:fld>
            <a:endParaRPr lang="en-US"/>
          </a:p>
        </p:txBody>
      </p:sp>
      <p:sp>
        <p:nvSpPr>
          <p:cNvPr id="23961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39618" name="Text Box 2"/>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USE pubs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au1.au_fname, au1.au_lname, au2.au_fname, au2.au_lname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authors au1 INNER JOIN authors au2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ON au1.zip = au2.zip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WHERE au1.city = 'Oakland'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ORDER BY au1.au_fname ASC, au1.au_lname ASC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USE pubs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au1.au_fname, au1.au_lname, au2.au_fname, au2.au_lname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authors au1 INNER JOIN authors au2 ON au1.zip = au2.zip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WHERE au1.city = 'Oakland' AND au1.state = 'CA' AND au1.au_id &lt; au2.au_id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ORDER BY au1.au_lname ASC, au1.au_fname ASC </a:t>
            </a:r>
          </a:p>
        </p:txBody>
      </p:sp>
      <p:sp>
        <p:nvSpPr>
          <p:cNvPr id="23961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2D4A061-84F5-4363-958A-FB6E9C456A92}"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64</a:t>
            </a:fld>
            <a:endParaRPr lang="en-US">
              <a:solidFill>
                <a:srgbClr val="000000"/>
              </a:solidFill>
              <a:latin typeface="+mn-lt"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3434F7AE-3D07-462F-86B1-11234242BE80}" type="slidenum">
              <a:rPr lang="en-US"/>
              <a:pPr/>
              <a:t>65</a:t>
            </a:fld>
            <a:endParaRPr lang="en-US"/>
          </a:p>
        </p:txBody>
      </p:sp>
      <p:sp>
        <p:nvSpPr>
          <p:cNvPr id="24064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72F6B73-425F-4FD4-B7A5-BA3CB4640CF9}"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65</a:t>
            </a:fld>
            <a:endParaRPr lang="en-US" sz="1200">
              <a:solidFill>
                <a:srgbClr val="000000"/>
              </a:solidFill>
              <a:latin typeface="+mn-lt" charset="0"/>
            </a:endParaRPr>
          </a:p>
        </p:txBody>
      </p:sp>
      <p:sp>
        <p:nvSpPr>
          <p:cNvPr id="24064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0643" name="Text Box 3"/>
          <p:cNvSpPr txBox="1">
            <a:spLocks noGrp="1" noChangeArrowheads="1"/>
          </p:cNvSpPr>
          <p:nvPr>
            <p:ph type="body" idx="1"/>
          </p:nvPr>
        </p:nvSpPr>
        <p:spPr bwMode="auto">
          <a:xfrm>
            <a:off x="685800" y="4343400"/>
            <a:ext cx="5486400" cy="7570788"/>
          </a:xfrm>
          <a:prstGeom prst="rect">
            <a:avLst/>
          </a:prstGeom>
          <a:noFill/>
          <a:ln cap="flat">
            <a:round/>
            <a:headEnd/>
            <a:tailEnd/>
          </a:ln>
        </p:spPr>
        <p:txBody>
          <a:bodyPr lIns="90000" tIns="45000" rIns="90000" bIns="45000"/>
          <a:lstStyle/>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Outer Join</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join that includes rows even if they do not have related rows in the joined table; you can create three variations of an outer join to specify the unmatched rows to be included: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RIGHT JOIN and the similar LEFT JOIN operators can be used in any FROM clause to combine records from two tables.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RIGHT JOIN operator is used to create a right outer join and includes all of the records from the second (right) of the two tables, even if there are no   matching values for records in the first.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Although LEFT JOIN or RIGHT JOIN operators can be nested inside an INNER JOIN, the converse is not true.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An INNER JOIN operator cannot be nested inside a LEFT JOIN or RIGHT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Left Outer Join</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All rows from the first-named table (the "left" table, which appears leftmost in the JOIN clause) are included. Unmatched rows in the right table do not appear. For example, the following SQL statement illustrates a left outer join between the titles and publishers tables to include all titles, even those you do not have publisher information for: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titles.title_id,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titles.title,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publishers.pub_name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FROM titles LEFT OUTER JOIN publishers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ON titles.pub_id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 publishers.pub_id</a:t>
            </a:r>
          </a:p>
        </p:txBody>
      </p:sp>
      <p:sp>
        <p:nvSpPr>
          <p:cNvPr id="24064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471709-EB9B-4DC6-B5E6-23C0E82FDA2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65</a:t>
            </a:fld>
            <a:endParaRPr lang="en-US">
              <a:solidFill>
                <a:srgbClr val="000000"/>
              </a:solidFill>
              <a:latin typeface="+mn-lt"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B349EFBB-2590-4D81-997A-DD698F4F7BEF}" type="slidenum">
              <a:rPr lang="en-US"/>
              <a:pPr/>
              <a:t>66</a:t>
            </a:fld>
            <a:endParaRPr lang="en-US"/>
          </a:p>
        </p:txBody>
      </p:sp>
      <p:sp>
        <p:nvSpPr>
          <p:cNvPr id="24166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15FFF74-D21B-4C71-85BD-94CE6E052C66}"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sz="1200">
              <a:solidFill>
                <a:srgbClr val="000000"/>
              </a:solidFill>
              <a:latin typeface="+mn-lt" charset="0"/>
            </a:endParaRPr>
          </a:p>
        </p:txBody>
      </p:sp>
      <p:sp>
        <p:nvSpPr>
          <p:cNvPr id="24166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1667" name="Rectangle 3"/>
          <p:cNvSpPr txBox="1">
            <a:spLocks noGrp="1" noChangeArrowheads="1"/>
          </p:cNvSpPr>
          <p:nvPr>
            <p:ph type="body" idx="1"/>
          </p:nvPr>
        </p:nvSpPr>
        <p:spPr bwMode="auto">
          <a:xfrm>
            <a:off x="685800" y="4343400"/>
            <a:ext cx="5486400" cy="4572000"/>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4166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00857F6-682E-4CCF-AE9D-F0577016A3D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a:solidFill>
                <a:srgbClr val="000000"/>
              </a:solidFill>
              <a:latin typeface="+mn-lt"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E230E19-B1DA-44DE-A0FC-9B8FF3A5AEBC}" type="slidenum">
              <a:rPr lang="en-US"/>
              <a:pPr/>
              <a:t>67</a:t>
            </a:fld>
            <a:endParaRPr lang="en-US"/>
          </a:p>
        </p:txBody>
      </p:sp>
      <p:sp>
        <p:nvSpPr>
          <p:cNvPr id="24268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2690" name="Text Box 2"/>
          <p:cNvSpPr txBox="1">
            <a:spLocks noGrp="1" noChangeArrowheads="1"/>
          </p:cNvSpPr>
          <p:nvPr>
            <p:ph type="body" idx="1"/>
          </p:nvPr>
        </p:nvSpPr>
        <p:spPr bwMode="auto">
          <a:xfrm>
            <a:off x="685800" y="4343400"/>
            <a:ext cx="5486400" cy="8323263"/>
          </a:xfrm>
          <a:prstGeom prst="rect">
            <a:avLst/>
          </a:prstGeom>
          <a:noFill/>
          <a:ln cap="flat">
            <a:round/>
            <a:headEnd/>
            <a:tailEnd/>
          </a:ln>
        </p:spPr>
        <p:txBody>
          <a:bodyPr lIns="90000" tIns="45000" rIns="90000" bIns="45000"/>
          <a:lstStyle/>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Left Outer Joins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USE pubs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SELECT a.au_fname, a.au_lname, p.pub_name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FROM authors a LEFT OUTER JOIN publishers p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ON a.city = p.city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ORDER BY p.pub_name ASC, a.au_lname ASC, a.au_fname ASC </a:t>
            </a:r>
          </a:p>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Using Right Outer Joins</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USE pubs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SELECT a.au_fname, a.au_lname, p.pub_name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FROM authors AS a RIGHT OUTER JOIN publishers AS p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ON a.city = p.city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ORDER BY p.pub_name ASC, a.au_lname ASC, a.au_fname ASC </a:t>
            </a:r>
          </a:p>
          <a:p>
            <a:pPr marL="214313" indent="-212725" eaLnBrk="1">
              <a:spcBef>
                <a:spcPct val="0"/>
              </a:spcBef>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a:latin typeface="Arial" charset="0"/>
                <a:cs typeface="Arial Unicode MS" charset="0"/>
              </a:rPr>
              <a:t> Using Full Outer Joins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USE pubs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SELECT a.au_fname, a.au_lname, p.pub_name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FROM authors a FULL OUTER JOIN publishers p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ON a.city = p.city </a:t>
            </a:r>
          </a:p>
          <a:p>
            <a:pPr marL="214313" indent="-212725" eaLnBrk="1">
              <a:spcBef>
                <a:spcPct val="0"/>
              </a:spcBef>
              <a:buClrTx/>
              <a:buFontTx/>
              <a:buNone/>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2000" i="1">
                <a:latin typeface="Arial" charset="0"/>
                <a:cs typeface="Arial Unicode MS" charset="0"/>
              </a:rPr>
              <a:t>ORDER BY p.pub_name ASC, a.au_lname ASC, a.au_fname ASC </a:t>
            </a:r>
          </a:p>
        </p:txBody>
      </p:sp>
      <p:sp>
        <p:nvSpPr>
          <p:cNvPr id="24269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8A03606-3A39-4B19-82C4-3CBBA774512C}"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67</a:t>
            </a:fld>
            <a:endParaRPr lang="en-US">
              <a:solidFill>
                <a:srgbClr val="000000"/>
              </a:solidFill>
              <a:latin typeface="+mn-lt"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D163F2E8-C601-4291-BC57-CA4517CB93E3}" type="slidenum">
              <a:rPr lang="en-US"/>
              <a:pPr/>
              <a:t>68</a:t>
            </a:fld>
            <a:endParaRPr lang="en-US"/>
          </a:p>
        </p:txBody>
      </p:sp>
      <p:sp>
        <p:nvSpPr>
          <p:cNvPr id="24371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3714"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4371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A81F20A-C590-43A6-AF5A-1778A7F8262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68</a:t>
            </a:fld>
            <a:endParaRPr lang="en-US">
              <a:solidFill>
                <a:srgbClr val="000000"/>
              </a:solidFill>
              <a:latin typeface="+mn-lt"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8C944E3-8254-4CF1-A77C-DA36B42D9FAB}" type="slidenum">
              <a:rPr lang="en-US"/>
              <a:pPr/>
              <a:t>69</a:t>
            </a:fld>
            <a:endParaRPr lang="en-US"/>
          </a:p>
        </p:txBody>
      </p:sp>
      <p:sp>
        <p:nvSpPr>
          <p:cNvPr id="24473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4738"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4473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E4DE86A-B643-4E84-8BEB-45EED2E2894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69</a:t>
            </a:fld>
            <a:endParaRPr lang="en-US">
              <a:solidFill>
                <a:srgbClr val="000000"/>
              </a:solidFill>
              <a:latin typeface="+mn-lt"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2F9CD23-4045-49A8-A936-799CFF374A8E}" type="slidenum">
              <a:rPr lang="en-US"/>
              <a:pPr/>
              <a:t>70</a:t>
            </a:fld>
            <a:endParaRPr lang="en-US"/>
          </a:p>
        </p:txBody>
      </p:sp>
      <p:sp>
        <p:nvSpPr>
          <p:cNvPr id="24576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7647B85-3B3C-436F-8558-2699F02112C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70</a:t>
            </a:fld>
            <a:endParaRPr lang="en-US" sz="1200">
              <a:solidFill>
                <a:srgbClr val="000000"/>
              </a:solidFill>
              <a:latin typeface="+mn-lt" charset="0"/>
            </a:endParaRPr>
          </a:p>
        </p:txBody>
      </p:sp>
      <p:sp>
        <p:nvSpPr>
          <p:cNvPr id="24576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5763" name="Text Box 3"/>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Introduction</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This chapter provides you introduction to Views. And also provides understanding of Simple Views, Composite Views, and Data Partition Views.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What is a View?</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SQL, a VIEW is a virtual table based on the result-set of a SELECT statement.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view contains rows and columns, just like a real table. The fields in a view are fields from one or more real tables in the database. You can add SQL functions, WHERE, and JOIN statements to a view and present the data as if the data were coming from a single table.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Arial" charset="0"/>
                <a:cs typeface="Arial Unicode MS" charset="0"/>
              </a:rPr>
              <a:t>Syntax</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CREATE VIEW view_name AS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column_name(s)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FROM table_name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WHERE condition</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Using Views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A view could be used from inside a query, a stored procedure, or from inside another view. By adding functions, joins, etc., to a view, it allows you to present exactly the data you want to the user.</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Note:</a:t>
            </a:r>
            <a:r>
              <a:rPr lang="en-US" sz="2000">
                <a:latin typeface="Verdana" pitchFamily="32" charset="0"/>
                <a:cs typeface="Arial Unicode MS" charset="0"/>
              </a:rPr>
              <a:t> </a:t>
            </a:r>
            <a:r>
              <a:rPr lang="en-US" sz="2000" b="1">
                <a:latin typeface="Verdana" pitchFamily="32" charset="0"/>
                <a:cs typeface="Arial Unicode MS" charset="0"/>
              </a:rPr>
              <a:t>The database does not store the view data! The database engine recreates the data, using the view's SELECT statement, every time a user queries a view. Note: The database design and structure will NOT be affected by the functions, where, or join statements in a view.</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p:txBody>
      </p:sp>
      <p:sp>
        <p:nvSpPr>
          <p:cNvPr id="24576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3B0CFA-68CE-4FCC-B2F0-F48CF29D0BFE}"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70</a:t>
            </a:fld>
            <a:endParaRPr lang="en-US">
              <a:solidFill>
                <a:srgbClr val="000000"/>
              </a:solidFill>
              <a:latin typeface="+mn-lt"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07A611FB-FAD2-4F84-A300-213CB5767A51}" type="slidenum">
              <a:rPr lang="en-US"/>
              <a:pPr/>
              <a:t>71</a:t>
            </a:fld>
            <a:endParaRPr lang="en-US"/>
          </a:p>
        </p:txBody>
      </p:sp>
      <p:sp>
        <p:nvSpPr>
          <p:cNvPr id="24678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74C61B6-E7F5-4B74-83D3-A12A9453DFEC}"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71</a:t>
            </a:fld>
            <a:endParaRPr lang="en-US" sz="1200">
              <a:solidFill>
                <a:srgbClr val="000000"/>
              </a:solidFill>
              <a:latin typeface="+mn-lt" charset="0"/>
            </a:endParaRPr>
          </a:p>
        </p:txBody>
      </p:sp>
      <p:sp>
        <p:nvSpPr>
          <p:cNvPr id="24678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6787" name="Text Box 3"/>
          <p:cNvSpPr txBox="1">
            <a:spLocks noGrp="1" noChangeArrowheads="1"/>
          </p:cNvSpPr>
          <p:nvPr>
            <p:ph type="body" idx="1"/>
          </p:nvPr>
        </p:nvSpPr>
        <p:spPr bwMode="auto">
          <a:xfrm>
            <a:off x="0" y="0"/>
            <a:ext cx="1588" cy="36090225"/>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Advantage of Views: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Focus the Data for Users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Focus on important or appropriate data only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Limit access to sensitive data</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Mask Database Complexity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Hide complex database design</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Simplify complex queries, distributed queries to heterogeneous data</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Simplify Management of User Permissions</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Organize Data for Export to Other Applications</a:t>
            </a:r>
          </a:p>
        </p:txBody>
      </p:sp>
      <p:sp>
        <p:nvSpPr>
          <p:cNvPr id="24678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6D677B-5351-462C-8147-E2CF551BA8BB}"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71</a:t>
            </a:fld>
            <a:endParaRPr lang="en-US">
              <a:solidFill>
                <a:srgbClr val="000000"/>
              </a:solidFill>
              <a:latin typeface="+mn-lt"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519FF49-1BB6-4312-BFD3-A170129C8D90}" type="slidenum">
              <a:rPr lang="en-US"/>
              <a:pPr/>
              <a:t>72</a:t>
            </a:fld>
            <a:endParaRPr lang="en-US"/>
          </a:p>
        </p:txBody>
      </p:sp>
      <p:sp>
        <p:nvSpPr>
          <p:cNvPr id="24780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C84D585-7E12-432F-A72D-7A5284DB6B07}"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72</a:t>
            </a:fld>
            <a:endParaRPr lang="en-US" sz="1200">
              <a:solidFill>
                <a:srgbClr val="000000"/>
              </a:solidFill>
              <a:latin typeface="+mn-lt" charset="0"/>
            </a:endParaRPr>
          </a:p>
        </p:txBody>
      </p:sp>
      <p:sp>
        <p:nvSpPr>
          <p:cNvPr id="24781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47811" name="Text Box 3"/>
          <p:cNvSpPr txBox="1">
            <a:spLocks noGrp="1" noChangeArrowheads="1"/>
          </p:cNvSpPr>
          <p:nvPr>
            <p:ph type="body" idx="1"/>
          </p:nvPr>
        </p:nvSpPr>
        <p:spPr bwMode="auto">
          <a:xfrm>
            <a:off x="685800" y="4343400"/>
            <a:ext cx="5486400" cy="4321175"/>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sample database Northwind has some views installed by default. The view "Current Product List" lists all active products (products that are not discontinued) from the Products table. The view is created with the following SQL:</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CREATE VIEW [Current Product List] AS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ProductID,ProductName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FROM Products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WHERE Discontinued=No</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We can query the view above as follows: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 FROM [Current Product List]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Another view from the Northwind sample database selects every product in the Products table that has a unit price that is higher than the average unit price: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CREATE VIEW [Products Above Average Price] AS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ProductName,UnitPrice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FROM Products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WHERE UnitPrice&gt;(SELECT AVG(UnitPrice) FROM Products)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We can query the view above as follows: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 FROM [Products Above Average Price]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Another example view from the Northwind database calculates the total sale for each category in 1997. Note that this view select its data from another view called "Product Sales for 1997":</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CREATE VIEW [Category Sales For 1997] AS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DISTINCT CategoryName,Sum(ProductSales) AS CategorySales</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FROM [Product Sales for 1997]</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GROUP BY CategoryName</a:t>
            </a:r>
          </a:p>
        </p:txBody>
      </p:sp>
      <p:sp>
        <p:nvSpPr>
          <p:cNvPr id="24781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4B3440-28AA-41D4-99BE-D3AE11BD8DA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72</a:t>
            </a:fld>
            <a:endParaRPr lang="en-US">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7D9C308-BABA-4C60-A5F7-17BABD573361}" type="slidenum">
              <a:rPr lang="en-US"/>
              <a:pPr/>
              <a:t>8</a:t>
            </a:fld>
            <a:endParaRPr lang="en-US"/>
          </a:p>
        </p:txBody>
      </p:sp>
      <p:sp>
        <p:nvSpPr>
          <p:cNvPr id="1761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613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4634EE8-AE2F-462B-B1A3-F0B18AB73BA3}" type="slidenum">
              <a:rPr lang="en-US"/>
              <a:pPr/>
              <a:t>73</a:t>
            </a:fld>
            <a:endParaRPr lang="en-US"/>
          </a:p>
        </p:txBody>
      </p:sp>
      <p:sp>
        <p:nvSpPr>
          <p:cNvPr id="24883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0088C36-634C-4535-BE04-262A724AA699}"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73</a:t>
            </a:fld>
            <a:endParaRPr lang="en-US" sz="1200">
              <a:solidFill>
                <a:srgbClr val="000000"/>
              </a:solidFill>
              <a:latin typeface="+mn-lt" charset="0"/>
            </a:endParaRPr>
          </a:p>
        </p:txBody>
      </p:sp>
      <p:sp>
        <p:nvSpPr>
          <p:cNvPr id="248834" name="Text Box 2"/>
          <p:cNvSpPr txBox="1">
            <a:spLocks noGrp="1" noChangeArrowheads="1"/>
          </p:cNvSpPr>
          <p:nvPr>
            <p:ph type="body"/>
          </p:nvPr>
        </p:nvSpPr>
        <p:spPr bwMode="auto">
          <a:xfrm>
            <a:off x="685800" y="782638"/>
            <a:ext cx="5486400" cy="13806487"/>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We can query the view above as follows: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 FROM [Category Sales For 1997]</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We can also add a condition to the query. Now we want to see the total sale only for the category "Beverages":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 FROM [Category Sales For 1997]</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WHERE CategoryName='Beverages‘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Simple View</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Create a simple view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Before we create our first view, we should know some rules about the select statement. It cannot: Include ORDER BY clause, unless there is also a TOP clause (remember that a view is nothing else but a virtual table, why would we want to order it?)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Include the INTO keyword.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Include COMPUTE or COMPUTE BY clauses.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Reference a temporary table or a table variable.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Also, not everyone can create a view. You must be a member of the fixed database roles db_owner or db_ddladmin. Or, a member of the sysadmin server role, or db_owner database role must have given you permissions to create a view by running this: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GRANT CREATE VIEW TO [SqlServer01\Kristofer]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The above statement will grant Kristofer on the server SqlServer01 permissions to create views.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 thought it would be a good idea to create the vwProductSales I used earlier as an example, and that is also the one you can see in the picture in the Introduction section. So, start Query Analyzer, and logon as a user with permissions to create a view. Then run this: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USE Northwind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CREATE VIEW vwProductSales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Products.ProductName,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SUM(OD.UnitPrice*OD.Quantity*(1-OD.Discount)) AS Total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FROM [Order Details] AS OD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INNER JOIN Products ON OD.ProductID = Products.ProductID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GROUP BY Products.ProductName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Output: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The command(s) completed successfully.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p:txBody>
      </p:sp>
      <p:sp>
        <p:nvSpPr>
          <p:cNvPr id="24883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D5F9B2D-25E5-43E4-990C-8E3FF53E438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73</a:t>
            </a:fld>
            <a:endParaRPr lang="en-US">
              <a:solidFill>
                <a:srgbClr val="000000"/>
              </a:solidFill>
              <a:latin typeface="+mn-lt"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68FC788-7E29-4088-A962-FEBF3E7AF954}" type="slidenum">
              <a:rPr lang="en-US"/>
              <a:pPr/>
              <a:t>74</a:t>
            </a:fld>
            <a:endParaRPr lang="en-US"/>
          </a:p>
        </p:txBody>
      </p:sp>
      <p:sp>
        <p:nvSpPr>
          <p:cNvPr id="24985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75FC30-F782-4E00-9151-4B910823BC73}"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74</a:t>
            </a:fld>
            <a:endParaRPr lang="en-US" sz="1200">
              <a:solidFill>
                <a:srgbClr val="000000"/>
              </a:solidFill>
              <a:latin typeface="+mn-lt" charset="0"/>
            </a:endParaRPr>
          </a:p>
        </p:txBody>
      </p:sp>
      <p:sp>
        <p:nvSpPr>
          <p:cNvPr id="249858" name="Text Box 2"/>
          <p:cNvSpPr txBox="1">
            <a:spLocks noGrp="1" noChangeArrowheads="1"/>
          </p:cNvSpPr>
          <p:nvPr>
            <p:ph type="body"/>
          </p:nvPr>
        </p:nvSpPr>
        <p:spPr bwMode="auto">
          <a:xfrm>
            <a:off x="685800" y="782638"/>
            <a:ext cx="5486400" cy="13806487"/>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USE Northwind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CREATE VIEW vwProductSalesSorted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Products.ProductName, SUM(OD.UnitPrice*OD.Quantity*(1-OD.Discount)) AS Total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FROM [Order Details] AS OD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INNER JOIN Products ON OD.ProductID = Products.ProductID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GROUP BY Products.ProductName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ORDER BY Total DESC</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Output: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Server: Msg 1033, Level 15, State 1, Procedure vwProductSalesSorted, Line 7 The ORDER BY clause is invalid in views, inline functions, derived tables, and subqueries, unless TOP is also specified.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As you can see by the output, we were not allowed to do this. On the other hand, if we were only interested in the best selling products, we could write this: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USE Northwind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CREATE VIEW vwProductSalesTop10</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SELECT TOP 10 Products.ProductName, SUM(OD.UnitPrice*OD.Quantity*(1-OD.Discount)) AS Total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FROM [Order Details] AS OD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INNER JOIN Products ON OD.ProductID = Products.ProductID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GROUP BY Products.ProductName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ORDER BY Total DESC</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Output: </a:t>
            </a:r>
            <a:r>
              <a:rPr lang="en-US" sz="2000">
                <a:latin typeface="Verdana" pitchFamily="32" charset="0"/>
                <a:cs typeface="Arial Unicode MS" charset="0"/>
              </a:rPr>
              <a:t>The command(s) completed successfully.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As you can see, this worked. We did not violate the rules of a view, and this was also one of the advantages of using a view, to select only the data we were interested in.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I’ve told you several times that a view is a virtual table, and the only thing that is stored in the database is the select statement. It is in fact stored in the Syscomments system table. And to prove this, run this statement: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USE Northwind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[text]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FROM syscomments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WHERE id = OBJECT_ID('vwProductSales')</a:t>
            </a:r>
          </a:p>
        </p:txBody>
      </p:sp>
      <p:sp>
        <p:nvSpPr>
          <p:cNvPr id="24985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64268ED-472D-497F-AD68-2AC1F36E760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74</a:t>
            </a:fld>
            <a:endParaRPr lang="en-US">
              <a:solidFill>
                <a:srgbClr val="000000"/>
              </a:solidFill>
              <a:latin typeface="+mn-lt"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92ABA01-B798-435A-BF4B-99C629A522CF}" type="slidenum">
              <a:rPr lang="en-US"/>
              <a:pPr/>
              <a:t>75</a:t>
            </a:fld>
            <a:endParaRPr lang="en-US"/>
          </a:p>
        </p:txBody>
      </p:sp>
      <p:sp>
        <p:nvSpPr>
          <p:cNvPr id="25088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F512B1A-B343-4166-ABC3-61FA563DF67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75</a:t>
            </a:fld>
            <a:endParaRPr lang="en-US" sz="1200">
              <a:solidFill>
                <a:srgbClr val="000000"/>
              </a:solidFill>
              <a:latin typeface="+mn-lt" charset="0"/>
            </a:endParaRPr>
          </a:p>
        </p:txBody>
      </p:sp>
      <p:sp>
        <p:nvSpPr>
          <p:cNvPr id="250882" name="Text Box 2"/>
          <p:cNvSpPr txBox="1">
            <a:spLocks noGrp="1" noChangeArrowheads="1"/>
          </p:cNvSpPr>
          <p:nvPr>
            <p:ph type="body"/>
          </p:nvPr>
        </p:nvSpPr>
        <p:spPr bwMode="auto">
          <a:xfrm>
            <a:off x="685800" y="782638"/>
            <a:ext cx="5486400" cy="12287250"/>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Output: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CREATE VIEW vwProductSales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AS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SELECT Products.ProductName, SUM(OD.UnitPrice*OD.Quantity*(1-OD.Discount)) AS Total</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FROM [Order Details] AS OD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INNER JOIN Products ON OD.ProductID = Products.ProductID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GROUP BY Products.ProductName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(1 row(s) affected)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As you can see, there it is, our view! But of course, Microsoft do not force us to write all this to get information about a view (or a rule, a default, an unencrypted stored procedure, user-defined function, trigger). The system stored procedure sp_helptext does this for us.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EXEC sp_helptext vwProductSales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The same goes for sp_depends, which gives us information about what other objects our view depends on.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EXEC sp_depends vwProductSales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Output: Name  type  updated  selected  column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dbo.Order Details  user table  no  no  UnitPrice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dbo.Order Details  user table  no  no  Quantity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dbo.Order Details  user table  no  no  Discount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dbo.Products  user table  no  no  ProductID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dbo.Products  user table  no  no  ProductName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dbo.Order Details  user table  no  no  ProductID </a:t>
            </a:r>
          </a:p>
        </p:txBody>
      </p:sp>
      <p:sp>
        <p:nvSpPr>
          <p:cNvPr id="25088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768D089-97A7-4EB6-AEC2-CDB7AE5D092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75</a:t>
            </a:fld>
            <a:endParaRPr lang="en-US">
              <a:solidFill>
                <a:srgbClr val="000000"/>
              </a:solidFill>
              <a:latin typeface="+mn-lt"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1D41838-F056-4C24-9BE9-99FFA0887FE9}" type="slidenum">
              <a:rPr lang="en-US"/>
              <a:pPr/>
              <a:t>76</a:t>
            </a:fld>
            <a:endParaRPr lang="en-US"/>
          </a:p>
        </p:txBody>
      </p:sp>
      <p:sp>
        <p:nvSpPr>
          <p:cNvPr id="25190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51906" name="Text Box 2"/>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CREATE VIEW CAonly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au_lname, au_fname, city, state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authors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WHERE state = 'CA'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WITH CHECK OPTION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CREATE VIEW accounts (title, advance, amt_due)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WITH ENCRYPTION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title, advance, price * royalty * ytd_sales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FROM titles </a:t>
            </a:r>
          </a:p>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WHERE price &gt; $5 </a:t>
            </a:r>
          </a:p>
        </p:txBody>
      </p:sp>
      <p:sp>
        <p:nvSpPr>
          <p:cNvPr id="25190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9DF8F2-0E53-4F8D-A049-D069CF1A115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76</a:t>
            </a:fld>
            <a:endParaRPr lang="en-US">
              <a:solidFill>
                <a:srgbClr val="000000"/>
              </a:solidFill>
              <a:latin typeface="+mn-lt"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EC57F32B-57E3-4D27-A3BE-419C5381D0CA}" type="slidenum">
              <a:rPr lang="en-US"/>
              <a:pPr/>
              <a:t>77</a:t>
            </a:fld>
            <a:endParaRPr lang="en-US"/>
          </a:p>
        </p:txBody>
      </p:sp>
      <p:sp>
        <p:nvSpPr>
          <p:cNvPr id="252929"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52930"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52931"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FEB3552-52CE-422F-A7D7-908570878A3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77</a:t>
            </a:fld>
            <a:endParaRPr lang="en-US">
              <a:solidFill>
                <a:srgbClr val="000000"/>
              </a:solidFill>
              <a:latin typeface="+mn-lt"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025B27C-C6DC-46CC-970D-6F984E6B3467}" type="slidenum">
              <a:rPr lang="en-US"/>
              <a:pPr/>
              <a:t>78</a:t>
            </a:fld>
            <a:endParaRPr lang="en-US"/>
          </a:p>
        </p:txBody>
      </p:sp>
      <p:sp>
        <p:nvSpPr>
          <p:cNvPr id="25395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53954"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5395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1714472-0C48-4A27-B577-6E6B7F1A40A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78</a:t>
            </a:fld>
            <a:endParaRPr lang="en-US">
              <a:solidFill>
                <a:srgbClr val="000000"/>
              </a:solidFill>
              <a:latin typeface="+mn-lt"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5CAAABC-477C-4D1C-AC20-91B8D178328E}" type="slidenum">
              <a:rPr lang="en-US"/>
              <a:pPr/>
              <a:t>79</a:t>
            </a:fld>
            <a:endParaRPr lang="en-US"/>
          </a:p>
        </p:txBody>
      </p:sp>
      <p:sp>
        <p:nvSpPr>
          <p:cNvPr id="25497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54978" name="Text Box 2"/>
          <p:cNvSpPr txBox="1">
            <a:spLocks noGrp="1" noChangeArrowheads="1"/>
          </p:cNvSpPr>
          <p:nvPr>
            <p:ph type="body" idx="1"/>
          </p:nvPr>
        </p:nvSpPr>
        <p:spPr bwMode="auto">
          <a:xfrm>
            <a:off x="304800" y="4343400"/>
            <a:ext cx="5867400" cy="5884863"/>
          </a:xfrm>
          <a:prstGeom prst="rect">
            <a:avLst/>
          </a:prstGeom>
          <a:noFill/>
          <a:ln cap="flat">
            <a:round/>
            <a:headEnd/>
            <a:tailEnd/>
          </a:ln>
        </p:spPr>
        <p:txBody>
          <a:bodyPr lIns="90000" tIns="45000" rIns="90000" bIns="45000"/>
          <a:lstStyle/>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For example, a sales table that records sales for 1998 has been partitioned into 12 member tables, one for each month. Each member table has a constraint defined on the </a:t>
            </a:r>
            <a:r>
              <a:rPr lang="en-US" sz="2000" b="1">
                <a:latin typeface="Arial" charset="0"/>
                <a:cs typeface="Arial Unicode MS" charset="0"/>
              </a:rPr>
              <a:t>OrderMonth</a:t>
            </a:r>
            <a:r>
              <a:rPr lang="en-US" sz="2000">
                <a:latin typeface="Arial" charset="0"/>
                <a:cs typeface="Arial Unicode MS" charset="0"/>
              </a:rPr>
              <a:t> column: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CREATE TABLE May1998Sales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OrderID INT PRIMARY KEY, CustomerID INT NOT NULL,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OrderDate DATETIME NULL CHECK (DATEPART(yy, OrderDate) = 1998),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OrderMonth INT CHECK (OrderMonth = 5),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DeliveryDate DATETIME NULL, CHECK (DATEPART(mm, OrderDate) = OrderMonth)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CREATE VIEW Year1998Sales AS SELECT * FROM Jan1998Sales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Feb1998Sales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Mar1998Sales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Apr1998Sales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May1998Sales</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 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Jun1998Sales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Jul1998Sales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Aug1998Sales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Sep1998Sales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Oct1998Sales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 SELECT * FROM Nov1998Sales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UNION ALL  SELECT * FROM Dec1998Sales </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For example, this SELECT statement</a:t>
            </a:r>
          </a:p>
          <a:p>
            <a:pPr eaLnBrk="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SELECT * FROM Year1998Sales WHERE OrderMonth IN (5,6) AND CustomerID = 64892  </a:t>
            </a:r>
          </a:p>
        </p:txBody>
      </p:sp>
      <p:sp>
        <p:nvSpPr>
          <p:cNvPr id="25497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2EAF3A7-DE33-4F2D-914B-2792783A5E1B}"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79</a:t>
            </a:fld>
            <a:endParaRPr lang="en-US">
              <a:solidFill>
                <a:srgbClr val="000000"/>
              </a:solidFill>
              <a:latin typeface="+mn-lt"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D7D86255-7BB1-4F23-8C6A-8EFE7CB58E24}" type="slidenum">
              <a:rPr lang="en-US"/>
              <a:pPr/>
              <a:t>80</a:t>
            </a:fld>
            <a:endParaRPr lang="en-US"/>
          </a:p>
        </p:txBody>
      </p:sp>
      <p:sp>
        <p:nvSpPr>
          <p:cNvPr id="25600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56002"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5600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EBCBD3B-B401-4F7F-8E9B-F63FE36E98F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80</a:t>
            </a:fld>
            <a:endParaRPr lang="en-US">
              <a:solidFill>
                <a:srgbClr val="000000"/>
              </a:solidFill>
              <a:latin typeface="+mn-lt"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9C0BE603-487A-4223-855D-D03E68E33DC8}" type="slidenum">
              <a:rPr lang="en-US"/>
              <a:pPr/>
              <a:t>81</a:t>
            </a:fld>
            <a:endParaRPr lang="en-US"/>
          </a:p>
        </p:txBody>
      </p:sp>
      <p:sp>
        <p:nvSpPr>
          <p:cNvPr id="25702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2B727AC-F998-4B28-8481-688B7E702E5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81</a:t>
            </a:fld>
            <a:endParaRPr lang="en-US" sz="1200">
              <a:solidFill>
                <a:srgbClr val="000000"/>
              </a:solidFill>
              <a:latin typeface="+mn-lt" charset="0"/>
            </a:endParaRPr>
          </a:p>
        </p:txBody>
      </p:sp>
      <p:sp>
        <p:nvSpPr>
          <p:cNvPr id="257026" name="Text Box 2"/>
          <p:cNvSpPr txBox="1">
            <a:spLocks noGrp="1" noChangeArrowheads="1"/>
          </p:cNvSpPr>
          <p:nvPr>
            <p:ph type="body"/>
          </p:nvPr>
        </p:nvSpPr>
        <p:spPr bwMode="auto">
          <a:xfrm>
            <a:off x="685800" y="4291013"/>
            <a:ext cx="5486400" cy="9691687"/>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SQL Server 2000 Indexed Views are similar to Materialized Views in Oracle. The Result Set is stored in the Database. Query Performance can be dramatically enhanced using Indexed Views.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Create an Indexed View by implementing a UNIQUE CLUSTERED   index on the view. The results of the view are stored in the leaf-level pages of the clustered index.</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An Indexed View automatically reflects modifications made to  the data in the base tables after the index is created, the same way an index created on a base table does.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With SQL Server 2000, the functionality of SQL Server views has been expanded to provide system performance benefits. It is possible to create a unique clustered index on a view, as well as </a:t>
            </a:r>
            <a:r>
              <a:rPr lang="en-US" sz="2000" dirty="0" err="1">
                <a:latin typeface="Arial" charset="0"/>
                <a:cs typeface="Arial Unicode MS" charset="0"/>
              </a:rPr>
              <a:t>nonclustered</a:t>
            </a:r>
            <a:r>
              <a:rPr lang="en-US" sz="2000" dirty="0">
                <a:latin typeface="Arial" charset="0"/>
                <a:cs typeface="Arial Unicode MS" charset="0"/>
              </a:rPr>
              <a:t> indexes, to improve data access performance on the most complex queries. In SQL Server 2000, a view that has a unique clustered index is referred to as an indexed view.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Note   Indexed views can be created in any edition of SQL Server 2000. In SQL Server 2000 Enterprise Edition, the indexed view will be automatically considered by the query optimizer. To use an indexed view in all other editions, the NOEXPAND hint must be used.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From the Database Management System (DBMS) perspective, a view is a description of the data (a meta data). When a typical view is created, the meta data is defined by encapsulating a SELECT statement that defines a result set to be represented as a virtual table. </a:t>
            </a:r>
          </a:p>
        </p:txBody>
      </p:sp>
      <p:sp>
        <p:nvSpPr>
          <p:cNvPr id="257027" name="Rectangle 3"/>
          <p:cNvSpPr txBox="1">
            <a:spLocks noGrp="1" noRot="1" noChangeAspect="1" noChangeArrowheads="1"/>
          </p:cNvSpPr>
          <p:nvPr>
            <p:ph type="sldImg" idx="1"/>
          </p:nvPr>
        </p:nvSpPr>
        <p:spPr bwMode="auto">
          <a:xfrm>
            <a:off x="0" y="0"/>
            <a:ext cx="1588" cy="1588"/>
          </a:xfrm>
          <a:prstGeom prst="rect">
            <a:avLst/>
          </a:prstGeom>
          <a:solidFill>
            <a:srgbClr val="FFFFFF"/>
          </a:solidFill>
          <a:ln>
            <a:solidFill>
              <a:srgbClr val="000000"/>
            </a:solidFill>
            <a:miter lim="800000"/>
            <a:headEnd/>
            <a:tailEnd/>
          </a:ln>
        </p:spPr>
      </p:sp>
      <p:sp>
        <p:nvSpPr>
          <p:cNvPr id="25702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6DF5AA7-2F26-4A7C-8257-B502E980409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81</a:t>
            </a:fld>
            <a:endParaRPr lang="en-US">
              <a:solidFill>
                <a:srgbClr val="000000"/>
              </a:solidFill>
              <a:latin typeface="+mn-lt"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5BF8747-F819-4713-BFCC-19495B26970A}" type="slidenum">
              <a:rPr lang="en-US"/>
              <a:pPr/>
              <a:t>82</a:t>
            </a:fld>
            <a:endParaRPr lang="en-US"/>
          </a:p>
        </p:txBody>
      </p:sp>
      <p:sp>
        <p:nvSpPr>
          <p:cNvPr id="25804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5561B69-1165-478D-B919-49CC8EBED5CC}"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82</a:t>
            </a:fld>
            <a:endParaRPr lang="en-US" sz="1200">
              <a:solidFill>
                <a:srgbClr val="000000"/>
              </a:solidFill>
              <a:latin typeface="+mn-lt" charset="0"/>
            </a:endParaRPr>
          </a:p>
        </p:txBody>
      </p:sp>
      <p:sp>
        <p:nvSpPr>
          <p:cNvPr id="258050" name="Text Box 2"/>
          <p:cNvSpPr txBox="1">
            <a:spLocks noGrp="1" noChangeArrowheads="1"/>
          </p:cNvSpPr>
          <p:nvPr>
            <p:ph type="body"/>
          </p:nvPr>
        </p:nvSpPr>
        <p:spPr bwMode="auto">
          <a:xfrm>
            <a:off x="687388" y="4432300"/>
            <a:ext cx="5486400" cy="8323263"/>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Guidelines for Index Views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The SQL Server 2000 Query Optimizer automatically determines whether a given query will benefit from using an Index View.</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The performance gain of improved speed in retrieving results outweighs the increased maintenance cost.</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The underlying data is infrequently updated.</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Queries perform a significant amount of joins and aggregations that either process many rows or are performed frequently by many users.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The first index that you create on the view must be a UNIQUE CLUSTRERD index. You must create the view with the SCHEMABINDING option.</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The view can reference base tables, but it cannot reference other views. You must use two-part names to reference tables.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Applications that benefit from the implementation of indexed views include: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Decision support workloads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Data marts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Online analytical processing (OLAP) stores and sources </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Data mining workloads </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Arial" charset="0"/>
              <a:cs typeface="Arial Unicode MS" charset="0"/>
            </a:endParaRPr>
          </a:p>
        </p:txBody>
      </p:sp>
      <p:sp>
        <p:nvSpPr>
          <p:cNvPr id="258051" name="Rectangle 3"/>
          <p:cNvSpPr txBox="1">
            <a:spLocks noGrp="1" noRot="1" noChangeAspect="1" noChangeArrowheads="1"/>
          </p:cNvSpPr>
          <p:nvPr>
            <p:ph type="sldImg" idx="1"/>
          </p:nvPr>
        </p:nvSpPr>
        <p:spPr bwMode="auto">
          <a:xfrm>
            <a:off x="0" y="0"/>
            <a:ext cx="1588" cy="1588"/>
          </a:xfrm>
          <a:prstGeom prst="rect">
            <a:avLst/>
          </a:prstGeom>
          <a:solidFill>
            <a:srgbClr val="FFFFFF"/>
          </a:solidFill>
          <a:ln>
            <a:solidFill>
              <a:srgbClr val="000000"/>
            </a:solidFill>
            <a:miter lim="800000"/>
            <a:headEnd/>
            <a:tailEnd/>
          </a:ln>
        </p:spPr>
      </p:sp>
      <p:sp>
        <p:nvSpPr>
          <p:cNvPr id="25805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44228D8-BB5A-417C-87DD-42EAD2FEAF73}"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82</a:t>
            </a:fld>
            <a:endParaRPr lang="en-US">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CD9D6C-D0DB-4667-9888-0912FE159429}" type="slidenum">
              <a:rPr lang="en-US"/>
              <a:pPr/>
              <a:t>9</a:t>
            </a:fld>
            <a:endParaRPr lang="en-US"/>
          </a:p>
        </p:txBody>
      </p:sp>
      <p:sp>
        <p:nvSpPr>
          <p:cNvPr id="1771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715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8ADE7219-2F1B-4C4E-A1D9-871F748E4B4A}" type="slidenum">
              <a:rPr lang="en-US"/>
              <a:pPr/>
              <a:t>83</a:t>
            </a:fld>
            <a:endParaRPr lang="en-US"/>
          </a:p>
        </p:txBody>
      </p:sp>
      <p:sp>
        <p:nvSpPr>
          <p:cNvPr id="25907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B9C5928-7891-4571-8E11-664245F7833D}"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83</a:t>
            </a:fld>
            <a:endParaRPr lang="en-US" sz="1200">
              <a:solidFill>
                <a:srgbClr val="000000"/>
              </a:solidFill>
              <a:latin typeface="+mn-lt" charset="0"/>
            </a:endParaRPr>
          </a:p>
        </p:txBody>
      </p:sp>
      <p:sp>
        <p:nvSpPr>
          <p:cNvPr id="259074" name="Text Box 2"/>
          <p:cNvSpPr txBox="1">
            <a:spLocks noGrp="1" noChangeArrowheads="1"/>
          </p:cNvSpPr>
          <p:nvPr>
            <p:ph type="body"/>
          </p:nvPr>
        </p:nvSpPr>
        <p:spPr bwMode="auto">
          <a:xfrm>
            <a:off x="687388" y="4432300"/>
            <a:ext cx="5486400" cy="9351963"/>
          </a:xfrm>
          <a:prstGeom prst="rect">
            <a:avLst/>
          </a:prstGeom>
          <a:noFill/>
          <a:ln cap="flat">
            <a:round/>
            <a:headEnd/>
            <a:tailEnd/>
          </a:ln>
        </p:spPr>
        <p:txBody>
          <a:bodyPr lIns="90000" tIns="45000" rIns="90000" bIns="45000"/>
          <a:lstStyle/>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From the query type and pattern point of view, the benefiting applications can be characterized as those containing: </a:t>
            </a: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Joins and aggregations of large tables </a:t>
            </a: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Repeated patterns of queries </a:t>
            </a: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Repeated aggregations on the same or overlapping sets of columns </a:t>
            </a: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Repeated joins of the same tables on the same keys </a:t>
            </a: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Arial" charset="0"/>
                <a:cs typeface="Arial Unicode MS" charset="0"/>
              </a:rPr>
              <a:t> Combinations of the above</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Arial" charset="0"/>
                <a:cs typeface="Arial Unicode MS" charset="0"/>
              </a:rPr>
              <a:t>Restrictions on Creating Views</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Arial" charset="0"/>
              <a:cs typeface="Arial Unicode MS" charset="0"/>
            </a:endParaRP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Can Reference a Maximum of 1024 Columns</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Cannot Include COMPUTE or COMPUTE BY clauses</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Cannot Include ORDER BY Clause, Unless Used in Conjunction with a TOP Clause</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Cannot Include the INTO Keyword</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Cannot Reference a Temporary Table</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Must Be Expressed as a Single Transact-SQL </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Verdana" pitchFamily="32" charset="0"/>
              <a:cs typeface="Arial Unicode MS" charset="0"/>
            </a:endParaRP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Note:</a:t>
            </a: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 If you did not get the same result, it might be because Query Analyzer is configured to return results to grids. You can change it to return result to text from Tools-&gt;Options, and then click on the Results tab. </a:t>
            </a:r>
          </a:p>
          <a:p>
            <a:pPr marL="215900" indent="-212725" eaLnBrk="1" hangingPunct="1">
              <a:lnSpc>
                <a:spcPct val="80000"/>
              </a:lnSpc>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b="1">
              <a:latin typeface="Verdana" pitchFamily="32" charset="0"/>
              <a:cs typeface="Arial Unicode MS" charset="0"/>
            </a:endParaRPr>
          </a:p>
          <a:p>
            <a:pPr marL="215900" indent="-212725" eaLnBrk="1" hangingPunct="1">
              <a:lnSpc>
                <a:spcPct val="80000"/>
              </a:lnSpc>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 If all the member tables referenced by a partitioned view are on the same server, the view is a local partitioned view.</a:t>
            </a:r>
          </a:p>
        </p:txBody>
      </p:sp>
      <p:sp>
        <p:nvSpPr>
          <p:cNvPr id="259075" name="Rectangle 3"/>
          <p:cNvSpPr txBox="1">
            <a:spLocks noGrp="1" noRot="1" noChangeAspect="1" noChangeArrowheads="1"/>
          </p:cNvSpPr>
          <p:nvPr>
            <p:ph type="sldImg" idx="1"/>
          </p:nvPr>
        </p:nvSpPr>
        <p:spPr bwMode="auto">
          <a:xfrm>
            <a:off x="0" y="0"/>
            <a:ext cx="1588" cy="1588"/>
          </a:xfrm>
          <a:prstGeom prst="rect">
            <a:avLst/>
          </a:prstGeom>
          <a:solidFill>
            <a:srgbClr val="FFFFFF"/>
          </a:solidFill>
          <a:ln>
            <a:solidFill>
              <a:srgbClr val="000000"/>
            </a:solidFill>
            <a:miter lim="800000"/>
            <a:headEnd/>
            <a:tailEnd/>
          </a:ln>
        </p:spPr>
      </p:sp>
      <p:sp>
        <p:nvSpPr>
          <p:cNvPr id="25907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A355533-6566-4E32-8FC5-3214DD23F933}"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83</a:t>
            </a:fld>
            <a:endParaRPr lang="en-US">
              <a:solidFill>
                <a:srgbClr val="000000"/>
              </a:solidFill>
              <a:latin typeface="+mn-lt"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2882F6B5-0C79-4903-A3B4-762530840E8D}" type="slidenum">
              <a:rPr lang="en-US"/>
              <a:pPr/>
              <a:t>85</a:t>
            </a:fld>
            <a:endParaRPr lang="en-US"/>
          </a:p>
        </p:txBody>
      </p:sp>
      <p:sp>
        <p:nvSpPr>
          <p:cNvPr id="26214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412D013-75CB-45B8-9387-197249250D86}"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85</a:t>
            </a:fld>
            <a:endParaRPr lang="en-US" sz="1200">
              <a:solidFill>
                <a:srgbClr val="000000"/>
              </a:solidFill>
              <a:latin typeface="+mn-lt" charset="0"/>
            </a:endParaRPr>
          </a:p>
        </p:txBody>
      </p:sp>
      <p:sp>
        <p:nvSpPr>
          <p:cNvPr id="26214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62147" name="Text Box 3"/>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Variable declaration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 Transact-SQL local variable is an object that can hold a single data value of a specific type. Variables in batches and scripts are typically used: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As a counter either to count the number of times a loop is performed or to control how many times the loop is performed.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To hold a data value to be tested by a control-of-flow statement.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To save a data value to be returned by a stored procedure return code.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following script creates a small test table and populates it with 26 rows. The script uses a variable to do three things: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Control how many rows are inserted by controlling how many times the loop is executed.</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Supply the value inserted into the integer column.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Function as part of the expression that generates letters to be inserted into the character column.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 Create the table.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CREATE TABLE TestTable (cola INT,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colb CHAR(3))</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GO</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SET NOCOUNT 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Verdana" pitchFamily="32" charset="0"/>
              <a:cs typeface="Arial Unicode MS" charset="0"/>
            </a:endParaRP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Verdana" pitchFamily="32" charset="0"/>
              <a:cs typeface="Arial Unicode MS" charset="0"/>
            </a:endParaRPr>
          </a:p>
        </p:txBody>
      </p:sp>
      <p:sp>
        <p:nvSpPr>
          <p:cNvPr id="26214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BD0F714-EA47-4E9A-BB14-9189051EB0D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85</a:t>
            </a:fld>
            <a:endParaRPr lang="en-US">
              <a:solidFill>
                <a:srgbClr val="000000"/>
              </a:solidFill>
              <a:latin typeface="+mn-lt"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6BFD2ABB-831B-4070-98AE-47ABE461AE03}" type="slidenum">
              <a:rPr lang="en-US"/>
              <a:pPr/>
              <a:t>86</a:t>
            </a:fld>
            <a:endParaRPr lang="en-US"/>
          </a:p>
        </p:txBody>
      </p:sp>
      <p:sp>
        <p:nvSpPr>
          <p:cNvPr id="26316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CB86E7D-0251-4DF2-8A51-45B9929A36AC}"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86</a:t>
            </a:fld>
            <a:endParaRPr lang="en-US" sz="1200">
              <a:solidFill>
                <a:srgbClr val="000000"/>
              </a:solidFill>
              <a:latin typeface="+mn-lt" charset="0"/>
            </a:endParaRPr>
          </a:p>
        </p:txBody>
      </p:sp>
      <p:sp>
        <p:nvSpPr>
          <p:cNvPr id="26317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63171" name="Text Box 3"/>
          <p:cNvSpPr txBox="1">
            <a:spLocks noGrp="1" noChangeArrowheads="1"/>
          </p:cNvSpPr>
          <p:nvPr>
            <p:ph type="body" idx="1"/>
          </p:nvPr>
        </p:nvSpPr>
        <p:spPr bwMode="auto">
          <a:xfrm>
            <a:off x="685800" y="4343400"/>
            <a:ext cx="5564188" cy="4114800"/>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Declare the variable to be used.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DECLARE @MyCounter INT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Initialize the variable.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SET @MyCounter = 0</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Test the variable to see if the loop is finished.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WHILE (@MyCounter &lt; 26)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BEGIN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 Insert a row into the table.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INSERT INTO TestTable VALUES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 Use the variable to provide the integer value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for cola. Also use it to generate a unique letter</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for each row. Use the ASCII function to get the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 integer value of 'a'. Add @MyCounter. Use CHAR to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 convert the sum back to the character @MyCounter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 characters after 'a'.  (@MyCounter,        CHAR( ( @MyCounter + ASCII('a') ) )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Increment the variable to count this iteration of the loop.</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SET @MyCounter = @MyCounter + 1</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END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GO</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SET NOCOUNT OFF</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GO</a:t>
            </a:r>
            <a:r>
              <a:rPr lang="en-US" sz="900">
                <a:latin typeface="Verdana" pitchFamily="32" charset="0"/>
                <a:cs typeface="Arial Unicode MS" charset="0"/>
              </a:rPr>
              <a:t> </a:t>
            </a:r>
          </a:p>
        </p:txBody>
      </p:sp>
      <p:sp>
        <p:nvSpPr>
          <p:cNvPr id="26317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F57BC50-36D7-4DAF-A2CC-C07C941515C6}"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86</a:t>
            </a:fld>
            <a:endParaRPr lang="en-US">
              <a:solidFill>
                <a:srgbClr val="000000"/>
              </a:solidFill>
              <a:latin typeface="+mn-lt"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FE1F2ED-18EE-4E08-9A15-AA0B1A77FC05}" type="slidenum">
              <a:rPr lang="en-US"/>
              <a:pPr/>
              <a:t>87</a:t>
            </a:fld>
            <a:endParaRPr lang="en-US"/>
          </a:p>
        </p:txBody>
      </p:sp>
      <p:sp>
        <p:nvSpPr>
          <p:cNvPr id="2641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419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A2AC07-54FA-4FBB-84C8-84CAB3395E32}" type="slidenum">
              <a:rPr lang="en-US"/>
              <a:pPr/>
              <a:t>88</a:t>
            </a:fld>
            <a:endParaRPr lang="en-US"/>
          </a:p>
        </p:txBody>
      </p:sp>
      <p:sp>
        <p:nvSpPr>
          <p:cNvPr id="2652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521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B49FEBF-968C-4548-8918-2E234E1F83C9}" type="slidenum">
              <a:rPr lang="en-US"/>
              <a:pPr/>
              <a:t>89</a:t>
            </a:fld>
            <a:endParaRPr lang="en-US"/>
          </a:p>
        </p:txBody>
      </p:sp>
      <p:sp>
        <p:nvSpPr>
          <p:cNvPr id="2662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624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27BCE99A-9BEB-4392-9228-034FBD9D57ED}" type="slidenum">
              <a:rPr lang="en-US"/>
              <a:pPr/>
              <a:t>90</a:t>
            </a:fld>
            <a:endParaRPr lang="en-US"/>
          </a:p>
        </p:txBody>
      </p:sp>
      <p:sp>
        <p:nvSpPr>
          <p:cNvPr id="26726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2461E1E-A9B1-4943-9C54-3679C0D6425B}"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90</a:t>
            </a:fld>
            <a:endParaRPr lang="en-US" sz="1200">
              <a:solidFill>
                <a:srgbClr val="000000"/>
              </a:solidFill>
              <a:latin typeface="+mn-lt" charset="0"/>
            </a:endParaRPr>
          </a:p>
        </p:txBody>
      </p:sp>
      <p:sp>
        <p:nvSpPr>
          <p:cNvPr id="267266"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67267" name="Text Box 3"/>
          <p:cNvSpPr txBox="1">
            <a:spLocks noGrp="1" noChangeArrowheads="1"/>
          </p:cNvSpPr>
          <p:nvPr>
            <p:ph type="body" idx="1"/>
          </p:nvPr>
        </p:nvSpPr>
        <p:spPr bwMode="auto">
          <a:xfrm>
            <a:off x="685800" y="4271963"/>
            <a:ext cx="5486400" cy="8594725"/>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Conditional</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Using IF...ELSE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IF statement is used to test for a condition. The resulting flow of control depends on whether the optional ELSE statement is specified: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IF specified without ELSE</a:t>
            </a:r>
            <a:r>
              <a:rPr lang="en-US" sz="2000" b="1">
                <a:latin typeface="Arial" charset="0"/>
                <a:cs typeface="Arial Unicode MS" charset="0"/>
              </a:rPr>
              <a: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When the IF statement evaluates to TRUE, the statement or block of statements following the IF statement are executed. When the IF statement evaluates to FALSE, the statement, or block of statements, following the IF statement is skipped.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IF specified with ELSE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When the IF statement evaluates to TRUE, the statement, or block of statements, following the IF statement, is executed. Then control jumps to the point after the statement, or block of statements, following the ELSE statement. When the IF statement evaluates to FALSE, the statement, or block of statements, following the IF statement is skipped and the statement, or block of statements, following the optional ELSE statement is executed.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For example, if a stored procedure has been saving any error codes returned by @@ERROR during a transaction, it might have an IF statement similar to the following at the end of the procedure: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p:txBody>
      </p:sp>
      <p:sp>
        <p:nvSpPr>
          <p:cNvPr id="267268"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84976CD-9C20-417D-97FA-7CE692D0334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90</a:t>
            </a:fld>
            <a:endParaRPr lang="en-US">
              <a:solidFill>
                <a:srgbClr val="000000"/>
              </a:solidFill>
              <a:latin typeface="+mn-lt"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EDC82D66-BABA-45F6-A610-913E30B5D59C}" type="slidenum">
              <a:rPr lang="en-US"/>
              <a:pPr/>
              <a:t>91</a:t>
            </a:fld>
            <a:endParaRPr lang="en-US"/>
          </a:p>
        </p:txBody>
      </p:sp>
      <p:sp>
        <p:nvSpPr>
          <p:cNvPr id="26828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D2A63D5-CD87-440D-8603-DE817FE41D6B}"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91</a:t>
            </a:fld>
            <a:endParaRPr lang="en-US" sz="1200">
              <a:solidFill>
                <a:srgbClr val="000000"/>
              </a:solidFill>
              <a:latin typeface="+mn-lt" charset="0"/>
            </a:endParaRPr>
          </a:p>
        </p:txBody>
      </p:sp>
      <p:sp>
        <p:nvSpPr>
          <p:cNvPr id="26829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68291" name="Text Box 3"/>
          <p:cNvSpPr txBox="1">
            <a:spLocks noGrp="1" noChangeArrowheads="1"/>
          </p:cNvSpPr>
          <p:nvPr>
            <p:ph type="body" idx="1"/>
          </p:nvPr>
        </p:nvSpPr>
        <p:spPr bwMode="auto">
          <a:xfrm>
            <a:off x="685800" y="4271963"/>
            <a:ext cx="5486400" cy="8869362"/>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IF (@ErrorSaveVariable &lt;&gt; 0)</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BEGIN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PRINT 'Errors encountered, rolling back.'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PRINT 'Last error encountered: ' + CAST(@ErrorSaveVariable AS VARCHAR(10))   ROLLBACK</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END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ELSE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BEGIN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PRINT 'No Errors encountered, committing.'   COMMIT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END</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 RETURN @ErrorSaveVariable</a:t>
            </a:r>
            <a:r>
              <a:rPr lang="en-US" sz="2000">
                <a:latin typeface="Verdana" pitchFamily="32" charset="0"/>
                <a:cs typeface="Arial Unicode MS" charset="0"/>
              </a:rPr>
              <a: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Verdana" pitchFamily="32" charset="0"/>
                <a:cs typeface="Arial Unicode MS" charset="0"/>
              </a:rPr>
              <a:t>Using WHILE...BREAK or CONTINUE</a:t>
            </a:r>
            <a:r>
              <a:rPr lang="en-US" sz="2000">
                <a:latin typeface="Verdana" pitchFamily="32" charset="0"/>
                <a:cs typeface="Arial Unicode MS" charset="0"/>
              </a:rPr>
              <a:t>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The WHILE statement repeats a statement or block of statements as long as a specified condition remains true.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Two Transact-SQL statements are commonly used with WHILE: BREAK or CONTINUE. The BREAK statement exits the innermost WHILE loop and the CONTINUE statement restarts a WHILE loop. A program might execute a BREAK statement if, for example, there are no other rows to process. A CONTINUE statement could be executed if, for example, the execution of the code should continue.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This example uses a WHILE statement to control how many fetches are done:</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Verdana" pitchFamily="32" charset="0"/>
              <a:cs typeface="Arial Unicode MS" charset="0"/>
            </a:endParaRPr>
          </a:p>
        </p:txBody>
      </p:sp>
      <p:sp>
        <p:nvSpPr>
          <p:cNvPr id="26829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31C5A10-31DB-49A6-B9C3-34D4F1F048B3}"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91</a:t>
            </a:fld>
            <a:endParaRPr lang="en-US">
              <a:solidFill>
                <a:srgbClr val="000000"/>
              </a:solidFill>
              <a:latin typeface="+mn-lt"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AAA1605A-51D3-4FBF-8FE6-2C7DA23846B3}" type="slidenum">
              <a:rPr lang="en-US"/>
              <a:pPr/>
              <a:t>92</a:t>
            </a:fld>
            <a:endParaRPr lang="en-US"/>
          </a:p>
        </p:txBody>
      </p:sp>
      <p:sp>
        <p:nvSpPr>
          <p:cNvPr id="26931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69314" name="Text Box 2"/>
          <p:cNvSpPr txBox="1">
            <a:spLocks noGrp="1" noChangeArrowheads="1"/>
          </p:cNvSpPr>
          <p:nvPr>
            <p:ph type="body" idx="1"/>
          </p:nvPr>
        </p:nvSpPr>
        <p:spPr bwMode="auto">
          <a:xfrm>
            <a:off x="685800" y="4343400"/>
            <a:ext cx="5486400" cy="9953625"/>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Introduction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Cursor is a database object used by applications to manipulate data in a set on a row-by-row basis, instead of the typical SQL commands that operate on all the rows in the set at one time. For example, you can use cursor to include a list of all user databases and make multiple operations against each database by passing each database name as a variable.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server side cursors were first added in the SQL Server 6.0 release and are now supported in all editions of SQL Server 7.0 and SQL Server 2000.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Before using cursor, you first must declare the cursor. Once a cursor has been declared, you can open it and fetch from it. You can fetch row by row and make multiple operations on the currently active row in the cursor. When you have finished working with a cursor, you should close cursor and deallocate it to release SQL Server resources.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Declare Cursor</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Before using cursor, you first must declare the cursor, i.e. define its scrolling behavior and the query used to build the result set on which the cursor operates. To declare cursor, you can use a syntax based on the SQL-92 standard and a syntax using a set of Transact-SQL extensions.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Arial" charset="0"/>
                <a:cs typeface="Arial Unicode MS" charset="0"/>
              </a:rPr>
              <a:t>DECLARE cursor_name [INSENSITIVE] [SCROLL] CURSOR</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Arial" charset="0"/>
                <a:cs typeface="Arial Unicode MS" charset="0"/>
              </a:rPr>
              <a:t>FOR select_statement[FOR {READ ONLY | UPDATE [OF column_name [,...n]]}]</a:t>
            </a:r>
            <a:r>
              <a:rPr lang="en-US" sz="900">
                <a:latin typeface="Arial" charset="0"/>
                <a:cs typeface="Arial Unicode MS" charset="0"/>
              </a:rPr>
              <a: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a:latin typeface="Arial" charset="0"/>
              <a:cs typeface="Arial Unicode MS" charset="0"/>
            </a:endParaRPr>
          </a:p>
        </p:txBody>
      </p:sp>
      <p:sp>
        <p:nvSpPr>
          <p:cNvPr id="26931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B7E1E13-04D0-4E0F-BB1A-BD01BC14D22A}"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92</a:t>
            </a:fld>
            <a:endParaRPr lang="en-US">
              <a:solidFill>
                <a:srgbClr val="000000"/>
              </a:solidFill>
              <a:latin typeface="+mn-lt"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FC9CCA26-2F8E-4F93-A314-C33ADB409EF7}" type="slidenum">
              <a:rPr lang="en-US"/>
              <a:pPr/>
              <a:t>93</a:t>
            </a:fld>
            <a:endParaRPr lang="en-US"/>
          </a:p>
        </p:txBody>
      </p:sp>
      <p:sp>
        <p:nvSpPr>
          <p:cNvPr id="27033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82A2567-68B8-4A30-ADC4-87C2A8675A5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93</a:t>
            </a:fld>
            <a:endParaRPr lang="en-US" sz="1200">
              <a:solidFill>
                <a:srgbClr val="000000"/>
              </a:solidFill>
              <a:latin typeface="+mn-lt" charset="0"/>
            </a:endParaRPr>
          </a:p>
        </p:txBody>
      </p:sp>
      <p:sp>
        <p:nvSpPr>
          <p:cNvPr id="27033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70339" name="Text Box 3"/>
          <p:cNvSpPr txBox="1">
            <a:spLocks noGrp="1" noChangeArrowheads="1"/>
          </p:cNvSpPr>
          <p:nvPr>
            <p:ph type="body" idx="1"/>
          </p:nvPr>
        </p:nvSpPr>
        <p:spPr bwMode="auto">
          <a:xfrm>
            <a:off x="685800" y="4271963"/>
            <a:ext cx="5486400" cy="10514012"/>
          </a:xfrm>
          <a:prstGeom prst="rect">
            <a:avLst/>
          </a:prstGeom>
          <a:noFill/>
          <a:ln cap="flat">
            <a:round/>
            <a:headEnd/>
            <a:tailEnd/>
          </a:ln>
        </p:spPr>
        <p:txBody>
          <a:bodyPr lIns="90000" tIns="45000" rIns="90000" bIns="450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where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err="1">
                <a:latin typeface="Arial" charset="0"/>
                <a:cs typeface="Arial Unicode MS" charset="0"/>
              </a:rPr>
              <a:t>cursor_name</a:t>
            </a:r>
            <a:r>
              <a:rPr lang="en-US" sz="2000" dirty="0">
                <a:latin typeface="Arial" charset="0"/>
                <a:cs typeface="Arial Unicode MS" charset="0"/>
              </a:rPr>
              <a:t> - The name of the server side cursor, must contain from 1 to 128 characters.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INSENSITIVE</a:t>
            </a:r>
            <a:r>
              <a:rPr lang="en-US" sz="2000" dirty="0">
                <a:latin typeface="Arial" charset="0"/>
                <a:cs typeface="Arial Unicode MS" charset="0"/>
              </a:rPr>
              <a:t> - Specifies that cursor will use a temporary copy of the data instead of base tables. This cursor does not allow modifications and modifications made to base tables are not reflected in the data returned by fetches made to this cursor.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SCROLL</a:t>
            </a:r>
            <a:r>
              <a:rPr lang="en-US" sz="2000" dirty="0">
                <a:latin typeface="Arial" charset="0"/>
                <a:cs typeface="Arial Unicode MS" charset="0"/>
              </a:rPr>
              <a:t> - Specifies that cursor can fetch data in all directions, not only sequentially until the end of the result set. If this argument is not specified, FETCH NEXT is the only fetch option supported.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select_statement</a:t>
            </a:r>
            <a:r>
              <a:rPr lang="en-US" sz="2000" dirty="0">
                <a:latin typeface="Arial" charset="0"/>
                <a:cs typeface="Arial Unicode MS" charset="0"/>
              </a:rPr>
              <a:t> - The standard select statement, cannot contain COMPUTE, COMPUTE BY, FOR BROWSE, and INTO keywords.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READ ONLY</a:t>
            </a:r>
            <a:r>
              <a:rPr lang="en-US" sz="2000" dirty="0">
                <a:latin typeface="Arial" charset="0"/>
                <a:cs typeface="Arial Unicode MS" charset="0"/>
              </a:rPr>
              <a:t> - Specifies that cursor cannot be updated.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UPDATE [OF </a:t>
            </a:r>
            <a:r>
              <a:rPr lang="en-US" sz="2000" b="1" dirty="0" err="1">
                <a:latin typeface="Arial" charset="0"/>
                <a:cs typeface="Arial Unicode MS" charset="0"/>
              </a:rPr>
              <a:t>column_name</a:t>
            </a:r>
            <a:r>
              <a:rPr lang="en-US" sz="2000" b="1" dirty="0">
                <a:latin typeface="Arial" charset="0"/>
                <a:cs typeface="Arial Unicode MS" charset="0"/>
              </a:rPr>
              <a:t> [,...n]]</a:t>
            </a:r>
            <a:r>
              <a:rPr lang="en-US" sz="2000" dirty="0">
                <a:latin typeface="Arial" charset="0"/>
                <a:cs typeface="Arial Unicode MS" charset="0"/>
              </a:rPr>
              <a:t> - Specifies that all cursor's columns can be updated (if </a:t>
            </a:r>
            <a:r>
              <a:rPr lang="en-US" sz="2000" b="1" dirty="0">
                <a:latin typeface="Arial" charset="0"/>
                <a:cs typeface="Arial Unicode MS" charset="0"/>
              </a:rPr>
              <a:t>OF </a:t>
            </a:r>
            <a:r>
              <a:rPr lang="en-US" sz="2000" b="1" dirty="0" err="1">
                <a:latin typeface="Arial" charset="0"/>
                <a:cs typeface="Arial Unicode MS" charset="0"/>
              </a:rPr>
              <a:t>column_name</a:t>
            </a:r>
            <a:r>
              <a:rPr lang="en-US" sz="2000" b="1" dirty="0">
                <a:latin typeface="Arial" charset="0"/>
                <a:cs typeface="Arial Unicode MS" charset="0"/>
              </a:rPr>
              <a:t> [,...n]</a:t>
            </a:r>
            <a:r>
              <a:rPr lang="en-US" sz="2000" dirty="0">
                <a:latin typeface="Arial" charset="0"/>
                <a:cs typeface="Arial Unicode MS" charset="0"/>
              </a:rPr>
              <a:t> is not specified), or only the columns listed in the </a:t>
            </a:r>
            <a:r>
              <a:rPr lang="en-US" sz="2000" b="1" dirty="0">
                <a:latin typeface="Arial" charset="0"/>
                <a:cs typeface="Arial Unicode MS" charset="0"/>
              </a:rPr>
              <a:t>OF </a:t>
            </a:r>
            <a:r>
              <a:rPr lang="en-US" sz="2000" b="1" dirty="0" err="1">
                <a:latin typeface="Arial" charset="0"/>
                <a:cs typeface="Arial Unicode MS" charset="0"/>
              </a:rPr>
              <a:t>column_name</a:t>
            </a:r>
            <a:r>
              <a:rPr lang="en-US" sz="2000" b="1" dirty="0">
                <a:latin typeface="Arial" charset="0"/>
                <a:cs typeface="Arial Unicode MS" charset="0"/>
              </a:rPr>
              <a:t> [,...n]</a:t>
            </a:r>
            <a:r>
              <a:rPr lang="en-US" sz="2000" dirty="0">
                <a:latin typeface="Arial" charset="0"/>
                <a:cs typeface="Arial Unicode MS" charset="0"/>
              </a:rPr>
              <a:t> list allow modifications.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Opening a Cursor</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Once a cursor has been declared, you must open it to fetch data from it. To open a cursor, you can use the following syntax: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OPEN { { [GLOBAL] </a:t>
            </a:r>
            <a:r>
              <a:rPr lang="en-US" sz="2000" b="1" dirty="0" err="1">
                <a:latin typeface="Arial" charset="0"/>
                <a:cs typeface="Arial Unicode MS" charset="0"/>
              </a:rPr>
              <a:t>cursor_name</a:t>
            </a:r>
            <a:r>
              <a:rPr lang="en-US" sz="2000" b="1" dirty="0">
                <a:latin typeface="Arial" charset="0"/>
                <a:cs typeface="Arial Unicode MS" charset="0"/>
              </a:rPr>
              <a:t> } | </a:t>
            </a:r>
            <a:r>
              <a:rPr lang="en-US" sz="2000" b="1" dirty="0" err="1">
                <a:latin typeface="Arial" charset="0"/>
                <a:cs typeface="Arial Unicode MS" charset="0"/>
              </a:rPr>
              <a:t>cursor_variable_name</a:t>
            </a:r>
            <a:r>
              <a:rPr lang="en-US" sz="2000" b="1" dirty="0">
                <a:latin typeface="Arial" charset="0"/>
                <a:cs typeface="Arial Unicode MS" charset="0"/>
              </a:rPr>
              <a:t>}</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latin typeface="Arial" charset="0"/>
                <a:cs typeface="Arial Unicode MS" charset="0"/>
              </a:rPr>
              <a:t>where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latin typeface="Arial" charset="0"/>
                <a:cs typeface="Arial Unicode MS" charset="0"/>
              </a:rPr>
              <a:t>GLOBAL </a:t>
            </a:r>
            <a:r>
              <a:rPr lang="en-US" sz="2000" dirty="0">
                <a:latin typeface="Arial" charset="0"/>
                <a:cs typeface="Arial Unicode MS" charset="0"/>
              </a:rPr>
              <a:t>- If this argument was not specified and both a global and a local cursor exist with the same name, the local cursor will be opened; otherwise, the global cursor will be opened. </a:t>
            </a:r>
          </a:p>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dirty="0">
              <a:latin typeface="Arial" charset="0"/>
              <a:cs typeface="Arial Unicode MS" charset="0"/>
            </a:endParaRPr>
          </a:p>
        </p:txBody>
      </p:sp>
      <p:sp>
        <p:nvSpPr>
          <p:cNvPr id="27034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2160F21-D691-48C2-91C0-5E91BD137CC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93</a:t>
            </a:fld>
            <a:endParaRPr lang="en-US">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41BAE0A-068C-4E54-A425-A34823A95D26}" type="slidenum">
              <a:rPr lang="en-US"/>
              <a:pPr/>
              <a:t>10</a:t>
            </a:fld>
            <a:endParaRPr lang="en-US"/>
          </a:p>
        </p:txBody>
      </p:sp>
      <p:sp>
        <p:nvSpPr>
          <p:cNvPr id="1781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817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E69DAEEC-3B74-4104-B554-C465D6D6AF07}" type="slidenum">
              <a:rPr lang="en-US"/>
              <a:pPr/>
              <a:t>94</a:t>
            </a:fld>
            <a:endParaRPr lang="en-US"/>
          </a:p>
        </p:txBody>
      </p:sp>
      <p:sp>
        <p:nvSpPr>
          <p:cNvPr id="27136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AADB815-BA59-4AA7-B34E-F40C65D8CFB3}"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94</a:t>
            </a:fld>
            <a:endParaRPr lang="en-US" sz="1200">
              <a:solidFill>
                <a:srgbClr val="000000"/>
              </a:solidFill>
              <a:latin typeface="+mn-lt" charset="0"/>
            </a:endParaRPr>
          </a:p>
        </p:txBody>
      </p:sp>
      <p:sp>
        <p:nvSpPr>
          <p:cNvPr id="27136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71363" name="Text Box 3"/>
          <p:cNvSpPr txBox="1">
            <a:spLocks noGrp="1" noChangeArrowheads="1"/>
          </p:cNvSpPr>
          <p:nvPr>
            <p:ph type="body" idx="1"/>
          </p:nvPr>
        </p:nvSpPr>
        <p:spPr bwMode="auto">
          <a:xfrm>
            <a:off x="685800" y="4343400"/>
            <a:ext cx="5486400" cy="923766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cursor_name</a:t>
            </a:r>
            <a:r>
              <a:rPr lang="en-US" sz="2000">
                <a:latin typeface="Arial" charset="0"/>
                <a:cs typeface="Arial Unicode MS" charset="0"/>
              </a:rPr>
              <a:t> - The name of the server side cursor, must contain from 1 to 128 characters.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cursor_variable_name</a:t>
            </a:r>
            <a:r>
              <a:rPr lang="en-US" sz="2000">
                <a:latin typeface="Arial" charset="0"/>
                <a:cs typeface="Arial Unicode MS" charset="0"/>
              </a:rPr>
              <a:t> - The name of a cursor variable that references a cursor.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Note.</a:t>
            </a:r>
            <a:r>
              <a:rPr lang="en-US" sz="2000">
                <a:latin typeface="Arial" charset="0"/>
                <a:cs typeface="Arial Unicode MS" charset="0"/>
              </a:rPr>
              <a:t> If you have closed a cursor, but have not deallocated it, you can open it again when needed.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Deallocating a Cursor</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When you have finished working with a cursor and want to completely release SQL Server resources that were used by a cursor, you can deallocate a cursor.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To deallocate a cursor, you can use the following syntax: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DEALLOCATE { { [GLOBAL] cursor_name } | @cursor_variable_name}where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GLOBAL</a:t>
            </a:r>
            <a:r>
              <a:rPr lang="en-US" sz="2000">
                <a:latin typeface="Arial" charset="0"/>
                <a:cs typeface="Arial Unicode MS" charset="0"/>
              </a:rPr>
              <a:t> - If this argument was not specified and both a global and a local cursor exist with the same name, the local cursor will be deallocated; otherwise, the global cursor will be deallocated.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cursor_name</a:t>
            </a:r>
            <a:r>
              <a:rPr lang="en-US" sz="2000">
                <a:latin typeface="Arial" charset="0"/>
                <a:cs typeface="Arial Unicode MS" charset="0"/>
              </a:rPr>
              <a:t> - The name of the server side cursor, must contain from 1 to 128 characters.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cursor_variable_name</a:t>
            </a:r>
            <a:r>
              <a:rPr lang="en-US" sz="2000">
                <a:latin typeface="Arial" charset="0"/>
                <a:cs typeface="Arial Unicode MS" charset="0"/>
              </a:rPr>
              <a:t> - The name of a cursor variable that references a cursor.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Note.</a:t>
            </a:r>
            <a:r>
              <a:rPr lang="en-US" sz="2000">
                <a:latin typeface="Arial" charset="0"/>
                <a:cs typeface="Arial Unicode MS" charset="0"/>
              </a:rPr>
              <a:t> Deallocating a cursor completely removes all cursor references. So, after a cursor is deallocated, it no longer can be opened.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7136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C623E9F-B48C-4929-9589-DD8916BAD608}"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94</a:t>
            </a:fld>
            <a:endParaRPr lang="en-US">
              <a:solidFill>
                <a:srgbClr val="000000"/>
              </a:solidFill>
              <a:latin typeface="+mn-lt"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7BFB4B00-B338-4D65-9F67-7FFDCE9FD83A}" type="slidenum">
              <a:rPr lang="en-US"/>
              <a:pPr/>
              <a:t>95</a:t>
            </a:fld>
            <a:endParaRPr lang="en-US"/>
          </a:p>
        </p:txBody>
      </p:sp>
      <p:sp>
        <p:nvSpPr>
          <p:cNvPr id="272385"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E0FEDF2-D9B4-4265-A95A-2B82033C98C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95</a:t>
            </a:fld>
            <a:endParaRPr lang="en-US" sz="1200">
              <a:solidFill>
                <a:srgbClr val="000000"/>
              </a:solidFill>
              <a:latin typeface="+mn-lt" charset="0"/>
            </a:endParaRPr>
          </a:p>
        </p:txBody>
      </p:sp>
      <p:sp>
        <p:nvSpPr>
          <p:cNvPr id="272386" name="Text Box 2"/>
          <p:cNvSpPr txBox="1">
            <a:spLocks noGrp="1" noChangeArrowheads="1"/>
          </p:cNvSpPr>
          <p:nvPr>
            <p:ph type="body"/>
          </p:nvPr>
        </p:nvSpPr>
        <p:spPr bwMode="auto">
          <a:xfrm>
            <a:off x="685800" y="782638"/>
            <a:ext cx="5486400" cy="13806487"/>
          </a:xfrm>
          <a:prstGeom prst="rect">
            <a:avLst/>
          </a:prstGeom>
          <a:noFill/>
          <a:ln cap="flat">
            <a:round/>
            <a:headEnd/>
            <a:tailEnd/>
          </a:ln>
        </p:spPr>
        <p:txBody>
          <a:bodyPr lIns="90000" tIns="45000" rIns="90000" bIns="45000"/>
          <a:lstStyle/>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DECLARE @AuthorID char(11)</a:t>
            </a:r>
            <a:br>
              <a:rPr lang="en-US" sz="2000" i="1">
                <a:latin typeface="Arial" charset="0"/>
                <a:cs typeface="Arial Unicode MS" charset="0"/>
              </a:rPr>
            </a:br>
            <a:r>
              <a:rPr lang="en-US" sz="2000" i="1">
                <a:latin typeface="Arial" charset="0"/>
                <a:cs typeface="Arial Unicode MS" charset="0"/>
              </a:rPr>
              <a:t>DECLARE c1 CURSOR FOR</a:t>
            </a:r>
            <a:br>
              <a:rPr lang="en-US" sz="2000" i="1">
                <a:latin typeface="Arial" charset="0"/>
                <a:cs typeface="Arial Unicode MS" charset="0"/>
              </a:rPr>
            </a:br>
            <a:r>
              <a:rPr lang="en-US" sz="2000" i="1">
                <a:latin typeface="Arial" charset="0"/>
                <a:cs typeface="Arial Unicode MS" charset="0"/>
              </a:rPr>
              <a:t>SELECT au_id </a:t>
            </a:r>
            <a:br>
              <a:rPr lang="en-US" sz="2000" i="1">
                <a:latin typeface="Arial" charset="0"/>
                <a:cs typeface="Arial Unicode MS" charset="0"/>
              </a:rPr>
            </a:br>
            <a:r>
              <a:rPr lang="en-US" sz="2000" i="1">
                <a:latin typeface="Arial" charset="0"/>
                <a:cs typeface="Arial Unicode MS" charset="0"/>
              </a:rPr>
              <a:t>FROM authors</a:t>
            </a:r>
            <a:br>
              <a:rPr lang="en-US" sz="2000" i="1">
                <a:latin typeface="Arial" charset="0"/>
                <a:cs typeface="Arial Unicode MS" charset="0"/>
              </a:rPr>
            </a:br>
            <a:r>
              <a:rPr lang="en-US" sz="2000" i="1">
                <a:latin typeface="Arial" charset="0"/>
                <a:cs typeface="Arial Unicode MS" charset="0"/>
              </a:rPr>
              <a:t>OPEN c1</a:t>
            </a:r>
            <a:br>
              <a:rPr lang="en-US" sz="2000" i="1">
                <a:latin typeface="Arial" charset="0"/>
                <a:cs typeface="Arial Unicode MS" charset="0"/>
              </a:rPr>
            </a:br>
            <a:r>
              <a:rPr lang="en-US" sz="2000" i="1">
                <a:latin typeface="Arial" charset="0"/>
                <a:cs typeface="Arial Unicode MS" charset="0"/>
              </a:rPr>
              <a:t>FETCH NEXT FROM c1</a:t>
            </a:r>
            <a:br>
              <a:rPr lang="en-US" sz="2000" i="1">
                <a:latin typeface="Arial" charset="0"/>
                <a:cs typeface="Arial Unicode MS" charset="0"/>
              </a:rPr>
            </a:br>
            <a:r>
              <a:rPr lang="en-US" sz="2000" i="1">
                <a:latin typeface="Arial" charset="0"/>
                <a:cs typeface="Arial Unicode MS" charset="0"/>
              </a:rPr>
              <a:t>INTO @AuthorID</a:t>
            </a:r>
            <a:br>
              <a:rPr lang="en-US" sz="2000" i="1">
                <a:latin typeface="Arial" charset="0"/>
                <a:cs typeface="Arial Unicode MS" charset="0"/>
              </a:rPr>
            </a:br>
            <a:r>
              <a:rPr lang="en-US" sz="2000" i="1">
                <a:latin typeface="Arial" charset="0"/>
                <a:cs typeface="Arial Unicode MS" charset="0"/>
              </a:rPr>
              <a:t>WHILE @@FETCH_STATUS = 0</a:t>
            </a:r>
            <a:br>
              <a:rPr lang="en-US" sz="2000" i="1">
                <a:latin typeface="Arial" charset="0"/>
                <a:cs typeface="Arial Unicode MS" charset="0"/>
              </a:rPr>
            </a:br>
            <a:r>
              <a:rPr lang="en-US" sz="2000" i="1">
                <a:latin typeface="Arial" charset="0"/>
                <a:cs typeface="Arial Unicode MS" charset="0"/>
              </a:rPr>
              <a:t>BEGIN</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PRINT @AuthorID</a:t>
            </a:r>
            <a:br>
              <a:rPr lang="en-US" sz="2000" i="1">
                <a:latin typeface="Arial" charset="0"/>
                <a:cs typeface="Arial Unicode MS" charset="0"/>
              </a:rPr>
            </a:br>
            <a:r>
              <a:rPr lang="en-US" sz="2000" i="1">
                <a:latin typeface="Arial" charset="0"/>
                <a:cs typeface="Arial Unicode MS" charset="0"/>
              </a:rPr>
              <a:t>FETCH NEXT FROM c1</a:t>
            </a:r>
            <a:br>
              <a:rPr lang="en-US" sz="2000" i="1">
                <a:latin typeface="Arial" charset="0"/>
                <a:cs typeface="Arial Unicode MS" charset="0"/>
              </a:rPr>
            </a:br>
            <a:r>
              <a:rPr lang="en-US" sz="2000" i="1">
                <a:latin typeface="Arial" charset="0"/>
                <a:cs typeface="Arial Unicode MS" charset="0"/>
              </a:rPr>
              <a:t>INTO @AuthorID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END</a:t>
            </a:r>
            <a:br>
              <a:rPr lang="en-US" sz="2000" i="1">
                <a:latin typeface="Arial" charset="0"/>
                <a:cs typeface="Arial Unicode MS" charset="0"/>
              </a:rPr>
            </a:br>
            <a:r>
              <a:rPr lang="en-US" sz="2000" i="1">
                <a:latin typeface="Arial" charset="0"/>
                <a:cs typeface="Arial Unicode MS" charset="0"/>
              </a:rPr>
              <a:t>CLOSE c1</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DEALLOCATE c1</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DECLARE CURSOR statement defines the SELECT statement that forms the basis of the cursor.? You can do just about anything here that you can do in a SELECT statement.?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OPEN statement statement executes the SELECT statement and populates the result set.?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FETCH statement returns a row from the result set into the variable.? You can select multiple columns and return them into multiple variables.? The variable @@FETCH_STATUS is used to determine if there are any more rows.?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It will contain 0 as long as there are more rows.? We use a WHILE loop to move through each row of the result set. @@ CURSOR_ROWS global variable returns the number of rows in a cursor.</a:t>
            </a:r>
            <a:br>
              <a:rPr lang="en-US" sz="2000">
                <a:latin typeface="Arial" charset="0"/>
                <a:cs typeface="Arial Unicode MS" charset="0"/>
              </a:rPr>
            </a:br>
            <a:r>
              <a:rPr lang="en-US" sz="2000">
                <a:latin typeface="Arial" charset="0"/>
                <a:cs typeface="Arial Unicode MS" charset="0"/>
              </a:rPr>
              <a:t>If you are going to update the records as you go through them, you can use the UPDATE clause when you declare a cursor.</a:t>
            </a:r>
            <a:br>
              <a:rPr lang="en-US" sz="2000">
                <a:latin typeface="Arial" charset="0"/>
                <a:cs typeface="Arial Unicode MS" charset="0"/>
              </a:rPr>
            </a:br>
            <a:r>
              <a:rPr lang="en-US" sz="2000">
                <a:latin typeface="Arial" charset="0"/>
                <a:cs typeface="Arial Unicode MS" charset="0"/>
              </a:rPr>
              <a:t>You can code your UPDATE statement to update the current record in the cursor like this</a:t>
            </a:r>
            <a:br>
              <a:rPr lang="en-US" sz="2000">
                <a:latin typeface="Arial" charset="0"/>
                <a:cs typeface="Arial Unicode MS" charset="0"/>
              </a:rPr>
            </a:br>
            <a:r>
              <a:rPr lang="en-US" sz="2000" i="1">
                <a:latin typeface="Arial" charset="0"/>
                <a:cs typeface="Arial Unicode MS" charset="0"/>
              </a:rPr>
              <a:t>UPDATE authors</a:t>
            </a:r>
            <a:br>
              <a:rPr lang="en-US" sz="2000" i="1">
                <a:latin typeface="Arial" charset="0"/>
                <a:cs typeface="Arial Unicode MS" charset="0"/>
              </a:rPr>
            </a:br>
            <a:r>
              <a:rPr lang="en-US" sz="2000" i="1">
                <a:latin typeface="Arial" charset="0"/>
                <a:cs typeface="Arial Unicode MS" charset="0"/>
              </a:rPr>
              <a:t>SET au_lname = UPPER(Smith)</a:t>
            </a:r>
            <a:br>
              <a:rPr lang="en-US" sz="2000" i="1">
                <a:latin typeface="Arial" charset="0"/>
                <a:cs typeface="Arial Unicode MS" charset="0"/>
              </a:rPr>
            </a:br>
            <a:r>
              <a:rPr lang="en-US" sz="2000" i="1">
                <a:latin typeface="Arial" charset="0"/>
                <a:cs typeface="Arial Unicode MS" charset="0"/>
              </a:rPr>
              <a:t>WHERE CURRENT OF c1</a:t>
            </a:r>
            <a:br>
              <a:rPr lang="en-US" sz="2000" i="1">
                <a:latin typeface="Arial" charset="0"/>
                <a:cs typeface="Arial Unicode MS" charset="0"/>
              </a:rPr>
            </a:br>
            <a:endParaRPr lang="en-US" sz="2000" i="1">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After a cursor has been declared, these system stored procedures can be used to determine the characteristics of the cursor.</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i="1">
                <a:latin typeface="Arial" charset="0"/>
                <a:cs typeface="Arial Unicode MS" charset="0"/>
              </a:rPr>
              <a:t>System stored procedure        Description</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sp_cursor_list       	              </a:t>
            </a:r>
            <a:r>
              <a:rPr lang="en-US" sz="2000">
                <a:latin typeface="Arial" charset="0"/>
                <a:cs typeface="Arial Unicode MS" charset="0"/>
              </a:rPr>
              <a:t>Returns a list of cursors currently visible on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the connection and their attributes.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sp_describe_cursor                              </a:t>
            </a:r>
            <a:r>
              <a:rPr lang="en-US" sz="2000">
                <a:latin typeface="Arial" charset="0"/>
                <a:cs typeface="Arial Unicode MS" charset="0"/>
              </a:rPr>
              <a:t>Describes the attributes of a cursor, such as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whether it is a forward-only or scrolling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cursor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sp_describe_cursor_columns       </a:t>
            </a:r>
            <a:r>
              <a:rPr lang="en-US" sz="2000">
                <a:latin typeface="Arial" charset="0"/>
                <a:cs typeface="Arial Unicode MS" charset="0"/>
              </a:rPr>
              <a:t>Describes the attributes of the columns in the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cursor result set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a:t>
            </a:r>
            <a:r>
              <a:rPr lang="en-US" sz="2000" b="1">
                <a:latin typeface="Arial" charset="0"/>
                <a:cs typeface="Arial Unicode MS" charset="0"/>
              </a:rPr>
              <a:t>sp_describe_cursor_tables             </a:t>
            </a:r>
            <a:r>
              <a:rPr lang="en-US" sz="2000">
                <a:latin typeface="Arial" charset="0"/>
                <a:cs typeface="Arial Unicode MS" charset="0"/>
              </a:rPr>
              <a:t>Describes the base tables accessed by the cursor</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i="1">
              <a:latin typeface="Arial" charset="0"/>
              <a:cs typeface="Arial Unicode MS" charset="0"/>
            </a:endParaRP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
            </a:r>
            <a:br>
              <a:rPr lang="en-US" sz="2000" b="1">
                <a:latin typeface="Arial" charset="0"/>
                <a:cs typeface="Arial Unicode MS" charset="0"/>
              </a:rPr>
            </a:br>
            <a:endParaRPr lang="en-US" sz="2000" b="1">
              <a:latin typeface="Arial" charset="0"/>
              <a:cs typeface="Arial Unicode MS" charset="0"/>
            </a:endParaRPr>
          </a:p>
        </p:txBody>
      </p:sp>
      <p:sp>
        <p:nvSpPr>
          <p:cNvPr id="27238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86B1835-DCD4-4B67-98CB-524CE18FFB69}"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95</a:t>
            </a:fld>
            <a:endParaRPr lang="en-US">
              <a:solidFill>
                <a:srgbClr val="000000"/>
              </a:solidFill>
              <a:latin typeface="+mn-lt"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78962BE2-D67F-4C45-A1DF-028D4525961A}" type="slidenum">
              <a:rPr lang="en-US"/>
              <a:pPr/>
              <a:t>97</a:t>
            </a:fld>
            <a:endParaRPr lang="en-US"/>
          </a:p>
        </p:txBody>
      </p:sp>
      <p:sp>
        <p:nvSpPr>
          <p:cNvPr id="274433"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F3C9AB4-DF4D-41A8-B4D2-64FACFDADC2E}"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97</a:t>
            </a:fld>
            <a:endParaRPr lang="en-US" sz="1200">
              <a:solidFill>
                <a:srgbClr val="000000"/>
              </a:solidFill>
              <a:latin typeface="+mn-lt" charset="0"/>
            </a:endParaRPr>
          </a:p>
        </p:txBody>
      </p:sp>
      <p:sp>
        <p:nvSpPr>
          <p:cNvPr id="274434"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74435" name="Text Box 3"/>
          <p:cNvSpPr txBox="1">
            <a:spLocks noGrp="1" noChangeArrowheads="1"/>
          </p:cNvSpPr>
          <p:nvPr>
            <p:ph type="body" idx="1"/>
          </p:nvPr>
        </p:nvSpPr>
        <p:spPr bwMode="auto">
          <a:xfrm>
            <a:off x="0" y="0"/>
            <a:ext cx="1588" cy="13806488"/>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Stored Procedure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Stored procedures can accept input parameters and return values to the calling procedure or batch as output parameters only; a function can return a value. Stored procedures can also return a status value, which can only be of the integer data type; this value is normally used to report success or failure of the procedure (0 for success and 1 for failure); a function’s return value can be of any data type. Functions are usually compiled into an executable and distributed; stored procedures are meaningless outside SQL Server.</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The T-SQL statements that make up the body of a stored procedure can perform database operations like INSERT, DELETE, UPDATE, and SELECT as well as call another stored procedure(s).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Here is the basic syntax for a stored procedure: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Arial" charset="0"/>
                <a:cs typeface="Arial Unicode MS" charset="0"/>
              </a:rPr>
              <a:t>CREATE PROCEDURE &lt;PROCEDURE NAME&gt;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Arial" charset="0"/>
                <a:cs typeface="Arial Unicode MS" charset="0"/>
              </a:rPr>
              <a:t> A stored procedure consists of a batch of T-SQL statements compiled under a specific name and adhering to specific rules. The following is a simple stored procedure named MyStoredProcedure that returns the total number of authors in the table Authors, which is contained in the Pubs database. It accepts no input parameters and returns an integer. Make sure that the code is executed in the context of the Pubs database.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CREATE PROCEDURE MyStoredProcedure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AS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DECLARE @count_authors int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@count_authors = COUNT(*) FROM authors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RETURN @count_authors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b="1">
              <a:latin typeface="Verdana" pitchFamily="32" charset="0"/>
              <a:cs typeface="Arial Unicode MS" charset="0"/>
            </a:endParaRPr>
          </a:p>
        </p:txBody>
      </p:sp>
      <p:sp>
        <p:nvSpPr>
          <p:cNvPr id="274436"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0D246C2-3599-49C1-8EC1-B0B2E02B3E9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97</a:t>
            </a:fld>
            <a:endParaRPr lang="en-US">
              <a:solidFill>
                <a:srgbClr val="000000"/>
              </a:solidFill>
              <a:latin typeface="+mn-lt"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2FE8BA23-725A-496C-82FA-CA3341AB714A}" type="slidenum">
              <a:rPr lang="en-US"/>
              <a:pPr/>
              <a:t>98</a:t>
            </a:fld>
            <a:endParaRPr lang="en-US"/>
          </a:p>
        </p:txBody>
      </p:sp>
      <p:sp>
        <p:nvSpPr>
          <p:cNvPr id="275457"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E444411-3A2F-447B-A6BD-0F33E5908BD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98</a:t>
            </a:fld>
            <a:endParaRPr lang="en-US" sz="1200">
              <a:solidFill>
                <a:srgbClr val="000000"/>
              </a:solidFill>
              <a:latin typeface="+mn-lt" charset="0"/>
            </a:endParaRPr>
          </a:p>
        </p:txBody>
      </p:sp>
      <p:sp>
        <p:nvSpPr>
          <p:cNvPr id="275458"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75459" name="Text Box 3"/>
          <p:cNvSpPr txBox="1">
            <a:spLocks noGrp="1" noChangeArrowheads="1"/>
          </p:cNvSpPr>
          <p:nvPr>
            <p:ph type="body" idx="1"/>
          </p:nvPr>
        </p:nvSpPr>
        <p:spPr bwMode="auto">
          <a:xfrm>
            <a:off x="685800" y="4343400"/>
            <a:ext cx="5486400" cy="600551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Once you have created the stored procedure you can execute it from the SQL Query Analyzer window using the following syntax:</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EXECUTE MyStoredProcedure</a:t>
            </a:r>
            <a:r>
              <a:rPr lang="en-US" sz="2000">
                <a:latin typeface="Arial" charset="0"/>
                <a:cs typeface="Arial Unicode MS" charset="0"/>
              </a:rPr>
              <a: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can use a shorthand version: PROC instead of PROCEDURE and EXEC instead of EXECUTE.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In order to see the results this procedure returns you need to elaborate a bit: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You must place a return value into a variable in the calling procedure.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MyStoredProcedure returns an integer value that is subsequently assigned to the @result variable: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DECLARE @result int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EXECUTE @result = MyStoredProcedurePRINT CAST(@result as varchar(5))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You cannot print an integer value in the Messages window without converting it into a text value first: use the CAST function to do that.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The following is an example of a stored procedure that accepts an input parameter of a string type and returns an integer:</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CREATE PROCEDURE MyStoredProcedure @State </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AS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DECLARE @count_authors int</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@count_authors = COUNT(*) FROM authors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 where state=@State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RETURN @count_authors </a:t>
            </a:r>
          </a:p>
        </p:txBody>
      </p:sp>
      <p:sp>
        <p:nvSpPr>
          <p:cNvPr id="275460"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3516243-97A9-46A3-8949-1669A72FD303}"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98</a:t>
            </a:fld>
            <a:endParaRPr lang="en-US">
              <a:solidFill>
                <a:srgbClr val="000000"/>
              </a:solidFill>
              <a:latin typeface="+mn-lt"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A9C4E44C-9830-45A3-BC05-EAA883DAEFC9}" type="slidenum">
              <a:rPr lang="en-US"/>
              <a:pPr/>
              <a:t>99</a:t>
            </a:fld>
            <a:endParaRPr lang="en-US"/>
          </a:p>
        </p:txBody>
      </p:sp>
      <p:sp>
        <p:nvSpPr>
          <p:cNvPr id="278529"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6ED6EED-5788-4FF4-9A6F-124A209D504F}"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99</a:t>
            </a:fld>
            <a:endParaRPr lang="en-US" sz="1200">
              <a:solidFill>
                <a:srgbClr val="000000"/>
              </a:solidFill>
              <a:latin typeface="+mn-lt" charset="0"/>
            </a:endParaRPr>
          </a:p>
        </p:txBody>
      </p:sp>
      <p:sp>
        <p:nvSpPr>
          <p:cNvPr id="278530"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78531" name="Text Box 3"/>
          <p:cNvSpPr txBox="1">
            <a:spLocks noGrp="1" noChangeArrowheads="1"/>
          </p:cNvSpPr>
          <p:nvPr>
            <p:ph type="body" idx="1"/>
          </p:nvPr>
        </p:nvSpPr>
        <p:spPr bwMode="auto">
          <a:xfrm>
            <a:off x="685800" y="4343400"/>
            <a:ext cx="5486400" cy="8062913"/>
          </a:xfrm>
          <a:prstGeom prst="rect">
            <a:avLst/>
          </a:prstGeom>
          <a:noFill/>
          <a:ln cap="flat">
            <a:round/>
            <a:headEnd/>
            <a:tailEnd/>
          </a:ln>
        </p:spPr>
        <p:txBody>
          <a:bodyPr lIns="90000" tIns="45000" rIns="90000" bIns="45000"/>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latin typeface="Arial" charset="0"/>
                <a:cs typeface="Arial Unicode MS" charset="0"/>
              </a:rPr>
              <a:t>Creating User-Defined Function</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One of the new features in SQL Server 2000 is that you can now create your own user-defined functions. These functions enable you to create programs that return either a single value or a table. At first glance, you might think that a function and a stored procedure are the same thing. They do have several features in common: SQL Server does parse, compile, and cache both stored procedures and functions. In addition, you can use control-of-flow statements (such as IF) and variables in both stored procedures and functions. But the key difference between stored procedures and user-defined functions is that you can use user-defined functions as part of a SQL statement, whereas you simply execute stored procedures. For example, let’s say that you create a user-defined function named AverageRental to calculate the average rental price for a specific category of movie. You can then include that function within a WHERE clause, as follows:</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SELECT title, rating</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FROM movie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a:latin typeface="Verdana" pitchFamily="32" charset="0"/>
                <a:cs typeface="Arial Unicode MS" charset="0"/>
              </a:rPr>
              <a:t>WHERE rental_price &lt; dbo.AverageRental(1)</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Note You can create a stored procedure to calculate the average rental price for a specific movie category, you can’t execute that procedure as part of the WHERE clause.</a:t>
            </a:r>
          </a:p>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a:latin typeface="Verdana" pitchFamily="32" charset="0"/>
                <a:cs typeface="Arial Unicode MS" charset="0"/>
              </a:rPr>
              <a:t>SQL Server supports three types of user-defined functions, as described in the following table.</a:t>
            </a:r>
          </a:p>
        </p:txBody>
      </p:sp>
      <p:sp>
        <p:nvSpPr>
          <p:cNvPr id="278532"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5A77284-536F-4CA3-A37A-FE40058CE81B}"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99</a:t>
            </a:fld>
            <a:endParaRPr lang="en-US">
              <a:solidFill>
                <a:srgbClr val="000000"/>
              </a:solidFill>
              <a:latin typeface="+mn-lt"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BBBAAB84-797F-4190-B5ED-70D2AD511018}" type="slidenum">
              <a:rPr lang="en-US"/>
              <a:pPr/>
              <a:t>100</a:t>
            </a:fld>
            <a:endParaRPr lang="en-US"/>
          </a:p>
        </p:txBody>
      </p:sp>
      <p:sp>
        <p:nvSpPr>
          <p:cNvPr id="28057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0578"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80579"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6BBC6A8-08DA-4589-9BAA-30F66C5BB43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100</a:t>
            </a:fld>
            <a:endParaRPr lang="en-US">
              <a:solidFill>
                <a:srgbClr val="000000"/>
              </a:solidFill>
              <a:latin typeface="+mn-lt"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7"/>
          <p:cNvSpPr>
            <a:spLocks noGrp="1" noChangeArrowheads="1"/>
          </p:cNvSpPr>
          <p:nvPr>
            <p:ph type="sldNum"/>
          </p:nvPr>
        </p:nvSpPr>
        <p:spPr>
          <a:ln/>
        </p:spPr>
        <p:txBody>
          <a:bodyPr/>
          <a:lstStyle/>
          <a:p>
            <a:fld id="{CBA792C9-3C3B-4326-9585-AC966EF5F16D}" type="slidenum">
              <a:rPr lang="en-US"/>
              <a:pPr/>
              <a:t>101</a:t>
            </a:fld>
            <a:endParaRPr lang="en-US"/>
          </a:p>
        </p:txBody>
      </p:sp>
      <p:sp>
        <p:nvSpPr>
          <p:cNvPr id="281601" name="Rectangle 1"/>
          <p:cNvSpPr>
            <a:spLocks noChangeArrowheads="1"/>
          </p:cNvSpPr>
          <p:nvPr/>
        </p:nvSpPr>
        <p:spPr bwMode="auto">
          <a:xfrm>
            <a:off x="3884613" y="8685213"/>
            <a:ext cx="2971800" cy="457200"/>
          </a:xfrm>
          <a:prstGeom prst="rect">
            <a:avLst/>
          </a:prstGeom>
          <a:noFill/>
          <a:ln w="9525" cap="flat">
            <a:noFill/>
            <a:round/>
            <a:headEnd/>
            <a:tailEnd/>
          </a:ln>
          <a:effectLst/>
        </p:spPr>
        <p:txBody>
          <a:bodyPr lIns="90000" tIns="45000" rIns="90000" bIns="45000" anchor="b"/>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88F0BD4-7360-47BE-AFF4-3BDE568B9AD4}" type="slidenum">
              <a:rPr lang="en-US" sz="1200">
                <a:solidFill>
                  <a:srgbClr val="000000"/>
                </a:solidFill>
                <a:latin typeface="+mn-lt"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101</a:t>
            </a:fld>
            <a:endParaRPr lang="en-US" sz="1200">
              <a:solidFill>
                <a:srgbClr val="000000"/>
              </a:solidFill>
              <a:latin typeface="+mn-lt" charset="0"/>
            </a:endParaRPr>
          </a:p>
        </p:txBody>
      </p:sp>
      <p:sp>
        <p:nvSpPr>
          <p:cNvPr id="281602" name="Rectangle 2"/>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1603" name="Text Box 3"/>
          <p:cNvSpPr txBox="1">
            <a:spLocks noGrp="1" noChangeArrowheads="1"/>
          </p:cNvSpPr>
          <p:nvPr>
            <p:ph type="body" idx="1"/>
          </p:nvPr>
        </p:nvSpPr>
        <p:spPr bwMode="auto">
          <a:xfrm>
            <a:off x="685800" y="4343400"/>
            <a:ext cx="5486400" cy="9542463"/>
          </a:xfrm>
          <a:prstGeom prst="rect">
            <a:avLst/>
          </a:prstGeom>
          <a:noFill/>
          <a:ln cap="flat">
            <a:round/>
            <a:headEnd/>
            <a:tailEnd/>
          </a:ln>
        </p:spPr>
        <p:txBody>
          <a:bodyPr lIns="90000" tIns="45000" rIns="90000" bIns="45000"/>
          <a:lstStyle/>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CREATE FUNCTION dbo.fn_AverageRental</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(@movie_category category_num)</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RETURNS smallmoney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AS</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BEGIN</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DECLARE @avg smallmoney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SELECT @avg = avg(rd.rental_price)</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FROM rental_detail as rd join movie as m</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ON rd.movie_num = m.movie_num</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WHERE m.category_num = @movie_category</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RETURN @avg</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b="1">
                <a:latin typeface="Verdana" pitchFamily="32" charset="0"/>
                <a:cs typeface="Arial Unicode MS" charset="0"/>
              </a:rPr>
              <a:t>END</a:t>
            </a:r>
          </a:p>
          <a:p>
            <a:pPr marL="215900" indent="-212725" eaLnBrk="1" hangingPunct="1">
              <a:spcBef>
                <a:spcPct val="0"/>
              </a:spcBef>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2000">
              <a:latin typeface="Verdana" pitchFamily="32" charset="0"/>
              <a:cs typeface="Arial Unicode MS" charset="0"/>
            </a:endParaRP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 In the first line, we’re assigning the name of fn_AverageRental to our function, and specifying that the dbo user is the owner.</a:t>
            </a:r>
          </a:p>
          <a:p>
            <a:pPr marL="215900" indent="-212725" eaLnBrk="1" hangingPunct="1">
              <a:spcBef>
                <a:spcPct val="0"/>
              </a:spcBef>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2000">
                <a:latin typeface="Verdana" pitchFamily="32" charset="0"/>
                <a:cs typeface="Arial Unicode MS" charset="0"/>
              </a:rPr>
              <a:t> We’re using the next line, (@movie_category category_num), to specify a name for an input parameter. In this example, the name of the input parameter’s variable is @movie_category, and its data type is the user-defined data type of category_num. This means that we want our function to accept an input value and to assign it to the @movie_category variable.</a:t>
            </a:r>
          </a:p>
        </p:txBody>
      </p:sp>
      <p:sp>
        <p:nvSpPr>
          <p:cNvPr id="281604" name="Text Box 4"/>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594458E-ED0B-4BDF-A6EE-B0ECA46B13DD}"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101</a:t>
            </a:fld>
            <a:endParaRPr lang="en-US">
              <a:solidFill>
                <a:srgbClr val="000000"/>
              </a:solidFill>
              <a:latin typeface="+mn-lt"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4087806-C09B-49B1-B6FC-64A109F4554E}" type="slidenum">
              <a:rPr lang="en-US"/>
              <a:pPr/>
              <a:t>102</a:t>
            </a:fld>
            <a:endParaRPr lang="en-US"/>
          </a:p>
        </p:txBody>
      </p:sp>
      <p:sp>
        <p:nvSpPr>
          <p:cNvPr id="28467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4674" name="Text Box 2"/>
          <p:cNvSpPr txBox="1">
            <a:spLocks noGrp="1" noChangeArrowheads="1"/>
          </p:cNvSpPr>
          <p:nvPr>
            <p:ph type="body" idx="1"/>
          </p:nvPr>
        </p:nvSpPr>
        <p:spPr bwMode="auto">
          <a:xfrm>
            <a:off x="685800" y="4343400"/>
            <a:ext cx="5486400" cy="9594850"/>
          </a:xfrm>
          <a:prstGeom prst="rect">
            <a:avLst/>
          </a:prstGeom>
          <a:noFill/>
          <a:ln cap="flat">
            <a:round/>
            <a:headEnd/>
            <a:tailEnd/>
          </a:ln>
        </p:spPr>
        <p:txBody>
          <a:bodyPr lIns="90000" tIns="45000" rIns="90000" bIns="45000"/>
          <a:lstStyle/>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USE pubs</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CREATE FUNCTION fn_AvgPrice(@type varchar (12))</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RETURNS money</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AS</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BEGIN</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DECLARE @avg money</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SELECT @avg = avg(price) FROM titles</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WHERE type = @type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RETURN @avgEND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2.  Execute a query to find out what types of books are in the titles table.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What query did you use?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SELECT title, typeFROM titlesORDER BY type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 3.  Execute a SELECT query to view the average price for a book type.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What query did you use?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latin typeface="Arial" charset="0"/>
                <a:cs typeface="Arial Unicode MS" charset="0"/>
              </a:rPr>
              <a:t>SELECT dbo.fn_AvgPrice('psychology')</a:t>
            </a:r>
            <a:r>
              <a:rPr lang="en-US" sz="2000" b="1" i="1">
                <a:latin typeface="Arial" charset="0"/>
                <a:cs typeface="Arial Unicode MS" charset="0"/>
              </a:rPr>
              <a: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4.</a:t>
            </a:r>
            <a:r>
              <a:rPr lang="en-US" sz="2000" b="1">
                <a:latin typeface="Arial" charset="0"/>
                <a:cs typeface="Arial Unicode MS" charset="0"/>
              </a:rPr>
              <a:t>  </a:t>
            </a:r>
            <a:r>
              <a:rPr lang="en-US" sz="2000">
                <a:latin typeface="Arial" charset="0"/>
                <a:cs typeface="Arial Unicode MS" charset="0"/>
              </a:rPr>
              <a:t>Execute a query that uses the fn_AvgPrice in a WHERE clause. Design the query to display the title, type, and price columns for titles with a price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greater than the average price for a book type.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What query did you use?</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Arial" charset="0"/>
                <a:cs typeface="Arial Unicode MS" charset="0"/>
              </a:rPr>
              <a:t>SELECT title, type, priceFROM titlesWHERE price &gt; dbo.fn_AvgPrice('psychology')</a:t>
            </a:r>
            <a:r>
              <a:rPr lang="en-US" sz="2000" b="1">
                <a:latin typeface="Verdana" pitchFamily="32" charset="0"/>
                <a:cs typeface="Arial Unicode MS" charset="0"/>
              </a:rPr>
              <a:t> </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5. Design and execute a query that enables you to display the title, type, and</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price columns for titles with a price greater than the average price for a book</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type. Include only those titles that have the same book type as that of the function. Record your query in the space below.</a:t>
            </a:r>
          </a:p>
          <a:p>
            <a:pPr eaLnBrk="1" hangingPunct="1">
              <a:lnSpc>
                <a:spcPct val="8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latin typeface="Verdana" pitchFamily="32" charset="0"/>
                <a:cs typeface="Arial Unicode MS" charset="0"/>
              </a:rPr>
              <a:t>SELECT title, type, priceFROM titlesWHERE price &gt; dbo.fn_AvgPrice('psychology')AND type = 'psycholog’</a:t>
            </a:r>
          </a:p>
        </p:txBody>
      </p:sp>
      <p:sp>
        <p:nvSpPr>
          <p:cNvPr id="284675"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C6A3A58-9D45-4F0D-B681-5CC57A4836B1}"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102</a:t>
            </a:fld>
            <a:endParaRPr lang="en-US">
              <a:solidFill>
                <a:srgbClr val="000000"/>
              </a:solidFill>
              <a:latin typeface="+mn-lt"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B871375-DB34-4981-953A-3344D6B4ACDD}" type="slidenum">
              <a:rPr lang="en-US"/>
              <a:pPr/>
              <a:t>103</a:t>
            </a:fld>
            <a:endParaRPr lang="en-US"/>
          </a:p>
        </p:txBody>
      </p:sp>
      <p:sp>
        <p:nvSpPr>
          <p:cNvPr id="28672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6722" name="Text Box 2"/>
          <p:cNvSpPr txBox="1">
            <a:spLocks noGrp="1" noChangeArrowheads="1"/>
          </p:cNvSpPr>
          <p:nvPr>
            <p:ph type="body" idx="1"/>
          </p:nvPr>
        </p:nvSpPr>
        <p:spPr bwMode="auto">
          <a:xfrm>
            <a:off x="685800" y="4343400"/>
            <a:ext cx="5486400" cy="6897688"/>
          </a:xfrm>
          <a:prstGeom prst="rect">
            <a:avLst/>
          </a:prstGeom>
          <a:noFill/>
          <a:ln cap="flat">
            <a:round/>
            <a:headEnd/>
            <a:tailEnd/>
          </a:ln>
        </p:spPr>
        <p:txBody>
          <a:bodyPr lIns="90000" tIns="45000" rIns="90000" bIns="45000"/>
          <a:lstStyle/>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b="1">
                <a:latin typeface="Arial" charset="0"/>
                <a:cs typeface="Arial Unicode MS" charset="0"/>
              </a:rPr>
              <a:t>Creating an Inline Table-valued Function</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Now let’s look at how you use an inline table-valued function. While both a multi-</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statement table function and an inline table function enable you to retrieve a table,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with an inline table function, you can specify only a SELECT statement to retrieve the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table. Another difference you’ll notice is that you use simply RETURNS TABLE to</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return the results of the function. You don’t have to specify a return variable and</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data type because SQL Server automatically formats the values based on the results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a:latin typeface="Arial" charset="0"/>
                <a:cs typeface="Arial Unicode MS" charset="0"/>
              </a:rPr>
              <a:t> set of the SELECT statement.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CREATE FUNCTION fn_TitleRatings2(@category category_num)</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RETURNS TABLE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AS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000" i="1">
                <a:latin typeface="Arial" charset="0"/>
                <a:cs typeface="Arial Unicode MS" charset="0"/>
              </a:rPr>
              <a:t>RETURN (SELECT title, rating FROM movie WHERE category_num = @category) </a:t>
            </a:r>
          </a:p>
          <a:p>
            <a:pPr marL="228600" indent="-225425" eaLnBrk="1" hangingPunct="1">
              <a:lnSpc>
                <a:spcPct val="80000"/>
              </a:lnSpc>
              <a:spcBef>
                <a:spcPct val="0"/>
              </a:spcBef>
              <a:buSzPct val="45000"/>
              <a:buFont typeface="Times New Roman" pitchFamily="16" charset="0"/>
              <a:buAutoNum type="arabicPeriod"/>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Design and execute a query to create an inline table-valued function named fn_Rentals. Design this query so</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 that you can use it to find all rental invoices with a total value greater than a dollar value you specify. Include the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 invoice_num and the total value of the rentals. (Hint: You’ll need to use SUM(rental_price) to find the total value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a:latin typeface="Arial" charset="0"/>
                <a:cs typeface="Arial Unicode MS" charset="0"/>
              </a:rPr>
              <a:t> of the rentals.) What query did you use?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USE movies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 GO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CREATE FUNCTION fn_Rentals(@rentals money)</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RETURNS TABLE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AS</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RETURN (SELECT invoice_num,SUM(rental_price) AS 'Total Price‘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FROM rental_detail</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900" i="1">
                <a:latin typeface="Arial" charset="0"/>
                <a:cs typeface="Arial Unicode MS" charset="0"/>
              </a:rPr>
              <a:t>GROUP BY  invoice_numHAVING SUM(rental_price) &gt; @rentals)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800">
                <a:latin typeface="Arial" charset="0"/>
                <a:cs typeface="Arial Unicode MS" charset="0"/>
              </a:rPr>
              <a:t>2.  Design and execute a query to test the fn_Rentals function. What query did you use?</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700" b="1">
                <a:latin typeface="Verdana" pitchFamily="32" charset="0"/>
                <a:cs typeface="Arial Unicode MS" charset="0"/>
              </a:rPr>
              <a:t>SELECT *FROM dbo.fn_Rentals(7.50)</a:t>
            </a:r>
            <a:r>
              <a:rPr lang="en-US" sz="800">
                <a:latin typeface="Verdana" pitchFamily="32" charset="0"/>
                <a:cs typeface="Arial Unicode MS" charset="0"/>
              </a:rPr>
              <a:t> </a:t>
            </a:r>
          </a:p>
          <a:p>
            <a:pPr marL="228600" indent="-225425" eaLnBrk="1" hangingPunct="1">
              <a:lnSpc>
                <a:spcPct val="80000"/>
              </a:lnSpc>
              <a:spcBef>
                <a:spcPct val="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800">
              <a:latin typeface="Verdana" pitchFamily="32" charset="0"/>
              <a:cs typeface="Arial Unicode MS" charset="0"/>
            </a:endParaRPr>
          </a:p>
        </p:txBody>
      </p:sp>
      <p:sp>
        <p:nvSpPr>
          <p:cNvPr id="286723"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D84BD72-372B-41B3-8639-1A7A239939A7}"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103</a:t>
            </a:fld>
            <a:endParaRPr lang="en-US">
              <a:solidFill>
                <a:srgbClr val="000000"/>
              </a:solidFill>
              <a:latin typeface="+mn-lt"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7F70E99-1E2D-4286-8E35-AE67F23DA07E}" type="slidenum">
              <a:rPr lang="en-US"/>
              <a:pPr/>
              <a:t>104</a:t>
            </a:fld>
            <a:endParaRPr lang="en-US"/>
          </a:p>
        </p:txBody>
      </p:sp>
      <p:sp>
        <p:nvSpPr>
          <p:cNvPr id="28774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p:spPr>
      </p:sp>
      <p:sp>
        <p:nvSpPr>
          <p:cNvPr id="287746" name="Rectangle 2"/>
          <p:cNvSpPr txBox="1">
            <a:spLocks noGrp="1" noChangeArrowheads="1"/>
          </p:cNvSpPr>
          <p:nvPr>
            <p:ph type="body" idx="1"/>
          </p:nvPr>
        </p:nvSpPr>
        <p:spPr bwMode="auto">
          <a:xfrm>
            <a:off x="0" y="-198438"/>
            <a:ext cx="1588" cy="398463"/>
          </a:xfrm>
          <a:prstGeom prst="rect">
            <a:avLst/>
          </a:prstGeom>
          <a:noFill/>
          <a:ln cap="flat">
            <a:round/>
            <a:headEnd/>
            <a:tailEnd/>
          </a:ln>
        </p:spPr>
        <p:txBody>
          <a:bodyPr wrap="none" anchor="ctr"/>
          <a:lstStyle/>
          <a:p>
            <a:pPr eaLnBrk="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latin typeface="Arial" charset="0"/>
              <a:cs typeface="Arial Unicode MS" charset="0"/>
            </a:endParaRPr>
          </a:p>
        </p:txBody>
      </p:sp>
      <p:sp>
        <p:nvSpPr>
          <p:cNvPr id="287747" name="Text Box 3"/>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3BC81FF-BCBE-4177-A0AD-465694469345}" type="slidenum">
              <a:rPr lang="en-US">
                <a:solidFill>
                  <a:srgbClr val="000000"/>
                </a:solidFill>
                <a:latin typeface="+mn-lt" charset="0"/>
              </a:rPr>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104</a:t>
            </a:fld>
            <a:endParaRPr lang="en-US">
              <a:solidFill>
                <a:srgbClr val="000000"/>
              </a:solidFill>
              <a:latin typeface="+mn-lt"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4306924"/>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7650" y="6082521"/>
            <a:ext cx="1369306"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3247" y="356634"/>
            <a:ext cx="689056" cy="68082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335" y="356633"/>
            <a:ext cx="864729" cy="839752"/>
          </a:xfrm>
          <a:prstGeom prst="rect">
            <a:avLst/>
          </a:prstGeom>
        </p:spPr>
      </p:pic>
    </p:spTree>
    <p:extLst>
      <p:ext uri="{BB962C8B-B14F-4D97-AF65-F5344CB8AC3E}">
        <p14:creationId xmlns:p14="http://schemas.microsoft.com/office/powerpoint/2010/main" val="176376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1253630"/>
            <a:ext cx="8615227" cy="4966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40266066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spTree>
    <p:extLst>
      <p:ext uri="{BB962C8B-B14F-4D97-AF65-F5344CB8AC3E}">
        <p14:creationId xmlns:p14="http://schemas.microsoft.com/office/powerpoint/2010/main" val="230742464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98855513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spTree>
    <p:extLst>
      <p:ext uri="{BB962C8B-B14F-4D97-AF65-F5344CB8AC3E}">
        <p14:creationId xmlns:p14="http://schemas.microsoft.com/office/powerpoint/2010/main" val="328021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382" y="250937"/>
            <a:ext cx="5678488" cy="384721"/>
          </a:xfrm>
        </p:spPr>
        <p:txBody>
          <a:bodyPr/>
          <a:lstStyle>
            <a:lvl1pPr>
              <a:defRPr sz="2500"/>
            </a:lvl1pPr>
          </a:lstStyle>
          <a:p>
            <a:r>
              <a:rPr lang="en-US" dirty="0"/>
              <a:t>Click to edit Master title style</a:t>
            </a:r>
          </a:p>
        </p:txBody>
      </p:sp>
      <p:sp>
        <p:nvSpPr>
          <p:cNvPr id="3" name="Content Placeholder 2"/>
          <p:cNvSpPr>
            <a:spLocks noGrp="1"/>
          </p:cNvSpPr>
          <p:nvPr>
            <p:ph idx="1"/>
          </p:nvPr>
        </p:nvSpPr>
        <p:spPr>
          <a:xfrm>
            <a:off x="442166" y="1200431"/>
            <a:ext cx="8229600" cy="4525962"/>
          </a:xfrm>
        </p:spPr>
        <p:txBody>
          <a:bodyPr/>
          <a:lstStyle>
            <a:lvl1pPr>
              <a:defRPr b="0">
                <a:latin typeface="Calibri Light" panose="020F0302020204030204" pitchFamily="34" charset="0"/>
                <a:cs typeface="Calibri Light" panose="020F0302020204030204" pitchFamily="34" charset="0"/>
              </a:defRPr>
            </a:lvl1pPr>
            <a:lvl2pPr>
              <a:defRPr b="0">
                <a:latin typeface="Calibri Light" panose="020F0302020204030204" pitchFamily="34" charset="0"/>
                <a:cs typeface="Calibri Light" panose="020F0302020204030204" pitchFamily="34" charset="0"/>
              </a:defRPr>
            </a:lvl2pPr>
            <a:lvl3pPr>
              <a:defRPr b="0">
                <a:latin typeface="Calibri Light" panose="020F0302020204030204" pitchFamily="34" charset="0"/>
                <a:cs typeface="Calibri Light" panose="020F0302020204030204" pitchFamily="34" charset="0"/>
              </a:defRPr>
            </a:lvl3pPr>
            <a:lvl4pPr>
              <a:defRPr b="0">
                <a:latin typeface="Calibri Light" panose="020F0302020204030204" pitchFamily="34" charset="0"/>
                <a:cs typeface="Calibri Light" panose="020F0302020204030204" pitchFamily="34" charset="0"/>
              </a:defRPr>
            </a:lvl4pPr>
            <a:lvl5pPr>
              <a:defRPr b="0">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07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872232"/>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33" r:id="rId6"/>
  </p:sldLayoutIdLst>
  <p:hf sldNum="0" hd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9.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srcRect b="6287"/>
          <a:stretch>
            <a:fillRect/>
          </a:stretch>
        </p:blipFill>
        <p:spPr bwMode="auto">
          <a:xfrm>
            <a:off x="1231269" y="1049338"/>
            <a:ext cx="7620000" cy="4724400"/>
          </a:xfrm>
          <a:prstGeom prst="rect">
            <a:avLst/>
          </a:prstGeom>
          <a:noFill/>
          <a:ln w="9525">
            <a:noFill/>
            <a:miter lim="800000"/>
            <a:headEnd/>
            <a:tailEnd/>
          </a:ln>
        </p:spPr>
      </p:pic>
      <p:sp>
        <p:nvSpPr>
          <p:cNvPr id="6" name="Rectangle 3"/>
          <p:cNvSpPr txBox="1">
            <a:spLocks noChangeArrowheads="1"/>
          </p:cNvSpPr>
          <p:nvPr/>
        </p:nvSpPr>
        <p:spPr bwMode="auto">
          <a:xfrm>
            <a:off x="1219200" y="5721350"/>
            <a:ext cx="2343150" cy="431800"/>
          </a:xfrm>
          <a:prstGeom prst="rect">
            <a:avLst/>
          </a:prstGeom>
          <a:noFill/>
          <a:ln w="9525">
            <a:noFill/>
            <a:miter lim="800000"/>
            <a:headEnd/>
            <a:tailEnd/>
          </a:ln>
        </p:spPr>
        <p:txBody>
          <a:bodyPr/>
          <a:lstStyle/>
          <a:p>
            <a:pPr marL="342900" indent="-342900" eaLnBrk="0" hangingPunct="0">
              <a:defRPr/>
            </a:pPr>
            <a:fld id="{2850D9DC-A302-4F2E-97EF-669965BB0BDA}" type="datetime4">
              <a:rPr lang="en-US" b="0" kern="0" smtClean="0">
                <a:solidFill>
                  <a:srgbClr val="000000"/>
                </a:solidFill>
                <a:latin typeface="Trebuchet MS" pitchFamily="34" charset="0"/>
                <a:cs typeface="Arial" pitchFamily="34" charset="0"/>
              </a:rPr>
              <a:pPr marL="342900" indent="-342900" eaLnBrk="0" hangingPunct="0">
                <a:defRPr/>
              </a:pPr>
              <a:t>May 14, 2021</a:t>
            </a:fld>
            <a:endParaRPr lang="en-US" b="0" kern="0" dirty="0">
              <a:solidFill>
                <a:srgbClr val="000000"/>
              </a:solidFill>
              <a:latin typeface="Trebuchet MS" pitchFamily="34" charset="0"/>
              <a:cs typeface="Arial" pitchFamily="34" charset="0"/>
            </a:endParaRPr>
          </a:p>
        </p:txBody>
      </p:sp>
      <p:grpSp>
        <p:nvGrpSpPr>
          <p:cNvPr id="2" name="Group 32"/>
          <p:cNvGrpSpPr>
            <a:grpSpLocks/>
          </p:cNvGrpSpPr>
          <p:nvPr/>
        </p:nvGrpSpPr>
        <p:grpSpPr bwMode="auto">
          <a:xfrm>
            <a:off x="1155700" y="977900"/>
            <a:ext cx="7713663" cy="4743450"/>
            <a:chOff x="1088297" y="321220"/>
            <a:chExt cx="7714755" cy="4816413"/>
          </a:xfrm>
          <a:solidFill>
            <a:schemeClr val="bg1"/>
          </a:solidFill>
        </p:grpSpPr>
        <p:sp>
          <p:nvSpPr>
            <p:cNvPr id="9" name="Rectangle 7"/>
            <p:cNvSpPr>
              <a:spLocks noChangeArrowheads="1"/>
            </p:cNvSpPr>
            <p:nvPr/>
          </p:nvSpPr>
          <p:spPr bwMode="auto">
            <a:xfrm>
              <a:off x="2618386" y="343186"/>
              <a:ext cx="64310" cy="475456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0" name="Rectangle 9"/>
            <p:cNvSpPr>
              <a:spLocks noChangeArrowheads="1"/>
            </p:cNvSpPr>
            <p:nvPr/>
          </p:nvSpPr>
          <p:spPr bwMode="auto">
            <a:xfrm>
              <a:off x="5678563" y="343186"/>
              <a:ext cx="64310" cy="475456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1" name="Rectangle 10"/>
            <p:cNvSpPr>
              <a:spLocks noChangeArrowheads="1"/>
            </p:cNvSpPr>
            <p:nvPr/>
          </p:nvSpPr>
          <p:spPr bwMode="auto">
            <a:xfrm>
              <a:off x="7208651" y="343186"/>
              <a:ext cx="64310" cy="475456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2" name="Rectangle 11"/>
            <p:cNvSpPr>
              <a:spLocks noChangeArrowheads="1"/>
            </p:cNvSpPr>
            <p:nvPr/>
          </p:nvSpPr>
          <p:spPr bwMode="auto">
            <a:xfrm rot="-5400000">
              <a:off x="4896784" y="-1903229"/>
              <a:ext cx="64303" cy="768127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3" name="Rectangle 12"/>
            <p:cNvSpPr>
              <a:spLocks noChangeArrowheads="1"/>
            </p:cNvSpPr>
            <p:nvPr/>
          </p:nvSpPr>
          <p:spPr bwMode="auto">
            <a:xfrm rot="-5400000">
              <a:off x="4896784" y="-319193"/>
              <a:ext cx="64303" cy="768127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4" name="Rectangle 10"/>
            <p:cNvSpPr>
              <a:spLocks noChangeArrowheads="1"/>
            </p:cNvSpPr>
            <p:nvPr/>
          </p:nvSpPr>
          <p:spPr bwMode="auto">
            <a:xfrm>
              <a:off x="1088297" y="343186"/>
              <a:ext cx="64310" cy="475456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5" name="Rectangle 14"/>
            <p:cNvSpPr>
              <a:spLocks noChangeArrowheads="1"/>
            </p:cNvSpPr>
            <p:nvPr/>
          </p:nvSpPr>
          <p:spPr bwMode="auto">
            <a:xfrm rot="-5400000">
              <a:off x="4896784" y="-3487266"/>
              <a:ext cx="64303" cy="768127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6" name="Rectangle 12"/>
            <p:cNvSpPr>
              <a:spLocks noChangeArrowheads="1"/>
            </p:cNvSpPr>
            <p:nvPr/>
          </p:nvSpPr>
          <p:spPr bwMode="auto">
            <a:xfrm rot="-5400000">
              <a:off x="4896784" y="1264844"/>
              <a:ext cx="64303" cy="768127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7" name="Rectangle 10"/>
            <p:cNvSpPr>
              <a:spLocks noChangeArrowheads="1"/>
            </p:cNvSpPr>
            <p:nvPr/>
          </p:nvSpPr>
          <p:spPr bwMode="auto">
            <a:xfrm>
              <a:off x="8738742" y="343186"/>
              <a:ext cx="64310" cy="475456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sp>
          <p:nvSpPr>
            <p:cNvPr id="18" name="Rectangle 8"/>
            <p:cNvSpPr>
              <a:spLocks noChangeArrowheads="1"/>
            </p:cNvSpPr>
            <p:nvPr/>
          </p:nvSpPr>
          <p:spPr bwMode="auto">
            <a:xfrm>
              <a:off x="4148474" y="343186"/>
              <a:ext cx="64310" cy="4754566"/>
            </a:xfrm>
            <a:prstGeom prst="rect">
              <a:avLst/>
            </a:prstGeom>
            <a:grpFill/>
            <a:ln w="9525" algn="ctr">
              <a:solidFill>
                <a:schemeClr val="bg1"/>
              </a:solidFill>
              <a:round/>
              <a:headEnd/>
              <a:tailEnd/>
            </a:ln>
          </p:spPr>
          <p:txBody>
            <a:bodyPr/>
            <a:lstStyle/>
            <a:p>
              <a:pPr>
                <a:defRPr/>
              </a:pPr>
              <a:endParaRPr lang="en-US">
                <a:solidFill>
                  <a:srgbClr val="000000"/>
                </a:solidFill>
                <a:latin typeface="Times" pitchFamily="18" charset="0"/>
                <a:cs typeface="Arial" pitchFamily="34" charset="0"/>
              </a:endParaRPr>
            </a:p>
          </p:txBody>
        </p:sp>
      </p:grpSp>
      <p:sp>
        <p:nvSpPr>
          <p:cNvPr id="9221" name="Rectangle 10"/>
          <p:cNvSpPr>
            <a:spLocks noChangeArrowheads="1"/>
          </p:cNvSpPr>
          <p:nvPr/>
        </p:nvSpPr>
        <p:spPr bwMode="auto">
          <a:xfrm>
            <a:off x="4291013" y="3413125"/>
            <a:ext cx="4567237" cy="1489075"/>
          </a:xfrm>
          <a:prstGeom prst="rect">
            <a:avLst/>
          </a:prstGeom>
          <a:solidFill>
            <a:srgbClr val="FFCC01"/>
          </a:solidFill>
          <a:ln w="9525">
            <a:noFill/>
            <a:miter lim="800000"/>
            <a:headEnd/>
            <a:tailEnd/>
          </a:ln>
        </p:spPr>
        <p:txBody>
          <a:bodyPr wrap="none" anchor="ctr"/>
          <a:lstStyle/>
          <a:p>
            <a:pPr eaLnBrk="0" hangingPunct="0"/>
            <a:endParaRPr lang="en-US">
              <a:solidFill>
                <a:srgbClr val="000000"/>
              </a:solidFill>
            </a:endParaRPr>
          </a:p>
        </p:txBody>
      </p:sp>
      <p:sp>
        <p:nvSpPr>
          <p:cNvPr id="20" name="Title 1"/>
          <p:cNvSpPr txBox="1">
            <a:spLocks/>
          </p:cNvSpPr>
          <p:nvPr/>
        </p:nvSpPr>
        <p:spPr bwMode="auto">
          <a:xfrm>
            <a:off x="4267200" y="3411538"/>
            <a:ext cx="4610100" cy="1477962"/>
          </a:xfrm>
          <a:prstGeom prst="rect">
            <a:avLst/>
          </a:prstGeom>
          <a:noFill/>
          <a:ln>
            <a:miter lim="800000"/>
            <a:headEnd/>
            <a:tailEnd/>
          </a:ln>
        </p:spPr>
        <p:txBody>
          <a:bodyPr anchor="ctr"/>
          <a:lstStyle/>
          <a:p>
            <a:pPr eaLnBrk="0" hangingPunct="0">
              <a:defRPr/>
            </a:pPr>
            <a:r>
              <a:rPr lang="en-US" sz="2400" dirty="0">
                <a:latin typeface="+mn-lt"/>
              </a:rPr>
              <a:t>Introduction to </a:t>
            </a:r>
          </a:p>
          <a:p>
            <a:pPr eaLnBrk="0" hangingPunct="0">
              <a:defRPr/>
            </a:pPr>
            <a:r>
              <a:rPr lang="en-US" sz="2400" dirty="0">
                <a:latin typeface="+mn-lt"/>
              </a:rPr>
              <a:t>MS SQL Server 2008</a:t>
            </a:r>
            <a:endParaRPr lang="en-US" sz="2400" kern="0" dirty="0">
              <a:solidFill>
                <a:schemeClr val="tx2"/>
              </a:solidFill>
              <a:latin typeface="+mn-lt"/>
              <a:ea typeface="+mj-ea"/>
              <a:cs typeface="+mj-cs"/>
            </a:endParaRPr>
          </a:p>
        </p:txBody>
      </p:sp>
      <p:pic>
        <p:nvPicPr>
          <p:cNvPr id="9223" name="Picture 6" descr="Size of logo on Scale"/>
          <p:cNvPicPr>
            <a:picLocks noChangeAspect="1" noChangeArrowheads="1"/>
          </p:cNvPicPr>
          <p:nvPr/>
        </p:nvPicPr>
        <p:blipFill>
          <a:blip r:embed="rId4"/>
          <a:srcRect/>
          <a:stretch>
            <a:fillRect/>
          </a:stretch>
        </p:blipFill>
        <p:spPr bwMode="auto">
          <a:xfrm>
            <a:off x="7975600" y="3398838"/>
            <a:ext cx="893763" cy="1503362"/>
          </a:xfrm>
          <a:prstGeom prst="rect">
            <a:avLst/>
          </a:prstGeom>
          <a:noFill/>
          <a:ln w="9525">
            <a:noFill/>
            <a:miter lim="800000"/>
            <a:headEnd/>
            <a:tailEnd/>
          </a:ln>
        </p:spPr>
      </p:pic>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5613" y="1509713"/>
            <a:ext cx="8229600" cy="4525962"/>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5: Add any extended properties (via the Extended Properties tab)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6:Click OK</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b="0" i="1"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692497"/>
          </a:xfrm>
        </p:spPr>
        <p:txBody>
          <a:bodyPr/>
          <a:lstStyle/>
          <a:p>
            <a:r>
              <a:rPr lang="en-US" sz="2000" dirty="0">
                <a:solidFill>
                  <a:srgbClr val="000000"/>
                </a:solidFill>
                <a:latin typeface="Trebuchet MS" charset="0"/>
              </a:rPr>
              <a:t/>
            </a:r>
            <a:br>
              <a:rPr lang="en-US" sz="2000" dirty="0">
                <a:solidFill>
                  <a:srgbClr val="000000"/>
                </a:solidFill>
                <a:latin typeface="Trebuchet MS" charset="0"/>
              </a:rPr>
            </a:br>
            <a:r>
              <a:rPr lang="en-US" dirty="0">
                <a:latin typeface="Calibri Light" panose="020F0302020204030204" pitchFamily="34" charset="0"/>
                <a:cs typeface="Calibri Light" panose="020F0302020204030204" pitchFamily="34" charset="0"/>
              </a:rPr>
              <a:t>Advantages of User Defined Functions</a:t>
            </a:r>
          </a:p>
        </p:txBody>
      </p:sp>
      <p:sp>
        <p:nvSpPr>
          <p:cNvPr id="5" name="Content Placeholder 4"/>
          <p:cNvSpPr>
            <a:spLocks noGrp="1"/>
          </p:cNvSpPr>
          <p:nvPr>
            <p:ph idx="1"/>
          </p:nvPr>
        </p:nvSpPr>
        <p:spPr>
          <a:xfrm>
            <a:off x="442166" y="1200431"/>
            <a:ext cx="8229600" cy="2184214"/>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One of the advantages of User Defined Functions over Stored Procedures, is the fact that a UDF can be used in a Select, Where, or Case statement.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They also can be used to create joins.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User Defined Functions are simpler to invoke than Stored Procedures from inside another SQL statement.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7"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21858" name="Rectangle 2"/>
          <p:cNvSpPr>
            <a:spLocks noChangeArrowheads="1"/>
          </p:cNvSpPr>
          <p:nvPr/>
        </p:nvSpPr>
        <p:spPr bwMode="auto">
          <a:xfrm>
            <a:off x="609600" y="1828800"/>
            <a:ext cx="8001000" cy="2987675"/>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USE NORTHWIND</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GO</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CREATE FUNCTION </a:t>
            </a:r>
            <a:r>
              <a:rPr lang="en-US" sz="1600" b="1" dirty="0" err="1">
                <a:solidFill>
                  <a:srgbClr val="000000"/>
                </a:solidFill>
                <a:latin typeface="Calibri Light" panose="020F0302020204030204" pitchFamily="34" charset="0"/>
                <a:cs typeface="Calibri Light" panose="020F0302020204030204" pitchFamily="34" charset="0"/>
              </a:rPr>
              <a:t>fn_NewRegion</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myinput</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nvarchar</a:t>
            </a:r>
            <a:r>
              <a:rPr lang="en-US" sz="1600" b="1" dirty="0">
                <a:solidFill>
                  <a:srgbClr val="000000"/>
                </a:solidFill>
                <a:latin typeface="Calibri Light" panose="020F0302020204030204" pitchFamily="34" charset="0"/>
                <a:cs typeface="Calibri Light" panose="020F0302020204030204" pitchFamily="34" charset="0"/>
              </a:rPr>
              <a:t>(30) )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RETURNS </a:t>
            </a:r>
            <a:r>
              <a:rPr lang="en-US" sz="1600" b="1" dirty="0" err="1">
                <a:solidFill>
                  <a:srgbClr val="000000"/>
                </a:solidFill>
                <a:latin typeface="Calibri Light" panose="020F0302020204030204" pitchFamily="34" charset="0"/>
                <a:cs typeface="Calibri Light" panose="020F0302020204030204" pitchFamily="34" charset="0"/>
              </a:rPr>
              <a:t>nvarchar</a:t>
            </a:r>
            <a:r>
              <a:rPr lang="en-US" sz="1600" b="1" dirty="0">
                <a:solidFill>
                  <a:srgbClr val="000000"/>
                </a:solidFill>
                <a:latin typeface="Calibri Light" panose="020F0302020204030204" pitchFamily="34" charset="0"/>
                <a:cs typeface="Calibri Light" panose="020F0302020204030204" pitchFamily="34" charset="0"/>
              </a:rPr>
              <a:t>(30)</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BEGIN</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IF @</a:t>
            </a:r>
            <a:r>
              <a:rPr lang="en-US" sz="1600" b="1" dirty="0" err="1">
                <a:solidFill>
                  <a:srgbClr val="000000"/>
                </a:solidFill>
                <a:latin typeface="Calibri Light" panose="020F0302020204030204" pitchFamily="34" charset="0"/>
                <a:cs typeface="Calibri Light" panose="020F0302020204030204" pitchFamily="34" charset="0"/>
              </a:rPr>
              <a:t>myinput</a:t>
            </a:r>
            <a:r>
              <a:rPr lang="en-US" sz="1600" b="1" dirty="0">
                <a:solidFill>
                  <a:srgbClr val="000000"/>
                </a:solidFill>
                <a:latin typeface="Calibri Light" panose="020F0302020204030204" pitchFamily="34" charset="0"/>
                <a:cs typeface="Calibri Light" panose="020F0302020204030204" pitchFamily="34" charset="0"/>
              </a:rPr>
              <a:t> IS NULL</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SET @</a:t>
            </a:r>
            <a:r>
              <a:rPr lang="en-US" sz="1600" b="1" dirty="0" err="1">
                <a:solidFill>
                  <a:srgbClr val="000000"/>
                </a:solidFill>
                <a:latin typeface="Calibri Light" panose="020F0302020204030204" pitchFamily="34" charset="0"/>
                <a:cs typeface="Calibri Light" panose="020F0302020204030204" pitchFamily="34" charset="0"/>
              </a:rPr>
              <a:t>myinput</a:t>
            </a:r>
            <a:r>
              <a:rPr lang="en-US" sz="1600" b="1" dirty="0">
                <a:solidFill>
                  <a:srgbClr val="000000"/>
                </a:solidFill>
                <a:latin typeface="Calibri Light" panose="020F0302020204030204" pitchFamily="34" charset="0"/>
                <a:cs typeface="Calibri Light" panose="020F0302020204030204" pitchFamily="34" charset="0"/>
              </a:rPr>
              <a:t> = 'Not Applicable'</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1"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RETURN @</a:t>
            </a:r>
            <a:r>
              <a:rPr lang="en-US" sz="1600" b="1" dirty="0" err="1">
                <a:solidFill>
                  <a:srgbClr val="000000"/>
                </a:solidFill>
                <a:latin typeface="Calibri Light" panose="020F0302020204030204" pitchFamily="34" charset="0"/>
                <a:cs typeface="Calibri Light" panose="020F0302020204030204" pitchFamily="34" charset="0"/>
              </a:rPr>
              <a:t>myinput</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END</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GO</a:t>
            </a:r>
          </a:p>
        </p:txBody>
      </p:sp>
      <p:sp>
        <p:nvSpPr>
          <p:cNvPr id="121859" name="Rectangle 3"/>
          <p:cNvSpPr>
            <a:spLocks noChangeArrowheads="1"/>
          </p:cNvSpPr>
          <p:nvPr/>
        </p:nvSpPr>
        <p:spPr bwMode="auto">
          <a:xfrm>
            <a:off x="763588" y="5867400"/>
            <a:ext cx="180975" cy="577850"/>
          </a:xfrm>
          <a:prstGeom prst="rect">
            <a:avLst/>
          </a:prstGeom>
          <a:noFill/>
          <a:ln w="9525" cap="flat">
            <a:noFill/>
            <a:round/>
            <a:headEnd/>
            <a:tailEnd/>
          </a:ln>
          <a:effectLst/>
        </p:spPr>
        <p:txBody>
          <a:bodyPr wrap="none"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i="1">
              <a:solidFill>
                <a:srgbClr val="993300"/>
              </a:solidFill>
              <a:latin typeface="Georgia" pitchFamily="16" charset="0"/>
            </a:endParaRP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i="1">
              <a:solidFill>
                <a:srgbClr val="993300"/>
              </a:solidFill>
              <a:latin typeface="Georgia" pitchFamily="16" charset="0"/>
            </a:endParaRP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Creating a user Defined Function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68740" y="159497"/>
            <a:ext cx="8229600" cy="769441"/>
          </a:xfrm>
        </p:spPr>
        <p:txBody>
          <a:bodyPr/>
          <a:lstStyle/>
          <a:p>
            <a:r>
              <a:rPr lang="en-US" dirty="0">
                <a:latin typeface="Calibri Light" panose="020F0302020204030204" pitchFamily="34" charset="0"/>
                <a:cs typeface="Calibri Light" panose="020F0302020204030204" pitchFamily="34" charset="0"/>
              </a:rPr>
              <a:t>Creating a Multi-statement Table-valued Function</a:t>
            </a:r>
          </a:p>
        </p:txBody>
      </p:sp>
      <p:sp>
        <p:nvSpPr>
          <p:cNvPr id="5" name="Content Placeholder 4"/>
          <p:cNvSpPr>
            <a:spLocks noGrp="1"/>
          </p:cNvSpPr>
          <p:nvPr>
            <p:ph idx="1"/>
          </p:nvPr>
        </p:nvSpPr>
        <p:spPr>
          <a:xfrm>
            <a:off x="442166" y="1200431"/>
            <a:ext cx="8229600" cy="2457169"/>
          </a:xfrm>
        </p:spPr>
        <p:txBody>
          <a:bodyPr/>
          <a:lstStyle/>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Syntax:</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FUNCTION [ </a:t>
            </a:r>
            <a:r>
              <a:rPr lang="en-US" dirty="0" err="1">
                <a:solidFill>
                  <a:srgbClr val="000000"/>
                </a:solidFill>
              </a:rPr>
              <a:t>owner_name</a:t>
            </a:r>
            <a:r>
              <a:rPr lang="en-US" dirty="0">
                <a:solidFill>
                  <a:srgbClr val="000000"/>
                </a:solidFill>
              </a:rPr>
              <a:t>.] </a:t>
            </a:r>
            <a:r>
              <a:rPr lang="en-US" dirty="0" err="1">
                <a:solidFill>
                  <a:srgbClr val="000000"/>
                </a:solidFill>
              </a:rPr>
              <a:t>function_name</a:t>
            </a:r>
            <a:r>
              <a:rPr lang="en-US" dirty="0">
                <a:solidFill>
                  <a:srgbClr val="000000"/>
                </a:solidFill>
              </a:rPr>
              <a:t>([@ </a:t>
            </a:r>
            <a:r>
              <a:rPr lang="en-US" dirty="0" err="1">
                <a:solidFill>
                  <a:srgbClr val="000000"/>
                </a:solidFill>
              </a:rPr>
              <a:t>parameter_name</a:t>
            </a:r>
            <a:r>
              <a:rPr lang="en-US" dirty="0">
                <a:solidFill>
                  <a:srgbClr val="000000"/>
                </a:solidFill>
              </a:rPr>
              <a:t> </a:t>
            </a:r>
            <a:r>
              <a:rPr lang="en-US" dirty="0" err="1">
                <a:solidFill>
                  <a:srgbClr val="000000"/>
                </a:solidFill>
              </a:rPr>
              <a:t>parameter_data_type</a:t>
            </a:r>
            <a:r>
              <a:rPr lang="en-US" dirty="0">
                <a:solidFill>
                  <a:srgbClr val="000000"/>
                </a:solidFill>
              </a:rPr>
              <a:t> [= </a:t>
            </a:r>
            <a:r>
              <a:rPr lang="en-US" dirty="0" err="1">
                <a:solidFill>
                  <a:srgbClr val="000000"/>
                </a:solidFill>
              </a:rPr>
              <a:t>default_value</a:t>
            </a:r>
            <a:r>
              <a:rPr lang="en-US" dirty="0">
                <a:solidFill>
                  <a:srgbClr val="000000"/>
                </a:solidFill>
              </a:rPr>
              <a:t>]}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 </a:t>
            </a:r>
            <a:r>
              <a:rPr lang="en-US" dirty="0" err="1">
                <a:solidFill>
                  <a:srgbClr val="000000"/>
                </a:solidFill>
              </a:rPr>
              <a:t>return_variable</a:t>
            </a:r>
            <a:r>
              <a:rPr lang="en-US" dirty="0">
                <a:solidFill>
                  <a:srgbClr val="000000"/>
                </a:solidFill>
              </a:rPr>
              <a:t> TABLE( </a:t>
            </a:r>
            <a:r>
              <a:rPr lang="en-US" dirty="0" err="1">
                <a:solidFill>
                  <a:srgbClr val="000000"/>
                </a:solidFill>
              </a:rPr>
              <a:t>table_definition</a:t>
            </a:r>
            <a:r>
              <a:rPr lang="en-US" dirty="0">
                <a:solidFill>
                  <a:srgbClr val="000000"/>
                </a:solidFill>
              </a:rPr>
              <a: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 option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BEGIN </a:t>
            </a:r>
            <a:r>
              <a:rPr lang="en-US" dirty="0" err="1">
                <a:solidFill>
                  <a:srgbClr val="000000"/>
                </a:solidFill>
              </a:rPr>
              <a:t>function_statements</a:t>
            </a: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END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0" y="0"/>
            <a:ext cx="7696200" cy="9271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22852" y="250937"/>
            <a:ext cx="5740018" cy="384721"/>
          </a:xfrm>
        </p:spPr>
        <p:txBody>
          <a:bodyPr/>
          <a:lstStyle/>
          <a:p>
            <a:r>
              <a:rPr lang="en-US" dirty="0">
                <a:latin typeface="Calibri Light" panose="020F0302020204030204" pitchFamily="34" charset="0"/>
                <a:cs typeface="Calibri Light" panose="020F0302020204030204" pitchFamily="34" charset="0"/>
              </a:rPr>
              <a:t>Creating an Inline Table-valued Function</a:t>
            </a:r>
          </a:p>
        </p:txBody>
      </p:sp>
      <p:sp>
        <p:nvSpPr>
          <p:cNvPr id="5" name="Content Placeholder 4"/>
          <p:cNvSpPr>
            <a:spLocks noGrp="1"/>
          </p:cNvSpPr>
          <p:nvPr>
            <p:ph idx="1"/>
          </p:nvPr>
        </p:nvSpPr>
        <p:spPr>
          <a:xfrm>
            <a:off x="442166" y="1200431"/>
            <a:ext cx="8229600" cy="2634590"/>
          </a:xfrm>
        </p:spPr>
        <p:txBody>
          <a:bodyPr/>
          <a:lstStyle/>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Syntax:</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i="1"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FUNCTION [ </a:t>
            </a:r>
            <a:r>
              <a:rPr lang="en-US" dirty="0" err="1">
                <a:solidFill>
                  <a:srgbClr val="000000"/>
                </a:solidFill>
              </a:rPr>
              <a:t>owner_name</a:t>
            </a:r>
            <a:r>
              <a:rPr lang="en-US" dirty="0">
                <a:solidFill>
                  <a:srgbClr val="000000"/>
                </a:solidFill>
              </a:rPr>
              <a:t>.] </a:t>
            </a:r>
            <a:r>
              <a:rPr lang="en-US" dirty="0" err="1">
                <a:solidFill>
                  <a:srgbClr val="000000"/>
                </a:solidFill>
              </a:rPr>
              <a:t>function_name</a:t>
            </a: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a:t>
            </a:r>
            <a:r>
              <a:rPr lang="en-US" dirty="0" err="1">
                <a:solidFill>
                  <a:srgbClr val="000000"/>
                </a:solidFill>
              </a:rPr>
              <a:t>parameter_name</a:t>
            </a:r>
            <a:r>
              <a:rPr lang="en-US" dirty="0">
                <a:solidFill>
                  <a:srgbClr val="000000"/>
                </a:solidFill>
              </a:rPr>
              <a:t> </a:t>
            </a:r>
            <a:r>
              <a:rPr lang="en-US" dirty="0" err="1">
                <a:solidFill>
                  <a:srgbClr val="000000"/>
                </a:solidFill>
              </a:rPr>
              <a:t>parameter_data_type</a:t>
            </a:r>
            <a:r>
              <a:rPr lang="en-US" dirty="0">
                <a:solidFill>
                  <a:srgbClr val="000000"/>
                </a:solidFill>
              </a:rPr>
              <a:t> [= </a:t>
            </a:r>
            <a:r>
              <a:rPr lang="en-US" dirty="0" err="1">
                <a:solidFill>
                  <a:srgbClr val="000000"/>
                </a:solidFill>
              </a:rPr>
              <a:t>default_value</a:t>
            </a:r>
            <a:r>
              <a:rPr lang="en-US" dirty="0">
                <a:solidFill>
                  <a:srgbClr val="000000"/>
                </a:solidFill>
              </a:rPr>
              <a:t>]}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 option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 ( SELECT statement)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END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Invoking User-Defined Functions</a:t>
            </a:r>
          </a:p>
        </p:txBody>
      </p:sp>
      <p:sp>
        <p:nvSpPr>
          <p:cNvPr id="5" name="Content Placeholder 4"/>
          <p:cNvSpPr>
            <a:spLocks noGrp="1"/>
          </p:cNvSpPr>
          <p:nvPr>
            <p:ph idx="1"/>
          </p:nvPr>
        </p:nvSpPr>
        <p:spPr>
          <a:xfrm>
            <a:off x="442166" y="1200431"/>
            <a:ext cx="8229600" cy="3426160"/>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When you reference a user-defined function, you specify the function name followed by parentheses.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Within the parentheses, you can specify expressions that provide the data to be passed in to the parameters.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cannot specify parameter names in the arguments when invoking a function.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When you invoke a function, you must supply argument values for all of the parameters and you must specify the argument values in the same sequence in which the parameters are defined in the CREATE FUNCTION statement.</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741363" lvl="1" indent="-339725" hangingPunct="1">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SELECT * FROM </a:t>
            </a:r>
            <a:r>
              <a:rPr lang="en-US" dirty="0" err="1">
                <a:solidFill>
                  <a:srgbClr val="000000"/>
                </a:solidFill>
              </a:rPr>
              <a:t>SomeTable</a:t>
            </a:r>
            <a:r>
              <a:rPr lang="en-US" dirty="0">
                <a:solidFill>
                  <a:srgbClr val="000000"/>
                </a:solidFill>
              </a:rPr>
              <a:t> WHERE </a:t>
            </a:r>
            <a:r>
              <a:rPr lang="en-US" dirty="0" err="1">
                <a:solidFill>
                  <a:srgbClr val="000000"/>
                </a:solidFill>
              </a:rPr>
              <a:t>PriKey</a:t>
            </a:r>
            <a:r>
              <a:rPr lang="en-US" dirty="0">
                <a:solidFill>
                  <a:srgbClr val="000000"/>
                </a:solidFill>
              </a:rPr>
              <a:t> = </a:t>
            </a:r>
            <a:r>
              <a:rPr lang="en-US" dirty="0" err="1">
                <a:solidFill>
                  <a:srgbClr val="000000"/>
                </a:solidFill>
              </a:rPr>
              <a:t>dbo.fn_MyIntFunc</a:t>
            </a:r>
            <a:r>
              <a:rPr lang="en-US" dirty="0">
                <a:solidFill>
                  <a:srgbClr val="000000"/>
                </a:solidFill>
              </a:rPr>
              <a:t>( 1, </a:t>
            </a:r>
            <a:r>
              <a:rPr lang="en-US" dirty="0" err="1">
                <a:solidFill>
                  <a:srgbClr val="000000"/>
                </a:solidFill>
              </a:rPr>
              <a:t>N'Anderson</a:t>
            </a:r>
            <a:r>
              <a:rPr lang="en-US" dirty="0">
                <a:solidFill>
                  <a:srgbClr val="000000"/>
                </a:solidFill>
              </a:rPr>
              <a:t>' )</a:t>
            </a:r>
          </a:p>
          <a:p>
            <a:pPr marL="741363" lvl="1" indent="-339725" hangingPunct="1">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SELECT * FROM </a:t>
            </a:r>
            <a:r>
              <a:rPr lang="en-US" dirty="0" err="1">
                <a:solidFill>
                  <a:srgbClr val="000000"/>
                </a:solidFill>
              </a:rPr>
              <a:t>dbo.fn_MyTableFunc</a:t>
            </a:r>
            <a:r>
              <a:rPr lang="en-US" dirty="0">
                <a:solidFill>
                  <a:srgbClr val="000000"/>
                </a:solidFill>
              </a:rPr>
              <a:t>( 123.09, </a:t>
            </a:r>
            <a:r>
              <a:rPr lang="en-US" dirty="0" err="1">
                <a:solidFill>
                  <a:srgbClr val="000000"/>
                </a:solidFill>
              </a:rPr>
              <a:t>N'O''Neill</a:t>
            </a:r>
            <a:r>
              <a:rPr lang="en-US" dirty="0">
                <a:solidFill>
                  <a:srgbClr val="000000"/>
                </a:solidFill>
              </a:rPr>
              <a:t>'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Managing User-defined Functions</a:t>
            </a:r>
          </a:p>
        </p:txBody>
      </p:sp>
      <p:sp>
        <p:nvSpPr>
          <p:cNvPr id="5" name="Content Placeholder 4"/>
          <p:cNvSpPr>
            <a:spLocks noGrp="1"/>
          </p:cNvSpPr>
          <p:nvPr>
            <p:ph idx="1"/>
          </p:nvPr>
        </p:nvSpPr>
        <p:spPr>
          <a:xfrm>
            <a:off x="442166" y="1200431"/>
            <a:ext cx="8229600" cy="3617229"/>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Alters an existing user-defined function, without changing permissions and without affecting any dependent functions, stored procedures, or triggers.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Syntax:</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ALTER FUNCTION </a:t>
            </a:r>
            <a:r>
              <a:rPr lang="en-US" dirty="0" err="1">
                <a:solidFill>
                  <a:srgbClr val="000000"/>
                </a:solidFill>
              </a:rPr>
              <a:t>owner.function_name</a:t>
            </a:r>
            <a:r>
              <a:rPr lang="en-US" dirty="0">
                <a:solidFill>
                  <a:srgbClr val="000000"/>
                </a:solidFill>
              </a:rPr>
              <a:t>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Syntax:</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DROP FUNCTION </a:t>
            </a:r>
            <a:r>
              <a:rPr lang="en-US" dirty="0" err="1">
                <a:solidFill>
                  <a:srgbClr val="000000"/>
                </a:solidFill>
              </a:rPr>
              <a:t>owner.function_name</a:t>
            </a:r>
            <a:endParaRPr 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69805" y="264839"/>
            <a:ext cx="6539378" cy="384721"/>
          </a:xfrm>
        </p:spPr>
        <p:txBody>
          <a:bodyPr/>
          <a:lstStyle/>
          <a:p>
            <a:r>
              <a:rPr lang="en-US" dirty="0">
                <a:latin typeface="Calibri Light" panose="020F0302020204030204" pitchFamily="34" charset="0"/>
                <a:cs typeface="Calibri Light" panose="020F0302020204030204" pitchFamily="34" charset="0"/>
              </a:rPr>
              <a:t>Creating a Multi-statement Table-valued Function</a:t>
            </a:r>
          </a:p>
        </p:txBody>
      </p:sp>
      <p:sp>
        <p:nvSpPr>
          <p:cNvPr id="5" name="Content Placeholder 4"/>
          <p:cNvSpPr>
            <a:spLocks noGrp="1"/>
          </p:cNvSpPr>
          <p:nvPr>
            <p:ph idx="1"/>
          </p:nvPr>
        </p:nvSpPr>
        <p:spPr>
          <a:xfrm>
            <a:off x="442166" y="1200431"/>
            <a:ext cx="8229600" cy="2989432"/>
          </a:xfrm>
        </p:spPr>
        <p:txBody>
          <a:bodyPr/>
          <a:lstStyle/>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Syntax:</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FUNCTION [ </a:t>
            </a:r>
            <a:r>
              <a:rPr lang="en-US" dirty="0" err="1">
                <a:solidFill>
                  <a:srgbClr val="000000"/>
                </a:solidFill>
              </a:rPr>
              <a:t>owner_name</a:t>
            </a:r>
            <a:r>
              <a:rPr lang="en-US" dirty="0">
                <a:solidFill>
                  <a:srgbClr val="000000"/>
                </a:solidFill>
              </a:rPr>
              <a:t>.] </a:t>
            </a:r>
            <a:r>
              <a:rPr lang="en-US" dirty="0" err="1">
                <a:solidFill>
                  <a:srgbClr val="000000"/>
                </a:solidFill>
              </a:rPr>
              <a:t>function_name</a:t>
            </a:r>
            <a:r>
              <a:rPr lang="en-US" dirty="0">
                <a:solidFill>
                  <a:srgbClr val="000000"/>
                </a:solidFill>
              </a:rPr>
              <a:t>([@ </a:t>
            </a:r>
            <a:r>
              <a:rPr lang="en-US" dirty="0" err="1">
                <a:solidFill>
                  <a:srgbClr val="000000"/>
                </a:solidFill>
              </a:rPr>
              <a:t>parameter_name</a:t>
            </a:r>
            <a:r>
              <a:rPr lang="en-US" dirty="0">
                <a:solidFill>
                  <a:srgbClr val="000000"/>
                </a:solidFill>
              </a:rPr>
              <a:t> </a:t>
            </a:r>
            <a:r>
              <a:rPr lang="en-US" dirty="0" err="1">
                <a:solidFill>
                  <a:srgbClr val="000000"/>
                </a:solidFill>
              </a:rPr>
              <a:t>parameter_data_type</a:t>
            </a:r>
            <a:r>
              <a:rPr lang="en-US" dirty="0">
                <a:solidFill>
                  <a:srgbClr val="000000"/>
                </a:solidFill>
              </a:rPr>
              <a:t> [= </a:t>
            </a:r>
            <a:r>
              <a:rPr lang="en-US" dirty="0" err="1">
                <a:solidFill>
                  <a:srgbClr val="000000"/>
                </a:solidFill>
              </a:rPr>
              <a:t>default_value</a:t>
            </a:r>
            <a:r>
              <a:rPr lang="en-US" dirty="0">
                <a:solidFill>
                  <a:srgbClr val="000000"/>
                </a:solidFill>
              </a:rPr>
              <a:t>]}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 </a:t>
            </a:r>
            <a:r>
              <a:rPr lang="en-US" dirty="0" err="1">
                <a:solidFill>
                  <a:srgbClr val="000000"/>
                </a:solidFill>
              </a:rPr>
              <a:t>return_variable</a:t>
            </a:r>
            <a:r>
              <a:rPr lang="en-US" dirty="0">
                <a:solidFill>
                  <a:srgbClr val="000000"/>
                </a:solidFill>
              </a:rPr>
              <a:t> TABLE( </a:t>
            </a:r>
            <a:r>
              <a:rPr lang="en-US" dirty="0" err="1">
                <a:solidFill>
                  <a:srgbClr val="000000"/>
                </a:solidFill>
              </a:rPr>
              <a:t>table_definition</a:t>
            </a:r>
            <a:r>
              <a:rPr lang="en-US" dirty="0">
                <a:solidFill>
                  <a:srgbClr val="000000"/>
                </a:solidFill>
              </a:rPr>
              <a: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 option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BEGIN </a:t>
            </a:r>
            <a:r>
              <a:rPr lang="en-US" dirty="0" err="1">
                <a:solidFill>
                  <a:srgbClr val="000000"/>
                </a:solidFill>
              </a:rPr>
              <a:t>function_statements</a:t>
            </a: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END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0" y="0"/>
            <a:ext cx="7696200" cy="9271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Creating an Inline Table-valued Function</a:t>
            </a:r>
          </a:p>
        </p:txBody>
      </p:sp>
      <p:sp>
        <p:nvSpPr>
          <p:cNvPr id="5" name="Content Placeholder 4"/>
          <p:cNvSpPr>
            <a:spLocks noGrp="1"/>
          </p:cNvSpPr>
          <p:nvPr>
            <p:ph idx="1"/>
          </p:nvPr>
        </p:nvSpPr>
        <p:spPr>
          <a:xfrm>
            <a:off x="442166" y="1200431"/>
            <a:ext cx="8229600" cy="2579999"/>
          </a:xfrm>
        </p:spPr>
        <p:txBody>
          <a:bodyPr/>
          <a:lstStyle/>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Syntax:</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FUNCTION [ </a:t>
            </a:r>
            <a:r>
              <a:rPr lang="en-US" dirty="0" err="1">
                <a:solidFill>
                  <a:srgbClr val="000000"/>
                </a:solidFill>
              </a:rPr>
              <a:t>owner_name</a:t>
            </a:r>
            <a:r>
              <a:rPr lang="en-US" dirty="0">
                <a:solidFill>
                  <a:srgbClr val="000000"/>
                </a:solidFill>
              </a:rPr>
              <a:t>.] </a:t>
            </a:r>
            <a:r>
              <a:rPr lang="en-US" dirty="0" err="1">
                <a:solidFill>
                  <a:srgbClr val="000000"/>
                </a:solidFill>
              </a:rPr>
              <a:t>function_name</a:t>
            </a: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a:t>
            </a:r>
            <a:r>
              <a:rPr lang="en-US" dirty="0" err="1">
                <a:solidFill>
                  <a:srgbClr val="000000"/>
                </a:solidFill>
              </a:rPr>
              <a:t>parameter_name</a:t>
            </a:r>
            <a:r>
              <a:rPr lang="en-US" dirty="0">
                <a:solidFill>
                  <a:srgbClr val="000000"/>
                </a:solidFill>
              </a:rPr>
              <a:t> </a:t>
            </a:r>
            <a:r>
              <a:rPr lang="en-US" dirty="0" err="1">
                <a:solidFill>
                  <a:srgbClr val="000000"/>
                </a:solidFill>
              </a:rPr>
              <a:t>parameter_data_type</a:t>
            </a:r>
            <a:r>
              <a:rPr lang="en-US" dirty="0">
                <a:solidFill>
                  <a:srgbClr val="000000"/>
                </a:solidFill>
              </a:rPr>
              <a:t> [= </a:t>
            </a:r>
            <a:r>
              <a:rPr lang="en-US" dirty="0" err="1">
                <a:solidFill>
                  <a:srgbClr val="000000"/>
                </a:solidFill>
              </a:rPr>
              <a:t>default_value</a:t>
            </a:r>
            <a:r>
              <a:rPr lang="en-US" dirty="0">
                <a:solidFill>
                  <a:srgbClr val="000000"/>
                </a:solidFill>
              </a:rPr>
              <a:t>]}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 option [...n]]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 ( SELECT statement)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END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384721"/>
          </a:xfrm>
        </p:spPr>
        <p:txBody>
          <a:bodyPr/>
          <a:lstStyle/>
          <a:p>
            <a:pPr>
              <a:defRPr/>
            </a:pPr>
            <a:r>
              <a:rPr lang="en-US" sz="2500" dirty="0">
                <a:latin typeface="Calibri Light" panose="020F0302020204030204" pitchFamily="34" charset="0"/>
                <a:cs typeface="Calibri Light" panose="020F0302020204030204" pitchFamily="34" charset="0"/>
              </a:rPr>
              <a:t>Understanding Indexes</a:t>
            </a:r>
          </a:p>
        </p:txBody>
      </p:sp>
    </p:spTree>
    <p:extLst>
      <p:ext uri="{BB962C8B-B14F-4D97-AF65-F5344CB8AC3E}">
        <p14:creationId xmlns:p14="http://schemas.microsoft.com/office/powerpoint/2010/main" val="28243384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Introduction to Indexes </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All SQL Server indexes are B-Trees. There is a single root page at the top of the tree, branching out into N number of pages at each intermediate level until it reaches the bottom, or leaf level, of the index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Why to Create an Index</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Speeds up data access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Enforces uniqueness of rows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Why Not to Create an Index</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Consumes disk space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46389" y="316462"/>
            <a:ext cx="5768975" cy="765175"/>
          </a:xfrm>
          <a:ln/>
        </p:spPr>
        <p:txBody>
          <a:bodyPr lIns="91440" tIns="45720" rIns="91440" bIns="4572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Add a Table to the New Schema</a:t>
            </a:r>
          </a:p>
        </p:txBody>
      </p:sp>
      <p:sp>
        <p:nvSpPr>
          <p:cNvPr id="19458" name="Text Box 2"/>
          <p:cNvSpPr txBox="1">
            <a:spLocks noChangeArrowheads="1"/>
          </p:cNvSpPr>
          <p:nvPr/>
        </p:nvSpPr>
        <p:spPr bwMode="auto">
          <a:xfrm>
            <a:off x="455613" y="1250401"/>
            <a:ext cx="8229600" cy="4525962"/>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We can create a new table or transfer a existing table of other schema into the currently created schema.</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To transfer the existing "Individual" table to the person "schema“</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1:In Object Explorer, right click on the table name and select "Design":</a:t>
            </a:r>
            <a:br>
              <a:rPr lang="en-US" sz="1600" b="0" dirty="0">
                <a:solidFill>
                  <a:srgbClr val="000000"/>
                </a:solidFill>
                <a:latin typeface="Calibri Light" panose="020F0302020204030204" pitchFamily="34" charset="0"/>
                <a:cs typeface="Calibri Light" panose="020F0302020204030204" pitchFamily="34" charset="0"/>
              </a:rPr>
            </a:br>
            <a:endParaRPr lang="en-US" sz="1600" b="0" dirty="0">
              <a:solidFill>
                <a:srgbClr val="000000"/>
              </a:solidFill>
              <a:latin typeface="Calibri Light" panose="020F0302020204030204" pitchFamily="34" charset="0"/>
              <a:cs typeface="Calibri Light" panose="020F03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69" name="Text Box 1"/>
          <p:cNvSpPr txBox="1">
            <a:spLocks noChangeArrowheads="1"/>
          </p:cNvSpPr>
          <p:nvPr/>
        </p:nvSpPr>
        <p:spPr bwMode="auto">
          <a:xfrm>
            <a:off x="457200" y="1160060"/>
            <a:ext cx="8229600" cy="5240740"/>
          </a:xfrm>
          <a:prstGeom prst="rect">
            <a:avLst/>
          </a:prstGeom>
          <a:noFill/>
          <a:ln w="9525" cap="flat">
            <a:noFill/>
            <a:round/>
            <a:headEnd/>
            <a:tailEnd/>
          </a:ln>
          <a:effectLst/>
        </p:spPr>
        <p:txBody>
          <a:bodyPr lIns="90000" tIns="45000" rIns="90000" bIns="45000"/>
          <a:lstStyle/>
          <a:p>
            <a:pPr marL="228600" indent="-227013" hangingPunct="1">
              <a:lnSpc>
                <a:spcPct val="100000"/>
              </a:lnSpc>
              <a:spcBef>
                <a:spcPts val="400"/>
              </a:spcBef>
              <a:buSzPct val="45000"/>
              <a:buFont typeface="Symbol"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600" dirty="0">
                <a:solidFill>
                  <a:srgbClr val="000000"/>
                </a:solidFill>
                <a:latin typeface="Calibri Light" panose="020F0302020204030204" pitchFamily="34" charset="0"/>
                <a:cs typeface="Calibri Light" panose="020F0302020204030204" pitchFamily="34" charset="0"/>
              </a:rPr>
              <a:t>Table scan</a:t>
            </a:r>
          </a:p>
          <a:p>
            <a:pPr marL="685800" lvl="1" indent="-227013" hangingPunct="1">
              <a:lnSpc>
                <a:spcPct val="100000"/>
              </a:lnSpc>
              <a:spcBef>
                <a:spcPts val="563"/>
              </a:spcBef>
              <a:buSzPct val="75000"/>
              <a:buFont typeface="Arial"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600" dirty="0">
                <a:solidFill>
                  <a:srgbClr val="000000"/>
                </a:solidFill>
                <a:latin typeface="Calibri Light" panose="020F0302020204030204" pitchFamily="34" charset="0"/>
                <a:cs typeface="Calibri Light" panose="020F0302020204030204" pitchFamily="34" charset="0"/>
              </a:rPr>
              <a:t>SQL Server reads all table pages</a:t>
            </a:r>
          </a:p>
          <a:p>
            <a:pPr marL="228600" indent="-227013" hangingPunct="1">
              <a:lnSpc>
                <a:spcPct val="100000"/>
              </a:lnSpc>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1600" dirty="0">
              <a:solidFill>
                <a:srgbClr val="000000"/>
              </a:solidFill>
              <a:latin typeface="Calibri Light" panose="020F0302020204030204" pitchFamily="34" charset="0"/>
              <a:cs typeface="Calibri Light" panose="020F0302020204030204" pitchFamily="34" charset="0"/>
            </a:endParaRPr>
          </a:p>
          <a:p>
            <a:pPr marL="228600" indent="-227013" hangingPunct="1">
              <a:lnSpc>
                <a:spcPct val="100000"/>
              </a:lnSpc>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1600" dirty="0">
              <a:solidFill>
                <a:srgbClr val="000000"/>
              </a:solidFill>
              <a:latin typeface="Trebuchet MS" pitchFamily="34" charset="0"/>
            </a:endParaRPr>
          </a:p>
          <a:p>
            <a:pPr marL="228600" indent="-227013" hangingPunct="1">
              <a:lnSpc>
                <a:spcPct val="100000"/>
              </a:lnSpc>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1600" dirty="0">
              <a:solidFill>
                <a:srgbClr val="000000"/>
              </a:solidFill>
              <a:latin typeface="Trebuchet MS" pitchFamily="34" charset="0"/>
            </a:endParaRPr>
          </a:p>
          <a:p>
            <a:pPr marL="228600" indent="-227013" hangingPunct="1">
              <a:lnSpc>
                <a:spcPct val="100000"/>
              </a:lnSpc>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1600" dirty="0">
              <a:solidFill>
                <a:srgbClr val="000000"/>
              </a:solidFill>
              <a:latin typeface="Trebuchet MS" pitchFamily="34" charset="0"/>
            </a:endParaRPr>
          </a:p>
          <a:p>
            <a:pPr marL="228600" indent="-227013" hangingPunct="1">
              <a:lnSpc>
                <a:spcPct val="100000"/>
              </a:lnSpc>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sz="1600" dirty="0">
              <a:solidFill>
                <a:srgbClr val="000000"/>
              </a:solidFill>
              <a:latin typeface="Trebuchet MS" pitchFamily="34" charset="0"/>
            </a:endParaRPr>
          </a:p>
          <a:p>
            <a:pPr marL="228600" indent="-227013" hangingPunct="1">
              <a:lnSpc>
                <a:spcPct val="100000"/>
              </a:lnSpc>
              <a:spcBef>
                <a:spcPts val="400"/>
              </a:spcBef>
              <a:buSzPct val="45000"/>
              <a:buFont typeface="Symbol"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600" dirty="0">
                <a:solidFill>
                  <a:srgbClr val="000000"/>
                </a:solidFill>
                <a:latin typeface="Calibri Light" panose="020F0302020204030204" pitchFamily="34" charset="0"/>
                <a:cs typeface="Calibri Light" panose="020F0302020204030204" pitchFamily="34" charset="0"/>
              </a:rPr>
              <a:t>Index</a:t>
            </a:r>
          </a:p>
          <a:p>
            <a:pPr marL="685800" lvl="1" indent="-227013" hangingPunct="1">
              <a:lnSpc>
                <a:spcPct val="100000"/>
              </a:lnSpc>
              <a:spcBef>
                <a:spcPts val="563"/>
              </a:spcBef>
              <a:buSzPct val="75000"/>
              <a:buFont typeface="Arial" charset="0"/>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600" dirty="0">
                <a:solidFill>
                  <a:srgbClr val="000000"/>
                </a:solidFill>
                <a:latin typeface="Calibri Light" panose="020F0302020204030204" pitchFamily="34" charset="0"/>
                <a:cs typeface="Calibri Light" panose="020F0302020204030204" pitchFamily="34" charset="0"/>
              </a:rPr>
              <a:t>SQL Server uses index pages to find rows</a:t>
            </a:r>
          </a:p>
          <a:p>
            <a:pPr marL="228600" indent="-227013" hangingPunct="1">
              <a:lnSpc>
                <a:spcPct val="100000"/>
              </a:lnSpc>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endParaRPr lang="en-US" dirty="0">
              <a:solidFill>
                <a:srgbClr val="000000"/>
              </a:solidFill>
              <a:latin typeface="Trebuchet MS" pitchFamily="34" charset="0"/>
            </a:endParaRPr>
          </a:p>
        </p:txBody>
      </p:sp>
      <p:sp>
        <p:nvSpPr>
          <p:cNvPr id="13517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pic>
        <p:nvPicPr>
          <p:cNvPr id="135171" name="Picture 3"/>
          <p:cNvPicPr>
            <a:picLocks noChangeAspect="1" noChangeArrowheads="1"/>
          </p:cNvPicPr>
          <p:nvPr/>
        </p:nvPicPr>
        <p:blipFill>
          <a:blip r:embed="rId3"/>
          <a:srcRect/>
          <a:stretch>
            <a:fillRect/>
          </a:stretch>
        </p:blipFill>
        <p:spPr bwMode="auto">
          <a:xfrm>
            <a:off x="5678795" y="2137652"/>
            <a:ext cx="1681163" cy="1858962"/>
          </a:xfrm>
          <a:prstGeom prst="rect">
            <a:avLst/>
          </a:prstGeom>
          <a:noFill/>
          <a:ln w="9525" cap="flat">
            <a:noFill/>
            <a:round/>
            <a:headEnd/>
            <a:tailEnd/>
          </a:ln>
          <a:effectLst/>
        </p:spPr>
      </p:pic>
      <p:pic>
        <p:nvPicPr>
          <p:cNvPr id="135172" name="Picture 4"/>
          <p:cNvPicPr>
            <a:picLocks noChangeAspect="1" noChangeArrowheads="1"/>
          </p:cNvPicPr>
          <p:nvPr/>
        </p:nvPicPr>
        <p:blipFill>
          <a:blip r:embed="rId3"/>
          <a:srcRect/>
          <a:stretch>
            <a:fillRect/>
          </a:stretch>
        </p:blipFill>
        <p:spPr bwMode="auto">
          <a:xfrm>
            <a:off x="5665147" y="4559158"/>
            <a:ext cx="1681163" cy="1858963"/>
          </a:xfrm>
          <a:prstGeom prst="rect">
            <a:avLst/>
          </a:prstGeom>
          <a:noFill/>
          <a:ln w="9525" cap="flat">
            <a:noFill/>
            <a:round/>
            <a:headEnd/>
            <a:tailEnd/>
          </a:ln>
          <a:effectLst/>
        </p:spPr>
      </p:pic>
      <p:sp>
        <p:nvSpPr>
          <p:cNvPr id="135173" name="Line 5"/>
          <p:cNvSpPr>
            <a:spLocks noChangeShapeType="1"/>
          </p:cNvSpPr>
          <p:nvPr/>
        </p:nvSpPr>
        <p:spPr bwMode="auto">
          <a:xfrm>
            <a:off x="4968235" y="4654408"/>
            <a:ext cx="338137" cy="461963"/>
          </a:xfrm>
          <a:prstGeom prst="line">
            <a:avLst/>
          </a:prstGeom>
          <a:noFill/>
          <a:ln w="38160" cap="flat">
            <a:solidFill>
              <a:srgbClr val="CC0000"/>
            </a:solidFill>
            <a:round/>
            <a:headEnd/>
            <a:tailEnd/>
          </a:ln>
          <a:effectLst/>
        </p:spPr>
        <p:txBody>
          <a:bodyPr/>
          <a:lstStyle/>
          <a:p>
            <a:endParaRPr lang="en-US"/>
          </a:p>
        </p:txBody>
      </p:sp>
      <p:pic>
        <p:nvPicPr>
          <p:cNvPr id="135174" name="Picture 6"/>
          <p:cNvPicPr>
            <a:picLocks noChangeAspect="1" noChangeArrowheads="1"/>
          </p:cNvPicPr>
          <p:nvPr/>
        </p:nvPicPr>
        <p:blipFill>
          <a:blip r:embed="rId4"/>
          <a:srcRect/>
          <a:stretch>
            <a:fillRect/>
          </a:stretch>
        </p:blipFill>
        <p:spPr bwMode="auto">
          <a:xfrm>
            <a:off x="5141272" y="5022708"/>
            <a:ext cx="271463" cy="442913"/>
          </a:xfrm>
          <a:prstGeom prst="rect">
            <a:avLst/>
          </a:prstGeom>
          <a:noFill/>
          <a:ln w="9525" cap="flat">
            <a:noFill/>
            <a:round/>
            <a:headEnd/>
            <a:tailEnd/>
          </a:ln>
          <a:effectLst/>
        </p:spPr>
      </p:pic>
      <p:pic>
        <p:nvPicPr>
          <p:cNvPr id="135175" name="Picture 7"/>
          <p:cNvPicPr>
            <a:picLocks noChangeAspect="1" noChangeArrowheads="1"/>
          </p:cNvPicPr>
          <p:nvPr/>
        </p:nvPicPr>
        <p:blipFill>
          <a:blip r:embed="rId4"/>
          <a:srcRect/>
          <a:stretch>
            <a:fillRect/>
          </a:stretch>
        </p:blipFill>
        <p:spPr bwMode="auto">
          <a:xfrm>
            <a:off x="4797733" y="2155114"/>
            <a:ext cx="271462" cy="442913"/>
          </a:xfrm>
          <a:prstGeom prst="rect">
            <a:avLst/>
          </a:prstGeom>
          <a:noFill/>
          <a:ln w="9525" cap="flat">
            <a:noFill/>
            <a:round/>
            <a:headEnd/>
            <a:tailEnd/>
          </a:ln>
          <a:effectLst/>
        </p:spPr>
      </p:pic>
      <p:pic>
        <p:nvPicPr>
          <p:cNvPr id="135176" name="Picture 8"/>
          <p:cNvPicPr>
            <a:picLocks noChangeAspect="1" noChangeArrowheads="1"/>
          </p:cNvPicPr>
          <p:nvPr/>
        </p:nvPicPr>
        <p:blipFill>
          <a:blip r:embed="rId4"/>
          <a:srcRect/>
          <a:stretch>
            <a:fillRect/>
          </a:stretch>
        </p:blipFill>
        <p:spPr bwMode="auto">
          <a:xfrm>
            <a:off x="4797733" y="2620252"/>
            <a:ext cx="271462" cy="442912"/>
          </a:xfrm>
          <a:prstGeom prst="rect">
            <a:avLst/>
          </a:prstGeom>
          <a:noFill/>
          <a:ln w="9525" cap="flat">
            <a:noFill/>
            <a:round/>
            <a:headEnd/>
            <a:tailEnd/>
          </a:ln>
          <a:effectLst/>
        </p:spPr>
      </p:pic>
      <p:pic>
        <p:nvPicPr>
          <p:cNvPr id="135177" name="Picture 9"/>
          <p:cNvPicPr>
            <a:picLocks noChangeAspect="1" noChangeArrowheads="1"/>
          </p:cNvPicPr>
          <p:nvPr/>
        </p:nvPicPr>
        <p:blipFill>
          <a:blip r:embed="rId4"/>
          <a:srcRect/>
          <a:stretch>
            <a:fillRect/>
          </a:stretch>
        </p:blipFill>
        <p:spPr bwMode="auto">
          <a:xfrm>
            <a:off x="4797733" y="3085389"/>
            <a:ext cx="271462" cy="442913"/>
          </a:xfrm>
          <a:prstGeom prst="rect">
            <a:avLst/>
          </a:prstGeom>
          <a:noFill/>
          <a:ln w="9525" cap="flat">
            <a:noFill/>
            <a:round/>
            <a:headEnd/>
            <a:tailEnd/>
          </a:ln>
          <a:effectLst/>
        </p:spPr>
      </p:pic>
      <p:sp>
        <p:nvSpPr>
          <p:cNvPr id="135178" name="Line 10"/>
          <p:cNvSpPr>
            <a:spLocks noChangeShapeType="1"/>
          </p:cNvSpPr>
          <p:nvPr/>
        </p:nvSpPr>
        <p:spPr bwMode="auto">
          <a:xfrm flipH="1">
            <a:off x="4512622" y="4654408"/>
            <a:ext cx="344488" cy="461963"/>
          </a:xfrm>
          <a:prstGeom prst="line">
            <a:avLst/>
          </a:prstGeom>
          <a:noFill/>
          <a:ln w="38160" cap="flat">
            <a:solidFill>
              <a:srgbClr val="CC0000"/>
            </a:solidFill>
            <a:round/>
            <a:headEnd/>
            <a:tailEnd/>
          </a:ln>
          <a:effectLst/>
        </p:spPr>
        <p:txBody>
          <a:bodyPr/>
          <a:lstStyle/>
          <a:p>
            <a:endParaRPr lang="en-US"/>
          </a:p>
        </p:txBody>
      </p:sp>
      <p:pic>
        <p:nvPicPr>
          <p:cNvPr id="135179" name="Picture 11"/>
          <p:cNvPicPr>
            <a:picLocks noChangeAspect="1" noChangeArrowheads="1"/>
          </p:cNvPicPr>
          <p:nvPr/>
        </p:nvPicPr>
        <p:blipFill>
          <a:blip r:embed="rId4"/>
          <a:srcRect/>
          <a:stretch>
            <a:fillRect/>
          </a:stretch>
        </p:blipFill>
        <p:spPr bwMode="auto">
          <a:xfrm>
            <a:off x="4784085" y="4427396"/>
            <a:ext cx="271462" cy="442912"/>
          </a:xfrm>
          <a:prstGeom prst="rect">
            <a:avLst/>
          </a:prstGeom>
          <a:noFill/>
          <a:ln w="9525" cap="flat">
            <a:noFill/>
            <a:round/>
            <a:headEnd/>
            <a:tailEnd/>
          </a:ln>
          <a:effectLst/>
        </p:spPr>
      </p:pic>
      <p:pic>
        <p:nvPicPr>
          <p:cNvPr id="135180" name="Picture 12"/>
          <p:cNvPicPr>
            <a:picLocks noChangeAspect="1" noChangeArrowheads="1"/>
          </p:cNvPicPr>
          <p:nvPr/>
        </p:nvPicPr>
        <p:blipFill>
          <a:blip r:embed="rId4"/>
          <a:srcRect/>
          <a:stretch>
            <a:fillRect/>
          </a:stretch>
        </p:blipFill>
        <p:spPr bwMode="auto">
          <a:xfrm>
            <a:off x="4404672" y="5022708"/>
            <a:ext cx="271463" cy="442913"/>
          </a:xfrm>
          <a:prstGeom prst="rect">
            <a:avLst/>
          </a:prstGeom>
          <a:noFill/>
          <a:ln w="9525" cap="flat">
            <a:noFill/>
            <a:round/>
            <a:headEnd/>
            <a:tailEnd/>
          </a:ln>
          <a:effectLst/>
        </p:spPr>
      </p:pic>
      <p:sp>
        <p:nvSpPr>
          <p:cNvPr id="135182" name="Freeform 14"/>
          <p:cNvSpPr>
            <a:spLocks noChangeArrowheads="1"/>
          </p:cNvSpPr>
          <p:nvPr/>
        </p:nvSpPr>
        <p:spPr bwMode="auto">
          <a:xfrm>
            <a:off x="5331133" y="2097964"/>
            <a:ext cx="163512" cy="1438275"/>
          </a:xfrm>
          <a:custGeom>
            <a:avLst/>
            <a:gdLst>
              <a:gd name="G0" fmla="+- 65433 0 0"/>
              <a:gd name="G1" fmla="*/ G0 1 103"/>
              <a:gd name="G2" fmla="+- 64630 0 0"/>
              <a:gd name="G3" fmla="*/ G2 1 906"/>
              <a:gd name="G4" fmla="+- 65433 0 0"/>
              <a:gd name="G5" fmla="*/ G4 1 103"/>
              <a:gd name="G6" fmla="+- 64630 0 0"/>
              <a:gd name="G7" fmla="*/ G6 1 906"/>
              <a:gd name="G8" fmla="+- 65433 0 0"/>
              <a:gd name="G9" fmla="*/ G8 1 103"/>
              <a:gd name="G10" fmla="+- 64630 0 0"/>
              <a:gd name="G11" fmla="*/ G10 1 906"/>
              <a:gd name="G12" fmla="+- 65433 0 0"/>
              <a:gd name="G13" fmla="*/ G12 1 103"/>
              <a:gd name="G14" fmla="+- 64630 0 0"/>
              <a:gd name="G15" fmla="*/ G14 1 906"/>
              <a:gd name="G16" fmla="+- 65433 0 0"/>
              <a:gd name="G17" fmla="*/ G16 1 103"/>
              <a:gd name="G18" fmla="+- 64630 0 0"/>
              <a:gd name="G19" fmla="*/ G18 1 906"/>
              <a:gd name="G20" fmla="+- 65433 0 0"/>
              <a:gd name="G21" fmla="*/ G20 1 103"/>
              <a:gd name="G22" fmla="+- 64630 0 0"/>
              <a:gd name="G23" fmla="*/ G22 1 906"/>
              <a:gd name="G24" fmla="+- 65433 0 0"/>
              <a:gd name="G25" fmla="*/ G24 1 103"/>
              <a:gd name="G26" fmla="+- 64630 0 0"/>
              <a:gd name="G27" fmla="*/ G26 1 906"/>
              <a:gd name="G28" fmla="+- 65433 0 0"/>
              <a:gd name="G29" fmla="*/ G28 1 103"/>
              <a:gd name="G30" fmla="+- 64630 0 0"/>
              <a:gd name="G31" fmla="*/ G30 1 906"/>
              <a:gd name="G32" fmla="+- 65433 0 0"/>
              <a:gd name="G33" fmla="*/ G32 1 103"/>
              <a:gd name="G34" fmla="+- 64630 0 0"/>
              <a:gd name="G35" fmla="*/ G34 1 906"/>
              <a:gd name="G36" fmla="*/ 1 0 51712"/>
              <a:gd name="G37" fmla="*/ G36 103 1"/>
              <a:gd name="G38" fmla="*/ G37 1 103"/>
              <a:gd name="G39" fmla="+- 64630 0 0"/>
              <a:gd name="G40" fmla="*/ G39 1 906"/>
              <a:gd name="G41" fmla="+- 65433 0 0"/>
              <a:gd name="G42" fmla="*/ G41 1 103"/>
              <a:gd name="G43" fmla="+- 64630 0 0"/>
              <a:gd name="G44" fmla="*/ G43 1 906"/>
              <a:gd name="G45" fmla="+- 65433 0 0"/>
              <a:gd name="G46" fmla="*/ G45 1 103"/>
              <a:gd name="G47" fmla="*/ 1 0 51712"/>
              <a:gd name="G48" fmla="*/ G47 906 1"/>
              <a:gd name="G49" fmla="*/ G48 1 906"/>
              <a:gd name="G50" fmla="+- 65433 0 0"/>
              <a:gd name="G51" fmla="*/ G50 1 103"/>
              <a:gd name="G52" fmla="+- 64630 0 0"/>
              <a:gd name="G53" fmla="*/ G52 1 906"/>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3 1"/>
              <a:gd name="G69" fmla="*/ G68 1 103"/>
              <a:gd name="G70" fmla="*/ 1 0 51712"/>
              <a:gd name="G71" fmla="*/ G70 906 1"/>
              <a:gd name="G72" fmla="*/ G71 1 906"/>
              <a:gd name="G73" fmla="+- 10609 0 0"/>
              <a:gd name="G74" fmla="*/ G73 1 103"/>
              <a:gd name="G75" fmla="+- 34404 0 0"/>
              <a:gd name="G76" fmla="*/ G75 1 906"/>
            </a:gdLst>
            <a:ahLst/>
            <a:cxnLst>
              <a:cxn ang="0">
                <a:pos x="73" y="769"/>
              </a:cxn>
              <a:cxn ang="0">
                <a:pos x="88" y="767"/>
              </a:cxn>
              <a:cxn ang="0">
                <a:pos x="103" y="765"/>
              </a:cxn>
              <a:cxn ang="0">
                <a:pos x="76" y="835"/>
              </a:cxn>
              <a:cxn ang="0">
                <a:pos x="58" y="884"/>
              </a:cxn>
              <a:cxn ang="0">
                <a:pos x="49" y="906"/>
              </a:cxn>
              <a:cxn ang="0">
                <a:pos x="47" y="900"/>
              </a:cxn>
              <a:cxn ang="0">
                <a:pos x="41" y="884"/>
              </a:cxn>
              <a:cxn ang="0">
                <a:pos x="25" y="835"/>
              </a:cxn>
              <a:cxn ang="0">
                <a:pos x="0" y="764"/>
              </a:cxn>
              <a:cxn ang="0">
                <a:pos x="28" y="770"/>
              </a:cxn>
              <a:cxn ang="0">
                <a:pos x="55" y="0"/>
              </a:cxn>
              <a:cxn ang="0">
                <a:pos x="73" y="769"/>
              </a:cxn>
            </a:cxnLst>
            <a:rect l="0" t="0" r="r" b="b"/>
            <a:pathLst>
              <a:path w="103" h="906">
                <a:moveTo>
                  <a:pt x="73" y="769"/>
                </a:moveTo>
                <a:lnTo>
                  <a:pt x="88" y="767"/>
                </a:lnTo>
                <a:lnTo>
                  <a:pt x="103" y="765"/>
                </a:lnTo>
                <a:lnTo>
                  <a:pt x="76" y="835"/>
                </a:lnTo>
                <a:lnTo>
                  <a:pt x="58" y="884"/>
                </a:lnTo>
                <a:lnTo>
                  <a:pt x="49" y="906"/>
                </a:lnTo>
                <a:lnTo>
                  <a:pt x="47" y="900"/>
                </a:lnTo>
                <a:lnTo>
                  <a:pt x="41" y="884"/>
                </a:lnTo>
                <a:lnTo>
                  <a:pt x="25" y="835"/>
                </a:lnTo>
                <a:lnTo>
                  <a:pt x="0" y="764"/>
                </a:lnTo>
                <a:lnTo>
                  <a:pt x="28" y="770"/>
                </a:lnTo>
                <a:lnTo>
                  <a:pt x="55" y="0"/>
                </a:lnTo>
                <a:lnTo>
                  <a:pt x="73" y="769"/>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5" name="Title 1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How SQL Server Accesses Data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Using Clustered Indexes</a:t>
            </a:r>
          </a:p>
        </p:txBody>
      </p:sp>
      <p:sp>
        <p:nvSpPr>
          <p:cNvPr id="5" name="Content Placeholder 4"/>
          <p:cNvSpPr>
            <a:spLocks noGrp="1"/>
          </p:cNvSpPr>
          <p:nvPr>
            <p:ph idx="1"/>
          </p:nvPr>
        </p:nvSpPr>
        <p:spPr>
          <a:xfrm>
            <a:off x="442166" y="1200431"/>
            <a:ext cx="8229600" cy="1419939"/>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clustered index determines the physical order of data in a table. A clustered index is analogous to a telephone directory, which arranges data by last name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Each table can have only one clustered index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7" name="AutoShape 1"/>
          <p:cNvSpPr>
            <a:spLocks noChangeArrowheads="1"/>
          </p:cNvSpPr>
          <p:nvPr/>
        </p:nvSpPr>
        <p:spPr bwMode="auto">
          <a:xfrm>
            <a:off x="723900" y="1263650"/>
            <a:ext cx="7569200" cy="4835525"/>
          </a:xfrm>
          <a:prstGeom prst="roundRect">
            <a:avLst>
              <a:gd name="adj" fmla="val 16667"/>
            </a:avLst>
          </a:prstGeom>
          <a:solidFill>
            <a:srgbClr val="BBCDE3"/>
          </a:solidFill>
          <a:ln w="9360" cap="flat">
            <a:solidFill>
              <a:srgbClr val="4D4D4D"/>
            </a:solidFill>
            <a:round/>
            <a:headEnd/>
            <a:tailEnd/>
          </a:ln>
          <a:effectLst/>
        </p:spPr>
        <p:txBody>
          <a:bodyPr wrap="none" anchor="ctr"/>
          <a:lstStyle/>
          <a:p>
            <a:endParaRPr lang="en-US" dirty="0">
              <a:latin typeface="Trebuchet MS" pitchFamily="34" charset="0"/>
            </a:endParaRPr>
          </a:p>
        </p:txBody>
      </p:sp>
      <p:sp>
        <p:nvSpPr>
          <p:cNvPr id="13721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37219" name="AutoShape 3"/>
          <p:cNvSpPr>
            <a:spLocks noChangeArrowheads="1"/>
          </p:cNvSpPr>
          <p:nvPr/>
        </p:nvSpPr>
        <p:spPr bwMode="auto">
          <a:xfrm>
            <a:off x="927100" y="5024438"/>
            <a:ext cx="7162800" cy="892175"/>
          </a:xfrm>
          <a:prstGeom prst="roundRect">
            <a:avLst>
              <a:gd name="adj" fmla="val 16667"/>
            </a:avLst>
          </a:prstGeom>
          <a:solidFill>
            <a:srgbClr val="FFFFFF"/>
          </a:solidFill>
          <a:ln w="9360" cap="flat">
            <a:solidFill>
              <a:srgbClr val="333333"/>
            </a:solidFill>
            <a:round/>
            <a:headEnd/>
            <a:tailEnd/>
          </a:ln>
          <a:effectLst/>
        </p:spPr>
        <p:txBody>
          <a:bodyPr lIns="90000" tIns="82440" rIns="90000" bIns="45000"/>
          <a:lstStyle/>
          <a:p>
            <a:pP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solidFill>
                  <a:srgbClr val="000000"/>
                </a:solidFill>
                <a:latin typeface="Arial Narrow" pitchFamily="32" charset="0"/>
              </a:rPr>
              <a:t>Leaf Nodes</a:t>
            </a:r>
            <a:br>
              <a:rPr lang="en-US" sz="2200" b="1">
                <a:solidFill>
                  <a:srgbClr val="000000"/>
                </a:solidFill>
                <a:latin typeface="Arial Narrow" pitchFamily="32" charset="0"/>
              </a:rPr>
            </a:br>
            <a:r>
              <a:rPr lang="en-US" b="1">
                <a:solidFill>
                  <a:srgbClr val="000000"/>
                </a:solidFill>
                <a:latin typeface="Arial Narrow" pitchFamily="32" charset="0"/>
              </a:rPr>
              <a:t>Data Pages</a:t>
            </a:r>
          </a:p>
          <a:p>
            <a:pP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a:solidFill>
                <a:srgbClr val="000000"/>
              </a:solidFill>
              <a:latin typeface="Arial Narrow" pitchFamily="32" charset="0"/>
            </a:endParaRPr>
          </a:p>
        </p:txBody>
      </p:sp>
      <p:sp>
        <p:nvSpPr>
          <p:cNvPr id="137220" name="AutoShape 4"/>
          <p:cNvSpPr>
            <a:spLocks noChangeArrowheads="1"/>
          </p:cNvSpPr>
          <p:nvPr/>
        </p:nvSpPr>
        <p:spPr bwMode="auto">
          <a:xfrm>
            <a:off x="927100" y="1465263"/>
            <a:ext cx="7162800" cy="842962"/>
          </a:xfrm>
          <a:prstGeom prst="roundRect">
            <a:avLst>
              <a:gd name="adj" fmla="val 16667"/>
            </a:avLst>
          </a:prstGeom>
          <a:gradFill rotWithShape="0">
            <a:gsLst>
              <a:gs pos="0">
                <a:srgbClr val="EEEFD7"/>
              </a:gs>
              <a:gs pos="100000">
                <a:srgbClr val="D5D69C"/>
              </a:gs>
            </a:gsLst>
            <a:lin ang="2700000" scaled="1"/>
          </a:gradFill>
          <a:ln w="9360" cap="flat">
            <a:solidFill>
              <a:srgbClr val="4D4D4D"/>
            </a:solidFill>
            <a:round/>
            <a:headEnd/>
            <a:tailEnd/>
          </a:ln>
          <a:effectLst/>
        </p:spPr>
        <p:txBody>
          <a:bodyPr lIns="90000" tIns="45000" rIns="90000" bIns="45000" anchor="ctr"/>
          <a:lstStyle/>
          <a:p>
            <a:pPr marL="230188" indent="-228600">
              <a:lnSpc>
                <a:spcPct val="90000"/>
              </a:lnSpc>
              <a:spcBef>
                <a:spcPts val="725"/>
              </a:spcBef>
              <a:buSzPct val="91000"/>
              <a:buFont typeface="Times New Roman" pitchFamily="16" charset="0"/>
              <a:buBlip>
                <a:blip r:embed="rId3"/>
              </a:buBlip>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z="2200" b="1" dirty="0">
                <a:solidFill>
                  <a:srgbClr val="000000"/>
                </a:solidFill>
                <a:latin typeface="Arial Narrow" pitchFamily="32" charset="0"/>
              </a:rPr>
              <a:t>One clustered index per table</a:t>
            </a:r>
          </a:p>
          <a:p>
            <a:pPr marL="230188" indent="-228600">
              <a:lnSpc>
                <a:spcPct val="90000"/>
              </a:lnSpc>
              <a:spcBef>
                <a:spcPts val="725"/>
              </a:spcBef>
              <a:buSzPct val="91000"/>
              <a:buFont typeface="Times New Roman" pitchFamily="16" charset="0"/>
              <a:buBlip>
                <a:blip r:embed="rId3"/>
              </a:buBlip>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z="2200" b="1" dirty="0">
                <a:solidFill>
                  <a:srgbClr val="000000"/>
                </a:solidFill>
                <a:latin typeface="Arial Narrow" pitchFamily="32" charset="0"/>
              </a:rPr>
              <a:t>B-tree stores data pages in order of index key</a:t>
            </a:r>
          </a:p>
        </p:txBody>
      </p:sp>
      <p:pic>
        <p:nvPicPr>
          <p:cNvPr id="137221" name="Picture 5"/>
          <p:cNvPicPr>
            <a:picLocks noChangeAspect="1" noChangeArrowheads="1"/>
          </p:cNvPicPr>
          <p:nvPr/>
        </p:nvPicPr>
        <p:blipFill>
          <a:blip r:embed="rId4"/>
          <a:srcRect/>
          <a:stretch>
            <a:fillRect/>
          </a:stretch>
        </p:blipFill>
        <p:spPr bwMode="auto">
          <a:xfrm>
            <a:off x="3243263" y="5140325"/>
            <a:ext cx="396875" cy="647700"/>
          </a:xfrm>
          <a:prstGeom prst="rect">
            <a:avLst/>
          </a:prstGeom>
          <a:noFill/>
          <a:ln w="9525" cap="flat">
            <a:noFill/>
            <a:round/>
            <a:headEnd/>
            <a:tailEnd/>
          </a:ln>
          <a:effectLst/>
        </p:spPr>
      </p:pic>
      <p:graphicFrame>
        <p:nvGraphicFramePr>
          <p:cNvPr id="137222" name="Group 6"/>
          <p:cNvGraphicFramePr>
            <a:graphicFrameLocks noGrp="1"/>
          </p:cNvGraphicFramePr>
          <p:nvPr/>
        </p:nvGraphicFramePr>
        <p:xfrm>
          <a:off x="3065463" y="2425700"/>
          <a:ext cx="3402012" cy="375397"/>
        </p:xfrm>
        <a:graphic>
          <a:graphicData uri="http://schemas.openxmlformats.org/drawingml/2006/table">
            <a:tbl>
              <a:tblPr/>
              <a:tblGrid>
                <a:gridCol w="327025">
                  <a:extLst>
                    <a:ext uri="{9D8B030D-6E8A-4147-A177-3AD203B41FA5}">
                      <a16:colId xmlns:a16="http://schemas.microsoft.com/office/drawing/2014/main" xmlns="" val="20000"/>
                    </a:ext>
                  </a:extLst>
                </a:gridCol>
                <a:gridCol w="1031875">
                  <a:extLst>
                    <a:ext uri="{9D8B030D-6E8A-4147-A177-3AD203B41FA5}">
                      <a16:colId xmlns:a16="http://schemas.microsoft.com/office/drawing/2014/main" xmlns="" val="20001"/>
                    </a:ext>
                  </a:extLst>
                </a:gridCol>
                <a:gridCol w="219075">
                  <a:extLst>
                    <a:ext uri="{9D8B030D-6E8A-4147-A177-3AD203B41FA5}">
                      <a16:colId xmlns:a16="http://schemas.microsoft.com/office/drawing/2014/main" xmlns="" val="20002"/>
                    </a:ext>
                  </a:extLst>
                </a:gridCol>
                <a:gridCol w="1465262">
                  <a:extLst>
                    <a:ext uri="{9D8B030D-6E8A-4147-A177-3AD203B41FA5}">
                      <a16:colId xmlns:a16="http://schemas.microsoft.com/office/drawing/2014/main" xmlns="" val="20003"/>
                    </a:ext>
                  </a:extLst>
                </a:gridCol>
                <a:gridCol w="358775">
                  <a:extLst>
                    <a:ext uri="{9D8B030D-6E8A-4147-A177-3AD203B41FA5}">
                      <a16:colId xmlns:a16="http://schemas.microsoft.com/office/drawing/2014/main" xmlns="" val="20004"/>
                    </a:ext>
                  </a:extLst>
                </a:gridCol>
              </a:tblGrid>
              <a:tr h="361950">
                <a:tc>
                  <a:txBody>
                    <a:bodyPr/>
                    <a:lstStyle/>
                    <a:p>
                      <a:pPr marL="0" marR="0" lvl="0" indent="0" algn="ctr" defTabSz="457200" rtl="0" eaLnBrk="1" fontAlgn="base" latinLnBrk="0" hangingPunct="1">
                        <a:lnSpc>
                          <a:spcPct val="132000"/>
                        </a:lnSpc>
                        <a:spcBef>
                          <a:spcPts val="363"/>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Arial Unicode MS" charset="0"/>
                        </a:rPr>
                        <a:t>id</a:t>
                      </a:r>
                    </a:p>
                  </a:txBody>
                  <a:tcPr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457200" rtl="0" eaLnBrk="1" fontAlgn="base" latinLnBrk="0" hangingPunct="1">
                        <a:lnSpc>
                          <a:spcPct val="132000"/>
                        </a:lnSpc>
                        <a:spcBef>
                          <a:spcPts val="363"/>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Arial Unicode MS" charset="0"/>
                        </a:rPr>
                        <a:t>index_id = 1</a:t>
                      </a:r>
                    </a:p>
                  </a:txBody>
                  <a:tcPr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l" defTabSz="457200" rtl="0" eaLnBrk="1" fontAlgn="base" latinLnBrk="0" hangingPunct="0">
                        <a:lnSpc>
                          <a:spcPct val="87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Arial" charset="0"/>
                        <a:cs typeface="Arial Unicode MS" charset="0"/>
                      </a:endParaRPr>
                    </a:p>
                  </a:txBody>
                  <a:tcPr marT="91044"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457200" rtl="0" eaLnBrk="1" fontAlgn="base" latinLnBrk="0" hangingPunct="1">
                        <a:lnSpc>
                          <a:spcPct val="132000"/>
                        </a:lnSpc>
                        <a:spcBef>
                          <a:spcPts val="363"/>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Arial Unicode MS" charset="0"/>
                        </a:rPr>
                        <a:t>root_page</a:t>
                      </a:r>
                    </a:p>
                  </a:txBody>
                  <a:tcPr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l" defTabSz="457200" rtl="0" eaLnBrk="1" fontAlgn="base" latinLnBrk="0" hangingPunct="0">
                        <a:lnSpc>
                          <a:spcPct val="87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a:ln>
                          <a:noFill/>
                        </a:ln>
                        <a:solidFill>
                          <a:srgbClr val="000000"/>
                        </a:solidFill>
                        <a:effectLst/>
                        <a:latin typeface="Arial" charset="0"/>
                        <a:cs typeface="Arial Unicode MS" charset="0"/>
                      </a:endParaRPr>
                    </a:p>
                  </a:txBody>
                  <a:tcPr marT="91044"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xmlns="" val="10000"/>
                  </a:ext>
                </a:extLst>
              </a:tr>
            </a:tbl>
          </a:graphicData>
        </a:graphic>
      </p:graphicFrame>
      <p:sp>
        <p:nvSpPr>
          <p:cNvPr id="137244" name="Rectangle 28"/>
          <p:cNvSpPr>
            <a:spLocks noChangeArrowheads="1"/>
          </p:cNvSpPr>
          <p:nvPr/>
        </p:nvSpPr>
        <p:spPr bwMode="auto">
          <a:xfrm>
            <a:off x="1371600" y="2401888"/>
            <a:ext cx="1731963" cy="336550"/>
          </a:xfrm>
          <a:prstGeom prst="rect">
            <a:avLst/>
          </a:prstGeom>
          <a:noFill/>
          <a:ln w="9525" cap="flat">
            <a:noFill/>
            <a:round/>
            <a:headEnd/>
            <a:tailEnd/>
          </a:ln>
          <a:effectLst/>
        </p:spPr>
        <p:txBody>
          <a:bodyPr lIns="90000" tIns="45000" rIns="90000" bIns="45000">
            <a:spAutoFit/>
          </a:bodyPr>
          <a:lstStyle/>
          <a:p>
            <a:pPr algn="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Arial Narrow" pitchFamily="32" charset="0"/>
              </a:rPr>
              <a:t>sys.partitions</a:t>
            </a:r>
          </a:p>
        </p:txBody>
      </p:sp>
      <p:pic>
        <p:nvPicPr>
          <p:cNvPr id="137245" name="Picture 29"/>
          <p:cNvPicPr>
            <a:picLocks noChangeAspect="1" noChangeArrowheads="1"/>
          </p:cNvPicPr>
          <p:nvPr/>
        </p:nvPicPr>
        <p:blipFill>
          <a:blip r:embed="rId4"/>
          <a:srcRect/>
          <a:stretch>
            <a:fillRect/>
          </a:stretch>
        </p:blipFill>
        <p:spPr bwMode="auto">
          <a:xfrm>
            <a:off x="3986213" y="5140325"/>
            <a:ext cx="396875" cy="647700"/>
          </a:xfrm>
          <a:prstGeom prst="rect">
            <a:avLst/>
          </a:prstGeom>
          <a:noFill/>
          <a:ln w="9525" cap="flat">
            <a:noFill/>
            <a:round/>
            <a:headEnd/>
            <a:tailEnd/>
          </a:ln>
          <a:effectLst/>
        </p:spPr>
      </p:pic>
      <p:pic>
        <p:nvPicPr>
          <p:cNvPr id="137246" name="Picture 30"/>
          <p:cNvPicPr>
            <a:picLocks noChangeAspect="1" noChangeArrowheads="1"/>
          </p:cNvPicPr>
          <p:nvPr/>
        </p:nvPicPr>
        <p:blipFill>
          <a:blip r:embed="rId4"/>
          <a:srcRect/>
          <a:stretch>
            <a:fillRect/>
          </a:stretch>
        </p:blipFill>
        <p:spPr bwMode="auto">
          <a:xfrm>
            <a:off x="4808538" y="5140325"/>
            <a:ext cx="396875" cy="647700"/>
          </a:xfrm>
          <a:prstGeom prst="rect">
            <a:avLst/>
          </a:prstGeom>
          <a:noFill/>
          <a:ln w="9525" cap="flat">
            <a:noFill/>
            <a:round/>
            <a:headEnd/>
            <a:tailEnd/>
          </a:ln>
          <a:effectLst/>
        </p:spPr>
      </p:pic>
      <p:pic>
        <p:nvPicPr>
          <p:cNvPr id="137247" name="Picture 31"/>
          <p:cNvPicPr>
            <a:picLocks noChangeAspect="1" noChangeArrowheads="1"/>
          </p:cNvPicPr>
          <p:nvPr/>
        </p:nvPicPr>
        <p:blipFill>
          <a:blip r:embed="rId4"/>
          <a:srcRect/>
          <a:stretch>
            <a:fillRect/>
          </a:stretch>
        </p:blipFill>
        <p:spPr bwMode="auto">
          <a:xfrm>
            <a:off x="5608638" y="5140325"/>
            <a:ext cx="396875" cy="647700"/>
          </a:xfrm>
          <a:prstGeom prst="rect">
            <a:avLst/>
          </a:prstGeom>
          <a:noFill/>
          <a:ln w="9525" cap="flat">
            <a:noFill/>
            <a:round/>
            <a:headEnd/>
            <a:tailEnd/>
          </a:ln>
          <a:effectLst/>
        </p:spPr>
      </p:pic>
      <p:pic>
        <p:nvPicPr>
          <p:cNvPr id="137248" name="Picture 32"/>
          <p:cNvPicPr>
            <a:picLocks noChangeAspect="1" noChangeArrowheads="1"/>
          </p:cNvPicPr>
          <p:nvPr/>
        </p:nvPicPr>
        <p:blipFill>
          <a:blip r:embed="rId4"/>
          <a:srcRect/>
          <a:stretch>
            <a:fillRect/>
          </a:stretch>
        </p:blipFill>
        <p:spPr bwMode="auto">
          <a:xfrm>
            <a:off x="6432550" y="5140325"/>
            <a:ext cx="396875" cy="647700"/>
          </a:xfrm>
          <a:prstGeom prst="rect">
            <a:avLst/>
          </a:prstGeom>
          <a:noFill/>
          <a:ln w="9525" cap="flat">
            <a:noFill/>
            <a:round/>
            <a:headEnd/>
            <a:tailEnd/>
          </a:ln>
          <a:effectLst/>
        </p:spPr>
      </p:pic>
      <p:sp>
        <p:nvSpPr>
          <p:cNvPr id="137249" name="AutoShape 33"/>
          <p:cNvSpPr>
            <a:spLocks noChangeArrowheads="1"/>
          </p:cNvSpPr>
          <p:nvPr/>
        </p:nvSpPr>
        <p:spPr bwMode="auto">
          <a:xfrm>
            <a:off x="927100" y="3992563"/>
            <a:ext cx="7162800" cy="928687"/>
          </a:xfrm>
          <a:prstGeom prst="roundRect">
            <a:avLst>
              <a:gd name="adj" fmla="val 16667"/>
            </a:avLst>
          </a:prstGeom>
          <a:solidFill>
            <a:srgbClr val="FFFFFF"/>
          </a:solidFill>
          <a:ln w="9360" cap="flat">
            <a:solidFill>
              <a:srgbClr val="333333"/>
            </a:solidFill>
            <a:round/>
            <a:headEnd/>
            <a:tailEnd/>
          </a:ln>
          <a:effectLst/>
        </p:spPr>
        <p:txBody>
          <a:bodyPr lIns="90000" tIns="82440" rIns="90000" bIns="45000"/>
          <a:lstStyle/>
          <a:p>
            <a:pP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solidFill>
                  <a:srgbClr val="000000"/>
                </a:solidFill>
                <a:latin typeface="Arial Narrow" pitchFamily="32" charset="0"/>
              </a:rPr>
              <a:t>Intermediate Level </a:t>
            </a:r>
            <a:br>
              <a:rPr lang="en-US" sz="2200" b="1">
                <a:solidFill>
                  <a:srgbClr val="000000"/>
                </a:solidFill>
                <a:latin typeface="Arial Narrow" pitchFamily="32" charset="0"/>
              </a:rPr>
            </a:br>
            <a:r>
              <a:rPr lang="en-US" b="1">
                <a:solidFill>
                  <a:srgbClr val="000000"/>
                </a:solidFill>
                <a:latin typeface="Arial Narrow" pitchFamily="32" charset="0"/>
              </a:rPr>
              <a:t>Index Pages</a:t>
            </a:r>
          </a:p>
        </p:txBody>
      </p:sp>
      <p:pic>
        <p:nvPicPr>
          <p:cNvPr id="137250" name="Picture 34"/>
          <p:cNvPicPr>
            <a:picLocks noChangeAspect="1" noChangeArrowheads="1"/>
          </p:cNvPicPr>
          <p:nvPr/>
        </p:nvPicPr>
        <p:blipFill>
          <a:blip r:embed="rId4"/>
          <a:srcRect/>
          <a:stretch>
            <a:fillRect/>
          </a:stretch>
        </p:blipFill>
        <p:spPr bwMode="auto">
          <a:xfrm>
            <a:off x="3986213" y="4117975"/>
            <a:ext cx="396875" cy="647700"/>
          </a:xfrm>
          <a:prstGeom prst="rect">
            <a:avLst/>
          </a:prstGeom>
          <a:noFill/>
          <a:ln w="9525" cap="flat">
            <a:noFill/>
            <a:round/>
            <a:headEnd/>
            <a:tailEnd/>
          </a:ln>
          <a:effectLst/>
        </p:spPr>
      </p:pic>
      <p:pic>
        <p:nvPicPr>
          <p:cNvPr id="137251" name="Picture 35"/>
          <p:cNvPicPr>
            <a:picLocks noChangeAspect="1" noChangeArrowheads="1"/>
          </p:cNvPicPr>
          <p:nvPr/>
        </p:nvPicPr>
        <p:blipFill>
          <a:blip r:embed="rId4"/>
          <a:srcRect/>
          <a:stretch>
            <a:fillRect/>
          </a:stretch>
        </p:blipFill>
        <p:spPr bwMode="auto">
          <a:xfrm>
            <a:off x="4808538" y="4117975"/>
            <a:ext cx="396875" cy="647700"/>
          </a:xfrm>
          <a:prstGeom prst="rect">
            <a:avLst/>
          </a:prstGeom>
          <a:noFill/>
          <a:ln w="9525" cap="flat">
            <a:noFill/>
            <a:round/>
            <a:headEnd/>
            <a:tailEnd/>
          </a:ln>
          <a:effectLst/>
        </p:spPr>
      </p:pic>
      <p:pic>
        <p:nvPicPr>
          <p:cNvPr id="137252" name="Picture 36"/>
          <p:cNvPicPr>
            <a:picLocks noChangeAspect="1" noChangeArrowheads="1"/>
          </p:cNvPicPr>
          <p:nvPr/>
        </p:nvPicPr>
        <p:blipFill>
          <a:blip r:embed="rId4"/>
          <a:srcRect/>
          <a:stretch>
            <a:fillRect/>
          </a:stretch>
        </p:blipFill>
        <p:spPr bwMode="auto">
          <a:xfrm>
            <a:off x="5608638" y="4117975"/>
            <a:ext cx="396875" cy="647700"/>
          </a:xfrm>
          <a:prstGeom prst="rect">
            <a:avLst/>
          </a:prstGeom>
          <a:noFill/>
          <a:ln w="9525" cap="flat">
            <a:noFill/>
            <a:round/>
            <a:headEnd/>
            <a:tailEnd/>
          </a:ln>
          <a:effectLst/>
        </p:spPr>
      </p:pic>
      <p:pic>
        <p:nvPicPr>
          <p:cNvPr id="137253" name="Picture 37"/>
          <p:cNvPicPr>
            <a:picLocks noChangeAspect="1" noChangeArrowheads="1"/>
          </p:cNvPicPr>
          <p:nvPr/>
        </p:nvPicPr>
        <p:blipFill>
          <a:blip r:embed="rId4"/>
          <a:srcRect/>
          <a:stretch>
            <a:fillRect/>
          </a:stretch>
        </p:blipFill>
        <p:spPr bwMode="auto">
          <a:xfrm>
            <a:off x="4752975" y="3116263"/>
            <a:ext cx="396875" cy="647700"/>
          </a:xfrm>
          <a:prstGeom prst="rect">
            <a:avLst/>
          </a:prstGeom>
          <a:noFill/>
          <a:ln w="9525" cap="flat">
            <a:noFill/>
            <a:round/>
            <a:headEnd/>
            <a:tailEnd/>
          </a:ln>
          <a:effectLst/>
        </p:spPr>
      </p:pic>
      <p:sp>
        <p:nvSpPr>
          <p:cNvPr id="137254" name="Rectangle 38"/>
          <p:cNvSpPr>
            <a:spLocks noChangeArrowheads="1"/>
          </p:cNvSpPr>
          <p:nvPr/>
        </p:nvSpPr>
        <p:spPr bwMode="auto">
          <a:xfrm>
            <a:off x="5094288" y="3211513"/>
            <a:ext cx="1295400" cy="528637"/>
          </a:xfrm>
          <a:prstGeom prst="rect">
            <a:avLst/>
          </a:prstGeom>
          <a:noFill/>
          <a:ln w="9525" cap="flat">
            <a:noFill/>
            <a:round/>
            <a:headEnd/>
            <a:tailEnd/>
          </a:ln>
          <a:effectLst/>
        </p:spPr>
        <p:txBody>
          <a:bodyPr lIns="90000" tIns="45000" rIns="90000" bIns="45000">
            <a:spAutoFit/>
          </a:bodyPr>
          <a:lstStyle/>
          <a:p>
            <a:pP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000000"/>
                </a:solidFill>
                <a:latin typeface="Arial Narrow" pitchFamily="32" charset="0"/>
              </a:rPr>
              <a:t>Root Index Page</a:t>
            </a:r>
          </a:p>
        </p:txBody>
      </p:sp>
      <p:sp>
        <p:nvSpPr>
          <p:cNvPr id="137255" name="Rectangle 39"/>
          <p:cNvSpPr>
            <a:spLocks noChangeArrowheads="1"/>
          </p:cNvSpPr>
          <p:nvPr/>
        </p:nvSpPr>
        <p:spPr bwMode="auto">
          <a:xfrm>
            <a:off x="2936875" y="4270375"/>
            <a:ext cx="490538" cy="419100"/>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Arial Narrow" pitchFamily="32" charset="0"/>
              </a:rPr>
              <a:t>…</a:t>
            </a:r>
          </a:p>
        </p:txBody>
      </p:sp>
      <p:sp>
        <p:nvSpPr>
          <p:cNvPr id="137256" name="Rectangle 40"/>
          <p:cNvSpPr>
            <a:spLocks noChangeArrowheads="1"/>
          </p:cNvSpPr>
          <p:nvPr/>
        </p:nvSpPr>
        <p:spPr bwMode="auto">
          <a:xfrm>
            <a:off x="6651625" y="4270375"/>
            <a:ext cx="490538" cy="419100"/>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Arial Narrow" pitchFamily="32" charset="0"/>
              </a:rPr>
              <a:t>…</a:t>
            </a:r>
          </a:p>
        </p:txBody>
      </p:sp>
      <p:sp>
        <p:nvSpPr>
          <p:cNvPr id="137257" name="Rectangle 41"/>
          <p:cNvSpPr>
            <a:spLocks noChangeArrowheads="1"/>
          </p:cNvSpPr>
          <p:nvPr/>
        </p:nvSpPr>
        <p:spPr bwMode="auto">
          <a:xfrm>
            <a:off x="2292350" y="5289550"/>
            <a:ext cx="490538" cy="419100"/>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Arial Narrow" pitchFamily="32" charset="0"/>
              </a:rPr>
              <a:t>…</a:t>
            </a:r>
          </a:p>
        </p:txBody>
      </p:sp>
      <p:sp>
        <p:nvSpPr>
          <p:cNvPr id="137258" name="Rectangle 42"/>
          <p:cNvSpPr>
            <a:spLocks noChangeArrowheads="1"/>
          </p:cNvSpPr>
          <p:nvPr/>
        </p:nvSpPr>
        <p:spPr bwMode="auto">
          <a:xfrm>
            <a:off x="7450138" y="5291138"/>
            <a:ext cx="490537" cy="419100"/>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Arial Narrow" pitchFamily="32" charset="0"/>
              </a:rPr>
              <a:t>…</a:t>
            </a:r>
          </a:p>
        </p:txBody>
      </p:sp>
      <p:sp>
        <p:nvSpPr>
          <p:cNvPr id="137259" name="Freeform 43"/>
          <p:cNvSpPr>
            <a:spLocks noChangeArrowheads="1"/>
          </p:cNvSpPr>
          <p:nvPr/>
        </p:nvSpPr>
        <p:spPr bwMode="auto">
          <a:xfrm rot="18420000">
            <a:off x="5321301" y="3587750"/>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0" name="Freeform 44"/>
          <p:cNvSpPr>
            <a:spLocks noChangeArrowheads="1"/>
          </p:cNvSpPr>
          <p:nvPr/>
        </p:nvSpPr>
        <p:spPr bwMode="auto">
          <a:xfrm>
            <a:off x="4868863" y="2706688"/>
            <a:ext cx="165100" cy="498475"/>
          </a:xfrm>
          <a:custGeom>
            <a:avLst/>
            <a:gdLst>
              <a:gd name="G0" fmla="+- 65432 0 0"/>
              <a:gd name="G1" fmla="*/ G0 1 104"/>
              <a:gd name="G2" fmla="+- 65222 0 0"/>
              <a:gd name="G3" fmla="*/ G2 1 314"/>
              <a:gd name="G4" fmla="+- 65432 0 0"/>
              <a:gd name="G5" fmla="*/ G4 1 104"/>
              <a:gd name="G6" fmla="+- 65222 0 0"/>
              <a:gd name="G7" fmla="*/ G6 1 314"/>
              <a:gd name="G8" fmla="+- 65432 0 0"/>
              <a:gd name="G9" fmla="*/ G8 1 104"/>
              <a:gd name="G10" fmla="+- 65222 0 0"/>
              <a:gd name="G11" fmla="*/ G10 1 314"/>
              <a:gd name="G12" fmla="+- 65432 0 0"/>
              <a:gd name="G13" fmla="*/ G12 1 104"/>
              <a:gd name="G14" fmla="+- 65222 0 0"/>
              <a:gd name="G15" fmla="*/ G14 1 314"/>
              <a:gd name="G16" fmla="+- 65432 0 0"/>
              <a:gd name="G17" fmla="*/ G16 1 104"/>
              <a:gd name="G18" fmla="+- 65222 0 0"/>
              <a:gd name="G19" fmla="*/ G18 1 314"/>
              <a:gd name="G20" fmla="+- 65432 0 0"/>
              <a:gd name="G21" fmla="*/ G20 1 104"/>
              <a:gd name="G22" fmla="+- 65222 0 0"/>
              <a:gd name="G23" fmla="*/ G22 1 314"/>
              <a:gd name="G24" fmla="+- 65432 0 0"/>
              <a:gd name="G25" fmla="*/ G24 1 104"/>
              <a:gd name="G26" fmla="+- 65222 0 0"/>
              <a:gd name="G27" fmla="*/ G26 1 314"/>
              <a:gd name="G28" fmla="+- 65432 0 0"/>
              <a:gd name="G29" fmla="*/ G28 1 104"/>
              <a:gd name="G30" fmla="+- 65222 0 0"/>
              <a:gd name="G31" fmla="*/ G30 1 314"/>
              <a:gd name="G32" fmla="+- 65432 0 0"/>
              <a:gd name="G33" fmla="*/ G32 1 104"/>
              <a:gd name="G34" fmla="+- 65222 0 0"/>
              <a:gd name="G35" fmla="*/ G34 1 314"/>
              <a:gd name="G36" fmla="*/ 1 0 51712"/>
              <a:gd name="G37" fmla="*/ G36 104 1"/>
              <a:gd name="G38" fmla="*/ G37 1 104"/>
              <a:gd name="G39" fmla="+- 65222 0 0"/>
              <a:gd name="G40" fmla="*/ G39 1 314"/>
              <a:gd name="G41" fmla="+- 65432 0 0"/>
              <a:gd name="G42" fmla="*/ G41 1 104"/>
              <a:gd name="G43" fmla="+- 65222 0 0"/>
              <a:gd name="G44" fmla="*/ G43 1 314"/>
              <a:gd name="G45" fmla="+- 65432 0 0"/>
              <a:gd name="G46" fmla="*/ G45 1 104"/>
              <a:gd name="G47" fmla="*/ 1 0 51712"/>
              <a:gd name="G48" fmla="*/ G47 314 1"/>
              <a:gd name="G49" fmla="*/ G48 1 314"/>
              <a:gd name="G50" fmla="+- 65432 0 0"/>
              <a:gd name="G51" fmla="*/ G50 1 104"/>
              <a:gd name="G52" fmla="+- 65222 0 0"/>
              <a:gd name="G53" fmla="*/ G52 1 31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14 1"/>
              <a:gd name="G72" fmla="*/ G71 1 314"/>
              <a:gd name="G73" fmla="+- 10816 0 0"/>
              <a:gd name="G74" fmla="*/ G73 1 104"/>
              <a:gd name="G75" fmla="+- 33060 0 0"/>
              <a:gd name="G76" fmla="*/ G75 1 314"/>
            </a:gdLst>
            <a:ahLst/>
            <a:cxnLst>
              <a:cxn ang="0">
                <a:pos x="74" y="177"/>
              </a:cxn>
              <a:cxn ang="0">
                <a:pos x="89" y="175"/>
              </a:cxn>
              <a:cxn ang="0">
                <a:pos x="104" y="173"/>
              </a:cxn>
              <a:cxn ang="0">
                <a:pos x="77" y="244"/>
              </a:cxn>
              <a:cxn ang="0">
                <a:pos x="58" y="292"/>
              </a:cxn>
              <a:cxn ang="0">
                <a:pos x="50" y="314"/>
              </a:cxn>
              <a:cxn ang="0">
                <a:pos x="48" y="308"/>
              </a:cxn>
              <a:cxn ang="0">
                <a:pos x="42" y="292"/>
              </a:cxn>
              <a:cxn ang="0">
                <a:pos x="25" y="243"/>
              </a:cxn>
              <a:cxn ang="0">
                <a:pos x="0" y="172"/>
              </a:cxn>
              <a:cxn ang="0">
                <a:pos x="29" y="178"/>
              </a:cxn>
              <a:cxn ang="0">
                <a:pos x="54" y="0"/>
              </a:cxn>
              <a:cxn ang="0">
                <a:pos x="74" y="177"/>
              </a:cxn>
            </a:cxnLst>
            <a:rect l="0" t="0" r="r" b="b"/>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1" name="Freeform 45"/>
          <p:cNvSpPr>
            <a:spLocks noChangeArrowheads="1"/>
          </p:cNvSpPr>
          <p:nvPr/>
        </p:nvSpPr>
        <p:spPr bwMode="auto">
          <a:xfrm rot="2700000">
            <a:off x="4429126" y="35607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2" name="Freeform 46"/>
          <p:cNvSpPr>
            <a:spLocks noChangeArrowheads="1"/>
          </p:cNvSpPr>
          <p:nvPr/>
        </p:nvSpPr>
        <p:spPr bwMode="auto">
          <a:xfrm>
            <a:off x="4868863" y="3690938"/>
            <a:ext cx="165100" cy="498475"/>
          </a:xfrm>
          <a:custGeom>
            <a:avLst/>
            <a:gdLst>
              <a:gd name="G0" fmla="+- 65432 0 0"/>
              <a:gd name="G1" fmla="*/ G0 1 104"/>
              <a:gd name="G2" fmla="+- 65222 0 0"/>
              <a:gd name="G3" fmla="*/ G2 1 314"/>
              <a:gd name="G4" fmla="+- 65432 0 0"/>
              <a:gd name="G5" fmla="*/ G4 1 104"/>
              <a:gd name="G6" fmla="+- 65222 0 0"/>
              <a:gd name="G7" fmla="*/ G6 1 314"/>
              <a:gd name="G8" fmla="+- 65432 0 0"/>
              <a:gd name="G9" fmla="*/ G8 1 104"/>
              <a:gd name="G10" fmla="+- 65222 0 0"/>
              <a:gd name="G11" fmla="*/ G10 1 314"/>
              <a:gd name="G12" fmla="+- 65432 0 0"/>
              <a:gd name="G13" fmla="*/ G12 1 104"/>
              <a:gd name="G14" fmla="+- 65222 0 0"/>
              <a:gd name="G15" fmla="*/ G14 1 314"/>
              <a:gd name="G16" fmla="+- 65432 0 0"/>
              <a:gd name="G17" fmla="*/ G16 1 104"/>
              <a:gd name="G18" fmla="+- 65222 0 0"/>
              <a:gd name="G19" fmla="*/ G18 1 314"/>
              <a:gd name="G20" fmla="+- 65432 0 0"/>
              <a:gd name="G21" fmla="*/ G20 1 104"/>
              <a:gd name="G22" fmla="+- 65222 0 0"/>
              <a:gd name="G23" fmla="*/ G22 1 314"/>
              <a:gd name="G24" fmla="+- 65432 0 0"/>
              <a:gd name="G25" fmla="*/ G24 1 104"/>
              <a:gd name="G26" fmla="+- 65222 0 0"/>
              <a:gd name="G27" fmla="*/ G26 1 314"/>
              <a:gd name="G28" fmla="+- 65432 0 0"/>
              <a:gd name="G29" fmla="*/ G28 1 104"/>
              <a:gd name="G30" fmla="+- 65222 0 0"/>
              <a:gd name="G31" fmla="*/ G30 1 314"/>
              <a:gd name="G32" fmla="+- 65432 0 0"/>
              <a:gd name="G33" fmla="*/ G32 1 104"/>
              <a:gd name="G34" fmla="+- 65222 0 0"/>
              <a:gd name="G35" fmla="*/ G34 1 314"/>
              <a:gd name="G36" fmla="*/ 1 0 51712"/>
              <a:gd name="G37" fmla="*/ G36 104 1"/>
              <a:gd name="G38" fmla="*/ G37 1 104"/>
              <a:gd name="G39" fmla="+- 65222 0 0"/>
              <a:gd name="G40" fmla="*/ G39 1 314"/>
              <a:gd name="G41" fmla="+- 65432 0 0"/>
              <a:gd name="G42" fmla="*/ G41 1 104"/>
              <a:gd name="G43" fmla="+- 65222 0 0"/>
              <a:gd name="G44" fmla="*/ G43 1 314"/>
              <a:gd name="G45" fmla="+- 65432 0 0"/>
              <a:gd name="G46" fmla="*/ G45 1 104"/>
              <a:gd name="G47" fmla="*/ 1 0 51712"/>
              <a:gd name="G48" fmla="*/ G47 314 1"/>
              <a:gd name="G49" fmla="*/ G48 1 314"/>
              <a:gd name="G50" fmla="+- 65432 0 0"/>
              <a:gd name="G51" fmla="*/ G50 1 104"/>
              <a:gd name="G52" fmla="+- 65222 0 0"/>
              <a:gd name="G53" fmla="*/ G52 1 31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14 1"/>
              <a:gd name="G72" fmla="*/ G71 1 314"/>
              <a:gd name="G73" fmla="+- 10816 0 0"/>
              <a:gd name="G74" fmla="*/ G73 1 104"/>
              <a:gd name="G75" fmla="+- 33060 0 0"/>
              <a:gd name="G76" fmla="*/ G75 1 314"/>
            </a:gdLst>
            <a:ahLst/>
            <a:cxnLst>
              <a:cxn ang="0">
                <a:pos x="74" y="177"/>
              </a:cxn>
              <a:cxn ang="0">
                <a:pos x="89" y="175"/>
              </a:cxn>
              <a:cxn ang="0">
                <a:pos x="104" y="173"/>
              </a:cxn>
              <a:cxn ang="0">
                <a:pos x="77" y="244"/>
              </a:cxn>
              <a:cxn ang="0">
                <a:pos x="58" y="292"/>
              </a:cxn>
              <a:cxn ang="0">
                <a:pos x="50" y="314"/>
              </a:cxn>
              <a:cxn ang="0">
                <a:pos x="48" y="308"/>
              </a:cxn>
              <a:cxn ang="0">
                <a:pos x="42" y="292"/>
              </a:cxn>
              <a:cxn ang="0">
                <a:pos x="25" y="243"/>
              </a:cxn>
              <a:cxn ang="0">
                <a:pos x="0" y="172"/>
              </a:cxn>
              <a:cxn ang="0">
                <a:pos x="29" y="178"/>
              </a:cxn>
              <a:cxn ang="0">
                <a:pos x="54" y="0"/>
              </a:cxn>
              <a:cxn ang="0">
                <a:pos x="74" y="177"/>
              </a:cxn>
            </a:cxnLst>
            <a:rect l="0" t="0" r="r" b="b"/>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3" name="Freeform 47"/>
          <p:cNvSpPr>
            <a:spLocks noChangeArrowheads="1"/>
          </p:cNvSpPr>
          <p:nvPr/>
        </p:nvSpPr>
        <p:spPr bwMode="auto">
          <a:xfrm rot="16200000">
            <a:off x="3635376"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4" name="Freeform 48"/>
          <p:cNvSpPr>
            <a:spLocks noChangeArrowheads="1"/>
          </p:cNvSpPr>
          <p:nvPr/>
        </p:nvSpPr>
        <p:spPr bwMode="auto">
          <a:xfrm rot="16200000">
            <a:off x="4525963"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5" name="Freeform 49"/>
          <p:cNvSpPr>
            <a:spLocks noChangeArrowheads="1"/>
          </p:cNvSpPr>
          <p:nvPr/>
        </p:nvSpPr>
        <p:spPr bwMode="auto">
          <a:xfrm rot="16200000">
            <a:off x="5368926"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6" name="Freeform 50"/>
          <p:cNvSpPr>
            <a:spLocks noChangeArrowheads="1"/>
          </p:cNvSpPr>
          <p:nvPr/>
        </p:nvSpPr>
        <p:spPr bwMode="auto">
          <a:xfrm rot="16200000">
            <a:off x="6227763"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7" name="Freeform 51"/>
          <p:cNvSpPr>
            <a:spLocks noChangeArrowheads="1"/>
          </p:cNvSpPr>
          <p:nvPr/>
        </p:nvSpPr>
        <p:spPr bwMode="auto">
          <a:xfrm rot="5400000">
            <a:off x="3641726"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8" name="Freeform 52"/>
          <p:cNvSpPr>
            <a:spLocks noChangeArrowheads="1"/>
          </p:cNvSpPr>
          <p:nvPr/>
        </p:nvSpPr>
        <p:spPr bwMode="auto">
          <a:xfrm rot="5400000">
            <a:off x="4532313"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69" name="Freeform 53"/>
          <p:cNvSpPr>
            <a:spLocks noChangeArrowheads="1"/>
          </p:cNvSpPr>
          <p:nvPr/>
        </p:nvSpPr>
        <p:spPr bwMode="auto">
          <a:xfrm rot="5400000">
            <a:off x="5375276"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0" name="Freeform 54"/>
          <p:cNvSpPr>
            <a:spLocks noChangeArrowheads="1"/>
          </p:cNvSpPr>
          <p:nvPr/>
        </p:nvSpPr>
        <p:spPr bwMode="auto">
          <a:xfrm rot="5400000">
            <a:off x="6234113"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1" name="Freeform 55"/>
          <p:cNvSpPr>
            <a:spLocks noChangeArrowheads="1"/>
          </p:cNvSpPr>
          <p:nvPr/>
        </p:nvSpPr>
        <p:spPr bwMode="auto">
          <a:xfrm rot="16200000">
            <a:off x="2922588"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2" name="Freeform 56"/>
          <p:cNvSpPr>
            <a:spLocks noChangeArrowheads="1"/>
          </p:cNvSpPr>
          <p:nvPr/>
        </p:nvSpPr>
        <p:spPr bwMode="auto">
          <a:xfrm rot="5400000">
            <a:off x="2928938"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3" name="Freeform 57"/>
          <p:cNvSpPr>
            <a:spLocks noChangeArrowheads="1"/>
          </p:cNvSpPr>
          <p:nvPr/>
        </p:nvSpPr>
        <p:spPr bwMode="auto">
          <a:xfrm rot="16200000">
            <a:off x="377825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4" name="Freeform 58"/>
          <p:cNvSpPr>
            <a:spLocks noChangeArrowheads="1"/>
          </p:cNvSpPr>
          <p:nvPr/>
        </p:nvSpPr>
        <p:spPr bwMode="auto">
          <a:xfrm rot="5400000">
            <a:off x="378460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5" name="Freeform 59"/>
          <p:cNvSpPr>
            <a:spLocks noChangeArrowheads="1"/>
          </p:cNvSpPr>
          <p:nvPr/>
        </p:nvSpPr>
        <p:spPr bwMode="auto">
          <a:xfrm rot="16200000">
            <a:off x="4538663"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6" name="Freeform 60"/>
          <p:cNvSpPr>
            <a:spLocks noChangeArrowheads="1"/>
          </p:cNvSpPr>
          <p:nvPr/>
        </p:nvSpPr>
        <p:spPr bwMode="auto">
          <a:xfrm rot="5400000">
            <a:off x="4545013"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7" name="Freeform 61"/>
          <p:cNvSpPr>
            <a:spLocks noChangeArrowheads="1"/>
          </p:cNvSpPr>
          <p:nvPr/>
        </p:nvSpPr>
        <p:spPr bwMode="auto">
          <a:xfrm rot="16200000">
            <a:off x="534670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8" name="Freeform 62"/>
          <p:cNvSpPr>
            <a:spLocks noChangeArrowheads="1"/>
          </p:cNvSpPr>
          <p:nvPr/>
        </p:nvSpPr>
        <p:spPr bwMode="auto">
          <a:xfrm rot="5400000">
            <a:off x="535305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79" name="Freeform 63"/>
          <p:cNvSpPr>
            <a:spLocks noChangeArrowheads="1"/>
          </p:cNvSpPr>
          <p:nvPr/>
        </p:nvSpPr>
        <p:spPr bwMode="auto">
          <a:xfrm rot="16200000">
            <a:off x="615315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0" name="Freeform 64"/>
          <p:cNvSpPr>
            <a:spLocks noChangeArrowheads="1"/>
          </p:cNvSpPr>
          <p:nvPr/>
        </p:nvSpPr>
        <p:spPr bwMode="auto">
          <a:xfrm rot="5400000">
            <a:off x="615950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1" name="Freeform 65"/>
          <p:cNvSpPr>
            <a:spLocks noChangeArrowheads="1"/>
          </p:cNvSpPr>
          <p:nvPr/>
        </p:nvSpPr>
        <p:spPr bwMode="auto">
          <a:xfrm rot="16200000">
            <a:off x="705485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2" name="Freeform 66"/>
          <p:cNvSpPr>
            <a:spLocks noChangeArrowheads="1"/>
          </p:cNvSpPr>
          <p:nvPr/>
        </p:nvSpPr>
        <p:spPr bwMode="auto">
          <a:xfrm rot="5400000">
            <a:off x="706120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3" name="Freeform 67"/>
          <p:cNvSpPr>
            <a:spLocks noChangeArrowheads="1"/>
          </p:cNvSpPr>
          <p:nvPr/>
        </p:nvSpPr>
        <p:spPr bwMode="auto">
          <a:xfrm>
            <a:off x="3522663" y="4640263"/>
            <a:ext cx="557212" cy="561975"/>
          </a:xfrm>
          <a:custGeom>
            <a:avLst/>
            <a:gdLst>
              <a:gd name="G0" fmla="+- 65185 0 0"/>
              <a:gd name="G1" fmla="*/ G0 1 351"/>
              <a:gd name="G2" fmla="+- 65182 0 0"/>
              <a:gd name="G3" fmla="*/ G2 1 354"/>
              <a:gd name="G4" fmla="+- 65185 0 0"/>
              <a:gd name="G5" fmla="*/ G4 1 351"/>
              <a:gd name="G6" fmla="+- 65182 0 0"/>
              <a:gd name="G7" fmla="*/ G6 1 354"/>
              <a:gd name="G8" fmla="+- 65185 0 0"/>
              <a:gd name="G9" fmla="*/ G8 1 351"/>
              <a:gd name="G10" fmla="+- 65182 0 0"/>
              <a:gd name="G11" fmla="*/ G10 1 354"/>
              <a:gd name="G12" fmla="+- 65185 0 0"/>
              <a:gd name="G13" fmla="*/ G12 1 351"/>
              <a:gd name="G14" fmla="+- 65182 0 0"/>
              <a:gd name="G15" fmla="*/ G14 1 354"/>
              <a:gd name="G16" fmla="+- 65185 0 0"/>
              <a:gd name="G17" fmla="*/ G16 1 351"/>
              <a:gd name="G18" fmla="+- 65182 0 0"/>
              <a:gd name="G19" fmla="*/ G18 1 354"/>
              <a:gd name="G20" fmla="*/ 1 0 51712"/>
              <a:gd name="G21" fmla="*/ G20 351 1"/>
              <a:gd name="G22" fmla="*/ G21 1 351"/>
              <a:gd name="G23" fmla="+- 65182 0 0"/>
              <a:gd name="G24" fmla="*/ G23 1 354"/>
              <a:gd name="G25" fmla="+- 65185 0 0"/>
              <a:gd name="G26" fmla="*/ G25 1 351"/>
              <a:gd name="G27" fmla="+- 65182 0 0"/>
              <a:gd name="G28" fmla="*/ G27 1 354"/>
              <a:gd name="G29" fmla="+- 65185 0 0"/>
              <a:gd name="G30" fmla="*/ G29 1 351"/>
              <a:gd name="G31" fmla="+- 65182 0 0"/>
              <a:gd name="G32" fmla="*/ G31 1 354"/>
              <a:gd name="G33" fmla="+- 65185 0 0"/>
              <a:gd name="G34" fmla="*/ G33 1 351"/>
              <a:gd name="G35" fmla="+- 65182 0 0"/>
              <a:gd name="G36" fmla="*/ G35 1 354"/>
              <a:gd name="G37" fmla="+- 65185 0 0"/>
              <a:gd name="G38" fmla="*/ G37 1 351"/>
              <a:gd name="G39" fmla="+- 65182 0 0"/>
              <a:gd name="G40" fmla="*/ G39 1 354"/>
              <a:gd name="G41" fmla="+- 65185 0 0"/>
              <a:gd name="G42" fmla="*/ G41 1 351"/>
              <a:gd name="G43" fmla="+- 65182 0 0"/>
              <a:gd name="G44" fmla="*/ G43 1 354"/>
              <a:gd name="G45" fmla="+- 65185 0 0"/>
              <a:gd name="G46" fmla="*/ G45 1 351"/>
              <a:gd name="G47" fmla="*/ 1 0 51712"/>
              <a:gd name="G48" fmla="*/ G47 354 1"/>
              <a:gd name="G49" fmla="*/ G48 1 354"/>
              <a:gd name="G50" fmla="+- 65185 0 0"/>
              <a:gd name="G51" fmla="*/ G50 1 351"/>
              <a:gd name="G52" fmla="+- 65182 0 0"/>
              <a:gd name="G53" fmla="*/ G52 1 35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351 1"/>
              <a:gd name="G69" fmla="*/ G68 1 351"/>
              <a:gd name="G70" fmla="*/ 1 0 51712"/>
              <a:gd name="G71" fmla="*/ G70 354 1"/>
              <a:gd name="G72" fmla="*/ G71 1 354"/>
              <a:gd name="G73" fmla="+- 57665 0 0"/>
              <a:gd name="G74" fmla="*/ G73 1 351"/>
              <a:gd name="G75" fmla="+- 59780 0 0"/>
              <a:gd name="G76" fmla="*/ G75 1 354"/>
            </a:gdLst>
            <a:ahLst/>
            <a:cxnLst>
              <a:cxn ang="0">
                <a:pos x="114" y="274"/>
              </a:cxn>
              <a:cxn ang="0">
                <a:pos x="126" y="284"/>
              </a:cxn>
              <a:cxn ang="0">
                <a:pos x="138" y="293"/>
              </a:cxn>
              <a:cxn ang="0">
                <a:pos x="68" y="324"/>
              </a:cxn>
              <a:cxn ang="0">
                <a:pos x="21" y="344"/>
              </a:cxn>
              <a:cxn ang="0">
                <a:pos x="0" y="354"/>
              </a:cxn>
              <a:cxn ang="0">
                <a:pos x="3" y="349"/>
              </a:cxn>
              <a:cxn ang="0">
                <a:pos x="10" y="333"/>
              </a:cxn>
              <a:cxn ang="0">
                <a:pos x="32" y="286"/>
              </a:cxn>
              <a:cxn ang="0">
                <a:pos x="65" y="219"/>
              </a:cxn>
              <a:cxn ang="0">
                <a:pos x="81" y="243"/>
              </a:cxn>
              <a:cxn ang="0">
                <a:pos x="351" y="0"/>
              </a:cxn>
              <a:cxn ang="0">
                <a:pos x="114" y="274"/>
              </a:cxn>
            </a:cxnLst>
            <a:rect l="0" t="0" r="r" b="b"/>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4" name="Freeform 68"/>
          <p:cNvSpPr>
            <a:spLocks noChangeArrowheads="1"/>
          </p:cNvSpPr>
          <p:nvPr/>
        </p:nvSpPr>
        <p:spPr bwMode="auto">
          <a:xfrm>
            <a:off x="4083050" y="4664075"/>
            <a:ext cx="165100" cy="544513"/>
          </a:xfrm>
          <a:custGeom>
            <a:avLst/>
            <a:gdLst>
              <a:gd name="G0" fmla="+- 65432 0 0"/>
              <a:gd name="G1" fmla="*/ G0 1 104"/>
              <a:gd name="G2" fmla="+- 65193 0 0"/>
              <a:gd name="G3" fmla="*/ G2 1 343"/>
              <a:gd name="G4" fmla="+- 65432 0 0"/>
              <a:gd name="G5" fmla="*/ G4 1 104"/>
              <a:gd name="G6" fmla="+- 65193 0 0"/>
              <a:gd name="G7" fmla="*/ G6 1 343"/>
              <a:gd name="G8" fmla="+- 65432 0 0"/>
              <a:gd name="G9" fmla="*/ G8 1 104"/>
              <a:gd name="G10" fmla="+- 65193 0 0"/>
              <a:gd name="G11" fmla="*/ G10 1 343"/>
              <a:gd name="G12" fmla="+- 65432 0 0"/>
              <a:gd name="G13" fmla="*/ G12 1 104"/>
              <a:gd name="G14" fmla="+- 65193 0 0"/>
              <a:gd name="G15" fmla="*/ G14 1 343"/>
              <a:gd name="G16" fmla="+- 65432 0 0"/>
              <a:gd name="G17" fmla="*/ G16 1 104"/>
              <a:gd name="G18" fmla="+- 65193 0 0"/>
              <a:gd name="G19" fmla="*/ G18 1 343"/>
              <a:gd name="G20" fmla="+- 65432 0 0"/>
              <a:gd name="G21" fmla="*/ G20 1 104"/>
              <a:gd name="G22" fmla="+- 65193 0 0"/>
              <a:gd name="G23" fmla="*/ G22 1 343"/>
              <a:gd name="G24" fmla="+- 65432 0 0"/>
              <a:gd name="G25" fmla="*/ G24 1 104"/>
              <a:gd name="G26" fmla="+- 65193 0 0"/>
              <a:gd name="G27" fmla="*/ G26 1 343"/>
              <a:gd name="G28" fmla="+- 65432 0 0"/>
              <a:gd name="G29" fmla="*/ G28 1 104"/>
              <a:gd name="G30" fmla="+- 65193 0 0"/>
              <a:gd name="G31" fmla="*/ G30 1 343"/>
              <a:gd name="G32" fmla="+- 65432 0 0"/>
              <a:gd name="G33" fmla="*/ G32 1 104"/>
              <a:gd name="G34" fmla="+- 65193 0 0"/>
              <a:gd name="G35" fmla="*/ G34 1 343"/>
              <a:gd name="G36" fmla="*/ 1 0 51712"/>
              <a:gd name="G37" fmla="*/ G36 104 1"/>
              <a:gd name="G38" fmla="*/ G37 1 104"/>
              <a:gd name="G39" fmla="+- 65193 0 0"/>
              <a:gd name="G40" fmla="*/ G39 1 343"/>
              <a:gd name="G41" fmla="+- 65432 0 0"/>
              <a:gd name="G42" fmla="*/ G41 1 104"/>
              <a:gd name="G43" fmla="+- 65193 0 0"/>
              <a:gd name="G44" fmla="*/ G43 1 343"/>
              <a:gd name="G45" fmla="+- 65432 0 0"/>
              <a:gd name="G46" fmla="*/ G45 1 104"/>
              <a:gd name="G47" fmla="*/ 1 0 51712"/>
              <a:gd name="G48" fmla="*/ G47 343 1"/>
              <a:gd name="G49" fmla="*/ G48 1 343"/>
              <a:gd name="G50" fmla="+- 65432 0 0"/>
              <a:gd name="G51" fmla="*/ G50 1 104"/>
              <a:gd name="G52" fmla="+- 65193 0 0"/>
              <a:gd name="G53" fmla="*/ G52 1 343"/>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43 1"/>
              <a:gd name="G72" fmla="*/ G71 1 343"/>
              <a:gd name="G73" fmla="+- 10816 0 0"/>
              <a:gd name="G74" fmla="*/ G73 1 104"/>
              <a:gd name="G75" fmla="+- 52113 0 0"/>
              <a:gd name="G76" fmla="*/ G75 1 343"/>
            </a:gdLst>
            <a:ahLst/>
            <a:cxnLst>
              <a:cxn ang="0">
                <a:pos x="74" y="206"/>
              </a:cxn>
              <a:cxn ang="0">
                <a:pos x="89" y="204"/>
              </a:cxn>
              <a:cxn ang="0">
                <a:pos x="104" y="202"/>
              </a:cxn>
              <a:cxn ang="0">
                <a:pos x="77" y="273"/>
              </a:cxn>
              <a:cxn ang="0">
                <a:pos x="58" y="321"/>
              </a:cxn>
              <a:cxn ang="0">
                <a:pos x="50" y="343"/>
              </a:cxn>
              <a:cxn ang="0">
                <a:pos x="48" y="337"/>
              </a:cxn>
              <a:cxn ang="0">
                <a:pos x="42" y="321"/>
              </a:cxn>
              <a:cxn ang="0">
                <a:pos x="25" y="272"/>
              </a:cxn>
              <a:cxn ang="0">
                <a:pos x="0" y="201"/>
              </a:cxn>
              <a:cxn ang="0">
                <a:pos x="29" y="207"/>
              </a:cxn>
              <a:cxn ang="0">
                <a:pos x="49" y="0"/>
              </a:cxn>
              <a:cxn ang="0">
                <a:pos x="74" y="206"/>
              </a:cxn>
            </a:cxnLst>
            <a:rect l="0" t="0" r="r" b="b"/>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5" name="Freeform 69"/>
          <p:cNvSpPr>
            <a:spLocks noChangeArrowheads="1"/>
          </p:cNvSpPr>
          <p:nvPr/>
        </p:nvSpPr>
        <p:spPr bwMode="auto">
          <a:xfrm flipH="1">
            <a:off x="5187950" y="4640263"/>
            <a:ext cx="557213" cy="561975"/>
          </a:xfrm>
          <a:custGeom>
            <a:avLst/>
            <a:gdLst>
              <a:gd name="G0" fmla="+- 65185 0 0"/>
              <a:gd name="G1" fmla="*/ G0 1 351"/>
              <a:gd name="G2" fmla="+- 65182 0 0"/>
              <a:gd name="G3" fmla="*/ G2 1 354"/>
              <a:gd name="G4" fmla="+- 65185 0 0"/>
              <a:gd name="G5" fmla="*/ G4 1 351"/>
              <a:gd name="G6" fmla="+- 65182 0 0"/>
              <a:gd name="G7" fmla="*/ G6 1 354"/>
              <a:gd name="G8" fmla="+- 65185 0 0"/>
              <a:gd name="G9" fmla="*/ G8 1 351"/>
              <a:gd name="G10" fmla="+- 65182 0 0"/>
              <a:gd name="G11" fmla="*/ G10 1 354"/>
              <a:gd name="G12" fmla="+- 65185 0 0"/>
              <a:gd name="G13" fmla="*/ G12 1 351"/>
              <a:gd name="G14" fmla="+- 65182 0 0"/>
              <a:gd name="G15" fmla="*/ G14 1 354"/>
              <a:gd name="G16" fmla="+- 65185 0 0"/>
              <a:gd name="G17" fmla="*/ G16 1 351"/>
              <a:gd name="G18" fmla="+- 65182 0 0"/>
              <a:gd name="G19" fmla="*/ G18 1 354"/>
              <a:gd name="G20" fmla="*/ 1 0 51712"/>
              <a:gd name="G21" fmla="*/ G20 351 1"/>
              <a:gd name="G22" fmla="*/ G21 1 351"/>
              <a:gd name="G23" fmla="+- 65182 0 0"/>
              <a:gd name="G24" fmla="*/ G23 1 354"/>
              <a:gd name="G25" fmla="+- 65185 0 0"/>
              <a:gd name="G26" fmla="*/ G25 1 351"/>
              <a:gd name="G27" fmla="+- 65182 0 0"/>
              <a:gd name="G28" fmla="*/ G27 1 354"/>
              <a:gd name="G29" fmla="+- 65185 0 0"/>
              <a:gd name="G30" fmla="*/ G29 1 351"/>
              <a:gd name="G31" fmla="+- 65182 0 0"/>
              <a:gd name="G32" fmla="*/ G31 1 354"/>
              <a:gd name="G33" fmla="+- 65185 0 0"/>
              <a:gd name="G34" fmla="*/ G33 1 351"/>
              <a:gd name="G35" fmla="+- 65182 0 0"/>
              <a:gd name="G36" fmla="*/ G35 1 354"/>
              <a:gd name="G37" fmla="+- 65185 0 0"/>
              <a:gd name="G38" fmla="*/ G37 1 351"/>
              <a:gd name="G39" fmla="+- 65182 0 0"/>
              <a:gd name="G40" fmla="*/ G39 1 354"/>
              <a:gd name="G41" fmla="+- 65185 0 0"/>
              <a:gd name="G42" fmla="*/ G41 1 351"/>
              <a:gd name="G43" fmla="+- 65182 0 0"/>
              <a:gd name="G44" fmla="*/ G43 1 354"/>
              <a:gd name="G45" fmla="+- 65185 0 0"/>
              <a:gd name="G46" fmla="*/ G45 1 351"/>
              <a:gd name="G47" fmla="*/ 1 0 51712"/>
              <a:gd name="G48" fmla="*/ G47 354 1"/>
              <a:gd name="G49" fmla="*/ G48 1 354"/>
              <a:gd name="G50" fmla="+- 65185 0 0"/>
              <a:gd name="G51" fmla="*/ G50 1 351"/>
              <a:gd name="G52" fmla="+- 65182 0 0"/>
              <a:gd name="G53" fmla="*/ G52 1 35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351 1"/>
              <a:gd name="G69" fmla="*/ G68 1 351"/>
              <a:gd name="G70" fmla="*/ 1 0 51712"/>
              <a:gd name="G71" fmla="*/ G70 354 1"/>
              <a:gd name="G72" fmla="*/ G71 1 354"/>
              <a:gd name="G73" fmla="+- 57665 0 0"/>
              <a:gd name="G74" fmla="*/ G73 1 351"/>
              <a:gd name="G75" fmla="+- 59780 0 0"/>
              <a:gd name="G76" fmla="*/ G75 1 354"/>
            </a:gdLst>
            <a:ahLst/>
            <a:cxnLst>
              <a:cxn ang="0">
                <a:pos x="114" y="274"/>
              </a:cxn>
              <a:cxn ang="0">
                <a:pos x="126" y="284"/>
              </a:cxn>
              <a:cxn ang="0">
                <a:pos x="138" y="293"/>
              </a:cxn>
              <a:cxn ang="0">
                <a:pos x="68" y="324"/>
              </a:cxn>
              <a:cxn ang="0">
                <a:pos x="21" y="344"/>
              </a:cxn>
              <a:cxn ang="0">
                <a:pos x="0" y="354"/>
              </a:cxn>
              <a:cxn ang="0">
                <a:pos x="3" y="349"/>
              </a:cxn>
              <a:cxn ang="0">
                <a:pos x="10" y="333"/>
              </a:cxn>
              <a:cxn ang="0">
                <a:pos x="32" y="286"/>
              </a:cxn>
              <a:cxn ang="0">
                <a:pos x="65" y="219"/>
              </a:cxn>
              <a:cxn ang="0">
                <a:pos x="81" y="243"/>
              </a:cxn>
              <a:cxn ang="0">
                <a:pos x="351" y="0"/>
              </a:cxn>
              <a:cxn ang="0">
                <a:pos x="114" y="274"/>
              </a:cxn>
            </a:cxnLst>
            <a:rect l="0" t="0" r="r" b="b"/>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6" name="Freeform 70"/>
          <p:cNvSpPr>
            <a:spLocks noChangeArrowheads="1"/>
          </p:cNvSpPr>
          <p:nvPr/>
        </p:nvSpPr>
        <p:spPr bwMode="auto">
          <a:xfrm flipH="1">
            <a:off x="4870450" y="4664075"/>
            <a:ext cx="165100" cy="544513"/>
          </a:xfrm>
          <a:custGeom>
            <a:avLst/>
            <a:gdLst>
              <a:gd name="G0" fmla="+- 65432 0 0"/>
              <a:gd name="G1" fmla="*/ G0 1 104"/>
              <a:gd name="G2" fmla="+- 65193 0 0"/>
              <a:gd name="G3" fmla="*/ G2 1 343"/>
              <a:gd name="G4" fmla="+- 65432 0 0"/>
              <a:gd name="G5" fmla="*/ G4 1 104"/>
              <a:gd name="G6" fmla="+- 65193 0 0"/>
              <a:gd name="G7" fmla="*/ G6 1 343"/>
              <a:gd name="G8" fmla="+- 65432 0 0"/>
              <a:gd name="G9" fmla="*/ G8 1 104"/>
              <a:gd name="G10" fmla="+- 65193 0 0"/>
              <a:gd name="G11" fmla="*/ G10 1 343"/>
              <a:gd name="G12" fmla="+- 65432 0 0"/>
              <a:gd name="G13" fmla="*/ G12 1 104"/>
              <a:gd name="G14" fmla="+- 65193 0 0"/>
              <a:gd name="G15" fmla="*/ G14 1 343"/>
              <a:gd name="G16" fmla="+- 65432 0 0"/>
              <a:gd name="G17" fmla="*/ G16 1 104"/>
              <a:gd name="G18" fmla="+- 65193 0 0"/>
              <a:gd name="G19" fmla="*/ G18 1 343"/>
              <a:gd name="G20" fmla="+- 65432 0 0"/>
              <a:gd name="G21" fmla="*/ G20 1 104"/>
              <a:gd name="G22" fmla="+- 65193 0 0"/>
              <a:gd name="G23" fmla="*/ G22 1 343"/>
              <a:gd name="G24" fmla="+- 65432 0 0"/>
              <a:gd name="G25" fmla="*/ G24 1 104"/>
              <a:gd name="G26" fmla="+- 65193 0 0"/>
              <a:gd name="G27" fmla="*/ G26 1 343"/>
              <a:gd name="G28" fmla="+- 65432 0 0"/>
              <a:gd name="G29" fmla="*/ G28 1 104"/>
              <a:gd name="G30" fmla="+- 65193 0 0"/>
              <a:gd name="G31" fmla="*/ G30 1 343"/>
              <a:gd name="G32" fmla="+- 65432 0 0"/>
              <a:gd name="G33" fmla="*/ G32 1 104"/>
              <a:gd name="G34" fmla="+- 65193 0 0"/>
              <a:gd name="G35" fmla="*/ G34 1 343"/>
              <a:gd name="G36" fmla="*/ 1 0 51712"/>
              <a:gd name="G37" fmla="*/ G36 104 1"/>
              <a:gd name="G38" fmla="*/ G37 1 104"/>
              <a:gd name="G39" fmla="+- 65193 0 0"/>
              <a:gd name="G40" fmla="*/ G39 1 343"/>
              <a:gd name="G41" fmla="+- 65432 0 0"/>
              <a:gd name="G42" fmla="*/ G41 1 104"/>
              <a:gd name="G43" fmla="+- 65193 0 0"/>
              <a:gd name="G44" fmla="*/ G43 1 343"/>
              <a:gd name="G45" fmla="+- 65432 0 0"/>
              <a:gd name="G46" fmla="*/ G45 1 104"/>
              <a:gd name="G47" fmla="*/ 1 0 51712"/>
              <a:gd name="G48" fmla="*/ G47 343 1"/>
              <a:gd name="G49" fmla="*/ G48 1 343"/>
              <a:gd name="G50" fmla="+- 65432 0 0"/>
              <a:gd name="G51" fmla="*/ G50 1 104"/>
              <a:gd name="G52" fmla="+- 65193 0 0"/>
              <a:gd name="G53" fmla="*/ G52 1 343"/>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43 1"/>
              <a:gd name="G72" fmla="*/ G71 1 343"/>
              <a:gd name="G73" fmla="+- 10816 0 0"/>
              <a:gd name="G74" fmla="*/ G73 1 104"/>
              <a:gd name="G75" fmla="+- 52113 0 0"/>
              <a:gd name="G76" fmla="*/ G75 1 343"/>
            </a:gdLst>
            <a:ahLst/>
            <a:cxnLst>
              <a:cxn ang="0">
                <a:pos x="74" y="206"/>
              </a:cxn>
              <a:cxn ang="0">
                <a:pos x="89" y="204"/>
              </a:cxn>
              <a:cxn ang="0">
                <a:pos x="104" y="202"/>
              </a:cxn>
              <a:cxn ang="0">
                <a:pos x="77" y="273"/>
              </a:cxn>
              <a:cxn ang="0">
                <a:pos x="58" y="321"/>
              </a:cxn>
              <a:cxn ang="0">
                <a:pos x="50" y="343"/>
              </a:cxn>
              <a:cxn ang="0">
                <a:pos x="48" y="337"/>
              </a:cxn>
              <a:cxn ang="0">
                <a:pos x="42" y="321"/>
              </a:cxn>
              <a:cxn ang="0">
                <a:pos x="25" y="272"/>
              </a:cxn>
              <a:cxn ang="0">
                <a:pos x="0" y="201"/>
              </a:cxn>
              <a:cxn ang="0">
                <a:pos x="29" y="207"/>
              </a:cxn>
              <a:cxn ang="0">
                <a:pos x="49" y="0"/>
              </a:cxn>
              <a:cxn ang="0">
                <a:pos x="74" y="206"/>
              </a:cxn>
            </a:cxnLst>
            <a:rect l="0" t="0" r="r" b="b"/>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137287" name="Freeform 71"/>
          <p:cNvSpPr>
            <a:spLocks noChangeArrowheads="1"/>
          </p:cNvSpPr>
          <p:nvPr/>
        </p:nvSpPr>
        <p:spPr bwMode="auto">
          <a:xfrm flipH="1">
            <a:off x="6019800" y="4640263"/>
            <a:ext cx="557213" cy="561975"/>
          </a:xfrm>
          <a:custGeom>
            <a:avLst/>
            <a:gdLst>
              <a:gd name="G0" fmla="+- 65185 0 0"/>
              <a:gd name="G1" fmla="*/ G0 1 351"/>
              <a:gd name="G2" fmla="+- 65182 0 0"/>
              <a:gd name="G3" fmla="*/ G2 1 354"/>
              <a:gd name="G4" fmla="+- 65185 0 0"/>
              <a:gd name="G5" fmla="*/ G4 1 351"/>
              <a:gd name="G6" fmla="+- 65182 0 0"/>
              <a:gd name="G7" fmla="*/ G6 1 354"/>
              <a:gd name="G8" fmla="+- 65185 0 0"/>
              <a:gd name="G9" fmla="*/ G8 1 351"/>
              <a:gd name="G10" fmla="+- 65182 0 0"/>
              <a:gd name="G11" fmla="*/ G10 1 354"/>
              <a:gd name="G12" fmla="+- 65185 0 0"/>
              <a:gd name="G13" fmla="*/ G12 1 351"/>
              <a:gd name="G14" fmla="+- 65182 0 0"/>
              <a:gd name="G15" fmla="*/ G14 1 354"/>
              <a:gd name="G16" fmla="+- 65185 0 0"/>
              <a:gd name="G17" fmla="*/ G16 1 351"/>
              <a:gd name="G18" fmla="+- 65182 0 0"/>
              <a:gd name="G19" fmla="*/ G18 1 354"/>
              <a:gd name="G20" fmla="*/ 1 0 51712"/>
              <a:gd name="G21" fmla="*/ G20 351 1"/>
              <a:gd name="G22" fmla="*/ G21 1 351"/>
              <a:gd name="G23" fmla="+- 65182 0 0"/>
              <a:gd name="G24" fmla="*/ G23 1 354"/>
              <a:gd name="G25" fmla="+- 65185 0 0"/>
              <a:gd name="G26" fmla="*/ G25 1 351"/>
              <a:gd name="G27" fmla="+- 65182 0 0"/>
              <a:gd name="G28" fmla="*/ G27 1 354"/>
              <a:gd name="G29" fmla="+- 65185 0 0"/>
              <a:gd name="G30" fmla="*/ G29 1 351"/>
              <a:gd name="G31" fmla="+- 65182 0 0"/>
              <a:gd name="G32" fmla="*/ G31 1 354"/>
              <a:gd name="G33" fmla="+- 65185 0 0"/>
              <a:gd name="G34" fmla="*/ G33 1 351"/>
              <a:gd name="G35" fmla="+- 65182 0 0"/>
              <a:gd name="G36" fmla="*/ G35 1 354"/>
              <a:gd name="G37" fmla="+- 65185 0 0"/>
              <a:gd name="G38" fmla="*/ G37 1 351"/>
              <a:gd name="G39" fmla="+- 65182 0 0"/>
              <a:gd name="G40" fmla="*/ G39 1 354"/>
              <a:gd name="G41" fmla="+- 65185 0 0"/>
              <a:gd name="G42" fmla="*/ G41 1 351"/>
              <a:gd name="G43" fmla="+- 65182 0 0"/>
              <a:gd name="G44" fmla="*/ G43 1 354"/>
              <a:gd name="G45" fmla="+- 65185 0 0"/>
              <a:gd name="G46" fmla="*/ G45 1 351"/>
              <a:gd name="G47" fmla="*/ 1 0 51712"/>
              <a:gd name="G48" fmla="*/ G47 354 1"/>
              <a:gd name="G49" fmla="*/ G48 1 354"/>
              <a:gd name="G50" fmla="+- 65185 0 0"/>
              <a:gd name="G51" fmla="*/ G50 1 351"/>
              <a:gd name="G52" fmla="+- 65182 0 0"/>
              <a:gd name="G53" fmla="*/ G52 1 35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351 1"/>
              <a:gd name="G69" fmla="*/ G68 1 351"/>
              <a:gd name="G70" fmla="*/ 1 0 51712"/>
              <a:gd name="G71" fmla="*/ G70 354 1"/>
              <a:gd name="G72" fmla="*/ G71 1 354"/>
              <a:gd name="G73" fmla="+- 57665 0 0"/>
              <a:gd name="G74" fmla="*/ G73 1 351"/>
              <a:gd name="G75" fmla="+- 59780 0 0"/>
              <a:gd name="G76" fmla="*/ G75 1 354"/>
            </a:gdLst>
            <a:ahLst/>
            <a:cxnLst>
              <a:cxn ang="0">
                <a:pos x="114" y="274"/>
              </a:cxn>
              <a:cxn ang="0">
                <a:pos x="126" y="284"/>
              </a:cxn>
              <a:cxn ang="0">
                <a:pos x="138" y="293"/>
              </a:cxn>
              <a:cxn ang="0">
                <a:pos x="68" y="324"/>
              </a:cxn>
              <a:cxn ang="0">
                <a:pos x="21" y="344"/>
              </a:cxn>
              <a:cxn ang="0">
                <a:pos x="0" y="354"/>
              </a:cxn>
              <a:cxn ang="0">
                <a:pos x="3" y="349"/>
              </a:cxn>
              <a:cxn ang="0">
                <a:pos x="10" y="333"/>
              </a:cxn>
              <a:cxn ang="0">
                <a:pos x="32" y="286"/>
              </a:cxn>
              <a:cxn ang="0">
                <a:pos x="65" y="219"/>
              </a:cxn>
              <a:cxn ang="0">
                <a:pos x="81" y="243"/>
              </a:cxn>
              <a:cxn ang="0">
                <a:pos x="351" y="0"/>
              </a:cxn>
              <a:cxn ang="0">
                <a:pos x="114" y="274"/>
              </a:cxn>
            </a:cxnLst>
            <a:rect l="0" t="0" r="r" b="b"/>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5000"/>
            </a:srgbClr>
          </a:solidFill>
          <a:ln w="9525" cap="flat">
            <a:noFill/>
            <a:round/>
            <a:headEnd/>
            <a:tailEnd/>
          </a:ln>
          <a:effectLst/>
        </p:spPr>
        <p:txBody>
          <a:bodyPr wrap="none" anchor="ctr"/>
          <a:lstStyle/>
          <a:p>
            <a:endParaRPr lang="en-US"/>
          </a:p>
        </p:txBody>
      </p:sp>
      <p:sp>
        <p:nvSpPr>
          <p:cNvPr id="52" name="Title 51"/>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What Is a Clustered Index?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Guidelines for Clustered Indexes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Heavily Updated Tables</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clustered index with an identity column keeps updated pages in memory.</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Sorting</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clustered index keeps the data pre-sorted</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Column Length and Data Type</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Limit the number of columns</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Reduce the number of characters</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the smallest data type possible</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Columns that contain a large number of distinct values. </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Queries that return a range of values using operators such as BETWEEN, &gt;, &gt;=, &lt;, and &lt;=.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Using Nonclustered Indexes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a:t>
            </a:r>
            <a:r>
              <a:rPr lang="en-US" dirty="0" err="1">
                <a:solidFill>
                  <a:srgbClr val="000000"/>
                </a:solidFill>
              </a:rPr>
              <a:t>nonclustered</a:t>
            </a:r>
            <a:r>
              <a:rPr lang="en-US" dirty="0">
                <a:solidFill>
                  <a:srgbClr val="000000"/>
                </a:solidFill>
              </a:rPr>
              <a:t> index is analogous to an index in a textbook. The data is stored in one place, the index in another, with pointers to the storage location of the data.</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Nonclustered Indexes Are the SQL Server Default</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Existing Nonclustered Indexes Are Automatically Rebuilt When:</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An existing clustered index is dropped</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clustered index is created</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DROP_EXISTING option is used to change which columns define the clustered index</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no clustered index is created on the table, the rows are not guaranteed to be in any particular order.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89" name="AutoShape 1"/>
          <p:cNvSpPr>
            <a:spLocks noChangeArrowheads="1"/>
          </p:cNvSpPr>
          <p:nvPr/>
        </p:nvSpPr>
        <p:spPr bwMode="auto">
          <a:xfrm>
            <a:off x="723900" y="1263650"/>
            <a:ext cx="7569200" cy="5084763"/>
          </a:xfrm>
          <a:prstGeom prst="roundRect">
            <a:avLst>
              <a:gd name="adj" fmla="val 16667"/>
            </a:avLst>
          </a:prstGeom>
          <a:solidFill>
            <a:srgbClr val="BBCDE3"/>
          </a:solidFill>
          <a:ln w="9360" cap="flat">
            <a:solidFill>
              <a:srgbClr val="4D4D4D"/>
            </a:solidFill>
            <a:round/>
            <a:headEnd/>
            <a:tailEnd/>
          </a:ln>
          <a:effectLst/>
        </p:spPr>
        <p:txBody>
          <a:bodyPr wrap="none" anchor="ctr"/>
          <a:lstStyle/>
          <a:p>
            <a:endParaRPr lang="en-US">
              <a:latin typeface="+mn-lt"/>
            </a:endParaRPr>
          </a:p>
        </p:txBody>
      </p:sp>
      <p:sp>
        <p:nvSpPr>
          <p:cNvPr id="140290" name="AutoShape 2"/>
          <p:cNvSpPr>
            <a:spLocks noChangeArrowheads="1"/>
          </p:cNvSpPr>
          <p:nvPr/>
        </p:nvSpPr>
        <p:spPr bwMode="auto">
          <a:xfrm>
            <a:off x="927100" y="1465263"/>
            <a:ext cx="7162800" cy="842962"/>
          </a:xfrm>
          <a:prstGeom prst="roundRect">
            <a:avLst>
              <a:gd name="adj" fmla="val 16667"/>
            </a:avLst>
          </a:prstGeom>
          <a:gradFill rotWithShape="0">
            <a:gsLst>
              <a:gs pos="0">
                <a:srgbClr val="EEEFD7"/>
              </a:gs>
              <a:gs pos="100000">
                <a:srgbClr val="D5D69C"/>
              </a:gs>
            </a:gsLst>
            <a:lin ang="2700000" scaled="1"/>
          </a:gradFill>
          <a:ln w="9360" cap="flat">
            <a:solidFill>
              <a:srgbClr val="4D4D4D"/>
            </a:solidFill>
            <a:round/>
            <a:headEnd/>
            <a:tailEnd/>
          </a:ln>
          <a:effectLst/>
        </p:spPr>
        <p:txBody>
          <a:bodyPr lIns="90000" tIns="45000" rIns="90000" bIns="45000" anchor="ctr"/>
          <a:lstStyle/>
          <a:p>
            <a:pPr marL="230188" indent="-228600">
              <a:lnSpc>
                <a:spcPct val="90000"/>
              </a:lnSpc>
              <a:spcBef>
                <a:spcPts val="725"/>
              </a:spcBef>
              <a:buSzPct val="91000"/>
              <a:buFont typeface="Times New Roman" pitchFamily="16" charset="0"/>
              <a:buBlip>
                <a:blip r:embed="rId3"/>
              </a:buBlip>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b="1" dirty="0">
                <a:solidFill>
                  <a:srgbClr val="000000"/>
                </a:solidFill>
                <a:latin typeface="+mn-lt"/>
              </a:rPr>
              <a:t>B-tree references underlying heap or clustered index</a:t>
            </a:r>
          </a:p>
          <a:p>
            <a:pPr marL="230188" indent="-228600">
              <a:lnSpc>
                <a:spcPct val="90000"/>
              </a:lnSpc>
              <a:spcBef>
                <a:spcPts val="725"/>
              </a:spcBef>
              <a:buSzPct val="91000"/>
              <a:buFont typeface="Times New Roman" pitchFamily="16" charset="0"/>
              <a:buBlip>
                <a:blip r:embed="rId3"/>
              </a:buBlip>
              <a:tabLst>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 pos="8916988" algn="l"/>
                <a:tab pos="9374188" algn="l"/>
              </a:tabLst>
            </a:pPr>
            <a:r>
              <a:rPr lang="en-US" sz="1800" b="1" dirty="0">
                <a:solidFill>
                  <a:srgbClr val="000000"/>
                </a:solidFill>
                <a:latin typeface="+mn-lt"/>
              </a:rPr>
              <a:t>Up</a:t>
            </a:r>
            <a:r>
              <a:rPr lang="en-US" b="1" dirty="0">
                <a:solidFill>
                  <a:srgbClr val="000000"/>
                </a:solidFill>
                <a:latin typeface="+mn-lt"/>
              </a:rPr>
              <a:t> to 249 </a:t>
            </a:r>
            <a:r>
              <a:rPr lang="en-US" b="1" dirty="0" err="1">
                <a:solidFill>
                  <a:srgbClr val="000000"/>
                </a:solidFill>
                <a:latin typeface="+mn-lt"/>
              </a:rPr>
              <a:t>nonclustered</a:t>
            </a:r>
            <a:r>
              <a:rPr lang="en-US" b="1" dirty="0">
                <a:solidFill>
                  <a:srgbClr val="000000"/>
                </a:solidFill>
                <a:latin typeface="+mn-lt"/>
              </a:rPr>
              <a:t> indexes per table</a:t>
            </a:r>
          </a:p>
        </p:txBody>
      </p:sp>
      <p:sp>
        <p:nvSpPr>
          <p:cNvPr id="140291" name="Text Box 3"/>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mn-lt"/>
            </a:endParaRPr>
          </a:p>
        </p:txBody>
      </p:sp>
      <p:pic>
        <p:nvPicPr>
          <p:cNvPr id="140292" name="Picture 4"/>
          <p:cNvPicPr>
            <a:picLocks noChangeAspect="1" noChangeArrowheads="1"/>
          </p:cNvPicPr>
          <p:nvPr/>
        </p:nvPicPr>
        <p:blipFill>
          <a:blip r:embed="rId4"/>
          <a:srcRect/>
          <a:stretch>
            <a:fillRect/>
          </a:stretch>
        </p:blipFill>
        <p:spPr bwMode="auto">
          <a:xfrm>
            <a:off x="4752975" y="3116263"/>
            <a:ext cx="396875" cy="647700"/>
          </a:xfrm>
          <a:prstGeom prst="rect">
            <a:avLst/>
          </a:prstGeom>
          <a:noFill/>
          <a:ln w="9525" cap="flat">
            <a:noFill/>
            <a:round/>
            <a:headEnd/>
            <a:tailEnd/>
          </a:ln>
          <a:effectLst/>
        </p:spPr>
      </p:pic>
      <p:sp>
        <p:nvSpPr>
          <p:cNvPr id="140293" name="Freeform 5"/>
          <p:cNvSpPr>
            <a:spLocks noChangeArrowheads="1"/>
          </p:cNvSpPr>
          <p:nvPr/>
        </p:nvSpPr>
        <p:spPr bwMode="auto">
          <a:xfrm>
            <a:off x="4868863" y="2706688"/>
            <a:ext cx="165100" cy="498475"/>
          </a:xfrm>
          <a:custGeom>
            <a:avLst/>
            <a:gdLst>
              <a:gd name="G0" fmla="+- 65432 0 0"/>
              <a:gd name="G1" fmla="*/ G0 1 104"/>
              <a:gd name="G2" fmla="+- 65222 0 0"/>
              <a:gd name="G3" fmla="*/ G2 1 314"/>
              <a:gd name="G4" fmla="+- 65432 0 0"/>
              <a:gd name="G5" fmla="*/ G4 1 104"/>
              <a:gd name="G6" fmla="+- 65222 0 0"/>
              <a:gd name="G7" fmla="*/ G6 1 314"/>
              <a:gd name="G8" fmla="+- 65432 0 0"/>
              <a:gd name="G9" fmla="*/ G8 1 104"/>
              <a:gd name="G10" fmla="+- 65222 0 0"/>
              <a:gd name="G11" fmla="*/ G10 1 314"/>
              <a:gd name="G12" fmla="+- 65432 0 0"/>
              <a:gd name="G13" fmla="*/ G12 1 104"/>
              <a:gd name="G14" fmla="+- 65222 0 0"/>
              <a:gd name="G15" fmla="*/ G14 1 314"/>
              <a:gd name="G16" fmla="+- 65432 0 0"/>
              <a:gd name="G17" fmla="*/ G16 1 104"/>
              <a:gd name="G18" fmla="+- 65222 0 0"/>
              <a:gd name="G19" fmla="*/ G18 1 314"/>
              <a:gd name="G20" fmla="+- 65432 0 0"/>
              <a:gd name="G21" fmla="*/ G20 1 104"/>
              <a:gd name="G22" fmla="+- 65222 0 0"/>
              <a:gd name="G23" fmla="*/ G22 1 314"/>
              <a:gd name="G24" fmla="+- 65432 0 0"/>
              <a:gd name="G25" fmla="*/ G24 1 104"/>
              <a:gd name="G26" fmla="+- 65222 0 0"/>
              <a:gd name="G27" fmla="*/ G26 1 314"/>
              <a:gd name="G28" fmla="+- 65432 0 0"/>
              <a:gd name="G29" fmla="*/ G28 1 104"/>
              <a:gd name="G30" fmla="+- 65222 0 0"/>
              <a:gd name="G31" fmla="*/ G30 1 314"/>
              <a:gd name="G32" fmla="+- 65432 0 0"/>
              <a:gd name="G33" fmla="*/ G32 1 104"/>
              <a:gd name="G34" fmla="+- 65222 0 0"/>
              <a:gd name="G35" fmla="*/ G34 1 314"/>
              <a:gd name="G36" fmla="*/ 1 0 51712"/>
              <a:gd name="G37" fmla="*/ G36 104 1"/>
              <a:gd name="G38" fmla="*/ G37 1 104"/>
              <a:gd name="G39" fmla="+- 65222 0 0"/>
              <a:gd name="G40" fmla="*/ G39 1 314"/>
              <a:gd name="G41" fmla="+- 65432 0 0"/>
              <a:gd name="G42" fmla="*/ G41 1 104"/>
              <a:gd name="G43" fmla="+- 65222 0 0"/>
              <a:gd name="G44" fmla="*/ G43 1 314"/>
              <a:gd name="G45" fmla="+- 65432 0 0"/>
              <a:gd name="G46" fmla="*/ G45 1 104"/>
              <a:gd name="G47" fmla="*/ 1 0 51712"/>
              <a:gd name="G48" fmla="*/ G47 314 1"/>
              <a:gd name="G49" fmla="*/ G48 1 314"/>
              <a:gd name="G50" fmla="+- 65432 0 0"/>
              <a:gd name="G51" fmla="*/ G50 1 104"/>
              <a:gd name="G52" fmla="+- 65222 0 0"/>
              <a:gd name="G53" fmla="*/ G52 1 31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14 1"/>
              <a:gd name="G72" fmla="*/ G71 1 314"/>
              <a:gd name="G73" fmla="+- 10816 0 0"/>
              <a:gd name="G74" fmla="*/ G73 1 104"/>
              <a:gd name="G75" fmla="+- 33060 0 0"/>
              <a:gd name="G76" fmla="*/ G75 1 314"/>
            </a:gdLst>
            <a:ahLst/>
            <a:cxnLst>
              <a:cxn ang="0">
                <a:pos x="74" y="177"/>
              </a:cxn>
              <a:cxn ang="0">
                <a:pos x="89" y="175"/>
              </a:cxn>
              <a:cxn ang="0">
                <a:pos x="104" y="173"/>
              </a:cxn>
              <a:cxn ang="0">
                <a:pos x="77" y="244"/>
              </a:cxn>
              <a:cxn ang="0">
                <a:pos x="58" y="292"/>
              </a:cxn>
              <a:cxn ang="0">
                <a:pos x="50" y="314"/>
              </a:cxn>
              <a:cxn ang="0">
                <a:pos x="48" y="308"/>
              </a:cxn>
              <a:cxn ang="0">
                <a:pos x="42" y="292"/>
              </a:cxn>
              <a:cxn ang="0">
                <a:pos x="25" y="243"/>
              </a:cxn>
              <a:cxn ang="0">
                <a:pos x="0" y="172"/>
              </a:cxn>
              <a:cxn ang="0">
                <a:pos x="29" y="178"/>
              </a:cxn>
              <a:cxn ang="0">
                <a:pos x="54" y="0"/>
              </a:cxn>
              <a:cxn ang="0">
                <a:pos x="74" y="177"/>
              </a:cxn>
            </a:cxnLst>
            <a:rect l="0" t="0" r="r" b="b"/>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graphicFrame>
        <p:nvGraphicFramePr>
          <p:cNvPr id="140294" name="Group 6"/>
          <p:cNvGraphicFramePr>
            <a:graphicFrameLocks noGrp="1"/>
          </p:cNvGraphicFramePr>
          <p:nvPr/>
        </p:nvGraphicFramePr>
        <p:xfrm>
          <a:off x="3065463" y="2425700"/>
          <a:ext cx="3402012" cy="375397"/>
        </p:xfrm>
        <a:graphic>
          <a:graphicData uri="http://schemas.openxmlformats.org/drawingml/2006/table">
            <a:tbl>
              <a:tblPr/>
              <a:tblGrid>
                <a:gridCol w="327025">
                  <a:extLst>
                    <a:ext uri="{9D8B030D-6E8A-4147-A177-3AD203B41FA5}">
                      <a16:colId xmlns:a16="http://schemas.microsoft.com/office/drawing/2014/main" xmlns="" val="20000"/>
                    </a:ext>
                  </a:extLst>
                </a:gridCol>
                <a:gridCol w="1031875">
                  <a:extLst>
                    <a:ext uri="{9D8B030D-6E8A-4147-A177-3AD203B41FA5}">
                      <a16:colId xmlns:a16="http://schemas.microsoft.com/office/drawing/2014/main" xmlns="" val="20001"/>
                    </a:ext>
                  </a:extLst>
                </a:gridCol>
                <a:gridCol w="219075">
                  <a:extLst>
                    <a:ext uri="{9D8B030D-6E8A-4147-A177-3AD203B41FA5}">
                      <a16:colId xmlns:a16="http://schemas.microsoft.com/office/drawing/2014/main" xmlns="" val="20002"/>
                    </a:ext>
                  </a:extLst>
                </a:gridCol>
                <a:gridCol w="1465262">
                  <a:extLst>
                    <a:ext uri="{9D8B030D-6E8A-4147-A177-3AD203B41FA5}">
                      <a16:colId xmlns:a16="http://schemas.microsoft.com/office/drawing/2014/main" xmlns="" val="20003"/>
                    </a:ext>
                  </a:extLst>
                </a:gridCol>
                <a:gridCol w="358775">
                  <a:extLst>
                    <a:ext uri="{9D8B030D-6E8A-4147-A177-3AD203B41FA5}">
                      <a16:colId xmlns:a16="http://schemas.microsoft.com/office/drawing/2014/main" xmlns="" val="20004"/>
                    </a:ext>
                  </a:extLst>
                </a:gridCol>
              </a:tblGrid>
              <a:tr h="361950">
                <a:tc>
                  <a:txBody>
                    <a:bodyPr/>
                    <a:lstStyle/>
                    <a:p>
                      <a:pPr marL="0" marR="0" lvl="0" indent="0" algn="ctr" defTabSz="457200" rtl="0" eaLnBrk="1" fontAlgn="base" latinLnBrk="0" hangingPunct="1">
                        <a:lnSpc>
                          <a:spcPct val="132000"/>
                        </a:lnSpc>
                        <a:spcBef>
                          <a:spcPts val="363"/>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Arial Unicode MS" charset="0"/>
                        </a:rPr>
                        <a:t>id</a:t>
                      </a:r>
                    </a:p>
                  </a:txBody>
                  <a:tcPr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457200" rtl="0" eaLnBrk="1" fontAlgn="base" latinLnBrk="0" hangingPunct="1">
                        <a:lnSpc>
                          <a:spcPct val="132000"/>
                        </a:lnSpc>
                        <a:spcBef>
                          <a:spcPts val="363"/>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Arial Unicode MS" charset="0"/>
                        </a:rPr>
                        <a:t>index_id &gt; 1</a:t>
                      </a:r>
                    </a:p>
                  </a:txBody>
                  <a:tcPr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l" defTabSz="457200" rtl="0" eaLnBrk="1" fontAlgn="base" latinLnBrk="0" hangingPunct="0">
                        <a:lnSpc>
                          <a:spcPct val="87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Arial" charset="0"/>
                        <a:cs typeface="Arial Unicode MS" charset="0"/>
                      </a:endParaRPr>
                    </a:p>
                  </a:txBody>
                  <a:tcPr marT="91044"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ctr" defTabSz="457200" rtl="0" eaLnBrk="1" fontAlgn="base" latinLnBrk="0" hangingPunct="1">
                        <a:lnSpc>
                          <a:spcPct val="132000"/>
                        </a:lnSpc>
                        <a:spcBef>
                          <a:spcPts val="363"/>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Arial Unicode MS" charset="0"/>
                        </a:rPr>
                        <a:t>root_page</a:t>
                      </a:r>
                    </a:p>
                  </a:txBody>
                  <a:tcPr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tc>
                  <a:txBody>
                    <a:bodyPr/>
                    <a:lstStyle/>
                    <a:p>
                      <a:pPr marL="0" marR="0" lvl="0" indent="0" algn="l" defTabSz="457200" rtl="0" eaLnBrk="1" fontAlgn="base" latinLnBrk="0" hangingPunct="0">
                        <a:lnSpc>
                          <a:spcPct val="87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Arial" charset="0"/>
                        <a:cs typeface="Arial Unicode MS" charset="0"/>
                      </a:endParaRPr>
                    </a:p>
                  </a:txBody>
                  <a:tcPr marT="91044" horzOverflow="overflow">
                    <a:lnL w="2160" cap="flat" cmpd="sng" algn="ctr">
                      <a:solidFill>
                        <a:srgbClr val="4D4D4D"/>
                      </a:solidFill>
                      <a:prstDash val="solid"/>
                      <a:round/>
                      <a:headEnd type="none" w="med" len="med"/>
                      <a:tailEnd type="none" w="med" len="med"/>
                    </a:lnL>
                    <a:lnR w="2160" cap="flat" cmpd="sng" algn="ctr">
                      <a:solidFill>
                        <a:srgbClr val="4D4D4D"/>
                      </a:solidFill>
                      <a:prstDash val="solid"/>
                      <a:round/>
                      <a:headEnd type="none" w="med" len="med"/>
                      <a:tailEnd type="none" w="med" len="med"/>
                    </a:lnR>
                    <a:lnT w="2160" cap="flat" cmpd="sng" algn="ctr">
                      <a:solidFill>
                        <a:srgbClr val="4D4D4D"/>
                      </a:solidFill>
                      <a:prstDash val="solid"/>
                      <a:round/>
                      <a:headEnd type="none" w="med" len="med"/>
                      <a:tailEnd type="none" w="med" len="med"/>
                    </a:lnT>
                    <a:lnB w="2160" cap="flat" cmpd="sng" algn="ctr">
                      <a:solidFill>
                        <a:srgbClr val="4D4D4D"/>
                      </a:solidFill>
                      <a:prstDash val="solid"/>
                      <a:round/>
                      <a:headEnd type="none" w="med" len="med"/>
                      <a:tailEnd type="none" w="med" len="med"/>
                    </a:lnB>
                    <a:lnTlToBr>
                      <a:noFill/>
                    </a:lnTlToBr>
                    <a:lnBlToTr>
                      <a:noFill/>
                    </a:lnBlToTr>
                    <a:solidFill>
                      <a:srgbClr val="DEE7F1"/>
                    </a:solidFill>
                  </a:tcPr>
                </a:tc>
                <a:extLst>
                  <a:ext uri="{0D108BD9-81ED-4DB2-BD59-A6C34878D82A}">
                    <a16:rowId xmlns:a16="http://schemas.microsoft.com/office/drawing/2014/main" xmlns="" val="10000"/>
                  </a:ext>
                </a:extLst>
              </a:tr>
            </a:tbl>
          </a:graphicData>
        </a:graphic>
      </p:graphicFrame>
      <p:sp>
        <p:nvSpPr>
          <p:cNvPr id="140316" name="Rectangle 28"/>
          <p:cNvSpPr>
            <a:spLocks noChangeArrowheads="1"/>
          </p:cNvSpPr>
          <p:nvPr/>
        </p:nvSpPr>
        <p:spPr bwMode="auto">
          <a:xfrm>
            <a:off x="1371600" y="2401888"/>
            <a:ext cx="1731963" cy="644877"/>
          </a:xfrm>
          <a:prstGeom prst="rect">
            <a:avLst/>
          </a:prstGeom>
          <a:noFill/>
          <a:ln w="9525" cap="flat">
            <a:noFill/>
            <a:round/>
            <a:headEnd/>
            <a:tailEnd/>
          </a:ln>
          <a:effectLst/>
        </p:spPr>
        <p:txBody>
          <a:bodyPr lIns="90000" tIns="45000" rIns="90000" bIns="45000">
            <a:spAutoFit/>
          </a:bodyPr>
          <a:lstStyle/>
          <a:p>
            <a:pPr algn="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mn-lt"/>
              </a:rPr>
              <a:t>sys.partitions</a:t>
            </a:r>
          </a:p>
        </p:txBody>
      </p:sp>
      <p:sp>
        <p:nvSpPr>
          <p:cNvPr id="140317" name="AutoShape 29"/>
          <p:cNvSpPr>
            <a:spLocks noChangeArrowheads="1"/>
          </p:cNvSpPr>
          <p:nvPr/>
        </p:nvSpPr>
        <p:spPr bwMode="auto">
          <a:xfrm>
            <a:off x="927100" y="5024438"/>
            <a:ext cx="7162800" cy="1139825"/>
          </a:xfrm>
          <a:prstGeom prst="roundRect">
            <a:avLst>
              <a:gd name="adj" fmla="val 16667"/>
            </a:avLst>
          </a:prstGeom>
          <a:solidFill>
            <a:srgbClr val="FFFFFF"/>
          </a:solidFill>
          <a:ln w="9360" cap="flat">
            <a:solidFill>
              <a:srgbClr val="333333"/>
            </a:solidFill>
            <a:round/>
            <a:headEnd/>
            <a:tailEnd/>
          </a:ln>
          <a:effectLst/>
        </p:spPr>
        <p:txBody>
          <a:bodyPr lIns="90000" tIns="82440" rIns="90000" bIns="45000"/>
          <a:lstStyle/>
          <a:p>
            <a:pPr>
              <a:lnSpc>
                <a:spcPct val="7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solidFill>
                  <a:srgbClr val="000000"/>
                </a:solidFill>
                <a:latin typeface="+mn-lt"/>
              </a:rPr>
              <a:t>Heap or </a:t>
            </a:r>
            <a:br>
              <a:rPr lang="en-US" sz="2200" b="1">
                <a:solidFill>
                  <a:srgbClr val="000000"/>
                </a:solidFill>
                <a:latin typeface="+mn-lt"/>
              </a:rPr>
            </a:br>
            <a:r>
              <a:rPr lang="en-US" sz="2200" b="1">
                <a:solidFill>
                  <a:srgbClr val="000000"/>
                </a:solidFill>
                <a:latin typeface="+mn-lt"/>
              </a:rPr>
              <a:t>Clustered </a:t>
            </a:r>
            <a:br>
              <a:rPr lang="en-US" sz="2200" b="1">
                <a:solidFill>
                  <a:srgbClr val="000000"/>
                </a:solidFill>
                <a:latin typeface="+mn-lt"/>
              </a:rPr>
            </a:br>
            <a:r>
              <a:rPr lang="en-US" sz="2200" b="1">
                <a:solidFill>
                  <a:srgbClr val="000000"/>
                </a:solidFill>
                <a:latin typeface="+mn-lt"/>
              </a:rPr>
              <a:t>Index </a:t>
            </a:r>
            <a:br>
              <a:rPr lang="en-US" sz="2200" b="1">
                <a:solidFill>
                  <a:srgbClr val="000000"/>
                </a:solidFill>
                <a:latin typeface="+mn-lt"/>
              </a:rPr>
            </a:br>
            <a:r>
              <a:rPr lang="en-US" b="1">
                <a:solidFill>
                  <a:srgbClr val="000000"/>
                </a:solidFill>
                <a:latin typeface="+mn-lt"/>
              </a:rPr>
              <a:t>Data Pages</a:t>
            </a:r>
          </a:p>
        </p:txBody>
      </p:sp>
      <p:pic>
        <p:nvPicPr>
          <p:cNvPr id="140318" name="Picture 30"/>
          <p:cNvPicPr>
            <a:picLocks noChangeAspect="1" noChangeArrowheads="1"/>
          </p:cNvPicPr>
          <p:nvPr/>
        </p:nvPicPr>
        <p:blipFill>
          <a:blip r:embed="rId4"/>
          <a:srcRect/>
          <a:stretch>
            <a:fillRect/>
          </a:stretch>
        </p:blipFill>
        <p:spPr bwMode="auto">
          <a:xfrm>
            <a:off x="3243263" y="5140325"/>
            <a:ext cx="396875" cy="647700"/>
          </a:xfrm>
          <a:prstGeom prst="rect">
            <a:avLst/>
          </a:prstGeom>
          <a:noFill/>
          <a:ln w="9525" cap="flat">
            <a:noFill/>
            <a:round/>
            <a:headEnd/>
            <a:tailEnd/>
          </a:ln>
          <a:effectLst/>
        </p:spPr>
      </p:pic>
      <p:pic>
        <p:nvPicPr>
          <p:cNvPr id="140319" name="Picture 31"/>
          <p:cNvPicPr>
            <a:picLocks noChangeAspect="1" noChangeArrowheads="1"/>
          </p:cNvPicPr>
          <p:nvPr/>
        </p:nvPicPr>
        <p:blipFill>
          <a:blip r:embed="rId4"/>
          <a:srcRect/>
          <a:stretch>
            <a:fillRect/>
          </a:stretch>
        </p:blipFill>
        <p:spPr bwMode="auto">
          <a:xfrm>
            <a:off x="3986213" y="5140325"/>
            <a:ext cx="396875" cy="647700"/>
          </a:xfrm>
          <a:prstGeom prst="rect">
            <a:avLst/>
          </a:prstGeom>
          <a:noFill/>
          <a:ln w="9525" cap="flat">
            <a:noFill/>
            <a:round/>
            <a:headEnd/>
            <a:tailEnd/>
          </a:ln>
          <a:effectLst/>
        </p:spPr>
      </p:pic>
      <p:pic>
        <p:nvPicPr>
          <p:cNvPr id="140320" name="Picture 32"/>
          <p:cNvPicPr>
            <a:picLocks noChangeAspect="1" noChangeArrowheads="1"/>
          </p:cNvPicPr>
          <p:nvPr/>
        </p:nvPicPr>
        <p:blipFill>
          <a:blip r:embed="rId4"/>
          <a:srcRect/>
          <a:stretch>
            <a:fillRect/>
          </a:stretch>
        </p:blipFill>
        <p:spPr bwMode="auto">
          <a:xfrm>
            <a:off x="4808538" y="5140325"/>
            <a:ext cx="396875" cy="647700"/>
          </a:xfrm>
          <a:prstGeom prst="rect">
            <a:avLst/>
          </a:prstGeom>
          <a:noFill/>
          <a:ln w="9525" cap="flat">
            <a:noFill/>
            <a:round/>
            <a:headEnd/>
            <a:tailEnd/>
          </a:ln>
          <a:effectLst/>
        </p:spPr>
      </p:pic>
      <p:pic>
        <p:nvPicPr>
          <p:cNvPr id="140321" name="Picture 33"/>
          <p:cNvPicPr>
            <a:picLocks noChangeAspect="1" noChangeArrowheads="1"/>
          </p:cNvPicPr>
          <p:nvPr/>
        </p:nvPicPr>
        <p:blipFill>
          <a:blip r:embed="rId4"/>
          <a:srcRect/>
          <a:stretch>
            <a:fillRect/>
          </a:stretch>
        </p:blipFill>
        <p:spPr bwMode="auto">
          <a:xfrm>
            <a:off x="5608638" y="5140325"/>
            <a:ext cx="396875" cy="647700"/>
          </a:xfrm>
          <a:prstGeom prst="rect">
            <a:avLst/>
          </a:prstGeom>
          <a:noFill/>
          <a:ln w="9525" cap="flat">
            <a:noFill/>
            <a:round/>
            <a:headEnd/>
            <a:tailEnd/>
          </a:ln>
          <a:effectLst/>
        </p:spPr>
      </p:pic>
      <p:pic>
        <p:nvPicPr>
          <p:cNvPr id="140322" name="Picture 34"/>
          <p:cNvPicPr>
            <a:picLocks noChangeAspect="1" noChangeArrowheads="1"/>
          </p:cNvPicPr>
          <p:nvPr/>
        </p:nvPicPr>
        <p:blipFill>
          <a:blip r:embed="rId4"/>
          <a:srcRect/>
          <a:stretch>
            <a:fillRect/>
          </a:stretch>
        </p:blipFill>
        <p:spPr bwMode="auto">
          <a:xfrm>
            <a:off x="6432550" y="5140325"/>
            <a:ext cx="396875" cy="647700"/>
          </a:xfrm>
          <a:prstGeom prst="rect">
            <a:avLst/>
          </a:prstGeom>
          <a:noFill/>
          <a:ln w="9525" cap="flat">
            <a:noFill/>
            <a:round/>
            <a:headEnd/>
            <a:tailEnd/>
          </a:ln>
          <a:effectLst/>
        </p:spPr>
      </p:pic>
      <p:sp>
        <p:nvSpPr>
          <p:cNvPr id="140323" name="AutoShape 35"/>
          <p:cNvSpPr>
            <a:spLocks noChangeArrowheads="1"/>
          </p:cNvSpPr>
          <p:nvPr/>
        </p:nvSpPr>
        <p:spPr bwMode="auto">
          <a:xfrm>
            <a:off x="927100" y="3992563"/>
            <a:ext cx="7162800" cy="928687"/>
          </a:xfrm>
          <a:prstGeom prst="roundRect">
            <a:avLst>
              <a:gd name="adj" fmla="val 16667"/>
            </a:avLst>
          </a:prstGeom>
          <a:solidFill>
            <a:srgbClr val="FFFFFF"/>
          </a:solidFill>
          <a:ln w="9360" cap="flat">
            <a:solidFill>
              <a:srgbClr val="333333"/>
            </a:solidFill>
            <a:round/>
            <a:headEnd/>
            <a:tailEnd/>
          </a:ln>
          <a:effectLst/>
        </p:spPr>
        <p:txBody>
          <a:bodyPr lIns="90000" tIns="82440" rIns="90000" bIns="45000"/>
          <a:lstStyle/>
          <a:p>
            <a:pP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solidFill>
                  <a:srgbClr val="000000"/>
                </a:solidFill>
                <a:latin typeface="+mn-lt"/>
              </a:rPr>
              <a:t>Leaf Nodes</a:t>
            </a:r>
            <a:br>
              <a:rPr lang="en-US" sz="2200" b="1">
                <a:solidFill>
                  <a:srgbClr val="000000"/>
                </a:solidFill>
                <a:latin typeface="+mn-lt"/>
              </a:rPr>
            </a:br>
            <a:r>
              <a:rPr lang="en-US" b="1">
                <a:solidFill>
                  <a:srgbClr val="000000"/>
                </a:solidFill>
                <a:latin typeface="+mn-lt"/>
              </a:rPr>
              <a:t>Index Pages</a:t>
            </a:r>
          </a:p>
        </p:txBody>
      </p:sp>
      <p:pic>
        <p:nvPicPr>
          <p:cNvPr id="140324" name="Picture 36"/>
          <p:cNvPicPr>
            <a:picLocks noChangeAspect="1" noChangeArrowheads="1"/>
          </p:cNvPicPr>
          <p:nvPr/>
        </p:nvPicPr>
        <p:blipFill>
          <a:blip r:embed="rId4"/>
          <a:srcRect/>
          <a:stretch>
            <a:fillRect/>
          </a:stretch>
        </p:blipFill>
        <p:spPr bwMode="auto">
          <a:xfrm>
            <a:off x="3986213" y="4117975"/>
            <a:ext cx="396875" cy="647700"/>
          </a:xfrm>
          <a:prstGeom prst="rect">
            <a:avLst/>
          </a:prstGeom>
          <a:noFill/>
          <a:ln w="9525" cap="flat">
            <a:noFill/>
            <a:round/>
            <a:headEnd/>
            <a:tailEnd/>
          </a:ln>
          <a:effectLst/>
        </p:spPr>
      </p:pic>
      <p:pic>
        <p:nvPicPr>
          <p:cNvPr id="140325" name="Picture 37"/>
          <p:cNvPicPr>
            <a:picLocks noChangeAspect="1" noChangeArrowheads="1"/>
          </p:cNvPicPr>
          <p:nvPr/>
        </p:nvPicPr>
        <p:blipFill>
          <a:blip r:embed="rId4"/>
          <a:srcRect/>
          <a:stretch>
            <a:fillRect/>
          </a:stretch>
        </p:blipFill>
        <p:spPr bwMode="auto">
          <a:xfrm>
            <a:off x="4808538" y="4117975"/>
            <a:ext cx="396875" cy="647700"/>
          </a:xfrm>
          <a:prstGeom prst="rect">
            <a:avLst/>
          </a:prstGeom>
          <a:noFill/>
          <a:ln w="9525" cap="flat">
            <a:noFill/>
            <a:round/>
            <a:headEnd/>
            <a:tailEnd/>
          </a:ln>
          <a:effectLst/>
        </p:spPr>
      </p:pic>
      <p:pic>
        <p:nvPicPr>
          <p:cNvPr id="140326" name="Picture 38"/>
          <p:cNvPicPr>
            <a:picLocks noChangeAspect="1" noChangeArrowheads="1"/>
          </p:cNvPicPr>
          <p:nvPr/>
        </p:nvPicPr>
        <p:blipFill>
          <a:blip r:embed="rId4"/>
          <a:srcRect/>
          <a:stretch>
            <a:fillRect/>
          </a:stretch>
        </p:blipFill>
        <p:spPr bwMode="auto">
          <a:xfrm>
            <a:off x="5608638" y="4117975"/>
            <a:ext cx="396875" cy="647700"/>
          </a:xfrm>
          <a:prstGeom prst="rect">
            <a:avLst/>
          </a:prstGeom>
          <a:noFill/>
          <a:ln w="9525" cap="flat">
            <a:noFill/>
            <a:round/>
            <a:headEnd/>
            <a:tailEnd/>
          </a:ln>
          <a:effectLst/>
        </p:spPr>
      </p:pic>
      <p:sp>
        <p:nvSpPr>
          <p:cNvPr id="140327" name="Rectangle 39"/>
          <p:cNvSpPr>
            <a:spLocks noChangeArrowheads="1"/>
          </p:cNvSpPr>
          <p:nvPr/>
        </p:nvSpPr>
        <p:spPr bwMode="auto">
          <a:xfrm>
            <a:off x="2936875" y="4270375"/>
            <a:ext cx="490538" cy="423278"/>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mn-lt"/>
              </a:rPr>
              <a:t>…</a:t>
            </a:r>
          </a:p>
        </p:txBody>
      </p:sp>
      <p:sp>
        <p:nvSpPr>
          <p:cNvPr id="140328" name="Rectangle 40"/>
          <p:cNvSpPr>
            <a:spLocks noChangeArrowheads="1"/>
          </p:cNvSpPr>
          <p:nvPr/>
        </p:nvSpPr>
        <p:spPr bwMode="auto">
          <a:xfrm>
            <a:off x="6651625" y="4270375"/>
            <a:ext cx="490538" cy="423278"/>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mn-lt"/>
              </a:rPr>
              <a:t>…</a:t>
            </a:r>
          </a:p>
        </p:txBody>
      </p:sp>
      <p:sp>
        <p:nvSpPr>
          <p:cNvPr id="140329" name="Rectangle 41"/>
          <p:cNvSpPr>
            <a:spLocks noChangeArrowheads="1"/>
          </p:cNvSpPr>
          <p:nvPr/>
        </p:nvSpPr>
        <p:spPr bwMode="auto">
          <a:xfrm>
            <a:off x="2292350" y="5289550"/>
            <a:ext cx="490538" cy="423278"/>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mn-lt"/>
              </a:rPr>
              <a:t>…</a:t>
            </a:r>
          </a:p>
        </p:txBody>
      </p:sp>
      <p:sp>
        <p:nvSpPr>
          <p:cNvPr id="140330" name="Rectangle 42"/>
          <p:cNvSpPr>
            <a:spLocks noChangeArrowheads="1"/>
          </p:cNvSpPr>
          <p:nvPr/>
        </p:nvSpPr>
        <p:spPr bwMode="auto">
          <a:xfrm>
            <a:off x="7450138" y="5291138"/>
            <a:ext cx="490537" cy="423278"/>
          </a:xfrm>
          <a:prstGeom prst="rect">
            <a:avLst/>
          </a:prstGeom>
          <a:noFill/>
          <a:ln w="9525" cap="flat">
            <a:noFill/>
            <a:round/>
            <a:headEnd/>
            <a:tailEnd/>
          </a:ln>
          <a:effectLst/>
        </p:spPr>
        <p:txBody>
          <a:bodyPr lIns="90000" tIns="45000" rIns="90000" bIns="45000">
            <a:spAutoFit/>
          </a:bodyPr>
          <a:lstStyle/>
          <a:p>
            <a:pPr algn="ct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mn-lt"/>
              </a:rPr>
              <a:t>…</a:t>
            </a:r>
          </a:p>
        </p:txBody>
      </p:sp>
      <p:sp>
        <p:nvSpPr>
          <p:cNvPr id="140331" name="Freeform 43"/>
          <p:cNvSpPr>
            <a:spLocks noChangeArrowheads="1"/>
          </p:cNvSpPr>
          <p:nvPr/>
        </p:nvSpPr>
        <p:spPr bwMode="auto">
          <a:xfrm rot="18420000">
            <a:off x="5321301" y="3587750"/>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2" name="Freeform 44"/>
          <p:cNvSpPr>
            <a:spLocks noChangeArrowheads="1"/>
          </p:cNvSpPr>
          <p:nvPr/>
        </p:nvSpPr>
        <p:spPr bwMode="auto">
          <a:xfrm rot="2700000">
            <a:off x="4429126" y="35607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3" name="Freeform 45"/>
          <p:cNvSpPr>
            <a:spLocks noChangeArrowheads="1"/>
          </p:cNvSpPr>
          <p:nvPr/>
        </p:nvSpPr>
        <p:spPr bwMode="auto">
          <a:xfrm>
            <a:off x="4868863" y="3690938"/>
            <a:ext cx="165100" cy="498475"/>
          </a:xfrm>
          <a:custGeom>
            <a:avLst/>
            <a:gdLst>
              <a:gd name="G0" fmla="+- 65432 0 0"/>
              <a:gd name="G1" fmla="*/ G0 1 104"/>
              <a:gd name="G2" fmla="+- 65222 0 0"/>
              <a:gd name="G3" fmla="*/ G2 1 314"/>
              <a:gd name="G4" fmla="+- 65432 0 0"/>
              <a:gd name="G5" fmla="*/ G4 1 104"/>
              <a:gd name="G6" fmla="+- 65222 0 0"/>
              <a:gd name="G7" fmla="*/ G6 1 314"/>
              <a:gd name="G8" fmla="+- 65432 0 0"/>
              <a:gd name="G9" fmla="*/ G8 1 104"/>
              <a:gd name="G10" fmla="+- 65222 0 0"/>
              <a:gd name="G11" fmla="*/ G10 1 314"/>
              <a:gd name="G12" fmla="+- 65432 0 0"/>
              <a:gd name="G13" fmla="*/ G12 1 104"/>
              <a:gd name="G14" fmla="+- 65222 0 0"/>
              <a:gd name="G15" fmla="*/ G14 1 314"/>
              <a:gd name="G16" fmla="+- 65432 0 0"/>
              <a:gd name="G17" fmla="*/ G16 1 104"/>
              <a:gd name="G18" fmla="+- 65222 0 0"/>
              <a:gd name="G19" fmla="*/ G18 1 314"/>
              <a:gd name="G20" fmla="+- 65432 0 0"/>
              <a:gd name="G21" fmla="*/ G20 1 104"/>
              <a:gd name="G22" fmla="+- 65222 0 0"/>
              <a:gd name="G23" fmla="*/ G22 1 314"/>
              <a:gd name="G24" fmla="+- 65432 0 0"/>
              <a:gd name="G25" fmla="*/ G24 1 104"/>
              <a:gd name="G26" fmla="+- 65222 0 0"/>
              <a:gd name="G27" fmla="*/ G26 1 314"/>
              <a:gd name="G28" fmla="+- 65432 0 0"/>
              <a:gd name="G29" fmla="*/ G28 1 104"/>
              <a:gd name="G30" fmla="+- 65222 0 0"/>
              <a:gd name="G31" fmla="*/ G30 1 314"/>
              <a:gd name="G32" fmla="+- 65432 0 0"/>
              <a:gd name="G33" fmla="*/ G32 1 104"/>
              <a:gd name="G34" fmla="+- 65222 0 0"/>
              <a:gd name="G35" fmla="*/ G34 1 314"/>
              <a:gd name="G36" fmla="*/ 1 0 51712"/>
              <a:gd name="G37" fmla="*/ G36 104 1"/>
              <a:gd name="G38" fmla="*/ G37 1 104"/>
              <a:gd name="G39" fmla="+- 65222 0 0"/>
              <a:gd name="G40" fmla="*/ G39 1 314"/>
              <a:gd name="G41" fmla="+- 65432 0 0"/>
              <a:gd name="G42" fmla="*/ G41 1 104"/>
              <a:gd name="G43" fmla="+- 65222 0 0"/>
              <a:gd name="G44" fmla="*/ G43 1 314"/>
              <a:gd name="G45" fmla="+- 65432 0 0"/>
              <a:gd name="G46" fmla="*/ G45 1 104"/>
              <a:gd name="G47" fmla="*/ 1 0 51712"/>
              <a:gd name="G48" fmla="*/ G47 314 1"/>
              <a:gd name="G49" fmla="*/ G48 1 314"/>
              <a:gd name="G50" fmla="+- 65432 0 0"/>
              <a:gd name="G51" fmla="*/ G50 1 104"/>
              <a:gd name="G52" fmla="+- 65222 0 0"/>
              <a:gd name="G53" fmla="*/ G52 1 31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14 1"/>
              <a:gd name="G72" fmla="*/ G71 1 314"/>
              <a:gd name="G73" fmla="+- 10816 0 0"/>
              <a:gd name="G74" fmla="*/ G73 1 104"/>
              <a:gd name="G75" fmla="+- 33060 0 0"/>
              <a:gd name="G76" fmla="*/ G75 1 314"/>
            </a:gdLst>
            <a:ahLst/>
            <a:cxnLst>
              <a:cxn ang="0">
                <a:pos x="74" y="177"/>
              </a:cxn>
              <a:cxn ang="0">
                <a:pos x="89" y="175"/>
              </a:cxn>
              <a:cxn ang="0">
                <a:pos x="104" y="173"/>
              </a:cxn>
              <a:cxn ang="0">
                <a:pos x="77" y="244"/>
              </a:cxn>
              <a:cxn ang="0">
                <a:pos x="58" y="292"/>
              </a:cxn>
              <a:cxn ang="0">
                <a:pos x="50" y="314"/>
              </a:cxn>
              <a:cxn ang="0">
                <a:pos x="48" y="308"/>
              </a:cxn>
              <a:cxn ang="0">
                <a:pos x="42" y="292"/>
              </a:cxn>
              <a:cxn ang="0">
                <a:pos x="25" y="243"/>
              </a:cxn>
              <a:cxn ang="0">
                <a:pos x="0" y="172"/>
              </a:cxn>
              <a:cxn ang="0">
                <a:pos x="29" y="178"/>
              </a:cxn>
              <a:cxn ang="0">
                <a:pos x="54" y="0"/>
              </a:cxn>
              <a:cxn ang="0">
                <a:pos x="74" y="177"/>
              </a:cxn>
            </a:cxnLst>
            <a:rect l="0" t="0" r="r" b="b"/>
            <a:pathLst>
              <a:path w="104" h="314">
                <a:moveTo>
                  <a:pt x="74" y="177"/>
                </a:moveTo>
                <a:lnTo>
                  <a:pt x="89" y="175"/>
                </a:lnTo>
                <a:lnTo>
                  <a:pt x="104" y="173"/>
                </a:lnTo>
                <a:lnTo>
                  <a:pt x="77" y="244"/>
                </a:lnTo>
                <a:lnTo>
                  <a:pt x="58" y="292"/>
                </a:lnTo>
                <a:lnTo>
                  <a:pt x="50" y="314"/>
                </a:lnTo>
                <a:lnTo>
                  <a:pt x="48" y="308"/>
                </a:lnTo>
                <a:lnTo>
                  <a:pt x="42" y="292"/>
                </a:lnTo>
                <a:lnTo>
                  <a:pt x="25" y="243"/>
                </a:lnTo>
                <a:lnTo>
                  <a:pt x="0" y="172"/>
                </a:lnTo>
                <a:lnTo>
                  <a:pt x="29" y="178"/>
                </a:lnTo>
                <a:lnTo>
                  <a:pt x="54" y="0"/>
                </a:lnTo>
                <a:lnTo>
                  <a:pt x="74" y="177"/>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4" name="Freeform 46"/>
          <p:cNvSpPr>
            <a:spLocks noChangeArrowheads="1"/>
          </p:cNvSpPr>
          <p:nvPr/>
        </p:nvSpPr>
        <p:spPr bwMode="auto">
          <a:xfrm rot="16200000">
            <a:off x="3635376"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5" name="Freeform 47"/>
          <p:cNvSpPr>
            <a:spLocks noChangeArrowheads="1"/>
          </p:cNvSpPr>
          <p:nvPr/>
        </p:nvSpPr>
        <p:spPr bwMode="auto">
          <a:xfrm rot="16200000">
            <a:off x="4525963"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6" name="Freeform 48"/>
          <p:cNvSpPr>
            <a:spLocks noChangeArrowheads="1"/>
          </p:cNvSpPr>
          <p:nvPr/>
        </p:nvSpPr>
        <p:spPr bwMode="auto">
          <a:xfrm rot="16200000">
            <a:off x="5368926"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7" name="Freeform 49"/>
          <p:cNvSpPr>
            <a:spLocks noChangeArrowheads="1"/>
          </p:cNvSpPr>
          <p:nvPr/>
        </p:nvSpPr>
        <p:spPr bwMode="auto">
          <a:xfrm rot="16200000">
            <a:off x="6227763" y="399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8" name="Freeform 50"/>
          <p:cNvSpPr>
            <a:spLocks noChangeArrowheads="1"/>
          </p:cNvSpPr>
          <p:nvPr/>
        </p:nvSpPr>
        <p:spPr bwMode="auto">
          <a:xfrm rot="5400000">
            <a:off x="3641726"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39" name="Freeform 51"/>
          <p:cNvSpPr>
            <a:spLocks noChangeArrowheads="1"/>
          </p:cNvSpPr>
          <p:nvPr/>
        </p:nvSpPr>
        <p:spPr bwMode="auto">
          <a:xfrm rot="5400000">
            <a:off x="4532313"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40" name="Freeform 52"/>
          <p:cNvSpPr>
            <a:spLocks noChangeArrowheads="1"/>
          </p:cNvSpPr>
          <p:nvPr/>
        </p:nvSpPr>
        <p:spPr bwMode="auto">
          <a:xfrm rot="5400000">
            <a:off x="5375276"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41" name="Freeform 53"/>
          <p:cNvSpPr>
            <a:spLocks noChangeArrowheads="1"/>
          </p:cNvSpPr>
          <p:nvPr/>
        </p:nvSpPr>
        <p:spPr bwMode="auto">
          <a:xfrm rot="5400000">
            <a:off x="6234113" y="4243387"/>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42" name="Freeform 54"/>
          <p:cNvSpPr>
            <a:spLocks noChangeArrowheads="1"/>
          </p:cNvSpPr>
          <p:nvPr/>
        </p:nvSpPr>
        <p:spPr bwMode="auto">
          <a:xfrm rot="16200000">
            <a:off x="2922588"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3" name="Freeform 55"/>
          <p:cNvSpPr>
            <a:spLocks noChangeArrowheads="1"/>
          </p:cNvSpPr>
          <p:nvPr/>
        </p:nvSpPr>
        <p:spPr bwMode="auto">
          <a:xfrm rot="5400000">
            <a:off x="2928938"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4" name="Freeform 56"/>
          <p:cNvSpPr>
            <a:spLocks noChangeArrowheads="1"/>
          </p:cNvSpPr>
          <p:nvPr/>
        </p:nvSpPr>
        <p:spPr bwMode="auto">
          <a:xfrm rot="16200000">
            <a:off x="377825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5" name="Freeform 57"/>
          <p:cNvSpPr>
            <a:spLocks noChangeArrowheads="1"/>
          </p:cNvSpPr>
          <p:nvPr/>
        </p:nvSpPr>
        <p:spPr bwMode="auto">
          <a:xfrm rot="5400000">
            <a:off x="378460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6" name="Freeform 58"/>
          <p:cNvSpPr>
            <a:spLocks noChangeArrowheads="1"/>
          </p:cNvSpPr>
          <p:nvPr/>
        </p:nvSpPr>
        <p:spPr bwMode="auto">
          <a:xfrm rot="16200000">
            <a:off x="4538663"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7" name="Freeform 59"/>
          <p:cNvSpPr>
            <a:spLocks noChangeArrowheads="1"/>
          </p:cNvSpPr>
          <p:nvPr/>
        </p:nvSpPr>
        <p:spPr bwMode="auto">
          <a:xfrm rot="5400000">
            <a:off x="4545013"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8" name="Freeform 60"/>
          <p:cNvSpPr>
            <a:spLocks noChangeArrowheads="1"/>
          </p:cNvSpPr>
          <p:nvPr/>
        </p:nvSpPr>
        <p:spPr bwMode="auto">
          <a:xfrm rot="16200000">
            <a:off x="534670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49" name="Freeform 61"/>
          <p:cNvSpPr>
            <a:spLocks noChangeArrowheads="1"/>
          </p:cNvSpPr>
          <p:nvPr/>
        </p:nvSpPr>
        <p:spPr bwMode="auto">
          <a:xfrm rot="5400000">
            <a:off x="535305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50" name="Freeform 62"/>
          <p:cNvSpPr>
            <a:spLocks noChangeArrowheads="1"/>
          </p:cNvSpPr>
          <p:nvPr/>
        </p:nvSpPr>
        <p:spPr bwMode="auto">
          <a:xfrm rot="16200000">
            <a:off x="615315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51" name="Freeform 63"/>
          <p:cNvSpPr>
            <a:spLocks noChangeArrowheads="1"/>
          </p:cNvSpPr>
          <p:nvPr/>
        </p:nvSpPr>
        <p:spPr bwMode="auto">
          <a:xfrm rot="5400000">
            <a:off x="615950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52" name="Freeform 64"/>
          <p:cNvSpPr>
            <a:spLocks noChangeArrowheads="1"/>
          </p:cNvSpPr>
          <p:nvPr/>
        </p:nvSpPr>
        <p:spPr bwMode="auto">
          <a:xfrm rot="16200000">
            <a:off x="7054851" y="5008562"/>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53" name="Freeform 65"/>
          <p:cNvSpPr>
            <a:spLocks noChangeArrowheads="1"/>
          </p:cNvSpPr>
          <p:nvPr/>
        </p:nvSpPr>
        <p:spPr bwMode="auto">
          <a:xfrm rot="5400000">
            <a:off x="7061201" y="5260975"/>
            <a:ext cx="165100" cy="669925"/>
          </a:xfrm>
          <a:custGeom>
            <a:avLst/>
            <a:gdLst>
              <a:gd name="G0" fmla="+- 65328 0 0"/>
              <a:gd name="G1" fmla="*/ G0 1 208"/>
              <a:gd name="G2" fmla="+- 64692 0 0"/>
              <a:gd name="G3" fmla="*/ G2 1 844"/>
              <a:gd name="G4" fmla="+- 65328 0 0"/>
              <a:gd name="G5" fmla="*/ G4 1 208"/>
              <a:gd name="G6" fmla="+- 64692 0 0"/>
              <a:gd name="G7" fmla="*/ G6 1 844"/>
              <a:gd name="G8" fmla="+- 65328 0 0"/>
              <a:gd name="G9" fmla="*/ G8 1 208"/>
              <a:gd name="G10" fmla="+- 64692 0 0"/>
              <a:gd name="G11" fmla="*/ G10 1 844"/>
              <a:gd name="G12" fmla="+- 65328 0 0"/>
              <a:gd name="G13" fmla="*/ G12 1 208"/>
              <a:gd name="G14" fmla="+- 64692 0 0"/>
              <a:gd name="G15" fmla="*/ G14 1 844"/>
              <a:gd name="G16" fmla="+- 65328 0 0"/>
              <a:gd name="G17" fmla="*/ G16 1 208"/>
              <a:gd name="G18" fmla="+- 64692 0 0"/>
              <a:gd name="G19" fmla="*/ G18 1 844"/>
              <a:gd name="G20" fmla="+- 65328 0 0"/>
              <a:gd name="G21" fmla="*/ G20 1 208"/>
              <a:gd name="G22" fmla="+- 64692 0 0"/>
              <a:gd name="G23" fmla="*/ G22 1 844"/>
              <a:gd name="G24" fmla="+- 65328 0 0"/>
              <a:gd name="G25" fmla="*/ G24 1 208"/>
              <a:gd name="G26" fmla="+- 64692 0 0"/>
              <a:gd name="G27" fmla="*/ G26 1 844"/>
              <a:gd name="G28" fmla="+- 65328 0 0"/>
              <a:gd name="G29" fmla="*/ G28 1 208"/>
              <a:gd name="G30" fmla="+- 64692 0 0"/>
              <a:gd name="G31" fmla="*/ G30 1 844"/>
              <a:gd name="G32" fmla="+- 65328 0 0"/>
              <a:gd name="G33" fmla="*/ G32 1 208"/>
              <a:gd name="G34" fmla="+- 64692 0 0"/>
              <a:gd name="G35" fmla="*/ G34 1 844"/>
              <a:gd name="G36" fmla="*/ 1 0 51712"/>
              <a:gd name="G37" fmla="*/ G36 208 1"/>
              <a:gd name="G38" fmla="*/ G37 1 208"/>
              <a:gd name="G39" fmla="+- 64692 0 0"/>
              <a:gd name="G40" fmla="*/ G39 1 844"/>
              <a:gd name="G41" fmla="+- 65328 0 0"/>
              <a:gd name="G42" fmla="*/ G41 1 208"/>
              <a:gd name="G43" fmla="+- 64692 0 0"/>
              <a:gd name="G44" fmla="*/ G43 1 844"/>
              <a:gd name="G45" fmla="+- 65328 0 0"/>
              <a:gd name="G46" fmla="*/ G45 1 208"/>
              <a:gd name="G47" fmla="*/ 1 0 51712"/>
              <a:gd name="G48" fmla="*/ G47 844 1"/>
              <a:gd name="G49" fmla="*/ G48 1 844"/>
              <a:gd name="G50" fmla="+- 65328 0 0"/>
              <a:gd name="G51" fmla="*/ G50 1 208"/>
              <a:gd name="G52" fmla="+- 64692 0 0"/>
              <a:gd name="G53" fmla="*/ G52 1 84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208 1"/>
              <a:gd name="G69" fmla="*/ G68 1 208"/>
              <a:gd name="G70" fmla="*/ 1 0 51712"/>
              <a:gd name="G71" fmla="*/ G70 844 1"/>
              <a:gd name="G72" fmla="*/ G71 1 844"/>
              <a:gd name="G73" fmla="+- 43264 0 0"/>
              <a:gd name="G74" fmla="*/ G73 1 208"/>
              <a:gd name="G75" fmla="+- 56976 0 0"/>
              <a:gd name="G76" fmla="*/ G75 1 844"/>
            </a:gdLst>
            <a:ahLst/>
            <a:cxnLst>
              <a:cxn ang="0">
                <a:pos x="148" y="570"/>
              </a:cxn>
              <a:cxn ang="0">
                <a:pos x="177" y="565"/>
              </a:cxn>
              <a:cxn ang="0">
                <a:pos x="208" y="561"/>
              </a:cxn>
              <a:cxn ang="0">
                <a:pos x="154" y="703"/>
              </a:cxn>
              <a:cxn ang="0">
                <a:pos x="116" y="800"/>
              </a:cxn>
              <a:cxn ang="0">
                <a:pos x="99" y="844"/>
              </a:cxn>
              <a:cxn ang="0">
                <a:pos x="95" y="831"/>
              </a:cxn>
              <a:cxn ang="0">
                <a:pos x="83" y="799"/>
              </a:cxn>
              <a:cxn ang="0">
                <a:pos x="50" y="702"/>
              </a:cxn>
              <a:cxn ang="0">
                <a:pos x="0" y="560"/>
              </a:cxn>
              <a:cxn ang="0">
                <a:pos x="58" y="571"/>
              </a:cxn>
              <a:cxn ang="0">
                <a:pos x="99" y="0"/>
              </a:cxn>
              <a:cxn ang="0">
                <a:pos x="148" y="570"/>
              </a:cxn>
            </a:cxnLst>
            <a:rect l="0" t="0" r="r" b="b"/>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25999"/>
            </a:srgbClr>
          </a:solidFill>
          <a:ln w="9525" cap="flat">
            <a:noFill/>
            <a:round/>
            <a:headEnd/>
            <a:tailEnd/>
          </a:ln>
          <a:effectLst/>
        </p:spPr>
        <p:txBody>
          <a:bodyPr wrap="none" anchor="ctr"/>
          <a:lstStyle/>
          <a:p>
            <a:endParaRPr lang="en-US">
              <a:latin typeface="+mn-lt"/>
            </a:endParaRPr>
          </a:p>
        </p:txBody>
      </p:sp>
      <p:sp>
        <p:nvSpPr>
          <p:cNvPr id="140354" name="Freeform 66"/>
          <p:cNvSpPr>
            <a:spLocks noChangeArrowheads="1"/>
          </p:cNvSpPr>
          <p:nvPr/>
        </p:nvSpPr>
        <p:spPr bwMode="auto">
          <a:xfrm>
            <a:off x="3522663" y="4640263"/>
            <a:ext cx="557212" cy="561975"/>
          </a:xfrm>
          <a:custGeom>
            <a:avLst/>
            <a:gdLst>
              <a:gd name="G0" fmla="+- 65185 0 0"/>
              <a:gd name="G1" fmla="*/ G0 1 351"/>
              <a:gd name="G2" fmla="+- 65182 0 0"/>
              <a:gd name="G3" fmla="*/ G2 1 354"/>
              <a:gd name="G4" fmla="+- 65185 0 0"/>
              <a:gd name="G5" fmla="*/ G4 1 351"/>
              <a:gd name="G6" fmla="+- 65182 0 0"/>
              <a:gd name="G7" fmla="*/ G6 1 354"/>
              <a:gd name="G8" fmla="+- 65185 0 0"/>
              <a:gd name="G9" fmla="*/ G8 1 351"/>
              <a:gd name="G10" fmla="+- 65182 0 0"/>
              <a:gd name="G11" fmla="*/ G10 1 354"/>
              <a:gd name="G12" fmla="+- 65185 0 0"/>
              <a:gd name="G13" fmla="*/ G12 1 351"/>
              <a:gd name="G14" fmla="+- 65182 0 0"/>
              <a:gd name="G15" fmla="*/ G14 1 354"/>
              <a:gd name="G16" fmla="+- 65185 0 0"/>
              <a:gd name="G17" fmla="*/ G16 1 351"/>
              <a:gd name="G18" fmla="+- 65182 0 0"/>
              <a:gd name="G19" fmla="*/ G18 1 354"/>
              <a:gd name="G20" fmla="*/ 1 0 51712"/>
              <a:gd name="G21" fmla="*/ G20 351 1"/>
              <a:gd name="G22" fmla="*/ G21 1 351"/>
              <a:gd name="G23" fmla="+- 65182 0 0"/>
              <a:gd name="G24" fmla="*/ G23 1 354"/>
              <a:gd name="G25" fmla="+- 65185 0 0"/>
              <a:gd name="G26" fmla="*/ G25 1 351"/>
              <a:gd name="G27" fmla="+- 65182 0 0"/>
              <a:gd name="G28" fmla="*/ G27 1 354"/>
              <a:gd name="G29" fmla="+- 65185 0 0"/>
              <a:gd name="G30" fmla="*/ G29 1 351"/>
              <a:gd name="G31" fmla="+- 65182 0 0"/>
              <a:gd name="G32" fmla="*/ G31 1 354"/>
              <a:gd name="G33" fmla="+- 65185 0 0"/>
              <a:gd name="G34" fmla="*/ G33 1 351"/>
              <a:gd name="G35" fmla="+- 65182 0 0"/>
              <a:gd name="G36" fmla="*/ G35 1 354"/>
              <a:gd name="G37" fmla="+- 65185 0 0"/>
              <a:gd name="G38" fmla="*/ G37 1 351"/>
              <a:gd name="G39" fmla="+- 65182 0 0"/>
              <a:gd name="G40" fmla="*/ G39 1 354"/>
              <a:gd name="G41" fmla="+- 65185 0 0"/>
              <a:gd name="G42" fmla="*/ G41 1 351"/>
              <a:gd name="G43" fmla="+- 65182 0 0"/>
              <a:gd name="G44" fmla="*/ G43 1 354"/>
              <a:gd name="G45" fmla="+- 65185 0 0"/>
              <a:gd name="G46" fmla="*/ G45 1 351"/>
              <a:gd name="G47" fmla="*/ 1 0 51712"/>
              <a:gd name="G48" fmla="*/ G47 354 1"/>
              <a:gd name="G49" fmla="*/ G48 1 354"/>
              <a:gd name="G50" fmla="+- 65185 0 0"/>
              <a:gd name="G51" fmla="*/ G50 1 351"/>
              <a:gd name="G52" fmla="+- 65182 0 0"/>
              <a:gd name="G53" fmla="*/ G52 1 35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351 1"/>
              <a:gd name="G69" fmla="*/ G68 1 351"/>
              <a:gd name="G70" fmla="*/ 1 0 51712"/>
              <a:gd name="G71" fmla="*/ G70 354 1"/>
              <a:gd name="G72" fmla="*/ G71 1 354"/>
              <a:gd name="G73" fmla="+- 57665 0 0"/>
              <a:gd name="G74" fmla="*/ G73 1 351"/>
              <a:gd name="G75" fmla="+- 59780 0 0"/>
              <a:gd name="G76" fmla="*/ G75 1 354"/>
            </a:gdLst>
            <a:ahLst/>
            <a:cxnLst>
              <a:cxn ang="0">
                <a:pos x="114" y="274"/>
              </a:cxn>
              <a:cxn ang="0">
                <a:pos x="126" y="284"/>
              </a:cxn>
              <a:cxn ang="0">
                <a:pos x="138" y="293"/>
              </a:cxn>
              <a:cxn ang="0">
                <a:pos x="68" y="324"/>
              </a:cxn>
              <a:cxn ang="0">
                <a:pos x="21" y="344"/>
              </a:cxn>
              <a:cxn ang="0">
                <a:pos x="0" y="354"/>
              </a:cxn>
              <a:cxn ang="0">
                <a:pos x="3" y="349"/>
              </a:cxn>
              <a:cxn ang="0">
                <a:pos x="10" y="333"/>
              </a:cxn>
              <a:cxn ang="0">
                <a:pos x="32" y="286"/>
              </a:cxn>
              <a:cxn ang="0">
                <a:pos x="65" y="219"/>
              </a:cxn>
              <a:cxn ang="0">
                <a:pos x="81" y="243"/>
              </a:cxn>
              <a:cxn ang="0">
                <a:pos x="351" y="0"/>
              </a:cxn>
              <a:cxn ang="0">
                <a:pos x="114" y="274"/>
              </a:cxn>
            </a:cxnLst>
            <a:rect l="0" t="0" r="r" b="b"/>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55" name="Freeform 67"/>
          <p:cNvSpPr>
            <a:spLocks noChangeArrowheads="1"/>
          </p:cNvSpPr>
          <p:nvPr/>
        </p:nvSpPr>
        <p:spPr bwMode="auto">
          <a:xfrm>
            <a:off x="4083050" y="4664075"/>
            <a:ext cx="165100" cy="544513"/>
          </a:xfrm>
          <a:custGeom>
            <a:avLst/>
            <a:gdLst>
              <a:gd name="G0" fmla="+- 65432 0 0"/>
              <a:gd name="G1" fmla="*/ G0 1 104"/>
              <a:gd name="G2" fmla="+- 65193 0 0"/>
              <a:gd name="G3" fmla="*/ G2 1 343"/>
              <a:gd name="G4" fmla="+- 65432 0 0"/>
              <a:gd name="G5" fmla="*/ G4 1 104"/>
              <a:gd name="G6" fmla="+- 65193 0 0"/>
              <a:gd name="G7" fmla="*/ G6 1 343"/>
              <a:gd name="G8" fmla="+- 65432 0 0"/>
              <a:gd name="G9" fmla="*/ G8 1 104"/>
              <a:gd name="G10" fmla="+- 65193 0 0"/>
              <a:gd name="G11" fmla="*/ G10 1 343"/>
              <a:gd name="G12" fmla="+- 65432 0 0"/>
              <a:gd name="G13" fmla="*/ G12 1 104"/>
              <a:gd name="G14" fmla="+- 65193 0 0"/>
              <a:gd name="G15" fmla="*/ G14 1 343"/>
              <a:gd name="G16" fmla="+- 65432 0 0"/>
              <a:gd name="G17" fmla="*/ G16 1 104"/>
              <a:gd name="G18" fmla="+- 65193 0 0"/>
              <a:gd name="G19" fmla="*/ G18 1 343"/>
              <a:gd name="G20" fmla="+- 65432 0 0"/>
              <a:gd name="G21" fmla="*/ G20 1 104"/>
              <a:gd name="G22" fmla="+- 65193 0 0"/>
              <a:gd name="G23" fmla="*/ G22 1 343"/>
              <a:gd name="G24" fmla="+- 65432 0 0"/>
              <a:gd name="G25" fmla="*/ G24 1 104"/>
              <a:gd name="G26" fmla="+- 65193 0 0"/>
              <a:gd name="G27" fmla="*/ G26 1 343"/>
              <a:gd name="G28" fmla="+- 65432 0 0"/>
              <a:gd name="G29" fmla="*/ G28 1 104"/>
              <a:gd name="G30" fmla="+- 65193 0 0"/>
              <a:gd name="G31" fmla="*/ G30 1 343"/>
              <a:gd name="G32" fmla="+- 65432 0 0"/>
              <a:gd name="G33" fmla="*/ G32 1 104"/>
              <a:gd name="G34" fmla="+- 65193 0 0"/>
              <a:gd name="G35" fmla="*/ G34 1 343"/>
              <a:gd name="G36" fmla="*/ 1 0 51712"/>
              <a:gd name="G37" fmla="*/ G36 104 1"/>
              <a:gd name="G38" fmla="*/ G37 1 104"/>
              <a:gd name="G39" fmla="+- 65193 0 0"/>
              <a:gd name="G40" fmla="*/ G39 1 343"/>
              <a:gd name="G41" fmla="+- 65432 0 0"/>
              <a:gd name="G42" fmla="*/ G41 1 104"/>
              <a:gd name="G43" fmla="+- 65193 0 0"/>
              <a:gd name="G44" fmla="*/ G43 1 343"/>
              <a:gd name="G45" fmla="+- 65432 0 0"/>
              <a:gd name="G46" fmla="*/ G45 1 104"/>
              <a:gd name="G47" fmla="*/ 1 0 51712"/>
              <a:gd name="G48" fmla="*/ G47 343 1"/>
              <a:gd name="G49" fmla="*/ G48 1 343"/>
              <a:gd name="G50" fmla="+- 65432 0 0"/>
              <a:gd name="G51" fmla="*/ G50 1 104"/>
              <a:gd name="G52" fmla="+- 65193 0 0"/>
              <a:gd name="G53" fmla="*/ G52 1 343"/>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43 1"/>
              <a:gd name="G72" fmla="*/ G71 1 343"/>
              <a:gd name="G73" fmla="+- 10816 0 0"/>
              <a:gd name="G74" fmla="*/ G73 1 104"/>
              <a:gd name="G75" fmla="+- 52113 0 0"/>
              <a:gd name="G76" fmla="*/ G75 1 343"/>
            </a:gdLst>
            <a:ahLst/>
            <a:cxnLst>
              <a:cxn ang="0">
                <a:pos x="74" y="206"/>
              </a:cxn>
              <a:cxn ang="0">
                <a:pos x="89" y="204"/>
              </a:cxn>
              <a:cxn ang="0">
                <a:pos x="104" y="202"/>
              </a:cxn>
              <a:cxn ang="0">
                <a:pos x="77" y="273"/>
              </a:cxn>
              <a:cxn ang="0">
                <a:pos x="58" y="321"/>
              </a:cxn>
              <a:cxn ang="0">
                <a:pos x="50" y="343"/>
              </a:cxn>
              <a:cxn ang="0">
                <a:pos x="48" y="337"/>
              </a:cxn>
              <a:cxn ang="0">
                <a:pos x="42" y="321"/>
              </a:cxn>
              <a:cxn ang="0">
                <a:pos x="25" y="272"/>
              </a:cxn>
              <a:cxn ang="0">
                <a:pos x="0" y="201"/>
              </a:cxn>
              <a:cxn ang="0">
                <a:pos x="29" y="207"/>
              </a:cxn>
              <a:cxn ang="0">
                <a:pos x="49" y="0"/>
              </a:cxn>
              <a:cxn ang="0">
                <a:pos x="74" y="206"/>
              </a:cxn>
            </a:cxnLst>
            <a:rect l="0" t="0" r="r" b="b"/>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56" name="Freeform 68"/>
          <p:cNvSpPr>
            <a:spLocks noChangeArrowheads="1"/>
          </p:cNvSpPr>
          <p:nvPr/>
        </p:nvSpPr>
        <p:spPr bwMode="auto">
          <a:xfrm flipH="1">
            <a:off x="5187950" y="4640263"/>
            <a:ext cx="557213" cy="561975"/>
          </a:xfrm>
          <a:custGeom>
            <a:avLst/>
            <a:gdLst>
              <a:gd name="G0" fmla="+- 65185 0 0"/>
              <a:gd name="G1" fmla="*/ G0 1 351"/>
              <a:gd name="G2" fmla="+- 65182 0 0"/>
              <a:gd name="G3" fmla="*/ G2 1 354"/>
              <a:gd name="G4" fmla="+- 65185 0 0"/>
              <a:gd name="G5" fmla="*/ G4 1 351"/>
              <a:gd name="G6" fmla="+- 65182 0 0"/>
              <a:gd name="G7" fmla="*/ G6 1 354"/>
              <a:gd name="G8" fmla="+- 65185 0 0"/>
              <a:gd name="G9" fmla="*/ G8 1 351"/>
              <a:gd name="G10" fmla="+- 65182 0 0"/>
              <a:gd name="G11" fmla="*/ G10 1 354"/>
              <a:gd name="G12" fmla="+- 65185 0 0"/>
              <a:gd name="G13" fmla="*/ G12 1 351"/>
              <a:gd name="G14" fmla="+- 65182 0 0"/>
              <a:gd name="G15" fmla="*/ G14 1 354"/>
              <a:gd name="G16" fmla="+- 65185 0 0"/>
              <a:gd name="G17" fmla="*/ G16 1 351"/>
              <a:gd name="G18" fmla="+- 65182 0 0"/>
              <a:gd name="G19" fmla="*/ G18 1 354"/>
              <a:gd name="G20" fmla="*/ 1 0 51712"/>
              <a:gd name="G21" fmla="*/ G20 351 1"/>
              <a:gd name="G22" fmla="*/ G21 1 351"/>
              <a:gd name="G23" fmla="+- 65182 0 0"/>
              <a:gd name="G24" fmla="*/ G23 1 354"/>
              <a:gd name="G25" fmla="+- 65185 0 0"/>
              <a:gd name="G26" fmla="*/ G25 1 351"/>
              <a:gd name="G27" fmla="+- 65182 0 0"/>
              <a:gd name="G28" fmla="*/ G27 1 354"/>
              <a:gd name="G29" fmla="+- 65185 0 0"/>
              <a:gd name="G30" fmla="*/ G29 1 351"/>
              <a:gd name="G31" fmla="+- 65182 0 0"/>
              <a:gd name="G32" fmla="*/ G31 1 354"/>
              <a:gd name="G33" fmla="+- 65185 0 0"/>
              <a:gd name="G34" fmla="*/ G33 1 351"/>
              <a:gd name="G35" fmla="+- 65182 0 0"/>
              <a:gd name="G36" fmla="*/ G35 1 354"/>
              <a:gd name="G37" fmla="+- 65185 0 0"/>
              <a:gd name="G38" fmla="*/ G37 1 351"/>
              <a:gd name="G39" fmla="+- 65182 0 0"/>
              <a:gd name="G40" fmla="*/ G39 1 354"/>
              <a:gd name="G41" fmla="+- 65185 0 0"/>
              <a:gd name="G42" fmla="*/ G41 1 351"/>
              <a:gd name="G43" fmla="+- 65182 0 0"/>
              <a:gd name="G44" fmla="*/ G43 1 354"/>
              <a:gd name="G45" fmla="+- 65185 0 0"/>
              <a:gd name="G46" fmla="*/ G45 1 351"/>
              <a:gd name="G47" fmla="*/ 1 0 51712"/>
              <a:gd name="G48" fmla="*/ G47 354 1"/>
              <a:gd name="G49" fmla="*/ G48 1 354"/>
              <a:gd name="G50" fmla="+- 65185 0 0"/>
              <a:gd name="G51" fmla="*/ G50 1 351"/>
              <a:gd name="G52" fmla="+- 65182 0 0"/>
              <a:gd name="G53" fmla="*/ G52 1 35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351 1"/>
              <a:gd name="G69" fmla="*/ G68 1 351"/>
              <a:gd name="G70" fmla="*/ 1 0 51712"/>
              <a:gd name="G71" fmla="*/ G70 354 1"/>
              <a:gd name="G72" fmla="*/ G71 1 354"/>
              <a:gd name="G73" fmla="+- 57665 0 0"/>
              <a:gd name="G74" fmla="*/ G73 1 351"/>
              <a:gd name="G75" fmla="+- 59780 0 0"/>
              <a:gd name="G76" fmla="*/ G75 1 354"/>
            </a:gdLst>
            <a:ahLst/>
            <a:cxnLst>
              <a:cxn ang="0">
                <a:pos x="114" y="274"/>
              </a:cxn>
              <a:cxn ang="0">
                <a:pos x="126" y="284"/>
              </a:cxn>
              <a:cxn ang="0">
                <a:pos x="138" y="293"/>
              </a:cxn>
              <a:cxn ang="0">
                <a:pos x="68" y="324"/>
              </a:cxn>
              <a:cxn ang="0">
                <a:pos x="21" y="344"/>
              </a:cxn>
              <a:cxn ang="0">
                <a:pos x="0" y="354"/>
              </a:cxn>
              <a:cxn ang="0">
                <a:pos x="3" y="349"/>
              </a:cxn>
              <a:cxn ang="0">
                <a:pos x="10" y="333"/>
              </a:cxn>
              <a:cxn ang="0">
                <a:pos x="32" y="286"/>
              </a:cxn>
              <a:cxn ang="0">
                <a:pos x="65" y="219"/>
              </a:cxn>
              <a:cxn ang="0">
                <a:pos x="81" y="243"/>
              </a:cxn>
              <a:cxn ang="0">
                <a:pos x="351" y="0"/>
              </a:cxn>
              <a:cxn ang="0">
                <a:pos x="114" y="274"/>
              </a:cxn>
            </a:cxnLst>
            <a:rect l="0" t="0" r="r" b="b"/>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57" name="Freeform 69"/>
          <p:cNvSpPr>
            <a:spLocks noChangeArrowheads="1"/>
          </p:cNvSpPr>
          <p:nvPr/>
        </p:nvSpPr>
        <p:spPr bwMode="auto">
          <a:xfrm flipH="1">
            <a:off x="4870450" y="4664075"/>
            <a:ext cx="165100" cy="544513"/>
          </a:xfrm>
          <a:custGeom>
            <a:avLst/>
            <a:gdLst>
              <a:gd name="G0" fmla="+- 65432 0 0"/>
              <a:gd name="G1" fmla="*/ G0 1 104"/>
              <a:gd name="G2" fmla="+- 65193 0 0"/>
              <a:gd name="G3" fmla="*/ G2 1 343"/>
              <a:gd name="G4" fmla="+- 65432 0 0"/>
              <a:gd name="G5" fmla="*/ G4 1 104"/>
              <a:gd name="G6" fmla="+- 65193 0 0"/>
              <a:gd name="G7" fmla="*/ G6 1 343"/>
              <a:gd name="G8" fmla="+- 65432 0 0"/>
              <a:gd name="G9" fmla="*/ G8 1 104"/>
              <a:gd name="G10" fmla="+- 65193 0 0"/>
              <a:gd name="G11" fmla="*/ G10 1 343"/>
              <a:gd name="G12" fmla="+- 65432 0 0"/>
              <a:gd name="G13" fmla="*/ G12 1 104"/>
              <a:gd name="G14" fmla="+- 65193 0 0"/>
              <a:gd name="G15" fmla="*/ G14 1 343"/>
              <a:gd name="G16" fmla="+- 65432 0 0"/>
              <a:gd name="G17" fmla="*/ G16 1 104"/>
              <a:gd name="G18" fmla="+- 65193 0 0"/>
              <a:gd name="G19" fmla="*/ G18 1 343"/>
              <a:gd name="G20" fmla="+- 65432 0 0"/>
              <a:gd name="G21" fmla="*/ G20 1 104"/>
              <a:gd name="G22" fmla="+- 65193 0 0"/>
              <a:gd name="G23" fmla="*/ G22 1 343"/>
              <a:gd name="G24" fmla="+- 65432 0 0"/>
              <a:gd name="G25" fmla="*/ G24 1 104"/>
              <a:gd name="G26" fmla="+- 65193 0 0"/>
              <a:gd name="G27" fmla="*/ G26 1 343"/>
              <a:gd name="G28" fmla="+- 65432 0 0"/>
              <a:gd name="G29" fmla="*/ G28 1 104"/>
              <a:gd name="G30" fmla="+- 65193 0 0"/>
              <a:gd name="G31" fmla="*/ G30 1 343"/>
              <a:gd name="G32" fmla="+- 65432 0 0"/>
              <a:gd name="G33" fmla="*/ G32 1 104"/>
              <a:gd name="G34" fmla="+- 65193 0 0"/>
              <a:gd name="G35" fmla="*/ G34 1 343"/>
              <a:gd name="G36" fmla="*/ 1 0 51712"/>
              <a:gd name="G37" fmla="*/ G36 104 1"/>
              <a:gd name="G38" fmla="*/ G37 1 104"/>
              <a:gd name="G39" fmla="+- 65193 0 0"/>
              <a:gd name="G40" fmla="*/ G39 1 343"/>
              <a:gd name="G41" fmla="+- 65432 0 0"/>
              <a:gd name="G42" fmla="*/ G41 1 104"/>
              <a:gd name="G43" fmla="+- 65193 0 0"/>
              <a:gd name="G44" fmla="*/ G43 1 343"/>
              <a:gd name="G45" fmla="+- 65432 0 0"/>
              <a:gd name="G46" fmla="*/ G45 1 104"/>
              <a:gd name="G47" fmla="*/ 1 0 51712"/>
              <a:gd name="G48" fmla="*/ G47 343 1"/>
              <a:gd name="G49" fmla="*/ G48 1 343"/>
              <a:gd name="G50" fmla="+- 65432 0 0"/>
              <a:gd name="G51" fmla="*/ G50 1 104"/>
              <a:gd name="G52" fmla="+- 65193 0 0"/>
              <a:gd name="G53" fmla="*/ G52 1 343"/>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104 1"/>
              <a:gd name="G69" fmla="*/ G68 1 104"/>
              <a:gd name="G70" fmla="*/ 1 0 51712"/>
              <a:gd name="G71" fmla="*/ G70 343 1"/>
              <a:gd name="G72" fmla="*/ G71 1 343"/>
              <a:gd name="G73" fmla="+- 10816 0 0"/>
              <a:gd name="G74" fmla="*/ G73 1 104"/>
              <a:gd name="G75" fmla="+- 52113 0 0"/>
              <a:gd name="G76" fmla="*/ G75 1 343"/>
            </a:gdLst>
            <a:ahLst/>
            <a:cxnLst>
              <a:cxn ang="0">
                <a:pos x="74" y="206"/>
              </a:cxn>
              <a:cxn ang="0">
                <a:pos x="89" y="204"/>
              </a:cxn>
              <a:cxn ang="0">
                <a:pos x="104" y="202"/>
              </a:cxn>
              <a:cxn ang="0">
                <a:pos x="77" y="273"/>
              </a:cxn>
              <a:cxn ang="0">
                <a:pos x="58" y="321"/>
              </a:cxn>
              <a:cxn ang="0">
                <a:pos x="50" y="343"/>
              </a:cxn>
              <a:cxn ang="0">
                <a:pos x="48" y="337"/>
              </a:cxn>
              <a:cxn ang="0">
                <a:pos x="42" y="321"/>
              </a:cxn>
              <a:cxn ang="0">
                <a:pos x="25" y="272"/>
              </a:cxn>
              <a:cxn ang="0">
                <a:pos x="0" y="201"/>
              </a:cxn>
              <a:cxn ang="0">
                <a:pos x="29" y="207"/>
              </a:cxn>
              <a:cxn ang="0">
                <a:pos x="49" y="0"/>
              </a:cxn>
              <a:cxn ang="0">
                <a:pos x="74" y="206"/>
              </a:cxn>
            </a:cxnLst>
            <a:rect l="0" t="0" r="r" b="b"/>
            <a:pathLst>
              <a:path w="104" h="343">
                <a:moveTo>
                  <a:pt x="74" y="206"/>
                </a:moveTo>
                <a:lnTo>
                  <a:pt x="89" y="204"/>
                </a:lnTo>
                <a:lnTo>
                  <a:pt x="104" y="202"/>
                </a:lnTo>
                <a:lnTo>
                  <a:pt x="77" y="273"/>
                </a:lnTo>
                <a:lnTo>
                  <a:pt x="58" y="321"/>
                </a:lnTo>
                <a:lnTo>
                  <a:pt x="50" y="343"/>
                </a:lnTo>
                <a:lnTo>
                  <a:pt x="48" y="337"/>
                </a:lnTo>
                <a:lnTo>
                  <a:pt x="42" y="321"/>
                </a:lnTo>
                <a:lnTo>
                  <a:pt x="25" y="272"/>
                </a:lnTo>
                <a:lnTo>
                  <a:pt x="0" y="201"/>
                </a:lnTo>
                <a:lnTo>
                  <a:pt x="29" y="207"/>
                </a:lnTo>
                <a:lnTo>
                  <a:pt x="49" y="0"/>
                </a:lnTo>
                <a:lnTo>
                  <a:pt x="74" y="206"/>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58" name="Freeform 70"/>
          <p:cNvSpPr>
            <a:spLocks noChangeArrowheads="1"/>
          </p:cNvSpPr>
          <p:nvPr/>
        </p:nvSpPr>
        <p:spPr bwMode="auto">
          <a:xfrm flipH="1">
            <a:off x="6019800" y="4640263"/>
            <a:ext cx="557213" cy="561975"/>
          </a:xfrm>
          <a:custGeom>
            <a:avLst/>
            <a:gdLst>
              <a:gd name="G0" fmla="+- 65185 0 0"/>
              <a:gd name="G1" fmla="*/ G0 1 351"/>
              <a:gd name="G2" fmla="+- 65182 0 0"/>
              <a:gd name="G3" fmla="*/ G2 1 354"/>
              <a:gd name="G4" fmla="+- 65185 0 0"/>
              <a:gd name="G5" fmla="*/ G4 1 351"/>
              <a:gd name="G6" fmla="+- 65182 0 0"/>
              <a:gd name="G7" fmla="*/ G6 1 354"/>
              <a:gd name="G8" fmla="+- 65185 0 0"/>
              <a:gd name="G9" fmla="*/ G8 1 351"/>
              <a:gd name="G10" fmla="+- 65182 0 0"/>
              <a:gd name="G11" fmla="*/ G10 1 354"/>
              <a:gd name="G12" fmla="+- 65185 0 0"/>
              <a:gd name="G13" fmla="*/ G12 1 351"/>
              <a:gd name="G14" fmla="+- 65182 0 0"/>
              <a:gd name="G15" fmla="*/ G14 1 354"/>
              <a:gd name="G16" fmla="+- 65185 0 0"/>
              <a:gd name="G17" fmla="*/ G16 1 351"/>
              <a:gd name="G18" fmla="+- 65182 0 0"/>
              <a:gd name="G19" fmla="*/ G18 1 354"/>
              <a:gd name="G20" fmla="*/ 1 0 51712"/>
              <a:gd name="G21" fmla="*/ G20 351 1"/>
              <a:gd name="G22" fmla="*/ G21 1 351"/>
              <a:gd name="G23" fmla="+- 65182 0 0"/>
              <a:gd name="G24" fmla="*/ G23 1 354"/>
              <a:gd name="G25" fmla="+- 65185 0 0"/>
              <a:gd name="G26" fmla="*/ G25 1 351"/>
              <a:gd name="G27" fmla="+- 65182 0 0"/>
              <a:gd name="G28" fmla="*/ G27 1 354"/>
              <a:gd name="G29" fmla="+- 65185 0 0"/>
              <a:gd name="G30" fmla="*/ G29 1 351"/>
              <a:gd name="G31" fmla="+- 65182 0 0"/>
              <a:gd name="G32" fmla="*/ G31 1 354"/>
              <a:gd name="G33" fmla="+- 65185 0 0"/>
              <a:gd name="G34" fmla="*/ G33 1 351"/>
              <a:gd name="G35" fmla="+- 65182 0 0"/>
              <a:gd name="G36" fmla="*/ G35 1 354"/>
              <a:gd name="G37" fmla="+- 65185 0 0"/>
              <a:gd name="G38" fmla="*/ G37 1 351"/>
              <a:gd name="G39" fmla="+- 65182 0 0"/>
              <a:gd name="G40" fmla="*/ G39 1 354"/>
              <a:gd name="G41" fmla="+- 65185 0 0"/>
              <a:gd name="G42" fmla="*/ G41 1 351"/>
              <a:gd name="G43" fmla="+- 65182 0 0"/>
              <a:gd name="G44" fmla="*/ G43 1 354"/>
              <a:gd name="G45" fmla="+- 65185 0 0"/>
              <a:gd name="G46" fmla="*/ G45 1 351"/>
              <a:gd name="G47" fmla="*/ 1 0 51712"/>
              <a:gd name="G48" fmla="*/ G47 354 1"/>
              <a:gd name="G49" fmla="*/ G48 1 354"/>
              <a:gd name="G50" fmla="+- 65185 0 0"/>
              <a:gd name="G51" fmla="*/ G50 1 351"/>
              <a:gd name="G52" fmla="+- 65182 0 0"/>
              <a:gd name="G53" fmla="*/ G52 1 354"/>
              <a:gd name="G54" fmla="*/ 1 0 51712"/>
              <a:gd name="G55" fmla="*/ 1 0 51712"/>
              <a:gd name="G56" fmla="*/ 1 0 51712"/>
              <a:gd name="G57" fmla="*/ 1 0 51712"/>
              <a:gd name="G58" fmla="*/ 1 0 51712"/>
              <a:gd name="G59" fmla="*/ 1 0 51712"/>
              <a:gd name="G60" fmla="*/ 1 0 51712"/>
              <a:gd name="G61" fmla="*/ 1 0 51712"/>
              <a:gd name="G62" fmla="*/ 1 0 51712"/>
              <a:gd name="G63" fmla="*/ 1 0 51712"/>
              <a:gd name="G64" fmla="*/ 1 0 51712"/>
              <a:gd name="G65" fmla="*/ 1 0 51712"/>
              <a:gd name="G66" fmla="*/ 1 0 51712"/>
              <a:gd name="G67" fmla="*/ 1 0 51712"/>
              <a:gd name="G68" fmla="*/ G67 351 1"/>
              <a:gd name="G69" fmla="*/ G68 1 351"/>
              <a:gd name="G70" fmla="*/ 1 0 51712"/>
              <a:gd name="G71" fmla="*/ G70 354 1"/>
              <a:gd name="G72" fmla="*/ G71 1 354"/>
              <a:gd name="G73" fmla="+- 57665 0 0"/>
              <a:gd name="G74" fmla="*/ G73 1 351"/>
              <a:gd name="G75" fmla="+- 59780 0 0"/>
              <a:gd name="G76" fmla="*/ G75 1 354"/>
            </a:gdLst>
            <a:ahLst/>
            <a:cxnLst>
              <a:cxn ang="0">
                <a:pos x="114" y="274"/>
              </a:cxn>
              <a:cxn ang="0">
                <a:pos x="126" y="284"/>
              </a:cxn>
              <a:cxn ang="0">
                <a:pos x="138" y="293"/>
              </a:cxn>
              <a:cxn ang="0">
                <a:pos x="68" y="324"/>
              </a:cxn>
              <a:cxn ang="0">
                <a:pos x="21" y="344"/>
              </a:cxn>
              <a:cxn ang="0">
                <a:pos x="0" y="354"/>
              </a:cxn>
              <a:cxn ang="0">
                <a:pos x="3" y="349"/>
              </a:cxn>
              <a:cxn ang="0">
                <a:pos x="10" y="333"/>
              </a:cxn>
              <a:cxn ang="0">
                <a:pos x="32" y="286"/>
              </a:cxn>
              <a:cxn ang="0">
                <a:pos x="65" y="219"/>
              </a:cxn>
              <a:cxn ang="0">
                <a:pos x="81" y="243"/>
              </a:cxn>
              <a:cxn ang="0">
                <a:pos x="351" y="0"/>
              </a:cxn>
              <a:cxn ang="0">
                <a:pos x="114" y="274"/>
              </a:cxn>
            </a:cxnLst>
            <a:rect l="0" t="0" r="r" b="b"/>
            <a:pathLst>
              <a:path w="351" h="354">
                <a:moveTo>
                  <a:pt x="114" y="274"/>
                </a:moveTo>
                <a:lnTo>
                  <a:pt x="126" y="284"/>
                </a:lnTo>
                <a:lnTo>
                  <a:pt x="138" y="293"/>
                </a:lnTo>
                <a:lnTo>
                  <a:pt x="68" y="324"/>
                </a:lnTo>
                <a:lnTo>
                  <a:pt x="21" y="344"/>
                </a:lnTo>
                <a:lnTo>
                  <a:pt x="0" y="354"/>
                </a:lnTo>
                <a:lnTo>
                  <a:pt x="3" y="349"/>
                </a:lnTo>
                <a:lnTo>
                  <a:pt x="10" y="333"/>
                </a:lnTo>
                <a:lnTo>
                  <a:pt x="32" y="286"/>
                </a:lnTo>
                <a:lnTo>
                  <a:pt x="65" y="219"/>
                </a:lnTo>
                <a:lnTo>
                  <a:pt x="81" y="243"/>
                </a:lnTo>
                <a:lnTo>
                  <a:pt x="351" y="0"/>
                </a:lnTo>
                <a:lnTo>
                  <a:pt x="114" y="274"/>
                </a:lnTo>
                <a:close/>
              </a:path>
            </a:pathLst>
          </a:custGeom>
          <a:solidFill>
            <a:srgbClr val="FF0000">
              <a:alpha val="75000"/>
            </a:srgbClr>
          </a:solidFill>
          <a:ln w="9525" cap="flat">
            <a:noFill/>
            <a:round/>
            <a:headEnd/>
            <a:tailEnd/>
          </a:ln>
          <a:effectLst/>
        </p:spPr>
        <p:txBody>
          <a:bodyPr wrap="none" anchor="ctr"/>
          <a:lstStyle/>
          <a:p>
            <a:endParaRPr lang="en-US">
              <a:latin typeface="+mn-lt"/>
            </a:endParaRPr>
          </a:p>
        </p:txBody>
      </p:sp>
      <p:sp>
        <p:nvSpPr>
          <p:cNvPr id="140359" name="Rectangle 71"/>
          <p:cNvSpPr>
            <a:spLocks noChangeArrowheads="1"/>
          </p:cNvSpPr>
          <p:nvPr/>
        </p:nvSpPr>
        <p:spPr bwMode="auto">
          <a:xfrm>
            <a:off x="5094288" y="3211513"/>
            <a:ext cx="1295400" cy="534077"/>
          </a:xfrm>
          <a:prstGeom prst="rect">
            <a:avLst/>
          </a:prstGeom>
          <a:noFill/>
          <a:ln w="9525" cap="flat">
            <a:noFill/>
            <a:round/>
            <a:headEnd/>
            <a:tailEnd/>
          </a:ln>
          <a:effectLst/>
        </p:spPr>
        <p:txBody>
          <a:bodyPr lIns="90000" tIns="45000" rIns="90000" bIns="45000">
            <a:spAutoFit/>
          </a:bodyPr>
          <a:lstStyle/>
          <a:p>
            <a:pPr>
              <a:lnSpc>
                <a:spcPct val="90000"/>
              </a:lnSpc>
              <a:spcBef>
                <a:spcPts val="72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000000"/>
                </a:solidFill>
                <a:latin typeface="+mn-lt"/>
              </a:rPr>
              <a:t>Root Index Page</a:t>
            </a:r>
          </a:p>
        </p:txBody>
      </p:sp>
      <p:sp>
        <p:nvSpPr>
          <p:cNvPr id="52" name="Title 51"/>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What Is a Nonclustered Index?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pitchFamily="34" charset="0"/>
            </a:endParaRPr>
          </a:p>
        </p:txBody>
      </p:sp>
      <p:sp>
        <p:nvSpPr>
          <p:cNvPr id="141315" name="Rectangle 3"/>
          <p:cNvSpPr>
            <a:spLocks noChangeArrowheads="1"/>
          </p:cNvSpPr>
          <p:nvPr/>
        </p:nvSpPr>
        <p:spPr bwMode="auto">
          <a:xfrm>
            <a:off x="1447800" y="2286000"/>
            <a:ext cx="6324600" cy="1219200"/>
          </a:xfrm>
          <a:prstGeom prst="rect">
            <a:avLst/>
          </a:prstGeom>
          <a:solidFill>
            <a:srgbClr val="FFFFFF"/>
          </a:solidFill>
          <a:ln w="12600" cap="flat">
            <a:solidFill>
              <a:srgbClr val="000000"/>
            </a:solidFill>
            <a:miter lim="800000"/>
            <a:headEnd/>
            <a:tailEnd/>
          </a:ln>
          <a:effectLst/>
        </p:spPr>
        <p:txBody>
          <a:bodyPr wrap="none" lIns="90360" tIns="44280" rIns="90360" bIns="4428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Trebuchet MS" pitchFamily="34" charset="0"/>
              </a:rPr>
              <a:t>USE </a:t>
            </a:r>
            <a:r>
              <a:rPr lang="en-US" sz="1600" b="1" dirty="0" err="1">
                <a:solidFill>
                  <a:srgbClr val="000000"/>
                </a:solidFill>
                <a:latin typeface="Trebuchet MS" pitchFamily="34" charset="0"/>
              </a:rPr>
              <a:t>Northwind</a:t>
            </a:r>
            <a:endParaRPr lang="en-US" sz="1600" b="1" dirty="0">
              <a:solidFill>
                <a:srgbClr val="000000"/>
              </a:solidFill>
              <a:latin typeface="Trebuchet MS"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Trebuchet MS" pitchFamily="34" charset="0"/>
              </a:rPr>
              <a:t>CREATE UNIQUE NONCLUSTERED INDEX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err="1">
                <a:solidFill>
                  <a:srgbClr val="000000"/>
                </a:solidFill>
                <a:latin typeface="Trebuchet MS" pitchFamily="34" charset="0"/>
              </a:rPr>
              <a:t>ixn_custindex_customers_CustID</a:t>
            </a:r>
            <a:endParaRPr lang="en-US" sz="1600" b="1" dirty="0">
              <a:solidFill>
                <a:srgbClr val="000000"/>
              </a:solidFill>
              <a:latin typeface="Trebuchet MS"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Trebuchet MS" pitchFamily="34" charset="0"/>
              </a:rPr>
              <a:t>	ON  CUSTOMERS(</a:t>
            </a:r>
            <a:r>
              <a:rPr lang="en-US" sz="1600" b="1" dirty="0" err="1">
                <a:solidFill>
                  <a:srgbClr val="000000"/>
                </a:solidFill>
                <a:latin typeface="Trebuchet MS" pitchFamily="34" charset="0"/>
              </a:rPr>
              <a:t>CustomerID</a:t>
            </a:r>
            <a:r>
              <a:rPr lang="en-US" sz="1600" b="1" dirty="0">
                <a:solidFill>
                  <a:srgbClr val="000000"/>
                </a:solidFill>
                <a:latin typeface="Trebuchet MS" pitchFamily="34" charset="0"/>
              </a:rPr>
              <a:t>)</a:t>
            </a:r>
          </a:p>
        </p:txBody>
      </p:sp>
      <p:sp>
        <p:nvSpPr>
          <p:cNvPr id="141316" name="Rectangle 4"/>
          <p:cNvSpPr>
            <a:spLocks noChangeArrowheads="1"/>
          </p:cNvSpPr>
          <p:nvPr/>
        </p:nvSpPr>
        <p:spPr bwMode="auto">
          <a:xfrm>
            <a:off x="1135040" y="4506077"/>
            <a:ext cx="7086600" cy="924784"/>
          </a:xfrm>
          <a:prstGeom prst="rect">
            <a:avLst/>
          </a:prstGeom>
          <a:solidFill>
            <a:srgbClr val="FFFFFF"/>
          </a:solidFill>
          <a:ln w="12600" cap="flat">
            <a:solidFill>
              <a:srgbClr val="000000"/>
            </a:solidFill>
            <a:miter lim="800000"/>
            <a:headEnd/>
            <a:tailEnd/>
          </a:ln>
          <a:effectLst/>
        </p:spPr>
        <p:txBody>
          <a:bodyPr lIns="182520" tIns="92160" rIns="182520" bIns="9216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Trebuchet MS" pitchFamily="34" charset="0"/>
              </a:rPr>
              <a:t>USE </a:t>
            </a:r>
            <a:r>
              <a:rPr lang="en-US" sz="1600" b="1" dirty="0" err="1">
                <a:solidFill>
                  <a:srgbClr val="000000"/>
                </a:solidFill>
                <a:latin typeface="Trebuchet MS" pitchFamily="34" charset="0"/>
              </a:rPr>
              <a:t>Northwind</a:t>
            </a:r>
            <a:endParaRPr lang="en-US" sz="1600" b="1" dirty="0">
              <a:solidFill>
                <a:srgbClr val="000000"/>
              </a:solidFill>
              <a:latin typeface="Trebuchet MS"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Trebuchet MS" pitchFamily="34" charset="0"/>
              </a:rPr>
              <a:t>CREATE UNIQUE NONCLUSTERED INDEX </a:t>
            </a:r>
            <a:r>
              <a:rPr lang="en-US" sz="1600" b="1" dirty="0" err="1">
                <a:solidFill>
                  <a:srgbClr val="000000"/>
                </a:solidFill>
                <a:latin typeface="Trebuchet MS" pitchFamily="34" charset="0"/>
              </a:rPr>
              <a:t>U_OrdID_ProdID</a:t>
            </a:r>
            <a:endParaRPr lang="en-US" sz="1600" b="1" dirty="0">
              <a:solidFill>
                <a:srgbClr val="000000"/>
              </a:solidFill>
              <a:latin typeface="Trebuchet MS"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Trebuchet MS" pitchFamily="34" charset="0"/>
              </a:rPr>
              <a:t>ON [ORDER DETAILS] (</a:t>
            </a:r>
            <a:r>
              <a:rPr lang="en-US" sz="1600" b="1" dirty="0" err="1">
                <a:solidFill>
                  <a:srgbClr val="000000"/>
                </a:solidFill>
                <a:latin typeface="Trebuchet MS" pitchFamily="34" charset="0"/>
              </a:rPr>
              <a:t>OrderID</a:t>
            </a:r>
            <a:r>
              <a:rPr lang="en-US" sz="1600" b="1" dirty="0">
                <a:solidFill>
                  <a:srgbClr val="000000"/>
                </a:solidFill>
                <a:latin typeface="Trebuchet MS" pitchFamily="34" charset="0"/>
              </a:rPr>
              <a:t>, </a:t>
            </a:r>
            <a:r>
              <a:rPr lang="en-US" sz="1600" b="1" dirty="0" err="1">
                <a:solidFill>
                  <a:srgbClr val="000000"/>
                </a:solidFill>
                <a:latin typeface="Trebuchet MS" pitchFamily="34" charset="0"/>
              </a:rPr>
              <a:t>ProductID</a:t>
            </a:r>
            <a:r>
              <a:rPr lang="en-US" sz="1600" b="1" dirty="0">
                <a:solidFill>
                  <a:srgbClr val="000000"/>
                </a:solidFill>
                <a:latin typeface="Trebuchet MS" pitchFamily="34" charset="0"/>
              </a:rPr>
              <a:t>)</a:t>
            </a:r>
          </a:p>
        </p:txBody>
      </p:sp>
      <p:sp>
        <p:nvSpPr>
          <p:cNvPr id="6" name="Title 5"/>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Creating Unique Indexes</a:t>
            </a:r>
          </a:p>
        </p:txBody>
      </p:sp>
      <p:sp>
        <p:nvSpPr>
          <p:cNvPr id="7" name="Content Placeholder 6"/>
          <p:cNvSpPr>
            <a:spLocks noGrp="1"/>
          </p:cNvSpPr>
          <p:nvPr>
            <p:ph idx="1"/>
          </p:nvPr>
        </p:nvSpPr>
        <p:spPr>
          <a:xfrm>
            <a:off x="442166" y="1200431"/>
            <a:ext cx="8229600" cy="588612"/>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Duplicate key values are not allowed when a new row is added to the table</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dirty="0">
              <a:solidFill>
                <a:srgbClr val="000000"/>
              </a:solidFill>
              <a:latin typeface="Trebuchet MS" pitchFamily="34" charset="0"/>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pitchFamily="34" charset="0"/>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pitchFamily="34" charset="0"/>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pitchFamily="34" charset="0"/>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Composite index can also be created on more than one columns in a table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Creating Indexes on Computed Columns</a:t>
            </a:r>
          </a:p>
        </p:txBody>
      </p:sp>
      <p:sp>
        <p:nvSpPr>
          <p:cNvPr id="5" name="Content Placeholder 4"/>
          <p:cNvSpPr>
            <a:spLocks noGrp="1"/>
          </p:cNvSpPr>
          <p:nvPr>
            <p:ph idx="1"/>
          </p:nvPr>
        </p:nvSpPr>
        <p:spPr>
          <a:xfrm>
            <a:off x="457200" y="1165337"/>
            <a:ext cx="8229600" cy="3917479"/>
          </a:xfrm>
        </p:spPr>
        <p:txBody>
          <a:bodyPr/>
          <a:lstStyle/>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Can Create Indexes on Computed Columns When:</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err="1">
                <a:solidFill>
                  <a:srgbClr val="000000"/>
                </a:solidFill>
              </a:rPr>
              <a:t>Computed_column_expression</a:t>
            </a:r>
            <a:r>
              <a:rPr lang="en-US" dirty="0">
                <a:solidFill>
                  <a:srgbClr val="000000"/>
                </a:solidFill>
              </a:rPr>
              <a:t> is deterministic and precise</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ANSI_NULL connection-level option is ON</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Computed column cannot evaluate to the text, </a:t>
            </a:r>
            <a:r>
              <a:rPr lang="en-US" dirty="0" err="1">
                <a:solidFill>
                  <a:srgbClr val="000000"/>
                </a:solidFill>
              </a:rPr>
              <a:t>ntext</a:t>
            </a:r>
            <a:r>
              <a:rPr lang="en-US" dirty="0">
                <a:solidFill>
                  <a:srgbClr val="000000"/>
                </a:solidFill>
              </a:rPr>
              <a:t>, or image data types</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Required SET options are set ON when you create the index and when INSERT, UPDATE, or DELETE statements change the index value</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NUMERIC_ROUNDABORT option is set OFF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mn-lt"/>
            </a:endParaRPr>
          </a:p>
        </p:txBody>
      </p:sp>
      <p:sp>
        <p:nvSpPr>
          <p:cNvPr id="143363" name="Rectangle 3"/>
          <p:cNvSpPr>
            <a:spLocks noChangeArrowheads="1"/>
          </p:cNvSpPr>
          <p:nvPr/>
        </p:nvSpPr>
        <p:spPr bwMode="auto">
          <a:xfrm>
            <a:off x="1219200" y="3203575"/>
            <a:ext cx="6705600" cy="1355725"/>
          </a:xfrm>
          <a:prstGeom prst="rect">
            <a:avLst/>
          </a:prstGeom>
          <a:solidFill>
            <a:srgbClr val="FFFFFF"/>
          </a:solidFill>
          <a:ln w="12600" cap="flat">
            <a:solidFill>
              <a:srgbClr val="000000"/>
            </a:solidFill>
            <a:miter lim="800000"/>
            <a:headEnd/>
            <a:tailEnd/>
          </a:ln>
          <a:effectLst/>
        </p:spPr>
        <p:txBody>
          <a:bodyPr lIns="182520" tIns="92160" rIns="182520" bIns="92160">
            <a:spAutoFit/>
          </a:bodyP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mn-lt"/>
              </a:rPr>
              <a:t>USE Northwind</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mn-lt"/>
              </a:rPr>
              <a:t>CREATE CLUSTERED INDEX ixc_lnmindex_employees_lastname</a:t>
            </a:r>
            <a:br>
              <a:rPr lang="en-US" sz="2000" b="1">
                <a:solidFill>
                  <a:srgbClr val="000000"/>
                </a:solidFill>
                <a:latin typeface="+mn-lt"/>
              </a:rPr>
            </a:br>
            <a:r>
              <a:rPr lang="en-US" sz="2000" b="1">
                <a:solidFill>
                  <a:srgbClr val="000000"/>
                </a:solidFill>
                <a:latin typeface="+mn-lt"/>
              </a:rPr>
              <a:t>ON employees(lastname)</a:t>
            </a:r>
          </a:p>
        </p:txBody>
      </p:sp>
      <p:sp>
        <p:nvSpPr>
          <p:cNvPr id="143364" name="Rectangle 4"/>
          <p:cNvSpPr>
            <a:spLocks noChangeArrowheads="1"/>
          </p:cNvSpPr>
          <p:nvPr/>
        </p:nvSpPr>
        <p:spPr bwMode="auto">
          <a:xfrm>
            <a:off x="1295400" y="5073650"/>
            <a:ext cx="6705600" cy="789362"/>
          </a:xfrm>
          <a:prstGeom prst="rect">
            <a:avLst/>
          </a:prstGeom>
          <a:solidFill>
            <a:srgbClr val="FFFFFF"/>
          </a:solidFill>
          <a:ln w="12600" cap="flat">
            <a:solidFill>
              <a:srgbClr val="000000"/>
            </a:solidFill>
            <a:miter lim="800000"/>
            <a:headEnd/>
            <a:tailEnd/>
          </a:ln>
          <a:effectLst/>
        </p:spPr>
        <p:txBody>
          <a:bodyPr lIns="182520" tIns="92160" rIns="182520" bIns="9216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mn-lt"/>
              </a:rPr>
              <a:t>USE Northwind</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mn-lt"/>
              </a:rPr>
              <a:t>DROP INDEX ixc_lnmindex_employees_lastname</a:t>
            </a:r>
          </a:p>
        </p:txBody>
      </p:sp>
      <p:sp>
        <p:nvSpPr>
          <p:cNvPr id="6" name="Title 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Creating and Dropping Indexes</a:t>
            </a:r>
          </a:p>
        </p:txBody>
      </p:sp>
      <p:sp>
        <p:nvSpPr>
          <p:cNvPr id="7" name="Content Placeholder 6"/>
          <p:cNvSpPr>
            <a:spLocks noGrp="1"/>
          </p:cNvSpPr>
          <p:nvPr>
            <p:ph idx="1"/>
          </p:nvPr>
        </p:nvSpPr>
        <p:spPr>
          <a:xfrm>
            <a:off x="457200" y="886595"/>
            <a:ext cx="8229600" cy="1761133"/>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Using the CREATE INDEX Statement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Indexes are created automatically on tables with PRIMARY KEY or UNIQUE constraints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Indexes can be created on views if certain requirements are met</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Using the DROP INDEX Statement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Indexing Guidelines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Columns to Index</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Primary and foreign keys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Those frequently searched in ranges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Those frequently accessed in sorted order</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Those frequently grouped together during aggregation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Columns Not to Index</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Those seldom referenced in queries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Those that contain few unique values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Those defined with text, </a:t>
            </a:r>
            <a:r>
              <a:rPr lang="en-US" dirty="0" err="1">
                <a:solidFill>
                  <a:srgbClr val="000000"/>
                </a:solidFill>
              </a:rPr>
              <a:t>ntext</a:t>
            </a:r>
            <a:r>
              <a:rPr lang="en-US" dirty="0">
                <a:solidFill>
                  <a:srgbClr val="000000"/>
                </a:solidFill>
              </a:rPr>
              <a:t>, or image data types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srcRect/>
          <a:stretch>
            <a:fillRect/>
          </a:stretch>
        </p:blipFill>
        <p:spPr bwMode="auto">
          <a:xfrm>
            <a:off x="2061816" y="1801506"/>
            <a:ext cx="4954190" cy="3111689"/>
          </a:xfrm>
          <a:prstGeom prst="rect">
            <a:avLst/>
          </a:prstGeom>
          <a:noFill/>
          <a:ln w="9525" cap="flat">
            <a:solidFill>
              <a:schemeClr val="tx1"/>
            </a:solid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Guidelines for Non-Clustered Index</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Columns that contain a large number of distinct values.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Queries that do not return large result sets. Columns frequently involved in search conditions of a query (WHERE clause) that return exact matches.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Decision-support-system applications for which joins and grouping are frequently required.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multiple </a:t>
            </a:r>
            <a:r>
              <a:rPr lang="en-US" dirty="0" err="1">
                <a:solidFill>
                  <a:srgbClr val="000000"/>
                </a:solidFill>
              </a:rPr>
              <a:t>nonclustered</a:t>
            </a:r>
            <a:r>
              <a:rPr lang="en-US" dirty="0">
                <a:solidFill>
                  <a:srgbClr val="000000"/>
                </a:solidFill>
              </a:rPr>
              <a:t> indexes on columns involved in join and grouping operations, and a clustered index on any foreign key columns.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Covering all columns from one table in a given query.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Indexing to Support Queries</a:t>
            </a:r>
          </a:p>
        </p:txBody>
      </p:sp>
      <p:sp>
        <p:nvSpPr>
          <p:cNvPr id="5" name="Content Placeholder 4"/>
          <p:cNvSpPr>
            <a:spLocks noGrp="1"/>
          </p:cNvSpPr>
          <p:nvPr>
            <p:ph idx="1"/>
          </p:nvPr>
        </p:nvSpPr>
        <p:spPr>
          <a:xfrm>
            <a:off x="442166" y="1200431"/>
            <a:ext cx="8229600" cy="3617229"/>
          </a:xfrm>
        </p:spPr>
        <p:txBody>
          <a:bodyPr/>
          <a:lstStyle/>
          <a:p>
            <a:pPr indent="-339725" hangingPunct="1">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Using Search Arguments </a:t>
            </a:r>
          </a:p>
          <a:p>
            <a:pPr indent="-339725" hangingPunct="1">
              <a:spcAft>
                <a:spcPts val="1425"/>
              </a:spcAft>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Writing Good Search Arguments </a:t>
            </a:r>
          </a:p>
          <a:p>
            <a:pPr marL="741363" lvl="1" indent="-282575" hangingPunct="1">
              <a:lnSpc>
                <a:spcPct val="100000"/>
              </a:lnSpc>
              <a:spcBef>
                <a:spcPts val="563"/>
              </a:spcBef>
              <a:buSzPct val="7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Specify a WHERE clause in the query</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Verify that the WHERE clause limits the number of rows</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Verify that an expression exists for every table referenced in the query</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Avoid using leading wildcards</a:t>
            </a:r>
          </a:p>
          <a:p>
            <a:pPr indent="-339725" hangingPunct="1">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dirty="0">
              <a:solidFill>
                <a:srgbClr val="000000"/>
              </a:solidFill>
            </a:endParaRPr>
          </a:p>
          <a:p>
            <a:pPr indent="-339725" hangingPunct="1">
              <a:spcBef>
                <a:spcPts val="400"/>
              </a:spcBef>
              <a:buSzPct val="4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Clustered indexes are not a good choice for:</a:t>
            </a:r>
          </a:p>
          <a:p>
            <a:pPr marL="741363" lvl="1" indent="-282575" hangingPunct="1">
              <a:lnSpc>
                <a:spcPct val="100000"/>
              </a:lnSpc>
              <a:spcBef>
                <a:spcPts val="563"/>
              </a:spcBef>
              <a:buSzPct val="7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Columns that undergo frequent changes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384721"/>
          </a:xfrm>
        </p:spPr>
        <p:txBody>
          <a:bodyPr/>
          <a:lstStyle/>
          <a:p>
            <a:pPr>
              <a:defRPr/>
            </a:pPr>
            <a:r>
              <a:rPr lang="en-US" sz="2500" dirty="0">
                <a:latin typeface="Calibri Light" panose="020F0302020204030204" pitchFamily="34" charset="0"/>
                <a:cs typeface="Calibri Light" panose="020F0302020204030204" pitchFamily="34" charset="0"/>
              </a:rPr>
              <a:t>Triggers</a:t>
            </a:r>
          </a:p>
        </p:txBody>
      </p:sp>
    </p:spTree>
    <p:extLst>
      <p:ext uri="{BB962C8B-B14F-4D97-AF65-F5344CB8AC3E}">
        <p14:creationId xmlns:p14="http://schemas.microsoft.com/office/powerpoint/2010/main" val="30972297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Introduction to Triggers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Trigger Is a Special Type of Stored Procedure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Trigger Is: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Associated with a table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Invoked automatically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Not called directly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Treated as part of the transaction that fired it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Uses of Triggers</a:t>
            </a:r>
          </a:p>
        </p:txBody>
      </p:sp>
      <p:sp>
        <p:nvSpPr>
          <p:cNvPr id="5" name="Content Placeholder 4"/>
          <p:cNvSpPr>
            <a:spLocks noGrp="1"/>
          </p:cNvSpPr>
          <p:nvPr>
            <p:ph idx="1"/>
          </p:nvPr>
        </p:nvSpPr>
        <p:spPr>
          <a:xfrm>
            <a:off x="442166" y="1200431"/>
            <a:ext cx="8229600" cy="1829372"/>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Cascade Changes Through Related Tables in Database</a:t>
            </a:r>
            <a:br>
              <a:rPr lang="en-US" dirty="0">
                <a:solidFill>
                  <a:srgbClr val="000000"/>
                </a:solidFill>
              </a:rPr>
            </a:br>
            <a:r>
              <a:rPr lang="en-US" dirty="0">
                <a:solidFill>
                  <a:srgbClr val="000000"/>
                </a:solidFill>
              </a:rPr>
              <a:t>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Enforce More Complex Data Integrity Than a CHECK Constraint</a:t>
            </a:r>
            <a:br>
              <a:rPr lang="en-US" dirty="0">
                <a:solidFill>
                  <a:srgbClr val="000000"/>
                </a:solidFill>
              </a:rPr>
            </a:b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Define Custom Error Messages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Compare Before and After States of Data Under Modification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Considerations for Using Triggers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Triggers Are Reactive; Constraints Are Proactive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Constraints Are Checked First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Tables Can Have Multiple Triggers for Any Action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Table Owners Can Designate the First and Last Trigger to Fire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Must Have Permission to Perform All Statements That Define Triggers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Table Owners Cannot Create AFTER Triggers on Views or Temporary Tables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51555" name="Rectangle 3"/>
          <p:cNvSpPr>
            <a:spLocks noChangeArrowheads="1"/>
          </p:cNvSpPr>
          <p:nvPr/>
        </p:nvSpPr>
        <p:spPr bwMode="auto">
          <a:xfrm>
            <a:off x="457200" y="3048000"/>
            <a:ext cx="8229600" cy="26670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Use </a:t>
            </a:r>
            <a:r>
              <a:rPr lang="en-US" sz="1600" dirty="0" err="1">
                <a:solidFill>
                  <a:srgbClr val="000000"/>
                </a:solidFill>
                <a:latin typeface="Calibri Light" panose="020F0302020204030204" pitchFamily="34" charset="0"/>
                <a:cs typeface="Calibri Light" panose="020F0302020204030204" pitchFamily="34" charset="0"/>
              </a:rPr>
              <a:t>Northwind</a:t>
            </a:r>
            <a:endParaRPr lang="en-US" sz="1600" dirty="0">
              <a:solidFill>
                <a:srgbClr val="000000"/>
              </a:solidFill>
              <a:latin typeface="Calibri Light" panose="020F0302020204030204" pitchFamily="34" charset="0"/>
              <a:cs typeface="Calibri Light" panose="020F0302020204030204" pitchFamily="34" charset="0"/>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GO</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CREATE TRIGGER </a:t>
            </a:r>
            <a:r>
              <a:rPr lang="en-US" sz="1600" dirty="0" err="1">
                <a:solidFill>
                  <a:srgbClr val="000000"/>
                </a:solidFill>
                <a:latin typeface="Calibri Light" panose="020F0302020204030204" pitchFamily="34" charset="0"/>
                <a:cs typeface="Calibri Light" panose="020F0302020204030204" pitchFamily="34" charset="0"/>
              </a:rPr>
              <a:t>Empl_Delete</a:t>
            </a:r>
            <a:r>
              <a:rPr lang="en-US" sz="1600" dirty="0">
                <a:solidFill>
                  <a:srgbClr val="000000"/>
                </a:solidFill>
                <a:latin typeface="Calibri Light" panose="020F0302020204030204" pitchFamily="34" charset="0"/>
                <a:cs typeface="Calibri Light" panose="020F0302020204030204" pitchFamily="34" charset="0"/>
              </a:rPr>
              <a:t> ON Employees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FOR DELETE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AS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IF (SELECT COUNT(*) FROM Deleted) &gt; 1</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BEGIN</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RAISERROR(</a:t>
            </a:r>
            <a:br>
              <a:rPr lang="en-US" sz="1600" dirty="0">
                <a:solidFill>
                  <a:srgbClr val="000000"/>
                </a:solidFill>
                <a:latin typeface="Calibri Light" panose="020F0302020204030204" pitchFamily="34" charset="0"/>
                <a:cs typeface="Calibri Light" panose="020F0302020204030204" pitchFamily="34" charset="0"/>
              </a:rPr>
            </a:br>
            <a:r>
              <a:rPr lang="en-US" sz="1600" dirty="0">
                <a:solidFill>
                  <a:srgbClr val="000000"/>
                </a:solidFill>
                <a:latin typeface="Calibri Light" panose="020F0302020204030204" pitchFamily="34" charset="0"/>
                <a:cs typeface="Calibri Light" panose="020F0302020204030204" pitchFamily="34" charset="0"/>
              </a:rPr>
              <a:t>     'You cannot delete more than one employee at a time.', 16, 1)</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ROLLBACK TRANSACTION</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END</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Creating Triggers</a:t>
            </a:r>
          </a:p>
        </p:txBody>
      </p:sp>
      <p:sp>
        <p:nvSpPr>
          <p:cNvPr id="6" name="Content Placeholder 5"/>
          <p:cNvSpPr>
            <a:spLocks noGrp="1"/>
          </p:cNvSpPr>
          <p:nvPr>
            <p:ph idx="1"/>
          </p:nvPr>
        </p:nvSpPr>
        <p:spPr>
          <a:xfrm>
            <a:off x="442166" y="1200431"/>
            <a:ext cx="8229600" cy="996859"/>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Requires Appropriate Permissions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Cannot Contain Certain Statements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52579" name="Rectangle 3"/>
          <p:cNvSpPr>
            <a:spLocks noChangeArrowheads="1"/>
          </p:cNvSpPr>
          <p:nvPr/>
        </p:nvSpPr>
        <p:spPr bwMode="auto">
          <a:xfrm>
            <a:off x="539087" y="2382671"/>
            <a:ext cx="8229600" cy="26670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USE Northwind</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GO</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ALTER TRIGGER Empl_Delete ON Employees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FOR DELETE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AS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IF (SELECT COUNT(*) FROM Deleted) &gt; 6</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BEGIN</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   RAISERROR(</a:t>
            </a:r>
            <a:br>
              <a:rPr lang="en-US" sz="1600">
                <a:solidFill>
                  <a:srgbClr val="000000"/>
                </a:solidFill>
                <a:latin typeface="Trebuchet MS" pitchFamily="34" charset="0"/>
              </a:rPr>
            </a:br>
            <a:r>
              <a:rPr lang="en-US" sz="1600">
                <a:solidFill>
                  <a:srgbClr val="000000"/>
                </a:solidFill>
                <a:latin typeface="Trebuchet MS" pitchFamily="34" charset="0"/>
              </a:rPr>
              <a:t>     'You cannot delete more than six employees at a time.', 16, 1)</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   ROLLBACK TRANSACTION</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END</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Altering and Dropping Triggers</a:t>
            </a:r>
          </a:p>
        </p:txBody>
      </p:sp>
      <p:sp>
        <p:nvSpPr>
          <p:cNvPr id="6" name="Content Placeholder 5"/>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Altering a Trigger</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Changes the definition without dropping the trigger</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 disable or enable a trigger</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pitchFamily="34" charset="0"/>
              </a:rPr>
              <a:t>Dropping a Trigger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1"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360" tIns="44280" rIns="90360" bIns="4428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53602" name="Rectangle 2"/>
          <p:cNvSpPr>
            <a:spLocks noChangeArrowheads="1"/>
          </p:cNvSpPr>
          <p:nvPr/>
        </p:nvSpPr>
        <p:spPr bwMode="auto">
          <a:xfrm>
            <a:off x="919163" y="1206433"/>
            <a:ext cx="7300912" cy="395287"/>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Trebuchet MS" pitchFamily="34" charset="0"/>
              </a:rPr>
              <a:t>INSERT statement to a table with an INSERT Trigger Defined</a:t>
            </a:r>
          </a:p>
        </p:txBody>
      </p:sp>
      <p:sp>
        <p:nvSpPr>
          <p:cNvPr id="153603" name="Rectangle 3"/>
          <p:cNvSpPr>
            <a:spLocks noChangeArrowheads="1"/>
          </p:cNvSpPr>
          <p:nvPr/>
        </p:nvSpPr>
        <p:spPr bwMode="auto">
          <a:xfrm>
            <a:off x="5715000" y="3176520"/>
            <a:ext cx="685800" cy="1371600"/>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04" name="Rectangle 4"/>
          <p:cNvSpPr>
            <a:spLocks noChangeArrowheads="1"/>
          </p:cNvSpPr>
          <p:nvPr/>
        </p:nvSpPr>
        <p:spPr bwMode="auto">
          <a:xfrm>
            <a:off x="1066800" y="1652520"/>
            <a:ext cx="6248400" cy="800219"/>
          </a:xfrm>
          <a:prstGeom prst="rect">
            <a:avLst/>
          </a:prstGeom>
          <a:solidFill>
            <a:srgbClr val="FFFFFF"/>
          </a:solidFill>
          <a:ln w="12600" cap="flat">
            <a:solidFill>
              <a:srgbClr val="5F5F5F"/>
            </a:solidFill>
            <a:miter lim="800000"/>
            <a:headEnd/>
            <a:tailEnd/>
          </a:ln>
          <a:effectLst/>
        </p:spPr>
        <p:txBody>
          <a:bodyPr lIns="90360" tIns="91440" rIns="90360" bIns="9144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INSERT [Order Details] VALUES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(10525, 2, 19.00, 5, 0.2)</a:t>
            </a:r>
          </a:p>
        </p:txBody>
      </p:sp>
      <p:sp>
        <p:nvSpPr>
          <p:cNvPr id="153605" name="Rectangle 5"/>
          <p:cNvSpPr>
            <a:spLocks noChangeArrowheads="1"/>
          </p:cNvSpPr>
          <p:nvPr/>
        </p:nvSpPr>
        <p:spPr bwMode="auto">
          <a:xfrm>
            <a:off x="2895600" y="2566920"/>
            <a:ext cx="3536950" cy="304800"/>
          </a:xfrm>
          <a:prstGeom prst="rect">
            <a:avLst/>
          </a:prstGeom>
          <a:gradFill rotWithShape="0">
            <a:gsLst>
              <a:gs pos="0">
                <a:srgbClr val="3333CC"/>
              </a:gs>
              <a:gs pos="50000">
                <a:srgbClr val="66CCFF"/>
              </a:gs>
              <a:gs pos="100000">
                <a:srgbClr val="3333CC"/>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Order Details</a:t>
            </a:r>
          </a:p>
        </p:txBody>
      </p:sp>
      <p:sp>
        <p:nvSpPr>
          <p:cNvPr id="153606" name="Rectangle 6"/>
          <p:cNvSpPr>
            <a:spLocks noChangeArrowheads="1"/>
          </p:cNvSpPr>
          <p:nvPr/>
        </p:nvSpPr>
        <p:spPr bwMode="auto">
          <a:xfrm>
            <a:off x="2895600" y="3176520"/>
            <a:ext cx="658813" cy="1371600"/>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07" name="Rectangle 7"/>
          <p:cNvSpPr>
            <a:spLocks noChangeArrowheads="1"/>
          </p:cNvSpPr>
          <p:nvPr/>
        </p:nvSpPr>
        <p:spPr bwMode="auto">
          <a:xfrm>
            <a:off x="2895600" y="2871720"/>
            <a:ext cx="658813" cy="304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OrderID</a:t>
            </a:r>
          </a:p>
        </p:txBody>
      </p:sp>
      <p:sp>
        <p:nvSpPr>
          <p:cNvPr id="153608" name="Rectangle 8"/>
          <p:cNvSpPr>
            <a:spLocks noChangeArrowheads="1"/>
          </p:cNvSpPr>
          <p:nvPr/>
        </p:nvSpPr>
        <p:spPr bwMode="auto">
          <a:xfrm>
            <a:off x="2895600" y="3176520"/>
            <a:ext cx="658813" cy="1371600"/>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10524</a:t>
            </a:r>
          </a:p>
        </p:txBody>
      </p:sp>
      <p:sp>
        <p:nvSpPr>
          <p:cNvPr id="153609" name="Rectangle 9"/>
          <p:cNvSpPr>
            <a:spLocks noChangeArrowheads="1"/>
          </p:cNvSpPr>
          <p:nvPr/>
        </p:nvSpPr>
        <p:spPr bwMode="auto">
          <a:xfrm>
            <a:off x="3536950" y="2871720"/>
            <a:ext cx="776288" cy="304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ProductID</a:t>
            </a:r>
          </a:p>
        </p:txBody>
      </p:sp>
      <p:sp>
        <p:nvSpPr>
          <p:cNvPr id="153610" name="Rectangle 10"/>
          <p:cNvSpPr>
            <a:spLocks noChangeArrowheads="1"/>
          </p:cNvSpPr>
          <p:nvPr/>
        </p:nvSpPr>
        <p:spPr bwMode="auto">
          <a:xfrm>
            <a:off x="3536950" y="3176520"/>
            <a:ext cx="776288" cy="1371600"/>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7</a:t>
            </a:r>
          </a:p>
        </p:txBody>
      </p:sp>
      <p:sp>
        <p:nvSpPr>
          <p:cNvPr id="153611" name="Rectangle 11"/>
          <p:cNvSpPr>
            <a:spLocks noChangeArrowheads="1"/>
          </p:cNvSpPr>
          <p:nvPr/>
        </p:nvSpPr>
        <p:spPr bwMode="auto">
          <a:xfrm>
            <a:off x="4322763" y="2871720"/>
            <a:ext cx="712787" cy="304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UnitPrice</a:t>
            </a:r>
          </a:p>
        </p:txBody>
      </p:sp>
      <p:sp>
        <p:nvSpPr>
          <p:cNvPr id="153612" name="Rectangle 12"/>
          <p:cNvSpPr>
            <a:spLocks noChangeArrowheads="1"/>
          </p:cNvSpPr>
          <p:nvPr/>
        </p:nvSpPr>
        <p:spPr bwMode="auto">
          <a:xfrm>
            <a:off x="4322763" y="3176520"/>
            <a:ext cx="712787" cy="1371600"/>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31.00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9.65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30.00</a:t>
            </a:r>
          </a:p>
        </p:txBody>
      </p:sp>
      <p:sp>
        <p:nvSpPr>
          <p:cNvPr id="153613" name="Rectangle 13"/>
          <p:cNvSpPr>
            <a:spLocks noChangeArrowheads="1"/>
          </p:cNvSpPr>
          <p:nvPr/>
        </p:nvSpPr>
        <p:spPr bwMode="auto">
          <a:xfrm>
            <a:off x="5045075" y="2871720"/>
            <a:ext cx="685800" cy="304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Quantity</a:t>
            </a:r>
          </a:p>
        </p:txBody>
      </p:sp>
      <p:sp>
        <p:nvSpPr>
          <p:cNvPr id="153614" name="Rectangle 14"/>
          <p:cNvSpPr>
            <a:spLocks noChangeArrowheads="1"/>
          </p:cNvSpPr>
          <p:nvPr/>
        </p:nvSpPr>
        <p:spPr bwMode="auto">
          <a:xfrm>
            <a:off x="5045075" y="3176520"/>
            <a:ext cx="685800" cy="1371600"/>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7</a:t>
            </a:r>
            <a:br>
              <a:rPr lang="en-US">
                <a:solidFill>
                  <a:srgbClr val="000000"/>
                </a:solidFill>
                <a:latin typeface="Trebuchet MS" pitchFamily="34" charset="0"/>
              </a:rPr>
            </a:br>
            <a:r>
              <a:rPr lang="en-US">
                <a:solidFill>
                  <a:srgbClr val="000000"/>
                </a:solidFill>
                <a:latin typeface="Trebuchet MS" pitchFamily="34" charset="0"/>
              </a:rPr>
              <a:t>9</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24</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p:txBody>
      </p:sp>
      <p:sp>
        <p:nvSpPr>
          <p:cNvPr id="153615" name="Rectangle 15"/>
          <p:cNvSpPr>
            <a:spLocks noChangeArrowheads="1"/>
          </p:cNvSpPr>
          <p:nvPr/>
        </p:nvSpPr>
        <p:spPr bwMode="auto">
          <a:xfrm>
            <a:off x="5730875" y="2871720"/>
            <a:ext cx="703263" cy="304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Discount</a:t>
            </a:r>
          </a:p>
        </p:txBody>
      </p:sp>
      <p:sp>
        <p:nvSpPr>
          <p:cNvPr id="153616" name="Rectangle 16"/>
          <p:cNvSpPr>
            <a:spLocks noChangeArrowheads="1"/>
          </p:cNvSpPr>
          <p:nvPr/>
        </p:nvSpPr>
        <p:spPr bwMode="auto">
          <a:xfrm>
            <a:off x="5730875" y="3176520"/>
            <a:ext cx="703263" cy="1371600"/>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0.2</a:t>
            </a:r>
            <a:br>
              <a:rPr lang="en-US">
                <a:solidFill>
                  <a:srgbClr val="000000"/>
                </a:solidFill>
                <a:latin typeface="Trebuchet MS" pitchFamily="34" charset="0"/>
              </a:rPr>
            </a:br>
            <a:r>
              <a:rPr lang="en-US">
                <a:solidFill>
                  <a:srgbClr val="000000"/>
                </a:solidFill>
                <a:latin typeface="Trebuchet MS" pitchFamily="34" charset="0"/>
              </a:rPr>
              <a:t>0.15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0.0</a:t>
            </a:r>
          </a:p>
        </p:txBody>
      </p:sp>
      <p:grpSp>
        <p:nvGrpSpPr>
          <p:cNvPr id="2" name="Group 17"/>
          <p:cNvGrpSpPr>
            <a:grpSpLocks/>
          </p:cNvGrpSpPr>
          <p:nvPr/>
        </p:nvGrpSpPr>
        <p:grpSpPr bwMode="auto">
          <a:xfrm>
            <a:off x="2906713" y="4167120"/>
            <a:ext cx="3525837" cy="225425"/>
            <a:chOff x="1831" y="2496"/>
            <a:chExt cx="2221" cy="142"/>
          </a:xfrm>
        </p:grpSpPr>
        <p:sp>
          <p:nvSpPr>
            <p:cNvPr id="153618" name="Rectangle 18"/>
            <p:cNvSpPr>
              <a:spLocks noChangeArrowheads="1"/>
            </p:cNvSpPr>
            <p:nvPr/>
          </p:nvSpPr>
          <p:spPr bwMode="auto">
            <a:xfrm>
              <a:off x="3168" y="2496"/>
              <a:ext cx="41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 5</a:t>
              </a:r>
            </a:p>
          </p:txBody>
        </p:sp>
        <p:sp>
          <p:nvSpPr>
            <p:cNvPr id="153619" name="Rectangle 19"/>
            <p:cNvSpPr>
              <a:spLocks noChangeArrowheads="1"/>
            </p:cNvSpPr>
            <p:nvPr/>
          </p:nvSpPr>
          <p:spPr bwMode="auto">
            <a:xfrm>
              <a:off x="2669" y="2496"/>
              <a:ext cx="505"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  19.00</a:t>
              </a:r>
            </a:p>
          </p:txBody>
        </p:sp>
        <p:sp>
          <p:nvSpPr>
            <p:cNvPr id="153620" name="Rectangle 20"/>
            <p:cNvSpPr>
              <a:spLocks noChangeArrowheads="1"/>
            </p:cNvSpPr>
            <p:nvPr/>
          </p:nvSpPr>
          <p:spPr bwMode="auto">
            <a:xfrm>
              <a:off x="2228" y="2496"/>
              <a:ext cx="487"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3621" name="Rectangle 21"/>
            <p:cNvSpPr>
              <a:spLocks noChangeArrowheads="1"/>
            </p:cNvSpPr>
            <p:nvPr/>
          </p:nvSpPr>
          <p:spPr bwMode="auto">
            <a:xfrm>
              <a:off x="3552" y="2496"/>
              <a:ext cx="500"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   0.2</a:t>
              </a:r>
            </a:p>
          </p:txBody>
        </p:sp>
        <p:sp>
          <p:nvSpPr>
            <p:cNvPr id="153622" name="Rectangle 22"/>
            <p:cNvSpPr>
              <a:spLocks noChangeArrowheads="1"/>
            </p:cNvSpPr>
            <p:nvPr/>
          </p:nvSpPr>
          <p:spPr bwMode="auto">
            <a:xfrm>
              <a:off x="1831" y="2496"/>
              <a:ext cx="401"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10523</a:t>
              </a:r>
            </a:p>
          </p:txBody>
        </p:sp>
      </p:grpSp>
      <p:grpSp>
        <p:nvGrpSpPr>
          <p:cNvPr id="3" name="Group 23"/>
          <p:cNvGrpSpPr>
            <a:grpSpLocks/>
          </p:cNvGrpSpPr>
          <p:nvPr/>
        </p:nvGrpSpPr>
        <p:grpSpPr bwMode="auto">
          <a:xfrm>
            <a:off x="2897188" y="3176520"/>
            <a:ext cx="3533775" cy="1368425"/>
            <a:chOff x="1825" y="1872"/>
            <a:chExt cx="2226" cy="862"/>
          </a:xfrm>
        </p:grpSpPr>
        <p:sp>
          <p:nvSpPr>
            <p:cNvPr id="153624" name="Rectangle 24"/>
            <p:cNvSpPr>
              <a:spLocks noChangeArrowheads="1"/>
            </p:cNvSpPr>
            <p:nvPr/>
          </p:nvSpPr>
          <p:spPr bwMode="auto">
            <a:xfrm>
              <a:off x="2723" y="1872"/>
              <a:ext cx="447"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25" name="Rectangle 25"/>
            <p:cNvSpPr>
              <a:spLocks noChangeArrowheads="1"/>
            </p:cNvSpPr>
            <p:nvPr/>
          </p:nvSpPr>
          <p:spPr bwMode="auto">
            <a:xfrm>
              <a:off x="3610" y="1872"/>
              <a:ext cx="441"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26" name="Rectangle 26"/>
            <p:cNvSpPr>
              <a:spLocks noChangeArrowheads="1"/>
            </p:cNvSpPr>
            <p:nvPr/>
          </p:nvSpPr>
          <p:spPr bwMode="auto">
            <a:xfrm>
              <a:off x="1825" y="1872"/>
              <a:ext cx="407"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grpSp>
      <p:grpSp>
        <p:nvGrpSpPr>
          <p:cNvPr id="4" name="Group 27"/>
          <p:cNvGrpSpPr>
            <a:grpSpLocks/>
          </p:cNvGrpSpPr>
          <p:nvPr/>
        </p:nvGrpSpPr>
        <p:grpSpPr bwMode="auto">
          <a:xfrm>
            <a:off x="684213" y="3932171"/>
            <a:ext cx="5586412" cy="2136775"/>
            <a:chOff x="431" y="2348"/>
            <a:chExt cx="3519" cy="1346"/>
          </a:xfrm>
        </p:grpSpPr>
        <p:sp>
          <p:nvSpPr>
            <p:cNvPr id="153628" name="Rectangle 28"/>
            <p:cNvSpPr>
              <a:spLocks noChangeArrowheads="1"/>
            </p:cNvSpPr>
            <p:nvPr/>
          </p:nvSpPr>
          <p:spPr bwMode="auto">
            <a:xfrm>
              <a:off x="431" y="2734"/>
              <a:ext cx="1901" cy="251"/>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Trebuchet MS" pitchFamily="34" charset="0"/>
                </a:rPr>
                <a:t>Insert statement logged</a:t>
              </a:r>
            </a:p>
          </p:txBody>
        </p:sp>
        <p:sp>
          <p:nvSpPr>
            <p:cNvPr id="153629" name="Rectangle 29"/>
            <p:cNvSpPr>
              <a:spLocks noChangeArrowheads="1"/>
            </p:cNvSpPr>
            <p:nvPr/>
          </p:nvSpPr>
          <p:spPr bwMode="auto">
            <a:xfrm>
              <a:off x="842" y="3078"/>
              <a:ext cx="2619" cy="272"/>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inserted</a:t>
              </a:r>
            </a:p>
          </p:txBody>
        </p:sp>
        <p:sp>
          <p:nvSpPr>
            <p:cNvPr id="153630" name="Rectangle 30"/>
            <p:cNvSpPr>
              <a:spLocks noChangeArrowheads="1"/>
            </p:cNvSpPr>
            <p:nvPr/>
          </p:nvSpPr>
          <p:spPr bwMode="auto">
            <a:xfrm>
              <a:off x="842" y="3353"/>
              <a:ext cx="404" cy="341"/>
            </a:xfrm>
            <a:prstGeom prst="rect">
              <a:avLst/>
            </a:prstGeom>
            <a:solidFill>
              <a:srgbClr val="9999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10523</a:t>
              </a:r>
            </a:p>
          </p:txBody>
        </p:sp>
        <p:sp>
          <p:nvSpPr>
            <p:cNvPr id="153631" name="Rectangle 31"/>
            <p:cNvSpPr>
              <a:spLocks noChangeArrowheads="1"/>
            </p:cNvSpPr>
            <p:nvPr/>
          </p:nvSpPr>
          <p:spPr bwMode="auto">
            <a:xfrm>
              <a:off x="1253" y="3353"/>
              <a:ext cx="540" cy="341"/>
            </a:xfrm>
            <a:prstGeom prst="rect">
              <a:avLst/>
            </a:prstGeom>
            <a:solidFill>
              <a:srgbClr val="FFCC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3632" name="Rectangle 32"/>
            <p:cNvSpPr>
              <a:spLocks noChangeArrowheads="1"/>
            </p:cNvSpPr>
            <p:nvPr/>
          </p:nvSpPr>
          <p:spPr bwMode="auto">
            <a:xfrm>
              <a:off x="1792" y="3353"/>
              <a:ext cx="540" cy="341"/>
            </a:xfrm>
            <a:prstGeom prst="rect">
              <a:avLst/>
            </a:prstGeom>
            <a:solidFill>
              <a:srgbClr val="FFCC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19.00</a:t>
              </a:r>
            </a:p>
          </p:txBody>
        </p:sp>
        <p:sp>
          <p:nvSpPr>
            <p:cNvPr id="153633" name="Rectangle 33"/>
            <p:cNvSpPr>
              <a:spLocks noChangeArrowheads="1"/>
            </p:cNvSpPr>
            <p:nvPr/>
          </p:nvSpPr>
          <p:spPr bwMode="auto">
            <a:xfrm>
              <a:off x="2334" y="3353"/>
              <a:ext cx="540" cy="341"/>
            </a:xfrm>
            <a:prstGeom prst="rect">
              <a:avLst/>
            </a:prstGeom>
            <a:solidFill>
              <a:srgbClr val="FFCC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5</a:t>
              </a:r>
            </a:p>
          </p:txBody>
        </p:sp>
        <p:sp>
          <p:nvSpPr>
            <p:cNvPr id="153634" name="Rectangle 34"/>
            <p:cNvSpPr>
              <a:spLocks noChangeArrowheads="1"/>
            </p:cNvSpPr>
            <p:nvPr/>
          </p:nvSpPr>
          <p:spPr bwMode="auto">
            <a:xfrm>
              <a:off x="2877" y="3353"/>
              <a:ext cx="585" cy="341"/>
            </a:xfrm>
            <a:prstGeom prst="rect">
              <a:avLst/>
            </a:prstGeom>
            <a:solidFill>
              <a:srgbClr val="FFCC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0.2</a:t>
              </a:r>
            </a:p>
          </p:txBody>
        </p:sp>
        <p:sp>
          <p:nvSpPr>
            <p:cNvPr id="153635" name="Freeform 35"/>
            <p:cNvSpPr>
              <a:spLocks noChangeArrowheads="1"/>
            </p:cNvSpPr>
            <p:nvPr/>
          </p:nvSpPr>
          <p:spPr bwMode="auto">
            <a:xfrm rot="15540000" flipV="1">
              <a:off x="3259" y="2562"/>
              <a:ext cx="905" cy="477"/>
            </a:xfrm>
            <a:custGeom>
              <a:avLst/>
              <a:gdLst>
                <a:gd name="G0" fmla="+- 1134 0 0"/>
                <a:gd name="G1" fmla="+- 260 0 0"/>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0">
              <a:gsLst>
                <a:gs pos="0">
                  <a:srgbClr val="D1F5FF"/>
                </a:gs>
                <a:gs pos="100000">
                  <a:srgbClr val="00CCFF"/>
                </a:gs>
              </a:gsLst>
              <a:lin ang="5400000" scaled="1"/>
            </a:gradFill>
            <a:ln w="12600" cap="flat">
              <a:solidFill>
                <a:srgbClr val="00CCFF"/>
              </a:solidFill>
              <a:round/>
              <a:headEnd/>
              <a:tailEnd/>
            </a:ln>
            <a:effectLst/>
          </p:spPr>
          <p:txBody>
            <a:bodyPr wrap="none" anchor="ctr"/>
            <a:lstStyle/>
            <a:p>
              <a:endParaRPr lang="en-US">
                <a:latin typeface="Trebuchet MS" pitchFamily="34" charset="0"/>
              </a:endParaRPr>
            </a:p>
          </p:txBody>
        </p:sp>
      </p:grpSp>
      <p:grpSp>
        <p:nvGrpSpPr>
          <p:cNvPr id="5" name="Group 36"/>
          <p:cNvGrpSpPr>
            <a:grpSpLocks/>
          </p:cNvGrpSpPr>
          <p:nvPr/>
        </p:nvGrpSpPr>
        <p:grpSpPr bwMode="auto">
          <a:xfrm>
            <a:off x="533400" y="1195320"/>
            <a:ext cx="7810500" cy="5335588"/>
            <a:chOff x="336" y="624"/>
            <a:chExt cx="4920" cy="3361"/>
          </a:xfrm>
        </p:grpSpPr>
        <p:grpSp>
          <p:nvGrpSpPr>
            <p:cNvPr id="6" name="Group 37"/>
            <p:cNvGrpSpPr>
              <a:grpSpLocks/>
            </p:cNvGrpSpPr>
            <p:nvPr/>
          </p:nvGrpSpPr>
          <p:grpSpPr bwMode="auto">
            <a:xfrm>
              <a:off x="336" y="624"/>
              <a:ext cx="4907" cy="3361"/>
              <a:chOff x="336" y="624"/>
              <a:chExt cx="4907" cy="3361"/>
            </a:xfrm>
          </p:grpSpPr>
          <p:sp>
            <p:nvSpPr>
              <p:cNvPr id="153638" name="Rectangle 38"/>
              <p:cNvSpPr>
                <a:spLocks noChangeArrowheads="1"/>
              </p:cNvSpPr>
              <p:nvPr/>
            </p:nvSpPr>
            <p:spPr bwMode="auto">
              <a:xfrm>
                <a:off x="477" y="624"/>
                <a:ext cx="4766" cy="3292"/>
              </a:xfrm>
              <a:prstGeom prst="rect">
                <a:avLst/>
              </a:prstGeom>
              <a:solidFill>
                <a:srgbClr val="FCFEB9"/>
              </a:solidFill>
              <a:ln w="12600" cap="flat">
                <a:solidFill>
                  <a:srgbClr val="009094"/>
                </a:solidFill>
                <a:miter lim="800000"/>
                <a:headEnd/>
                <a:tailEnd/>
              </a:ln>
              <a:effectLst/>
            </p:spPr>
            <p:txBody>
              <a:bodyPr wrap="none" anchor="ctr"/>
              <a:lstStyle/>
              <a:p>
                <a:endParaRPr lang="en-US">
                  <a:latin typeface="Trebuchet MS" pitchFamily="34" charset="0"/>
                </a:endParaRPr>
              </a:p>
            </p:txBody>
          </p:sp>
          <p:grpSp>
            <p:nvGrpSpPr>
              <p:cNvPr id="7" name="Group 39"/>
              <p:cNvGrpSpPr>
                <a:grpSpLocks/>
              </p:cNvGrpSpPr>
              <p:nvPr/>
            </p:nvGrpSpPr>
            <p:grpSpPr bwMode="auto">
              <a:xfrm>
                <a:off x="336" y="3762"/>
                <a:ext cx="591" cy="223"/>
                <a:chOff x="336" y="3762"/>
                <a:chExt cx="591" cy="223"/>
              </a:xfrm>
            </p:grpSpPr>
            <p:grpSp>
              <p:nvGrpSpPr>
                <p:cNvPr id="8" name="Group 40"/>
                <p:cNvGrpSpPr>
                  <a:grpSpLocks/>
                </p:cNvGrpSpPr>
                <p:nvPr/>
              </p:nvGrpSpPr>
              <p:grpSpPr bwMode="auto">
                <a:xfrm>
                  <a:off x="336" y="3762"/>
                  <a:ext cx="277" cy="223"/>
                  <a:chOff x="336" y="3762"/>
                  <a:chExt cx="277" cy="223"/>
                </a:xfrm>
              </p:grpSpPr>
              <p:sp>
                <p:nvSpPr>
                  <p:cNvPr id="153641" name="AutoShape 41"/>
                  <p:cNvSpPr>
                    <a:spLocks noChangeArrowheads="1"/>
                  </p:cNvSpPr>
                  <p:nvPr/>
                </p:nvSpPr>
                <p:spPr bwMode="auto">
                  <a:xfrm>
                    <a:off x="336" y="3762"/>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a:latin typeface="Trebuchet MS" pitchFamily="34" charset="0"/>
                    </a:endParaRPr>
                  </a:p>
                </p:txBody>
              </p:sp>
              <p:sp>
                <p:nvSpPr>
                  <p:cNvPr id="153642" name="Rectangle 42"/>
                  <p:cNvSpPr>
                    <a:spLocks noChangeArrowheads="1"/>
                  </p:cNvSpPr>
                  <p:nvPr/>
                </p:nvSpPr>
                <p:spPr bwMode="auto">
                  <a:xfrm>
                    <a:off x="371" y="3814"/>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43" name="Freeform 43"/>
                  <p:cNvSpPr>
                    <a:spLocks noChangeArrowheads="1"/>
                  </p:cNvSpPr>
                  <p:nvPr/>
                </p:nvSpPr>
                <p:spPr bwMode="auto">
                  <a:xfrm>
                    <a:off x="376" y="3818"/>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a:latin typeface="Trebuchet MS" pitchFamily="34" charset="0"/>
                    </a:endParaRPr>
                  </a:p>
                </p:txBody>
              </p:sp>
              <p:sp>
                <p:nvSpPr>
                  <p:cNvPr id="153644" name="Freeform 44"/>
                  <p:cNvSpPr>
                    <a:spLocks noChangeArrowheads="1"/>
                  </p:cNvSpPr>
                  <p:nvPr/>
                </p:nvSpPr>
                <p:spPr bwMode="auto">
                  <a:xfrm>
                    <a:off x="430" y="3849"/>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a:latin typeface="Trebuchet MS" pitchFamily="34" charset="0"/>
                    </a:endParaRPr>
                  </a:p>
                </p:txBody>
              </p:sp>
            </p:grpSp>
            <p:grpSp>
              <p:nvGrpSpPr>
                <p:cNvPr id="9" name="Group 45"/>
                <p:cNvGrpSpPr>
                  <a:grpSpLocks/>
                </p:cNvGrpSpPr>
                <p:nvPr/>
              </p:nvGrpSpPr>
              <p:grpSpPr bwMode="auto">
                <a:xfrm>
                  <a:off x="650" y="3762"/>
                  <a:ext cx="277" cy="223"/>
                  <a:chOff x="650" y="3762"/>
                  <a:chExt cx="277" cy="223"/>
                </a:xfrm>
              </p:grpSpPr>
              <p:sp>
                <p:nvSpPr>
                  <p:cNvPr id="153646" name="AutoShape 46"/>
                  <p:cNvSpPr>
                    <a:spLocks noChangeArrowheads="1"/>
                  </p:cNvSpPr>
                  <p:nvPr/>
                </p:nvSpPr>
                <p:spPr bwMode="auto">
                  <a:xfrm>
                    <a:off x="650" y="3762"/>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a:latin typeface="Trebuchet MS" pitchFamily="34" charset="0"/>
                    </a:endParaRPr>
                  </a:p>
                </p:txBody>
              </p:sp>
              <p:sp>
                <p:nvSpPr>
                  <p:cNvPr id="153647" name="Rectangle 47"/>
                  <p:cNvSpPr>
                    <a:spLocks noChangeArrowheads="1"/>
                  </p:cNvSpPr>
                  <p:nvPr/>
                </p:nvSpPr>
                <p:spPr bwMode="auto">
                  <a:xfrm>
                    <a:off x="685" y="3814"/>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48" name="Freeform 48"/>
                  <p:cNvSpPr>
                    <a:spLocks noChangeArrowheads="1"/>
                  </p:cNvSpPr>
                  <p:nvPr/>
                </p:nvSpPr>
                <p:spPr bwMode="auto">
                  <a:xfrm>
                    <a:off x="720" y="3849"/>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a:latin typeface="Trebuchet MS" pitchFamily="34" charset="0"/>
                    </a:endParaRPr>
                  </a:p>
                </p:txBody>
              </p:sp>
              <p:sp>
                <p:nvSpPr>
                  <p:cNvPr id="153649" name="Freeform 49"/>
                  <p:cNvSpPr>
                    <a:spLocks noChangeArrowheads="1"/>
                  </p:cNvSpPr>
                  <p:nvPr/>
                </p:nvSpPr>
                <p:spPr bwMode="auto">
                  <a:xfrm>
                    <a:off x="739" y="3849"/>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a:latin typeface="Trebuchet MS" pitchFamily="34" charset="0"/>
                    </a:endParaRPr>
                  </a:p>
                </p:txBody>
              </p:sp>
            </p:grpSp>
            <p:sp>
              <p:nvSpPr>
                <p:cNvPr id="153650" name="AutoShape 50"/>
                <p:cNvSpPr>
                  <a:spLocks noChangeArrowheads="1"/>
                </p:cNvSpPr>
                <p:nvPr/>
              </p:nvSpPr>
              <p:spPr bwMode="auto">
                <a:xfrm>
                  <a:off x="551" y="3814"/>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a:latin typeface="Trebuchet MS" pitchFamily="34" charset="0"/>
                  </a:endParaRPr>
                </a:p>
              </p:txBody>
            </p:sp>
          </p:grpSp>
        </p:grpSp>
        <p:sp>
          <p:nvSpPr>
            <p:cNvPr id="153651" name="Rectangle 51"/>
            <p:cNvSpPr>
              <a:spLocks noChangeArrowheads="1"/>
            </p:cNvSpPr>
            <p:nvPr/>
          </p:nvSpPr>
          <p:spPr bwMode="auto">
            <a:xfrm>
              <a:off x="670" y="720"/>
              <a:ext cx="2015" cy="251"/>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Trebuchet MS" pitchFamily="34" charset="0"/>
                </a:rPr>
                <a:t>TRIGGER Actions Execute</a:t>
              </a:r>
            </a:p>
          </p:txBody>
        </p:sp>
        <p:grpSp>
          <p:nvGrpSpPr>
            <p:cNvPr id="10" name="Group 52"/>
            <p:cNvGrpSpPr>
              <a:grpSpLocks/>
            </p:cNvGrpSpPr>
            <p:nvPr/>
          </p:nvGrpSpPr>
          <p:grpSpPr bwMode="auto">
            <a:xfrm>
              <a:off x="528" y="2400"/>
              <a:ext cx="2228" cy="1246"/>
              <a:chOff x="528" y="2400"/>
              <a:chExt cx="2228" cy="1246"/>
            </a:xfrm>
          </p:grpSpPr>
          <p:sp>
            <p:nvSpPr>
              <p:cNvPr id="153653" name="Rectangle 53"/>
              <p:cNvSpPr>
                <a:spLocks noChangeArrowheads="1"/>
              </p:cNvSpPr>
              <p:nvPr/>
            </p:nvSpPr>
            <p:spPr bwMode="auto">
              <a:xfrm>
                <a:off x="528" y="2400"/>
                <a:ext cx="2226"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Order Details</a:t>
                </a:r>
              </a:p>
            </p:txBody>
          </p:sp>
          <p:sp>
            <p:nvSpPr>
              <p:cNvPr id="153654" name="Rectangle 54"/>
              <p:cNvSpPr>
                <a:spLocks noChangeArrowheads="1"/>
              </p:cNvSpPr>
              <p:nvPr/>
            </p:nvSpPr>
            <p:spPr bwMode="auto">
              <a:xfrm>
                <a:off x="528" y="2784"/>
                <a:ext cx="413"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55" name="Rectangle 55"/>
              <p:cNvSpPr>
                <a:spLocks noChangeArrowheads="1"/>
              </p:cNvSpPr>
              <p:nvPr/>
            </p:nvSpPr>
            <p:spPr bwMode="auto">
              <a:xfrm>
                <a:off x="528" y="2592"/>
                <a:ext cx="413"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OrderID</a:t>
                </a:r>
              </a:p>
            </p:txBody>
          </p:sp>
          <p:sp>
            <p:nvSpPr>
              <p:cNvPr id="153656" name="Rectangle 56"/>
              <p:cNvSpPr>
                <a:spLocks noChangeArrowheads="1"/>
              </p:cNvSpPr>
              <p:nvPr/>
            </p:nvSpPr>
            <p:spPr bwMode="auto">
              <a:xfrm>
                <a:off x="528" y="2784"/>
                <a:ext cx="413"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10524</a:t>
                </a:r>
              </a:p>
            </p:txBody>
          </p:sp>
          <p:sp>
            <p:nvSpPr>
              <p:cNvPr id="153657" name="Rectangle 57"/>
              <p:cNvSpPr>
                <a:spLocks noChangeArrowheads="1"/>
              </p:cNvSpPr>
              <p:nvPr/>
            </p:nvSpPr>
            <p:spPr bwMode="auto">
              <a:xfrm>
                <a:off x="932" y="2592"/>
                <a:ext cx="487"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ProductID</a:t>
                </a:r>
              </a:p>
            </p:txBody>
          </p:sp>
          <p:sp>
            <p:nvSpPr>
              <p:cNvPr id="153658" name="Rectangle 58"/>
              <p:cNvSpPr>
                <a:spLocks noChangeArrowheads="1"/>
              </p:cNvSpPr>
              <p:nvPr/>
            </p:nvSpPr>
            <p:spPr bwMode="auto">
              <a:xfrm>
                <a:off x="932" y="2784"/>
                <a:ext cx="487"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7</a:t>
                </a:r>
              </a:p>
            </p:txBody>
          </p:sp>
          <p:sp>
            <p:nvSpPr>
              <p:cNvPr id="153659" name="Rectangle 59"/>
              <p:cNvSpPr>
                <a:spLocks noChangeArrowheads="1"/>
              </p:cNvSpPr>
              <p:nvPr/>
            </p:nvSpPr>
            <p:spPr bwMode="auto">
              <a:xfrm>
                <a:off x="1427" y="2592"/>
                <a:ext cx="447"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UnitPrice</a:t>
                </a:r>
              </a:p>
            </p:txBody>
          </p:sp>
          <p:sp>
            <p:nvSpPr>
              <p:cNvPr id="153660" name="Rectangle 60"/>
              <p:cNvSpPr>
                <a:spLocks noChangeArrowheads="1"/>
              </p:cNvSpPr>
              <p:nvPr/>
            </p:nvSpPr>
            <p:spPr bwMode="auto">
              <a:xfrm>
                <a:off x="1427" y="2784"/>
                <a:ext cx="447"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31.00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9.65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30.00</a:t>
                </a:r>
              </a:p>
            </p:txBody>
          </p:sp>
          <p:sp>
            <p:nvSpPr>
              <p:cNvPr id="153661" name="Rectangle 61"/>
              <p:cNvSpPr>
                <a:spLocks noChangeArrowheads="1"/>
              </p:cNvSpPr>
              <p:nvPr/>
            </p:nvSpPr>
            <p:spPr bwMode="auto">
              <a:xfrm>
                <a:off x="1882" y="2592"/>
                <a:ext cx="43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Quantity</a:t>
                </a:r>
              </a:p>
            </p:txBody>
          </p:sp>
          <p:sp>
            <p:nvSpPr>
              <p:cNvPr id="153662" name="Rectangle 62"/>
              <p:cNvSpPr>
                <a:spLocks noChangeArrowheads="1"/>
              </p:cNvSpPr>
              <p:nvPr/>
            </p:nvSpPr>
            <p:spPr bwMode="auto">
              <a:xfrm>
                <a:off x="1882" y="2784"/>
                <a:ext cx="430"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7</a:t>
                </a:r>
                <a:br>
                  <a:rPr lang="en-US">
                    <a:solidFill>
                      <a:srgbClr val="000000"/>
                    </a:solidFill>
                    <a:latin typeface="Trebuchet MS" pitchFamily="34" charset="0"/>
                  </a:rPr>
                </a:br>
                <a:r>
                  <a:rPr lang="en-US">
                    <a:solidFill>
                      <a:srgbClr val="000000"/>
                    </a:solidFill>
                    <a:latin typeface="Trebuchet MS" pitchFamily="34" charset="0"/>
                  </a:rPr>
                  <a:t>9</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24</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p:txBody>
          </p:sp>
          <p:sp>
            <p:nvSpPr>
              <p:cNvPr id="153663" name="Rectangle 63"/>
              <p:cNvSpPr>
                <a:spLocks noChangeArrowheads="1"/>
              </p:cNvSpPr>
              <p:nvPr/>
            </p:nvSpPr>
            <p:spPr bwMode="auto">
              <a:xfrm>
                <a:off x="2314" y="2592"/>
                <a:ext cx="441"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Discount</a:t>
                </a:r>
              </a:p>
            </p:txBody>
          </p:sp>
          <p:sp>
            <p:nvSpPr>
              <p:cNvPr id="153664" name="Rectangle 64"/>
              <p:cNvSpPr>
                <a:spLocks noChangeArrowheads="1"/>
              </p:cNvSpPr>
              <p:nvPr/>
            </p:nvSpPr>
            <p:spPr bwMode="auto">
              <a:xfrm>
                <a:off x="2314" y="2784"/>
                <a:ext cx="441"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0.2</a:t>
                </a:r>
                <a:br>
                  <a:rPr lang="en-US">
                    <a:solidFill>
                      <a:srgbClr val="000000"/>
                    </a:solidFill>
                    <a:latin typeface="Trebuchet MS" pitchFamily="34" charset="0"/>
                  </a:rPr>
                </a:br>
                <a:r>
                  <a:rPr lang="en-US">
                    <a:solidFill>
                      <a:srgbClr val="000000"/>
                    </a:solidFill>
                    <a:latin typeface="Trebuchet MS" pitchFamily="34" charset="0"/>
                  </a:rPr>
                  <a:t>0.15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0.0</a:t>
                </a:r>
              </a:p>
            </p:txBody>
          </p:sp>
          <p:grpSp>
            <p:nvGrpSpPr>
              <p:cNvPr id="11" name="Group 65"/>
              <p:cNvGrpSpPr>
                <a:grpSpLocks/>
              </p:cNvGrpSpPr>
              <p:nvPr/>
            </p:nvGrpSpPr>
            <p:grpSpPr bwMode="auto">
              <a:xfrm>
                <a:off x="535" y="3408"/>
                <a:ext cx="2221" cy="142"/>
                <a:chOff x="535" y="3408"/>
                <a:chExt cx="2221" cy="142"/>
              </a:xfrm>
            </p:grpSpPr>
            <p:sp>
              <p:nvSpPr>
                <p:cNvPr id="153666" name="Rectangle 66"/>
                <p:cNvSpPr>
                  <a:spLocks noChangeArrowheads="1"/>
                </p:cNvSpPr>
                <p:nvPr/>
              </p:nvSpPr>
              <p:spPr bwMode="auto">
                <a:xfrm>
                  <a:off x="1872" y="3408"/>
                  <a:ext cx="41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 5</a:t>
                  </a:r>
                </a:p>
              </p:txBody>
            </p:sp>
            <p:sp>
              <p:nvSpPr>
                <p:cNvPr id="153667" name="Rectangle 67"/>
                <p:cNvSpPr>
                  <a:spLocks noChangeArrowheads="1"/>
                </p:cNvSpPr>
                <p:nvPr/>
              </p:nvSpPr>
              <p:spPr bwMode="auto">
                <a:xfrm>
                  <a:off x="1373" y="3408"/>
                  <a:ext cx="505"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  19.00</a:t>
                  </a:r>
                </a:p>
              </p:txBody>
            </p:sp>
            <p:sp>
              <p:nvSpPr>
                <p:cNvPr id="153668" name="Rectangle 68"/>
                <p:cNvSpPr>
                  <a:spLocks noChangeArrowheads="1"/>
                </p:cNvSpPr>
                <p:nvPr/>
              </p:nvSpPr>
              <p:spPr bwMode="auto">
                <a:xfrm>
                  <a:off x="932" y="3408"/>
                  <a:ext cx="487"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3669" name="Rectangle 69"/>
                <p:cNvSpPr>
                  <a:spLocks noChangeArrowheads="1"/>
                </p:cNvSpPr>
                <p:nvPr/>
              </p:nvSpPr>
              <p:spPr bwMode="auto">
                <a:xfrm>
                  <a:off x="2256" y="3408"/>
                  <a:ext cx="500"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   0.2</a:t>
                  </a:r>
                </a:p>
              </p:txBody>
            </p:sp>
            <p:sp>
              <p:nvSpPr>
                <p:cNvPr id="153670" name="Rectangle 70"/>
                <p:cNvSpPr>
                  <a:spLocks noChangeArrowheads="1"/>
                </p:cNvSpPr>
                <p:nvPr/>
              </p:nvSpPr>
              <p:spPr bwMode="auto">
                <a:xfrm>
                  <a:off x="535" y="3408"/>
                  <a:ext cx="401"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10523</a:t>
                  </a:r>
                </a:p>
              </p:txBody>
            </p:sp>
          </p:grpSp>
          <p:grpSp>
            <p:nvGrpSpPr>
              <p:cNvPr id="12" name="Group 71"/>
              <p:cNvGrpSpPr>
                <a:grpSpLocks/>
              </p:cNvGrpSpPr>
              <p:nvPr/>
            </p:nvGrpSpPr>
            <p:grpSpPr bwMode="auto">
              <a:xfrm>
                <a:off x="529" y="2784"/>
                <a:ext cx="2226" cy="862"/>
                <a:chOff x="529" y="2784"/>
                <a:chExt cx="2226" cy="862"/>
              </a:xfrm>
            </p:grpSpPr>
            <p:sp>
              <p:nvSpPr>
                <p:cNvPr id="153672" name="Rectangle 72"/>
                <p:cNvSpPr>
                  <a:spLocks noChangeArrowheads="1"/>
                </p:cNvSpPr>
                <p:nvPr/>
              </p:nvSpPr>
              <p:spPr bwMode="auto">
                <a:xfrm>
                  <a:off x="1427" y="2784"/>
                  <a:ext cx="447"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73" name="Rectangle 73"/>
                <p:cNvSpPr>
                  <a:spLocks noChangeArrowheads="1"/>
                </p:cNvSpPr>
                <p:nvPr/>
              </p:nvSpPr>
              <p:spPr bwMode="auto">
                <a:xfrm>
                  <a:off x="2314" y="2784"/>
                  <a:ext cx="441"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74" name="Rectangle 74"/>
                <p:cNvSpPr>
                  <a:spLocks noChangeArrowheads="1"/>
                </p:cNvSpPr>
                <p:nvPr/>
              </p:nvSpPr>
              <p:spPr bwMode="auto">
                <a:xfrm>
                  <a:off x="529" y="2784"/>
                  <a:ext cx="407"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grpSp>
        </p:grpSp>
        <p:sp>
          <p:nvSpPr>
            <p:cNvPr id="153675" name="Rectangle 75"/>
            <p:cNvSpPr>
              <a:spLocks noChangeArrowheads="1"/>
            </p:cNvSpPr>
            <p:nvPr/>
          </p:nvSpPr>
          <p:spPr bwMode="auto">
            <a:xfrm>
              <a:off x="1584" y="955"/>
              <a:ext cx="3672" cy="1861"/>
            </a:xfrm>
            <a:prstGeom prst="rect">
              <a:avLst/>
            </a:prstGeom>
            <a:solidFill>
              <a:srgbClr val="FFFFFF"/>
            </a:solidFill>
            <a:ln w="12600" cap="flat">
              <a:solidFill>
                <a:srgbClr val="777777"/>
              </a:solidFill>
              <a:miter lim="800000"/>
              <a:headEnd/>
              <a:tailEnd/>
            </a:ln>
            <a:effectLst/>
          </p:spPr>
          <p:txBody>
            <a:bodyPr lIns="90360" tIns="91440" rIns="90360" bIns="91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Trigger Code:</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USE Northwind</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CREATE TRIGGER OrdDet_Insert</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ON [Order Details]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FOR INSERT</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AS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UPDATE P SET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UnitsInStock = (P.UnitsInStock – I.Quantity)</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FROM Products AS P INNER JOIN Inserted AS I</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ON P.ProductID = I.ProductID</a:t>
              </a:r>
            </a:p>
          </p:txBody>
        </p:sp>
      </p:grpSp>
      <p:sp>
        <p:nvSpPr>
          <p:cNvPr id="153676" name="Rectangle 76"/>
          <p:cNvSpPr>
            <a:spLocks noChangeArrowheads="1"/>
          </p:cNvSpPr>
          <p:nvPr/>
        </p:nvSpPr>
        <p:spPr bwMode="auto">
          <a:xfrm>
            <a:off x="2743200" y="3100320"/>
            <a:ext cx="5603875" cy="914400"/>
          </a:xfrm>
          <a:prstGeom prst="rect">
            <a:avLst/>
          </a:prstGeom>
          <a:solidFill>
            <a:srgbClr val="FFFF66"/>
          </a:solidFill>
          <a:ln w="9525" cap="flat">
            <a:noFill/>
            <a:round/>
            <a:headEnd/>
            <a:tailEnd/>
          </a:ln>
          <a:effectLst/>
        </p:spPr>
        <p:txBody>
          <a:bodyPr wrap="none" lIns="90000" tIns="45000" rIns="90000" bIns="45000" anchor="ct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UPDATE P SET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UnitsInStock = (P.UnitsInStock – I.Quantity)</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FROM Products AS P INNER JOIN Inserted AS I</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ON P.ProductID = I.ProductID</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p:txBody>
      </p:sp>
      <p:grpSp>
        <p:nvGrpSpPr>
          <p:cNvPr id="13" name="Group 77"/>
          <p:cNvGrpSpPr>
            <a:grpSpLocks/>
          </p:cNvGrpSpPr>
          <p:nvPr/>
        </p:nvGrpSpPr>
        <p:grpSpPr bwMode="auto">
          <a:xfrm>
            <a:off x="3048000" y="4243320"/>
            <a:ext cx="5026025" cy="1978025"/>
            <a:chOff x="1920" y="2544"/>
            <a:chExt cx="3166" cy="1246"/>
          </a:xfrm>
        </p:grpSpPr>
        <p:grpSp>
          <p:nvGrpSpPr>
            <p:cNvPr id="14" name="Group 78"/>
            <p:cNvGrpSpPr>
              <a:grpSpLocks/>
            </p:cNvGrpSpPr>
            <p:nvPr/>
          </p:nvGrpSpPr>
          <p:grpSpPr bwMode="auto">
            <a:xfrm>
              <a:off x="3408" y="2544"/>
              <a:ext cx="1678" cy="1246"/>
              <a:chOff x="3408" y="2544"/>
              <a:chExt cx="1678" cy="1246"/>
            </a:xfrm>
          </p:grpSpPr>
          <p:sp>
            <p:nvSpPr>
              <p:cNvPr id="153679" name="Rectangle 79"/>
              <p:cNvSpPr>
                <a:spLocks noChangeArrowheads="1"/>
              </p:cNvSpPr>
              <p:nvPr/>
            </p:nvSpPr>
            <p:spPr bwMode="auto">
              <a:xfrm>
                <a:off x="3408" y="2544"/>
                <a:ext cx="1678" cy="190"/>
              </a:xfrm>
              <a:prstGeom prst="rect">
                <a:avLst/>
              </a:prstGeom>
              <a:gradFill rotWithShape="0">
                <a:gsLst>
                  <a:gs pos="0">
                    <a:srgbClr val="3333CC"/>
                  </a:gs>
                  <a:gs pos="50000">
                    <a:srgbClr val="66CCFF"/>
                  </a:gs>
                  <a:gs pos="100000">
                    <a:srgbClr val="3333CC"/>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Products</a:t>
                </a:r>
              </a:p>
            </p:txBody>
          </p:sp>
          <p:sp>
            <p:nvSpPr>
              <p:cNvPr id="153680" name="Rectangle 80"/>
              <p:cNvSpPr>
                <a:spLocks noChangeArrowheads="1"/>
              </p:cNvSpPr>
              <p:nvPr/>
            </p:nvSpPr>
            <p:spPr bwMode="auto">
              <a:xfrm>
                <a:off x="3408" y="2736"/>
                <a:ext cx="526"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ProductID</a:t>
                </a:r>
              </a:p>
            </p:txBody>
          </p:sp>
          <p:sp>
            <p:nvSpPr>
              <p:cNvPr id="153681" name="Rectangle 81"/>
              <p:cNvSpPr>
                <a:spLocks noChangeArrowheads="1"/>
              </p:cNvSpPr>
              <p:nvPr/>
            </p:nvSpPr>
            <p:spPr bwMode="auto">
              <a:xfrm>
                <a:off x="3936" y="2736"/>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a:solidFill>
                      <a:srgbClr val="000000"/>
                    </a:solidFill>
                    <a:latin typeface="Trebuchet MS" pitchFamily="34" charset="0"/>
                  </a:rPr>
                  <a:t>UnitsInStock</a:t>
                </a:r>
              </a:p>
            </p:txBody>
          </p:sp>
          <p:sp>
            <p:nvSpPr>
              <p:cNvPr id="153682" name="Rectangle 82"/>
              <p:cNvSpPr>
                <a:spLocks noChangeArrowheads="1"/>
              </p:cNvSpPr>
              <p:nvPr/>
            </p:nvSpPr>
            <p:spPr bwMode="auto">
              <a:xfrm>
                <a:off x="4560" y="2736"/>
                <a:ext cx="19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000000"/>
                    </a:solidFill>
                    <a:latin typeface="Trebuchet MS" pitchFamily="34" charset="0"/>
                  </a:rPr>
                  <a:t>…</a:t>
                </a:r>
              </a:p>
            </p:txBody>
          </p:sp>
          <p:sp>
            <p:nvSpPr>
              <p:cNvPr id="153683" name="Rectangle 83"/>
              <p:cNvSpPr>
                <a:spLocks noChangeArrowheads="1"/>
              </p:cNvSpPr>
              <p:nvPr/>
            </p:nvSpPr>
            <p:spPr bwMode="auto">
              <a:xfrm>
                <a:off x="4752" y="2736"/>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000000"/>
                    </a:solidFill>
                    <a:latin typeface="Trebuchet MS" pitchFamily="34" charset="0"/>
                  </a:rPr>
                  <a:t>…</a:t>
                </a:r>
              </a:p>
            </p:txBody>
          </p:sp>
          <p:sp>
            <p:nvSpPr>
              <p:cNvPr id="153684" name="Rectangle 84"/>
              <p:cNvSpPr>
                <a:spLocks noChangeArrowheads="1"/>
              </p:cNvSpPr>
              <p:nvPr/>
            </p:nvSpPr>
            <p:spPr bwMode="auto">
              <a:xfrm>
                <a:off x="3408" y="2928"/>
                <a:ext cx="526"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a:t>
                </a:r>
              </a:p>
            </p:txBody>
          </p:sp>
          <p:sp>
            <p:nvSpPr>
              <p:cNvPr id="153685" name="Rectangle 85"/>
              <p:cNvSpPr>
                <a:spLocks noChangeArrowheads="1"/>
              </p:cNvSpPr>
              <p:nvPr/>
            </p:nvSpPr>
            <p:spPr bwMode="auto">
              <a:xfrm>
                <a:off x="3936" y="2928"/>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br>
                  <a:rPr lang="en-US">
                    <a:solidFill>
                      <a:srgbClr val="000000"/>
                    </a:solidFill>
                    <a:latin typeface="Trebuchet MS" pitchFamily="34" charset="0"/>
                  </a:rPr>
                </a:br>
                <a:r>
                  <a:rPr lang="en-US">
                    <a:solidFill>
                      <a:srgbClr val="000000"/>
                    </a:solidFill>
                    <a:latin typeface="Trebuchet MS" pitchFamily="34" charset="0"/>
                  </a:rPr>
                  <a:t>65</a:t>
                </a:r>
                <a:br>
                  <a:rPr lang="en-US">
                    <a:solidFill>
                      <a:srgbClr val="000000"/>
                    </a:solidFill>
                    <a:latin typeface="Trebuchet MS" pitchFamily="34" charset="0"/>
                  </a:rPr>
                </a:br>
                <a:r>
                  <a:rPr lang="en-US">
                    <a:solidFill>
                      <a:srgbClr val="000000"/>
                    </a:solidFill>
                    <a:latin typeface="Trebuchet MS" pitchFamily="34" charset="0"/>
                  </a:rPr>
                  <a:t>20</a:t>
                </a:r>
              </a:p>
            </p:txBody>
          </p:sp>
          <p:sp>
            <p:nvSpPr>
              <p:cNvPr id="153686" name="Rectangle 86"/>
              <p:cNvSpPr>
                <a:spLocks noChangeArrowheads="1"/>
              </p:cNvSpPr>
              <p:nvPr/>
            </p:nvSpPr>
            <p:spPr bwMode="auto">
              <a:xfrm>
                <a:off x="4560" y="2928"/>
                <a:ext cx="190"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87" name="Rectangle 87"/>
              <p:cNvSpPr>
                <a:spLocks noChangeArrowheads="1"/>
              </p:cNvSpPr>
              <p:nvPr/>
            </p:nvSpPr>
            <p:spPr bwMode="auto">
              <a:xfrm>
                <a:off x="4752" y="2928"/>
                <a:ext cx="334"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88" name="Rectangle 88"/>
              <p:cNvSpPr>
                <a:spLocks noChangeArrowheads="1"/>
              </p:cNvSpPr>
              <p:nvPr/>
            </p:nvSpPr>
            <p:spPr bwMode="auto">
              <a:xfrm>
                <a:off x="3408" y="2928"/>
                <a:ext cx="526"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89" name="Rectangle 89"/>
              <p:cNvSpPr>
                <a:spLocks noChangeArrowheads="1"/>
              </p:cNvSpPr>
              <p:nvPr/>
            </p:nvSpPr>
            <p:spPr bwMode="auto">
              <a:xfrm>
                <a:off x="3936" y="2928"/>
                <a:ext cx="622"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90" name="Rectangle 90"/>
              <p:cNvSpPr>
                <a:spLocks noChangeArrowheads="1"/>
              </p:cNvSpPr>
              <p:nvPr/>
            </p:nvSpPr>
            <p:spPr bwMode="auto">
              <a:xfrm>
                <a:off x="4752" y="2928"/>
                <a:ext cx="334"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691" name="Rectangle 91"/>
              <p:cNvSpPr>
                <a:spLocks noChangeArrowheads="1"/>
              </p:cNvSpPr>
              <p:nvPr/>
            </p:nvSpPr>
            <p:spPr bwMode="auto">
              <a:xfrm>
                <a:off x="4560" y="2928"/>
                <a:ext cx="190"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grpSp>
        <p:sp>
          <p:nvSpPr>
            <p:cNvPr id="153692" name="Freeform 92"/>
            <p:cNvSpPr>
              <a:spLocks noChangeArrowheads="1"/>
            </p:cNvSpPr>
            <p:nvPr/>
          </p:nvSpPr>
          <p:spPr bwMode="auto">
            <a:xfrm flipV="1">
              <a:off x="1920" y="3024"/>
              <a:ext cx="1448" cy="430"/>
            </a:xfrm>
            <a:custGeom>
              <a:avLst/>
              <a:gdLst>
                <a:gd name="G0" fmla="+- 730 0 0"/>
                <a:gd name="G1" fmla="+- 457 0 0"/>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0">
              <a:gsLst>
                <a:gs pos="0">
                  <a:srgbClr val="D1F5FF"/>
                </a:gs>
                <a:gs pos="100000">
                  <a:srgbClr val="00CCFF"/>
                </a:gs>
              </a:gsLst>
              <a:lin ang="0" scaled="1"/>
            </a:gradFill>
            <a:ln w="12600" cap="flat">
              <a:solidFill>
                <a:srgbClr val="00CCFF"/>
              </a:solidFill>
              <a:round/>
              <a:headEnd/>
              <a:tailEnd/>
            </a:ln>
            <a:effectLst/>
          </p:spPr>
          <p:txBody>
            <a:bodyPr wrap="none" anchor="ctr"/>
            <a:lstStyle/>
            <a:p>
              <a:endParaRPr lang="en-US">
                <a:latin typeface="Trebuchet MS" pitchFamily="34" charset="0"/>
              </a:endParaRPr>
            </a:p>
          </p:txBody>
        </p:sp>
      </p:grpSp>
      <p:grpSp>
        <p:nvGrpSpPr>
          <p:cNvPr id="15" name="Group 93"/>
          <p:cNvGrpSpPr>
            <a:grpSpLocks/>
          </p:cNvGrpSpPr>
          <p:nvPr/>
        </p:nvGrpSpPr>
        <p:grpSpPr bwMode="auto">
          <a:xfrm>
            <a:off x="5414963" y="5233920"/>
            <a:ext cx="2659062" cy="225425"/>
            <a:chOff x="3411" y="3168"/>
            <a:chExt cx="1675" cy="142"/>
          </a:xfrm>
        </p:grpSpPr>
        <p:sp>
          <p:nvSpPr>
            <p:cNvPr id="153694" name="Rectangle 94"/>
            <p:cNvSpPr>
              <a:spLocks noChangeArrowheads="1"/>
            </p:cNvSpPr>
            <p:nvPr/>
          </p:nvSpPr>
          <p:spPr bwMode="auto">
            <a:xfrm>
              <a:off x="3411" y="3168"/>
              <a:ext cx="52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3695" name="Rectangle 95"/>
            <p:cNvSpPr>
              <a:spLocks noChangeArrowheads="1"/>
            </p:cNvSpPr>
            <p:nvPr/>
          </p:nvSpPr>
          <p:spPr bwMode="auto">
            <a:xfrm>
              <a:off x="3936" y="3168"/>
              <a:ext cx="622"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a:t>
              </a:r>
            </a:p>
          </p:txBody>
        </p:sp>
        <p:sp>
          <p:nvSpPr>
            <p:cNvPr id="153696" name="Rectangle 96"/>
            <p:cNvSpPr>
              <a:spLocks noChangeArrowheads="1"/>
            </p:cNvSpPr>
            <p:nvPr/>
          </p:nvSpPr>
          <p:spPr bwMode="auto">
            <a:xfrm>
              <a:off x="4560" y="3168"/>
              <a:ext cx="526" cy="142"/>
            </a:xfrm>
            <a:prstGeom prst="rect">
              <a:avLst/>
            </a:prstGeom>
            <a:solidFill>
              <a:srgbClr val="FFCCFF"/>
            </a:solidFill>
            <a:ln w="9525" cap="flat">
              <a:noFill/>
              <a:round/>
              <a:headEnd/>
              <a:tailEnd/>
            </a:ln>
            <a:effectLst/>
          </p:spPr>
          <p:txBody>
            <a:bodyPr wrap="none" anchor="ctr"/>
            <a:lstStyle/>
            <a:p>
              <a:endParaRPr lang="en-US">
                <a:latin typeface="Trebuchet MS" pitchFamily="34" charset="0"/>
              </a:endParaRPr>
            </a:p>
          </p:txBody>
        </p:sp>
      </p:grpSp>
      <p:sp>
        <p:nvSpPr>
          <p:cNvPr id="153697" name="Oval 97"/>
          <p:cNvSpPr>
            <a:spLocks noChangeArrowheads="1"/>
          </p:cNvSpPr>
          <p:nvPr/>
        </p:nvSpPr>
        <p:spPr bwMode="auto">
          <a:xfrm>
            <a:off x="6477000" y="5157720"/>
            <a:ext cx="508000" cy="298450"/>
          </a:xfrm>
          <a:prstGeom prst="ellipse">
            <a:avLst/>
          </a:prstGeom>
          <a:noFill/>
          <a:ln w="12600" cap="flat">
            <a:solidFill>
              <a:srgbClr val="FF0000"/>
            </a:solidFill>
            <a:round/>
            <a:headEnd/>
            <a:tailEnd/>
          </a:ln>
          <a:effectLst/>
        </p:spPr>
        <p:txBody>
          <a:bodyPr wrap="none" anchor="ctr"/>
          <a:lstStyle/>
          <a:p>
            <a:endParaRPr lang="en-US">
              <a:latin typeface="Trebuchet MS" pitchFamily="34" charset="0"/>
            </a:endParaRPr>
          </a:p>
        </p:txBody>
      </p:sp>
      <p:grpSp>
        <p:nvGrpSpPr>
          <p:cNvPr id="16" name="Group 98"/>
          <p:cNvGrpSpPr>
            <a:grpSpLocks/>
          </p:cNvGrpSpPr>
          <p:nvPr/>
        </p:nvGrpSpPr>
        <p:grpSpPr bwMode="auto">
          <a:xfrm>
            <a:off x="533400" y="1195320"/>
            <a:ext cx="7789863" cy="5335588"/>
            <a:chOff x="336" y="624"/>
            <a:chExt cx="4907" cy="3361"/>
          </a:xfrm>
        </p:grpSpPr>
        <p:grpSp>
          <p:nvGrpSpPr>
            <p:cNvPr id="17" name="Group 99"/>
            <p:cNvGrpSpPr>
              <a:grpSpLocks/>
            </p:cNvGrpSpPr>
            <p:nvPr/>
          </p:nvGrpSpPr>
          <p:grpSpPr bwMode="auto">
            <a:xfrm>
              <a:off x="336" y="624"/>
              <a:ext cx="4907" cy="3361"/>
              <a:chOff x="336" y="624"/>
              <a:chExt cx="4907" cy="3361"/>
            </a:xfrm>
          </p:grpSpPr>
          <p:sp>
            <p:nvSpPr>
              <p:cNvPr id="153700" name="Rectangle 100"/>
              <p:cNvSpPr>
                <a:spLocks noChangeArrowheads="1"/>
              </p:cNvSpPr>
              <p:nvPr/>
            </p:nvSpPr>
            <p:spPr bwMode="auto">
              <a:xfrm>
                <a:off x="477" y="624"/>
                <a:ext cx="4766" cy="3292"/>
              </a:xfrm>
              <a:prstGeom prst="rect">
                <a:avLst/>
              </a:prstGeom>
              <a:solidFill>
                <a:srgbClr val="FCFEB9"/>
              </a:solidFill>
              <a:ln w="12600" cap="flat">
                <a:solidFill>
                  <a:srgbClr val="009094"/>
                </a:solidFill>
                <a:miter lim="800000"/>
                <a:headEnd/>
                <a:tailEnd/>
              </a:ln>
              <a:effectLst/>
            </p:spPr>
            <p:txBody>
              <a:bodyPr wrap="none" anchor="ctr"/>
              <a:lstStyle/>
              <a:p>
                <a:endParaRPr lang="en-US">
                  <a:latin typeface="Trebuchet MS" pitchFamily="34" charset="0"/>
                </a:endParaRPr>
              </a:p>
            </p:txBody>
          </p:sp>
          <p:grpSp>
            <p:nvGrpSpPr>
              <p:cNvPr id="18" name="Group 101"/>
              <p:cNvGrpSpPr>
                <a:grpSpLocks/>
              </p:cNvGrpSpPr>
              <p:nvPr/>
            </p:nvGrpSpPr>
            <p:grpSpPr bwMode="auto">
              <a:xfrm>
                <a:off x="336" y="3762"/>
                <a:ext cx="591" cy="223"/>
                <a:chOff x="336" y="3762"/>
                <a:chExt cx="591" cy="223"/>
              </a:xfrm>
            </p:grpSpPr>
            <p:sp>
              <p:nvSpPr>
                <p:cNvPr id="153702" name="AutoShape 102"/>
                <p:cNvSpPr>
                  <a:spLocks noChangeArrowheads="1"/>
                </p:cNvSpPr>
                <p:nvPr/>
              </p:nvSpPr>
              <p:spPr bwMode="auto">
                <a:xfrm>
                  <a:off x="336" y="3762"/>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a:latin typeface="Trebuchet MS" pitchFamily="34" charset="0"/>
                  </a:endParaRPr>
                </a:p>
              </p:txBody>
            </p:sp>
            <p:sp>
              <p:nvSpPr>
                <p:cNvPr id="153703" name="Rectangle 103"/>
                <p:cNvSpPr>
                  <a:spLocks noChangeArrowheads="1"/>
                </p:cNvSpPr>
                <p:nvPr/>
              </p:nvSpPr>
              <p:spPr bwMode="auto">
                <a:xfrm>
                  <a:off x="371" y="3814"/>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704" name="Freeform 104"/>
                <p:cNvSpPr>
                  <a:spLocks noChangeArrowheads="1"/>
                </p:cNvSpPr>
                <p:nvPr/>
              </p:nvSpPr>
              <p:spPr bwMode="auto">
                <a:xfrm>
                  <a:off x="376" y="3818"/>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a:latin typeface="Trebuchet MS" pitchFamily="34" charset="0"/>
                  </a:endParaRPr>
                </a:p>
              </p:txBody>
            </p:sp>
            <p:sp>
              <p:nvSpPr>
                <p:cNvPr id="153705" name="Freeform 105"/>
                <p:cNvSpPr>
                  <a:spLocks noChangeArrowheads="1"/>
                </p:cNvSpPr>
                <p:nvPr/>
              </p:nvSpPr>
              <p:spPr bwMode="auto">
                <a:xfrm>
                  <a:off x="430" y="3849"/>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a:latin typeface="Trebuchet MS" pitchFamily="34" charset="0"/>
                  </a:endParaRPr>
                </a:p>
              </p:txBody>
            </p:sp>
            <p:sp>
              <p:nvSpPr>
                <p:cNvPr id="153706" name="AutoShape 106"/>
                <p:cNvSpPr>
                  <a:spLocks noChangeArrowheads="1"/>
                </p:cNvSpPr>
                <p:nvPr/>
              </p:nvSpPr>
              <p:spPr bwMode="auto">
                <a:xfrm>
                  <a:off x="650" y="3762"/>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a:latin typeface="Trebuchet MS" pitchFamily="34" charset="0"/>
                  </a:endParaRPr>
                </a:p>
              </p:txBody>
            </p:sp>
            <p:sp>
              <p:nvSpPr>
                <p:cNvPr id="153707" name="Rectangle 107"/>
                <p:cNvSpPr>
                  <a:spLocks noChangeArrowheads="1"/>
                </p:cNvSpPr>
                <p:nvPr/>
              </p:nvSpPr>
              <p:spPr bwMode="auto">
                <a:xfrm>
                  <a:off x="685" y="3814"/>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3708" name="Freeform 108"/>
                <p:cNvSpPr>
                  <a:spLocks noChangeArrowheads="1"/>
                </p:cNvSpPr>
                <p:nvPr/>
              </p:nvSpPr>
              <p:spPr bwMode="auto">
                <a:xfrm>
                  <a:off x="720" y="3849"/>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a:latin typeface="Trebuchet MS" pitchFamily="34" charset="0"/>
                  </a:endParaRPr>
                </a:p>
              </p:txBody>
            </p:sp>
            <p:sp>
              <p:nvSpPr>
                <p:cNvPr id="153709" name="Freeform 109"/>
                <p:cNvSpPr>
                  <a:spLocks noChangeArrowheads="1"/>
                </p:cNvSpPr>
                <p:nvPr/>
              </p:nvSpPr>
              <p:spPr bwMode="auto">
                <a:xfrm>
                  <a:off x="739" y="3849"/>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a:latin typeface="Trebuchet MS" pitchFamily="34" charset="0"/>
                  </a:endParaRPr>
                </a:p>
              </p:txBody>
            </p:sp>
            <p:sp>
              <p:nvSpPr>
                <p:cNvPr id="153710" name="AutoShape 110"/>
                <p:cNvSpPr>
                  <a:spLocks noChangeArrowheads="1"/>
                </p:cNvSpPr>
                <p:nvPr/>
              </p:nvSpPr>
              <p:spPr bwMode="auto">
                <a:xfrm>
                  <a:off x="551" y="3814"/>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a:latin typeface="Trebuchet MS" pitchFamily="34" charset="0"/>
                  </a:endParaRPr>
                </a:p>
              </p:txBody>
            </p:sp>
          </p:grpSp>
        </p:grpSp>
        <p:sp>
          <p:nvSpPr>
            <p:cNvPr id="153711" name="Rectangle 111"/>
            <p:cNvSpPr>
              <a:spLocks noChangeArrowheads="1"/>
            </p:cNvSpPr>
            <p:nvPr/>
          </p:nvSpPr>
          <p:spPr bwMode="auto">
            <a:xfrm>
              <a:off x="1058" y="1110"/>
              <a:ext cx="2912" cy="1220"/>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INSERT Statement to a Table with an INSERT</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Trigger Defined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INSERT Statement Logged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Trigger Actions Executed</a:t>
              </a:r>
            </a:p>
          </p:txBody>
        </p:sp>
        <p:sp>
          <p:nvSpPr>
            <p:cNvPr id="153712" name="Oval 112"/>
            <p:cNvSpPr>
              <a:spLocks noChangeArrowheads="1"/>
            </p:cNvSpPr>
            <p:nvPr/>
          </p:nvSpPr>
          <p:spPr bwMode="auto">
            <a:xfrm>
              <a:off x="816" y="1086"/>
              <a:ext cx="200" cy="200"/>
            </a:xfrm>
            <a:prstGeom prst="ellipse">
              <a:avLst/>
            </a:prstGeom>
            <a:gradFill rotWithShape="0">
              <a:gsLst>
                <a:gs pos="0">
                  <a:srgbClr val="9900CC"/>
                </a:gs>
                <a:gs pos="100000">
                  <a:srgbClr val="4E0068"/>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FFFFFF"/>
                  </a:solidFill>
                  <a:latin typeface="Trebuchet MS" pitchFamily="34" charset="0"/>
                </a:rPr>
                <a:t>1</a:t>
              </a:r>
            </a:p>
          </p:txBody>
        </p:sp>
        <p:sp>
          <p:nvSpPr>
            <p:cNvPr id="153713" name="Oval 113"/>
            <p:cNvSpPr>
              <a:spLocks noChangeArrowheads="1"/>
            </p:cNvSpPr>
            <p:nvPr/>
          </p:nvSpPr>
          <p:spPr bwMode="auto">
            <a:xfrm>
              <a:off x="816" y="1700"/>
              <a:ext cx="200" cy="200"/>
            </a:xfrm>
            <a:prstGeom prst="ellipse">
              <a:avLst/>
            </a:prstGeom>
            <a:gradFill rotWithShape="0">
              <a:gsLst>
                <a:gs pos="0">
                  <a:srgbClr val="9900CC"/>
                </a:gs>
                <a:gs pos="100000">
                  <a:srgbClr val="4E0068"/>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FFFFFF"/>
                  </a:solidFill>
                  <a:latin typeface="Trebuchet MS" pitchFamily="34" charset="0"/>
                </a:rPr>
                <a:t>2</a:t>
              </a:r>
            </a:p>
          </p:txBody>
        </p:sp>
        <p:sp>
          <p:nvSpPr>
            <p:cNvPr id="153714" name="Oval 114"/>
            <p:cNvSpPr>
              <a:spLocks noChangeArrowheads="1"/>
            </p:cNvSpPr>
            <p:nvPr/>
          </p:nvSpPr>
          <p:spPr bwMode="auto">
            <a:xfrm>
              <a:off x="816" y="2132"/>
              <a:ext cx="200" cy="200"/>
            </a:xfrm>
            <a:prstGeom prst="ellipse">
              <a:avLst/>
            </a:prstGeom>
            <a:gradFill rotWithShape="0">
              <a:gsLst>
                <a:gs pos="0">
                  <a:srgbClr val="9900CC"/>
                </a:gs>
                <a:gs pos="100000">
                  <a:srgbClr val="4E0068"/>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FFFFFF"/>
                  </a:solidFill>
                  <a:latin typeface="Trebuchet MS" pitchFamily="34" charset="0"/>
                </a:rPr>
                <a:t>3</a:t>
              </a:r>
            </a:p>
          </p:txBody>
        </p:sp>
      </p:grpSp>
      <p:sp>
        <p:nvSpPr>
          <p:cNvPr id="116" name="Title 11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How an INSERT Trigger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dissolve">
                                      <p:cBhvr additive="repl">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additive="repl">
                                        <p:cTn id="10" dur="1" fill="hold">
                                          <p:stCondLst>
                                            <p:cond delay="0"/>
                                          </p:stCondLst>
                                        </p:cTn>
                                        <p:tgtEl>
                                          <p:spTgt spid="4"/>
                                        </p:tgtEl>
                                        <p:attrNameLst>
                                          <p:attrName>style.visibility</p:attrName>
                                        </p:attrNameLst>
                                      </p:cBhvr>
                                      <p:to>
                                        <p:strVal val="visible"/>
                                      </p:to>
                                    </p:set>
                                    <p:animEffect transition="in" filter="wipe(up)">
                                      <p:cBhvr additive="repl">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additive="repl">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nodeType="afterEffect">
                                  <p:stCondLst>
                                    <p:cond delay="0"/>
                                  </p:stCondLst>
                                  <p:childTnLst>
                                    <p:set>
                                      <p:cBhvr additive="repl">
                                        <p:cTn id="18" dur="1" fill="hold">
                                          <p:stCondLst>
                                            <p:cond delay="0"/>
                                          </p:stCondLst>
                                        </p:cTn>
                                        <p:tgtEl>
                                          <p:spTgt spid="13"/>
                                        </p:tgtEl>
                                        <p:attrNameLst>
                                          <p:attrName>style.visibility</p:attrName>
                                        </p:attrNameLst>
                                      </p:cBhvr>
                                      <p:to>
                                        <p:strVal val="visible"/>
                                      </p:to>
                                    </p:set>
                                    <p:animEffect transition="in" filter="wipe(left)">
                                      <p:cBhvr additive="repl">
                                        <p:cTn id="19" dur="500"/>
                                        <p:tgtEl>
                                          <p:spTgt spid="13"/>
                                        </p:tgtEl>
                                      </p:cBhvr>
                                    </p:animEffect>
                                  </p:childTnLst>
                                </p:cTn>
                              </p:par>
                            </p:childTnLst>
                          </p:cTn>
                        </p:par>
                        <p:par>
                          <p:cTn id="20" fill="hold">
                            <p:stCondLst>
                              <p:cond delay="1000"/>
                            </p:stCondLst>
                            <p:childTnLst>
                              <p:par>
                                <p:cTn id="21" presetID="1" presetClass="entr" fill="hold" nodeType="afterEffect">
                                  <p:stCondLst>
                                    <p:cond delay="1000"/>
                                  </p:stCondLst>
                                  <p:childTnLst>
                                    <p:set>
                                      <p:cBhvr additive="repl">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500"/>
                            </p:stCondLst>
                            <p:childTnLst>
                              <p:par>
                                <p:cTn id="24" presetID="1" presetClass="entr" fill="hold" grpId="0" nodeType="afterEffect">
                                  <p:stCondLst>
                                    <p:cond delay="0"/>
                                  </p:stCondLst>
                                  <p:childTnLst>
                                    <p:set>
                                      <p:cBhvr additive="repl">
                                        <p:cTn id="25" dur="1" fill="hold">
                                          <p:stCondLst>
                                            <p:cond delay="0"/>
                                          </p:stCondLst>
                                        </p:cTn>
                                        <p:tgtEl>
                                          <p:spTgt spid="153697"/>
                                        </p:tgtEl>
                                        <p:attrNameLst>
                                          <p:attrName>style.visibility</p:attrName>
                                        </p:attrNameLst>
                                      </p:cBhvr>
                                      <p:to>
                                        <p:strVal val="visible"/>
                                      </p:to>
                                    </p:set>
                                  </p:childTnLst>
                                </p:cTn>
                              </p:par>
                            </p:childTnLst>
                          </p:cTn>
                        </p:par>
                        <p:par>
                          <p:cTn id="26" fill="hold">
                            <p:stCondLst>
                              <p:cond delay="3000"/>
                            </p:stCondLst>
                            <p:childTnLst>
                              <p:par>
                                <p:cTn id="27" presetID="1" presetClass="entr" fill="hold" nodeType="afterEffect">
                                  <p:stCondLst>
                                    <p:cond delay="0"/>
                                  </p:stCondLst>
                                  <p:childTnLst>
                                    <p:set>
                                      <p:cBhvr additive="repl">
                                        <p:cTn id="28" dur="1" fill="hold">
                                          <p:stCondLst>
                                            <p:cond delay="0"/>
                                          </p:stCondLst>
                                        </p:cTn>
                                        <p:tgtEl>
                                          <p:spTgt spid="1536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additive="repl">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7"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5"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360" tIns="44280" rIns="90360" bIns="4428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grpSp>
        <p:nvGrpSpPr>
          <p:cNvPr id="2" name="Group 2"/>
          <p:cNvGrpSpPr>
            <a:grpSpLocks/>
          </p:cNvGrpSpPr>
          <p:nvPr/>
        </p:nvGrpSpPr>
        <p:grpSpPr bwMode="auto">
          <a:xfrm>
            <a:off x="533400" y="6127705"/>
            <a:ext cx="938213" cy="354013"/>
            <a:chOff x="336" y="3774"/>
            <a:chExt cx="591" cy="223"/>
          </a:xfrm>
        </p:grpSpPr>
        <p:grpSp>
          <p:nvGrpSpPr>
            <p:cNvPr id="3" name="Group 3"/>
            <p:cNvGrpSpPr>
              <a:grpSpLocks/>
            </p:cNvGrpSpPr>
            <p:nvPr/>
          </p:nvGrpSpPr>
          <p:grpSpPr bwMode="auto">
            <a:xfrm>
              <a:off x="336" y="3774"/>
              <a:ext cx="277" cy="223"/>
              <a:chOff x="336" y="3774"/>
              <a:chExt cx="277" cy="223"/>
            </a:xfrm>
          </p:grpSpPr>
          <p:sp>
            <p:nvSpPr>
              <p:cNvPr id="154628" name="AutoShape 4"/>
              <p:cNvSpPr>
                <a:spLocks noChangeArrowheads="1"/>
              </p:cNvSpPr>
              <p:nvPr/>
            </p:nvSpPr>
            <p:spPr bwMode="auto">
              <a:xfrm>
                <a:off x="336"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4629" name="Rectangle 5"/>
              <p:cNvSpPr>
                <a:spLocks noChangeArrowheads="1"/>
              </p:cNvSpPr>
              <p:nvPr/>
            </p:nvSpPr>
            <p:spPr bwMode="auto">
              <a:xfrm>
                <a:off x="371"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30" name="Freeform 6"/>
              <p:cNvSpPr>
                <a:spLocks noChangeArrowheads="1"/>
              </p:cNvSpPr>
              <p:nvPr/>
            </p:nvSpPr>
            <p:spPr bwMode="auto">
              <a:xfrm>
                <a:off x="376" y="3830"/>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4631" name="Freeform 7"/>
              <p:cNvSpPr>
                <a:spLocks noChangeArrowheads="1"/>
              </p:cNvSpPr>
              <p:nvPr/>
            </p:nvSpPr>
            <p:spPr bwMode="auto">
              <a:xfrm>
                <a:off x="430" y="3861"/>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grpSp>
        <p:grpSp>
          <p:nvGrpSpPr>
            <p:cNvPr id="4" name="Group 8"/>
            <p:cNvGrpSpPr>
              <a:grpSpLocks/>
            </p:cNvGrpSpPr>
            <p:nvPr/>
          </p:nvGrpSpPr>
          <p:grpSpPr bwMode="auto">
            <a:xfrm>
              <a:off x="650" y="3774"/>
              <a:ext cx="277" cy="223"/>
              <a:chOff x="650" y="3774"/>
              <a:chExt cx="277" cy="223"/>
            </a:xfrm>
          </p:grpSpPr>
          <p:sp>
            <p:nvSpPr>
              <p:cNvPr id="154633" name="AutoShape 9"/>
              <p:cNvSpPr>
                <a:spLocks noChangeArrowheads="1"/>
              </p:cNvSpPr>
              <p:nvPr/>
            </p:nvSpPr>
            <p:spPr bwMode="auto">
              <a:xfrm>
                <a:off x="650"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4634" name="Rectangle 10"/>
              <p:cNvSpPr>
                <a:spLocks noChangeArrowheads="1"/>
              </p:cNvSpPr>
              <p:nvPr/>
            </p:nvSpPr>
            <p:spPr bwMode="auto">
              <a:xfrm>
                <a:off x="685"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35" name="Freeform 11"/>
              <p:cNvSpPr>
                <a:spLocks noChangeArrowheads="1"/>
              </p:cNvSpPr>
              <p:nvPr/>
            </p:nvSpPr>
            <p:spPr bwMode="auto">
              <a:xfrm>
                <a:off x="720" y="3861"/>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4636" name="Freeform 12"/>
              <p:cNvSpPr>
                <a:spLocks noChangeArrowheads="1"/>
              </p:cNvSpPr>
              <p:nvPr/>
            </p:nvSpPr>
            <p:spPr bwMode="auto">
              <a:xfrm>
                <a:off x="739" y="3861"/>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grpSp>
        <p:sp>
          <p:nvSpPr>
            <p:cNvPr id="154637" name="AutoShape 13"/>
            <p:cNvSpPr>
              <a:spLocks noChangeArrowheads="1"/>
            </p:cNvSpPr>
            <p:nvPr/>
          </p:nvSpPr>
          <p:spPr bwMode="auto">
            <a:xfrm>
              <a:off x="551" y="3826"/>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sp>
        <p:nvSpPr>
          <p:cNvPr id="154638" name="Rectangle 14"/>
          <p:cNvSpPr>
            <a:spLocks noChangeArrowheads="1"/>
          </p:cNvSpPr>
          <p:nvPr/>
        </p:nvSpPr>
        <p:spPr bwMode="auto">
          <a:xfrm>
            <a:off x="847725" y="1138193"/>
            <a:ext cx="6625253" cy="367878"/>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DELETE Statement to a table with a DELETE Trigger Defined</a:t>
            </a:r>
          </a:p>
        </p:txBody>
      </p:sp>
      <p:sp>
        <p:nvSpPr>
          <p:cNvPr id="154639" name="Rectangle 15"/>
          <p:cNvSpPr>
            <a:spLocks noChangeArrowheads="1"/>
          </p:cNvSpPr>
          <p:nvPr/>
        </p:nvSpPr>
        <p:spPr bwMode="auto">
          <a:xfrm>
            <a:off x="847725" y="1127080"/>
            <a:ext cx="6625253" cy="367878"/>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DELETE Statement to a table with a DELETE Trigger Defined</a:t>
            </a:r>
          </a:p>
        </p:txBody>
      </p:sp>
      <p:grpSp>
        <p:nvGrpSpPr>
          <p:cNvPr id="5" name="Group 16"/>
          <p:cNvGrpSpPr>
            <a:grpSpLocks/>
          </p:cNvGrpSpPr>
          <p:nvPr/>
        </p:nvGrpSpPr>
        <p:grpSpPr bwMode="auto">
          <a:xfrm>
            <a:off x="1751013" y="5089480"/>
            <a:ext cx="5118099" cy="1023938"/>
            <a:chOff x="1103" y="3120"/>
            <a:chExt cx="3224" cy="645"/>
          </a:xfrm>
        </p:grpSpPr>
        <p:sp>
          <p:nvSpPr>
            <p:cNvPr id="154641" name="Rectangle 17"/>
            <p:cNvSpPr>
              <a:spLocks noChangeArrowheads="1"/>
            </p:cNvSpPr>
            <p:nvPr/>
          </p:nvSpPr>
          <p:spPr bwMode="auto">
            <a:xfrm>
              <a:off x="1546" y="3360"/>
              <a:ext cx="2778" cy="190"/>
            </a:xfrm>
            <a:prstGeom prst="rect">
              <a:avLst/>
            </a:prstGeom>
            <a:gradFill rotWithShape="0">
              <a:gsLst>
                <a:gs pos="0">
                  <a:srgbClr val="3333CC"/>
                </a:gs>
                <a:gs pos="50000">
                  <a:srgbClr val="66CCFF"/>
                </a:gs>
                <a:gs pos="100000">
                  <a:srgbClr val="3333CC"/>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Deleted</a:t>
              </a:r>
            </a:p>
          </p:txBody>
        </p:sp>
        <p:sp>
          <p:nvSpPr>
            <p:cNvPr id="154642" name="Rectangle 18"/>
            <p:cNvSpPr>
              <a:spLocks noChangeArrowheads="1"/>
            </p:cNvSpPr>
            <p:nvPr/>
          </p:nvSpPr>
          <p:spPr bwMode="auto">
            <a:xfrm>
              <a:off x="1546" y="3552"/>
              <a:ext cx="430" cy="213"/>
            </a:xfrm>
            <a:prstGeom prst="rect">
              <a:avLst/>
            </a:prstGeom>
            <a:solidFill>
              <a:srgbClr val="9999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4</a:t>
              </a:r>
            </a:p>
          </p:txBody>
        </p:sp>
        <p:sp>
          <p:nvSpPr>
            <p:cNvPr id="154643" name="Rectangle 19"/>
            <p:cNvSpPr>
              <a:spLocks noChangeArrowheads="1"/>
            </p:cNvSpPr>
            <p:nvPr/>
          </p:nvSpPr>
          <p:spPr bwMode="auto">
            <a:xfrm>
              <a:off x="1967" y="3552"/>
              <a:ext cx="862" cy="211"/>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Dairy Products</a:t>
              </a:r>
            </a:p>
          </p:txBody>
        </p:sp>
        <p:sp>
          <p:nvSpPr>
            <p:cNvPr id="154644" name="Rectangle 20"/>
            <p:cNvSpPr>
              <a:spLocks noChangeArrowheads="1"/>
            </p:cNvSpPr>
            <p:nvPr/>
          </p:nvSpPr>
          <p:spPr bwMode="auto">
            <a:xfrm>
              <a:off x="2831" y="3552"/>
              <a:ext cx="622"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Cheeses</a:t>
              </a:r>
            </a:p>
          </p:txBody>
        </p:sp>
        <p:sp>
          <p:nvSpPr>
            <p:cNvPr id="154645" name="Rectangle 21"/>
            <p:cNvSpPr>
              <a:spLocks noChangeArrowheads="1"/>
            </p:cNvSpPr>
            <p:nvPr/>
          </p:nvSpPr>
          <p:spPr bwMode="auto">
            <a:xfrm>
              <a:off x="3455" y="3552"/>
              <a:ext cx="872"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0x15…</a:t>
              </a:r>
            </a:p>
          </p:txBody>
        </p:sp>
        <p:sp>
          <p:nvSpPr>
            <p:cNvPr id="154646" name="Rectangle 22"/>
            <p:cNvSpPr>
              <a:spLocks noChangeArrowheads="1"/>
            </p:cNvSpPr>
            <p:nvPr/>
          </p:nvSpPr>
          <p:spPr bwMode="auto">
            <a:xfrm>
              <a:off x="1103" y="3120"/>
              <a:ext cx="1843" cy="232"/>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DELETE statement logged</a:t>
              </a:r>
            </a:p>
          </p:txBody>
        </p:sp>
      </p:grpSp>
      <p:grpSp>
        <p:nvGrpSpPr>
          <p:cNvPr id="6" name="Group 23"/>
          <p:cNvGrpSpPr>
            <a:grpSpLocks/>
          </p:cNvGrpSpPr>
          <p:nvPr/>
        </p:nvGrpSpPr>
        <p:grpSpPr bwMode="auto">
          <a:xfrm>
            <a:off x="3276600" y="1660480"/>
            <a:ext cx="4889500" cy="1978025"/>
            <a:chOff x="2064" y="960"/>
            <a:chExt cx="3080" cy="1246"/>
          </a:xfrm>
        </p:grpSpPr>
        <p:sp>
          <p:nvSpPr>
            <p:cNvPr id="154648" name="Rectangle 24"/>
            <p:cNvSpPr>
              <a:spLocks noChangeArrowheads="1"/>
            </p:cNvSpPr>
            <p:nvPr/>
          </p:nvSpPr>
          <p:spPr bwMode="auto">
            <a:xfrm>
              <a:off x="2064" y="960"/>
              <a:ext cx="3079" cy="190"/>
            </a:xfrm>
            <a:prstGeom prst="rect">
              <a:avLst/>
            </a:prstGeom>
            <a:gradFill rotWithShape="0">
              <a:gsLst>
                <a:gs pos="0">
                  <a:srgbClr val="3333CC"/>
                </a:gs>
                <a:gs pos="50000">
                  <a:srgbClr val="66CCFF"/>
                </a:gs>
                <a:gs pos="100000">
                  <a:srgbClr val="3333CC"/>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Categories</a:t>
              </a:r>
            </a:p>
          </p:txBody>
        </p:sp>
        <p:sp>
          <p:nvSpPr>
            <p:cNvPr id="154649" name="Rectangle 25"/>
            <p:cNvSpPr>
              <a:spLocks noChangeArrowheads="1"/>
            </p:cNvSpPr>
            <p:nvPr/>
          </p:nvSpPr>
          <p:spPr bwMode="auto">
            <a:xfrm>
              <a:off x="2064" y="1344"/>
              <a:ext cx="413"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50" name="Rectangle 26"/>
            <p:cNvSpPr>
              <a:spLocks noChangeArrowheads="1"/>
            </p:cNvSpPr>
            <p:nvPr/>
          </p:nvSpPr>
          <p:spPr bwMode="auto">
            <a:xfrm>
              <a:off x="2064" y="1152"/>
              <a:ext cx="581"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CategoryID</a:t>
              </a:r>
            </a:p>
          </p:txBody>
        </p:sp>
        <p:sp>
          <p:nvSpPr>
            <p:cNvPr id="154651" name="Rectangle 27"/>
            <p:cNvSpPr>
              <a:spLocks noChangeArrowheads="1"/>
            </p:cNvSpPr>
            <p:nvPr/>
          </p:nvSpPr>
          <p:spPr bwMode="auto">
            <a:xfrm>
              <a:off x="2064" y="1344"/>
              <a:ext cx="574"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3</a:t>
              </a:r>
            </a:p>
          </p:txBody>
        </p:sp>
        <p:sp>
          <p:nvSpPr>
            <p:cNvPr id="154652" name="Rectangle 28"/>
            <p:cNvSpPr>
              <a:spLocks noChangeArrowheads="1"/>
            </p:cNvSpPr>
            <p:nvPr/>
          </p:nvSpPr>
          <p:spPr bwMode="auto">
            <a:xfrm>
              <a:off x="2640" y="1152"/>
              <a:ext cx="86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CategoryName</a:t>
              </a:r>
            </a:p>
          </p:txBody>
        </p:sp>
        <p:sp>
          <p:nvSpPr>
            <p:cNvPr id="154653" name="Rectangle 29"/>
            <p:cNvSpPr>
              <a:spLocks noChangeArrowheads="1"/>
            </p:cNvSpPr>
            <p:nvPr/>
          </p:nvSpPr>
          <p:spPr bwMode="auto">
            <a:xfrm>
              <a:off x="2640" y="1344"/>
              <a:ext cx="86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Beverages</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Condiments</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Confections</a:t>
              </a:r>
            </a:p>
          </p:txBody>
        </p:sp>
        <p:sp>
          <p:nvSpPr>
            <p:cNvPr id="154654" name="Rectangle 30"/>
            <p:cNvSpPr>
              <a:spLocks noChangeArrowheads="1"/>
            </p:cNvSpPr>
            <p:nvPr/>
          </p:nvSpPr>
          <p:spPr bwMode="auto">
            <a:xfrm>
              <a:off x="3504" y="1152"/>
              <a:ext cx="1198"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Description</a:t>
              </a:r>
            </a:p>
          </p:txBody>
        </p:sp>
        <p:sp>
          <p:nvSpPr>
            <p:cNvPr id="154655" name="Rectangle 31"/>
            <p:cNvSpPr>
              <a:spLocks noChangeArrowheads="1"/>
            </p:cNvSpPr>
            <p:nvPr/>
          </p:nvSpPr>
          <p:spPr bwMode="auto">
            <a:xfrm>
              <a:off x="3504" y="1344"/>
              <a:ext cx="1198"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Soft drinks, coffees…</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Sweet and savory …</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Desserts, candies, …</a:t>
              </a:r>
            </a:p>
          </p:txBody>
        </p:sp>
        <p:sp>
          <p:nvSpPr>
            <p:cNvPr id="154656" name="Rectangle 32"/>
            <p:cNvSpPr>
              <a:spLocks noChangeArrowheads="1"/>
            </p:cNvSpPr>
            <p:nvPr/>
          </p:nvSpPr>
          <p:spPr bwMode="auto">
            <a:xfrm>
              <a:off x="4704" y="1152"/>
              <a:ext cx="44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Picture</a:t>
              </a:r>
            </a:p>
          </p:txBody>
        </p:sp>
        <p:sp>
          <p:nvSpPr>
            <p:cNvPr id="154657" name="Rectangle 33"/>
            <p:cNvSpPr>
              <a:spLocks noChangeArrowheads="1"/>
            </p:cNvSpPr>
            <p:nvPr/>
          </p:nvSpPr>
          <p:spPr bwMode="auto">
            <a:xfrm>
              <a:off x="4704" y="1344"/>
              <a:ext cx="440"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0x15…</a:t>
              </a:r>
              <a:br>
                <a:rPr lang="en-US" sz="1800">
                  <a:solidFill>
                    <a:srgbClr val="000000"/>
                  </a:solidFill>
                  <a:latin typeface="Trebuchet MS" pitchFamily="34" charset="0"/>
                </a:rPr>
              </a:br>
              <a:r>
                <a:rPr lang="en-US" sz="1800">
                  <a:solidFill>
                    <a:srgbClr val="000000"/>
                  </a:solidFill>
                  <a:latin typeface="Trebuchet MS" pitchFamily="34" charset="0"/>
                </a:rPr>
                <a:t>0x15…</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0x15…</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latin typeface="Trebuchet MS" pitchFamily="34" charset="0"/>
              </a:endParaRPr>
            </a:p>
          </p:txBody>
        </p:sp>
        <p:sp>
          <p:nvSpPr>
            <p:cNvPr id="154658" name="Rectangle 34"/>
            <p:cNvSpPr>
              <a:spLocks noChangeArrowheads="1"/>
            </p:cNvSpPr>
            <p:nvPr/>
          </p:nvSpPr>
          <p:spPr bwMode="auto">
            <a:xfrm>
              <a:off x="3504" y="1344"/>
              <a:ext cx="1198"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59" name="Rectangle 35"/>
            <p:cNvSpPr>
              <a:spLocks noChangeArrowheads="1"/>
            </p:cNvSpPr>
            <p:nvPr/>
          </p:nvSpPr>
          <p:spPr bwMode="auto">
            <a:xfrm>
              <a:off x="2065" y="1344"/>
              <a:ext cx="573"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nvGrpSpPr>
            <p:cNvPr id="7" name="Group 36"/>
            <p:cNvGrpSpPr>
              <a:grpSpLocks/>
            </p:cNvGrpSpPr>
            <p:nvPr/>
          </p:nvGrpSpPr>
          <p:grpSpPr bwMode="auto">
            <a:xfrm>
              <a:off x="2071" y="1968"/>
              <a:ext cx="3063" cy="142"/>
              <a:chOff x="2071" y="1968"/>
              <a:chExt cx="3063" cy="142"/>
            </a:xfrm>
          </p:grpSpPr>
          <p:sp>
            <p:nvSpPr>
              <p:cNvPr id="154661" name="Rectangle 37"/>
              <p:cNvSpPr>
                <a:spLocks noChangeArrowheads="1"/>
              </p:cNvSpPr>
              <p:nvPr/>
            </p:nvSpPr>
            <p:spPr bwMode="auto">
              <a:xfrm>
                <a:off x="4704" y="1968"/>
                <a:ext cx="430"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 0x15…</a:t>
                </a:r>
              </a:p>
            </p:txBody>
          </p:sp>
          <p:sp>
            <p:nvSpPr>
              <p:cNvPr id="154662" name="Rectangle 38"/>
              <p:cNvSpPr>
                <a:spLocks noChangeArrowheads="1"/>
              </p:cNvSpPr>
              <p:nvPr/>
            </p:nvSpPr>
            <p:spPr bwMode="auto">
              <a:xfrm>
                <a:off x="3504" y="1968"/>
                <a:ext cx="119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Cheeses</a:t>
                </a:r>
              </a:p>
            </p:txBody>
          </p:sp>
          <p:sp>
            <p:nvSpPr>
              <p:cNvPr id="154663" name="Rectangle 39"/>
              <p:cNvSpPr>
                <a:spLocks noChangeArrowheads="1"/>
              </p:cNvSpPr>
              <p:nvPr/>
            </p:nvSpPr>
            <p:spPr bwMode="auto">
              <a:xfrm>
                <a:off x="2640" y="1968"/>
                <a:ext cx="862"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Dairy Products</a:t>
                </a:r>
              </a:p>
            </p:txBody>
          </p:sp>
          <p:sp>
            <p:nvSpPr>
              <p:cNvPr id="154664" name="Rectangle 40"/>
              <p:cNvSpPr>
                <a:spLocks noChangeArrowheads="1"/>
              </p:cNvSpPr>
              <p:nvPr/>
            </p:nvSpPr>
            <p:spPr bwMode="auto">
              <a:xfrm>
                <a:off x="2071" y="1968"/>
                <a:ext cx="567"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4</a:t>
                </a:r>
              </a:p>
            </p:txBody>
          </p:sp>
        </p:grpSp>
      </p:grpSp>
      <p:grpSp>
        <p:nvGrpSpPr>
          <p:cNvPr id="8" name="Group 41"/>
          <p:cNvGrpSpPr>
            <a:grpSpLocks/>
          </p:cNvGrpSpPr>
          <p:nvPr/>
        </p:nvGrpSpPr>
        <p:grpSpPr bwMode="auto">
          <a:xfrm>
            <a:off x="3292475" y="3260680"/>
            <a:ext cx="4862513" cy="301625"/>
            <a:chOff x="2074" y="1968"/>
            <a:chExt cx="3063" cy="190"/>
          </a:xfrm>
        </p:grpSpPr>
        <p:sp>
          <p:nvSpPr>
            <p:cNvPr id="154666" name="Rectangle 42"/>
            <p:cNvSpPr>
              <a:spLocks noChangeArrowheads="1"/>
            </p:cNvSpPr>
            <p:nvPr/>
          </p:nvSpPr>
          <p:spPr bwMode="auto">
            <a:xfrm>
              <a:off x="4707" y="1968"/>
              <a:ext cx="430" cy="190"/>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sp>
          <p:nvSpPr>
            <p:cNvPr id="154667" name="Rectangle 43"/>
            <p:cNvSpPr>
              <a:spLocks noChangeArrowheads="1"/>
            </p:cNvSpPr>
            <p:nvPr/>
          </p:nvSpPr>
          <p:spPr bwMode="auto">
            <a:xfrm>
              <a:off x="3507" y="1968"/>
              <a:ext cx="1198" cy="190"/>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sp>
          <p:nvSpPr>
            <p:cNvPr id="154668" name="Rectangle 44"/>
            <p:cNvSpPr>
              <a:spLocks noChangeArrowheads="1"/>
            </p:cNvSpPr>
            <p:nvPr/>
          </p:nvSpPr>
          <p:spPr bwMode="auto">
            <a:xfrm>
              <a:off x="2643" y="1968"/>
              <a:ext cx="862" cy="190"/>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sp>
          <p:nvSpPr>
            <p:cNvPr id="154669" name="Rectangle 45"/>
            <p:cNvSpPr>
              <a:spLocks noChangeArrowheads="1"/>
            </p:cNvSpPr>
            <p:nvPr/>
          </p:nvSpPr>
          <p:spPr bwMode="auto">
            <a:xfrm>
              <a:off x="2074" y="1968"/>
              <a:ext cx="567" cy="190"/>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grpSp>
      <p:sp>
        <p:nvSpPr>
          <p:cNvPr id="154670" name="Rectangle 46"/>
          <p:cNvSpPr>
            <a:spLocks noChangeArrowheads="1"/>
          </p:cNvSpPr>
          <p:nvPr/>
        </p:nvSpPr>
        <p:spPr bwMode="auto">
          <a:xfrm>
            <a:off x="838200" y="2193880"/>
            <a:ext cx="2286000" cy="830997"/>
          </a:xfrm>
          <a:prstGeom prst="rect">
            <a:avLst/>
          </a:prstGeom>
          <a:solidFill>
            <a:srgbClr val="FFFFFF"/>
          </a:solidFill>
          <a:ln w="12600" cap="flat">
            <a:solidFill>
              <a:srgbClr val="777777"/>
            </a:solidFill>
            <a:miter lim="800000"/>
            <a:headEnd/>
            <a:tailEnd/>
          </a:ln>
          <a:effectLst/>
        </p:spPr>
        <p:txBody>
          <a:bodyPr lIns="90360" tIns="91440" rIns="90360" bIns="9144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DELETE Categories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WHERE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CategoryID = 4</a:t>
            </a:r>
          </a:p>
        </p:txBody>
      </p:sp>
      <p:grpSp>
        <p:nvGrpSpPr>
          <p:cNvPr id="9" name="Group 47"/>
          <p:cNvGrpSpPr>
            <a:grpSpLocks/>
          </p:cNvGrpSpPr>
          <p:nvPr/>
        </p:nvGrpSpPr>
        <p:grpSpPr bwMode="auto">
          <a:xfrm>
            <a:off x="527050" y="1146130"/>
            <a:ext cx="7789863" cy="5335588"/>
            <a:chOff x="332" y="636"/>
            <a:chExt cx="4907" cy="3361"/>
          </a:xfrm>
        </p:grpSpPr>
        <p:grpSp>
          <p:nvGrpSpPr>
            <p:cNvPr id="10" name="Group 48"/>
            <p:cNvGrpSpPr>
              <a:grpSpLocks/>
            </p:cNvGrpSpPr>
            <p:nvPr/>
          </p:nvGrpSpPr>
          <p:grpSpPr bwMode="auto">
            <a:xfrm>
              <a:off x="332" y="636"/>
              <a:ext cx="4907" cy="3361"/>
              <a:chOff x="332" y="636"/>
              <a:chExt cx="4907" cy="3361"/>
            </a:xfrm>
          </p:grpSpPr>
          <p:sp>
            <p:nvSpPr>
              <p:cNvPr id="154673" name="Rectangle 49"/>
              <p:cNvSpPr>
                <a:spLocks noChangeArrowheads="1"/>
              </p:cNvSpPr>
              <p:nvPr/>
            </p:nvSpPr>
            <p:spPr bwMode="auto">
              <a:xfrm>
                <a:off x="473" y="636"/>
                <a:ext cx="4766" cy="3292"/>
              </a:xfrm>
              <a:prstGeom prst="rect">
                <a:avLst/>
              </a:prstGeom>
              <a:solidFill>
                <a:srgbClr val="FCFEB9"/>
              </a:solidFill>
              <a:ln w="12600" cap="flat">
                <a:solidFill>
                  <a:srgbClr val="009094"/>
                </a:solidFill>
                <a:miter lim="800000"/>
                <a:headEnd/>
                <a:tailEnd/>
              </a:ln>
              <a:effectLst/>
            </p:spPr>
            <p:txBody>
              <a:bodyPr wrap="none" anchor="ctr"/>
              <a:lstStyle/>
              <a:p>
                <a:endParaRPr lang="en-US" sz="1800">
                  <a:latin typeface="Trebuchet MS" pitchFamily="34" charset="0"/>
                </a:endParaRPr>
              </a:p>
            </p:txBody>
          </p:sp>
          <p:grpSp>
            <p:nvGrpSpPr>
              <p:cNvPr id="11" name="Group 50"/>
              <p:cNvGrpSpPr>
                <a:grpSpLocks/>
              </p:cNvGrpSpPr>
              <p:nvPr/>
            </p:nvGrpSpPr>
            <p:grpSpPr bwMode="auto">
              <a:xfrm>
                <a:off x="332" y="3774"/>
                <a:ext cx="591" cy="223"/>
                <a:chOff x="332" y="3774"/>
                <a:chExt cx="591" cy="223"/>
              </a:xfrm>
            </p:grpSpPr>
            <p:sp>
              <p:nvSpPr>
                <p:cNvPr id="154675" name="AutoShape 51"/>
                <p:cNvSpPr>
                  <a:spLocks noChangeArrowheads="1"/>
                </p:cNvSpPr>
                <p:nvPr/>
              </p:nvSpPr>
              <p:spPr bwMode="auto">
                <a:xfrm>
                  <a:off x="332"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4676" name="Rectangle 52"/>
                <p:cNvSpPr>
                  <a:spLocks noChangeArrowheads="1"/>
                </p:cNvSpPr>
                <p:nvPr/>
              </p:nvSpPr>
              <p:spPr bwMode="auto">
                <a:xfrm>
                  <a:off x="367"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77" name="Freeform 53"/>
                <p:cNvSpPr>
                  <a:spLocks noChangeArrowheads="1"/>
                </p:cNvSpPr>
                <p:nvPr/>
              </p:nvSpPr>
              <p:spPr bwMode="auto">
                <a:xfrm>
                  <a:off x="372" y="3830"/>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4678" name="Freeform 54"/>
                <p:cNvSpPr>
                  <a:spLocks noChangeArrowheads="1"/>
                </p:cNvSpPr>
                <p:nvPr/>
              </p:nvSpPr>
              <p:spPr bwMode="auto">
                <a:xfrm>
                  <a:off x="426" y="3861"/>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4679" name="AutoShape 55"/>
                <p:cNvSpPr>
                  <a:spLocks noChangeArrowheads="1"/>
                </p:cNvSpPr>
                <p:nvPr/>
              </p:nvSpPr>
              <p:spPr bwMode="auto">
                <a:xfrm>
                  <a:off x="646"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4680" name="Rectangle 56"/>
                <p:cNvSpPr>
                  <a:spLocks noChangeArrowheads="1"/>
                </p:cNvSpPr>
                <p:nvPr/>
              </p:nvSpPr>
              <p:spPr bwMode="auto">
                <a:xfrm>
                  <a:off x="681"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81" name="Freeform 57"/>
                <p:cNvSpPr>
                  <a:spLocks noChangeArrowheads="1"/>
                </p:cNvSpPr>
                <p:nvPr/>
              </p:nvSpPr>
              <p:spPr bwMode="auto">
                <a:xfrm>
                  <a:off x="716" y="3861"/>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4682" name="Freeform 58"/>
                <p:cNvSpPr>
                  <a:spLocks noChangeArrowheads="1"/>
                </p:cNvSpPr>
                <p:nvPr/>
              </p:nvSpPr>
              <p:spPr bwMode="auto">
                <a:xfrm>
                  <a:off x="735" y="3861"/>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4683" name="AutoShape 59"/>
                <p:cNvSpPr>
                  <a:spLocks noChangeArrowheads="1"/>
                </p:cNvSpPr>
                <p:nvPr/>
              </p:nvSpPr>
              <p:spPr bwMode="auto">
                <a:xfrm>
                  <a:off x="547" y="3826"/>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4684" name="Rectangle 60"/>
            <p:cNvSpPr>
              <a:spLocks noChangeArrowheads="1"/>
            </p:cNvSpPr>
            <p:nvPr/>
          </p:nvSpPr>
          <p:spPr bwMode="auto">
            <a:xfrm>
              <a:off x="572" y="1988"/>
              <a:ext cx="3934" cy="1202"/>
            </a:xfrm>
            <a:prstGeom prst="rect">
              <a:avLst/>
            </a:prstGeom>
            <a:solidFill>
              <a:srgbClr val="FFFFFF"/>
            </a:solidFill>
            <a:ln w="12600" cap="flat">
              <a:solidFill>
                <a:srgbClr val="5F5F5F"/>
              </a:solidFill>
              <a:miter lim="800000"/>
              <a:headEnd/>
              <a:tailEnd/>
            </a:ln>
            <a:effectLst/>
          </p:spPr>
          <p:txBody>
            <a:bodyPr lIns="45720" tIns="91440" rIns="90360" bIns="9144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USE Northwind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CREATE TRIGGER Category_Delete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ON Categories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FOR DELETE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AS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UPDATE P SET Discontinued = 1</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FROM Products AS P INNER JOIN deleted AS 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ON P.CategoryID = d.CategoryID</a:t>
              </a:r>
            </a:p>
          </p:txBody>
        </p:sp>
        <p:grpSp>
          <p:nvGrpSpPr>
            <p:cNvPr id="12" name="Group 61"/>
            <p:cNvGrpSpPr>
              <a:grpSpLocks/>
            </p:cNvGrpSpPr>
            <p:nvPr/>
          </p:nvGrpSpPr>
          <p:grpSpPr bwMode="auto">
            <a:xfrm>
              <a:off x="3404" y="1316"/>
              <a:ext cx="1678" cy="1246"/>
              <a:chOff x="3404" y="1316"/>
              <a:chExt cx="1678" cy="1246"/>
            </a:xfrm>
          </p:grpSpPr>
          <p:sp>
            <p:nvSpPr>
              <p:cNvPr id="154686" name="Rectangle 62"/>
              <p:cNvSpPr>
                <a:spLocks noChangeArrowheads="1"/>
              </p:cNvSpPr>
              <p:nvPr/>
            </p:nvSpPr>
            <p:spPr bwMode="auto">
              <a:xfrm>
                <a:off x="3404" y="1316"/>
                <a:ext cx="1678"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Products</a:t>
                </a:r>
              </a:p>
            </p:txBody>
          </p:sp>
          <p:sp>
            <p:nvSpPr>
              <p:cNvPr id="154687" name="Rectangle 63"/>
              <p:cNvSpPr>
                <a:spLocks noChangeArrowheads="1"/>
              </p:cNvSpPr>
              <p:nvPr/>
            </p:nvSpPr>
            <p:spPr bwMode="auto">
              <a:xfrm>
                <a:off x="3404" y="1508"/>
                <a:ext cx="526"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ProductID</a:t>
                </a:r>
              </a:p>
            </p:txBody>
          </p:sp>
          <p:sp>
            <p:nvSpPr>
              <p:cNvPr id="154688" name="Rectangle 64"/>
              <p:cNvSpPr>
                <a:spLocks noChangeArrowheads="1"/>
              </p:cNvSpPr>
              <p:nvPr/>
            </p:nvSpPr>
            <p:spPr bwMode="auto">
              <a:xfrm>
                <a:off x="3932" y="1508"/>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Discontinued</a:t>
                </a:r>
              </a:p>
            </p:txBody>
          </p:sp>
          <p:sp>
            <p:nvSpPr>
              <p:cNvPr id="154689" name="Rectangle 65"/>
              <p:cNvSpPr>
                <a:spLocks noChangeArrowheads="1"/>
              </p:cNvSpPr>
              <p:nvPr/>
            </p:nvSpPr>
            <p:spPr bwMode="auto">
              <a:xfrm>
                <a:off x="4556" y="1508"/>
                <a:ext cx="19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i="1">
                    <a:solidFill>
                      <a:srgbClr val="000000"/>
                    </a:solidFill>
                    <a:latin typeface="Trebuchet MS" pitchFamily="34" charset="0"/>
                  </a:rPr>
                  <a:t>…</a:t>
                </a:r>
              </a:p>
            </p:txBody>
          </p:sp>
          <p:sp>
            <p:nvSpPr>
              <p:cNvPr id="154690" name="Rectangle 66"/>
              <p:cNvSpPr>
                <a:spLocks noChangeArrowheads="1"/>
              </p:cNvSpPr>
              <p:nvPr/>
            </p:nvSpPr>
            <p:spPr bwMode="auto">
              <a:xfrm>
                <a:off x="4748" y="1508"/>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i="1">
                    <a:solidFill>
                      <a:srgbClr val="000000"/>
                    </a:solidFill>
                    <a:latin typeface="Trebuchet MS" pitchFamily="34" charset="0"/>
                  </a:rPr>
                  <a:t>…</a:t>
                </a:r>
              </a:p>
            </p:txBody>
          </p:sp>
          <p:sp>
            <p:nvSpPr>
              <p:cNvPr id="154691" name="Rectangle 67"/>
              <p:cNvSpPr>
                <a:spLocks noChangeArrowheads="1"/>
              </p:cNvSpPr>
              <p:nvPr/>
            </p:nvSpPr>
            <p:spPr bwMode="auto">
              <a:xfrm>
                <a:off x="3404" y="1700"/>
                <a:ext cx="526"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4</a:t>
                </a:r>
              </a:p>
            </p:txBody>
          </p:sp>
          <p:sp>
            <p:nvSpPr>
              <p:cNvPr id="154692" name="Rectangle 68"/>
              <p:cNvSpPr>
                <a:spLocks noChangeArrowheads="1"/>
              </p:cNvSpPr>
              <p:nvPr/>
            </p:nvSpPr>
            <p:spPr bwMode="auto">
              <a:xfrm>
                <a:off x="3932" y="1700"/>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a:t>
                </a:r>
                <a:br>
                  <a:rPr lang="en-US" sz="1800">
                    <a:solidFill>
                      <a:srgbClr val="000000"/>
                    </a:solidFill>
                    <a:latin typeface="Trebuchet MS" pitchFamily="34" charset="0"/>
                  </a:rPr>
                </a:br>
                <a:r>
                  <a:rPr lang="en-US" sz="1800">
                    <a:solidFill>
                      <a:srgbClr val="000000"/>
                    </a:solidFill>
                    <a:latin typeface="Trebuchet MS" pitchFamily="34" charset="0"/>
                  </a:rPr>
                  <a:t>0</a:t>
                </a:r>
                <a:br>
                  <a:rPr lang="en-US" sz="1800">
                    <a:solidFill>
                      <a:srgbClr val="000000"/>
                    </a:solidFill>
                    <a:latin typeface="Trebuchet MS" pitchFamily="34" charset="0"/>
                  </a:rPr>
                </a:br>
                <a:r>
                  <a:rPr lang="en-US" sz="1800">
                    <a:solidFill>
                      <a:srgbClr val="000000"/>
                    </a:solidFill>
                    <a:latin typeface="Trebuchet MS" pitchFamily="34" charset="0"/>
                  </a:rPr>
                  <a:t>0</a:t>
                </a:r>
              </a:p>
            </p:txBody>
          </p:sp>
          <p:sp>
            <p:nvSpPr>
              <p:cNvPr id="154693" name="Rectangle 69"/>
              <p:cNvSpPr>
                <a:spLocks noChangeArrowheads="1"/>
              </p:cNvSpPr>
              <p:nvPr/>
            </p:nvSpPr>
            <p:spPr bwMode="auto">
              <a:xfrm>
                <a:off x="4556" y="1700"/>
                <a:ext cx="190" cy="862"/>
              </a:xfrm>
              <a:prstGeom prst="rect">
                <a:avLst/>
              </a:prstGeom>
              <a:solidFill>
                <a:srgbClr val="FF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94" name="Rectangle 70"/>
              <p:cNvSpPr>
                <a:spLocks noChangeArrowheads="1"/>
              </p:cNvSpPr>
              <p:nvPr/>
            </p:nvSpPr>
            <p:spPr bwMode="auto">
              <a:xfrm>
                <a:off x="4748" y="1700"/>
                <a:ext cx="334" cy="862"/>
              </a:xfrm>
              <a:prstGeom prst="rect">
                <a:avLst/>
              </a:prstGeom>
              <a:solidFill>
                <a:srgbClr val="FF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95" name="Rectangle 71"/>
              <p:cNvSpPr>
                <a:spLocks noChangeArrowheads="1"/>
              </p:cNvSpPr>
              <p:nvPr/>
            </p:nvSpPr>
            <p:spPr bwMode="auto">
              <a:xfrm>
                <a:off x="3404" y="1700"/>
                <a:ext cx="526"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96" name="Rectangle 72"/>
              <p:cNvSpPr>
                <a:spLocks noChangeArrowheads="1"/>
              </p:cNvSpPr>
              <p:nvPr/>
            </p:nvSpPr>
            <p:spPr bwMode="auto">
              <a:xfrm>
                <a:off x="3932" y="1700"/>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97" name="Rectangle 73"/>
              <p:cNvSpPr>
                <a:spLocks noChangeArrowheads="1"/>
              </p:cNvSpPr>
              <p:nvPr/>
            </p:nvSpPr>
            <p:spPr bwMode="auto">
              <a:xfrm>
                <a:off x="4748" y="1700"/>
                <a:ext cx="334"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698" name="Rectangle 74"/>
              <p:cNvSpPr>
                <a:spLocks noChangeArrowheads="1"/>
              </p:cNvSpPr>
              <p:nvPr/>
            </p:nvSpPr>
            <p:spPr bwMode="auto">
              <a:xfrm>
                <a:off x="4556" y="1700"/>
                <a:ext cx="190"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sp>
          <p:nvSpPr>
            <p:cNvPr id="154699" name="Rectangle 75"/>
            <p:cNvSpPr>
              <a:spLocks noChangeArrowheads="1"/>
            </p:cNvSpPr>
            <p:nvPr/>
          </p:nvSpPr>
          <p:spPr bwMode="auto">
            <a:xfrm>
              <a:off x="522" y="790"/>
              <a:ext cx="1712" cy="232"/>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Trigger Actions Execute</a:t>
              </a:r>
            </a:p>
          </p:txBody>
        </p:sp>
      </p:grpSp>
      <p:grpSp>
        <p:nvGrpSpPr>
          <p:cNvPr id="13" name="Group 76"/>
          <p:cNvGrpSpPr>
            <a:grpSpLocks/>
          </p:cNvGrpSpPr>
          <p:nvPr/>
        </p:nvGrpSpPr>
        <p:grpSpPr bwMode="auto">
          <a:xfrm>
            <a:off x="5414963" y="3197180"/>
            <a:ext cx="2659062" cy="225425"/>
            <a:chOff x="3411" y="1928"/>
            <a:chExt cx="1675" cy="142"/>
          </a:xfrm>
        </p:grpSpPr>
        <p:sp>
          <p:nvSpPr>
            <p:cNvPr id="154701" name="Rectangle 77"/>
            <p:cNvSpPr>
              <a:spLocks noChangeArrowheads="1"/>
            </p:cNvSpPr>
            <p:nvPr/>
          </p:nvSpPr>
          <p:spPr bwMode="auto">
            <a:xfrm>
              <a:off x="3411" y="1928"/>
              <a:ext cx="619"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  </a:t>
              </a:r>
            </a:p>
          </p:txBody>
        </p:sp>
        <p:sp>
          <p:nvSpPr>
            <p:cNvPr id="154702" name="Rectangle 78"/>
            <p:cNvSpPr>
              <a:spLocks noChangeArrowheads="1"/>
            </p:cNvSpPr>
            <p:nvPr/>
          </p:nvSpPr>
          <p:spPr bwMode="auto">
            <a:xfrm>
              <a:off x="3936" y="1928"/>
              <a:ext cx="622"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1</a:t>
              </a:r>
            </a:p>
          </p:txBody>
        </p:sp>
        <p:sp>
          <p:nvSpPr>
            <p:cNvPr id="154703" name="Rectangle 79"/>
            <p:cNvSpPr>
              <a:spLocks noChangeArrowheads="1"/>
            </p:cNvSpPr>
            <p:nvPr/>
          </p:nvSpPr>
          <p:spPr bwMode="auto">
            <a:xfrm>
              <a:off x="4560" y="1928"/>
              <a:ext cx="526" cy="142"/>
            </a:xfrm>
            <a:prstGeom prst="rect">
              <a:avLst/>
            </a:prstGeom>
            <a:solidFill>
              <a:srgbClr val="FFCCFF"/>
            </a:solidFill>
            <a:ln w="9525" cap="flat">
              <a:noFill/>
              <a:round/>
              <a:headEnd/>
              <a:tailEnd/>
            </a:ln>
            <a:effectLst/>
          </p:spPr>
          <p:txBody>
            <a:bodyPr wrap="none" anchor="ctr"/>
            <a:lstStyle/>
            <a:p>
              <a:endParaRPr lang="en-US" sz="1800">
                <a:latin typeface="Trebuchet MS" pitchFamily="34" charset="0"/>
              </a:endParaRPr>
            </a:p>
          </p:txBody>
        </p:sp>
      </p:grpSp>
      <p:sp>
        <p:nvSpPr>
          <p:cNvPr id="154704" name="Rectangle 80"/>
          <p:cNvSpPr>
            <a:spLocks noChangeArrowheads="1"/>
          </p:cNvSpPr>
          <p:nvPr/>
        </p:nvSpPr>
        <p:spPr bwMode="auto">
          <a:xfrm>
            <a:off x="1250950" y="4568780"/>
            <a:ext cx="5861050" cy="762000"/>
          </a:xfrm>
          <a:prstGeom prst="rect">
            <a:avLst/>
          </a:prstGeom>
          <a:solidFill>
            <a:srgbClr val="FFFF66"/>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UPDATE P SET Discontinued = 1</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FROM Products AS P INNER JOIN deleted AS 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ON P.CategoryID = d.CategoryID</a:t>
            </a:r>
          </a:p>
        </p:txBody>
      </p:sp>
      <p:grpSp>
        <p:nvGrpSpPr>
          <p:cNvPr id="14" name="Group 81"/>
          <p:cNvGrpSpPr>
            <a:grpSpLocks/>
          </p:cNvGrpSpPr>
          <p:nvPr/>
        </p:nvGrpSpPr>
        <p:grpSpPr bwMode="auto">
          <a:xfrm>
            <a:off x="527050" y="1146130"/>
            <a:ext cx="7789863" cy="5335588"/>
            <a:chOff x="332" y="636"/>
            <a:chExt cx="4907" cy="3361"/>
          </a:xfrm>
        </p:grpSpPr>
        <p:grpSp>
          <p:nvGrpSpPr>
            <p:cNvPr id="15" name="Group 82"/>
            <p:cNvGrpSpPr>
              <a:grpSpLocks/>
            </p:cNvGrpSpPr>
            <p:nvPr/>
          </p:nvGrpSpPr>
          <p:grpSpPr bwMode="auto">
            <a:xfrm>
              <a:off x="332" y="636"/>
              <a:ext cx="4907" cy="3361"/>
              <a:chOff x="332" y="636"/>
              <a:chExt cx="4907" cy="3361"/>
            </a:xfrm>
          </p:grpSpPr>
          <p:sp>
            <p:nvSpPr>
              <p:cNvPr id="154707" name="Rectangle 83"/>
              <p:cNvSpPr>
                <a:spLocks noChangeArrowheads="1"/>
              </p:cNvSpPr>
              <p:nvPr/>
            </p:nvSpPr>
            <p:spPr bwMode="auto">
              <a:xfrm>
                <a:off x="473" y="636"/>
                <a:ext cx="4766" cy="3292"/>
              </a:xfrm>
              <a:prstGeom prst="rect">
                <a:avLst/>
              </a:prstGeom>
              <a:solidFill>
                <a:srgbClr val="FCFEB9"/>
              </a:solidFill>
              <a:ln w="12600" cap="flat">
                <a:solidFill>
                  <a:srgbClr val="009094"/>
                </a:solidFill>
                <a:miter lim="800000"/>
                <a:headEnd/>
                <a:tailEnd/>
              </a:ln>
              <a:effectLst/>
            </p:spPr>
            <p:txBody>
              <a:bodyPr wrap="none" anchor="ctr"/>
              <a:lstStyle/>
              <a:p>
                <a:endParaRPr lang="en-US" sz="1800">
                  <a:latin typeface="Trebuchet MS" pitchFamily="34" charset="0"/>
                </a:endParaRPr>
              </a:p>
            </p:txBody>
          </p:sp>
          <p:grpSp>
            <p:nvGrpSpPr>
              <p:cNvPr id="16" name="Group 84"/>
              <p:cNvGrpSpPr>
                <a:grpSpLocks/>
              </p:cNvGrpSpPr>
              <p:nvPr/>
            </p:nvGrpSpPr>
            <p:grpSpPr bwMode="auto">
              <a:xfrm>
                <a:off x="332" y="3774"/>
                <a:ext cx="591" cy="223"/>
                <a:chOff x="332" y="3774"/>
                <a:chExt cx="591" cy="223"/>
              </a:xfrm>
            </p:grpSpPr>
            <p:sp>
              <p:nvSpPr>
                <p:cNvPr id="154709" name="AutoShape 85"/>
                <p:cNvSpPr>
                  <a:spLocks noChangeArrowheads="1"/>
                </p:cNvSpPr>
                <p:nvPr/>
              </p:nvSpPr>
              <p:spPr bwMode="auto">
                <a:xfrm>
                  <a:off x="332"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4710" name="Rectangle 86"/>
                <p:cNvSpPr>
                  <a:spLocks noChangeArrowheads="1"/>
                </p:cNvSpPr>
                <p:nvPr/>
              </p:nvSpPr>
              <p:spPr bwMode="auto">
                <a:xfrm>
                  <a:off x="367"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711" name="Freeform 87"/>
                <p:cNvSpPr>
                  <a:spLocks noChangeArrowheads="1"/>
                </p:cNvSpPr>
                <p:nvPr/>
              </p:nvSpPr>
              <p:spPr bwMode="auto">
                <a:xfrm>
                  <a:off x="372" y="3830"/>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4712" name="Freeform 88"/>
                <p:cNvSpPr>
                  <a:spLocks noChangeArrowheads="1"/>
                </p:cNvSpPr>
                <p:nvPr/>
              </p:nvSpPr>
              <p:spPr bwMode="auto">
                <a:xfrm>
                  <a:off x="426" y="3861"/>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4713" name="AutoShape 89"/>
                <p:cNvSpPr>
                  <a:spLocks noChangeArrowheads="1"/>
                </p:cNvSpPr>
                <p:nvPr/>
              </p:nvSpPr>
              <p:spPr bwMode="auto">
                <a:xfrm>
                  <a:off x="646"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4714" name="Rectangle 90"/>
                <p:cNvSpPr>
                  <a:spLocks noChangeArrowheads="1"/>
                </p:cNvSpPr>
                <p:nvPr/>
              </p:nvSpPr>
              <p:spPr bwMode="auto">
                <a:xfrm>
                  <a:off x="681"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4715" name="Freeform 91"/>
                <p:cNvSpPr>
                  <a:spLocks noChangeArrowheads="1"/>
                </p:cNvSpPr>
                <p:nvPr/>
              </p:nvSpPr>
              <p:spPr bwMode="auto">
                <a:xfrm>
                  <a:off x="716" y="3861"/>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4716" name="Freeform 92"/>
                <p:cNvSpPr>
                  <a:spLocks noChangeArrowheads="1"/>
                </p:cNvSpPr>
                <p:nvPr/>
              </p:nvSpPr>
              <p:spPr bwMode="auto">
                <a:xfrm>
                  <a:off x="735" y="3861"/>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4717" name="AutoShape 93"/>
                <p:cNvSpPr>
                  <a:spLocks noChangeArrowheads="1"/>
                </p:cNvSpPr>
                <p:nvPr/>
              </p:nvSpPr>
              <p:spPr bwMode="auto">
                <a:xfrm>
                  <a:off x="547" y="3826"/>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4718" name="Rectangle 94"/>
            <p:cNvSpPr>
              <a:spLocks noChangeArrowheads="1"/>
            </p:cNvSpPr>
            <p:nvPr/>
          </p:nvSpPr>
          <p:spPr bwMode="auto">
            <a:xfrm>
              <a:off x="1054" y="1122"/>
              <a:ext cx="2877" cy="1220"/>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DELETE Statement to a Table with a DELETE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Statement Defined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DELETE Statement Logged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Trigger Actions Executed</a:t>
              </a:r>
            </a:p>
          </p:txBody>
        </p:sp>
        <p:sp>
          <p:nvSpPr>
            <p:cNvPr id="154719" name="Oval 95"/>
            <p:cNvSpPr>
              <a:spLocks noChangeArrowheads="1"/>
            </p:cNvSpPr>
            <p:nvPr/>
          </p:nvSpPr>
          <p:spPr bwMode="auto">
            <a:xfrm>
              <a:off x="812" y="1167"/>
              <a:ext cx="200" cy="200"/>
            </a:xfrm>
            <a:prstGeom prst="ellipse">
              <a:avLst/>
            </a:prstGeom>
            <a:gradFill rotWithShape="0">
              <a:gsLst>
                <a:gs pos="0">
                  <a:srgbClr val="9900CC"/>
                </a:gs>
                <a:gs pos="100000">
                  <a:srgbClr val="45005C"/>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1</a:t>
              </a:r>
            </a:p>
          </p:txBody>
        </p:sp>
        <p:sp>
          <p:nvSpPr>
            <p:cNvPr id="154720" name="Oval 96"/>
            <p:cNvSpPr>
              <a:spLocks noChangeArrowheads="1"/>
            </p:cNvSpPr>
            <p:nvPr/>
          </p:nvSpPr>
          <p:spPr bwMode="auto">
            <a:xfrm>
              <a:off x="812" y="1781"/>
              <a:ext cx="200" cy="200"/>
            </a:xfrm>
            <a:prstGeom prst="ellipse">
              <a:avLst/>
            </a:prstGeom>
            <a:gradFill rotWithShape="0">
              <a:gsLst>
                <a:gs pos="0">
                  <a:srgbClr val="9900CC"/>
                </a:gs>
                <a:gs pos="100000">
                  <a:srgbClr val="45005C"/>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2</a:t>
              </a:r>
            </a:p>
          </p:txBody>
        </p:sp>
        <p:sp>
          <p:nvSpPr>
            <p:cNvPr id="154721" name="Oval 97"/>
            <p:cNvSpPr>
              <a:spLocks noChangeArrowheads="1"/>
            </p:cNvSpPr>
            <p:nvPr/>
          </p:nvSpPr>
          <p:spPr bwMode="auto">
            <a:xfrm>
              <a:off x="812" y="2213"/>
              <a:ext cx="200" cy="200"/>
            </a:xfrm>
            <a:prstGeom prst="ellipse">
              <a:avLst/>
            </a:prstGeom>
            <a:gradFill rotWithShape="0">
              <a:gsLst>
                <a:gs pos="0">
                  <a:srgbClr val="9900CC"/>
                </a:gs>
                <a:gs pos="100000">
                  <a:srgbClr val="45005C"/>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3</a:t>
              </a:r>
            </a:p>
          </p:txBody>
        </p:sp>
      </p:grpSp>
      <p:sp>
        <p:nvSpPr>
          <p:cNvPr id="99" name="Title 98"/>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How a DELETE Trigger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animEffect transition="in" filter="dissolve">
                                      <p:cBhvr additive="repl">
                                        <p:cTn id="7" dur="500"/>
                                        <p:tgtEl>
                                          <p:spTgt spid="8"/>
                                        </p:tgtEl>
                                      </p:cBhvr>
                                    </p:animEffect>
                                  </p:childTnLst>
                                </p:cTn>
                              </p:par>
                            </p:childTnLst>
                          </p:cTn>
                        </p:par>
                        <p:par>
                          <p:cTn id="8" fill="hold">
                            <p:stCondLst>
                              <p:cond delay="500"/>
                            </p:stCondLst>
                            <p:childTnLst>
                              <p:par>
                                <p:cTn id="9" presetID="1" presetClass="entr" fill="hold" nodeType="afterEffect">
                                  <p:stCondLst>
                                    <p:cond delay="0"/>
                                  </p:stCondLst>
                                  <p:childTnLst>
                                    <p:set>
                                      <p:cBhvr additive="repl">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500"/>
                            </p:stCondLst>
                            <p:childTnLst>
                              <p:par>
                                <p:cTn id="16" presetID="9" presetClass="entr" fill="hold" nodeType="afterEffect">
                                  <p:stCondLst>
                                    <p:cond delay="1000"/>
                                  </p:stCondLst>
                                  <p:childTnLst>
                                    <p:set>
                                      <p:cBhvr additive="repl">
                                        <p:cTn id="17" dur="1" fill="hold">
                                          <p:stCondLst>
                                            <p:cond delay="0"/>
                                          </p:stCondLst>
                                        </p:cTn>
                                        <p:tgtEl>
                                          <p:spTgt spid="154704"/>
                                        </p:tgtEl>
                                        <p:attrNameLst>
                                          <p:attrName>style.visibility</p:attrName>
                                        </p:attrNameLst>
                                      </p:cBhvr>
                                      <p:to>
                                        <p:strVal val="visible"/>
                                      </p:to>
                                    </p:set>
                                    <p:animEffect transition="in" filter="dissolve">
                                      <p:cBhvr additive="repl">
                                        <p:cTn id="18" dur="500"/>
                                        <p:tgtEl>
                                          <p:spTgt spid="154704"/>
                                        </p:tgtEl>
                                      </p:cBhvr>
                                    </p:animEffect>
                                  </p:childTnLst>
                                </p:cTn>
                              </p:par>
                            </p:childTnLst>
                          </p:cTn>
                        </p:par>
                        <p:par>
                          <p:cTn id="19" fill="hold">
                            <p:stCondLst>
                              <p:cond delay="2000"/>
                            </p:stCondLst>
                            <p:childTnLst>
                              <p:par>
                                <p:cTn id="20" presetID="9" presetClass="entr" fill="hold" nodeType="afterEffect">
                                  <p:stCondLst>
                                    <p:cond delay="0"/>
                                  </p:stCondLst>
                                  <p:childTnLst>
                                    <p:set>
                                      <p:cBhvr additive="repl">
                                        <p:cTn id="21" dur="1" fill="hold">
                                          <p:stCondLst>
                                            <p:cond delay="0"/>
                                          </p:stCondLst>
                                        </p:cTn>
                                        <p:tgtEl>
                                          <p:spTgt spid="13"/>
                                        </p:tgtEl>
                                        <p:attrNameLst>
                                          <p:attrName>style.visibility</p:attrName>
                                        </p:attrNameLst>
                                      </p:cBhvr>
                                      <p:to>
                                        <p:strVal val="visible"/>
                                      </p:to>
                                    </p:set>
                                    <p:animEffect transition="in" filter="dissolve">
                                      <p:cBhvr additive="repl">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55613" y="1509713"/>
            <a:ext cx="8229600" cy="4525962"/>
          </a:xfrm>
          <a:prstGeom prst="rect">
            <a:avLst/>
          </a:prstGeom>
          <a:noFill/>
          <a:ln w="9525" cap="flat">
            <a:noFill/>
            <a:round/>
            <a:headEnd/>
            <a:tailEnd/>
          </a:ln>
          <a:effectLst/>
        </p:spPr>
        <p:txBody>
          <a:bodyPr/>
          <a:lstStyle/>
          <a:p>
            <a:pPr marL="341313" indent="-339725">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2: From Design view, press F4 to display the Properties window.</a:t>
            </a:r>
          </a:p>
          <a:p>
            <a:pPr marL="341313" indent="-339725">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3:From the Properties window, change the schema to the desired schema:</a:t>
            </a:r>
            <a:br>
              <a:rPr lang="en-US" sz="1600" b="0" dirty="0">
                <a:solidFill>
                  <a:srgbClr val="000000"/>
                </a:solidFill>
                <a:latin typeface="Calibri Light" panose="020F0302020204030204" pitchFamily="34" charset="0"/>
                <a:cs typeface="Calibri Light" panose="020F0302020204030204" pitchFamily="34" charset="0"/>
              </a:rPr>
            </a:br>
            <a:endParaRPr lang="en-US" sz="1600" b="0" dirty="0">
              <a:solidFill>
                <a:srgbClr val="000000"/>
              </a:solidFill>
              <a:latin typeface="Calibri Light" panose="020F0302020204030204" pitchFamily="34" charset="0"/>
              <a:cs typeface="Calibri Light" panose="020F03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49"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360" tIns="44280" rIns="90360" bIns="4428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grpSp>
        <p:nvGrpSpPr>
          <p:cNvPr id="2" name="Group 2"/>
          <p:cNvGrpSpPr>
            <a:grpSpLocks/>
          </p:cNvGrpSpPr>
          <p:nvPr/>
        </p:nvGrpSpPr>
        <p:grpSpPr bwMode="auto">
          <a:xfrm>
            <a:off x="533400" y="1244224"/>
            <a:ext cx="7845425" cy="5291138"/>
            <a:chOff x="336" y="672"/>
            <a:chExt cx="4942" cy="3333"/>
          </a:xfrm>
        </p:grpSpPr>
        <p:grpSp>
          <p:nvGrpSpPr>
            <p:cNvPr id="3" name="Group 3"/>
            <p:cNvGrpSpPr>
              <a:grpSpLocks/>
            </p:cNvGrpSpPr>
            <p:nvPr/>
          </p:nvGrpSpPr>
          <p:grpSpPr bwMode="auto">
            <a:xfrm>
              <a:off x="336" y="3759"/>
              <a:ext cx="591" cy="223"/>
              <a:chOff x="336" y="3759"/>
              <a:chExt cx="591" cy="223"/>
            </a:xfrm>
          </p:grpSpPr>
          <p:grpSp>
            <p:nvGrpSpPr>
              <p:cNvPr id="4" name="Group 4"/>
              <p:cNvGrpSpPr>
                <a:grpSpLocks/>
              </p:cNvGrpSpPr>
              <p:nvPr/>
            </p:nvGrpSpPr>
            <p:grpSpPr bwMode="auto">
              <a:xfrm>
                <a:off x="336" y="3759"/>
                <a:ext cx="277" cy="223"/>
                <a:chOff x="336" y="3759"/>
                <a:chExt cx="277" cy="223"/>
              </a:xfrm>
            </p:grpSpPr>
            <p:sp>
              <p:nvSpPr>
                <p:cNvPr id="155653" name="AutoShape 5"/>
                <p:cNvSpPr>
                  <a:spLocks noChangeArrowheads="1"/>
                </p:cNvSpPr>
                <p:nvPr/>
              </p:nvSpPr>
              <p:spPr bwMode="auto">
                <a:xfrm>
                  <a:off x="336" y="3759"/>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5654" name="Rectangle 6"/>
                <p:cNvSpPr>
                  <a:spLocks noChangeArrowheads="1"/>
                </p:cNvSpPr>
                <p:nvPr/>
              </p:nvSpPr>
              <p:spPr bwMode="auto">
                <a:xfrm>
                  <a:off x="371" y="3811"/>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655" name="Freeform 7"/>
                <p:cNvSpPr>
                  <a:spLocks noChangeArrowheads="1"/>
                </p:cNvSpPr>
                <p:nvPr/>
              </p:nvSpPr>
              <p:spPr bwMode="auto">
                <a:xfrm>
                  <a:off x="376" y="3815"/>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5656" name="Freeform 8"/>
                <p:cNvSpPr>
                  <a:spLocks noChangeArrowheads="1"/>
                </p:cNvSpPr>
                <p:nvPr/>
              </p:nvSpPr>
              <p:spPr bwMode="auto">
                <a:xfrm>
                  <a:off x="430" y="3846"/>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grpSp>
          <p:grpSp>
            <p:nvGrpSpPr>
              <p:cNvPr id="5" name="Group 9"/>
              <p:cNvGrpSpPr>
                <a:grpSpLocks/>
              </p:cNvGrpSpPr>
              <p:nvPr/>
            </p:nvGrpSpPr>
            <p:grpSpPr bwMode="auto">
              <a:xfrm>
                <a:off x="650" y="3759"/>
                <a:ext cx="277" cy="223"/>
                <a:chOff x="650" y="3759"/>
                <a:chExt cx="277" cy="223"/>
              </a:xfrm>
            </p:grpSpPr>
            <p:sp>
              <p:nvSpPr>
                <p:cNvPr id="155658" name="AutoShape 10"/>
                <p:cNvSpPr>
                  <a:spLocks noChangeArrowheads="1"/>
                </p:cNvSpPr>
                <p:nvPr/>
              </p:nvSpPr>
              <p:spPr bwMode="auto">
                <a:xfrm>
                  <a:off x="650" y="3759"/>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5659" name="Rectangle 11"/>
                <p:cNvSpPr>
                  <a:spLocks noChangeArrowheads="1"/>
                </p:cNvSpPr>
                <p:nvPr/>
              </p:nvSpPr>
              <p:spPr bwMode="auto">
                <a:xfrm>
                  <a:off x="685" y="3811"/>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660" name="Freeform 12"/>
                <p:cNvSpPr>
                  <a:spLocks noChangeArrowheads="1"/>
                </p:cNvSpPr>
                <p:nvPr/>
              </p:nvSpPr>
              <p:spPr bwMode="auto">
                <a:xfrm>
                  <a:off x="720" y="3846"/>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5661" name="Freeform 13"/>
                <p:cNvSpPr>
                  <a:spLocks noChangeArrowheads="1"/>
                </p:cNvSpPr>
                <p:nvPr/>
              </p:nvSpPr>
              <p:spPr bwMode="auto">
                <a:xfrm>
                  <a:off x="739" y="3846"/>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grpSp>
          <p:sp>
            <p:nvSpPr>
              <p:cNvPr id="155662" name="AutoShape 14"/>
              <p:cNvSpPr>
                <a:spLocks noChangeArrowheads="1"/>
              </p:cNvSpPr>
              <p:nvPr/>
            </p:nvSpPr>
            <p:spPr bwMode="auto">
              <a:xfrm>
                <a:off x="551" y="3811"/>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sp>
          <p:nvSpPr>
            <p:cNvPr id="155663" name="Rectangle 15"/>
            <p:cNvSpPr>
              <a:spLocks noChangeArrowheads="1"/>
            </p:cNvSpPr>
            <p:nvPr/>
          </p:nvSpPr>
          <p:spPr bwMode="auto">
            <a:xfrm>
              <a:off x="528" y="672"/>
              <a:ext cx="4750" cy="232"/>
            </a:xfrm>
            <a:prstGeom prst="rect">
              <a:avLst/>
            </a:prstGeom>
            <a:noFill/>
            <a:ln w="9525" cap="flat">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UPDATE Statement to a table with an UPDATE Trigger Defined</a:t>
              </a:r>
            </a:p>
          </p:txBody>
        </p:sp>
        <p:sp>
          <p:nvSpPr>
            <p:cNvPr id="155664" name="Rectangle 16"/>
            <p:cNvSpPr>
              <a:spLocks noChangeArrowheads="1"/>
            </p:cNvSpPr>
            <p:nvPr/>
          </p:nvSpPr>
          <p:spPr bwMode="auto">
            <a:xfrm>
              <a:off x="528" y="960"/>
              <a:ext cx="1966" cy="523"/>
            </a:xfrm>
            <a:prstGeom prst="rect">
              <a:avLst/>
            </a:prstGeom>
            <a:solidFill>
              <a:srgbClr val="FFFFFF"/>
            </a:solidFill>
            <a:ln w="12600" cap="flat">
              <a:solidFill>
                <a:srgbClr val="777777"/>
              </a:solidFill>
              <a:miter lim="800000"/>
              <a:headEnd/>
              <a:tailEnd/>
            </a:ln>
            <a:effectLst/>
          </p:spPr>
          <p:txBody>
            <a:bodyPr lIns="90360" tIns="91440" rIns="90360" bIns="9144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UPDATE Employees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SET EmployeeID = 17</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WHERE EmployeeID = 2</a:t>
              </a:r>
            </a:p>
          </p:txBody>
        </p:sp>
        <p:sp>
          <p:nvSpPr>
            <p:cNvPr id="155665" name="Rectangle 17"/>
            <p:cNvSpPr>
              <a:spLocks noChangeArrowheads="1"/>
            </p:cNvSpPr>
            <p:nvPr/>
          </p:nvSpPr>
          <p:spPr bwMode="auto">
            <a:xfrm>
              <a:off x="768" y="2880"/>
              <a:ext cx="4462" cy="232"/>
            </a:xfrm>
            <a:prstGeom prst="rect">
              <a:avLst/>
            </a:prstGeom>
            <a:noFill/>
            <a:ln w="9525" cap="flat">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UPDATE Statement logged as INSERT and DELETE Statements</a:t>
              </a:r>
            </a:p>
          </p:txBody>
        </p:sp>
        <p:grpSp>
          <p:nvGrpSpPr>
            <p:cNvPr id="6" name="Group 18"/>
            <p:cNvGrpSpPr>
              <a:grpSpLocks/>
            </p:cNvGrpSpPr>
            <p:nvPr/>
          </p:nvGrpSpPr>
          <p:grpSpPr bwMode="auto">
            <a:xfrm>
              <a:off x="2160" y="1488"/>
              <a:ext cx="2926" cy="1246"/>
              <a:chOff x="2160" y="1488"/>
              <a:chExt cx="2926" cy="1246"/>
            </a:xfrm>
          </p:grpSpPr>
          <p:sp>
            <p:nvSpPr>
              <p:cNvPr id="155667" name="Rectangle 19"/>
              <p:cNvSpPr>
                <a:spLocks noChangeArrowheads="1"/>
              </p:cNvSpPr>
              <p:nvPr/>
            </p:nvSpPr>
            <p:spPr bwMode="auto">
              <a:xfrm>
                <a:off x="2160" y="1488"/>
                <a:ext cx="2926"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Employees</a:t>
                </a:r>
              </a:p>
            </p:txBody>
          </p:sp>
          <p:sp>
            <p:nvSpPr>
              <p:cNvPr id="155668" name="Rectangle 20"/>
              <p:cNvSpPr>
                <a:spLocks noChangeArrowheads="1"/>
              </p:cNvSpPr>
              <p:nvPr/>
            </p:nvSpPr>
            <p:spPr bwMode="auto">
              <a:xfrm>
                <a:off x="2160" y="1680"/>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EmployeeID</a:t>
                </a:r>
              </a:p>
            </p:txBody>
          </p:sp>
          <p:sp>
            <p:nvSpPr>
              <p:cNvPr id="155669" name="Rectangle 21"/>
              <p:cNvSpPr>
                <a:spLocks noChangeArrowheads="1"/>
              </p:cNvSpPr>
              <p:nvPr/>
            </p:nvSpPr>
            <p:spPr bwMode="auto">
              <a:xfrm>
                <a:off x="2784" y="1680"/>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LastName</a:t>
                </a:r>
              </a:p>
            </p:txBody>
          </p:sp>
          <p:sp>
            <p:nvSpPr>
              <p:cNvPr id="155670" name="Rectangle 22"/>
              <p:cNvSpPr>
                <a:spLocks noChangeArrowheads="1"/>
              </p:cNvSpPr>
              <p:nvPr/>
            </p:nvSpPr>
            <p:spPr bwMode="auto">
              <a:xfrm>
                <a:off x="3408" y="1680"/>
                <a:ext cx="478"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FirstName</a:t>
                </a:r>
              </a:p>
            </p:txBody>
          </p:sp>
          <p:sp>
            <p:nvSpPr>
              <p:cNvPr id="155671" name="Rectangle 23"/>
              <p:cNvSpPr>
                <a:spLocks noChangeArrowheads="1"/>
              </p:cNvSpPr>
              <p:nvPr/>
            </p:nvSpPr>
            <p:spPr bwMode="auto">
              <a:xfrm>
                <a:off x="3888" y="1680"/>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Title</a:t>
                </a:r>
              </a:p>
            </p:txBody>
          </p:sp>
          <p:sp>
            <p:nvSpPr>
              <p:cNvPr id="155672" name="Rectangle 24"/>
              <p:cNvSpPr>
                <a:spLocks noChangeArrowheads="1"/>
              </p:cNvSpPr>
              <p:nvPr/>
            </p:nvSpPr>
            <p:spPr bwMode="auto">
              <a:xfrm>
                <a:off x="4512" y="1680"/>
                <a:ext cx="57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HireDate</a:t>
                </a:r>
              </a:p>
            </p:txBody>
          </p:sp>
          <p:sp>
            <p:nvSpPr>
              <p:cNvPr id="155673" name="Rectangle 25"/>
              <p:cNvSpPr>
                <a:spLocks noChangeArrowheads="1"/>
              </p:cNvSpPr>
              <p:nvPr/>
            </p:nvSpPr>
            <p:spPr bwMode="auto">
              <a:xfrm>
                <a:off x="2160" y="1872"/>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4</a:t>
                </a:r>
              </a:p>
            </p:txBody>
          </p:sp>
          <p:sp>
            <p:nvSpPr>
              <p:cNvPr id="155674" name="Rectangle 26"/>
              <p:cNvSpPr>
                <a:spLocks noChangeArrowheads="1"/>
              </p:cNvSpPr>
              <p:nvPr/>
            </p:nvSpPr>
            <p:spPr bwMode="auto">
              <a:xfrm>
                <a:off x="2784" y="1872"/>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Davolio</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Barr</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Leverling</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Peacock</a:t>
                </a:r>
              </a:p>
            </p:txBody>
          </p:sp>
          <p:sp>
            <p:nvSpPr>
              <p:cNvPr id="155675" name="Rectangle 27"/>
              <p:cNvSpPr>
                <a:spLocks noChangeArrowheads="1"/>
              </p:cNvSpPr>
              <p:nvPr/>
            </p:nvSpPr>
            <p:spPr bwMode="auto">
              <a:xfrm>
                <a:off x="3408" y="1872"/>
                <a:ext cx="478"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Nancy</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Andrew</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Janet</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Margaret</a:t>
                </a:r>
              </a:p>
            </p:txBody>
          </p:sp>
          <p:sp>
            <p:nvSpPr>
              <p:cNvPr id="155676" name="Rectangle 28"/>
              <p:cNvSpPr>
                <a:spLocks noChangeArrowheads="1"/>
              </p:cNvSpPr>
              <p:nvPr/>
            </p:nvSpPr>
            <p:spPr bwMode="auto">
              <a:xfrm>
                <a:off x="3888" y="1872"/>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Sales Rep.</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R</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Sales Rep.</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Sales Rep.</a:t>
                </a:r>
              </a:p>
            </p:txBody>
          </p:sp>
          <p:sp>
            <p:nvSpPr>
              <p:cNvPr id="155677" name="Rectangle 29"/>
              <p:cNvSpPr>
                <a:spLocks noChangeArrowheads="1"/>
              </p:cNvSpPr>
              <p:nvPr/>
            </p:nvSpPr>
            <p:spPr bwMode="auto">
              <a:xfrm>
                <a:off x="4512" y="1872"/>
                <a:ext cx="574"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nvGrpSpPr>
              <p:cNvPr id="7" name="Group 30"/>
              <p:cNvGrpSpPr>
                <a:grpSpLocks/>
              </p:cNvGrpSpPr>
              <p:nvPr/>
            </p:nvGrpSpPr>
            <p:grpSpPr bwMode="auto">
              <a:xfrm>
                <a:off x="2160" y="1872"/>
                <a:ext cx="2926" cy="862"/>
                <a:chOff x="2160" y="1872"/>
                <a:chExt cx="2926" cy="862"/>
              </a:xfrm>
            </p:grpSpPr>
            <p:grpSp>
              <p:nvGrpSpPr>
                <p:cNvPr id="8" name="Group 31"/>
                <p:cNvGrpSpPr>
                  <a:grpSpLocks/>
                </p:cNvGrpSpPr>
                <p:nvPr/>
              </p:nvGrpSpPr>
              <p:grpSpPr bwMode="auto">
                <a:xfrm>
                  <a:off x="2160" y="2112"/>
                  <a:ext cx="2926" cy="142"/>
                  <a:chOff x="2160" y="2112"/>
                  <a:chExt cx="2926" cy="142"/>
                </a:xfrm>
              </p:grpSpPr>
              <p:sp>
                <p:nvSpPr>
                  <p:cNvPr id="155680" name="Rectangle 32"/>
                  <p:cNvSpPr>
                    <a:spLocks noChangeArrowheads="1"/>
                  </p:cNvSpPr>
                  <p:nvPr/>
                </p:nvSpPr>
                <p:spPr bwMode="auto">
                  <a:xfrm>
                    <a:off x="2160" y="2112"/>
                    <a:ext cx="622"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p:txBody>
              </p:sp>
              <p:sp>
                <p:nvSpPr>
                  <p:cNvPr id="155681" name="Rectangle 33"/>
                  <p:cNvSpPr>
                    <a:spLocks noChangeArrowheads="1"/>
                  </p:cNvSpPr>
                  <p:nvPr/>
                </p:nvSpPr>
                <p:spPr bwMode="auto">
                  <a:xfrm>
                    <a:off x="2784" y="2112"/>
                    <a:ext cx="622"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Fuller</a:t>
                    </a:r>
                  </a:p>
                </p:txBody>
              </p:sp>
              <p:sp>
                <p:nvSpPr>
                  <p:cNvPr id="155682" name="Rectangle 34"/>
                  <p:cNvSpPr>
                    <a:spLocks noChangeArrowheads="1"/>
                  </p:cNvSpPr>
                  <p:nvPr/>
                </p:nvSpPr>
                <p:spPr bwMode="auto">
                  <a:xfrm>
                    <a:off x="3408" y="2112"/>
                    <a:ext cx="47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Andrew</a:t>
                    </a:r>
                  </a:p>
                </p:txBody>
              </p:sp>
              <p:sp>
                <p:nvSpPr>
                  <p:cNvPr id="155683" name="Rectangle 35"/>
                  <p:cNvSpPr>
                    <a:spLocks noChangeArrowheads="1"/>
                  </p:cNvSpPr>
                  <p:nvPr/>
                </p:nvSpPr>
                <p:spPr bwMode="auto">
                  <a:xfrm>
                    <a:off x="3888" y="2112"/>
                    <a:ext cx="622"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Vice Pres.</a:t>
                    </a:r>
                  </a:p>
                </p:txBody>
              </p:sp>
              <p:sp>
                <p:nvSpPr>
                  <p:cNvPr id="155684" name="Rectangle 36"/>
                  <p:cNvSpPr>
                    <a:spLocks noChangeArrowheads="1"/>
                  </p:cNvSpPr>
                  <p:nvPr/>
                </p:nvSpPr>
                <p:spPr bwMode="auto">
                  <a:xfrm>
                    <a:off x="4512" y="2112"/>
                    <a:ext cx="574"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sp>
              <p:nvSpPr>
                <p:cNvPr id="155685" name="Rectangle 37"/>
                <p:cNvSpPr>
                  <a:spLocks noChangeArrowheads="1"/>
                </p:cNvSpPr>
                <p:nvPr/>
              </p:nvSpPr>
              <p:spPr bwMode="auto">
                <a:xfrm>
                  <a:off x="2160" y="1872"/>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686" name="Rectangle 38"/>
                <p:cNvSpPr>
                  <a:spLocks noChangeArrowheads="1"/>
                </p:cNvSpPr>
                <p:nvPr/>
              </p:nvSpPr>
              <p:spPr bwMode="auto">
                <a:xfrm>
                  <a:off x="2784" y="1872"/>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687" name="Rectangle 39"/>
                <p:cNvSpPr>
                  <a:spLocks noChangeArrowheads="1"/>
                </p:cNvSpPr>
                <p:nvPr/>
              </p:nvSpPr>
              <p:spPr bwMode="auto">
                <a:xfrm>
                  <a:off x="3408" y="1872"/>
                  <a:ext cx="478"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688" name="Rectangle 40"/>
                <p:cNvSpPr>
                  <a:spLocks noChangeArrowheads="1"/>
                </p:cNvSpPr>
                <p:nvPr/>
              </p:nvSpPr>
              <p:spPr bwMode="auto">
                <a:xfrm>
                  <a:off x="3888" y="1872"/>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689" name="Rectangle 41"/>
                <p:cNvSpPr>
                  <a:spLocks noChangeArrowheads="1"/>
                </p:cNvSpPr>
                <p:nvPr/>
              </p:nvSpPr>
              <p:spPr bwMode="auto">
                <a:xfrm>
                  <a:off x="4512" y="1872"/>
                  <a:ext cx="574"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sp>
            <p:nvSpPr>
              <p:cNvPr id="155690" name="Oval 42"/>
              <p:cNvSpPr>
                <a:spLocks noChangeArrowheads="1"/>
              </p:cNvSpPr>
              <p:nvPr/>
            </p:nvSpPr>
            <p:spPr bwMode="auto">
              <a:xfrm>
                <a:off x="2196" y="2082"/>
                <a:ext cx="574" cy="190"/>
              </a:xfrm>
              <a:prstGeom prst="ellipse">
                <a:avLst/>
              </a:prstGeom>
              <a:noFill/>
              <a:ln w="9360" cap="flat">
                <a:solidFill>
                  <a:srgbClr val="FF0000"/>
                </a:solidFill>
                <a:round/>
                <a:headEnd/>
                <a:tailEnd/>
              </a:ln>
              <a:effectLst/>
            </p:spPr>
            <p:txBody>
              <a:bodyPr wrap="none" anchor="ctr"/>
              <a:lstStyle/>
              <a:p>
                <a:endParaRPr lang="en-US" sz="1800">
                  <a:latin typeface="Trebuchet MS" pitchFamily="34" charset="0"/>
                </a:endParaRPr>
              </a:p>
            </p:txBody>
          </p:sp>
        </p:grpSp>
        <p:sp>
          <p:nvSpPr>
            <p:cNvPr id="155691" name="Rectangle 43"/>
            <p:cNvSpPr>
              <a:spLocks noChangeArrowheads="1"/>
            </p:cNvSpPr>
            <p:nvPr/>
          </p:nvSpPr>
          <p:spPr bwMode="auto">
            <a:xfrm>
              <a:off x="1738" y="3120"/>
              <a:ext cx="2772"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inserted</a:t>
              </a:r>
            </a:p>
          </p:txBody>
        </p:sp>
        <p:sp>
          <p:nvSpPr>
            <p:cNvPr id="155692" name="Rectangle 44"/>
            <p:cNvSpPr>
              <a:spLocks noChangeArrowheads="1"/>
            </p:cNvSpPr>
            <p:nvPr/>
          </p:nvSpPr>
          <p:spPr bwMode="auto">
            <a:xfrm>
              <a:off x="1738" y="3312"/>
              <a:ext cx="430"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17</a:t>
              </a:r>
            </a:p>
          </p:txBody>
        </p:sp>
        <p:sp>
          <p:nvSpPr>
            <p:cNvPr id="155693" name="Rectangle 45"/>
            <p:cNvSpPr>
              <a:spLocks noChangeArrowheads="1"/>
            </p:cNvSpPr>
            <p:nvPr/>
          </p:nvSpPr>
          <p:spPr bwMode="auto">
            <a:xfrm>
              <a:off x="2170" y="3312"/>
              <a:ext cx="574"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Fuller</a:t>
              </a:r>
            </a:p>
          </p:txBody>
        </p:sp>
        <p:sp>
          <p:nvSpPr>
            <p:cNvPr id="155694" name="Rectangle 46"/>
            <p:cNvSpPr>
              <a:spLocks noChangeArrowheads="1"/>
            </p:cNvSpPr>
            <p:nvPr/>
          </p:nvSpPr>
          <p:spPr bwMode="auto">
            <a:xfrm>
              <a:off x="2746" y="3312"/>
              <a:ext cx="574"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Andrew</a:t>
              </a:r>
            </a:p>
          </p:txBody>
        </p:sp>
        <p:sp>
          <p:nvSpPr>
            <p:cNvPr id="155695" name="Rectangle 47"/>
            <p:cNvSpPr>
              <a:spLocks noChangeArrowheads="1"/>
            </p:cNvSpPr>
            <p:nvPr/>
          </p:nvSpPr>
          <p:spPr bwMode="auto">
            <a:xfrm>
              <a:off x="3322" y="3312"/>
              <a:ext cx="574"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Vice Pres.</a:t>
              </a:r>
            </a:p>
          </p:txBody>
        </p:sp>
        <p:sp>
          <p:nvSpPr>
            <p:cNvPr id="155696" name="Rectangle 48"/>
            <p:cNvSpPr>
              <a:spLocks noChangeArrowheads="1"/>
            </p:cNvSpPr>
            <p:nvPr/>
          </p:nvSpPr>
          <p:spPr bwMode="auto">
            <a:xfrm>
              <a:off x="3898" y="3312"/>
              <a:ext cx="612"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sp>
          <p:nvSpPr>
            <p:cNvPr id="155697" name="Oval 49"/>
            <p:cNvSpPr>
              <a:spLocks noChangeArrowheads="1"/>
            </p:cNvSpPr>
            <p:nvPr/>
          </p:nvSpPr>
          <p:spPr bwMode="auto">
            <a:xfrm>
              <a:off x="1728" y="3332"/>
              <a:ext cx="478" cy="178"/>
            </a:xfrm>
            <a:prstGeom prst="ellipse">
              <a:avLst/>
            </a:prstGeom>
            <a:noFill/>
            <a:ln w="9360" cap="flat">
              <a:solidFill>
                <a:srgbClr val="FF0000"/>
              </a:solidFill>
              <a:round/>
              <a:headEnd/>
              <a:tailEnd/>
            </a:ln>
            <a:effectLst/>
          </p:spPr>
          <p:txBody>
            <a:bodyPr wrap="none" anchor="ctr"/>
            <a:lstStyle/>
            <a:p>
              <a:endParaRPr lang="en-US" sz="1800">
                <a:latin typeface="Trebuchet MS" pitchFamily="34" charset="0"/>
              </a:endParaRPr>
            </a:p>
          </p:txBody>
        </p:sp>
        <p:sp>
          <p:nvSpPr>
            <p:cNvPr id="155698" name="Rectangle 50"/>
            <p:cNvSpPr>
              <a:spLocks noChangeArrowheads="1"/>
            </p:cNvSpPr>
            <p:nvPr/>
          </p:nvSpPr>
          <p:spPr bwMode="auto">
            <a:xfrm>
              <a:off x="1738" y="3600"/>
              <a:ext cx="2772"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deleted</a:t>
              </a:r>
            </a:p>
          </p:txBody>
        </p:sp>
        <p:sp>
          <p:nvSpPr>
            <p:cNvPr id="155699" name="Rectangle 51"/>
            <p:cNvSpPr>
              <a:spLocks noChangeArrowheads="1"/>
            </p:cNvSpPr>
            <p:nvPr/>
          </p:nvSpPr>
          <p:spPr bwMode="auto">
            <a:xfrm>
              <a:off x="1738" y="3792"/>
              <a:ext cx="430"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p:txBody>
        </p:sp>
        <p:sp>
          <p:nvSpPr>
            <p:cNvPr id="155700" name="Rectangle 52"/>
            <p:cNvSpPr>
              <a:spLocks noChangeArrowheads="1"/>
            </p:cNvSpPr>
            <p:nvPr/>
          </p:nvSpPr>
          <p:spPr bwMode="auto">
            <a:xfrm>
              <a:off x="2170" y="3792"/>
              <a:ext cx="574"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Fuller</a:t>
              </a:r>
            </a:p>
          </p:txBody>
        </p:sp>
        <p:sp>
          <p:nvSpPr>
            <p:cNvPr id="155701" name="Rectangle 53"/>
            <p:cNvSpPr>
              <a:spLocks noChangeArrowheads="1"/>
            </p:cNvSpPr>
            <p:nvPr/>
          </p:nvSpPr>
          <p:spPr bwMode="auto">
            <a:xfrm>
              <a:off x="2746" y="3792"/>
              <a:ext cx="574"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Andrew</a:t>
              </a:r>
            </a:p>
          </p:txBody>
        </p:sp>
        <p:sp>
          <p:nvSpPr>
            <p:cNvPr id="155702" name="Rectangle 54"/>
            <p:cNvSpPr>
              <a:spLocks noChangeArrowheads="1"/>
            </p:cNvSpPr>
            <p:nvPr/>
          </p:nvSpPr>
          <p:spPr bwMode="auto">
            <a:xfrm>
              <a:off x="3322" y="3792"/>
              <a:ext cx="574"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Vice Pres.</a:t>
              </a:r>
            </a:p>
          </p:txBody>
        </p:sp>
        <p:sp>
          <p:nvSpPr>
            <p:cNvPr id="155703" name="Rectangle 55"/>
            <p:cNvSpPr>
              <a:spLocks noChangeArrowheads="1"/>
            </p:cNvSpPr>
            <p:nvPr/>
          </p:nvSpPr>
          <p:spPr bwMode="auto">
            <a:xfrm>
              <a:off x="3898" y="3792"/>
              <a:ext cx="612" cy="213"/>
            </a:xfrm>
            <a:prstGeom prst="rect">
              <a:avLst/>
            </a:prstGeom>
            <a:solidFill>
              <a:srgbClr val="FFCCFF"/>
            </a:solidFill>
            <a:ln w="9360" cap="flat">
              <a:solidFill>
                <a:srgbClr val="000000"/>
              </a:solidFill>
              <a:miter lim="800000"/>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sp>
          <p:nvSpPr>
            <p:cNvPr id="155704" name="Oval 56"/>
            <p:cNvSpPr>
              <a:spLocks noChangeArrowheads="1"/>
            </p:cNvSpPr>
            <p:nvPr/>
          </p:nvSpPr>
          <p:spPr bwMode="auto">
            <a:xfrm>
              <a:off x="1728" y="3812"/>
              <a:ext cx="478" cy="178"/>
            </a:xfrm>
            <a:prstGeom prst="ellipse">
              <a:avLst/>
            </a:prstGeom>
            <a:noFill/>
            <a:ln w="9360" cap="flat">
              <a:solidFill>
                <a:srgbClr val="FF0000"/>
              </a:solidFill>
              <a:round/>
              <a:headEnd/>
              <a:tailEnd/>
            </a:ln>
            <a:effectLst/>
          </p:spPr>
          <p:txBody>
            <a:bodyPr wrap="none" anchor="ctr"/>
            <a:lstStyle/>
            <a:p>
              <a:endParaRPr lang="en-US" sz="1800">
                <a:latin typeface="Trebuchet MS" pitchFamily="34" charset="0"/>
              </a:endParaRPr>
            </a:p>
          </p:txBody>
        </p:sp>
      </p:grpSp>
      <p:grpSp>
        <p:nvGrpSpPr>
          <p:cNvPr id="9" name="Group 57"/>
          <p:cNvGrpSpPr>
            <a:grpSpLocks/>
          </p:cNvGrpSpPr>
          <p:nvPr/>
        </p:nvGrpSpPr>
        <p:grpSpPr bwMode="auto">
          <a:xfrm>
            <a:off x="228600" y="1187074"/>
            <a:ext cx="8455025" cy="5559425"/>
            <a:chOff x="144" y="636"/>
            <a:chExt cx="5326" cy="3502"/>
          </a:xfrm>
        </p:grpSpPr>
        <p:sp>
          <p:nvSpPr>
            <p:cNvPr id="155706" name="Rectangle 58"/>
            <p:cNvSpPr>
              <a:spLocks noChangeArrowheads="1"/>
            </p:cNvSpPr>
            <p:nvPr/>
          </p:nvSpPr>
          <p:spPr bwMode="auto">
            <a:xfrm>
              <a:off x="144" y="732"/>
              <a:ext cx="5326" cy="3406"/>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grpSp>
          <p:nvGrpSpPr>
            <p:cNvPr id="10" name="Group 59"/>
            <p:cNvGrpSpPr>
              <a:grpSpLocks/>
            </p:cNvGrpSpPr>
            <p:nvPr/>
          </p:nvGrpSpPr>
          <p:grpSpPr bwMode="auto">
            <a:xfrm>
              <a:off x="336" y="636"/>
              <a:ext cx="4907" cy="3361"/>
              <a:chOff x="336" y="636"/>
              <a:chExt cx="4907" cy="3361"/>
            </a:xfrm>
          </p:grpSpPr>
          <p:sp>
            <p:nvSpPr>
              <p:cNvPr id="155708" name="Rectangle 60"/>
              <p:cNvSpPr>
                <a:spLocks noChangeArrowheads="1"/>
              </p:cNvSpPr>
              <p:nvPr/>
            </p:nvSpPr>
            <p:spPr bwMode="auto">
              <a:xfrm>
                <a:off x="477" y="636"/>
                <a:ext cx="4766" cy="3292"/>
              </a:xfrm>
              <a:prstGeom prst="rect">
                <a:avLst/>
              </a:prstGeom>
              <a:solidFill>
                <a:srgbClr val="FCFEB9"/>
              </a:solidFill>
              <a:ln w="12600" cap="flat">
                <a:solidFill>
                  <a:srgbClr val="009094"/>
                </a:solidFill>
                <a:miter lim="800000"/>
                <a:headEnd/>
                <a:tailEnd/>
              </a:ln>
              <a:effectLst/>
            </p:spPr>
            <p:txBody>
              <a:bodyPr wrap="none" anchor="ctr"/>
              <a:lstStyle/>
              <a:p>
                <a:endParaRPr lang="en-US" sz="1800">
                  <a:latin typeface="Trebuchet MS" pitchFamily="34" charset="0"/>
                </a:endParaRPr>
              </a:p>
            </p:txBody>
          </p:sp>
          <p:grpSp>
            <p:nvGrpSpPr>
              <p:cNvPr id="11" name="Group 61"/>
              <p:cNvGrpSpPr>
                <a:grpSpLocks/>
              </p:cNvGrpSpPr>
              <p:nvPr/>
            </p:nvGrpSpPr>
            <p:grpSpPr bwMode="auto">
              <a:xfrm>
                <a:off x="336" y="3774"/>
                <a:ext cx="591" cy="223"/>
                <a:chOff x="336" y="3774"/>
                <a:chExt cx="591" cy="223"/>
              </a:xfrm>
            </p:grpSpPr>
            <p:sp>
              <p:nvSpPr>
                <p:cNvPr id="155710" name="AutoShape 62"/>
                <p:cNvSpPr>
                  <a:spLocks noChangeArrowheads="1"/>
                </p:cNvSpPr>
                <p:nvPr/>
              </p:nvSpPr>
              <p:spPr bwMode="auto">
                <a:xfrm>
                  <a:off x="336"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5711" name="Rectangle 63"/>
                <p:cNvSpPr>
                  <a:spLocks noChangeArrowheads="1"/>
                </p:cNvSpPr>
                <p:nvPr/>
              </p:nvSpPr>
              <p:spPr bwMode="auto">
                <a:xfrm>
                  <a:off x="371"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12" name="Freeform 64"/>
                <p:cNvSpPr>
                  <a:spLocks noChangeArrowheads="1"/>
                </p:cNvSpPr>
                <p:nvPr/>
              </p:nvSpPr>
              <p:spPr bwMode="auto">
                <a:xfrm>
                  <a:off x="376" y="3830"/>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5713" name="Freeform 65"/>
                <p:cNvSpPr>
                  <a:spLocks noChangeArrowheads="1"/>
                </p:cNvSpPr>
                <p:nvPr/>
              </p:nvSpPr>
              <p:spPr bwMode="auto">
                <a:xfrm>
                  <a:off x="430" y="3861"/>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5714" name="AutoShape 66"/>
                <p:cNvSpPr>
                  <a:spLocks noChangeArrowheads="1"/>
                </p:cNvSpPr>
                <p:nvPr/>
              </p:nvSpPr>
              <p:spPr bwMode="auto">
                <a:xfrm>
                  <a:off x="650"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5715" name="Rectangle 67"/>
                <p:cNvSpPr>
                  <a:spLocks noChangeArrowheads="1"/>
                </p:cNvSpPr>
                <p:nvPr/>
              </p:nvSpPr>
              <p:spPr bwMode="auto">
                <a:xfrm>
                  <a:off x="685"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16" name="Freeform 68"/>
                <p:cNvSpPr>
                  <a:spLocks noChangeArrowheads="1"/>
                </p:cNvSpPr>
                <p:nvPr/>
              </p:nvSpPr>
              <p:spPr bwMode="auto">
                <a:xfrm>
                  <a:off x="720" y="3861"/>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5717" name="Freeform 69"/>
                <p:cNvSpPr>
                  <a:spLocks noChangeArrowheads="1"/>
                </p:cNvSpPr>
                <p:nvPr/>
              </p:nvSpPr>
              <p:spPr bwMode="auto">
                <a:xfrm>
                  <a:off x="739" y="3861"/>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5718" name="AutoShape 70"/>
                <p:cNvSpPr>
                  <a:spLocks noChangeArrowheads="1"/>
                </p:cNvSpPr>
                <p:nvPr/>
              </p:nvSpPr>
              <p:spPr bwMode="auto">
                <a:xfrm>
                  <a:off x="551" y="3826"/>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5719" name="Rectangle 71"/>
            <p:cNvSpPr>
              <a:spLocks noChangeArrowheads="1"/>
            </p:cNvSpPr>
            <p:nvPr/>
          </p:nvSpPr>
          <p:spPr bwMode="auto">
            <a:xfrm>
              <a:off x="526" y="646"/>
              <a:ext cx="1826" cy="232"/>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TRIGGER Actions Execute</a:t>
              </a:r>
            </a:p>
          </p:txBody>
        </p:sp>
        <p:sp>
          <p:nvSpPr>
            <p:cNvPr id="155720" name="Rectangle 72"/>
            <p:cNvSpPr>
              <a:spLocks noChangeArrowheads="1"/>
            </p:cNvSpPr>
            <p:nvPr/>
          </p:nvSpPr>
          <p:spPr bwMode="auto">
            <a:xfrm>
              <a:off x="384" y="876"/>
              <a:ext cx="5038" cy="1311"/>
            </a:xfrm>
            <a:prstGeom prst="rect">
              <a:avLst/>
            </a:prstGeom>
            <a:solidFill>
              <a:srgbClr val="FFFFFF"/>
            </a:solidFill>
            <a:ln w="12600" cap="flat">
              <a:solidFill>
                <a:srgbClr val="777777"/>
              </a:solidFill>
              <a:miter lim="800000"/>
              <a:headEnd/>
              <a:tailEnd/>
            </a:ln>
            <a:effectLst/>
          </p:spPr>
          <p:txBody>
            <a:bodyPr lIns="0" tIns="91440" rIns="0" bIns="91440">
              <a:spAutoFit/>
            </a:bodyPr>
            <a:lstStyle/>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USE Northwind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GO</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CREATE TRIGGER Employee_Update</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ON Employees</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FOR UPDATE</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AS</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IF UPDATE (EmployeeID)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BEGIN TRANSACTION</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RAISERROR ('Transaction cannot be processed.\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 Employee ID number cannot be modified.', 10, 1)</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ROLLBACK TRANSACTION</a:t>
              </a:r>
            </a:p>
          </p:txBody>
        </p:sp>
        <p:sp>
          <p:nvSpPr>
            <p:cNvPr id="155721" name="Rectangle 73"/>
            <p:cNvSpPr>
              <a:spLocks noChangeArrowheads="1"/>
            </p:cNvSpPr>
            <p:nvPr/>
          </p:nvSpPr>
          <p:spPr bwMode="auto">
            <a:xfrm>
              <a:off x="442" y="1549"/>
              <a:ext cx="4904" cy="752"/>
            </a:xfrm>
            <a:prstGeom prst="rect">
              <a:avLst/>
            </a:prstGeom>
            <a:solidFill>
              <a:srgbClr val="FFFF66"/>
            </a:solidFill>
            <a:ln w="9525" cap="flat">
              <a:noFill/>
              <a:round/>
              <a:headEnd/>
              <a:tailEnd/>
            </a:ln>
            <a:effectLst/>
          </p:spPr>
          <p:txBody>
            <a:bodyPr wrap="none" lIns="90000" tIns="45000" rIns="90000" bIns="45000"/>
            <a:lstStyle/>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AS</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IF UPDATE (EmployeeID)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BEGIN TRANSACTION</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RAISERROR ('Transaction cannot be processed.\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 Employee ID number cannot be modified.', 10, 1)</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	ROLLBACK TRANSACTION</a:t>
              </a:r>
            </a:p>
          </p:txBody>
        </p:sp>
        <p:grpSp>
          <p:nvGrpSpPr>
            <p:cNvPr id="12" name="Group 74"/>
            <p:cNvGrpSpPr>
              <a:grpSpLocks/>
            </p:cNvGrpSpPr>
            <p:nvPr/>
          </p:nvGrpSpPr>
          <p:grpSpPr bwMode="auto">
            <a:xfrm>
              <a:off x="288" y="2460"/>
              <a:ext cx="3022" cy="478"/>
              <a:chOff x="288" y="2460"/>
              <a:chExt cx="3022" cy="478"/>
            </a:xfrm>
          </p:grpSpPr>
          <p:sp>
            <p:nvSpPr>
              <p:cNvPr id="155723" name="Rectangle 75"/>
              <p:cNvSpPr>
                <a:spLocks noChangeArrowheads="1"/>
              </p:cNvSpPr>
              <p:nvPr/>
            </p:nvSpPr>
            <p:spPr bwMode="auto">
              <a:xfrm>
                <a:off x="288" y="2460"/>
                <a:ext cx="3022" cy="478"/>
              </a:xfrm>
              <a:prstGeom prst="rect">
                <a:avLst/>
              </a:prstGeom>
              <a:solidFill>
                <a:srgbClr val="FFFFFF"/>
              </a:solidFill>
              <a:ln w="9360" cap="flat">
                <a:solidFill>
                  <a:srgbClr val="000000"/>
                </a:solidFill>
                <a:miter lim="800000"/>
                <a:headEnd/>
                <a:tailEnd/>
              </a:ln>
              <a:effectLst/>
            </p:spPr>
            <p:txBody>
              <a:bodyPr wrap="none" lIns="548640" tIns="45000" rIns="90000" bIns="45000" anchor="ctr"/>
              <a:lstStyle/>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latin typeface="Trebuchet MS" pitchFamily="34" charset="0"/>
                  </a:rPr>
                  <a:t>  Transaction cannot be processed.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latin typeface="Trebuchet MS" pitchFamily="34" charset="0"/>
                  </a:rPr>
                  <a:t>  ***** Member number cannot be modified</a:t>
                </a:r>
              </a:p>
              <a:p>
                <a:pPr>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latin typeface="Trebuchet MS" pitchFamily="34" charset="0"/>
                </a:endParaRPr>
              </a:p>
            </p:txBody>
          </p:sp>
          <p:grpSp>
            <p:nvGrpSpPr>
              <p:cNvPr id="13" name="Group 76"/>
              <p:cNvGrpSpPr>
                <a:grpSpLocks/>
              </p:cNvGrpSpPr>
              <p:nvPr/>
            </p:nvGrpSpPr>
            <p:grpSpPr bwMode="auto">
              <a:xfrm>
                <a:off x="354" y="2532"/>
                <a:ext cx="334" cy="334"/>
                <a:chOff x="354" y="2532"/>
                <a:chExt cx="334" cy="334"/>
              </a:xfrm>
            </p:grpSpPr>
            <p:sp>
              <p:nvSpPr>
                <p:cNvPr id="155725" name="Freeform 77"/>
                <p:cNvSpPr>
                  <a:spLocks noChangeArrowheads="1"/>
                </p:cNvSpPr>
                <p:nvPr/>
              </p:nvSpPr>
              <p:spPr bwMode="auto">
                <a:xfrm>
                  <a:off x="354" y="2532"/>
                  <a:ext cx="334" cy="334"/>
                </a:xfrm>
                <a:custGeom>
                  <a:avLst/>
                  <a:gdLst>
                    <a:gd name="G0" fmla="+- 265 0 0"/>
                    <a:gd name="G1" fmla="+- 265 0 0"/>
                  </a:gdLst>
                  <a:ahLst/>
                  <a:cxnLst>
                    <a:cxn ang="0">
                      <a:pos x="31" y="264"/>
                    </a:cxn>
                    <a:cxn ang="0">
                      <a:pos x="16" y="260"/>
                    </a:cxn>
                    <a:cxn ang="0">
                      <a:pos x="5" y="250"/>
                    </a:cxn>
                    <a:cxn ang="0">
                      <a:pos x="0" y="233"/>
                    </a:cxn>
                    <a:cxn ang="0">
                      <a:pos x="116" y="12"/>
                    </a:cxn>
                    <a:cxn ang="0">
                      <a:pos x="124" y="0"/>
                    </a:cxn>
                    <a:cxn ang="0">
                      <a:pos x="140" y="0"/>
                    </a:cxn>
                    <a:cxn ang="0">
                      <a:pos x="151" y="14"/>
                    </a:cxn>
                    <a:cxn ang="0">
                      <a:pos x="264" y="233"/>
                    </a:cxn>
                    <a:cxn ang="0">
                      <a:pos x="264" y="245"/>
                    </a:cxn>
                    <a:cxn ang="0">
                      <a:pos x="260" y="260"/>
                    </a:cxn>
                    <a:cxn ang="0">
                      <a:pos x="246" y="264"/>
                    </a:cxn>
                    <a:cxn ang="0">
                      <a:pos x="233" y="264"/>
                    </a:cxn>
                    <a:cxn ang="0">
                      <a:pos x="16" y="264"/>
                    </a:cxn>
                    <a:cxn ang="0">
                      <a:pos x="16" y="264"/>
                    </a:cxn>
                  </a:cxnLst>
                  <a:rect l="0" t="0" r="r" b="b"/>
                  <a:pathLst>
                    <a:path w="265" h="265">
                      <a:moveTo>
                        <a:pt x="31" y="264"/>
                      </a:moveTo>
                      <a:lnTo>
                        <a:pt x="16" y="260"/>
                      </a:lnTo>
                      <a:lnTo>
                        <a:pt x="5" y="250"/>
                      </a:lnTo>
                      <a:lnTo>
                        <a:pt x="0" y="233"/>
                      </a:lnTo>
                      <a:lnTo>
                        <a:pt x="116" y="12"/>
                      </a:lnTo>
                      <a:lnTo>
                        <a:pt x="124" y="0"/>
                      </a:lnTo>
                      <a:lnTo>
                        <a:pt x="140" y="0"/>
                      </a:lnTo>
                      <a:lnTo>
                        <a:pt x="151" y="14"/>
                      </a:lnTo>
                      <a:lnTo>
                        <a:pt x="264" y="233"/>
                      </a:lnTo>
                      <a:lnTo>
                        <a:pt x="264" y="245"/>
                      </a:lnTo>
                      <a:lnTo>
                        <a:pt x="260" y="260"/>
                      </a:lnTo>
                      <a:lnTo>
                        <a:pt x="246" y="264"/>
                      </a:lnTo>
                      <a:lnTo>
                        <a:pt x="233" y="264"/>
                      </a:lnTo>
                      <a:lnTo>
                        <a:pt x="16" y="264"/>
                      </a:lnTo>
                    </a:path>
                  </a:pathLst>
                </a:custGeom>
                <a:solidFill>
                  <a:srgbClr val="FAFD00"/>
                </a:solidFill>
                <a:ln w="12600" cap="flat">
                  <a:solidFill>
                    <a:srgbClr val="767900"/>
                  </a:solidFill>
                  <a:round/>
                  <a:headEnd/>
                  <a:tailEnd/>
                </a:ln>
                <a:effectLst/>
              </p:spPr>
              <p:txBody>
                <a:bodyPr wrap="none" anchor="ctr"/>
                <a:lstStyle/>
                <a:p>
                  <a:endParaRPr lang="en-US" sz="1800">
                    <a:latin typeface="Trebuchet MS" pitchFamily="34" charset="0"/>
                  </a:endParaRPr>
                </a:p>
              </p:txBody>
            </p:sp>
            <p:sp>
              <p:nvSpPr>
                <p:cNvPr id="155726" name="Freeform 78"/>
                <p:cNvSpPr>
                  <a:spLocks noChangeArrowheads="1"/>
                </p:cNvSpPr>
                <p:nvPr/>
              </p:nvSpPr>
              <p:spPr bwMode="auto">
                <a:xfrm>
                  <a:off x="545" y="2550"/>
                  <a:ext cx="142" cy="316"/>
                </a:xfrm>
                <a:custGeom>
                  <a:avLst/>
                  <a:gdLst>
                    <a:gd name="G0" fmla="+- 114 0 0"/>
                    <a:gd name="G1" fmla="+- 251 0 0"/>
                  </a:gdLst>
                  <a:ahLst/>
                  <a:cxnLst>
                    <a:cxn ang="0">
                      <a:pos x="0" y="0"/>
                    </a:cxn>
                    <a:cxn ang="0">
                      <a:pos x="113" y="219"/>
                    </a:cxn>
                    <a:cxn ang="0">
                      <a:pos x="113" y="231"/>
                    </a:cxn>
                    <a:cxn ang="0">
                      <a:pos x="109" y="246"/>
                    </a:cxn>
                    <a:cxn ang="0">
                      <a:pos x="95" y="250"/>
                    </a:cxn>
                  </a:cxnLst>
                  <a:rect l="0" t="0" r="r" b="b"/>
                  <a:pathLst>
                    <a:path w="114" h="251">
                      <a:moveTo>
                        <a:pt x="0" y="0"/>
                      </a:moveTo>
                      <a:lnTo>
                        <a:pt x="113" y="219"/>
                      </a:lnTo>
                      <a:lnTo>
                        <a:pt x="113" y="231"/>
                      </a:lnTo>
                      <a:lnTo>
                        <a:pt x="109" y="246"/>
                      </a:lnTo>
                      <a:lnTo>
                        <a:pt x="95" y="250"/>
                      </a:lnTo>
                    </a:path>
                  </a:pathLst>
                </a:custGeom>
                <a:noFill/>
                <a:ln w="12600" cap="flat">
                  <a:solidFill>
                    <a:srgbClr val="000000"/>
                  </a:solidFill>
                  <a:round/>
                  <a:headEnd/>
                  <a:tailEnd/>
                </a:ln>
                <a:effectLst/>
              </p:spPr>
              <p:txBody>
                <a:bodyPr wrap="none" anchor="ctr"/>
                <a:lstStyle/>
                <a:p>
                  <a:endParaRPr lang="en-US" sz="1800">
                    <a:latin typeface="Trebuchet MS" pitchFamily="34" charset="0"/>
                  </a:endParaRPr>
                </a:p>
              </p:txBody>
            </p:sp>
            <p:grpSp>
              <p:nvGrpSpPr>
                <p:cNvPr id="14" name="Group 79"/>
                <p:cNvGrpSpPr>
                  <a:grpSpLocks/>
                </p:cNvGrpSpPr>
                <p:nvPr/>
              </p:nvGrpSpPr>
              <p:grpSpPr bwMode="auto">
                <a:xfrm>
                  <a:off x="490" y="2633"/>
                  <a:ext cx="61" cy="176"/>
                  <a:chOff x="490" y="2633"/>
                  <a:chExt cx="61" cy="176"/>
                </a:xfrm>
              </p:grpSpPr>
              <p:sp>
                <p:nvSpPr>
                  <p:cNvPr id="155728" name="Freeform 80"/>
                  <p:cNvSpPr>
                    <a:spLocks noChangeArrowheads="1"/>
                  </p:cNvSpPr>
                  <p:nvPr/>
                </p:nvSpPr>
                <p:spPr bwMode="auto">
                  <a:xfrm>
                    <a:off x="490" y="2633"/>
                    <a:ext cx="61" cy="126"/>
                  </a:xfrm>
                  <a:custGeom>
                    <a:avLst/>
                    <a:gdLst>
                      <a:gd name="G0" fmla="+- 50 0 0"/>
                      <a:gd name="G1" fmla="+- 102 0 0"/>
                    </a:gdLst>
                    <a:ahLst/>
                    <a:cxnLst>
                      <a:cxn ang="0">
                        <a:pos x="26" y="101"/>
                      </a:cxn>
                      <a:cxn ang="0">
                        <a:pos x="41" y="62"/>
                      </a:cxn>
                      <a:cxn ang="0">
                        <a:pos x="48" y="35"/>
                      </a:cxn>
                      <a:cxn ang="0">
                        <a:pos x="49" y="20"/>
                      </a:cxn>
                      <a:cxn ang="0">
                        <a:pos x="44" y="7"/>
                      </a:cxn>
                      <a:cxn ang="0">
                        <a:pos x="30" y="0"/>
                      </a:cxn>
                      <a:cxn ang="0">
                        <a:pos x="14" y="1"/>
                      </a:cxn>
                      <a:cxn ang="0">
                        <a:pos x="6" y="7"/>
                      </a:cxn>
                      <a:cxn ang="0">
                        <a:pos x="0" y="15"/>
                      </a:cxn>
                      <a:cxn ang="0">
                        <a:pos x="0" y="33"/>
                      </a:cxn>
                      <a:cxn ang="0">
                        <a:pos x="4" y="53"/>
                      </a:cxn>
                      <a:cxn ang="0">
                        <a:pos x="14" y="81"/>
                      </a:cxn>
                      <a:cxn ang="0">
                        <a:pos x="26" y="101"/>
                      </a:cxn>
                    </a:cxnLst>
                    <a:rect l="0" t="0" r="r" b="b"/>
                    <a:pathLst>
                      <a:path w="50" h="102">
                        <a:moveTo>
                          <a:pt x="26" y="101"/>
                        </a:moveTo>
                        <a:lnTo>
                          <a:pt x="41" y="62"/>
                        </a:lnTo>
                        <a:lnTo>
                          <a:pt x="48" y="35"/>
                        </a:lnTo>
                        <a:lnTo>
                          <a:pt x="49" y="20"/>
                        </a:lnTo>
                        <a:lnTo>
                          <a:pt x="44" y="7"/>
                        </a:lnTo>
                        <a:lnTo>
                          <a:pt x="30" y="0"/>
                        </a:lnTo>
                        <a:lnTo>
                          <a:pt x="14" y="1"/>
                        </a:lnTo>
                        <a:lnTo>
                          <a:pt x="6" y="7"/>
                        </a:lnTo>
                        <a:lnTo>
                          <a:pt x="0" y="15"/>
                        </a:lnTo>
                        <a:lnTo>
                          <a:pt x="0" y="33"/>
                        </a:lnTo>
                        <a:lnTo>
                          <a:pt x="4" y="53"/>
                        </a:lnTo>
                        <a:lnTo>
                          <a:pt x="14" y="81"/>
                        </a:lnTo>
                        <a:lnTo>
                          <a:pt x="26" y="101"/>
                        </a:lnTo>
                      </a:path>
                    </a:pathLst>
                  </a:custGeom>
                  <a:solidFill>
                    <a:srgbClr val="000000"/>
                  </a:solidFill>
                  <a:ln w="9525" cap="flat">
                    <a:noFill/>
                    <a:round/>
                    <a:headEnd/>
                    <a:tailEnd/>
                  </a:ln>
                  <a:effectLst/>
                </p:spPr>
                <p:txBody>
                  <a:bodyPr wrap="none" anchor="ctr"/>
                  <a:lstStyle/>
                  <a:p>
                    <a:endParaRPr lang="en-US" sz="1800">
                      <a:latin typeface="Trebuchet MS" pitchFamily="34" charset="0"/>
                    </a:endParaRPr>
                  </a:p>
                </p:txBody>
              </p:sp>
              <p:sp>
                <p:nvSpPr>
                  <p:cNvPr id="155729" name="Oval 81"/>
                  <p:cNvSpPr>
                    <a:spLocks noChangeArrowheads="1"/>
                  </p:cNvSpPr>
                  <p:nvPr/>
                </p:nvSpPr>
                <p:spPr bwMode="auto">
                  <a:xfrm>
                    <a:off x="504" y="2783"/>
                    <a:ext cx="33" cy="26"/>
                  </a:xfrm>
                  <a:prstGeom prst="ellipse">
                    <a:avLst/>
                  </a:prstGeom>
                  <a:solidFill>
                    <a:srgbClr val="000000"/>
                  </a:solidFill>
                  <a:ln w="9525" cap="flat">
                    <a:noFill/>
                    <a:round/>
                    <a:headEnd/>
                    <a:tailEnd/>
                  </a:ln>
                  <a:effectLst/>
                </p:spPr>
                <p:txBody>
                  <a:bodyPr wrap="none" anchor="ctr"/>
                  <a:lstStyle/>
                  <a:p>
                    <a:endParaRPr lang="en-US" sz="1800">
                      <a:latin typeface="Trebuchet MS" pitchFamily="34" charset="0"/>
                    </a:endParaRPr>
                  </a:p>
                </p:txBody>
              </p:sp>
            </p:grpSp>
          </p:grpSp>
        </p:grpSp>
        <p:grpSp>
          <p:nvGrpSpPr>
            <p:cNvPr id="15" name="Group 82"/>
            <p:cNvGrpSpPr>
              <a:grpSpLocks/>
            </p:cNvGrpSpPr>
            <p:nvPr/>
          </p:nvGrpSpPr>
          <p:grpSpPr bwMode="auto">
            <a:xfrm>
              <a:off x="2496" y="2796"/>
              <a:ext cx="2926" cy="1246"/>
              <a:chOff x="2496" y="2796"/>
              <a:chExt cx="2926" cy="1246"/>
            </a:xfrm>
          </p:grpSpPr>
          <p:sp>
            <p:nvSpPr>
              <p:cNvPr id="155731" name="Rectangle 83"/>
              <p:cNvSpPr>
                <a:spLocks noChangeArrowheads="1"/>
              </p:cNvSpPr>
              <p:nvPr/>
            </p:nvSpPr>
            <p:spPr bwMode="auto">
              <a:xfrm>
                <a:off x="2496" y="2796"/>
                <a:ext cx="2926"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Employees</a:t>
                </a:r>
              </a:p>
            </p:txBody>
          </p:sp>
          <p:sp>
            <p:nvSpPr>
              <p:cNvPr id="155732" name="Rectangle 84"/>
              <p:cNvSpPr>
                <a:spLocks noChangeArrowheads="1"/>
              </p:cNvSpPr>
              <p:nvPr/>
            </p:nvSpPr>
            <p:spPr bwMode="auto">
              <a:xfrm>
                <a:off x="2496" y="2988"/>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EmployeeID</a:t>
                </a:r>
              </a:p>
            </p:txBody>
          </p:sp>
          <p:sp>
            <p:nvSpPr>
              <p:cNvPr id="155733" name="Rectangle 85"/>
              <p:cNvSpPr>
                <a:spLocks noChangeArrowheads="1"/>
              </p:cNvSpPr>
              <p:nvPr/>
            </p:nvSpPr>
            <p:spPr bwMode="auto">
              <a:xfrm>
                <a:off x="3120" y="2988"/>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LastName</a:t>
                </a:r>
              </a:p>
            </p:txBody>
          </p:sp>
          <p:sp>
            <p:nvSpPr>
              <p:cNvPr id="155734" name="Rectangle 86"/>
              <p:cNvSpPr>
                <a:spLocks noChangeArrowheads="1"/>
              </p:cNvSpPr>
              <p:nvPr/>
            </p:nvSpPr>
            <p:spPr bwMode="auto">
              <a:xfrm>
                <a:off x="3744" y="2988"/>
                <a:ext cx="478"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FirstName</a:t>
                </a:r>
              </a:p>
            </p:txBody>
          </p:sp>
          <p:sp>
            <p:nvSpPr>
              <p:cNvPr id="155735" name="Rectangle 87"/>
              <p:cNvSpPr>
                <a:spLocks noChangeArrowheads="1"/>
              </p:cNvSpPr>
              <p:nvPr/>
            </p:nvSpPr>
            <p:spPr bwMode="auto">
              <a:xfrm>
                <a:off x="4224" y="2988"/>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Title</a:t>
                </a:r>
              </a:p>
            </p:txBody>
          </p:sp>
          <p:sp>
            <p:nvSpPr>
              <p:cNvPr id="155736" name="Rectangle 88"/>
              <p:cNvSpPr>
                <a:spLocks noChangeArrowheads="1"/>
              </p:cNvSpPr>
              <p:nvPr/>
            </p:nvSpPr>
            <p:spPr bwMode="auto">
              <a:xfrm>
                <a:off x="4848" y="2988"/>
                <a:ext cx="57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HireDate</a:t>
                </a:r>
              </a:p>
            </p:txBody>
          </p:sp>
          <p:sp>
            <p:nvSpPr>
              <p:cNvPr id="155737" name="Rectangle 89"/>
              <p:cNvSpPr>
                <a:spLocks noChangeArrowheads="1"/>
              </p:cNvSpPr>
              <p:nvPr/>
            </p:nvSpPr>
            <p:spPr bwMode="auto">
              <a:xfrm>
                <a:off x="2496" y="3180"/>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4</a:t>
                </a:r>
              </a:p>
            </p:txBody>
          </p:sp>
          <p:sp>
            <p:nvSpPr>
              <p:cNvPr id="155738" name="Rectangle 90"/>
              <p:cNvSpPr>
                <a:spLocks noChangeArrowheads="1"/>
              </p:cNvSpPr>
              <p:nvPr/>
            </p:nvSpPr>
            <p:spPr bwMode="auto">
              <a:xfrm>
                <a:off x="3120" y="3180"/>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Davolio</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Barr</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Leverling</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Peacock</a:t>
                </a:r>
              </a:p>
            </p:txBody>
          </p:sp>
          <p:sp>
            <p:nvSpPr>
              <p:cNvPr id="155739" name="Rectangle 91"/>
              <p:cNvSpPr>
                <a:spLocks noChangeArrowheads="1"/>
              </p:cNvSpPr>
              <p:nvPr/>
            </p:nvSpPr>
            <p:spPr bwMode="auto">
              <a:xfrm>
                <a:off x="3744" y="3180"/>
                <a:ext cx="478"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Nancy</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Andrew</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Janet</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Margaret</a:t>
                </a:r>
              </a:p>
            </p:txBody>
          </p:sp>
          <p:sp>
            <p:nvSpPr>
              <p:cNvPr id="155740" name="Rectangle 92"/>
              <p:cNvSpPr>
                <a:spLocks noChangeArrowheads="1"/>
              </p:cNvSpPr>
              <p:nvPr/>
            </p:nvSpPr>
            <p:spPr bwMode="auto">
              <a:xfrm>
                <a:off x="4224" y="3180"/>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Sales Rep.</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R</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Sales Rep.</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Sales Rep.</a:t>
                </a:r>
              </a:p>
            </p:txBody>
          </p:sp>
          <p:sp>
            <p:nvSpPr>
              <p:cNvPr id="155741" name="Rectangle 93"/>
              <p:cNvSpPr>
                <a:spLocks noChangeArrowheads="1"/>
              </p:cNvSpPr>
              <p:nvPr/>
            </p:nvSpPr>
            <p:spPr bwMode="auto">
              <a:xfrm>
                <a:off x="4848" y="3180"/>
                <a:ext cx="574"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nvGrpSpPr>
              <p:cNvPr id="16" name="Group 94"/>
              <p:cNvGrpSpPr>
                <a:grpSpLocks/>
              </p:cNvGrpSpPr>
              <p:nvPr/>
            </p:nvGrpSpPr>
            <p:grpSpPr bwMode="auto">
              <a:xfrm>
                <a:off x="2496" y="3180"/>
                <a:ext cx="2926" cy="862"/>
                <a:chOff x="2496" y="3180"/>
                <a:chExt cx="2926" cy="862"/>
              </a:xfrm>
            </p:grpSpPr>
            <p:grpSp>
              <p:nvGrpSpPr>
                <p:cNvPr id="17" name="Group 95"/>
                <p:cNvGrpSpPr>
                  <a:grpSpLocks/>
                </p:cNvGrpSpPr>
                <p:nvPr/>
              </p:nvGrpSpPr>
              <p:grpSpPr bwMode="auto">
                <a:xfrm>
                  <a:off x="2496" y="3420"/>
                  <a:ext cx="2926" cy="142"/>
                  <a:chOff x="2496" y="3420"/>
                  <a:chExt cx="2926" cy="142"/>
                </a:xfrm>
              </p:grpSpPr>
              <p:sp>
                <p:nvSpPr>
                  <p:cNvPr id="155744" name="Rectangle 96"/>
                  <p:cNvSpPr>
                    <a:spLocks noChangeArrowheads="1"/>
                  </p:cNvSpPr>
                  <p:nvPr/>
                </p:nvSpPr>
                <p:spPr bwMode="auto">
                  <a:xfrm>
                    <a:off x="2496" y="3420"/>
                    <a:ext cx="622"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2</a:t>
                    </a:r>
                  </a:p>
                </p:txBody>
              </p:sp>
              <p:sp>
                <p:nvSpPr>
                  <p:cNvPr id="155745" name="Rectangle 97"/>
                  <p:cNvSpPr>
                    <a:spLocks noChangeArrowheads="1"/>
                  </p:cNvSpPr>
                  <p:nvPr/>
                </p:nvSpPr>
                <p:spPr bwMode="auto">
                  <a:xfrm>
                    <a:off x="3120" y="3420"/>
                    <a:ext cx="622"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Fuller</a:t>
                    </a:r>
                  </a:p>
                </p:txBody>
              </p:sp>
              <p:sp>
                <p:nvSpPr>
                  <p:cNvPr id="155746" name="Rectangle 98"/>
                  <p:cNvSpPr>
                    <a:spLocks noChangeArrowheads="1"/>
                  </p:cNvSpPr>
                  <p:nvPr/>
                </p:nvSpPr>
                <p:spPr bwMode="auto">
                  <a:xfrm>
                    <a:off x="3744" y="3420"/>
                    <a:ext cx="47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Andrew</a:t>
                    </a:r>
                  </a:p>
                </p:txBody>
              </p:sp>
              <p:sp>
                <p:nvSpPr>
                  <p:cNvPr id="155747" name="Rectangle 99"/>
                  <p:cNvSpPr>
                    <a:spLocks noChangeArrowheads="1"/>
                  </p:cNvSpPr>
                  <p:nvPr/>
                </p:nvSpPr>
                <p:spPr bwMode="auto">
                  <a:xfrm>
                    <a:off x="4224" y="3420"/>
                    <a:ext cx="622"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Vice Pres.</a:t>
                    </a:r>
                  </a:p>
                </p:txBody>
              </p:sp>
              <p:sp>
                <p:nvSpPr>
                  <p:cNvPr id="155748" name="Rectangle 100"/>
                  <p:cNvSpPr>
                    <a:spLocks noChangeArrowheads="1"/>
                  </p:cNvSpPr>
                  <p:nvPr/>
                </p:nvSpPr>
                <p:spPr bwMode="auto">
                  <a:xfrm>
                    <a:off x="4848" y="3420"/>
                    <a:ext cx="574"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sp>
              <p:nvSpPr>
                <p:cNvPr id="155749" name="Rectangle 101"/>
                <p:cNvSpPr>
                  <a:spLocks noChangeArrowheads="1"/>
                </p:cNvSpPr>
                <p:nvPr/>
              </p:nvSpPr>
              <p:spPr bwMode="auto">
                <a:xfrm>
                  <a:off x="2496" y="3180"/>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50" name="Rectangle 102"/>
                <p:cNvSpPr>
                  <a:spLocks noChangeArrowheads="1"/>
                </p:cNvSpPr>
                <p:nvPr/>
              </p:nvSpPr>
              <p:spPr bwMode="auto">
                <a:xfrm>
                  <a:off x="3120" y="3180"/>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51" name="Rectangle 103"/>
                <p:cNvSpPr>
                  <a:spLocks noChangeArrowheads="1"/>
                </p:cNvSpPr>
                <p:nvPr/>
              </p:nvSpPr>
              <p:spPr bwMode="auto">
                <a:xfrm>
                  <a:off x="3744" y="3180"/>
                  <a:ext cx="478"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52" name="Rectangle 104"/>
                <p:cNvSpPr>
                  <a:spLocks noChangeArrowheads="1"/>
                </p:cNvSpPr>
                <p:nvPr/>
              </p:nvSpPr>
              <p:spPr bwMode="auto">
                <a:xfrm>
                  <a:off x="4224" y="3180"/>
                  <a:ext cx="622"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53" name="Rectangle 105"/>
                <p:cNvSpPr>
                  <a:spLocks noChangeArrowheads="1"/>
                </p:cNvSpPr>
                <p:nvPr/>
              </p:nvSpPr>
              <p:spPr bwMode="auto">
                <a:xfrm>
                  <a:off x="4848" y="3180"/>
                  <a:ext cx="574" cy="86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sp>
            <p:nvSpPr>
              <p:cNvPr id="155754" name="Oval 106"/>
              <p:cNvSpPr>
                <a:spLocks noChangeArrowheads="1"/>
              </p:cNvSpPr>
              <p:nvPr/>
            </p:nvSpPr>
            <p:spPr bwMode="auto">
              <a:xfrm>
                <a:off x="2532" y="3390"/>
                <a:ext cx="574" cy="190"/>
              </a:xfrm>
              <a:prstGeom prst="ellipse">
                <a:avLst/>
              </a:prstGeom>
              <a:noFill/>
              <a:ln w="9360" cap="flat">
                <a:solidFill>
                  <a:srgbClr val="FF0000"/>
                </a:solidFill>
                <a:round/>
                <a:headEnd/>
                <a:tailEnd/>
              </a:ln>
              <a:effectLst/>
            </p:spPr>
            <p:txBody>
              <a:bodyPr wrap="none" anchor="ctr"/>
              <a:lstStyle/>
              <a:p>
                <a:endParaRPr lang="en-US" sz="1800">
                  <a:latin typeface="Trebuchet MS" pitchFamily="34" charset="0"/>
                </a:endParaRPr>
              </a:p>
            </p:txBody>
          </p:sp>
        </p:grpSp>
      </p:grpSp>
      <p:grpSp>
        <p:nvGrpSpPr>
          <p:cNvPr id="18" name="Group 107"/>
          <p:cNvGrpSpPr>
            <a:grpSpLocks/>
          </p:cNvGrpSpPr>
          <p:nvPr/>
        </p:nvGrpSpPr>
        <p:grpSpPr bwMode="auto">
          <a:xfrm>
            <a:off x="228600" y="1187074"/>
            <a:ext cx="8455025" cy="5578475"/>
            <a:chOff x="144" y="636"/>
            <a:chExt cx="5326" cy="3514"/>
          </a:xfrm>
        </p:grpSpPr>
        <p:sp>
          <p:nvSpPr>
            <p:cNvPr id="155756" name="Rectangle 108"/>
            <p:cNvSpPr>
              <a:spLocks noChangeArrowheads="1"/>
            </p:cNvSpPr>
            <p:nvPr/>
          </p:nvSpPr>
          <p:spPr bwMode="auto">
            <a:xfrm>
              <a:off x="144" y="684"/>
              <a:ext cx="5326" cy="3466"/>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grpSp>
          <p:nvGrpSpPr>
            <p:cNvPr id="19" name="Group 109"/>
            <p:cNvGrpSpPr>
              <a:grpSpLocks/>
            </p:cNvGrpSpPr>
            <p:nvPr/>
          </p:nvGrpSpPr>
          <p:grpSpPr bwMode="auto">
            <a:xfrm>
              <a:off x="336" y="636"/>
              <a:ext cx="4907" cy="3361"/>
              <a:chOff x="336" y="636"/>
              <a:chExt cx="4907" cy="3361"/>
            </a:xfrm>
          </p:grpSpPr>
          <p:sp>
            <p:nvSpPr>
              <p:cNvPr id="155758" name="Rectangle 110"/>
              <p:cNvSpPr>
                <a:spLocks noChangeArrowheads="1"/>
              </p:cNvSpPr>
              <p:nvPr/>
            </p:nvSpPr>
            <p:spPr bwMode="auto">
              <a:xfrm>
                <a:off x="477" y="636"/>
                <a:ext cx="4766" cy="3292"/>
              </a:xfrm>
              <a:prstGeom prst="rect">
                <a:avLst/>
              </a:prstGeom>
              <a:solidFill>
                <a:srgbClr val="FCFEB9"/>
              </a:solidFill>
              <a:ln w="12600" cap="flat">
                <a:solidFill>
                  <a:srgbClr val="009094"/>
                </a:solidFill>
                <a:miter lim="800000"/>
                <a:headEnd/>
                <a:tailEnd/>
              </a:ln>
              <a:effectLst/>
            </p:spPr>
            <p:txBody>
              <a:bodyPr wrap="none" anchor="ctr"/>
              <a:lstStyle/>
              <a:p>
                <a:endParaRPr lang="en-US" sz="1800">
                  <a:latin typeface="Trebuchet MS" pitchFamily="34" charset="0"/>
                </a:endParaRPr>
              </a:p>
            </p:txBody>
          </p:sp>
          <p:grpSp>
            <p:nvGrpSpPr>
              <p:cNvPr id="20" name="Group 111"/>
              <p:cNvGrpSpPr>
                <a:grpSpLocks/>
              </p:cNvGrpSpPr>
              <p:nvPr/>
            </p:nvGrpSpPr>
            <p:grpSpPr bwMode="auto">
              <a:xfrm>
                <a:off x="336" y="3774"/>
                <a:ext cx="591" cy="223"/>
                <a:chOff x="336" y="3774"/>
                <a:chExt cx="591" cy="223"/>
              </a:xfrm>
            </p:grpSpPr>
            <p:sp>
              <p:nvSpPr>
                <p:cNvPr id="155760" name="AutoShape 112"/>
                <p:cNvSpPr>
                  <a:spLocks noChangeArrowheads="1"/>
                </p:cNvSpPr>
                <p:nvPr/>
              </p:nvSpPr>
              <p:spPr bwMode="auto">
                <a:xfrm>
                  <a:off x="336"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5761" name="Rectangle 113"/>
                <p:cNvSpPr>
                  <a:spLocks noChangeArrowheads="1"/>
                </p:cNvSpPr>
                <p:nvPr/>
              </p:nvSpPr>
              <p:spPr bwMode="auto">
                <a:xfrm>
                  <a:off x="371"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62" name="Freeform 114"/>
                <p:cNvSpPr>
                  <a:spLocks noChangeArrowheads="1"/>
                </p:cNvSpPr>
                <p:nvPr/>
              </p:nvSpPr>
              <p:spPr bwMode="auto">
                <a:xfrm>
                  <a:off x="376" y="3830"/>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5763" name="Freeform 115"/>
                <p:cNvSpPr>
                  <a:spLocks noChangeArrowheads="1"/>
                </p:cNvSpPr>
                <p:nvPr/>
              </p:nvSpPr>
              <p:spPr bwMode="auto">
                <a:xfrm>
                  <a:off x="430" y="3861"/>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5764" name="AutoShape 116"/>
                <p:cNvSpPr>
                  <a:spLocks noChangeArrowheads="1"/>
                </p:cNvSpPr>
                <p:nvPr/>
              </p:nvSpPr>
              <p:spPr bwMode="auto">
                <a:xfrm>
                  <a:off x="650" y="3774"/>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5765" name="Rectangle 117"/>
                <p:cNvSpPr>
                  <a:spLocks noChangeArrowheads="1"/>
                </p:cNvSpPr>
                <p:nvPr/>
              </p:nvSpPr>
              <p:spPr bwMode="auto">
                <a:xfrm>
                  <a:off x="685" y="3826"/>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5766" name="Freeform 118"/>
                <p:cNvSpPr>
                  <a:spLocks noChangeArrowheads="1"/>
                </p:cNvSpPr>
                <p:nvPr/>
              </p:nvSpPr>
              <p:spPr bwMode="auto">
                <a:xfrm>
                  <a:off x="720" y="3861"/>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5767" name="Freeform 119"/>
                <p:cNvSpPr>
                  <a:spLocks noChangeArrowheads="1"/>
                </p:cNvSpPr>
                <p:nvPr/>
              </p:nvSpPr>
              <p:spPr bwMode="auto">
                <a:xfrm>
                  <a:off x="739" y="3861"/>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5768" name="AutoShape 120"/>
                <p:cNvSpPr>
                  <a:spLocks noChangeArrowheads="1"/>
                </p:cNvSpPr>
                <p:nvPr/>
              </p:nvSpPr>
              <p:spPr bwMode="auto">
                <a:xfrm>
                  <a:off x="551" y="3826"/>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5769" name="Rectangle 121"/>
            <p:cNvSpPr>
              <a:spLocks noChangeArrowheads="1"/>
            </p:cNvSpPr>
            <p:nvPr/>
          </p:nvSpPr>
          <p:spPr bwMode="auto">
            <a:xfrm>
              <a:off x="1059" y="1122"/>
              <a:ext cx="3028" cy="1414"/>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UPDATE Statement to a Table with an UPDATE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Trigger Defined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UPDATE Statement Logged as INSERT and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DELETE Statements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Trigger Actions Executed</a:t>
              </a:r>
            </a:p>
          </p:txBody>
        </p:sp>
        <p:sp>
          <p:nvSpPr>
            <p:cNvPr id="155770" name="Oval 122"/>
            <p:cNvSpPr>
              <a:spLocks noChangeArrowheads="1"/>
            </p:cNvSpPr>
            <p:nvPr/>
          </p:nvSpPr>
          <p:spPr bwMode="auto">
            <a:xfrm>
              <a:off x="816" y="1167"/>
              <a:ext cx="200" cy="200"/>
            </a:xfrm>
            <a:prstGeom prst="ellipse">
              <a:avLst/>
            </a:prstGeom>
            <a:gradFill rotWithShape="0">
              <a:gsLst>
                <a:gs pos="0">
                  <a:srgbClr val="9900CC"/>
                </a:gs>
                <a:gs pos="100000">
                  <a:srgbClr val="3C004F"/>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1</a:t>
              </a:r>
            </a:p>
          </p:txBody>
        </p:sp>
        <p:sp>
          <p:nvSpPr>
            <p:cNvPr id="155771" name="Oval 123"/>
            <p:cNvSpPr>
              <a:spLocks noChangeArrowheads="1"/>
            </p:cNvSpPr>
            <p:nvPr/>
          </p:nvSpPr>
          <p:spPr bwMode="auto">
            <a:xfrm>
              <a:off x="816" y="1836"/>
              <a:ext cx="200" cy="200"/>
            </a:xfrm>
            <a:prstGeom prst="ellipse">
              <a:avLst/>
            </a:prstGeom>
            <a:gradFill rotWithShape="0">
              <a:gsLst>
                <a:gs pos="0">
                  <a:srgbClr val="9900CC"/>
                </a:gs>
                <a:gs pos="100000">
                  <a:srgbClr val="3C004F"/>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2</a:t>
              </a:r>
            </a:p>
          </p:txBody>
        </p:sp>
        <p:sp>
          <p:nvSpPr>
            <p:cNvPr id="155772" name="Oval 124"/>
            <p:cNvSpPr>
              <a:spLocks noChangeArrowheads="1"/>
            </p:cNvSpPr>
            <p:nvPr/>
          </p:nvSpPr>
          <p:spPr bwMode="auto">
            <a:xfrm>
              <a:off x="816" y="2508"/>
              <a:ext cx="200" cy="200"/>
            </a:xfrm>
            <a:prstGeom prst="ellipse">
              <a:avLst/>
            </a:prstGeom>
            <a:gradFill rotWithShape="0">
              <a:gsLst>
                <a:gs pos="0">
                  <a:srgbClr val="9900CC"/>
                </a:gs>
                <a:gs pos="100000">
                  <a:srgbClr val="3C004F"/>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3</a:t>
              </a:r>
            </a:p>
          </p:txBody>
        </p:sp>
      </p:grpSp>
      <p:sp>
        <p:nvSpPr>
          <p:cNvPr id="126" name="Title 12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How an UPDATE Trigger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3"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360" tIns="44280" rIns="90360" bIns="4428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56674" name="Rectangle 2"/>
          <p:cNvSpPr>
            <a:spLocks noChangeArrowheads="1"/>
          </p:cNvSpPr>
          <p:nvPr/>
        </p:nvSpPr>
        <p:spPr bwMode="auto">
          <a:xfrm>
            <a:off x="838200" y="1066800"/>
            <a:ext cx="7239000" cy="367878"/>
          </a:xfrm>
          <a:prstGeom prst="rect">
            <a:avLst/>
          </a:prstGeom>
          <a:noFill/>
          <a:ln w="9525" cap="flat">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Create a View That Combines Two or More Tables</a:t>
            </a:r>
          </a:p>
        </p:txBody>
      </p:sp>
      <p:sp>
        <p:nvSpPr>
          <p:cNvPr id="156675" name="Rectangle 3"/>
          <p:cNvSpPr>
            <a:spLocks noChangeArrowheads="1"/>
          </p:cNvSpPr>
          <p:nvPr/>
        </p:nvSpPr>
        <p:spPr bwMode="auto">
          <a:xfrm>
            <a:off x="838200" y="1447800"/>
            <a:ext cx="2743200" cy="1477328"/>
          </a:xfrm>
          <a:prstGeom prst="rect">
            <a:avLst/>
          </a:prstGeom>
          <a:solidFill>
            <a:srgbClr val="FFFFFF"/>
          </a:solidFill>
          <a:ln w="12600" cap="flat">
            <a:solidFill>
              <a:srgbClr val="777777"/>
            </a:solidFill>
            <a:miter lim="800000"/>
            <a:headEnd/>
            <a:tailEnd/>
          </a:ln>
          <a:effectLst/>
        </p:spPr>
        <p:txBody>
          <a:bodyPr lIns="90360" tIns="91440" rIns="90360" bIns="9144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CREATE VIEW Customers AS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SELECT * </a:t>
            </a:r>
            <a:br>
              <a:rPr lang="en-US" sz="1400">
                <a:solidFill>
                  <a:srgbClr val="000000"/>
                </a:solidFill>
                <a:latin typeface="Trebuchet MS" pitchFamily="34" charset="0"/>
              </a:rPr>
            </a:br>
            <a:r>
              <a:rPr lang="en-US" sz="1400">
                <a:solidFill>
                  <a:srgbClr val="000000"/>
                </a:solidFill>
                <a:latin typeface="Trebuchet MS" pitchFamily="34" charset="0"/>
              </a:rPr>
              <a:t> FROM CustomersMex</a:t>
            </a:r>
            <a:br>
              <a:rPr lang="en-US" sz="1400">
                <a:solidFill>
                  <a:srgbClr val="000000"/>
                </a:solidFill>
                <a:latin typeface="Trebuchet MS" pitchFamily="34" charset="0"/>
              </a:rPr>
            </a:br>
            <a:r>
              <a:rPr lang="en-US" sz="1400">
                <a:solidFill>
                  <a:srgbClr val="000000"/>
                </a:solidFill>
                <a:latin typeface="Trebuchet MS" pitchFamily="34" charset="0"/>
              </a:rPr>
              <a:t>UNION</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Trebuchet MS" pitchFamily="34" charset="0"/>
              </a:rPr>
              <a:t>SELECT * </a:t>
            </a:r>
            <a:br>
              <a:rPr lang="en-US" sz="1400">
                <a:solidFill>
                  <a:srgbClr val="000000"/>
                </a:solidFill>
                <a:latin typeface="Trebuchet MS" pitchFamily="34" charset="0"/>
              </a:rPr>
            </a:br>
            <a:r>
              <a:rPr lang="en-US" sz="1400">
                <a:solidFill>
                  <a:srgbClr val="000000"/>
                </a:solidFill>
                <a:latin typeface="Trebuchet MS" pitchFamily="34" charset="0"/>
              </a:rPr>
              <a:t> FROM CustomersGer</a:t>
            </a:r>
          </a:p>
        </p:txBody>
      </p:sp>
      <p:grpSp>
        <p:nvGrpSpPr>
          <p:cNvPr id="2" name="Group 4"/>
          <p:cNvGrpSpPr>
            <a:grpSpLocks/>
          </p:cNvGrpSpPr>
          <p:nvPr/>
        </p:nvGrpSpPr>
        <p:grpSpPr bwMode="auto">
          <a:xfrm>
            <a:off x="838200" y="4114800"/>
            <a:ext cx="4949825" cy="1597025"/>
            <a:chOff x="528" y="2592"/>
            <a:chExt cx="3118" cy="1006"/>
          </a:xfrm>
        </p:grpSpPr>
        <p:sp>
          <p:nvSpPr>
            <p:cNvPr id="156677" name="Rectangle 5"/>
            <p:cNvSpPr>
              <a:spLocks noChangeArrowheads="1"/>
            </p:cNvSpPr>
            <p:nvPr/>
          </p:nvSpPr>
          <p:spPr bwMode="auto">
            <a:xfrm>
              <a:off x="528" y="2592"/>
              <a:ext cx="3118"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CustomersMex</a:t>
              </a:r>
            </a:p>
          </p:txBody>
        </p:sp>
        <p:sp>
          <p:nvSpPr>
            <p:cNvPr id="156678" name="Rectangle 6"/>
            <p:cNvSpPr>
              <a:spLocks noChangeArrowheads="1"/>
            </p:cNvSpPr>
            <p:nvPr/>
          </p:nvSpPr>
          <p:spPr bwMode="auto">
            <a:xfrm>
              <a:off x="528" y="2784"/>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CustomerID</a:t>
              </a:r>
            </a:p>
          </p:txBody>
        </p:sp>
        <p:sp>
          <p:nvSpPr>
            <p:cNvPr id="156679" name="Rectangle 7"/>
            <p:cNvSpPr>
              <a:spLocks noChangeArrowheads="1"/>
            </p:cNvSpPr>
            <p:nvPr/>
          </p:nvSpPr>
          <p:spPr bwMode="auto">
            <a:xfrm>
              <a:off x="1152" y="2784"/>
              <a:ext cx="718"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CompanyName</a:t>
              </a:r>
            </a:p>
          </p:txBody>
        </p:sp>
        <p:sp>
          <p:nvSpPr>
            <p:cNvPr id="156680" name="Rectangle 8"/>
            <p:cNvSpPr>
              <a:spLocks noChangeArrowheads="1"/>
            </p:cNvSpPr>
            <p:nvPr/>
          </p:nvSpPr>
          <p:spPr bwMode="auto">
            <a:xfrm>
              <a:off x="1872" y="2784"/>
              <a:ext cx="57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Country</a:t>
              </a:r>
            </a:p>
          </p:txBody>
        </p:sp>
        <p:sp>
          <p:nvSpPr>
            <p:cNvPr id="156681" name="Rectangle 9"/>
            <p:cNvSpPr>
              <a:spLocks noChangeArrowheads="1"/>
            </p:cNvSpPr>
            <p:nvPr/>
          </p:nvSpPr>
          <p:spPr bwMode="auto">
            <a:xfrm>
              <a:off x="2448" y="2784"/>
              <a:ext cx="86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Phone</a:t>
              </a:r>
            </a:p>
          </p:txBody>
        </p:sp>
        <p:sp>
          <p:nvSpPr>
            <p:cNvPr id="156682" name="Rectangle 10"/>
            <p:cNvSpPr>
              <a:spLocks noChangeArrowheads="1"/>
            </p:cNvSpPr>
            <p:nvPr/>
          </p:nvSpPr>
          <p:spPr bwMode="auto">
            <a:xfrm>
              <a:off x="3312" y="2784"/>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a:t>
              </a:r>
            </a:p>
          </p:txBody>
        </p:sp>
        <p:sp>
          <p:nvSpPr>
            <p:cNvPr id="156683" name="Rectangle 11"/>
            <p:cNvSpPr>
              <a:spLocks noChangeArrowheads="1"/>
            </p:cNvSpPr>
            <p:nvPr/>
          </p:nvSpPr>
          <p:spPr bwMode="auto">
            <a:xfrm>
              <a:off x="528" y="2976"/>
              <a:ext cx="622"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ANATR</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ANTON</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CENTC</a:t>
              </a:r>
            </a:p>
          </p:txBody>
        </p:sp>
        <p:sp>
          <p:nvSpPr>
            <p:cNvPr id="156684" name="Rectangle 12"/>
            <p:cNvSpPr>
              <a:spLocks noChangeArrowheads="1"/>
            </p:cNvSpPr>
            <p:nvPr/>
          </p:nvSpPr>
          <p:spPr bwMode="auto">
            <a:xfrm>
              <a:off x="1152" y="2976"/>
              <a:ext cx="718"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Ana Trujill…</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Antonio M…</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Centro Co…</a:t>
              </a:r>
            </a:p>
          </p:txBody>
        </p:sp>
        <p:sp>
          <p:nvSpPr>
            <p:cNvPr id="156685" name="Rectangle 13"/>
            <p:cNvSpPr>
              <a:spLocks noChangeArrowheads="1"/>
            </p:cNvSpPr>
            <p:nvPr/>
          </p:nvSpPr>
          <p:spPr bwMode="auto">
            <a:xfrm>
              <a:off x="1872" y="2976"/>
              <a:ext cx="574"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Mexico</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Mexico</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Mexico</a:t>
              </a:r>
            </a:p>
          </p:txBody>
        </p:sp>
        <p:sp>
          <p:nvSpPr>
            <p:cNvPr id="156686" name="Rectangle 14"/>
            <p:cNvSpPr>
              <a:spLocks noChangeArrowheads="1"/>
            </p:cNvSpPr>
            <p:nvPr/>
          </p:nvSpPr>
          <p:spPr bwMode="auto">
            <a:xfrm>
              <a:off x="2448" y="2976"/>
              <a:ext cx="862"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(5) 555-4729</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(5) 555-3932</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(5) 555-3392</a:t>
              </a:r>
            </a:p>
          </p:txBody>
        </p:sp>
        <p:sp>
          <p:nvSpPr>
            <p:cNvPr id="156687" name="Rectangle 15"/>
            <p:cNvSpPr>
              <a:spLocks noChangeArrowheads="1"/>
            </p:cNvSpPr>
            <p:nvPr/>
          </p:nvSpPr>
          <p:spPr bwMode="auto">
            <a:xfrm>
              <a:off x="3312" y="2976"/>
              <a:ext cx="334"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nvGrpSpPr>
            <p:cNvPr id="3" name="Group 16"/>
            <p:cNvGrpSpPr>
              <a:grpSpLocks/>
            </p:cNvGrpSpPr>
            <p:nvPr/>
          </p:nvGrpSpPr>
          <p:grpSpPr bwMode="auto">
            <a:xfrm>
              <a:off x="528" y="2976"/>
              <a:ext cx="3118" cy="622"/>
              <a:chOff x="528" y="2976"/>
              <a:chExt cx="3118" cy="622"/>
            </a:xfrm>
          </p:grpSpPr>
          <p:sp>
            <p:nvSpPr>
              <p:cNvPr id="156689" name="Rectangle 17"/>
              <p:cNvSpPr>
                <a:spLocks noChangeArrowheads="1"/>
              </p:cNvSpPr>
              <p:nvPr/>
            </p:nvSpPr>
            <p:spPr bwMode="auto">
              <a:xfrm>
                <a:off x="528" y="2976"/>
                <a:ext cx="622"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690" name="Rectangle 18"/>
              <p:cNvSpPr>
                <a:spLocks noChangeArrowheads="1"/>
              </p:cNvSpPr>
              <p:nvPr/>
            </p:nvSpPr>
            <p:spPr bwMode="auto">
              <a:xfrm>
                <a:off x="1152" y="2976"/>
                <a:ext cx="718"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691" name="Rectangle 19"/>
              <p:cNvSpPr>
                <a:spLocks noChangeArrowheads="1"/>
              </p:cNvSpPr>
              <p:nvPr/>
            </p:nvSpPr>
            <p:spPr bwMode="auto">
              <a:xfrm>
                <a:off x="1872" y="2976"/>
                <a:ext cx="574"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692" name="Rectangle 20"/>
              <p:cNvSpPr>
                <a:spLocks noChangeArrowheads="1"/>
              </p:cNvSpPr>
              <p:nvPr/>
            </p:nvSpPr>
            <p:spPr bwMode="auto">
              <a:xfrm>
                <a:off x="2448" y="2976"/>
                <a:ext cx="862"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693" name="Rectangle 21"/>
              <p:cNvSpPr>
                <a:spLocks noChangeArrowheads="1"/>
              </p:cNvSpPr>
              <p:nvPr/>
            </p:nvSpPr>
            <p:spPr bwMode="auto">
              <a:xfrm>
                <a:off x="3312" y="2976"/>
                <a:ext cx="334"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grpSp>
        <p:nvGrpSpPr>
          <p:cNvPr id="4" name="Group 22"/>
          <p:cNvGrpSpPr>
            <a:grpSpLocks/>
          </p:cNvGrpSpPr>
          <p:nvPr/>
        </p:nvGrpSpPr>
        <p:grpSpPr bwMode="auto">
          <a:xfrm>
            <a:off x="538163" y="5986463"/>
            <a:ext cx="938212" cy="354012"/>
            <a:chOff x="339" y="3771"/>
            <a:chExt cx="591" cy="223"/>
          </a:xfrm>
        </p:grpSpPr>
        <p:sp>
          <p:nvSpPr>
            <p:cNvPr id="156695" name="AutoShape 23"/>
            <p:cNvSpPr>
              <a:spLocks noChangeArrowheads="1"/>
            </p:cNvSpPr>
            <p:nvPr/>
          </p:nvSpPr>
          <p:spPr bwMode="auto">
            <a:xfrm>
              <a:off x="339" y="3771"/>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6696" name="Rectangle 24"/>
            <p:cNvSpPr>
              <a:spLocks noChangeArrowheads="1"/>
            </p:cNvSpPr>
            <p:nvPr/>
          </p:nvSpPr>
          <p:spPr bwMode="auto">
            <a:xfrm>
              <a:off x="374" y="3823"/>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697" name="Freeform 25"/>
            <p:cNvSpPr>
              <a:spLocks noChangeArrowheads="1"/>
            </p:cNvSpPr>
            <p:nvPr/>
          </p:nvSpPr>
          <p:spPr bwMode="auto">
            <a:xfrm>
              <a:off x="379" y="3827"/>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6698" name="Freeform 26"/>
            <p:cNvSpPr>
              <a:spLocks noChangeArrowheads="1"/>
            </p:cNvSpPr>
            <p:nvPr/>
          </p:nvSpPr>
          <p:spPr bwMode="auto">
            <a:xfrm>
              <a:off x="433" y="3858"/>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6699" name="AutoShape 27"/>
            <p:cNvSpPr>
              <a:spLocks noChangeArrowheads="1"/>
            </p:cNvSpPr>
            <p:nvPr/>
          </p:nvSpPr>
          <p:spPr bwMode="auto">
            <a:xfrm>
              <a:off x="653" y="3771"/>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6700" name="Rectangle 28"/>
            <p:cNvSpPr>
              <a:spLocks noChangeArrowheads="1"/>
            </p:cNvSpPr>
            <p:nvPr/>
          </p:nvSpPr>
          <p:spPr bwMode="auto">
            <a:xfrm>
              <a:off x="688" y="3823"/>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01" name="Freeform 29"/>
            <p:cNvSpPr>
              <a:spLocks noChangeArrowheads="1"/>
            </p:cNvSpPr>
            <p:nvPr/>
          </p:nvSpPr>
          <p:spPr bwMode="auto">
            <a:xfrm>
              <a:off x="723" y="3858"/>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6702" name="Freeform 30"/>
            <p:cNvSpPr>
              <a:spLocks noChangeArrowheads="1"/>
            </p:cNvSpPr>
            <p:nvPr/>
          </p:nvSpPr>
          <p:spPr bwMode="auto">
            <a:xfrm>
              <a:off x="742" y="3858"/>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6703" name="AutoShape 31"/>
            <p:cNvSpPr>
              <a:spLocks noChangeArrowheads="1"/>
            </p:cNvSpPr>
            <p:nvPr/>
          </p:nvSpPr>
          <p:spPr bwMode="auto">
            <a:xfrm>
              <a:off x="554" y="3823"/>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sp>
        <p:nvSpPr>
          <p:cNvPr id="156704" name="Rectangle 32"/>
          <p:cNvSpPr>
            <a:spLocks noChangeArrowheads="1"/>
          </p:cNvSpPr>
          <p:nvPr/>
        </p:nvSpPr>
        <p:spPr bwMode="auto">
          <a:xfrm>
            <a:off x="762000" y="1524000"/>
            <a:ext cx="6858000" cy="4710113"/>
          </a:xfrm>
          <a:prstGeom prst="rect">
            <a:avLst/>
          </a:prstGeom>
          <a:solidFill>
            <a:srgbClr val="FCFEB9"/>
          </a:solidFill>
          <a:ln w="12600" cap="flat">
            <a:solidFill>
              <a:srgbClr val="009094"/>
            </a:solidFill>
            <a:miter lim="800000"/>
            <a:headEnd/>
            <a:tailEnd/>
          </a:ln>
          <a:effectLst/>
        </p:spPr>
        <p:txBody>
          <a:bodyPr wrap="none" anchor="ctr"/>
          <a:lstStyle/>
          <a:p>
            <a:endParaRPr lang="en-US" sz="1800">
              <a:latin typeface="Trebuchet MS" pitchFamily="34" charset="0"/>
            </a:endParaRPr>
          </a:p>
        </p:txBody>
      </p:sp>
      <p:grpSp>
        <p:nvGrpSpPr>
          <p:cNvPr id="5" name="Group 33"/>
          <p:cNvGrpSpPr>
            <a:grpSpLocks/>
          </p:cNvGrpSpPr>
          <p:nvPr/>
        </p:nvGrpSpPr>
        <p:grpSpPr bwMode="auto">
          <a:xfrm>
            <a:off x="533400" y="5967413"/>
            <a:ext cx="938213" cy="354012"/>
            <a:chOff x="336" y="3759"/>
            <a:chExt cx="591" cy="223"/>
          </a:xfrm>
        </p:grpSpPr>
        <p:grpSp>
          <p:nvGrpSpPr>
            <p:cNvPr id="6" name="Group 34"/>
            <p:cNvGrpSpPr>
              <a:grpSpLocks/>
            </p:cNvGrpSpPr>
            <p:nvPr/>
          </p:nvGrpSpPr>
          <p:grpSpPr bwMode="auto">
            <a:xfrm>
              <a:off x="336" y="3759"/>
              <a:ext cx="277" cy="223"/>
              <a:chOff x="336" y="3759"/>
              <a:chExt cx="277" cy="223"/>
            </a:xfrm>
          </p:grpSpPr>
          <p:sp>
            <p:nvSpPr>
              <p:cNvPr id="156707" name="AutoShape 35"/>
              <p:cNvSpPr>
                <a:spLocks noChangeArrowheads="1"/>
              </p:cNvSpPr>
              <p:nvPr/>
            </p:nvSpPr>
            <p:spPr bwMode="auto">
              <a:xfrm>
                <a:off x="336" y="3759"/>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6708" name="Rectangle 36"/>
              <p:cNvSpPr>
                <a:spLocks noChangeArrowheads="1"/>
              </p:cNvSpPr>
              <p:nvPr/>
            </p:nvSpPr>
            <p:spPr bwMode="auto">
              <a:xfrm>
                <a:off x="371" y="3811"/>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09" name="Freeform 37"/>
              <p:cNvSpPr>
                <a:spLocks noChangeArrowheads="1"/>
              </p:cNvSpPr>
              <p:nvPr/>
            </p:nvSpPr>
            <p:spPr bwMode="auto">
              <a:xfrm>
                <a:off x="376" y="3815"/>
                <a:ext cx="66" cy="44"/>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6710" name="Freeform 38"/>
              <p:cNvSpPr>
                <a:spLocks noChangeArrowheads="1"/>
              </p:cNvSpPr>
              <p:nvPr/>
            </p:nvSpPr>
            <p:spPr bwMode="auto">
              <a:xfrm>
                <a:off x="430" y="3846"/>
                <a:ext cx="106" cy="48"/>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grpSp>
        <p:grpSp>
          <p:nvGrpSpPr>
            <p:cNvPr id="7" name="Group 39"/>
            <p:cNvGrpSpPr>
              <a:grpSpLocks/>
            </p:cNvGrpSpPr>
            <p:nvPr/>
          </p:nvGrpSpPr>
          <p:grpSpPr bwMode="auto">
            <a:xfrm>
              <a:off x="650" y="3759"/>
              <a:ext cx="277" cy="223"/>
              <a:chOff x="650" y="3759"/>
              <a:chExt cx="277" cy="223"/>
            </a:xfrm>
          </p:grpSpPr>
          <p:sp>
            <p:nvSpPr>
              <p:cNvPr id="156712" name="AutoShape 40"/>
              <p:cNvSpPr>
                <a:spLocks noChangeArrowheads="1"/>
              </p:cNvSpPr>
              <p:nvPr/>
            </p:nvSpPr>
            <p:spPr bwMode="auto">
              <a:xfrm>
                <a:off x="650" y="3759"/>
                <a:ext cx="277" cy="223"/>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6713" name="Rectangle 41"/>
              <p:cNvSpPr>
                <a:spLocks noChangeArrowheads="1"/>
              </p:cNvSpPr>
              <p:nvPr/>
            </p:nvSpPr>
            <p:spPr bwMode="auto">
              <a:xfrm>
                <a:off x="685" y="3811"/>
                <a:ext cx="207" cy="119"/>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14" name="Freeform 42"/>
              <p:cNvSpPr>
                <a:spLocks noChangeArrowheads="1"/>
              </p:cNvSpPr>
              <p:nvPr/>
            </p:nvSpPr>
            <p:spPr bwMode="auto">
              <a:xfrm>
                <a:off x="720" y="3846"/>
                <a:ext cx="66" cy="44"/>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6715" name="Freeform 43"/>
              <p:cNvSpPr>
                <a:spLocks noChangeArrowheads="1"/>
              </p:cNvSpPr>
              <p:nvPr/>
            </p:nvSpPr>
            <p:spPr bwMode="auto">
              <a:xfrm>
                <a:off x="739" y="3846"/>
                <a:ext cx="111" cy="48"/>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grpSp>
        <p:sp>
          <p:nvSpPr>
            <p:cNvPr id="156716" name="AutoShape 44"/>
            <p:cNvSpPr>
              <a:spLocks noChangeArrowheads="1"/>
            </p:cNvSpPr>
            <p:nvPr/>
          </p:nvSpPr>
          <p:spPr bwMode="auto">
            <a:xfrm>
              <a:off x="551" y="3811"/>
              <a:ext cx="160" cy="130"/>
            </a:xfrm>
            <a:prstGeom prst="rightArrow">
              <a:avLst>
                <a:gd name="adj1" fmla="val -741750"/>
                <a:gd name="adj2" fmla="val -18772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nvGrpSpPr>
          <p:cNvPr id="8" name="Group 45"/>
          <p:cNvGrpSpPr>
            <a:grpSpLocks/>
          </p:cNvGrpSpPr>
          <p:nvPr/>
        </p:nvGrpSpPr>
        <p:grpSpPr bwMode="auto">
          <a:xfrm>
            <a:off x="3276600" y="4495800"/>
            <a:ext cx="4949825" cy="1597025"/>
            <a:chOff x="2064" y="2832"/>
            <a:chExt cx="3118" cy="1006"/>
          </a:xfrm>
        </p:grpSpPr>
        <p:sp>
          <p:nvSpPr>
            <p:cNvPr id="156718" name="Rectangle 46"/>
            <p:cNvSpPr>
              <a:spLocks noChangeArrowheads="1"/>
            </p:cNvSpPr>
            <p:nvPr/>
          </p:nvSpPr>
          <p:spPr bwMode="auto">
            <a:xfrm>
              <a:off x="2064" y="2832"/>
              <a:ext cx="3118" cy="190"/>
            </a:xfrm>
            <a:prstGeom prst="rect">
              <a:avLst/>
            </a:prstGeom>
            <a:gradFill rotWithShape="0">
              <a:gsLst>
                <a:gs pos="0">
                  <a:srgbClr val="3333CC"/>
                </a:gs>
                <a:gs pos="50000">
                  <a:srgbClr val="66CCFF"/>
                </a:gs>
                <a:gs pos="100000">
                  <a:srgbClr val="3333CC"/>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CustomersGer</a:t>
              </a:r>
            </a:p>
          </p:txBody>
        </p:sp>
        <p:sp>
          <p:nvSpPr>
            <p:cNvPr id="156719" name="Rectangle 47"/>
            <p:cNvSpPr>
              <a:spLocks noChangeArrowheads="1"/>
            </p:cNvSpPr>
            <p:nvPr/>
          </p:nvSpPr>
          <p:spPr bwMode="auto">
            <a:xfrm>
              <a:off x="2064" y="3024"/>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CustomerID</a:t>
              </a:r>
            </a:p>
          </p:txBody>
        </p:sp>
        <p:sp>
          <p:nvSpPr>
            <p:cNvPr id="156720" name="Rectangle 48"/>
            <p:cNvSpPr>
              <a:spLocks noChangeArrowheads="1"/>
            </p:cNvSpPr>
            <p:nvPr/>
          </p:nvSpPr>
          <p:spPr bwMode="auto">
            <a:xfrm>
              <a:off x="2688" y="3024"/>
              <a:ext cx="718"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CompanyName</a:t>
              </a:r>
            </a:p>
          </p:txBody>
        </p:sp>
        <p:sp>
          <p:nvSpPr>
            <p:cNvPr id="156721" name="Rectangle 49"/>
            <p:cNvSpPr>
              <a:spLocks noChangeArrowheads="1"/>
            </p:cNvSpPr>
            <p:nvPr/>
          </p:nvSpPr>
          <p:spPr bwMode="auto">
            <a:xfrm>
              <a:off x="3408" y="3024"/>
              <a:ext cx="57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Country</a:t>
              </a:r>
            </a:p>
          </p:txBody>
        </p:sp>
        <p:sp>
          <p:nvSpPr>
            <p:cNvPr id="156722" name="Rectangle 50"/>
            <p:cNvSpPr>
              <a:spLocks noChangeArrowheads="1"/>
            </p:cNvSpPr>
            <p:nvPr/>
          </p:nvSpPr>
          <p:spPr bwMode="auto">
            <a:xfrm>
              <a:off x="3984" y="3024"/>
              <a:ext cx="86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Phone</a:t>
              </a:r>
            </a:p>
          </p:txBody>
        </p:sp>
        <p:sp>
          <p:nvSpPr>
            <p:cNvPr id="156723" name="Rectangle 51"/>
            <p:cNvSpPr>
              <a:spLocks noChangeArrowheads="1"/>
            </p:cNvSpPr>
            <p:nvPr/>
          </p:nvSpPr>
          <p:spPr bwMode="auto">
            <a:xfrm>
              <a:off x="4848" y="3024"/>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a:t>
              </a:r>
            </a:p>
          </p:txBody>
        </p:sp>
        <p:sp>
          <p:nvSpPr>
            <p:cNvPr id="156724" name="Rectangle 52"/>
            <p:cNvSpPr>
              <a:spLocks noChangeArrowheads="1"/>
            </p:cNvSpPr>
            <p:nvPr/>
          </p:nvSpPr>
          <p:spPr bwMode="auto">
            <a:xfrm>
              <a:off x="2064" y="3216"/>
              <a:ext cx="622"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ALFKI</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BLAUS</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DRACD</a:t>
              </a:r>
            </a:p>
          </p:txBody>
        </p:sp>
        <p:sp>
          <p:nvSpPr>
            <p:cNvPr id="156725" name="Rectangle 53"/>
            <p:cNvSpPr>
              <a:spLocks noChangeArrowheads="1"/>
            </p:cNvSpPr>
            <p:nvPr/>
          </p:nvSpPr>
          <p:spPr bwMode="auto">
            <a:xfrm>
              <a:off x="2688" y="3216"/>
              <a:ext cx="718"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Alfreds Fu…</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Blauer Se…</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Drachenb…</a:t>
              </a:r>
            </a:p>
          </p:txBody>
        </p:sp>
        <p:sp>
          <p:nvSpPr>
            <p:cNvPr id="156726" name="Rectangle 54"/>
            <p:cNvSpPr>
              <a:spLocks noChangeArrowheads="1"/>
            </p:cNvSpPr>
            <p:nvPr/>
          </p:nvSpPr>
          <p:spPr bwMode="auto">
            <a:xfrm>
              <a:off x="3408" y="3216"/>
              <a:ext cx="574"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Germany</a:t>
              </a:r>
              <a:br>
                <a:rPr lang="en-US" sz="1800">
                  <a:solidFill>
                    <a:srgbClr val="000000"/>
                  </a:solidFill>
                  <a:latin typeface="Trebuchet MS" pitchFamily="34" charset="0"/>
                </a:rPr>
              </a:br>
              <a:r>
                <a:rPr lang="en-US" sz="1800">
                  <a:solidFill>
                    <a:srgbClr val="000000"/>
                  </a:solidFill>
                  <a:latin typeface="Trebuchet MS" pitchFamily="34" charset="0"/>
                </a:rPr>
                <a:t>Germany</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Germany</a:t>
              </a:r>
            </a:p>
          </p:txBody>
        </p:sp>
        <p:sp>
          <p:nvSpPr>
            <p:cNvPr id="156727" name="Rectangle 55"/>
            <p:cNvSpPr>
              <a:spLocks noChangeArrowheads="1"/>
            </p:cNvSpPr>
            <p:nvPr/>
          </p:nvSpPr>
          <p:spPr bwMode="auto">
            <a:xfrm>
              <a:off x="3984" y="3216"/>
              <a:ext cx="862"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030-0074321</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0621-08460</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0241-039123</a:t>
              </a:r>
            </a:p>
          </p:txBody>
        </p:sp>
        <p:sp>
          <p:nvSpPr>
            <p:cNvPr id="156728" name="Rectangle 56"/>
            <p:cNvSpPr>
              <a:spLocks noChangeArrowheads="1"/>
            </p:cNvSpPr>
            <p:nvPr/>
          </p:nvSpPr>
          <p:spPr bwMode="auto">
            <a:xfrm>
              <a:off x="4848" y="3216"/>
              <a:ext cx="334"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nvGrpSpPr>
            <p:cNvPr id="9" name="Group 57"/>
            <p:cNvGrpSpPr>
              <a:grpSpLocks/>
            </p:cNvGrpSpPr>
            <p:nvPr/>
          </p:nvGrpSpPr>
          <p:grpSpPr bwMode="auto">
            <a:xfrm>
              <a:off x="2064" y="3216"/>
              <a:ext cx="3118" cy="622"/>
              <a:chOff x="2064" y="3216"/>
              <a:chExt cx="3118" cy="622"/>
            </a:xfrm>
          </p:grpSpPr>
          <p:sp>
            <p:nvSpPr>
              <p:cNvPr id="156730" name="Rectangle 58"/>
              <p:cNvSpPr>
                <a:spLocks noChangeArrowheads="1"/>
              </p:cNvSpPr>
              <p:nvPr/>
            </p:nvSpPr>
            <p:spPr bwMode="auto">
              <a:xfrm>
                <a:off x="2064" y="3216"/>
                <a:ext cx="622"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31" name="Rectangle 59"/>
              <p:cNvSpPr>
                <a:spLocks noChangeArrowheads="1"/>
              </p:cNvSpPr>
              <p:nvPr/>
            </p:nvSpPr>
            <p:spPr bwMode="auto">
              <a:xfrm>
                <a:off x="2688" y="3216"/>
                <a:ext cx="718"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32" name="Rectangle 60"/>
              <p:cNvSpPr>
                <a:spLocks noChangeArrowheads="1"/>
              </p:cNvSpPr>
              <p:nvPr/>
            </p:nvSpPr>
            <p:spPr bwMode="auto">
              <a:xfrm>
                <a:off x="3408" y="3216"/>
                <a:ext cx="574"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33" name="Rectangle 61"/>
              <p:cNvSpPr>
                <a:spLocks noChangeArrowheads="1"/>
              </p:cNvSpPr>
              <p:nvPr/>
            </p:nvSpPr>
            <p:spPr bwMode="auto">
              <a:xfrm>
                <a:off x="3984" y="3216"/>
                <a:ext cx="862"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34" name="Rectangle 62"/>
              <p:cNvSpPr>
                <a:spLocks noChangeArrowheads="1"/>
              </p:cNvSpPr>
              <p:nvPr/>
            </p:nvSpPr>
            <p:spPr bwMode="auto">
              <a:xfrm>
                <a:off x="4848" y="3216"/>
                <a:ext cx="334"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6735" name="Rectangle 63"/>
          <p:cNvSpPr>
            <a:spLocks noChangeArrowheads="1"/>
          </p:cNvSpPr>
          <p:nvPr/>
        </p:nvSpPr>
        <p:spPr bwMode="auto">
          <a:xfrm>
            <a:off x="914400" y="2438400"/>
            <a:ext cx="2362200" cy="921876"/>
          </a:xfrm>
          <a:prstGeom prst="rect">
            <a:avLst/>
          </a:prstGeom>
          <a:noFill/>
          <a:ln w="9525" cap="flat">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INSTEAD OF trigger directs the update to the base table</a:t>
            </a:r>
          </a:p>
        </p:txBody>
      </p:sp>
      <p:grpSp>
        <p:nvGrpSpPr>
          <p:cNvPr id="10" name="Group 64"/>
          <p:cNvGrpSpPr>
            <a:grpSpLocks/>
          </p:cNvGrpSpPr>
          <p:nvPr/>
        </p:nvGrpSpPr>
        <p:grpSpPr bwMode="auto">
          <a:xfrm>
            <a:off x="3429000" y="2362200"/>
            <a:ext cx="4949825" cy="1597025"/>
            <a:chOff x="2160" y="1488"/>
            <a:chExt cx="3118" cy="1006"/>
          </a:xfrm>
        </p:grpSpPr>
        <p:sp>
          <p:nvSpPr>
            <p:cNvPr id="156737" name="Rectangle 65"/>
            <p:cNvSpPr>
              <a:spLocks noChangeArrowheads="1"/>
            </p:cNvSpPr>
            <p:nvPr/>
          </p:nvSpPr>
          <p:spPr bwMode="auto">
            <a:xfrm>
              <a:off x="2160" y="1488"/>
              <a:ext cx="3118"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Trebuchet MS" pitchFamily="34" charset="0"/>
                </a:rPr>
                <a:t>Customers</a:t>
              </a:r>
            </a:p>
          </p:txBody>
        </p:sp>
        <p:sp>
          <p:nvSpPr>
            <p:cNvPr id="156738" name="Rectangle 66"/>
            <p:cNvSpPr>
              <a:spLocks noChangeArrowheads="1"/>
            </p:cNvSpPr>
            <p:nvPr/>
          </p:nvSpPr>
          <p:spPr bwMode="auto">
            <a:xfrm>
              <a:off x="2160" y="1680"/>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CustomerID</a:t>
              </a:r>
            </a:p>
          </p:txBody>
        </p:sp>
        <p:sp>
          <p:nvSpPr>
            <p:cNvPr id="156739" name="Rectangle 67"/>
            <p:cNvSpPr>
              <a:spLocks noChangeArrowheads="1"/>
            </p:cNvSpPr>
            <p:nvPr/>
          </p:nvSpPr>
          <p:spPr bwMode="auto">
            <a:xfrm>
              <a:off x="2784" y="1680"/>
              <a:ext cx="718"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CompanyName</a:t>
              </a:r>
            </a:p>
          </p:txBody>
        </p:sp>
        <p:sp>
          <p:nvSpPr>
            <p:cNvPr id="156740" name="Rectangle 68"/>
            <p:cNvSpPr>
              <a:spLocks noChangeArrowheads="1"/>
            </p:cNvSpPr>
            <p:nvPr/>
          </p:nvSpPr>
          <p:spPr bwMode="auto">
            <a:xfrm>
              <a:off x="3504" y="1680"/>
              <a:ext cx="57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Country</a:t>
              </a:r>
            </a:p>
          </p:txBody>
        </p:sp>
        <p:sp>
          <p:nvSpPr>
            <p:cNvPr id="156741" name="Rectangle 69"/>
            <p:cNvSpPr>
              <a:spLocks noChangeArrowheads="1"/>
            </p:cNvSpPr>
            <p:nvPr/>
          </p:nvSpPr>
          <p:spPr bwMode="auto">
            <a:xfrm>
              <a:off x="4080" y="1680"/>
              <a:ext cx="86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Phone</a:t>
              </a:r>
            </a:p>
          </p:txBody>
        </p:sp>
        <p:sp>
          <p:nvSpPr>
            <p:cNvPr id="156742" name="Rectangle 70"/>
            <p:cNvSpPr>
              <a:spLocks noChangeArrowheads="1"/>
            </p:cNvSpPr>
            <p:nvPr/>
          </p:nvSpPr>
          <p:spPr bwMode="auto">
            <a:xfrm>
              <a:off x="4944" y="1680"/>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i="1">
                  <a:solidFill>
                    <a:srgbClr val="000000"/>
                  </a:solidFill>
                  <a:latin typeface="Trebuchet MS" pitchFamily="34" charset="0"/>
                </a:rPr>
                <a:t>…</a:t>
              </a:r>
            </a:p>
          </p:txBody>
        </p:sp>
        <p:sp>
          <p:nvSpPr>
            <p:cNvPr id="156743" name="Rectangle 71"/>
            <p:cNvSpPr>
              <a:spLocks noChangeArrowheads="1"/>
            </p:cNvSpPr>
            <p:nvPr/>
          </p:nvSpPr>
          <p:spPr bwMode="auto">
            <a:xfrm>
              <a:off x="2160" y="1872"/>
              <a:ext cx="622"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ALFKI</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ANATR</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ANTON</a:t>
              </a:r>
            </a:p>
          </p:txBody>
        </p:sp>
        <p:sp>
          <p:nvSpPr>
            <p:cNvPr id="156744" name="Rectangle 72"/>
            <p:cNvSpPr>
              <a:spLocks noChangeArrowheads="1"/>
            </p:cNvSpPr>
            <p:nvPr/>
          </p:nvSpPr>
          <p:spPr bwMode="auto">
            <a:xfrm>
              <a:off x="2784" y="1872"/>
              <a:ext cx="718"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Alfreds Fu…</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Ana Trujill…</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Antonio M…</a:t>
              </a:r>
            </a:p>
          </p:txBody>
        </p:sp>
        <p:sp>
          <p:nvSpPr>
            <p:cNvPr id="156745" name="Rectangle 73"/>
            <p:cNvSpPr>
              <a:spLocks noChangeArrowheads="1"/>
            </p:cNvSpPr>
            <p:nvPr/>
          </p:nvSpPr>
          <p:spPr bwMode="auto">
            <a:xfrm>
              <a:off x="3504" y="1872"/>
              <a:ext cx="574"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Germany</a:t>
              </a:r>
              <a:br>
                <a:rPr lang="en-US" sz="1800">
                  <a:solidFill>
                    <a:srgbClr val="000000"/>
                  </a:solidFill>
                  <a:latin typeface="Trebuchet MS" pitchFamily="34" charset="0"/>
                </a:rPr>
              </a:br>
              <a:r>
                <a:rPr lang="en-US" sz="1800">
                  <a:solidFill>
                    <a:srgbClr val="000000"/>
                  </a:solidFill>
                  <a:latin typeface="Trebuchet MS" pitchFamily="34" charset="0"/>
                </a:rPr>
                <a:t>Mexico</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Mexico</a:t>
              </a:r>
            </a:p>
          </p:txBody>
        </p:sp>
        <p:sp>
          <p:nvSpPr>
            <p:cNvPr id="156746" name="Rectangle 74"/>
            <p:cNvSpPr>
              <a:spLocks noChangeArrowheads="1"/>
            </p:cNvSpPr>
            <p:nvPr/>
          </p:nvSpPr>
          <p:spPr bwMode="auto">
            <a:xfrm>
              <a:off x="4080" y="1872"/>
              <a:ext cx="862"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030-0074321</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(5) 555-4729</a:t>
              </a:r>
            </a:p>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(5) 555-3932</a:t>
              </a:r>
            </a:p>
          </p:txBody>
        </p:sp>
        <p:sp>
          <p:nvSpPr>
            <p:cNvPr id="156747" name="Rectangle 75"/>
            <p:cNvSpPr>
              <a:spLocks noChangeArrowheads="1"/>
            </p:cNvSpPr>
            <p:nvPr/>
          </p:nvSpPr>
          <p:spPr bwMode="auto">
            <a:xfrm>
              <a:off x="4944" y="1872"/>
              <a:ext cx="334" cy="62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nvGrpSpPr>
            <p:cNvPr id="11" name="Group 76"/>
            <p:cNvGrpSpPr>
              <a:grpSpLocks/>
            </p:cNvGrpSpPr>
            <p:nvPr/>
          </p:nvGrpSpPr>
          <p:grpSpPr bwMode="auto">
            <a:xfrm>
              <a:off x="2160" y="1872"/>
              <a:ext cx="3118" cy="622"/>
              <a:chOff x="2160" y="1872"/>
              <a:chExt cx="3118" cy="622"/>
            </a:xfrm>
          </p:grpSpPr>
          <p:sp>
            <p:nvSpPr>
              <p:cNvPr id="156749" name="Rectangle 77"/>
              <p:cNvSpPr>
                <a:spLocks noChangeArrowheads="1"/>
              </p:cNvSpPr>
              <p:nvPr/>
            </p:nvSpPr>
            <p:spPr bwMode="auto">
              <a:xfrm>
                <a:off x="2160" y="1872"/>
                <a:ext cx="622"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50" name="Rectangle 78"/>
              <p:cNvSpPr>
                <a:spLocks noChangeArrowheads="1"/>
              </p:cNvSpPr>
              <p:nvPr/>
            </p:nvSpPr>
            <p:spPr bwMode="auto">
              <a:xfrm>
                <a:off x="2784" y="1872"/>
                <a:ext cx="718"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51" name="Rectangle 79"/>
              <p:cNvSpPr>
                <a:spLocks noChangeArrowheads="1"/>
              </p:cNvSpPr>
              <p:nvPr/>
            </p:nvSpPr>
            <p:spPr bwMode="auto">
              <a:xfrm>
                <a:off x="3504" y="1872"/>
                <a:ext cx="574"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52" name="Rectangle 80"/>
              <p:cNvSpPr>
                <a:spLocks noChangeArrowheads="1"/>
              </p:cNvSpPr>
              <p:nvPr/>
            </p:nvSpPr>
            <p:spPr bwMode="auto">
              <a:xfrm>
                <a:off x="4080" y="1872"/>
                <a:ext cx="862"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53" name="Rectangle 81"/>
              <p:cNvSpPr>
                <a:spLocks noChangeArrowheads="1"/>
              </p:cNvSpPr>
              <p:nvPr/>
            </p:nvSpPr>
            <p:spPr bwMode="auto">
              <a:xfrm>
                <a:off x="4944" y="1872"/>
                <a:ext cx="334" cy="622"/>
              </a:xfrm>
              <a:prstGeom prst="rect">
                <a:avLst/>
              </a:prstGeom>
              <a:no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6754" name="Rectangle 82"/>
          <p:cNvSpPr>
            <a:spLocks noChangeArrowheads="1"/>
          </p:cNvSpPr>
          <p:nvPr/>
        </p:nvSpPr>
        <p:spPr bwMode="auto">
          <a:xfrm>
            <a:off x="914400" y="3781425"/>
            <a:ext cx="2362200" cy="921876"/>
          </a:xfrm>
          <a:prstGeom prst="rect">
            <a:avLst/>
          </a:prstGeom>
          <a:noFill/>
          <a:ln w="9525" cap="flat">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Original Insert to the Customers View Does Not Occur</a:t>
            </a:r>
          </a:p>
        </p:txBody>
      </p:sp>
      <p:sp>
        <p:nvSpPr>
          <p:cNvPr id="156755" name="Rectangle 83"/>
          <p:cNvSpPr>
            <a:spLocks noChangeArrowheads="1"/>
          </p:cNvSpPr>
          <p:nvPr/>
        </p:nvSpPr>
        <p:spPr bwMode="auto">
          <a:xfrm>
            <a:off x="914400" y="1524000"/>
            <a:ext cx="2362200" cy="669925"/>
          </a:xfrm>
          <a:prstGeom prst="rect">
            <a:avLst/>
          </a:prstGeom>
          <a:noFill/>
          <a:ln w="9525" cap="flat">
            <a:noFill/>
            <a:round/>
            <a:headEnd/>
            <a:tailEnd/>
          </a:ln>
          <a:effectLst/>
        </p:spPr>
        <p:txBody>
          <a:bodyPr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UPDATE is Made to the View</a:t>
            </a:r>
          </a:p>
        </p:txBody>
      </p:sp>
      <p:sp>
        <p:nvSpPr>
          <p:cNvPr id="156756" name="Freeform 84"/>
          <p:cNvSpPr>
            <a:spLocks noChangeArrowheads="1"/>
          </p:cNvSpPr>
          <p:nvPr/>
        </p:nvSpPr>
        <p:spPr bwMode="auto">
          <a:xfrm rot="6060000">
            <a:off x="2801938" y="3635375"/>
            <a:ext cx="1371600" cy="488950"/>
          </a:xfrm>
          <a:custGeom>
            <a:avLst/>
            <a:gdLst>
              <a:gd name="G0" fmla="+- 1134 0 0"/>
              <a:gd name="G1" fmla="+- 260 0 0"/>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0">
            <a:gsLst>
              <a:gs pos="0">
                <a:srgbClr val="B8F0FF"/>
              </a:gs>
              <a:gs pos="100000">
                <a:srgbClr val="00CCFF"/>
              </a:gs>
            </a:gsLst>
            <a:lin ang="5400000" scaled="1"/>
          </a:gradFill>
          <a:ln w="12600" cap="flat">
            <a:solidFill>
              <a:srgbClr val="00CCFF"/>
            </a:solidFill>
            <a:round/>
            <a:headEnd/>
            <a:tailEnd/>
          </a:ln>
          <a:effectLst/>
        </p:spPr>
        <p:txBody>
          <a:bodyPr wrap="none" anchor="ctr"/>
          <a:lstStyle/>
          <a:p>
            <a:endParaRPr lang="en-US" sz="1800">
              <a:latin typeface="Trebuchet MS" pitchFamily="34" charset="0"/>
            </a:endParaRPr>
          </a:p>
        </p:txBody>
      </p:sp>
      <p:grpSp>
        <p:nvGrpSpPr>
          <p:cNvPr id="12" name="Group 85"/>
          <p:cNvGrpSpPr>
            <a:grpSpLocks/>
          </p:cNvGrpSpPr>
          <p:nvPr/>
        </p:nvGrpSpPr>
        <p:grpSpPr bwMode="auto">
          <a:xfrm>
            <a:off x="3429000" y="2971800"/>
            <a:ext cx="4949825" cy="377825"/>
            <a:chOff x="2160" y="1872"/>
            <a:chExt cx="3118" cy="238"/>
          </a:xfrm>
        </p:grpSpPr>
        <p:grpSp>
          <p:nvGrpSpPr>
            <p:cNvPr id="13" name="Group 86"/>
            <p:cNvGrpSpPr>
              <a:grpSpLocks/>
            </p:cNvGrpSpPr>
            <p:nvPr/>
          </p:nvGrpSpPr>
          <p:grpSpPr bwMode="auto">
            <a:xfrm>
              <a:off x="2160" y="1920"/>
              <a:ext cx="3118" cy="142"/>
              <a:chOff x="2160" y="1920"/>
              <a:chExt cx="3118" cy="142"/>
            </a:xfrm>
          </p:grpSpPr>
          <p:sp>
            <p:nvSpPr>
              <p:cNvPr id="156759" name="Rectangle 87"/>
              <p:cNvSpPr>
                <a:spLocks noChangeArrowheads="1"/>
              </p:cNvSpPr>
              <p:nvPr/>
            </p:nvSpPr>
            <p:spPr bwMode="auto">
              <a:xfrm>
                <a:off x="2160" y="1920"/>
                <a:ext cx="622"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ALFKI </a:t>
                </a:r>
              </a:p>
            </p:txBody>
          </p:sp>
          <p:sp>
            <p:nvSpPr>
              <p:cNvPr id="156760" name="Rectangle 88"/>
              <p:cNvSpPr>
                <a:spLocks noChangeArrowheads="1"/>
              </p:cNvSpPr>
              <p:nvPr/>
            </p:nvSpPr>
            <p:spPr bwMode="auto">
              <a:xfrm>
                <a:off x="2784" y="1920"/>
                <a:ext cx="71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Alfreds Fu…</a:t>
                </a:r>
              </a:p>
            </p:txBody>
          </p:sp>
          <p:sp>
            <p:nvSpPr>
              <p:cNvPr id="156761" name="Rectangle 89"/>
              <p:cNvSpPr>
                <a:spLocks noChangeArrowheads="1"/>
              </p:cNvSpPr>
              <p:nvPr/>
            </p:nvSpPr>
            <p:spPr bwMode="auto">
              <a:xfrm>
                <a:off x="3504" y="1920"/>
                <a:ext cx="65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Germany</a:t>
                </a:r>
              </a:p>
            </p:txBody>
          </p:sp>
          <p:sp>
            <p:nvSpPr>
              <p:cNvPr id="156762" name="Rectangle 90"/>
              <p:cNvSpPr>
                <a:spLocks noChangeArrowheads="1"/>
              </p:cNvSpPr>
              <p:nvPr/>
            </p:nvSpPr>
            <p:spPr bwMode="auto">
              <a:xfrm>
                <a:off x="4080" y="1920"/>
                <a:ext cx="862" cy="142"/>
              </a:xfrm>
              <a:prstGeom prst="rect">
                <a:avLst/>
              </a:prstGeom>
              <a:solidFill>
                <a:srgbClr val="FFCCFF"/>
              </a:solidFill>
              <a:ln w="9525" cap="flat">
                <a:noFill/>
                <a:round/>
                <a:headEnd/>
                <a:tailEnd/>
              </a:ln>
              <a:effectLst/>
            </p:spPr>
            <p:txBody>
              <a:bodyPr wrap="none" lIns="9000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030-0074321</a:t>
                </a:r>
              </a:p>
            </p:txBody>
          </p:sp>
          <p:sp>
            <p:nvSpPr>
              <p:cNvPr id="156763" name="Rectangle 91"/>
              <p:cNvSpPr>
                <a:spLocks noChangeArrowheads="1"/>
              </p:cNvSpPr>
              <p:nvPr/>
            </p:nvSpPr>
            <p:spPr bwMode="auto">
              <a:xfrm>
                <a:off x="4944" y="1920"/>
                <a:ext cx="334"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sp>
          <p:nvSpPr>
            <p:cNvPr id="156764" name="Oval 92"/>
            <p:cNvSpPr>
              <a:spLocks noChangeArrowheads="1"/>
            </p:cNvSpPr>
            <p:nvPr/>
          </p:nvSpPr>
          <p:spPr bwMode="auto">
            <a:xfrm>
              <a:off x="4080" y="1872"/>
              <a:ext cx="862" cy="238"/>
            </a:xfrm>
            <a:prstGeom prst="ellipse">
              <a:avLst/>
            </a:prstGeom>
            <a:noFill/>
            <a:ln w="9360" cap="flat">
              <a:solidFill>
                <a:srgbClr val="FF0000"/>
              </a:solidFill>
              <a:round/>
              <a:headEnd/>
              <a:tailEnd/>
            </a:ln>
            <a:effectLst/>
          </p:spPr>
          <p:txBody>
            <a:bodyPr wrap="none" anchor="ctr"/>
            <a:lstStyle/>
            <a:p>
              <a:endParaRPr lang="en-US" sz="1800">
                <a:latin typeface="Trebuchet MS" pitchFamily="34" charset="0"/>
              </a:endParaRPr>
            </a:p>
          </p:txBody>
        </p:sp>
      </p:grpSp>
      <p:grpSp>
        <p:nvGrpSpPr>
          <p:cNvPr id="14" name="Group 93"/>
          <p:cNvGrpSpPr>
            <a:grpSpLocks/>
          </p:cNvGrpSpPr>
          <p:nvPr/>
        </p:nvGrpSpPr>
        <p:grpSpPr bwMode="auto">
          <a:xfrm>
            <a:off x="3276600" y="5105400"/>
            <a:ext cx="4949825" cy="377825"/>
            <a:chOff x="2064" y="3216"/>
            <a:chExt cx="3118" cy="238"/>
          </a:xfrm>
        </p:grpSpPr>
        <p:grpSp>
          <p:nvGrpSpPr>
            <p:cNvPr id="15" name="Group 94"/>
            <p:cNvGrpSpPr>
              <a:grpSpLocks/>
            </p:cNvGrpSpPr>
            <p:nvPr/>
          </p:nvGrpSpPr>
          <p:grpSpPr bwMode="auto">
            <a:xfrm>
              <a:off x="2064" y="3264"/>
              <a:ext cx="3118" cy="142"/>
              <a:chOff x="2064" y="3264"/>
              <a:chExt cx="3118" cy="142"/>
            </a:xfrm>
          </p:grpSpPr>
          <p:sp>
            <p:nvSpPr>
              <p:cNvPr id="156767" name="Rectangle 95"/>
              <p:cNvSpPr>
                <a:spLocks noChangeArrowheads="1"/>
              </p:cNvSpPr>
              <p:nvPr/>
            </p:nvSpPr>
            <p:spPr bwMode="auto">
              <a:xfrm>
                <a:off x="2064" y="3264"/>
                <a:ext cx="622"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ALFKI</a:t>
                </a:r>
              </a:p>
            </p:txBody>
          </p:sp>
          <p:sp>
            <p:nvSpPr>
              <p:cNvPr id="156768" name="Rectangle 96"/>
              <p:cNvSpPr>
                <a:spLocks noChangeArrowheads="1"/>
              </p:cNvSpPr>
              <p:nvPr/>
            </p:nvSpPr>
            <p:spPr bwMode="auto">
              <a:xfrm>
                <a:off x="2688" y="3264"/>
                <a:ext cx="71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Alfreds Fu…</a:t>
                </a:r>
              </a:p>
            </p:txBody>
          </p:sp>
          <p:sp>
            <p:nvSpPr>
              <p:cNvPr id="156769" name="Rectangle 97"/>
              <p:cNvSpPr>
                <a:spLocks noChangeArrowheads="1"/>
              </p:cNvSpPr>
              <p:nvPr/>
            </p:nvSpPr>
            <p:spPr bwMode="auto">
              <a:xfrm>
                <a:off x="3408" y="3264"/>
                <a:ext cx="658" cy="142"/>
              </a:xfrm>
              <a:prstGeom prst="rect">
                <a:avLst/>
              </a:prstGeom>
              <a:solidFill>
                <a:srgbClr val="FFCCFF"/>
              </a:solidFill>
              <a:ln w="9525" cap="flat">
                <a:noFill/>
                <a:round/>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Germany</a:t>
                </a:r>
              </a:p>
            </p:txBody>
          </p:sp>
          <p:sp>
            <p:nvSpPr>
              <p:cNvPr id="156770" name="Rectangle 98"/>
              <p:cNvSpPr>
                <a:spLocks noChangeArrowheads="1"/>
              </p:cNvSpPr>
              <p:nvPr/>
            </p:nvSpPr>
            <p:spPr bwMode="auto">
              <a:xfrm>
                <a:off x="3984" y="3264"/>
                <a:ext cx="862" cy="142"/>
              </a:xfrm>
              <a:prstGeom prst="rect">
                <a:avLst/>
              </a:prstGeom>
              <a:solidFill>
                <a:srgbClr val="FFCCFF"/>
              </a:solidFill>
              <a:ln w="9525" cap="flat">
                <a:noFill/>
                <a:round/>
                <a:headEnd/>
                <a:tailEnd/>
              </a:ln>
              <a:effectLst/>
            </p:spPr>
            <p:txBody>
              <a:bodyPr wrap="none" lIns="9000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030-0074321</a:t>
                </a:r>
              </a:p>
            </p:txBody>
          </p:sp>
          <p:sp>
            <p:nvSpPr>
              <p:cNvPr id="156771" name="Rectangle 99"/>
              <p:cNvSpPr>
                <a:spLocks noChangeArrowheads="1"/>
              </p:cNvSpPr>
              <p:nvPr/>
            </p:nvSpPr>
            <p:spPr bwMode="auto">
              <a:xfrm>
                <a:off x="4848" y="3264"/>
                <a:ext cx="334"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a:t>
                </a:r>
              </a:p>
            </p:txBody>
          </p:sp>
        </p:grpSp>
        <p:sp>
          <p:nvSpPr>
            <p:cNvPr id="156772" name="Oval 100"/>
            <p:cNvSpPr>
              <a:spLocks noChangeArrowheads="1"/>
            </p:cNvSpPr>
            <p:nvPr/>
          </p:nvSpPr>
          <p:spPr bwMode="auto">
            <a:xfrm>
              <a:off x="3984" y="3216"/>
              <a:ext cx="862" cy="238"/>
            </a:xfrm>
            <a:prstGeom prst="ellipse">
              <a:avLst/>
            </a:prstGeom>
            <a:noFill/>
            <a:ln w="9360" cap="flat">
              <a:solidFill>
                <a:srgbClr val="FF0000"/>
              </a:solidFill>
              <a:round/>
              <a:headEnd/>
              <a:tailEnd/>
            </a:ln>
            <a:effectLst/>
          </p:spPr>
          <p:txBody>
            <a:bodyPr wrap="none" anchor="ctr"/>
            <a:lstStyle/>
            <a:p>
              <a:endParaRPr lang="en-US" sz="1800">
                <a:latin typeface="Trebuchet MS" pitchFamily="34" charset="0"/>
              </a:endParaRPr>
            </a:p>
          </p:txBody>
        </p:sp>
      </p:grpSp>
      <p:grpSp>
        <p:nvGrpSpPr>
          <p:cNvPr id="16" name="Group 101"/>
          <p:cNvGrpSpPr>
            <a:grpSpLocks/>
          </p:cNvGrpSpPr>
          <p:nvPr/>
        </p:nvGrpSpPr>
        <p:grpSpPr bwMode="auto">
          <a:xfrm>
            <a:off x="213824" y="1143000"/>
            <a:ext cx="8226425" cy="5349875"/>
            <a:chOff x="-192" y="720"/>
            <a:chExt cx="5182" cy="3370"/>
          </a:xfrm>
        </p:grpSpPr>
        <p:sp>
          <p:nvSpPr>
            <p:cNvPr id="156774" name="Rectangle 102"/>
            <p:cNvSpPr>
              <a:spLocks noChangeArrowheads="1"/>
            </p:cNvSpPr>
            <p:nvPr/>
          </p:nvSpPr>
          <p:spPr bwMode="auto">
            <a:xfrm>
              <a:off x="-192" y="767"/>
              <a:ext cx="5182" cy="3323"/>
            </a:xfrm>
            <a:prstGeom prst="rect">
              <a:avLst/>
            </a:prstGeom>
            <a:solidFill>
              <a:srgbClr val="FFFFFF"/>
            </a:solidFill>
            <a:ln w="9525" cap="flat">
              <a:noFill/>
              <a:round/>
              <a:headEnd/>
              <a:tailEnd/>
            </a:ln>
            <a:effectLst/>
          </p:spPr>
          <p:txBody>
            <a:bodyPr wrap="none" anchor="ctr"/>
            <a:lstStyle/>
            <a:p>
              <a:endParaRPr lang="en-US" sz="1800">
                <a:latin typeface="Trebuchet MS" pitchFamily="34" charset="0"/>
              </a:endParaRPr>
            </a:p>
          </p:txBody>
        </p:sp>
        <p:grpSp>
          <p:nvGrpSpPr>
            <p:cNvPr id="17" name="Group 103"/>
            <p:cNvGrpSpPr>
              <a:grpSpLocks/>
            </p:cNvGrpSpPr>
            <p:nvPr/>
          </p:nvGrpSpPr>
          <p:grpSpPr bwMode="auto">
            <a:xfrm>
              <a:off x="-5" y="720"/>
              <a:ext cx="4774" cy="3279"/>
              <a:chOff x="-5" y="720"/>
              <a:chExt cx="4774" cy="3279"/>
            </a:xfrm>
          </p:grpSpPr>
          <p:sp>
            <p:nvSpPr>
              <p:cNvPr id="156776" name="Rectangle 104"/>
              <p:cNvSpPr>
                <a:spLocks noChangeArrowheads="1"/>
              </p:cNvSpPr>
              <p:nvPr/>
            </p:nvSpPr>
            <p:spPr bwMode="auto">
              <a:xfrm>
                <a:off x="132" y="720"/>
                <a:ext cx="4637" cy="3212"/>
              </a:xfrm>
              <a:prstGeom prst="rect">
                <a:avLst/>
              </a:prstGeom>
              <a:solidFill>
                <a:srgbClr val="FCFEB9"/>
              </a:solidFill>
              <a:ln w="12600" cap="flat">
                <a:solidFill>
                  <a:srgbClr val="009094"/>
                </a:solidFill>
                <a:miter lim="800000"/>
                <a:headEnd/>
                <a:tailEnd/>
              </a:ln>
              <a:effectLst/>
            </p:spPr>
            <p:txBody>
              <a:bodyPr wrap="none" anchor="ctr"/>
              <a:lstStyle/>
              <a:p>
                <a:endParaRPr lang="en-US" sz="1800">
                  <a:latin typeface="Trebuchet MS" pitchFamily="34" charset="0"/>
                </a:endParaRPr>
              </a:p>
            </p:txBody>
          </p:sp>
          <p:grpSp>
            <p:nvGrpSpPr>
              <p:cNvPr id="18" name="Group 105"/>
              <p:cNvGrpSpPr>
                <a:grpSpLocks/>
              </p:cNvGrpSpPr>
              <p:nvPr/>
            </p:nvGrpSpPr>
            <p:grpSpPr bwMode="auto">
              <a:xfrm>
                <a:off x="-5" y="3782"/>
                <a:ext cx="575" cy="217"/>
                <a:chOff x="-5" y="3782"/>
                <a:chExt cx="575" cy="217"/>
              </a:xfrm>
            </p:grpSpPr>
            <p:sp>
              <p:nvSpPr>
                <p:cNvPr id="156778" name="AutoShape 106"/>
                <p:cNvSpPr>
                  <a:spLocks noChangeArrowheads="1"/>
                </p:cNvSpPr>
                <p:nvPr/>
              </p:nvSpPr>
              <p:spPr bwMode="auto">
                <a:xfrm>
                  <a:off x="-5" y="3782"/>
                  <a:ext cx="269" cy="217"/>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6779" name="Rectangle 107"/>
                <p:cNvSpPr>
                  <a:spLocks noChangeArrowheads="1"/>
                </p:cNvSpPr>
                <p:nvPr/>
              </p:nvSpPr>
              <p:spPr bwMode="auto">
                <a:xfrm>
                  <a:off x="29" y="3832"/>
                  <a:ext cx="201" cy="116"/>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80" name="Freeform 108"/>
                <p:cNvSpPr>
                  <a:spLocks noChangeArrowheads="1"/>
                </p:cNvSpPr>
                <p:nvPr/>
              </p:nvSpPr>
              <p:spPr bwMode="auto">
                <a:xfrm>
                  <a:off x="34" y="3836"/>
                  <a:ext cx="64" cy="43"/>
                </a:xfrm>
                <a:custGeom>
                  <a:avLst/>
                  <a:gdLst>
                    <a:gd name="G0" fmla="+- 21600 0 0"/>
                    <a:gd name="G1" fmla="+- 21600 0 0"/>
                    <a:gd name="G2" fmla="+- 21600 0 0"/>
                    <a:gd name="G3" fmla="+- 25872 0 0"/>
                    <a:gd name="G4" fmla="*/ G3 1 22320"/>
                    <a:gd name="G5" fmla="+- 28865 0 0"/>
                    <a:gd name="G6" fmla="*/ G5 1 39327"/>
                    <a:gd name="G7" fmla="+- 43264 0 0"/>
                    <a:gd name="G8" fmla="*/ G7 1 22320"/>
                    <a:gd name="G9" fmla="+- 13172 0 0"/>
                    <a:gd name="G10" fmla="*/ G9 1 39327"/>
                    <a:gd name="G11" fmla="+- 29184 0 0"/>
                    <a:gd name="G12" fmla="*/ G11 1 22320"/>
                    <a:gd name="G13" fmla="+- 51104 0 0"/>
                    <a:gd name="G14" fmla="*/ G13 1 39327"/>
                    <a:gd name="G15" fmla="+- 22320 0 0"/>
                    <a:gd name="G16" fmla="+- 39327 0 0"/>
                  </a:gdLst>
                  <a:ahLst/>
                  <a:cxnLst>
                    <a:cxn ang="0">
                      <a:pos x="9258" y="39327"/>
                    </a:cxn>
                    <a:cxn ang="0">
                      <a:pos x="0" y="21600"/>
                    </a:cxn>
                    <a:cxn ang="0">
                      <a:pos x="21600" y="0"/>
                    </a:cxn>
                    <a:cxn ang="0">
                      <a:pos x="22319" y="12"/>
                    </a:cxn>
                    <a:cxn ang="0">
                      <a:pos x="9258" y="39327"/>
                    </a:cxn>
                    <a:cxn ang="0">
                      <a:pos x="0" y="21600"/>
                    </a:cxn>
                    <a:cxn ang="0">
                      <a:pos x="21600" y="0"/>
                    </a:cxn>
                    <a:cxn ang="0">
                      <a:pos x="22319" y="12"/>
                    </a:cxn>
                    <a:cxn ang="0">
                      <a:pos x="21600" y="21600"/>
                    </a:cxn>
                  </a:cxnLst>
                  <a:rect l="0" t="0" r="r" b="b"/>
                  <a:pathLst>
                    <a:path w="22320" h="39327" fill="none">
                      <a:moveTo>
                        <a:pt x="9258" y="39327"/>
                      </a:moveTo>
                      <a:cubicBezTo>
                        <a:pt x="3458" y="35288"/>
                        <a:pt x="0" y="28668"/>
                        <a:pt x="0" y="21600"/>
                      </a:cubicBezTo>
                      <a:cubicBezTo>
                        <a:pt x="0" y="9670"/>
                        <a:pt x="9670" y="0"/>
                        <a:pt x="21600" y="0"/>
                      </a:cubicBezTo>
                      <a:cubicBezTo>
                        <a:pt x="21840" y="-1"/>
                        <a:pt x="22080" y="4"/>
                        <a:pt x="22319" y="12"/>
                      </a:cubicBezTo>
                    </a:path>
                    <a:path w="22320" h="39327">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6781" name="Freeform 109"/>
                <p:cNvSpPr>
                  <a:spLocks noChangeArrowheads="1"/>
                </p:cNvSpPr>
                <p:nvPr/>
              </p:nvSpPr>
              <p:spPr bwMode="auto">
                <a:xfrm>
                  <a:off x="86" y="3862"/>
                  <a:ext cx="105" cy="47"/>
                </a:xfrm>
                <a:custGeom>
                  <a:avLst/>
                  <a:gdLst>
                    <a:gd name="G0" fmla="+- 13604 0 0"/>
                    <a:gd name="G1" fmla="+- 21600 0 0"/>
                    <a:gd name="G2" fmla="+- 21600 0 0"/>
                    <a:gd name="G3" fmla="+- 43664 0 0"/>
                    <a:gd name="G4" fmla="*/ G3 1 35204"/>
                    <a:gd name="G5" fmla="*/ 1 0 51712"/>
                    <a:gd name="G6" fmla="*/ G5 43200 1"/>
                    <a:gd name="G7" fmla="*/ G6 1 43200"/>
                    <a:gd name="G8" fmla="*/ 1 0 51712"/>
                    <a:gd name="G9" fmla="*/ G8 35204 1"/>
                    <a:gd name="G10" fmla="*/ G9 1 35204"/>
                    <a:gd name="G11" fmla="+- 65408 0 0"/>
                    <a:gd name="G12" fmla="*/ G11 1 43200"/>
                    <a:gd name="G13" fmla="+- 43664 0 0"/>
                    <a:gd name="G14" fmla="*/ G13 1 35204"/>
                    <a:gd name="G15" fmla="+- 18432 0 0"/>
                    <a:gd name="G16" fmla="*/ G15 1 43200"/>
                    <a:gd name="G17" fmla="+- 35204 0 0"/>
                    <a:gd name="G18" fmla="+- 43200 0 0"/>
                  </a:gdLst>
                  <a:ahLst/>
                  <a:cxnLst>
                    <a:cxn ang="0">
                      <a:pos x="13603" y="0"/>
                    </a:cxn>
                    <a:cxn ang="0">
                      <a:pos x="35204" y="21600"/>
                    </a:cxn>
                    <a:cxn ang="0">
                      <a:pos x="13604" y="43200"/>
                    </a:cxn>
                    <a:cxn ang="0">
                      <a:pos x="0" y="38377"/>
                    </a:cxn>
                    <a:cxn ang="0">
                      <a:pos x="13603" y="0"/>
                    </a:cxn>
                    <a:cxn ang="0">
                      <a:pos x="35204" y="21600"/>
                    </a:cxn>
                    <a:cxn ang="0">
                      <a:pos x="13604" y="43200"/>
                    </a:cxn>
                    <a:cxn ang="0">
                      <a:pos x="0" y="38377"/>
                    </a:cxn>
                    <a:cxn ang="0">
                      <a:pos x="13604" y="21600"/>
                    </a:cxn>
                  </a:cxnLst>
                  <a:rect l="0" t="0" r="r" b="b"/>
                  <a:pathLst>
                    <a:path w="35204" h="43200" fill="none">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6782" name="AutoShape 110"/>
                <p:cNvSpPr>
                  <a:spLocks noChangeArrowheads="1"/>
                </p:cNvSpPr>
                <p:nvPr/>
              </p:nvSpPr>
              <p:spPr bwMode="auto">
                <a:xfrm>
                  <a:off x="300" y="3782"/>
                  <a:ext cx="269" cy="217"/>
                </a:xfrm>
                <a:prstGeom prst="roundRect">
                  <a:avLst>
                    <a:gd name="adj" fmla="val 16667"/>
                  </a:avLst>
                </a:prstGeom>
                <a:solidFill>
                  <a:srgbClr val="FFFFFF"/>
                </a:solidFill>
                <a:ln w="9360" cap="flat">
                  <a:solidFill>
                    <a:srgbClr val="000000"/>
                  </a:solidFill>
                  <a:round/>
                  <a:headEnd/>
                  <a:tailEnd/>
                </a:ln>
                <a:effectLst/>
              </p:spPr>
              <p:txBody>
                <a:bodyPr wrap="none" anchor="ctr"/>
                <a:lstStyle/>
                <a:p>
                  <a:endParaRPr lang="en-US" sz="1800">
                    <a:latin typeface="Trebuchet MS" pitchFamily="34" charset="0"/>
                  </a:endParaRPr>
                </a:p>
              </p:txBody>
            </p:sp>
            <p:sp>
              <p:nvSpPr>
                <p:cNvPr id="156783" name="Rectangle 111"/>
                <p:cNvSpPr>
                  <a:spLocks noChangeArrowheads="1"/>
                </p:cNvSpPr>
                <p:nvPr/>
              </p:nvSpPr>
              <p:spPr bwMode="auto">
                <a:xfrm>
                  <a:off x="334" y="3832"/>
                  <a:ext cx="201" cy="116"/>
                </a:xfrm>
                <a:prstGeom prst="rect">
                  <a:avLst/>
                </a:prstGeom>
                <a:solidFill>
                  <a:srgbClr val="CCFFFF"/>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sp>
              <p:nvSpPr>
                <p:cNvPr id="156784" name="Freeform 112"/>
                <p:cNvSpPr>
                  <a:spLocks noChangeArrowheads="1"/>
                </p:cNvSpPr>
                <p:nvPr/>
              </p:nvSpPr>
              <p:spPr bwMode="auto">
                <a:xfrm>
                  <a:off x="373" y="3862"/>
                  <a:ext cx="64" cy="43"/>
                </a:xfrm>
                <a:custGeom>
                  <a:avLst/>
                  <a:gdLst>
                    <a:gd name="G0" fmla="+- 21600 0 0"/>
                    <a:gd name="G1" fmla="+- 21600 0 0"/>
                    <a:gd name="G2" fmla="+- 21600 0 0"/>
                    <a:gd name="G3" fmla="+- 44720 0 0"/>
                    <a:gd name="G4" fmla="*/ G3 1 22320"/>
                    <a:gd name="G5" fmla="+- 59385 0 0"/>
                    <a:gd name="G6" fmla="*/ G5 1 39755"/>
                    <a:gd name="G7" fmla="+- 43264 0 0"/>
                    <a:gd name="G8" fmla="*/ G7 1 22320"/>
                    <a:gd name="G9" fmla="+- 18308 0 0"/>
                    <a:gd name="G10" fmla="*/ G9 1 39755"/>
                    <a:gd name="G11" fmla="+- 29184 0 0"/>
                    <a:gd name="G12" fmla="*/ G11 1 22320"/>
                    <a:gd name="G13" fmla="+- 55328 0 0"/>
                    <a:gd name="G14" fmla="*/ G13 1 39755"/>
                    <a:gd name="G15" fmla="+- 22320 0 0"/>
                    <a:gd name="G16" fmla="+- 39755 0 0"/>
                  </a:gdLst>
                  <a:ahLst/>
                  <a:cxnLst>
                    <a:cxn ang="0">
                      <a:pos x="9897" y="39754"/>
                    </a:cxn>
                    <a:cxn ang="0">
                      <a:pos x="0" y="21600"/>
                    </a:cxn>
                    <a:cxn ang="0">
                      <a:pos x="21600" y="0"/>
                    </a:cxn>
                    <a:cxn ang="0">
                      <a:pos x="22319" y="12"/>
                    </a:cxn>
                    <a:cxn ang="0">
                      <a:pos x="9897" y="39754"/>
                    </a:cxn>
                    <a:cxn ang="0">
                      <a:pos x="0" y="21600"/>
                    </a:cxn>
                    <a:cxn ang="0">
                      <a:pos x="21600" y="0"/>
                    </a:cxn>
                    <a:cxn ang="0">
                      <a:pos x="22319" y="12"/>
                    </a:cxn>
                    <a:cxn ang="0">
                      <a:pos x="21600" y="21600"/>
                    </a:cxn>
                  </a:cxnLst>
                  <a:rect l="0" t="0" r="r" b="b"/>
                  <a:pathLst>
                    <a:path w="22320" h="39755" fill="none">
                      <a:moveTo>
                        <a:pt x="9897" y="39754"/>
                      </a:moveTo>
                      <a:cubicBezTo>
                        <a:pt x="3727" y="35777"/>
                        <a:pt x="0" y="28940"/>
                        <a:pt x="0" y="21600"/>
                      </a:cubicBezTo>
                      <a:cubicBezTo>
                        <a:pt x="0" y="9670"/>
                        <a:pt x="9670" y="0"/>
                        <a:pt x="21600" y="0"/>
                      </a:cubicBezTo>
                      <a:cubicBezTo>
                        <a:pt x="21840" y="-1"/>
                        <a:pt x="22080" y="4"/>
                        <a:pt x="22319" y="12"/>
                      </a:cubicBezTo>
                    </a:path>
                    <a:path w="22320" h="39755">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360" cap="flat">
                  <a:solidFill>
                    <a:srgbClr val="3366FF"/>
                  </a:solidFill>
                  <a:round/>
                  <a:headEnd/>
                  <a:tailEnd/>
                </a:ln>
                <a:effectLst/>
              </p:spPr>
              <p:txBody>
                <a:bodyPr wrap="none" anchor="ctr"/>
                <a:lstStyle/>
                <a:p>
                  <a:endParaRPr lang="en-US" sz="1800">
                    <a:latin typeface="Trebuchet MS" pitchFamily="34" charset="0"/>
                  </a:endParaRPr>
                </a:p>
              </p:txBody>
            </p:sp>
            <p:sp>
              <p:nvSpPr>
                <p:cNvPr id="156785" name="Freeform 113"/>
                <p:cNvSpPr>
                  <a:spLocks noChangeArrowheads="1"/>
                </p:cNvSpPr>
                <p:nvPr/>
              </p:nvSpPr>
              <p:spPr bwMode="auto">
                <a:xfrm>
                  <a:off x="388" y="3862"/>
                  <a:ext cx="108" cy="47"/>
                </a:xfrm>
                <a:custGeom>
                  <a:avLst/>
                  <a:gdLst>
                    <a:gd name="G0" fmla="+- 15335 0 0"/>
                    <a:gd name="G1" fmla="+- 21600 0 0"/>
                    <a:gd name="G2" fmla="+- 21600 0 0"/>
                    <a:gd name="G3" fmla="+- 36113 0 0"/>
                    <a:gd name="G4" fmla="*/ G3 1 36935"/>
                    <a:gd name="G5" fmla="*/ 1 0 51712"/>
                    <a:gd name="G6" fmla="*/ G5 43200 1"/>
                    <a:gd name="G7" fmla="*/ G6 1 43200"/>
                    <a:gd name="G8" fmla="*/ 1 0 51712"/>
                    <a:gd name="G9" fmla="*/ G8 36935 1"/>
                    <a:gd name="G10" fmla="*/ G9 1 36935"/>
                    <a:gd name="G11" fmla="+- 4160 0 0"/>
                    <a:gd name="G12" fmla="*/ G11 1 43200"/>
                    <a:gd name="G13" fmla="+- 36113 0 0"/>
                    <a:gd name="G14" fmla="*/ G13 1 36935"/>
                    <a:gd name="G15" fmla="+- 18432 0 0"/>
                    <a:gd name="G16" fmla="*/ G15 1 43200"/>
                    <a:gd name="G17" fmla="+- 36935 0 0"/>
                    <a:gd name="G18" fmla="+- 43200 0 0"/>
                  </a:gdLst>
                  <a:ahLst/>
                  <a:cxnLst>
                    <a:cxn ang="0">
                      <a:pos x="15334" y="0"/>
                    </a:cxn>
                    <a:cxn ang="0">
                      <a:pos x="36935" y="21600"/>
                    </a:cxn>
                    <a:cxn ang="0">
                      <a:pos x="15335" y="43200"/>
                    </a:cxn>
                    <a:cxn ang="0">
                      <a:pos x="-1" y="36811"/>
                    </a:cxn>
                    <a:cxn ang="0">
                      <a:pos x="15334" y="0"/>
                    </a:cxn>
                    <a:cxn ang="0">
                      <a:pos x="36935" y="21600"/>
                    </a:cxn>
                    <a:cxn ang="0">
                      <a:pos x="15335" y="43200"/>
                    </a:cxn>
                    <a:cxn ang="0">
                      <a:pos x="-1" y="36811"/>
                    </a:cxn>
                    <a:cxn ang="0">
                      <a:pos x="15335" y="21600"/>
                    </a:cxn>
                  </a:cxnLst>
                  <a:rect l="0" t="0" r="r" b="b"/>
                  <a:pathLst>
                    <a:path w="36935" h="43200" fill="none">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360" cap="flat">
                  <a:solidFill>
                    <a:srgbClr val="CC0000"/>
                  </a:solidFill>
                  <a:round/>
                  <a:headEnd/>
                  <a:tailEnd/>
                </a:ln>
                <a:effectLst/>
              </p:spPr>
              <p:txBody>
                <a:bodyPr wrap="none" anchor="ctr"/>
                <a:lstStyle/>
                <a:p>
                  <a:endParaRPr lang="en-US" sz="1800">
                    <a:latin typeface="Trebuchet MS" pitchFamily="34" charset="0"/>
                  </a:endParaRPr>
                </a:p>
              </p:txBody>
            </p:sp>
            <p:sp>
              <p:nvSpPr>
                <p:cNvPr id="156786" name="AutoShape 114"/>
                <p:cNvSpPr>
                  <a:spLocks noChangeArrowheads="1"/>
                </p:cNvSpPr>
                <p:nvPr/>
              </p:nvSpPr>
              <p:spPr bwMode="auto">
                <a:xfrm>
                  <a:off x="204" y="3832"/>
                  <a:ext cx="155" cy="127"/>
                </a:xfrm>
                <a:prstGeom prst="rightArrow">
                  <a:avLst>
                    <a:gd name="adj1" fmla="val -741750"/>
                    <a:gd name="adj2" fmla="val -186156"/>
                  </a:avLst>
                </a:prstGeom>
                <a:solidFill>
                  <a:srgbClr val="D60093"/>
                </a:solidFill>
                <a:ln w="9360" cap="flat">
                  <a:solidFill>
                    <a:srgbClr val="000000"/>
                  </a:solidFill>
                  <a:miter lim="800000"/>
                  <a:headEnd/>
                  <a:tailEnd/>
                </a:ln>
                <a:effectLst/>
              </p:spPr>
              <p:txBody>
                <a:bodyPr wrap="none" anchor="ctr"/>
                <a:lstStyle/>
                <a:p>
                  <a:endParaRPr lang="en-US" sz="1800">
                    <a:latin typeface="Trebuchet MS" pitchFamily="34" charset="0"/>
                  </a:endParaRPr>
                </a:p>
              </p:txBody>
            </p:sp>
          </p:grpSp>
        </p:grpSp>
        <p:sp>
          <p:nvSpPr>
            <p:cNvPr id="156787" name="Rectangle 115"/>
            <p:cNvSpPr>
              <a:spLocks noChangeArrowheads="1"/>
            </p:cNvSpPr>
            <p:nvPr/>
          </p:nvSpPr>
          <p:spPr bwMode="auto">
            <a:xfrm>
              <a:off x="642" y="1194"/>
              <a:ext cx="3473" cy="1414"/>
            </a:xfrm>
            <a:prstGeom prst="rect">
              <a:avLst/>
            </a:prstGeom>
            <a:noFill/>
            <a:ln w="9525" cap="flat">
              <a:noFill/>
              <a:round/>
              <a:headEnd/>
              <a:tailEnd/>
            </a:ln>
            <a:effectLst/>
          </p:spPr>
          <p:txBody>
            <a:bodyPr wrap="none" lIns="90000" tIns="45000" rIns="90000" bIns="4500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INSTEAD OF Trigger Can Be on a Table or View</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
              </a:r>
              <a:br>
                <a:rPr lang="en-US" b="1" dirty="0">
                  <a:solidFill>
                    <a:srgbClr val="000000"/>
                  </a:solidFill>
                  <a:latin typeface="Calibri Light" panose="020F0302020204030204" pitchFamily="34" charset="0"/>
                  <a:cs typeface="Calibri Light" panose="020F0302020204030204" pitchFamily="34" charset="0"/>
                </a:rPr>
              </a:b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The Action That Initiates the Trigger Does NOT Occur</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Allows Updates to Views Not Previously Updateable</a:t>
              </a:r>
            </a:p>
          </p:txBody>
        </p:sp>
        <p:sp>
          <p:nvSpPr>
            <p:cNvPr id="156788" name="Oval 116"/>
            <p:cNvSpPr>
              <a:spLocks noChangeArrowheads="1"/>
            </p:cNvSpPr>
            <p:nvPr/>
          </p:nvSpPr>
          <p:spPr bwMode="auto">
            <a:xfrm>
              <a:off x="462" y="1223"/>
              <a:ext cx="189" cy="198"/>
            </a:xfrm>
            <a:prstGeom prst="ellipse">
              <a:avLst/>
            </a:prstGeom>
            <a:gradFill rotWithShape="0">
              <a:gsLst>
                <a:gs pos="0">
                  <a:srgbClr val="9900CC"/>
                </a:gs>
                <a:gs pos="100000">
                  <a:srgbClr val="46005D"/>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1</a:t>
              </a:r>
            </a:p>
          </p:txBody>
        </p:sp>
        <p:sp>
          <p:nvSpPr>
            <p:cNvPr id="156789" name="Oval 117"/>
            <p:cNvSpPr>
              <a:spLocks noChangeArrowheads="1"/>
            </p:cNvSpPr>
            <p:nvPr/>
          </p:nvSpPr>
          <p:spPr bwMode="auto">
            <a:xfrm>
              <a:off x="462" y="1879"/>
              <a:ext cx="189" cy="195"/>
            </a:xfrm>
            <a:prstGeom prst="ellipse">
              <a:avLst/>
            </a:prstGeom>
            <a:gradFill rotWithShape="0">
              <a:gsLst>
                <a:gs pos="0">
                  <a:srgbClr val="9900CC"/>
                </a:gs>
                <a:gs pos="100000">
                  <a:srgbClr val="46005D"/>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2</a:t>
              </a:r>
            </a:p>
          </p:txBody>
        </p:sp>
        <p:sp>
          <p:nvSpPr>
            <p:cNvPr id="156790" name="Oval 118"/>
            <p:cNvSpPr>
              <a:spLocks noChangeArrowheads="1"/>
            </p:cNvSpPr>
            <p:nvPr/>
          </p:nvSpPr>
          <p:spPr bwMode="auto">
            <a:xfrm>
              <a:off x="462" y="2535"/>
              <a:ext cx="189" cy="195"/>
            </a:xfrm>
            <a:prstGeom prst="ellipse">
              <a:avLst/>
            </a:prstGeom>
            <a:gradFill rotWithShape="0">
              <a:gsLst>
                <a:gs pos="0">
                  <a:srgbClr val="9900CC"/>
                </a:gs>
                <a:gs pos="100000">
                  <a:srgbClr val="46005D"/>
                </a:gs>
              </a:gsLst>
              <a:path path="shape">
                <a:fillToRect l="50000" t="50000" r="50000" b="50000"/>
              </a:path>
            </a:gradFill>
            <a:ln w="12600" cap="flat">
              <a:solidFill>
                <a:srgbClr val="000000"/>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Trebuchet MS" pitchFamily="34" charset="0"/>
                </a:rPr>
                <a:t>3</a:t>
              </a:r>
            </a:p>
          </p:txBody>
        </p:sp>
      </p:grpSp>
      <p:sp>
        <p:nvSpPr>
          <p:cNvPr id="120" name="Title 119"/>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How an INSTEAD OF Trigger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156704"/>
                                        </p:tgtEl>
                                        <p:attrNameLst>
                                          <p:attrName>style.visibility</p:attrName>
                                        </p:attrNameLst>
                                      </p:cBhvr>
                                      <p:to>
                                        <p:strVal val="visible"/>
                                      </p:to>
                                    </p:set>
                                    <p:animEffect transition="in" filter="dissolve">
                                      <p:cBhvr additive="repl">
                                        <p:cTn id="7" dur="500"/>
                                        <p:tgtEl>
                                          <p:spTgt spid="156704"/>
                                        </p:tgtEl>
                                      </p:cBhvr>
                                    </p:animEffect>
                                  </p:childTnLst>
                                </p:cTn>
                              </p:par>
                            </p:childTnLst>
                          </p:cTn>
                        </p:par>
                        <p:par>
                          <p:cTn id="8" fill="hold">
                            <p:stCondLst>
                              <p:cond delay="500"/>
                            </p:stCondLst>
                            <p:childTnLst>
                              <p:par>
                                <p:cTn id="9" presetID="1" presetClass="entr" fill="hold" nodeType="afterEffect">
                                  <p:stCondLst>
                                    <p:cond delay="0"/>
                                  </p:stCondLst>
                                  <p:childTnLst>
                                    <p:set>
                                      <p:cBhvr additive="repl">
                                        <p:cTn id="10" dur="1" fill="hold">
                                          <p:stCondLst>
                                            <p:cond delay="0"/>
                                          </p:stCondLst>
                                        </p:cTn>
                                        <p:tgtEl>
                                          <p:spTgt spid="156755"/>
                                        </p:tgtEl>
                                        <p:attrNameLst>
                                          <p:attrName>style.visibility</p:attrName>
                                        </p:attrNameLst>
                                      </p:cBhvr>
                                      <p:to>
                                        <p:strVal val="visible"/>
                                      </p:to>
                                    </p:set>
                                  </p:childTnLst>
                                </p:cTn>
                              </p:par>
                            </p:childTnLst>
                          </p:cTn>
                        </p:par>
                        <p:par>
                          <p:cTn id="11" fill="hold">
                            <p:stCondLst>
                              <p:cond delay="1000"/>
                            </p:stCondLst>
                            <p:childTnLst>
                              <p:par>
                                <p:cTn id="12" presetID="9" presetClass="entr" fill="hold" nodeType="afterEffect">
                                  <p:stCondLst>
                                    <p:cond delay="0"/>
                                  </p:stCondLst>
                                  <p:childTnLst>
                                    <p:set>
                                      <p:cBhvr additive="repl">
                                        <p:cTn id="13" dur="1" fill="hold">
                                          <p:stCondLst>
                                            <p:cond delay="0"/>
                                          </p:stCondLst>
                                        </p:cTn>
                                        <p:tgtEl>
                                          <p:spTgt spid="12"/>
                                        </p:tgtEl>
                                        <p:attrNameLst>
                                          <p:attrName>style.visibility</p:attrName>
                                        </p:attrNameLst>
                                      </p:cBhvr>
                                      <p:to>
                                        <p:strVal val="visible"/>
                                      </p:to>
                                    </p:set>
                                    <p:animEffect transition="in" filter="dissolve">
                                      <p:cBhvr additive="repl">
                                        <p:cTn id="14" dur="500"/>
                                        <p:tgtEl>
                                          <p:spTgt spid="12"/>
                                        </p:tgtEl>
                                      </p:cBhvr>
                                    </p:animEffect>
                                  </p:childTnLst>
                                </p:cTn>
                              </p:par>
                            </p:childTnLst>
                          </p:cTn>
                        </p:par>
                        <p:par>
                          <p:cTn id="15" fill="hold">
                            <p:stCondLst>
                              <p:cond delay="1500"/>
                            </p:stCondLst>
                            <p:childTnLst>
                              <p:par>
                                <p:cTn id="16" presetID="1" presetClass="entr" fill="hold" nodeType="afterEffect">
                                  <p:stCondLst>
                                    <p:cond delay="4000"/>
                                  </p:stCondLst>
                                  <p:childTnLst>
                                    <p:set>
                                      <p:cBhvr additive="repl">
                                        <p:cTn id="17" dur="1" fill="hold">
                                          <p:stCondLst>
                                            <p:cond delay="0"/>
                                          </p:stCondLst>
                                        </p:cTn>
                                        <p:tgtEl>
                                          <p:spTgt spid="156735"/>
                                        </p:tgtEl>
                                        <p:attrNameLst>
                                          <p:attrName>style.visibility</p:attrName>
                                        </p:attrNameLst>
                                      </p:cBhvr>
                                      <p:to>
                                        <p:strVal val="visible"/>
                                      </p:to>
                                    </p:set>
                                  </p:childTnLst>
                                </p:cTn>
                              </p:par>
                            </p:childTnLst>
                          </p:cTn>
                        </p:par>
                        <p:par>
                          <p:cTn id="18" fill="hold">
                            <p:stCondLst>
                              <p:cond delay="6000"/>
                            </p:stCondLst>
                            <p:childTnLst>
                              <p:par>
                                <p:cTn id="19" presetID="12" presetClass="entr" presetSubtype="1" fill="hold" grpId="0" nodeType="afterEffect">
                                  <p:stCondLst>
                                    <p:cond delay="0"/>
                                  </p:stCondLst>
                                  <p:childTnLst>
                                    <p:set>
                                      <p:cBhvr additive="repl">
                                        <p:cTn id="20" dur="1" fill="hold">
                                          <p:stCondLst>
                                            <p:cond delay="0"/>
                                          </p:stCondLst>
                                        </p:cTn>
                                        <p:tgtEl>
                                          <p:spTgt spid="156756"/>
                                        </p:tgtEl>
                                        <p:attrNameLst>
                                          <p:attrName>style.visibility</p:attrName>
                                        </p:attrNameLst>
                                      </p:cBhvr>
                                      <p:to>
                                        <p:strVal val="visible"/>
                                      </p:to>
                                    </p:set>
                                    <p:animEffect transition="in" filter="slide(fromTop)">
                                      <p:cBhvr additive="repl">
                                        <p:cTn id="21" dur="500"/>
                                        <p:tgtEl>
                                          <p:spTgt spid="156756"/>
                                        </p:tgtEl>
                                      </p:cBhvr>
                                    </p:animEffect>
                                  </p:childTnLst>
                                </p:cTn>
                              </p:par>
                            </p:childTnLst>
                          </p:cTn>
                        </p:par>
                        <p:par>
                          <p:cTn id="22" fill="hold">
                            <p:stCondLst>
                              <p:cond delay="8500"/>
                            </p:stCondLst>
                            <p:childTnLst>
                              <p:par>
                                <p:cTn id="23" presetID="9" presetClass="entr" fill="hold" nodeType="afterEffect">
                                  <p:stCondLst>
                                    <p:cond delay="1000"/>
                                  </p:stCondLst>
                                  <p:childTnLst>
                                    <p:set>
                                      <p:cBhvr additive="repl">
                                        <p:cTn id="24" dur="1" fill="hold">
                                          <p:stCondLst>
                                            <p:cond delay="0"/>
                                          </p:stCondLst>
                                        </p:cTn>
                                        <p:tgtEl>
                                          <p:spTgt spid="14"/>
                                        </p:tgtEl>
                                        <p:attrNameLst>
                                          <p:attrName>style.visibility</p:attrName>
                                        </p:attrNameLst>
                                      </p:cBhvr>
                                      <p:to>
                                        <p:strVal val="visible"/>
                                      </p:to>
                                    </p:set>
                                    <p:animEffect transition="in" filter="dissolve">
                                      <p:cBhvr additive="repl">
                                        <p:cTn id="25" dur="500"/>
                                        <p:tgtEl>
                                          <p:spTgt spid="14"/>
                                        </p:tgtEl>
                                      </p:cBhvr>
                                    </p:animEffect>
                                  </p:childTnLst>
                                </p:cTn>
                              </p:par>
                            </p:childTnLst>
                          </p:cTn>
                        </p:par>
                        <p:par>
                          <p:cTn id="26" fill="hold">
                            <p:stCondLst>
                              <p:cond delay="10000"/>
                            </p:stCondLst>
                            <p:childTnLst>
                              <p:par>
                                <p:cTn id="27" presetID="1" presetClass="entr" fill="hold" nodeType="afterEffect">
                                  <p:stCondLst>
                                    <p:cond delay="1000"/>
                                  </p:stCondLst>
                                  <p:childTnLst>
                                    <p:set>
                                      <p:cBhvr additive="repl">
                                        <p:cTn id="28" dur="1" fill="hold">
                                          <p:stCondLst>
                                            <p:cond delay="0"/>
                                          </p:stCondLst>
                                        </p:cTn>
                                        <p:tgtEl>
                                          <p:spTgt spid="1567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additive="repl">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04" grpId="0" animBg="1"/>
      <p:bldP spid="156756"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7"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360" tIns="44280" rIns="90360" bIns="4428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pitchFamily="34" charset="0"/>
            </a:endParaRPr>
          </a:p>
        </p:txBody>
      </p:sp>
      <p:grpSp>
        <p:nvGrpSpPr>
          <p:cNvPr id="2" name="Group 2"/>
          <p:cNvGrpSpPr>
            <a:grpSpLocks/>
          </p:cNvGrpSpPr>
          <p:nvPr/>
        </p:nvGrpSpPr>
        <p:grpSpPr bwMode="auto">
          <a:xfrm>
            <a:off x="685800" y="1143000"/>
            <a:ext cx="7845425" cy="5026025"/>
            <a:chOff x="432" y="720"/>
            <a:chExt cx="4942" cy="3166"/>
          </a:xfrm>
        </p:grpSpPr>
        <p:sp>
          <p:nvSpPr>
            <p:cNvPr id="157699" name="Rectangle 3"/>
            <p:cNvSpPr>
              <a:spLocks noChangeArrowheads="1"/>
            </p:cNvSpPr>
            <p:nvPr/>
          </p:nvSpPr>
          <p:spPr bwMode="auto">
            <a:xfrm>
              <a:off x="1920" y="720"/>
              <a:ext cx="2974" cy="334"/>
            </a:xfrm>
            <a:prstGeom prst="rect">
              <a:avLst/>
            </a:prstGeom>
            <a:gradFill rotWithShape="0">
              <a:gsLst>
                <a:gs pos="0">
                  <a:srgbClr val="FCFEB9"/>
                </a:gs>
                <a:gs pos="100000">
                  <a:srgbClr val="FFCC66"/>
                </a:gs>
              </a:gsLst>
              <a:lin ang="0" scaled="1"/>
            </a:gradFill>
            <a:ln w="9525" cap="flat">
              <a:noFill/>
              <a:round/>
              <a:headEnd/>
              <a:tailEnd/>
            </a:ln>
            <a:effectLst/>
          </p:spPr>
          <p:txBody>
            <a:bodyPr wrap="none" anchor="ctr"/>
            <a:lstStyle/>
            <a:p>
              <a:endParaRPr lang="en-US">
                <a:latin typeface="Trebuchet MS" pitchFamily="34" charset="0"/>
              </a:endParaRPr>
            </a:p>
          </p:txBody>
        </p:sp>
        <p:sp>
          <p:nvSpPr>
            <p:cNvPr id="157700" name="Rectangle 4"/>
            <p:cNvSpPr>
              <a:spLocks noChangeArrowheads="1"/>
            </p:cNvSpPr>
            <p:nvPr/>
          </p:nvSpPr>
          <p:spPr bwMode="auto">
            <a:xfrm>
              <a:off x="3696" y="2640"/>
              <a:ext cx="1678" cy="1246"/>
            </a:xfrm>
            <a:prstGeom prst="rect">
              <a:avLst/>
            </a:prstGeom>
            <a:solidFill>
              <a:srgbClr val="FFCC01"/>
            </a:solidFill>
            <a:ln w="9525" cap="flat">
              <a:noFill/>
              <a:round/>
              <a:headEnd/>
              <a:tailEnd/>
            </a:ln>
            <a:effectLst/>
          </p:spPr>
          <p:txBody>
            <a:bodyPr wrap="none" anchor="ctr"/>
            <a:lstStyle/>
            <a:p>
              <a:endParaRPr lang="en-US">
                <a:latin typeface="Trebuchet MS" pitchFamily="34" charset="0"/>
              </a:endParaRPr>
            </a:p>
          </p:txBody>
        </p:sp>
        <p:sp>
          <p:nvSpPr>
            <p:cNvPr id="157701" name="Rectangle 5"/>
            <p:cNvSpPr>
              <a:spLocks noChangeArrowheads="1"/>
            </p:cNvSpPr>
            <p:nvPr/>
          </p:nvSpPr>
          <p:spPr bwMode="auto">
            <a:xfrm>
              <a:off x="576" y="2640"/>
              <a:ext cx="1678" cy="1246"/>
            </a:xfrm>
            <a:prstGeom prst="rect">
              <a:avLst/>
            </a:prstGeom>
            <a:solidFill>
              <a:srgbClr val="FFCC01"/>
            </a:solidFill>
            <a:ln w="9525" cap="flat">
              <a:noFill/>
              <a:round/>
              <a:headEnd/>
              <a:tailEnd/>
            </a:ln>
            <a:effectLst/>
          </p:spPr>
          <p:txBody>
            <a:bodyPr wrap="none" anchor="ctr"/>
            <a:lstStyle/>
            <a:p>
              <a:endParaRPr lang="en-US">
                <a:latin typeface="Trebuchet MS" pitchFamily="34" charset="0"/>
              </a:endParaRPr>
            </a:p>
          </p:txBody>
        </p:sp>
        <p:sp>
          <p:nvSpPr>
            <p:cNvPr id="157702" name="Rectangle 6"/>
            <p:cNvSpPr>
              <a:spLocks noChangeArrowheads="1"/>
            </p:cNvSpPr>
            <p:nvPr/>
          </p:nvSpPr>
          <p:spPr bwMode="auto">
            <a:xfrm>
              <a:off x="432" y="777"/>
              <a:ext cx="4270" cy="1694"/>
            </a:xfrm>
            <a:prstGeom prst="rect">
              <a:avLst/>
            </a:prstGeom>
            <a:solidFill>
              <a:srgbClr val="FFFFFF"/>
            </a:solidFill>
            <a:ln w="12600" cap="flat">
              <a:solidFill>
                <a:srgbClr val="000000"/>
              </a:solidFill>
              <a:miter lim="800000"/>
              <a:headEnd/>
              <a:tailEnd/>
            </a:ln>
            <a:effectLst/>
          </p:spPr>
          <p:txBody>
            <a:bodyPr lIns="90360" tIns="44280" rIns="90360" bIns="44280" anchor="ctr">
              <a:spAutoFit/>
            </a:bodyPr>
            <a:lstStyle/>
            <a:p>
              <a:pPr>
                <a:lnSpc>
                  <a:spcPct val="96000"/>
                </a:lnSpc>
                <a:spcAft>
                  <a:spcPts val="1150"/>
                </a:spcAft>
                <a:buClrTx/>
                <a:buFontTx/>
                <a:buNone/>
                <a:tabLst>
                  <a:tab pos="0" algn="l"/>
                  <a:tab pos="45720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dirty="0">
                  <a:solidFill>
                    <a:srgbClr val="000000"/>
                  </a:solidFill>
                  <a:latin typeface="Trebuchet MS" pitchFamily="34" charset="0"/>
                </a:rPr>
                <a:t>CREATE TRIGGER </a:t>
              </a:r>
              <a:r>
                <a:rPr lang="en-US" sz="1600" dirty="0" err="1">
                  <a:solidFill>
                    <a:srgbClr val="000000"/>
                  </a:solidFill>
                  <a:latin typeface="Trebuchet MS" pitchFamily="34" charset="0"/>
                </a:rPr>
                <a:t>BackOrderList_Delete</a:t>
              </a:r>
              <a:r>
                <a:rPr lang="en-US" sz="1600" dirty="0">
                  <a:solidFill>
                    <a:srgbClr val="000000"/>
                  </a:solidFill>
                  <a:latin typeface="Trebuchet MS" pitchFamily="34" charset="0"/>
                </a:rPr>
                <a:t/>
              </a:r>
              <a:br>
                <a:rPr lang="en-US" sz="1600" dirty="0">
                  <a:solidFill>
                    <a:srgbClr val="000000"/>
                  </a:solidFill>
                  <a:latin typeface="Trebuchet MS" pitchFamily="34" charset="0"/>
                </a:rPr>
              </a:br>
              <a:r>
                <a:rPr lang="en-US" sz="1600" dirty="0">
                  <a:solidFill>
                    <a:srgbClr val="000000"/>
                  </a:solidFill>
                  <a:latin typeface="Trebuchet MS" pitchFamily="34" charset="0"/>
                </a:rPr>
                <a:t>	ON Products FOR UPDATE</a:t>
              </a:r>
              <a:br>
                <a:rPr lang="en-US" sz="1600" dirty="0">
                  <a:solidFill>
                    <a:srgbClr val="000000"/>
                  </a:solidFill>
                  <a:latin typeface="Trebuchet MS" pitchFamily="34" charset="0"/>
                </a:rPr>
              </a:br>
              <a:r>
                <a:rPr lang="en-US" sz="1600" dirty="0">
                  <a:solidFill>
                    <a:srgbClr val="000000"/>
                  </a:solidFill>
                  <a:latin typeface="Trebuchet MS" pitchFamily="34" charset="0"/>
                </a:rPr>
                <a:t>AS</a:t>
              </a:r>
              <a:br>
                <a:rPr lang="en-US" sz="1600" dirty="0">
                  <a:solidFill>
                    <a:srgbClr val="000000"/>
                  </a:solidFill>
                  <a:latin typeface="Trebuchet MS" pitchFamily="34" charset="0"/>
                </a:rPr>
              </a:br>
              <a:r>
                <a:rPr lang="en-US" sz="1600" dirty="0">
                  <a:solidFill>
                    <a:srgbClr val="000000"/>
                  </a:solidFill>
                  <a:latin typeface="Trebuchet MS" pitchFamily="34" charset="0"/>
                </a:rPr>
                <a:t>IF (SELECT </a:t>
              </a:r>
              <a:r>
                <a:rPr lang="en-US" sz="1600" dirty="0" err="1">
                  <a:solidFill>
                    <a:srgbClr val="000000"/>
                  </a:solidFill>
                  <a:latin typeface="Trebuchet MS" pitchFamily="34" charset="0"/>
                </a:rPr>
                <a:t>BO.ProductID</a:t>
              </a:r>
              <a:r>
                <a:rPr lang="en-US" sz="1600" dirty="0">
                  <a:solidFill>
                    <a:srgbClr val="000000"/>
                  </a:solidFill>
                  <a:latin typeface="Trebuchet MS" pitchFamily="34" charset="0"/>
                </a:rPr>
                <a:t> FROM </a:t>
              </a:r>
              <a:r>
                <a:rPr lang="en-US" sz="1600" dirty="0" err="1">
                  <a:solidFill>
                    <a:srgbClr val="000000"/>
                  </a:solidFill>
                  <a:latin typeface="Trebuchet MS" pitchFamily="34" charset="0"/>
                </a:rPr>
                <a:t>BackOrders</a:t>
              </a:r>
              <a:r>
                <a:rPr lang="en-US" sz="1600" dirty="0">
                  <a:solidFill>
                    <a:srgbClr val="000000"/>
                  </a:solidFill>
                  <a:latin typeface="Trebuchet MS" pitchFamily="34" charset="0"/>
                </a:rPr>
                <a:t> AS BO JOIN</a:t>
              </a:r>
              <a:br>
                <a:rPr lang="en-US" sz="1600" dirty="0">
                  <a:solidFill>
                    <a:srgbClr val="000000"/>
                  </a:solidFill>
                  <a:latin typeface="Trebuchet MS" pitchFamily="34" charset="0"/>
                </a:rPr>
              </a:br>
              <a:r>
                <a:rPr lang="en-US" sz="1600" dirty="0">
                  <a:solidFill>
                    <a:srgbClr val="000000"/>
                  </a:solidFill>
                  <a:latin typeface="Trebuchet MS" pitchFamily="34" charset="0"/>
                </a:rPr>
                <a:t>	Inserted AS I ON </a:t>
              </a:r>
              <a:r>
                <a:rPr lang="en-US" sz="1600" dirty="0" err="1">
                  <a:solidFill>
                    <a:srgbClr val="000000"/>
                  </a:solidFill>
                  <a:latin typeface="Trebuchet MS" pitchFamily="34" charset="0"/>
                </a:rPr>
                <a:t>BO.ProductID</a:t>
              </a:r>
              <a:r>
                <a:rPr lang="en-US" sz="1600" dirty="0">
                  <a:solidFill>
                    <a:srgbClr val="000000"/>
                  </a:solidFill>
                  <a:latin typeface="Trebuchet MS" pitchFamily="34" charset="0"/>
                </a:rPr>
                <a:t> = </a:t>
              </a:r>
              <a:r>
                <a:rPr lang="en-US" sz="1600" dirty="0" err="1">
                  <a:solidFill>
                    <a:srgbClr val="000000"/>
                  </a:solidFill>
                  <a:latin typeface="Trebuchet MS" pitchFamily="34" charset="0"/>
                </a:rPr>
                <a:t>I.Product_ID</a:t>
              </a:r>
              <a:r>
                <a:rPr lang="en-US" sz="1600" dirty="0">
                  <a:solidFill>
                    <a:srgbClr val="000000"/>
                  </a:solidFill>
                  <a:latin typeface="Trebuchet MS" pitchFamily="34" charset="0"/>
                </a:rPr>
                <a:t/>
              </a:r>
              <a:br>
                <a:rPr lang="en-US" sz="1600" dirty="0">
                  <a:solidFill>
                    <a:srgbClr val="000000"/>
                  </a:solidFill>
                  <a:latin typeface="Trebuchet MS" pitchFamily="34" charset="0"/>
                </a:rPr>
              </a:br>
              <a:r>
                <a:rPr lang="en-US" sz="1600" dirty="0">
                  <a:solidFill>
                    <a:srgbClr val="000000"/>
                  </a:solidFill>
                  <a:latin typeface="Trebuchet MS" pitchFamily="34" charset="0"/>
                </a:rPr>
                <a:t>	) &gt; 0</a:t>
              </a:r>
              <a:br>
                <a:rPr lang="en-US" sz="1600" dirty="0">
                  <a:solidFill>
                    <a:srgbClr val="000000"/>
                  </a:solidFill>
                  <a:latin typeface="Trebuchet MS" pitchFamily="34" charset="0"/>
                </a:rPr>
              </a:br>
              <a:r>
                <a:rPr lang="en-US" sz="1600" dirty="0">
                  <a:solidFill>
                    <a:srgbClr val="000000"/>
                  </a:solidFill>
                  <a:latin typeface="Trebuchet MS" pitchFamily="34" charset="0"/>
                </a:rPr>
                <a:t>BEGIN</a:t>
              </a:r>
              <a:br>
                <a:rPr lang="en-US" sz="1600" dirty="0">
                  <a:solidFill>
                    <a:srgbClr val="000000"/>
                  </a:solidFill>
                  <a:latin typeface="Trebuchet MS" pitchFamily="34" charset="0"/>
                </a:rPr>
              </a:br>
              <a:r>
                <a:rPr lang="en-US" sz="1600" dirty="0">
                  <a:solidFill>
                    <a:srgbClr val="000000"/>
                  </a:solidFill>
                  <a:latin typeface="Trebuchet MS" pitchFamily="34" charset="0"/>
                </a:rPr>
                <a:t>	DELETE BO FROM </a:t>
              </a:r>
              <a:r>
                <a:rPr lang="en-US" sz="1600" dirty="0" err="1">
                  <a:solidFill>
                    <a:srgbClr val="000000"/>
                  </a:solidFill>
                  <a:latin typeface="Trebuchet MS" pitchFamily="34" charset="0"/>
                </a:rPr>
                <a:t>BackOrders</a:t>
              </a:r>
              <a:r>
                <a:rPr lang="en-US" sz="1600" dirty="0">
                  <a:solidFill>
                    <a:srgbClr val="000000"/>
                  </a:solidFill>
                  <a:latin typeface="Trebuchet MS" pitchFamily="34" charset="0"/>
                </a:rPr>
                <a:t> AS BO </a:t>
              </a:r>
              <a:br>
                <a:rPr lang="en-US" sz="1600" dirty="0">
                  <a:solidFill>
                    <a:srgbClr val="000000"/>
                  </a:solidFill>
                  <a:latin typeface="Trebuchet MS" pitchFamily="34" charset="0"/>
                </a:rPr>
              </a:br>
              <a:r>
                <a:rPr lang="en-US" sz="1600" dirty="0">
                  <a:solidFill>
                    <a:srgbClr val="000000"/>
                  </a:solidFill>
                  <a:latin typeface="Trebuchet MS" pitchFamily="34" charset="0"/>
                </a:rPr>
                <a:t>	INNER JOIN Inserted AS I </a:t>
              </a:r>
              <a:br>
                <a:rPr lang="en-US" sz="1600" dirty="0">
                  <a:solidFill>
                    <a:srgbClr val="000000"/>
                  </a:solidFill>
                  <a:latin typeface="Trebuchet MS" pitchFamily="34" charset="0"/>
                </a:rPr>
              </a:br>
              <a:r>
                <a:rPr lang="en-US" sz="1600" dirty="0">
                  <a:solidFill>
                    <a:srgbClr val="000000"/>
                  </a:solidFill>
                  <a:latin typeface="Trebuchet MS" pitchFamily="34" charset="0"/>
                </a:rPr>
                <a:t>	ON </a:t>
              </a:r>
              <a:r>
                <a:rPr lang="en-US" sz="1600" dirty="0" err="1">
                  <a:solidFill>
                    <a:srgbClr val="000000"/>
                  </a:solidFill>
                  <a:latin typeface="Trebuchet MS" pitchFamily="34" charset="0"/>
                </a:rPr>
                <a:t>BO.ProductID</a:t>
              </a:r>
              <a:r>
                <a:rPr lang="en-US" sz="1600" dirty="0">
                  <a:solidFill>
                    <a:srgbClr val="000000"/>
                  </a:solidFill>
                  <a:latin typeface="Trebuchet MS" pitchFamily="34" charset="0"/>
                </a:rPr>
                <a:t> = </a:t>
              </a:r>
              <a:r>
                <a:rPr lang="en-US" sz="1600" dirty="0" err="1">
                  <a:solidFill>
                    <a:srgbClr val="000000"/>
                  </a:solidFill>
                  <a:latin typeface="Trebuchet MS" pitchFamily="34" charset="0"/>
                </a:rPr>
                <a:t>I.ProductID</a:t>
              </a:r>
              <a:r>
                <a:rPr lang="en-US" sz="1600" dirty="0">
                  <a:solidFill>
                    <a:srgbClr val="000000"/>
                  </a:solidFill>
                  <a:latin typeface="Trebuchet MS" pitchFamily="34" charset="0"/>
                </a:rPr>
                <a:t/>
              </a:r>
              <a:br>
                <a:rPr lang="en-US" sz="1600" dirty="0">
                  <a:solidFill>
                    <a:srgbClr val="000000"/>
                  </a:solidFill>
                  <a:latin typeface="Trebuchet MS" pitchFamily="34" charset="0"/>
                </a:rPr>
              </a:br>
              <a:r>
                <a:rPr lang="en-US" sz="1600" dirty="0">
                  <a:solidFill>
                    <a:srgbClr val="000000"/>
                  </a:solidFill>
                  <a:latin typeface="Trebuchet MS" pitchFamily="34" charset="0"/>
                </a:rPr>
                <a:t>END</a:t>
              </a:r>
            </a:p>
          </p:txBody>
        </p:sp>
        <p:sp>
          <p:nvSpPr>
            <p:cNvPr id="157703" name="Rectangle 7"/>
            <p:cNvSpPr>
              <a:spLocks noChangeArrowheads="1"/>
            </p:cNvSpPr>
            <p:nvPr/>
          </p:nvSpPr>
          <p:spPr bwMode="auto">
            <a:xfrm>
              <a:off x="528" y="2592"/>
              <a:ext cx="1678" cy="190"/>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Products</a:t>
              </a:r>
            </a:p>
          </p:txBody>
        </p:sp>
        <p:sp>
          <p:nvSpPr>
            <p:cNvPr id="157704" name="Rectangle 8"/>
            <p:cNvSpPr>
              <a:spLocks noChangeArrowheads="1"/>
            </p:cNvSpPr>
            <p:nvPr/>
          </p:nvSpPr>
          <p:spPr bwMode="auto">
            <a:xfrm>
              <a:off x="528" y="2784"/>
              <a:ext cx="526"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ProductID</a:t>
              </a:r>
            </a:p>
          </p:txBody>
        </p:sp>
        <p:sp>
          <p:nvSpPr>
            <p:cNvPr id="157705" name="Rectangle 9"/>
            <p:cNvSpPr>
              <a:spLocks noChangeArrowheads="1"/>
            </p:cNvSpPr>
            <p:nvPr/>
          </p:nvSpPr>
          <p:spPr bwMode="auto">
            <a:xfrm>
              <a:off x="1056" y="2784"/>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UnitsInStock</a:t>
              </a:r>
            </a:p>
          </p:txBody>
        </p:sp>
        <p:sp>
          <p:nvSpPr>
            <p:cNvPr id="157706" name="Rectangle 10"/>
            <p:cNvSpPr>
              <a:spLocks noChangeArrowheads="1"/>
            </p:cNvSpPr>
            <p:nvPr/>
          </p:nvSpPr>
          <p:spPr bwMode="auto">
            <a:xfrm>
              <a:off x="1680" y="2784"/>
              <a:ext cx="19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7707" name="Rectangle 11"/>
            <p:cNvSpPr>
              <a:spLocks noChangeArrowheads="1"/>
            </p:cNvSpPr>
            <p:nvPr/>
          </p:nvSpPr>
          <p:spPr bwMode="auto">
            <a:xfrm>
              <a:off x="1872" y="2784"/>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7708" name="Rectangle 12"/>
            <p:cNvSpPr>
              <a:spLocks noChangeArrowheads="1"/>
            </p:cNvSpPr>
            <p:nvPr/>
          </p:nvSpPr>
          <p:spPr bwMode="auto">
            <a:xfrm>
              <a:off x="528" y="2976"/>
              <a:ext cx="526"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a:t>
              </a:r>
            </a:p>
          </p:txBody>
        </p:sp>
        <p:sp>
          <p:nvSpPr>
            <p:cNvPr id="157709" name="Rectangle 13"/>
            <p:cNvSpPr>
              <a:spLocks noChangeArrowheads="1"/>
            </p:cNvSpPr>
            <p:nvPr/>
          </p:nvSpPr>
          <p:spPr bwMode="auto">
            <a:xfrm>
              <a:off x="1056" y="2976"/>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br>
                <a:rPr lang="en-US">
                  <a:solidFill>
                    <a:srgbClr val="000000"/>
                  </a:solidFill>
                  <a:latin typeface="Trebuchet MS" pitchFamily="34" charset="0"/>
                </a:rPr>
              </a:br>
              <a:r>
                <a:rPr lang="en-US">
                  <a:solidFill>
                    <a:srgbClr val="000000"/>
                  </a:solidFill>
                  <a:latin typeface="Trebuchet MS" pitchFamily="34" charset="0"/>
                </a:rPr>
                <a:t>65</a:t>
              </a:r>
              <a:br>
                <a:rPr lang="en-US">
                  <a:solidFill>
                    <a:srgbClr val="000000"/>
                  </a:solidFill>
                  <a:latin typeface="Trebuchet MS" pitchFamily="34" charset="0"/>
                </a:rPr>
              </a:br>
              <a:r>
                <a:rPr lang="en-US">
                  <a:solidFill>
                    <a:srgbClr val="000000"/>
                  </a:solidFill>
                  <a:latin typeface="Trebuchet MS" pitchFamily="34" charset="0"/>
                </a:rPr>
                <a:t>20</a:t>
              </a:r>
            </a:p>
          </p:txBody>
        </p:sp>
        <p:sp>
          <p:nvSpPr>
            <p:cNvPr id="157710" name="Rectangle 14"/>
            <p:cNvSpPr>
              <a:spLocks noChangeArrowheads="1"/>
            </p:cNvSpPr>
            <p:nvPr/>
          </p:nvSpPr>
          <p:spPr bwMode="auto">
            <a:xfrm>
              <a:off x="1680" y="2976"/>
              <a:ext cx="190"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11" name="Rectangle 15"/>
            <p:cNvSpPr>
              <a:spLocks noChangeArrowheads="1"/>
            </p:cNvSpPr>
            <p:nvPr/>
          </p:nvSpPr>
          <p:spPr bwMode="auto">
            <a:xfrm>
              <a:off x="1872" y="2976"/>
              <a:ext cx="334"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grpSp>
          <p:nvGrpSpPr>
            <p:cNvPr id="3" name="Group 16"/>
            <p:cNvGrpSpPr>
              <a:grpSpLocks/>
            </p:cNvGrpSpPr>
            <p:nvPr/>
          </p:nvGrpSpPr>
          <p:grpSpPr bwMode="auto">
            <a:xfrm>
              <a:off x="531" y="3216"/>
              <a:ext cx="1675" cy="142"/>
              <a:chOff x="531" y="3216"/>
              <a:chExt cx="1675" cy="142"/>
            </a:xfrm>
          </p:grpSpPr>
          <p:sp>
            <p:nvSpPr>
              <p:cNvPr id="157713" name="Rectangle 17"/>
              <p:cNvSpPr>
                <a:spLocks noChangeArrowheads="1"/>
              </p:cNvSpPr>
              <p:nvPr/>
            </p:nvSpPr>
            <p:spPr bwMode="auto">
              <a:xfrm>
                <a:off x="531" y="3216"/>
                <a:ext cx="52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7714" name="Rectangle 18"/>
              <p:cNvSpPr>
                <a:spLocks noChangeArrowheads="1"/>
              </p:cNvSpPr>
              <p:nvPr/>
            </p:nvSpPr>
            <p:spPr bwMode="auto">
              <a:xfrm>
                <a:off x="1056" y="3216"/>
                <a:ext cx="622"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 </a:t>
                </a:r>
              </a:p>
            </p:txBody>
          </p:sp>
          <p:sp>
            <p:nvSpPr>
              <p:cNvPr id="157715" name="Rectangle 19"/>
              <p:cNvSpPr>
                <a:spLocks noChangeArrowheads="1"/>
              </p:cNvSpPr>
              <p:nvPr/>
            </p:nvSpPr>
            <p:spPr bwMode="auto">
              <a:xfrm>
                <a:off x="1680" y="3216"/>
                <a:ext cx="526" cy="142"/>
              </a:xfrm>
              <a:prstGeom prst="rect">
                <a:avLst/>
              </a:prstGeom>
              <a:solidFill>
                <a:srgbClr val="FFCCFF"/>
              </a:solidFill>
              <a:ln w="9525" cap="flat">
                <a:noFill/>
                <a:round/>
                <a:headEnd/>
                <a:tailEnd/>
              </a:ln>
              <a:effectLst/>
            </p:spPr>
            <p:txBody>
              <a:bodyPr wrap="none" anchor="ctr"/>
              <a:lstStyle/>
              <a:p>
                <a:endParaRPr lang="en-US">
                  <a:latin typeface="Trebuchet MS" pitchFamily="34" charset="0"/>
                </a:endParaRPr>
              </a:p>
            </p:txBody>
          </p:sp>
        </p:grpSp>
        <p:sp>
          <p:nvSpPr>
            <p:cNvPr id="157716" name="Rectangle 20"/>
            <p:cNvSpPr>
              <a:spLocks noChangeArrowheads="1"/>
            </p:cNvSpPr>
            <p:nvPr/>
          </p:nvSpPr>
          <p:spPr bwMode="auto">
            <a:xfrm>
              <a:off x="528" y="2976"/>
              <a:ext cx="526"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17" name="Rectangle 21"/>
            <p:cNvSpPr>
              <a:spLocks noChangeArrowheads="1"/>
            </p:cNvSpPr>
            <p:nvPr/>
          </p:nvSpPr>
          <p:spPr bwMode="auto">
            <a:xfrm>
              <a:off x="1056" y="2976"/>
              <a:ext cx="622"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18" name="Rectangle 22"/>
            <p:cNvSpPr>
              <a:spLocks noChangeArrowheads="1"/>
            </p:cNvSpPr>
            <p:nvPr/>
          </p:nvSpPr>
          <p:spPr bwMode="auto">
            <a:xfrm>
              <a:off x="1872" y="2976"/>
              <a:ext cx="334"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19" name="Rectangle 23"/>
            <p:cNvSpPr>
              <a:spLocks noChangeArrowheads="1"/>
            </p:cNvSpPr>
            <p:nvPr/>
          </p:nvSpPr>
          <p:spPr bwMode="auto">
            <a:xfrm>
              <a:off x="1680" y="2976"/>
              <a:ext cx="190"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20" name="AutoShape 24"/>
            <p:cNvSpPr>
              <a:spLocks noChangeArrowheads="1"/>
            </p:cNvSpPr>
            <p:nvPr/>
          </p:nvSpPr>
          <p:spPr bwMode="auto">
            <a:xfrm>
              <a:off x="1776" y="3072"/>
              <a:ext cx="910" cy="382"/>
            </a:xfrm>
            <a:prstGeom prst="leftArrow">
              <a:avLst>
                <a:gd name="adj1" fmla="val -449769"/>
                <a:gd name="adj2" fmla="val 551435"/>
              </a:avLst>
            </a:prstGeom>
            <a:gradFill rotWithShape="0">
              <a:gsLst>
                <a:gs pos="0">
                  <a:srgbClr val="CCFFFF"/>
                </a:gs>
                <a:gs pos="100000">
                  <a:srgbClr val="FBFFFF"/>
                </a:gs>
              </a:gsLst>
              <a:lin ang="0" scaled="1"/>
            </a:gradFill>
            <a:ln w="9360" cap="flat">
              <a:solidFill>
                <a:srgbClr val="5F5F5F"/>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5F5F5F"/>
                  </a:solidFill>
                  <a:latin typeface="Trebuchet MS" pitchFamily="34" charset="0"/>
                </a:rPr>
                <a:t>Updated</a:t>
              </a:r>
            </a:p>
          </p:txBody>
        </p:sp>
        <p:sp>
          <p:nvSpPr>
            <p:cNvPr id="157721" name="Rectangle 25"/>
            <p:cNvSpPr>
              <a:spLocks noChangeArrowheads="1"/>
            </p:cNvSpPr>
            <p:nvPr/>
          </p:nvSpPr>
          <p:spPr bwMode="auto">
            <a:xfrm>
              <a:off x="3648" y="2592"/>
              <a:ext cx="1678" cy="190"/>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BackOrders</a:t>
              </a:r>
            </a:p>
          </p:txBody>
        </p:sp>
        <p:sp>
          <p:nvSpPr>
            <p:cNvPr id="157722" name="Rectangle 26"/>
            <p:cNvSpPr>
              <a:spLocks noChangeArrowheads="1"/>
            </p:cNvSpPr>
            <p:nvPr/>
          </p:nvSpPr>
          <p:spPr bwMode="auto">
            <a:xfrm>
              <a:off x="3648" y="2784"/>
              <a:ext cx="526"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ProductID</a:t>
              </a:r>
            </a:p>
          </p:txBody>
        </p:sp>
        <p:sp>
          <p:nvSpPr>
            <p:cNvPr id="157723" name="Rectangle 27"/>
            <p:cNvSpPr>
              <a:spLocks noChangeArrowheads="1"/>
            </p:cNvSpPr>
            <p:nvPr/>
          </p:nvSpPr>
          <p:spPr bwMode="auto">
            <a:xfrm>
              <a:off x="4176" y="2784"/>
              <a:ext cx="81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UnitsOnOrder</a:t>
              </a:r>
            </a:p>
          </p:txBody>
        </p:sp>
        <p:sp>
          <p:nvSpPr>
            <p:cNvPr id="157724" name="Rectangle 28"/>
            <p:cNvSpPr>
              <a:spLocks noChangeArrowheads="1"/>
            </p:cNvSpPr>
            <p:nvPr/>
          </p:nvSpPr>
          <p:spPr bwMode="auto">
            <a:xfrm>
              <a:off x="4992" y="2784"/>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7725" name="Rectangle 29"/>
            <p:cNvSpPr>
              <a:spLocks noChangeArrowheads="1"/>
            </p:cNvSpPr>
            <p:nvPr/>
          </p:nvSpPr>
          <p:spPr bwMode="auto">
            <a:xfrm>
              <a:off x="3648" y="2976"/>
              <a:ext cx="526"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a:t>
              </a:r>
            </a:p>
          </p:txBody>
        </p:sp>
        <p:sp>
          <p:nvSpPr>
            <p:cNvPr id="157726" name="Rectangle 30"/>
            <p:cNvSpPr>
              <a:spLocks noChangeArrowheads="1"/>
            </p:cNvSpPr>
            <p:nvPr/>
          </p:nvSpPr>
          <p:spPr bwMode="auto">
            <a:xfrm>
              <a:off x="4176" y="2976"/>
              <a:ext cx="814"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br>
                <a:rPr lang="en-US">
                  <a:solidFill>
                    <a:srgbClr val="000000"/>
                  </a:solidFill>
                  <a:latin typeface="Trebuchet MS" pitchFamily="34" charset="0"/>
                </a:rPr>
              </a:br>
              <a:r>
                <a:rPr lang="en-US">
                  <a:solidFill>
                    <a:srgbClr val="000000"/>
                  </a:solidFill>
                  <a:latin typeface="Trebuchet MS" pitchFamily="34" charset="0"/>
                </a:rPr>
                <a:t>65</a:t>
              </a:r>
            </a:p>
          </p:txBody>
        </p:sp>
        <p:sp>
          <p:nvSpPr>
            <p:cNvPr id="157727" name="Rectangle 31"/>
            <p:cNvSpPr>
              <a:spLocks noChangeArrowheads="1"/>
            </p:cNvSpPr>
            <p:nvPr/>
          </p:nvSpPr>
          <p:spPr bwMode="auto">
            <a:xfrm>
              <a:off x="4992" y="2976"/>
              <a:ext cx="334"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28" name="Rectangle 32"/>
            <p:cNvSpPr>
              <a:spLocks noChangeArrowheads="1"/>
            </p:cNvSpPr>
            <p:nvPr/>
          </p:nvSpPr>
          <p:spPr bwMode="auto">
            <a:xfrm>
              <a:off x="3651" y="3600"/>
              <a:ext cx="52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7729" name="Rectangle 33"/>
            <p:cNvSpPr>
              <a:spLocks noChangeArrowheads="1"/>
            </p:cNvSpPr>
            <p:nvPr/>
          </p:nvSpPr>
          <p:spPr bwMode="auto">
            <a:xfrm>
              <a:off x="4176" y="3600"/>
              <a:ext cx="814" cy="142"/>
            </a:xfrm>
            <a:prstGeom prst="rect">
              <a:avLst/>
            </a:prstGeom>
            <a:solidFill>
              <a:srgbClr val="9999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 </a:t>
              </a:r>
            </a:p>
          </p:txBody>
        </p:sp>
        <p:sp>
          <p:nvSpPr>
            <p:cNvPr id="157730" name="Rectangle 34"/>
            <p:cNvSpPr>
              <a:spLocks noChangeArrowheads="1"/>
            </p:cNvSpPr>
            <p:nvPr/>
          </p:nvSpPr>
          <p:spPr bwMode="auto">
            <a:xfrm>
              <a:off x="4992" y="3600"/>
              <a:ext cx="334" cy="142"/>
            </a:xfrm>
            <a:prstGeom prst="rect">
              <a:avLst/>
            </a:prstGeom>
            <a:solidFill>
              <a:srgbClr val="FFCCFF"/>
            </a:solidFill>
            <a:ln w="9525" cap="flat">
              <a:noFill/>
              <a:round/>
              <a:headEnd/>
              <a:tailEnd/>
            </a:ln>
            <a:effectLst/>
          </p:spPr>
          <p:txBody>
            <a:bodyPr wrap="none" anchor="ctr"/>
            <a:lstStyle/>
            <a:p>
              <a:endParaRPr lang="en-US">
                <a:latin typeface="Trebuchet MS" pitchFamily="34" charset="0"/>
              </a:endParaRPr>
            </a:p>
          </p:txBody>
        </p:sp>
        <p:sp>
          <p:nvSpPr>
            <p:cNvPr id="157731" name="Rectangle 35"/>
            <p:cNvSpPr>
              <a:spLocks noChangeArrowheads="1"/>
            </p:cNvSpPr>
            <p:nvPr/>
          </p:nvSpPr>
          <p:spPr bwMode="auto">
            <a:xfrm>
              <a:off x="3648" y="2976"/>
              <a:ext cx="526"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32" name="Rectangle 36"/>
            <p:cNvSpPr>
              <a:spLocks noChangeArrowheads="1"/>
            </p:cNvSpPr>
            <p:nvPr/>
          </p:nvSpPr>
          <p:spPr bwMode="auto">
            <a:xfrm>
              <a:off x="4176" y="2976"/>
              <a:ext cx="814"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33" name="Rectangle 37"/>
            <p:cNvSpPr>
              <a:spLocks noChangeArrowheads="1"/>
            </p:cNvSpPr>
            <p:nvPr/>
          </p:nvSpPr>
          <p:spPr bwMode="auto">
            <a:xfrm>
              <a:off x="4992" y="2976"/>
              <a:ext cx="334"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7734" name="AutoShape 38"/>
            <p:cNvSpPr>
              <a:spLocks noChangeArrowheads="1"/>
            </p:cNvSpPr>
            <p:nvPr/>
          </p:nvSpPr>
          <p:spPr bwMode="auto">
            <a:xfrm>
              <a:off x="2400" y="3456"/>
              <a:ext cx="1390" cy="382"/>
            </a:xfrm>
            <a:prstGeom prst="leftArrow">
              <a:avLst>
                <a:gd name="adj1" fmla="val -511157"/>
                <a:gd name="adj2" fmla="val 851196"/>
              </a:avLst>
            </a:prstGeom>
            <a:gradFill rotWithShape="0">
              <a:gsLst>
                <a:gs pos="0">
                  <a:srgbClr val="FFFFFF"/>
                </a:gs>
                <a:gs pos="100000">
                  <a:srgbClr val="FFCCFF"/>
                </a:gs>
              </a:gsLst>
              <a:lin ang="0" scaled="1"/>
            </a:gradFill>
            <a:ln w="9360" cap="flat">
              <a:solidFill>
                <a:srgbClr val="FF99CC"/>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rgbClr val="000000"/>
                  </a:solidFill>
                  <a:latin typeface="Trebuchet MS" pitchFamily="34" charset="0"/>
                </a:rPr>
                <a:t>Trigger Deletes Row</a:t>
              </a:r>
            </a:p>
          </p:txBody>
        </p:sp>
      </p:grpSp>
      <p:sp>
        <p:nvSpPr>
          <p:cNvPr id="40" name="Title 39"/>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Enforcing Data Integrity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838200" y="3581400"/>
            <a:ext cx="2663825" cy="1978025"/>
            <a:chOff x="528" y="2256"/>
            <a:chExt cx="1678" cy="1246"/>
          </a:xfrm>
        </p:grpSpPr>
        <p:sp>
          <p:nvSpPr>
            <p:cNvPr id="158722" name="Rectangle 2"/>
            <p:cNvSpPr>
              <a:spLocks noChangeArrowheads="1"/>
            </p:cNvSpPr>
            <p:nvPr/>
          </p:nvSpPr>
          <p:spPr bwMode="auto">
            <a:xfrm>
              <a:off x="528" y="2256"/>
              <a:ext cx="1678"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Products</a:t>
              </a:r>
            </a:p>
          </p:txBody>
        </p:sp>
        <p:sp>
          <p:nvSpPr>
            <p:cNvPr id="158723" name="Rectangle 3"/>
            <p:cNvSpPr>
              <a:spLocks noChangeArrowheads="1"/>
            </p:cNvSpPr>
            <p:nvPr/>
          </p:nvSpPr>
          <p:spPr bwMode="auto">
            <a:xfrm>
              <a:off x="528" y="2448"/>
              <a:ext cx="526"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ProductID</a:t>
              </a:r>
            </a:p>
          </p:txBody>
        </p:sp>
        <p:sp>
          <p:nvSpPr>
            <p:cNvPr id="158724" name="Rectangle 4"/>
            <p:cNvSpPr>
              <a:spLocks noChangeArrowheads="1"/>
            </p:cNvSpPr>
            <p:nvPr/>
          </p:nvSpPr>
          <p:spPr bwMode="auto">
            <a:xfrm>
              <a:off x="1056" y="2448"/>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UnitsInStock</a:t>
              </a:r>
            </a:p>
          </p:txBody>
        </p:sp>
        <p:sp>
          <p:nvSpPr>
            <p:cNvPr id="158725" name="Rectangle 5"/>
            <p:cNvSpPr>
              <a:spLocks noChangeArrowheads="1"/>
            </p:cNvSpPr>
            <p:nvPr/>
          </p:nvSpPr>
          <p:spPr bwMode="auto">
            <a:xfrm>
              <a:off x="1680" y="2448"/>
              <a:ext cx="19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8726" name="Rectangle 6"/>
            <p:cNvSpPr>
              <a:spLocks noChangeArrowheads="1"/>
            </p:cNvSpPr>
            <p:nvPr/>
          </p:nvSpPr>
          <p:spPr bwMode="auto">
            <a:xfrm>
              <a:off x="1872" y="2448"/>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8727" name="Rectangle 7"/>
            <p:cNvSpPr>
              <a:spLocks noChangeArrowheads="1"/>
            </p:cNvSpPr>
            <p:nvPr/>
          </p:nvSpPr>
          <p:spPr bwMode="auto">
            <a:xfrm>
              <a:off x="528" y="2640"/>
              <a:ext cx="526"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a:t>
              </a:r>
            </a:p>
          </p:txBody>
        </p:sp>
        <p:sp>
          <p:nvSpPr>
            <p:cNvPr id="158728" name="Rectangle 8"/>
            <p:cNvSpPr>
              <a:spLocks noChangeArrowheads="1"/>
            </p:cNvSpPr>
            <p:nvPr/>
          </p:nvSpPr>
          <p:spPr bwMode="auto">
            <a:xfrm>
              <a:off x="1056" y="2640"/>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br>
                <a:rPr lang="en-US">
                  <a:solidFill>
                    <a:srgbClr val="000000"/>
                  </a:solidFill>
                  <a:latin typeface="Trebuchet MS" pitchFamily="34" charset="0"/>
                </a:rPr>
              </a:br>
              <a:r>
                <a:rPr lang="en-US">
                  <a:solidFill>
                    <a:srgbClr val="000000"/>
                  </a:solidFill>
                  <a:latin typeface="Trebuchet MS" pitchFamily="34" charset="0"/>
                </a:rPr>
                <a:t>65</a:t>
              </a:r>
              <a:br>
                <a:rPr lang="en-US">
                  <a:solidFill>
                    <a:srgbClr val="000000"/>
                  </a:solidFill>
                  <a:latin typeface="Trebuchet MS" pitchFamily="34" charset="0"/>
                </a:rPr>
              </a:br>
              <a:r>
                <a:rPr lang="en-US">
                  <a:solidFill>
                    <a:srgbClr val="000000"/>
                  </a:solidFill>
                  <a:latin typeface="Trebuchet MS" pitchFamily="34" charset="0"/>
                </a:rPr>
                <a:t>20</a:t>
              </a:r>
            </a:p>
          </p:txBody>
        </p:sp>
        <p:sp>
          <p:nvSpPr>
            <p:cNvPr id="158729" name="Rectangle 9"/>
            <p:cNvSpPr>
              <a:spLocks noChangeArrowheads="1"/>
            </p:cNvSpPr>
            <p:nvPr/>
          </p:nvSpPr>
          <p:spPr bwMode="auto">
            <a:xfrm>
              <a:off x="1680" y="2640"/>
              <a:ext cx="190"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30" name="Rectangle 10"/>
            <p:cNvSpPr>
              <a:spLocks noChangeArrowheads="1"/>
            </p:cNvSpPr>
            <p:nvPr/>
          </p:nvSpPr>
          <p:spPr bwMode="auto">
            <a:xfrm>
              <a:off x="1872" y="2640"/>
              <a:ext cx="334"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grpSp>
      <p:sp>
        <p:nvSpPr>
          <p:cNvPr id="158731" name="Text Box 11"/>
          <p:cNvSpPr txBox="1">
            <a:spLocks noChangeArrowheads="1"/>
          </p:cNvSpPr>
          <p:nvPr/>
        </p:nvSpPr>
        <p:spPr bwMode="auto">
          <a:xfrm>
            <a:off x="0" y="0"/>
            <a:ext cx="7562850" cy="914400"/>
          </a:xfrm>
          <a:prstGeom prst="rect">
            <a:avLst/>
          </a:prstGeom>
          <a:noFill/>
          <a:ln w="9525" cap="flat">
            <a:noFill/>
            <a:round/>
            <a:headEnd/>
            <a:tailEnd/>
          </a:ln>
          <a:effectLst/>
        </p:spPr>
        <p:txBody>
          <a:bodyPr lIns="90360" tIns="44280" rIns="90360" bIns="4428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pitchFamily="34" charset="0"/>
            </a:endParaRPr>
          </a:p>
        </p:txBody>
      </p:sp>
      <p:grpSp>
        <p:nvGrpSpPr>
          <p:cNvPr id="3" name="Group 12"/>
          <p:cNvGrpSpPr>
            <a:grpSpLocks/>
          </p:cNvGrpSpPr>
          <p:nvPr/>
        </p:nvGrpSpPr>
        <p:grpSpPr bwMode="auto">
          <a:xfrm>
            <a:off x="838200" y="4572000"/>
            <a:ext cx="2659063" cy="225425"/>
            <a:chOff x="528" y="2880"/>
            <a:chExt cx="1675" cy="142"/>
          </a:xfrm>
        </p:grpSpPr>
        <p:grpSp>
          <p:nvGrpSpPr>
            <p:cNvPr id="4" name="Group 13"/>
            <p:cNvGrpSpPr>
              <a:grpSpLocks/>
            </p:cNvGrpSpPr>
            <p:nvPr/>
          </p:nvGrpSpPr>
          <p:grpSpPr bwMode="auto">
            <a:xfrm>
              <a:off x="528" y="2880"/>
              <a:ext cx="1675" cy="142"/>
              <a:chOff x="528" y="2880"/>
              <a:chExt cx="1675" cy="142"/>
            </a:xfrm>
          </p:grpSpPr>
          <p:grpSp>
            <p:nvGrpSpPr>
              <p:cNvPr id="5" name="Group 14"/>
              <p:cNvGrpSpPr>
                <a:grpSpLocks/>
              </p:cNvGrpSpPr>
              <p:nvPr/>
            </p:nvGrpSpPr>
            <p:grpSpPr bwMode="auto">
              <a:xfrm>
                <a:off x="528" y="2880"/>
                <a:ext cx="1675" cy="142"/>
                <a:chOff x="528" y="2880"/>
                <a:chExt cx="1675" cy="142"/>
              </a:xfrm>
            </p:grpSpPr>
            <p:sp>
              <p:nvSpPr>
                <p:cNvPr id="158735" name="Rectangle 15"/>
                <p:cNvSpPr>
                  <a:spLocks noChangeArrowheads="1"/>
                </p:cNvSpPr>
                <p:nvPr/>
              </p:nvSpPr>
              <p:spPr bwMode="auto">
                <a:xfrm>
                  <a:off x="528" y="2880"/>
                  <a:ext cx="523" cy="142"/>
                </a:xfrm>
                <a:prstGeom prst="rect">
                  <a:avLst/>
                </a:prstGeom>
                <a:solidFill>
                  <a:srgbClr val="FFFFFF"/>
                </a:solidFill>
                <a:ln w="9525" cap="flat">
                  <a:noFill/>
                  <a:round/>
                  <a:headEnd/>
                  <a:tailEnd/>
                </a:ln>
                <a:effectLst/>
              </p:spPr>
              <p:txBody>
                <a:bodyPr wrap="none" anchor="ctr"/>
                <a:lstStyle/>
                <a:p>
                  <a:endParaRPr lang="en-US">
                    <a:latin typeface="Trebuchet MS" pitchFamily="34" charset="0"/>
                  </a:endParaRPr>
                </a:p>
              </p:txBody>
            </p:sp>
            <p:sp>
              <p:nvSpPr>
                <p:cNvPr id="158736" name="Rectangle 16"/>
                <p:cNvSpPr>
                  <a:spLocks noChangeArrowheads="1"/>
                </p:cNvSpPr>
                <p:nvPr/>
              </p:nvSpPr>
              <p:spPr bwMode="auto">
                <a:xfrm>
                  <a:off x="1677" y="2880"/>
                  <a:ext cx="526" cy="142"/>
                </a:xfrm>
                <a:prstGeom prst="rect">
                  <a:avLst/>
                </a:prstGeom>
                <a:solidFill>
                  <a:srgbClr val="FFFFFF"/>
                </a:solidFill>
                <a:ln w="9525" cap="flat">
                  <a:noFill/>
                  <a:round/>
                  <a:headEnd/>
                  <a:tailEnd/>
                </a:ln>
                <a:effectLst/>
              </p:spPr>
              <p:txBody>
                <a:bodyPr wrap="none" anchor="ctr"/>
                <a:lstStyle/>
                <a:p>
                  <a:endParaRPr lang="en-US">
                    <a:latin typeface="Trebuchet MS" pitchFamily="34" charset="0"/>
                  </a:endParaRPr>
                </a:p>
              </p:txBody>
            </p:sp>
            <p:sp>
              <p:nvSpPr>
                <p:cNvPr id="158737" name="Rectangle 17"/>
                <p:cNvSpPr>
                  <a:spLocks noChangeArrowheads="1"/>
                </p:cNvSpPr>
                <p:nvPr/>
              </p:nvSpPr>
              <p:spPr bwMode="auto">
                <a:xfrm>
                  <a:off x="1068" y="2880"/>
                  <a:ext cx="603" cy="142"/>
                </a:xfrm>
                <a:prstGeom prst="rect">
                  <a:avLst/>
                </a:prstGeom>
                <a:solidFill>
                  <a:srgbClr val="FFFFFF"/>
                </a:solidFill>
                <a:ln w="9525" cap="flat">
                  <a:noFill/>
                  <a:round/>
                  <a:headEnd/>
                  <a:tailEnd/>
                </a:ln>
                <a:effectLst/>
              </p:spPr>
              <p:txBody>
                <a:bodyPr wrap="none" anchor="ctr"/>
                <a:lstStyle/>
                <a:p>
                  <a:endParaRPr lang="en-US">
                    <a:latin typeface="Trebuchet MS" pitchFamily="34" charset="0"/>
                  </a:endParaRPr>
                </a:p>
              </p:txBody>
            </p:sp>
          </p:grpSp>
          <p:sp>
            <p:nvSpPr>
              <p:cNvPr id="158738" name="Line 18"/>
              <p:cNvSpPr>
                <a:spLocks noChangeShapeType="1"/>
              </p:cNvSpPr>
              <p:nvPr/>
            </p:nvSpPr>
            <p:spPr bwMode="auto">
              <a:xfrm>
                <a:off x="1680" y="2880"/>
                <a:ext cx="0" cy="142"/>
              </a:xfrm>
              <a:prstGeom prst="line">
                <a:avLst/>
              </a:prstGeom>
              <a:noFill/>
              <a:ln w="9360" cap="flat">
                <a:solidFill>
                  <a:srgbClr val="000000"/>
                </a:solidFill>
                <a:round/>
                <a:headEnd/>
                <a:tailEnd/>
              </a:ln>
              <a:effectLst/>
            </p:spPr>
            <p:txBody>
              <a:bodyPr/>
              <a:lstStyle/>
              <a:p>
                <a:endParaRPr lang="en-US">
                  <a:latin typeface="Trebuchet MS" pitchFamily="34" charset="0"/>
                </a:endParaRPr>
              </a:p>
            </p:txBody>
          </p:sp>
          <p:sp>
            <p:nvSpPr>
              <p:cNvPr id="158739" name="Line 19"/>
              <p:cNvSpPr>
                <a:spLocks noChangeShapeType="1"/>
              </p:cNvSpPr>
              <p:nvPr/>
            </p:nvSpPr>
            <p:spPr bwMode="auto">
              <a:xfrm>
                <a:off x="1872" y="2880"/>
                <a:ext cx="0" cy="142"/>
              </a:xfrm>
              <a:prstGeom prst="line">
                <a:avLst/>
              </a:prstGeom>
              <a:noFill/>
              <a:ln w="9360" cap="flat">
                <a:solidFill>
                  <a:srgbClr val="000000"/>
                </a:solidFill>
                <a:round/>
                <a:headEnd/>
                <a:tailEnd/>
              </a:ln>
              <a:effectLst/>
            </p:spPr>
            <p:txBody>
              <a:bodyPr/>
              <a:lstStyle/>
              <a:p>
                <a:endParaRPr lang="en-US">
                  <a:latin typeface="Trebuchet MS" pitchFamily="34" charset="0"/>
                </a:endParaRPr>
              </a:p>
            </p:txBody>
          </p:sp>
        </p:grpSp>
        <p:sp>
          <p:nvSpPr>
            <p:cNvPr id="158740" name="Line 20"/>
            <p:cNvSpPr>
              <a:spLocks noChangeShapeType="1"/>
            </p:cNvSpPr>
            <p:nvPr/>
          </p:nvSpPr>
          <p:spPr bwMode="auto">
            <a:xfrm>
              <a:off x="528" y="2880"/>
              <a:ext cx="0" cy="142"/>
            </a:xfrm>
            <a:prstGeom prst="line">
              <a:avLst/>
            </a:prstGeom>
            <a:noFill/>
            <a:ln w="9360" cap="flat">
              <a:solidFill>
                <a:srgbClr val="000000"/>
              </a:solidFill>
              <a:round/>
              <a:headEnd/>
              <a:tailEnd/>
            </a:ln>
            <a:effectLst/>
          </p:spPr>
          <p:txBody>
            <a:bodyPr/>
            <a:lstStyle/>
            <a:p>
              <a:endParaRPr lang="en-US">
                <a:latin typeface="Trebuchet MS" pitchFamily="34" charset="0"/>
              </a:endParaRPr>
            </a:p>
          </p:txBody>
        </p:sp>
      </p:grpSp>
      <p:sp>
        <p:nvSpPr>
          <p:cNvPr id="158741" name="Rectangle 21"/>
          <p:cNvSpPr>
            <a:spLocks noChangeArrowheads="1"/>
          </p:cNvSpPr>
          <p:nvPr/>
        </p:nvSpPr>
        <p:spPr bwMode="auto">
          <a:xfrm>
            <a:off x="1143000" y="993775"/>
            <a:ext cx="6805613" cy="828089"/>
          </a:xfrm>
          <a:prstGeom prst="rect">
            <a:avLst/>
          </a:prstGeom>
          <a:noFill/>
          <a:ln w="9525" cap="flat">
            <a:noFill/>
            <a:round/>
            <a:headEnd/>
            <a:tailEnd/>
          </a:ln>
          <a:effectLst/>
        </p:spPr>
        <p:txBody>
          <a:bodyPr lIns="90360" tIns="44280" rIns="90360" bIns="44280">
            <a:spAutoFit/>
          </a:body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latin typeface="Trebuchet MS" pitchFamily="34" charset="0"/>
              </a:rPr>
              <a:t> Products with Outstanding Orders Cannot Be Deleted</a:t>
            </a:r>
          </a:p>
        </p:txBody>
      </p:sp>
      <p:sp>
        <p:nvSpPr>
          <p:cNvPr id="158742" name="Rectangle 22"/>
          <p:cNvSpPr>
            <a:spLocks noChangeArrowheads="1"/>
          </p:cNvSpPr>
          <p:nvPr/>
        </p:nvSpPr>
        <p:spPr bwMode="auto">
          <a:xfrm>
            <a:off x="1385888" y="1484313"/>
            <a:ext cx="5285015" cy="1417226"/>
          </a:xfrm>
          <a:prstGeom prst="rect">
            <a:avLst/>
          </a:prstGeom>
          <a:solidFill>
            <a:srgbClr val="FFFFFF"/>
          </a:solidFill>
          <a:ln w="12600" cap="flat">
            <a:solidFill>
              <a:srgbClr val="000000"/>
            </a:solidFill>
            <a:miter lim="800000"/>
            <a:headEnd/>
            <a:tailEnd/>
          </a:ln>
          <a:effectLst/>
        </p:spPr>
        <p:txBody>
          <a:bodyPr wrap="none" lIns="182520" tIns="92160" rIns="182520" bIns="92160" anchor="ctr">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IF (Select Count (*) </a:t>
            </a:r>
            <a:br>
              <a:rPr lang="en-US" sz="1600">
                <a:solidFill>
                  <a:srgbClr val="000000"/>
                </a:solidFill>
                <a:latin typeface="Trebuchet MS" pitchFamily="34" charset="0"/>
              </a:rPr>
            </a:br>
            <a:r>
              <a:rPr lang="en-US" sz="1600">
                <a:solidFill>
                  <a:srgbClr val="000000"/>
                </a:solidFill>
                <a:latin typeface="Trebuchet MS" pitchFamily="34" charset="0"/>
              </a:rPr>
              <a:t>  FROM [Order Details] INNER JOIN deleted </a:t>
            </a:r>
            <a:br>
              <a:rPr lang="en-US" sz="1600">
                <a:solidFill>
                  <a:srgbClr val="000000"/>
                </a:solidFill>
                <a:latin typeface="Trebuchet MS" pitchFamily="34" charset="0"/>
              </a:rPr>
            </a:br>
            <a:r>
              <a:rPr lang="en-US" sz="1600">
                <a:solidFill>
                  <a:srgbClr val="000000"/>
                </a:solidFill>
                <a:latin typeface="Trebuchet MS" pitchFamily="34" charset="0"/>
              </a:rPr>
              <a:t>  ON [Order Details].ProductID = deleted.ProductID</a:t>
            </a:r>
            <a:br>
              <a:rPr lang="en-US" sz="1600">
                <a:solidFill>
                  <a:srgbClr val="000000"/>
                </a:solidFill>
                <a:latin typeface="Trebuchet MS" pitchFamily="34" charset="0"/>
              </a:rPr>
            </a:br>
            <a:r>
              <a:rPr lang="en-US" sz="1600">
                <a:solidFill>
                  <a:srgbClr val="000000"/>
                </a:solidFill>
                <a:latin typeface="Trebuchet MS" pitchFamily="34" charset="0"/>
              </a:rPr>
              <a:t>   ) &gt; 0</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ROLLBACK TRANSACTION</a:t>
            </a:r>
          </a:p>
        </p:txBody>
      </p:sp>
      <p:sp>
        <p:nvSpPr>
          <p:cNvPr id="158743" name="Rectangle 23"/>
          <p:cNvSpPr>
            <a:spLocks noChangeArrowheads="1"/>
          </p:cNvSpPr>
          <p:nvPr/>
        </p:nvSpPr>
        <p:spPr bwMode="auto">
          <a:xfrm>
            <a:off x="784225" y="2974975"/>
            <a:ext cx="2949575" cy="921876"/>
          </a:xfrm>
          <a:prstGeom prst="rect">
            <a:avLst/>
          </a:prstGeom>
          <a:noFill/>
          <a:ln w="9525" cap="flat">
            <a:noFill/>
            <a:round/>
            <a:headEnd/>
            <a:tailEnd/>
          </a:ln>
          <a:effectLst/>
        </p:spPr>
        <p:txBody>
          <a:bodyPr lIns="90000" tIns="45000" rIns="90000" bIns="4500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DELETE statement executed on Product table</a:t>
            </a:r>
          </a:p>
        </p:txBody>
      </p:sp>
      <p:sp>
        <p:nvSpPr>
          <p:cNvPr id="158744" name="Rectangle 24"/>
          <p:cNvSpPr>
            <a:spLocks noChangeArrowheads="1"/>
          </p:cNvSpPr>
          <p:nvPr/>
        </p:nvSpPr>
        <p:spPr bwMode="auto">
          <a:xfrm>
            <a:off x="3744913" y="2971800"/>
            <a:ext cx="3136093" cy="921876"/>
          </a:xfrm>
          <a:prstGeom prst="rect">
            <a:avLst/>
          </a:prstGeom>
          <a:noFill/>
          <a:ln w="9525" cap="flat">
            <a:noFill/>
            <a:round/>
            <a:headEnd/>
            <a:tailEnd/>
          </a:ln>
          <a:effectLst/>
        </p:spPr>
        <p:txBody>
          <a:bodyPr wrap="none" lIns="90000" tIns="45000" rIns="90000" bIns="4500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Trigger code</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checks the Order Details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table</a:t>
            </a:r>
          </a:p>
        </p:txBody>
      </p:sp>
      <p:grpSp>
        <p:nvGrpSpPr>
          <p:cNvPr id="6" name="Group 25"/>
          <p:cNvGrpSpPr>
            <a:grpSpLocks/>
          </p:cNvGrpSpPr>
          <p:nvPr/>
        </p:nvGrpSpPr>
        <p:grpSpPr bwMode="auto">
          <a:xfrm>
            <a:off x="4343400" y="3581400"/>
            <a:ext cx="3535363" cy="1978025"/>
            <a:chOff x="2736" y="2256"/>
            <a:chExt cx="2227" cy="1246"/>
          </a:xfrm>
        </p:grpSpPr>
        <p:sp>
          <p:nvSpPr>
            <p:cNvPr id="158746" name="Rectangle 26"/>
            <p:cNvSpPr>
              <a:spLocks noChangeArrowheads="1"/>
            </p:cNvSpPr>
            <p:nvPr/>
          </p:nvSpPr>
          <p:spPr bwMode="auto">
            <a:xfrm>
              <a:off x="2736" y="2256"/>
              <a:ext cx="2226"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Order Details</a:t>
              </a:r>
            </a:p>
          </p:txBody>
        </p:sp>
        <p:sp>
          <p:nvSpPr>
            <p:cNvPr id="158747" name="Rectangle 27"/>
            <p:cNvSpPr>
              <a:spLocks noChangeArrowheads="1"/>
            </p:cNvSpPr>
            <p:nvPr/>
          </p:nvSpPr>
          <p:spPr bwMode="auto">
            <a:xfrm>
              <a:off x="2736" y="2640"/>
              <a:ext cx="413"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48" name="Rectangle 28"/>
            <p:cNvSpPr>
              <a:spLocks noChangeArrowheads="1"/>
            </p:cNvSpPr>
            <p:nvPr/>
          </p:nvSpPr>
          <p:spPr bwMode="auto">
            <a:xfrm>
              <a:off x="4512" y="2640"/>
              <a:ext cx="430"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49" name="Rectangle 29"/>
            <p:cNvSpPr>
              <a:spLocks noChangeArrowheads="1"/>
            </p:cNvSpPr>
            <p:nvPr/>
          </p:nvSpPr>
          <p:spPr bwMode="auto">
            <a:xfrm>
              <a:off x="2736" y="2448"/>
              <a:ext cx="413"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OrderID</a:t>
              </a:r>
            </a:p>
          </p:txBody>
        </p:sp>
        <p:sp>
          <p:nvSpPr>
            <p:cNvPr id="158750" name="Rectangle 30"/>
            <p:cNvSpPr>
              <a:spLocks noChangeArrowheads="1"/>
            </p:cNvSpPr>
            <p:nvPr/>
          </p:nvSpPr>
          <p:spPr bwMode="auto">
            <a:xfrm>
              <a:off x="2736" y="2640"/>
              <a:ext cx="413"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10524</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10525</a:t>
              </a:r>
            </a:p>
          </p:txBody>
        </p:sp>
        <p:sp>
          <p:nvSpPr>
            <p:cNvPr id="158751" name="Rectangle 31"/>
            <p:cNvSpPr>
              <a:spLocks noChangeArrowheads="1"/>
            </p:cNvSpPr>
            <p:nvPr/>
          </p:nvSpPr>
          <p:spPr bwMode="auto">
            <a:xfrm>
              <a:off x="3140" y="2448"/>
              <a:ext cx="487"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ProductID</a:t>
              </a:r>
            </a:p>
          </p:txBody>
        </p:sp>
        <p:sp>
          <p:nvSpPr>
            <p:cNvPr id="158752" name="Rectangle 32"/>
            <p:cNvSpPr>
              <a:spLocks noChangeArrowheads="1"/>
            </p:cNvSpPr>
            <p:nvPr/>
          </p:nvSpPr>
          <p:spPr bwMode="auto">
            <a:xfrm>
              <a:off x="3140" y="2640"/>
              <a:ext cx="487"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7</a:t>
              </a:r>
            </a:p>
          </p:txBody>
        </p:sp>
        <p:sp>
          <p:nvSpPr>
            <p:cNvPr id="158753" name="Rectangle 33"/>
            <p:cNvSpPr>
              <a:spLocks noChangeArrowheads="1"/>
            </p:cNvSpPr>
            <p:nvPr/>
          </p:nvSpPr>
          <p:spPr bwMode="auto">
            <a:xfrm>
              <a:off x="3635" y="2448"/>
              <a:ext cx="447"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UnitPrice</a:t>
              </a:r>
            </a:p>
          </p:txBody>
        </p:sp>
        <p:sp>
          <p:nvSpPr>
            <p:cNvPr id="158754" name="Rectangle 34"/>
            <p:cNvSpPr>
              <a:spLocks noChangeArrowheads="1"/>
            </p:cNvSpPr>
            <p:nvPr/>
          </p:nvSpPr>
          <p:spPr bwMode="auto">
            <a:xfrm>
              <a:off x="3635" y="2640"/>
              <a:ext cx="447"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31.00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19.00</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9.65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30.00</a:t>
              </a:r>
            </a:p>
          </p:txBody>
        </p:sp>
        <p:sp>
          <p:nvSpPr>
            <p:cNvPr id="158755" name="Rectangle 35"/>
            <p:cNvSpPr>
              <a:spLocks noChangeArrowheads="1"/>
            </p:cNvSpPr>
            <p:nvPr/>
          </p:nvSpPr>
          <p:spPr bwMode="auto">
            <a:xfrm>
              <a:off x="4090" y="2448"/>
              <a:ext cx="43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Quantity</a:t>
              </a:r>
            </a:p>
          </p:txBody>
        </p:sp>
        <p:sp>
          <p:nvSpPr>
            <p:cNvPr id="158756" name="Rectangle 36"/>
            <p:cNvSpPr>
              <a:spLocks noChangeArrowheads="1"/>
            </p:cNvSpPr>
            <p:nvPr/>
          </p:nvSpPr>
          <p:spPr bwMode="auto">
            <a:xfrm>
              <a:off x="4090" y="2640"/>
              <a:ext cx="430"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7</a:t>
              </a:r>
              <a:br>
                <a:rPr lang="en-US">
                  <a:solidFill>
                    <a:srgbClr val="000000"/>
                  </a:solidFill>
                  <a:latin typeface="Trebuchet MS" pitchFamily="34" charset="0"/>
                </a:rPr>
              </a:br>
              <a:r>
                <a:rPr lang="en-US">
                  <a:solidFill>
                    <a:srgbClr val="000000"/>
                  </a:solidFill>
                  <a:latin typeface="Trebuchet MS" pitchFamily="34" charset="0"/>
                </a:rPr>
                <a:t>9</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24</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p:txBody>
        </p:sp>
        <p:sp>
          <p:nvSpPr>
            <p:cNvPr id="158757" name="Rectangle 37"/>
            <p:cNvSpPr>
              <a:spLocks noChangeArrowheads="1"/>
            </p:cNvSpPr>
            <p:nvPr/>
          </p:nvSpPr>
          <p:spPr bwMode="auto">
            <a:xfrm>
              <a:off x="4522" y="2448"/>
              <a:ext cx="441"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Discount</a:t>
              </a:r>
            </a:p>
          </p:txBody>
        </p:sp>
        <p:sp>
          <p:nvSpPr>
            <p:cNvPr id="158758" name="Rectangle 38"/>
            <p:cNvSpPr>
              <a:spLocks noChangeArrowheads="1"/>
            </p:cNvSpPr>
            <p:nvPr/>
          </p:nvSpPr>
          <p:spPr bwMode="auto">
            <a:xfrm>
              <a:off x="4522" y="2640"/>
              <a:ext cx="441"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0.2</a:t>
              </a:r>
              <a:br>
                <a:rPr lang="en-US">
                  <a:solidFill>
                    <a:srgbClr val="000000"/>
                  </a:solidFill>
                  <a:latin typeface="Trebuchet MS" pitchFamily="34" charset="0"/>
                </a:rPr>
              </a:br>
              <a:r>
                <a:rPr lang="en-US">
                  <a:solidFill>
                    <a:srgbClr val="000000"/>
                  </a:solidFill>
                  <a:latin typeface="Trebuchet MS" pitchFamily="34" charset="0"/>
                </a:rPr>
                <a:t>0.15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0.0</a:t>
              </a:r>
            </a:p>
          </p:txBody>
        </p:sp>
        <p:sp>
          <p:nvSpPr>
            <p:cNvPr id="158759" name="Rectangle 39"/>
            <p:cNvSpPr>
              <a:spLocks noChangeArrowheads="1"/>
            </p:cNvSpPr>
            <p:nvPr/>
          </p:nvSpPr>
          <p:spPr bwMode="auto">
            <a:xfrm>
              <a:off x="3635" y="2640"/>
              <a:ext cx="447"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60" name="Rectangle 40"/>
            <p:cNvSpPr>
              <a:spLocks noChangeArrowheads="1"/>
            </p:cNvSpPr>
            <p:nvPr/>
          </p:nvSpPr>
          <p:spPr bwMode="auto">
            <a:xfrm>
              <a:off x="4522" y="2640"/>
              <a:ext cx="441"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61" name="Rectangle 41"/>
            <p:cNvSpPr>
              <a:spLocks noChangeArrowheads="1"/>
            </p:cNvSpPr>
            <p:nvPr/>
          </p:nvSpPr>
          <p:spPr bwMode="auto">
            <a:xfrm>
              <a:off x="2737" y="2640"/>
              <a:ext cx="407"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62" name="Rectangle 42"/>
            <p:cNvSpPr>
              <a:spLocks noChangeArrowheads="1"/>
            </p:cNvSpPr>
            <p:nvPr/>
          </p:nvSpPr>
          <p:spPr bwMode="auto">
            <a:xfrm>
              <a:off x="4111" y="2890"/>
              <a:ext cx="401"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9</a:t>
              </a:r>
            </a:p>
          </p:txBody>
        </p:sp>
        <p:sp>
          <p:nvSpPr>
            <p:cNvPr id="158763" name="Oval 43"/>
            <p:cNvSpPr>
              <a:spLocks noChangeArrowheads="1"/>
            </p:cNvSpPr>
            <p:nvPr/>
          </p:nvSpPr>
          <p:spPr bwMode="auto">
            <a:xfrm>
              <a:off x="4128" y="2861"/>
              <a:ext cx="334" cy="190"/>
            </a:xfrm>
            <a:prstGeom prst="ellipse">
              <a:avLst/>
            </a:prstGeom>
            <a:noFill/>
            <a:ln w="9360" cap="flat">
              <a:solidFill>
                <a:srgbClr val="FF0000"/>
              </a:solidFill>
              <a:round/>
              <a:headEnd/>
              <a:tailEnd/>
            </a:ln>
            <a:effectLst/>
          </p:spPr>
          <p:txBody>
            <a:bodyPr wrap="none" anchor="ctr"/>
            <a:lstStyle/>
            <a:p>
              <a:endParaRPr lang="en-US">
                <a:latin typeface="Trebuchet MS" pitchFamily="34" charset="0"/>
              </a:endParaRPr>
            </a:p>
          </p:txBody>
        </p:sp>
      </p:grpSp>
      <p:sp>
        <p:nvSpPr>
          <p:cNvPr id="158764" name="Rectangle 44"/>
          <p:cNvSpPr>
            <a:spLocks noChangeArrowheads="1"/>
          </p:cNvSpPr>
          <p:nvPr/>
        </p:nvSpPr>
        <p:spPr bwMode="auto">
          <a:xfrm>
            <a:off x="4278313" y="5721350"/>
            <a:ext cx="3603273" cy="678563"/>
          </a:xfrm>
          <a:prstGeom prst="rect">
            <a:avLst/>
          </a:prstGeom>
          <a:solidFill>
            <a:srgbClr val="FFFFFF"/>
          </a:solidFill>
          <a:ln w="12600" cap="flat">
            <a:solidFill>
              <a:srgbClr val="000000"/>
            </a:solidFill>
            <a:miter lim="800000"/>
            <a:headEnd/>
            <a:tailEnd/>
          </a:ln>
          <a:effectLst/>
        </p:spPr>
        <p:txBody>
          <a:bodyPr wrap="none" lIns="182520" tIns="92160" rIns="182520" bIns="92160" anchor="ctr">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'Transaction cannot be processed'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Trebuchet MS" pitchFamily="34" charset="0"/>
              </a:rPr>
              <a:t>'This product has order history'</a:t>
            </a:r>
          </a:p>
        </p:txBody>
      </p:sp>
      <p:sp>
        <p:nvSpPr>
          <p:cNvPr id="158765" name="Freeform 45"/>
          <p:cNvSpPr>
            <a:spLocks noChangeArrowheads="1"/>
          </p:cNvSpPr>
          <p:nvPr/>
        </p:nvSpPr>
        <p:spPr bwMode="auto">
          <a:xfrm>
            <a:off x="7772400" y="4572000"/>
            <a:ext cx="609600" cy="1050925"/>
          </a:xfrm>
          <a:custGeom>
            <a:avLst/>
            <a:gdLst>
              <a:gd name="G0" fmla="+- 384 0 0"/>
              <a:gd name="G1" fmla="+- 662 0 0"/>
            </a:gdLst>
            <a:ahLst/>
            <a:cxnLst>
              <a:cxn ang="0">
                <a:pos x="0" y="0"/>
              </a:cxn>
              <a:cxn ang="0">
                <a:pos x="288" y="0"/>
              </a:cxn>
              <a:cxn ang="0">
                <a:pos x="288" y="336"/>
              </a:cxn>
              <a:cxn ang="0">
                <a:pos x="384" y="336"/>
              </a:cxn>
              <a:cxn ang="0">
                <a:pos x="229" y="662"/>
              </a:cxn>
              <a:cxn ang="0">
                <a:pos x="48" y="336"/>
              </a:cxn>
              <a:cxn ang="0">
                <a:pos x="144" y="336"/>
              </a:cxn>
              <a:cxn ang="0">
                <a:pos x="144" y="144"/>
              </a:cxn>
              <a:cxn ang="0">
                <a:pos x="0" y="144"/>
              </a:cxn>
              <a:cxn ang="0">
                <a:pos x="0" y="0"/>
              </a:cxn>
            </a:cxnLst>
            <a:rect l="0" t="0" r="r" b="b"/>
            <a:pathLst>
              <a:path w="384" h="662">
                <a:moveTo>
                  <a:pt x="0" y="0"/>
                </a:moveTo>
                <a:lnTo>
                  <a:pt x="288" y="0"/>
                </a:lnTo>
                <a:lnTo>
                  <a:pt x="288" y="336"/>
                </a:lnTo>
                <a:lnTo>
                  <a:pt x="384" y="336"/>
                </a:lnTo>
                <a:lnTo>
                  <a:pt x="229" y="662"/>
                </a:lnTo>
                <a:lnTo>
                  <a:pt x="48" y="336"/>
                </a:lnTo>
                <a:lnTo>
                  <a:pt x="144" y="336"/>
                </a:lnTo>
                <a:lnTo>
                  <a:pt x="144" y="144"/>
                </a:lnTo>
                <a:lnTo>
                  <a:pt x="0" y="144"/>
                </a:lnTo>
                <a:lnTo>
                  <a:pt x="0" y="0"/>
                </a:lnTo>
                <a:close/>
              </a:path>
            </a:pathLst>
          </a:custGeom>
          <a:gradFill rotWithShape="0">
            <a:gsLst>
              <a:gs pos="0">
                <a:srgbClr val="C9F4FF"/>
              </a:gs>
              <a:gs pos="100000">
                <a:srgbClr val="00CCFF"/>
              </a:gs>
            </a:gsLst>
            <a:lin ang="5400000" scaled="1"/>
          </a:gradFill>
          <a:ln w="12600" cap="flat">
            <a:solidFill>
              <a:srgbClr val="00CCFF"/>
            </a:solidFill>
            <a:round/>
            <a:headEnd/>
            <a:tailEnd/>
          </a:ln>
          <a:effectLst/>
        </p:spPr>
        <p:txBody>
          <a:bodyPr wrap="none" anchor="ctr"/>
          <a:lstStyle/>
          <a:p>
            <a:endParaRPr lang="en-US">
              <a:latin typeface="Trebuchet MS" pitchFamily="34" charset="0"/>
            </a:endParaRPr>
          </a:p>
        </p:txBody>
      </p:sp>
      <p:sp>
        <p:nvSpPr>
          <p:cNvPr id="158766" name="AutoShape 46"/>
          <p:cNvSpPr>
            <a:spLocks noChangeArrowheads="1"/>
          </p:cNvSpPr>
          <p:nvPr/>
        </p:nvSpPr>
        <p:spPr bwMode="auto">
          <a:xfrm>
            <a:off x="6286500" y="2981325"/>
            <a:ext cx="1066800" cy="427038"/>
          </a:xfrm>
          <a:prstGeom prst="rightArrow">
            <a:avLst>
              <a:gd name="adj1" fmla="val -1001500"/>
              <a:gd name="adj2" fmla="val -330599"/>
            </a:avLst>
          </a:prstGeom>
          <a:gradFill rotWithShape="0">
            <a:gsLst>
              <a:gs pos="0">
                <a:srgbClr val="00CCFF"/>
              </a:gs>
              <a:gs pos="100000">
                <a:srgbClr val="C9F4FF"/>
              </a:gs>
            </a:gsLst>
            <a:lin ang="0" scaled="1"/>
          </a:gradFill>
          <a:ln w="12600" cap="flat">
            <a:solidFill>
              <a:srgbClr val="00CCFF"/>
            </a:solidFill>
            <a:miter lim="800000"/>
            <a:headEnd/>
            <a:tailEnd/>
          </a:ln>
          <a:effectLst/>
        </p:spPr>
        <p:txBody>
          <a:bodyPr wrap="none" anchor="ctr"/>
          <a:lstStyle/>
          <a:p>
            <a:endParaRPr lang="en-US">
              <a:latin typeface="Trebuchet MS" pitchFamily="34" charset="0"/>
            </a:endParaRPr>
          </a:p>
        </p:txBody>
      </p:sp>
      <p:sp>
        <p:nvSpPr>
          <p:cNvPr id="158767" name="Rectangle 47"/>
          <p:cNvSpPr>
            <a:spLocks noChangeArrowheads="1"/>
          </p:cNvSpPr>
          <p:nvPr/>
        </p:nvSpPr>
        <p:spPr bwMode="auto">
          <a:xfrm>
            <a:off x="7362825" y="2908300"/>
            <a:ext cx="1553287" cy="644877"/>
          </a:xfrm>
          <a:prstGeom prst="rect">
            <a:avLst/>
          </a:prstGeom>
          <a:gradFill rotWithShape="0">
            <a:gsLst>
              <a:gs pos="0">
                <a:srgbClr val="FFFFFF"/>
              </a:gs>
              <a:gs pos="100000">
                <a:srgbClr val="5F5F5F"/>
              </a:gs>
            </a:gsLst>
            <a:lin ang="5400000" scaled="1"/>
          </a:gradFill>
          <a:ln w="9360" cap="flat">
            <a:solidFill>
              <a:srgbClr val="009999"/>
            </a:solidFill>
            <a:miter lim="800000"/>
            <a:headEnd/>
            <a:tailEnd/>
          </a:ln>
          <a:effectLst/>
        </p:spPr>
        <p:txBody>
          <a:bodyPr wrap="none" lIns="90000" tIns="45000" rIns="90000" bIns="4500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Trebuchet MS" pitchFamily="34" charset="0"/>
              </a:rPr>
              <a:t>Transaction</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latin typeface="Trebuchet MS" pitchFamily="34" charset="0"/>
              </a:rPr>
              <a:t>rolled back</a:t>
            </a:r>
          </a:p>
        </p:txBody>
      </p:sp>
      <p:sp>
        <p:nvSpPr>
          <p:cNvPr id="158768" name="AutoShape 48"/>
          <p:cNvSpPr>
            <a:spLocks noChangeArrowheads="1"/>
          </p:cNvSpPr>
          <p:nvPr/>
        </p:nvSpPr>
        <p:spPr bwMode="auto">
          <a:xfrm>
            <a:off x="3429000" y="4495800"/>
            <a:ext cx="1066800" cy="427038"/>
          </a:xfrm>
          <a:prstGeom prst="rightArrow">
            <a:avLst>
              <a:gd name="adj1" fmla="val -1001500"/>
              <a:gd name="adj2" fmla="val -330599"/>
            </a:avLst>
          </a:prstGeom>
          <a:gradFill rotWithShape="0">
            <a:gsLst>
              <a:gs pos="0">
                <a:srgbClr val="C9F4FF"/>
              </a:gs>
              <a:gs pos="100000">
                <a:srgbClr val="00CCFF"/>
              </a:gs>
            </a:gsLst>
            <a:lin ang="0" scaled="1"/>
          </a:gradFill>
          <a:ln w="12600" cap="flat">
            <a:solidFill>
              <a:srgbClr val="00CCFF"/>
            </a:solidFill>
            <a:miter lim="800000"/>
            <a:headEnd/>
            <a:tailEnd/>
          </a:ln>
          <a:effectLst/>
        </p:spPr>
        <p:txBody>
          <a:bodyPr wrap="none" anchor="ctr"/>
          <a:lstStyle/>
          <a:p>
            <a:endParaRPr lang="en-US">
              <a:latin typeface="Trebuchet MS" pitchFamily="34" charset="0"/>
            </a:endParaRPr>
          </a:p>
        </p:txBody>
      </p:sp>
      <p:grpSp>
        <p:nvGrpSpPr>
          <p:cNvPr id="7" name="Group 49"/>
          <p:cNvGrpSpPr>
            <a:grpSpLocks/>
          </p:cNvGrpSpPr>
          <p:nvPr/>
        </p:nvGrpSpPr>
        <p:grpSpPr bwMode="auto">
          <a:xfrm>
            <a:off x="838200" y="3581400"/>
            <a:ext cx="2663825" cy="1978025"/>
            <a:chOff x="528" y="2256"/>
            <a:chExt cx="1678" cy="1246"/>
          </a:xfrm>
        </p:grpSpPr>
        <p:grpSp>
          <p:nvGrpSpPr>
            <p:cNvPr id="8" name="Group 50"/>
            <p:cNvGrpSpPr>
              <a:grpSpLocks/>
            </p:cNvGrpSpPr>
            <p:nvPr/>
          </p:nvGrpSpPr>
          <p:grpSpPr bwMode="auto">
            <a:xfrm>
              <a:off x="528" y="2256"/>
              <a:ext cx="1678" cy="1246"/>
              <a:chOff x="528" y="2256"/>
              <a:chExt cx="1678" cy="1246"/>
            </a:xfrm>
          </p:grpSpPr>
          <p:sp>
            <p:nvSpPr>
              <p:cNvPr id="158771" name="Rectangle 51"/>
              <p:cNvSpPr>
                <a:spLocks noChangeArrowheads="1"/>
              </p:cNvSpPr>
              <p:nvPr/>
            </p:nvSpPr>
            <p:spPr bwMode="auto">
              <a:xfrm>
                <a:off x="528" y="2256"/>
                <a:ext cx="1678" cy="190"/>
              </a:xfrm>
              <a:prstGeom prst="rect">
                <a:avLst/>
              </a:prstGeom>
              <a:gradFill rotWithShape="0">
                <a:gsLst>
                  <a:gs pos="0">
                    <a:srgbClr val="6600FF"/>
                  </a:gs>
                  <a:gs pos="50000">
                    <a:srgbClr val="66CCFF"/>
                  </a:gs>
                  <a:gs pos="100000">
                    <a:srgbClr val="6600FF"/>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a:solidFill>
                      <a:srgbClr val="FFFFFF"/>
                    </a:solidFill>
                    <a:latin typeface="Trebuchet MS" pitchFamily="34" charset="0"/>
                  </a:rPr>
                  <a:t>Products</a:t>
                </a:r>
              </a:p>
            </p:txBody>
          </p:sp>
          <p:sp>
            <p:nvSpPr>
              <p:cNvPr id="158772" name="Rectangle 52"/>
              <p:cNvSpPr>
                <a:spLocks noChangeArrowheads="1"/>
              </p:cNvSpPr>
              <p:nvPr/>
            </p:nvSpPr>
            <p:spPr bwMode="auto">
              <a:xfrm>
                <a:off x="528" y="2448"/>
                <a:ext cx="526"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ProductID</a:t>
                </a:r>
              </a:p>
            </p:txBody>
          </p:sp>
          <p:sp>
            <p:nvSpPr>
              <p:cNvPr id="158773" name="Rectangle 53"/>
              <p:cNvSpPr>
                <a:spLocks noChangeArrowheads="1"/>
              </p:cNvSpPr>
              <p:nvPr/>
            </p:nvSpPr>
            <p:spPr bwMode="auto">
              <a:xfrm>
                <a:off x="1056" y="2448"/>
                <a:ext cx="622"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a:solidFill>
                      <a:srgbClr val="000000"/>
                    </a:solidFill>
                    <a:latin typeface="Trebuchet MS" pitchFamily="34" charset="0"/>
                  </a:rPr>
                  <a:t>UnitsInStock</a:t>
                </a:r>
              </a:p>
            </p:txBody>
          </p:sp>
          <p:sp>
            <p:nvSpPr>
              <p:cNvPr id="158774" name="Rectangle 54"/>
              <p:cNvSpPr>
                <a:spLocks noChangeArrowheads="1"/>
              </p:cNvSpPr>
              <p:nvPr/>
            </p:nvSpPr>
            <p:spPr bwMode="auto">
              <a:xfrm>
                <a:off x="1680" y="2448"/>
                <a:ext cx="190"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8775" name="Rectangle 55"/>
              <p:cNvSpPr>
                <a:spLocks noChangeArrowheads="1"/>
              </p:cNvSpPr>
              <p:nvPr/>
            </p:nvSpPr>
            <p:spPr bwMode="auto">
              <a:xfrm>
                <a:off x="1872" y="2448"/>
                <a:ext cx="334" cy="19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000000"/>
                    </a:solidFill>
                    <a:latin typeface="Trebuchet MS" pitchFamily="34" charset="0"/>
                  </a:rPr>
                  <a:t>…</a:t>
                </a:r>
              </a:p>
            </p:txBody>
          </p:sp>
          <p:sp>
            <p:nvSpPr>
              <p:cNvPr id="158776" name="Rectangle 56"/>
              <p:cNvSpPr>
                <a:spLocks noChangeArrowheads="1"/>
              </p:cNvSpPr>
              <p:nvPr/>
            </p:nvSpPr>
            <p:spPr bwMode="auto">
              <a:xfrm>
                <a:off x="528" y="2640"/>
                <a:ext cx="526"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latin typeface="Trebuchet MS" pitchFamily="34" charset="0"/>
                </a:endParaRP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3</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4</a:t>
                </a:r>
              </a:p>
            </p:txBody>
          </p:sp>
          <p:sp>
            <p:nvSpPr>
              <p:cNvPr id="158777" name="Rectangle 57"/>
              <p:cNvSpPr>
                <a:spLocks noChangeArrowheads="1"/>
              </p:cNvSpPr>
              <p:nvPr/>
            </p:nvSpPr>
            <p:spPr bwMode="auto">
              <a:xfrm>
                <a:off x="1056" y="2640"/>
                <a:ext cx="622" cy="862"/>
              </a:xfrm>
              <a:prstGeom prst="rect">
                <a:avLst/>
              </a:prstGeom>
              <a:solidFill>
                <a:srgbClr val="FFFFFF"/>
              </a:solidFill>
              <a:ln w="9360" cap="flat">
                <a:solidFill>
                  <a:srgbClr val="000000"/>
                </a:solidFill>
                <a:miter lim="800000"/>
                <a:headEnd/>
                <a:tailEnd/>
              </a:ln>
              <a:effectLst/>
            </p:spPr>
            <p:txBody>
              <a:bodyPr wrap="none" lIns="90000" tIns="45000" rIns="90000" bIns="45000"/>
              <a:lstStyle/>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15</a:t>
                </a:r>
              </a:p>
              <a:p>
                <a:pPr algn="ct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10</a:t>
                </a:r>
                <a:br>
                  <a:rPr lang="en-US">
                    <a:solidFill>
                      <a:srgbClr val="000000"/>
                    </a:solidFill>
                    <a:latin typeface="Trebuchet MS" pitchFamily="34" charset="0"/>
                  </a:rPr>
                </a:br>
                <a:r>
                  <a:rPr lang="en-US">
                    <a:solidFill>
                      <a:srgbClr val="000000"/>
                    </a:solidFill>
                    <a:latin typeface="Trebuchet MS" pitchFamily="34" charset="0"/>
                  </a:rPr>
                  <a:t>65</a:t>
                </a:r>
                <a:br>
                  <a:rPr lang="en-US">
                    <a:solidFill>
                      <a:srgbClr val="000000"/>
                    </a:solidFill>
                    <a:latin typeface="Trebuchet MS" pitchFamily="34" charset="0"/>
                  </a:rPr>
                </a:br>
                <a:r>
                  <a:rPr lang="en-US">
                    <a:solidFill>
                      <a:srgbClr val="000000"/>
                    </a:solidFill>
                    <a:latin typeface="Trebuchet MS" pitchFamily="34" charset="0"/>
                  </a:rPr>
                  <a:t>20</a:t>
                </a:r>
              </a:p>
            </p:txBody>
          </p:sp>
          <p:sp>
            <p:nvSpPr>
              <p:cNvPr id="158778" name="Rectangle 58"/>
              <p:cNvSpPr>
                <a:spLocks noChangeArrowheads="1"/>
              </p:cNvSpPr>
              <p:nvPr/>
            </p:nvSpPr>
            <p:spPr bwMode="auto">
              <a:xfrm>
                <a:off x="1680" y="2640"/>
                <a:ext cx="190"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79" name="Rectangle 59"/>
              <p:cNvSpPr>
                <a:spLocks noChangeArrowheads="1"/>
              </p:cNvSpPr>
              <p:nvPr/>
            </p:nvSpPr>
            <p:spPr bwMode="auto">
              <a:xfrm>
                <a:off x="1872" y="2640"/>
                <a:ext cx="334" cy="862"/>
              </a:xfrm>
              <a:prstGeom prst="rect">
                <a:avLst/>
              </a:prstGeom>
              <a:solidFill>
                <a:srgbClr val="FFFFFF"/>
              </a:solidFill>
              <a:ln w="9360" cap="flat">
                <a:solidFill>
                  <a:srgbClr val="000000"/>
                </a:solidFill>
                <a:miter lim="800000"/>
                <a:headEnd/>
                <a:tailEnd/>
              </a:ln>
              <a:effectLst/>
            </p:spPr>
            <p:txBody>
              <a:bodyPr wrap="none" anchor="ctr"/>
              <a:lstStyle/>
              <a:p>
                <a:endParaRPr lang="en-US">
                  <a:latin typeface="Trebuchet MS" pitchFamily="34" charset="0"/>
                </a:endParaRPr>
              </a:p>
            </p:txBody>
          </p:sp>
        </p:grpSp>
        <p:sp>
          <p:nvSpPr>
            <p:cNvPr id="158780" name="Rectangle 60"/>
            <p:cNvSpPr>
              <a:spLocks noChangeArrowheads="1"/>
            </p:cNvSpPr>
            <p:nvPr/>
          </p:nvSpPr>
          <p:spPr bwMode="auto">
            <a:xfrm>
              <a:off x="531" y="2880"/>
              <a:ext cx="52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2</a:t>
              </a:r>
            </a:p>
          </p:txBody>
        </p:sp>
        <p:sp>
          <p:nvSpPr>
            <p:cNvPr id="158781" name="Rectangle 61"/>
            <p:cNvSpPr>
              <a:spLocks noChangeArrowheads="1"/>
            </p:cNvSpPr>
            <p:nvPr/>
          </p:nvSpPr>
          <p:spPr bwMode="auto">
            <a:xfrm>
              <a:off x="1680" y="2880"/>
              <a:ext cx="526" cy="142"/>
            </a:xfrm>
            <a:prstGeom prst="rect">
              <a:avLst/>
            </a:prstGeom>
            <a:solidFill>
              <a:srgbClr val="FFCCFF"/>
            </a:solidFill>
            <a:ln w="9525" cap="flat">
              <a:noFill/>
              <a:round/>
              <a:headEnd/>
              <a:tailEnd/>
            </a:ln>
            <a:effectLst/>
          </p:spPr>
          <p:txBody>
            <a:bodyPr wrap="none" anchor="ctr"/>
            <a:lstStyle/>
            <a:p>
              <a:endParaRPr lang="en-US">
                <a:latin typeface="Trebuchet MS" pitchFamily="34" charset="0"/>
              </a:endParaRPr>
            </a:p>
          </p:txBody>
        </p:sp>
        <p:sp>
          <p:nvSpPr>
            <p:cNvPr id="158782" name="Rectangle 62"/>
            <p:cNvSpPr>
              <a:spLocks noChangeArrowheads="1"/>
            </p:cNvSpPr>
            <p:nvPr/>
          </p:nvSpPr>
          <p:spPr bwMode="auto">
            <a:xfrm>
              <a:off x="528" y="2640"/>
              <a:ext cx="526"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83" name="Rectangle 63"/>
            <p:cNvSpPr>
              <a:spLocks noChangeArrowheads="1"/>
            </p:cNvSpPr>
            <p:nvPr/>
          </p:nvSpPr>
          <p:spPr bwMode="auto">
            <a:xfrm>
              <a:off x="1056" y="2640"/>
              <a:ext cx="622"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84" name="Rectangle 64"/>
            <p:cNvSpPr>
              <a:spLocks noChangeArrowheads="1"/>
            </p:cNvSpPr>
            <p:nvPr/>
          </p:nvSpPr>
          <p:spPr bwMode="auto">
            <a:xfrm>
              <a:off x="1872" y="2640"/>
              <a:ext cx="334"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85" name="Rectangle 65"/>
            <p:cNvSpPr>
              <a:spLocks noChangeArrowheads="1"/>
            </p:cNvSpPr>
            <p:nvPr/>
          </p:nvSpPr>
          <p:spPr bwMode="auto">
            <a:xfrm>
              <a:off x="1680" y="2640"/>
              <a:ext cx="190" cy="862"/>
            </a:xfrm>
            <a:prstGeom prst="rect">
              <a:avLst/>
            </a:prstGeom>
            <a:noFill/>
            <a:ln w="9360" cap="flat">
              <a:solidFill>
                <a:srgbClr val="000000"/>
              </a:solidFill>
              <a:miter lim="800000"/>
              <a:headEnd/>
              <a:tailEnd/>
            </a:ln>
            <a:effectLst/>
          </p:spPr>
          <p:txBody>
            <a:bodyPr wrap="none" anchor="ctr"/>
            <a:lstStyle/>
            <a:p>
              <a:endParaRPr lang="en-US">
                <a:latin typeface="Trebuchet MS" pitchFamily="34" charset="0"/>
              </a:endParaRPr>
            </a:p>
          </p:txBody>
        </p:sp>
        <p:sp>
          <p:nvSpPr>
            <p:cNvPr id="158786" name="Rectangle 66"/>
            <p:cNvSpPr>
              <a:spLocks noChangeArrowheads="1"/>
            </p:cNvSpPr>
            <p:nvPr/>
          </p:nvSpPr>
          <p:spPr bwMode="auto">
            <a:xfrm>
              <a:off x="1071" y="2880"/>
              <a:ext cx="603" cy="142"/>
            </a:xfrm>
            <a:prstGeom prst="rect">
              <a:avLst/>
            </a:prstGeom>
            <a:solidFill>
              <a:srgbClr val="FFCCFF"/>
            </a:solidFill>
            <a:ln w="9525" cap="flat">
              <a:noFill/>
              <a:round/>
              <a:headEnd/>
              <a:tailEnd/>
            </a:ln>
            <a:effectLst/>
          </p:spPr>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rebuchet MS" pitchFamily="34" charset="0"/>
                </a:rPr>
                <a:t>0</a:t>
              </a:r>
            </a:p>
          </p:txBody>
        </p:sp>
      </p:grpSp>
      <p:sp>
        <p:nvSpPr>
          <p:cNvPr id="68" name="Title 67"/>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Enforcing Business Rules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3"/>
                                        </p:tgtEl>
                                        <p:attrNameLst>
                                          <p:attrName>style.visibility</p:attrName>
                                        </p:attrNameLst>
                                      </p:cBhvr>
                                      <p:to>
                                        <p:strVal val="visible"/>
                                      </p:to>
                                    </p:set>
                                    <p:animEffect transition="in" filter="dissolve">
                                      <p:cBhvr additive="repl">
                                        <p:cTn id="7" dur="500"/>
                                        <p:tgtEl>
                                          <p:spTgt spid="3"/>
                                        </p:tgtEl>
                                      </p:cBhvr>
                                    </p:animEffect>
                                  </p:childTnLst>
                                </p:cTn>
                              </p:par>
                            </p:childTnLst>
                          </p:cTn>
                        </p:par>
                        <p:par>
                          <p:cTn id="8" fill="hold">
                            <p:stCondLst>
                              <p:cond delay="500"/>
                            </p:stCondLst>
                            <p:childTnLst>
                              <p:par>
                                <p:cTn id="9" presetID="1" presetClass="entr" fill="hold" nodeType="afterEffect">
                                  <p:stCondLst>
                                    <p:cond delay="0"/>
                                  </p:stCondLst>
                                  <p:childTnLst>
                                    <p:set>
                                      <p:cBhvr additive="repl">
                                        <p:cTn id="10" dur="1" fill="hold">
                                          <p:stCondLst>
                                            <p:cond delay="0"/>
                                          </p:stCondLst>
                                        </p:cTn>
                                        <p:tgtEl>
                                          <p:spTgt spid="158744"/>
                                        </p:tgtEl>
                                        <p:attrNameLst>
                                          <p:attrName>style.visibility</p:attrName>
                                        </p:attrNameLst>
                                      </p:cBhvr>
                                      <p:to>
                                        <p:strVal val="visible"/>
                                      </p:to>
                                    </p:set>
                                  </p:childTnLst>
                                </p:cTn>
                              </p:par>
                            </p:childTnLst>
                          </p:cTn>
                        </p:par>
                        <p:par>
                          <p:cTn id="11" fill="hold">
                            <p:stCondLst>
                              <p:cond delay="1000"/>
                            </p:stCondLst>
                            <p:childTnLst>
                              <p:par>
                                <p:cTn id="12" presetID="12" presetClass="entr" presetSubtype="8" fill="hold" grpId="0" nodeType="afterEffect">
                                  <p:stCondLst>
                                    <p:cond delay="0"/>
                                  </p:stCondLst>
                                  <p:childTnLst>
                                    <p:set>
                                      <p:cBhvr additive="repl">
                                        <p:cTn id="13" dur="1" fill="hold">
                                          <p:stCondLst>
                                            <p:cond delay="0"/>
                                          </p:stCondLst>
                                        </p:cTn>
                                        <p:tgtEl>
                                          <p:spTgt spid="158768"/>
                                        </p:tgtEl>
                                        <p:attrNameLst>
                                          <p:attrName>style.visibility</p:attrName>
                                        </p:attrNameLst>
                                      </p:cBhvr>
                                      <p:to>
                                        <p:strVal val="visible"/>
                                      </p:to>
                                    </p:set>
                                    <p:animEffect transition="in" filter="slide(fromLeft)">
                                      <p:cBhvr additive="repl">
                                        <p:cTn id="14" dur="500"/>
                                        <p:tgtEl>
                                          <p:spTgt spid="158768"/>
                                        </p:tgtEl>
                                      </p:cBhvr>
                                    </p:animEffect>
                                  </p:childTnLst>
                                </p:cTn>
                              </p:par>
                            </p:childTnLst>
                          </p:cTn>
                        </p:par>
                        <p:par>
                          <p:cTn id="15" fill="hold">
                            <p:stCondLst>
                              <p:cond delay="1500"/>
                            </p:stCondLst>
                            <p:childTnLst>
                              <p:par>
                                <p:cTn id="16" presetID="1" presetClass="entr" fill="hold" nodeType="afterEffect">
                                  <p:stCondLst>
                                    <p:cond delay="0"/>
                                  </p:stCondLst>
                                  <p:childTnLst>
                                    <p:set>
                                      <p:cBhvr additive="repl">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additive="repl">
                                        <p:cTn id="21" dur="1" fill="hold">
                                          <p:stCondLst>
                                            <p:cond delay="0"/>
                                          </p:stCondLst>
                                        </p:cTn>
                                        <p:tgtEl>
                                          <p:spTgt spid="158765"/>
                                        </p:tgtEl>
                                        <p:attrNameLst>
                                          <p:attrName>style.visibility</p:attrName>
                                        </p:attrNameLst>
                                      </p:cBhvr>
                                      <p:to>
                                        <p:strVal val="visible"/>
                                      </p:to>
                                    </p:set>
                                    <p:animEffect transition="in" filter="slide(fromTop)">
                                      <p:cBhvr additive="repl">
                                        <p:cTn id="22" dur="500"/>
                                        <p:tgtEl>
                                          <p:spTgt spid="158765"/>
                                        </p:tgtEl>
                                      </p:cBhvr>
                                    </p:animEffect>
                                  </p:childTnLst>
                                </p:cTn>
                              </p:par>
                            </p:childTnLst>
                          </p:cTn>
                        </p:par>
                        <p:par>
                          <p:cTn id="23" fill="hold">
                            <p:stCondLst>
                              <p:cond delay="500"/>
                            </p:stCondLst>
                            <p:childTnLst>
                              <p:par>
                                <p:cTn id="24" presetID="9" presetClass="entr" fill="hold" nodeType="afterEffect">
                                  <p:stCondLst>
                                    <p:cond delay="0"/>
                                  </p:stCondLst>
                                  <p:childTnLst>
                                    <p:set>
                                      <p:cBhvr additive="repl">
                                        <p:cTn id="25" dur="1" fill="hold">
                                          <p:stCondLst>
                                            <p:cond delay="0"/>
                                          </p:stCondLst>
                                        </p:cTn>
                                        <p:tgtEl>
                                          <p:spTgt spid="158764"/>
                                        </p:tgtEl>
                                        <p:attrNameLst>
                                          <p:attrName>style.visibility</p:attrName>
                                        </p:attrNameLst>
                                      </p:cBhvr>
                                      <p:to>
                                        <p:strVal val="visible"/>
                                      </p:to>
                                    </p:set>
                                    <p:animEffect transition="in" filter="dissolve">
                                      <p:cBhvr additive="repl">
                                        <p:cTn id="26" dur="500"/>
                                        <p:tgtEl>
                                          <p:spTgt spid="15876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additive="repl">
                                        <p:cTn id="30" dur="1" fill="hold">
                                          <p:stCondLst>
                                            <p:cond delay="0"/>
                                          </p:stCondLst>
                                        </p:cTn>
                                        <p:tgtEl>
                                          <p:spTgt spid="158767"/>
                                        </p:tgtEl>
                                        <p:attrNameLst>
                                          <p:attrName>style.visibility</p:attrName>
                                        </p:attrNameLst>
                                      </p:cBhvr>
                                      <p:to>
                                        <p:strVal val="visible"/>
                                      </p:to>
                                    </p:set>
                                    <p:animEffect transition="in" filter="slide(fromRight)">
                                      <p:cBhvr additive="repl">
                                        <p:cTn id="31" dur="500"/>
                                        <p:tgtEl>
                                          <p:spTgt spid="158767"/>
                                        </p:tgtEl>
                                      </p:cBhvr>
                                    </p:animEffect>
                                  </p:childTnLst>
                                </p:cTn>
                              </p:par>
                            </p:childTnLst>
                          </p:cTn>
                        </p:par>
                        <p:par>
                          <p:cTn id="32" fill="hold">
                            <p:stCondLst>
                              <p:cond delay="500"/>
                            </p:stCondLst>
                            <p:childTnLst>
                              <p:par>
                                <p:cTn id="33" presetID="12" presetClass="entr" presetSubtype="2" fill="hold" grpId="0" nodeType="afterEffect">
                                  <p:stCondLst>
                                    <p:cond delay="0"/>
                                  </p:stCondLst>
                                  <p:childTnLst>
                                    <p:set>
                                      <p:cBhvr additive="repl">
                                        <p:cTn id="34" dur="1" fill="hold">
                                          <p:stCondLst>
                                            <p:cond delay="0"/>
                                          </p:stCondLst>
                                        </p:cTn>
                                        <p:tgtEl>
                                          <p:spTgt spid="158766"/>
                                        </p:tgtEl>
                                        <p:attrNameLst>
                                          <p:attrName>style.visibility</p:attrName>
                                        </p:attrNameLst>
                                      </p:cBhvr>
                                      <p:to>
                                        <p:strVal val="visible"/>
                                      </p:to>
                                    </p:set>
                                    <p:animEffect transition="in" filter="slide(fromRight)">
                                      <p:cBhvr additive="repl">
                                        <p:cTn id="35" dur="500"/>
                                        <p:tgtEl>
                                          <p:spTgt spid="15876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fill="hold" nodeType="clickEffect">
                                  <p:stCondLst>
                                    <p:cond delay="0"/>
                                  </p:stCondLst>
                                  <p:childTnLst>
                                    <p:set>
                                      <p:cBhvr additive="repl">
                                        <p:cTn id="39" dur="1" fill="hold">
                                          <p:stCondLst>
                                            <p:cond delay="0"/>
                                          </p:stCondLst>
                                        </p:cTn>
                                        <p:tgtEl>
                                          <p:spTgt spid="7"/>
                                        </p:tgtEl>
                                        <p:attrNameLst>
                                          <p:attrName>style.visibility</p:attrName>
                                        </p:attrNameLst>
                                      </p:cBhvr>
                                      <p:to>
                                        <p:strVal val="visible"/>
                                      </p:to>
                                    </p:set>
                                    <p:animEffect transition="in" filter="dissolve">
                                      <p:cBhvr additive="repl">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65" grpId="0" animBg="1"/>
      <p:bldP spid="158766" grpId="0" animBg="1"/>
      <p:bldP spid="158768" grpId="0" animBg="1"/>
    </p:bld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Performance Considerations</a:t>
            </a:r>
          </a:p>
        </p:txBody>
      </p:sp>
      <p:sp>
        <p:nvSpPr>
          <p:cNvPr id="5" name="Content Placeholder 4"/>
          <p:cNvSpPr>
            <a:spLocks noGrp="1"/>
          </p:cNvSpPr>
          <p:nvPr>
            <p:ph idx="1"/>
          </p:nvPr>
        </p:nvSpPr>
        <p:spPr>
          <a:xfrm>
            <a:off x="442166" y="1200431"/>
            <a:ext cx="8229600" cy="3753706"/>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Triggers Work Quickly Because the Inserted and Deleted Tables are in Cache.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Execution Time Is Determined by: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Number of tables that are referenced</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Number of rows that are affected</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Actions Contained in Triggers Implicitly Are Part of a Transaction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Performance Considerations (Contd.).</a:t>
            </a:r>
          </a:p>
        </p:txBody>
      </p:sp>
      <p:sp>
        <p:nvSpPr>
          <p:cNvPr id="5" name="Content Placeholder 4"/>
          <p:cNvSpPr>
            <a:spLocks noGrp="1"/>
          </p:cNvSpPr>
          <p:nvPr>
            <p:ph idx="1"/>
          </p:nvPr>
        </p:nvSpPr>
        <p:spPr>
          <a:xfrm>
            <a:off x="442166" y="1200431"/>
            <a:ext cx="8229600" cy="2539056"/>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Triggers Only When Necessary</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Keep Trigger Definition Statements as Simple as Possible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Include Recursion Termination Check Statements in recursive Trigger Definitions.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Minimize Use of ROLLBACK Statements in Triggers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384721"/>
          </a:xfrm>
        </p:spPr>
        <p:txBody>
          <a:bodyPr/>
          <a:lstStyle/>
          <a:p>
            <a:pPr>
              <a:defRPr/>
            </a:pPr>
            <a:r>
              <a:rPr lang="en-US" sz="2500" dirty="0">
                <a:latin typeface="Calibri Light" panose="020F0302020204030204" pitchFamily="34" charset="0"/>
                <a:cs typeface="Calibri Light" panose="020F0302020204030204" pitchFamily="34" charset="0"/>
              </a:rPr>
              <a:t>Transaction Isolation Levels</a:t>
            </a:r>
          </a:p>
        </p:txBody>
      </p:sp>
    </p:spTree>
    <p:extLst>
      <p:ext uri="{BB962C8B-B14F-4D97-AF65-F5344CB8AC3E}">
        <p14:creationId xmlns:p14="http://schemas.microsoft.com/office/powerpoint/2010/main" val="3903531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pic>
        <p:nvPicPr>
          <p:cNvPr id="162819" name="Picture 3"/>
          <p:cNvPicPr>
            <a:picLocks noChangeAspect="1" noChangeArrowheads="1"/>
          </p:cNvPicPr>
          <p:nvPr/>
        </p:nvPicPr>
        <p:blipFill>
          <a:blip r:embed="rId3"/>
          <a:srcRect/>
          <a:stretch>
            <a:fillRect/>
          </a:stretch>
        </p:blipFill>
        <p:spPr bwMode="auto">
          <a:xfrm>
            <a:off x="3263900" y="4937125"/>
            <a:ext cx="2655888" cy="1292225"/>
          </a:xfrm>
          <a:prstGeom prst="rect">
            <a:avLst/>
          </a:prstGeom>
          <a:noFill/>
          <a:ln w="9525" cap="flat">
            <a:noFill/>
            <a:round/>
            <a:headEnd/>
            <a:tailEnd/>
          </a:ln>
          <a:effectLst/>
        </p:spPr>
      </p:pic>
      <p:pic>
        <p:nvPicPr>
          <p:cNvPr id="162820" name="Picture 4"/>
          <p:cNvPicPr>
            <a:picLocks noChangeAspect="1" noChangeArrowheads="1"/>
          </p:cNvPicPr>
          <p:nvPr/>
        </p:nvPicPr>
        <p:blipFill>
          <a:blip r:embed="rId4"/>
          <a:srcRect/>
          <a:stretch>
            <a:fillRect/>
          </a:stretch>
        </p:blipFill>
        <p:spPr bwMode="auto">
          <a:xfrm>
            <a:off x="3622675" y="5092700"/>
            <a:ext cx="1401763" cy="814388"/>
          </a:xfrm>
          <a:prstGeom prst="rect">
            <a:avLst/>
          </a:prstGeom>
          <a:noFill/>
          <a:ln w="9525" cap="flat">
            <a:noFill/>
            <a:round/>
            <a:headEnd/>
            <a:tailEnd/>
          </a:ln>
          <a:effectLst/>
        </p:spPr>
      </p:pic>
      <p:pic>
        <p:nvPicPr>
          <p:cNvPr id="162821" name="Picture 5"/>
          <p:cNvPicPr>
            <a:picLocks noChangeAspect="1" noChangeArrowheads="1"/>
          </p:cNvPicPr>
          <p:nvPr/>
        </p:nvPicPr>
        <p:blipFill>
          <a:blip r:embed="rId4"/>
          <a:srcRect/>
          <a:stretch>
            <a:fillRect/>
          </a:stretch>
        </p:blipFill>
        <p:spPr bwMode="auto">
          <a:xfrm>
            <a:off x="3727450" y="4970463"/>
            <a:ext cx="1401763" cy="814387"/>
          </a:xfrm>
          <a:prstGeom prst="rect">
            <a:avLst/>
          </a:prstGeom>
          <a:noFill/>
          <a:ln w="9525" cap="flat">
            <a:noFill/>
            <a:round/>
            <a:headEnd/>
            <a:tailEnd/>
          </a:ln>
          <a:effectLst/>
        </p:spPr>
      </p:pic>
      <p:pic>
        <p:nvPicPr>
          <p:cNvPr id="162822" name="Picture 6"/>
          <p:cNvPicPr>
            <a:picLocks noChangeAspect="1" noChangeArrowheads="1"/>
          </p:cNvPicPr>
          <p:nvPr/>
        </p:nvPicPr>
        <p:blipFill>
          <a:blip r:embed="rId4"/>
          <a:srcRect/>
          <a:stretch>
            <a:fillRect/>
          </a:stretch>
        </p:blipFill>
        <p:spPr bwMode="auto">
          <a:xfrm>
            <a:off x="3846513" y="4770438"/>
            <a:ext cx="1401762" cy="814387"/>
          </a:xfrm>
          <a:prstGeom prst="rect">
            <a:avLst/>
          </a:prstGeom>
          <a:noFill/>
          <a:ln w="9525" cap="flat">
            <a:noFill/>
            <a:round/>
            <a:headEnd/>
            <a:tailEnd/>
          </a:ln>
          <a:effectLst/>
        </p:spPr>
      </p:pic>
      <p:pic>
        <p:nvPicPr>
          <p:cNvPr id="162823" name="Picture 7"/>
          <p:cNvPicPr>
            <a:picLocks noChangeAspect="1" noChangeArrowheads="1"/>
          </p:cNvPicPr>
          <p:nvPr/>
        </p:nvPicPr>
        <p:blipFill>
          <a:blip r:embed="rId5" cstate="print"/>
          <a:srcRect/>
          <a:stretch>
            <a:fillRect/>
          </a:stretch>
        </p:blipFill>
        <p:spPr bwMode="auto">
          <a:xfrm>
            <a:off x="4640263" y="4570413"/>
            <a:ext cx="814387" cy="1401762"/>
          </a:xfrm>
          <a:prstGeom prst="rect">
            <a:avLst/>
          </a:prstGeom>
          <a:noFill/>
          <a:ln w="9525" cap="flat">
            <a:noFill/>
            <a:round/>
            <a:headEnd/>
            <a:tailEnd/>
          </a:ln>
          <a:effectLst/>
        </p:spPr>
      </p:pic>
      <p:sp>
        <p:nvSpPr>
          <p:cNvPr id="9" name="Title 8"/>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Transaction</a:t>
            </a:r>
          </a:p>
        </p:txBody>
      </p:sp>
      <p:sp>
        <p:nvSpPr>
          <p:cNvPr id="10" name="Content Placeholder 9"/>
          <p:cNvSpPr>
            <a:spLocks noGrp="1"/>
          </p:cNvSpPr>
          <p:nvPr>
            <p:ph idx="1"/>
          </p:nvPr>
        </p:nvSpPr>
        <p:spPr>
          <a:xfrm>
            <a:off x="442166" y="1200431"/>
            <a:ext cx="8229600" cy="3235091"/>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Is a sequence of operations performed as a single logical unit of work</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Exhibits the four ACID Properties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Atomicity – must be an atomic unit of work</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Consistency - must leave all data in a consistent state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Isolation - must be isolated from the modifications made by any other concurrent transactions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Durability – persists even after system failure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withEffect">
                                  <p:stCondLst>
                                    <p:cond delay="0"/>
                                  </p:stCondLst>
                                  <p:childTnLst>
                                    <p:set>
                                      <p:cBhvr additive="repl">
                                        <p:cTn id="6" dur="1" fill="hold">
                                          <p:stCondLst>
                                            <p:cond delay="0"/>
                                          </p:stCondLst>
                                        </p:cTn>
                                        <p:tgtEl>
                                          <p:spTgt spid="162819"/>
                                        </p:tgtEl>
                                        <p:attrNameLst>
                                          <p:attrName>style.visibility</p:attrName>
                                        </p:attrNameLst>
                                      </p:cBhvr>
                                      <p:to>
                                        <p:strVal val="visible"/>
                                      </p:to>
                                    </p:set>
                                    <p:animEffect transition="in" filter="fade">
                                      <p:cBhvr additive="repl">
                                        <p:cTn id="7" dur="2000"/>
                                        <p:tgtEl>
                                          <p:spTgt spid="162819"/>
                                        </p:tgtEl>
                                      </p:cBhvr>
                                    </p:animEffect>
                                  </p:childTnLst>
                                </p:cTn>
                              </p:par>
                              <p:par>
                                <p:cTn id="8" presetID="10" presetClass="entr" fill="hold" nodeType="withEffect">
                                  <p:stCondLst>
                                    <p:cond delay="0"/>
                                  </p:stCondLst>
                                  <p:childTnLst>
                                    <p:set>
                                      <p:cBhvr additive="repl">
                                        <p:cTn id="9" dur="1" fill="hold">
                                          <p:stCondLst>
                                            <p:cond delay="0"/>
                                          </p:stCondLst>
                                        </p:cTn>
                                        <p:tgtEl>
                                          <p:spTgt spid="162820"/>
                                        </p:tgtEl>
                                        <p:attrNameLst>
                                          <p:attrName>style.visibility</p:attrName>
                                        </p:attrNameLst>
                                      </p:cBhvr>
                                      <p:to>
                                        <p:strVal val="visible"/>
                                      </p:to>
                                    </p:set>
                                    <p:animEffect transition="in" filter="fade">
                                      <p:cBhvr additive="repl">
                                        <p:cTn id="10" dur="500"/>
                                        <p:tgtEl>
                                          <p:spTgt spid="162820"/>
                                        </p:tgtEl>
                                      </p:cBhvr>
                                    </p:animEffect>
                                  </p:childTnLst>
                                </p:cTn>
                              </p:par>
                              <p:par>
                                <p:cTn id="11" presetID="10" presetClass="entr" fill="hold" nodeType="withEffect">
                                  <p:stCondLst>
                                    <p:cond delay="0"/>
                                  </p:stCondLst>
                                  <p:childTnLst>
                                    <p:set>
                                      <p:cBhvr additive="repl">
                                        <p:cTn id="12" dur="1" fill="hold">
                                          <p:stCondLst>
                                            <p:cond delay="0"/>
                                          </p:stCondLst>
                                        </p:cTn>
                                        <p:tgtEl>
                                          <p:spTgt spid="162821"/>
                                        </p:tgtEl>
                                        <p:attrNameLst>
                                          <p:attrName>style.visibility</p:attrName>
                                        </p:attrNameLst>
                                      </p:cBhvr>
                                      <p:to>
                                        <p:strVal val="visible"/>
                                      </p:to>
                                    </p:set>
                                    <p:animEffect transition="in" filter="fade">
                                      <p:cBhvr additive="repl">
                                        <p:cTn id="13" dur="1000"/>
                                        <p:tgtEl>
                                          <p:spTgt spid="162821"/>
                                        </p:tgtEl>
                                      </p:cBhvr>
                                    </p:animEffect>
                                  </p:childTnLst>
                                </p:cTn>
                              </p:par>
                              <p:par>
                                <p:cTn id="14" presetID="10" presetClass="entr" fill="hold" nodeType="withEffect">
                                  <p:stCondLst>
                                    <p:cond delay="0"/>
                                  </p:stCondLst>
                                  <p:childTnLst>
                                    <p:set>
                                      <p:cBhvr additive="repl">
                                        <p:cTn id="15" dur="1" fill="hold">
                                          <p:stCondLst>
                                            <p:cond delay="0"/>
                                          </p:stCondLst>
                                        </p:cTn>
                                        <p:tgtEl>
                                          <p:spTgt spid="162822"/>
                                        </p:tgtEl>
                                        <p:attrNameLst>
                                          <p:attrName>style.visibility</p:attrName>
                                        </p:attrNameLst>
                                      </p:cBhvr>
                                      <p:to>
                                        <p:strVal val="visible"/>
                                      </p:to>
                                    </p:set>
                                    <p:animEffect transition="in" filter="fade">
                                      <p:cBhvr additive="repl">
                                        <p:cTn id="16" dur="1000"/>
                                        <p:tgtEl>
                                          <p:spTgt spid="162822"/>
                                        </p:tgtEl>
                                      </p:cBhvr>
                                    </p:animEffect>
                                  </p:childTnLst>
                                </p:cTn>
                              </p:par>
                              <p:par>
                                <p:cTn id="17" presetID="10" presetClass="entr" fill="hold" nodeType="withEffect">
                                  <p:stCondLst>
                                    <p:cond delay="0"/>
                                  </p:stCondLst>
                                  <p:childTnLst>
                                    <p:set>
                                      <p:cBhvr additive="repl">
                                        <p:cTn id="18" dur="1" fill="hold">
                                          <p:stCondLst>
                                            <p:cond delay="0"/>
                                          </p:stCondLst>
                                        </p:cTn>
                                        <p:tgtEl>
                                          <p:spTgt spid="162823"/>
                                        </p:tgtEl>
                                        <p:attrNameLst>
                                          <p:attrName>style.visibility</p:attrName>
                                        </p:attrNameLst>
                                      </p:cBhvr>
                                      <p:to>
                                        <p:strVal val="visible"/>
                                      </p:to>
                                    </p:set>
                                    <p:animEffect transition="in" filter="fade">
                                      <p:cBhvr additive="repl">
                                        <p:cTn id="19" dur="1000"/>
                                        <p:tgtEl>
                                          <p:spTgt spid="16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Transactions and the Database Engine</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 Database Engine provides: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Locking facilities that preserve transaction isolation</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Transaction Isolation Levels control when locks are taken and how long they are held</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Logging facilities that ensure transaction durability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Write-ahead log (WAL) guarantees no data modifications are written before they are logged</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Checkpoints write records to a data file and contain lists of all active transactions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Transaction management features that enforce transaction atomicity and consistency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Transactions must be successfully completed or their modifications are undone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5"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Trebuchet MS" pitchFamily="34" charset="0"/>
            </a:endParaRPr>
          </a:p>
        </p:txBody>
      </p:sp>
      <p:sp>
        <p:nvSpPr>
          <p:cNvPr id="164866" name="AutoShape 2"/>
          <p:cNvSpPr>
            <a:spLocks noChangeArrowheads="1"/>
          </p:cNvSpPr>
          <p:nvPr/>
        </p:nvSpPr>
        <p:spPr bwMode="auto">
          <a:xfrm>
            <a:off x="334963" y="1592263"/>
            <a:ext cx="5832475" cy="590894"/>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BEGIN { TRAN | TRANSACTION } [</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Transaction_name | @tran_name_variable ]</a:t>
            </a:r>
          </a:p>
        </p:txBody>
      </p:sp>
      <p:sp>
        <p:nvSpPr>
          <p:cNvPr id="164867" name="AutoShape 3"/>
          <p:cNvSpPr>
            <a:spLocks noChangeArrowheads="1"/>
          </p:cNvSpPr>
          <p:nvPr/>
        </p:nvSpPr>
        <p:spPr bwMode="auto">
          <a:xfrm>
            <a:off x="344488" y="3503613"/>
            <a:ext cx="5848350" cy="590894"/>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COMMIT { TRAN | TRANSACTION } [ transaction_name | @tran_name_variable ]</a:t>
            </a:r>
          </a:p>
        </p:txBody>
      </p:sp>
      <p:sp>
        <p:nvSpPr>
          <p:cNvPr id="164868" name="Rectangle 4"/>
          <p:cNvSpPr>
            <a:spLocks noChangeArrowheads="1"/>
          </p:cNvSpPr>
          <p:nvPr/>
        </p:nvSpPr>
        <p:spPr bwMode="auto">
          <a:xfrm>
            <a:off x="396875" y="1301750"/>
            <a:ext cx="4584700" cy="336550"/>
          </a:xfrm>
          <a:prstGeom prst="rect">
            <a:avLst/>
          </a:prstGeom>
          <a:noFill/>
          <a:ln w="9525" cap="flat">
            <a:noFill/>
            <a:round/>
            <a:headEnd/>
            <a:tailEnd/>
          </a:ln>
          <a:effectLst/>
        </p:spPr>
        <p:txBody>
          <a:bodyPr lIns="0" tIns="0" rIns="0" bIns="0"/>
          <a:lstStyle/>
          <a:p>
            <a:pPr hangingPunct="1">
              <a:lnSpc>
                <a:spcPct val="100000"/>
              </a:lnSpc>
              <a:spcBef>
                <a:spcPts val="12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BEGIN TRANSACTION</a:t>
            </a:r>
          </a:p>
        </p:txBody>
      </p:sp>
      <p:sp>
        <p:nvSpPr>
          <p:cNvPr id="164869" name="Rectangle 5"/>
          <p:cNvSpPr>
            <a:spLocks noChangeArrowheads="1"/>
          </p:cNvSpPr>
          <p:nvPr/>
        </p:nvSpPr>
        <p:spPr bwMode="auto">
          <a:xfrm>
            <a:off x="322263" y="3214688"/>
            <a:ext cx="4083050" cy="312478"/>
          </a:xfrm>
          <a:prstGeom prst="rect">
            <a:avLst/>
          </a:prstGeom>
          <a:noFill/>
          <a:ln w="9525" cap="flat">
            <a:noFill/>
            <a:round/>
            <a:headEnd/>
            <a:tailEnd/>
          </a:ln>
          <a:effectLst/>
        </p:spPr>
        <p:txBody>
          <a:bodyPr lIns="90000" tIns="45000" rIns="90000" bIns="45000">
            <a:spAutoFit/>
          </a:bodyPr>
          <a:lstStyle/>
          <a:p>
            <a:pPr hangingPunct="1">
              <a:lnSpc>
                <a:spcPct val="80000"/>
              </a:lnSpc>
              <a:spcBef>
                <a:spcPts val="12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COMMIT TRANSACTION</a:t>
            </a:r>
          </a:p>
        </p:txBody>
      </p:sp>
      <p:sp>
        <p:nvSpPr>
          <p:cNvPr id="164870" name="AutoShape 6"/>
          <p:cNvSpPr>
            <a:spLocks noChangeArrowheads="1"/>
          </p:cNvSpPr>
          <p:nvPr/>
        </p:nvSpPr>
        <p:spPr bwMode="auto">
          <a:xfrm>
            <a:off x="4281488" y="2327275"/>
            <a:ext cx="2779712" cy="590894"/>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BEGIN TRAN T1;</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UPDATE table1 ...;</a:t>
            </a:r>
          </a:p>
        </p:txBody>
      </p:sp>
      <p:pic>
        <p:nvPicPr>
          <p:cNvPr id="164871" name="Picture 7"/>
          <p:cNvPicPr>
            <a:picLocks noChangeAspect="1" noChangeArrowheads="1"/>
          </p:cNvPicPr>
          <p:nvPr/>
        </p:nvPicPr>
        <p:blipFill>
          <a:blip r:embed="rId3" cstate="print"/>
          <a:srcRect/>
          <a:stretch>
            <a:fillRect/>
          </a:stretch>
        </p:blipFill>
        <p:spPr bwMode="auto">
          <a:xfrm>
            <a:off x="6205538" y="1604963"/>
            <a:ext cx="720725" cy="777875"/>
          </a:xfrm>
          <a:prstGeom prst="rect">
            <a:avLst/>
          </a:prstGeom>
          <a:noFill/>
          <a:ln w="9525" cap="flat">
            <a:noFill/>
            <a:round/>
            <a:headEnd/>
            <a:tailEnd/>
          </a:ln>
          <a:effectLst/>
        </p:spPr>
      </p:pic>
      <p:sp>
        <p:nvSpPr>
          <p:cNvPr id="164872" name="AutoShape 8"/>
          <p:cNvSpPr>
            <a:spLocks noChangeArrowheads="1"/>
          </p:cNvSpPr>
          <p:nvPr/>
        </p:nvSpPr>
        <p:spPr bwMode="auto">
          <a:xfrm>
            <a:off x="5187950" y="4292600"/>
            <a:ext cx="2330450" cy="345720"/>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COMMIT TRAN T1;</a:t>
            </a:r>
          </a:p>
        </p:txBody>
      </p:sp>
      <p:pic>
        <p:nvPicPr>
          <p:cNvPr id="164873" name="Picture 9"/>
          <p:cNvPicPr>
            <a:picLocks noChangeAspect="1" noChangeArrowheads="1"/>
          </p:cNvPicPr>
          <p:nvPr/>
        </p:nvPicPr>
        <p:blipFill>
          <a:blip r:embed="rId4" cstate="print"/>
          <a:srcRect/>
          <a:stretch>
            <a:fillRect/>
          </a:stretch>
        </p:blipFill>
        <p:spPr bwMode="auto">
          <a:xfrm>
            <a:off x="6219825" y="3340100"/>
            <a:ext cx="720725" cy="777875"/>
          </a:xfrm>
          <a:prstGeom prst="rect">
            <a:avLst/>
          </a:prstGeom>
          <a:noFill/>
          <a:ln w="9525" cap="flat">
            <a:noFill/>
            <a:round/>
            <a:headEnd/>
            <a:tailEnd/>
          </a:ln>
          <a:effectLst/>
        </p:spPr>
      </p:pic>
      <p:sp>
        <p:nvSpPr>
          <p:cNvPr id="164874" name="AutoShape 10"/>
          <p:cNvSpPr>
            <a:spLocks noChangeArrowheads="1"/>
          </p:cNvSpPr>
          <p:nvPr/>
        </p:nvSpPr>
        <p:spPr bwMode="auto">
          <a:xfrm>
            <a:off x="334963" y="5076825"/>
            <a:ext cx="5857875" cy="836067"/>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ROLLBACK { TRAN | TRANSACTION } [ transaction_name | @tran_name_variable | savepoint_name | @savepoint_variable ]</a:t>
            </a:r>
          </a:p>
        </p:txBody>
      </p:sp>
      <p:sp>
        <p:nvSpPr>
          <p:cNvPr id="164875" name="Rectangle 11"/>
          <p:cNvSpPr>
            <a:spLocks noChangeArrowheads="1"/>
          </p:cNvSpPr>
          <p:nvPr/>
        </p:nvSpPr>
        <p:spPr bwMode="auto">
          <a:xfrm>
            <a:off x="317500" y="4810125"/>
            <a:ext cx="4083050" cy="312478"/>
          </a:xfrm>
          <a:prstGeom prst="rect">
            <a:avLst/>
          </a:prstGeom>
          <a:noFill/>
          <a:ln w="9525" cap="flat">
            <a:noFill/>
            <a:round/>
            <a:headEnd/>
            <a:tailEnd/>
          </a:ln>
          <a:effectLst/>
        </p:spPr>
        <p:txBody>
          <a:bodyPr lIns="90000" tIns="45000" rIns="90000" bIns="45000">
            <a:spAutoFit/>
          </a:bodyPr>
          <a:lstStyle/>
          <a:p>
            <a:pPr hangingPunct="1">
              <a:lnSpc>
                <a:spcPct val="80000"/>
              </a:lnSpc>
              <a:spcBef>
                <a:spcPts val="12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ROLLBACK TRANSACTION</a:t>
            </a:r>
          </a:p>
        </p:txBody>
      </p:sp>
      <p:sp>
        <p:nvSpPr>
          <p:cNvPr id="164876" name="AutoShape 12"/>
          <p:cNvSpPr>
            <a:spLocks noChangeArrowheads="1"/>
          </p:cNvSpPr>
          <p:nvPr/>
        </p:nvSpPr>
        <p:spPr bwMode="auto">
          <a:xfrm>
            <a:off x="5183188" y="5988050"/>
            <a:ext cx="2609850" cy="345720"/>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Trebuchet MS" pitchFamily="34" charset="0"/>
              </a:rPr>
              <a:t>ROLLBACK TRAN T1;</a:t>
            </a:r>
          </a:p>
        </p:txBody>
      </p:sp>
      <p:pic>
        <p:nvPicPr>
          <p:cNvPr id="164877" name="Picture 13"/>
          <p:cNvPicPr>
            <a:picLocks noChangeAspect="1" noChangeArrowheads="1"/>
          </p:cNvPicPr>
          <p:nvPr/>
        </p:nvPicPr>
        <p:blipFill>
          <a:blip r:embed="rId4" cstate="print"/>
          <a:srcRect/>
          <a:stretch>
            <a:fillRect/>
          </a:stretch>
        </p:blipFill>
        <p:spPr bwMode="auto">
          <a:xfrm>
            <a:off x="6216650" y="5035550"/>
            <a:ext cx="720725" cy="777875"/>
          </a:xfrm>
          <a:prstGeom prst="rect">
            <a:avLst/>
          </a:prstGeom>
          <a:noFill/>
          <a:ln w="9525" cap="flat">
            <a:noFill/>
            <a:round/>
            <a:headEnd/>
            <a:tailEnd/>
          </a:ln>
          <a:effectLst/>
        </p:spPr>
      </p:pic>
      <p:sp>
        <p:nvSpPr>
          <p:cNvPr id="15" name="Title 1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Basic Transaction Statement Definitions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164871"/>
                                        </p:tgtEl>
                                        <p:attrNameLst>
                                          <p:attrName>style.visibility</p:attrName>
                                        </p:attrNameLst>
                                      </p:cBhvr>
                                      <p:to>
                                        <p:strVal val="visible"/>
                                      </p:to>
                                    </p:set>
                                    <p:animEffect transition="in" filter="wipe(up)">
                                      <p:cBhvr additive="repl">
                                        <p:cTn id="7" dur="500"/>
                                        <p:tgtEl>
                                          <p:spTgt spid="164871"/>
                                        </p:tgtEl>
                                      </p:cBhvr>
                                    </p:animEffect>
                                  </p:childTnLst>
                                </p:cTn>
                              </p:par>
                            </p:childTnLst>
                          </p:cTn>
                        </p:par>
                        <p:par>
                          <p:cTn id="8" fill="hold">
                            <p:stCondLst>
                              <p:cond delay="500"/>
                            </p:stCondLst>
                            <p:childTnLst>
                              <p:par>
                                <p:cTn id="9" presetID="10" presetClass="entr" fill="hold" nodeType="afterEffect">
                                  <p:stCondLst>
                                    <p:cond delay="0"/>
                                  </p:stCondLst>
                                  <p:childTnLst>
                                    <p:set>
                                      <p:cBhvr additive="repl">
                                        <p:cTn id="10" dur="1" fill="hold">
                                          <p:stCondLst>
                                            <p:cond delay="0"/>
                                          </p:stCondLst>
                                        </p:cTn>
                                        <p:tgtEl>
                                          <p:spTgt spid="164870"/>
                                        </p:tgtEl>
                                        <p:attrNameLst>
                                          <p:attrName>style.visibility</p:attrName>
                                        </p:attrNameLst>
                                      </p:cBhvr>
                                      <p:to>
                                        <p:strVal val="visible"/>
                                      </p:to>
                                    </p:set>
                                    <p:animEffect transition="in" filter="fade">
                                      <p:cBhvr additive="repl">
                                        <p:cTn id="11" dur="500"/>
                                        <p:tgtEl>
                                          <p:spTgt spid="1648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additive="repl">
                                        <p:cTn id="15" dur="1" fill="hold">
                                          <p:stCondLst>
                                            <p:cond delay="0"/>
                                          </p:stCondLst>
                                        </p:cTn>
                                        <p:tgtEl>
                                          <p:spTgt spid="164867"/>
                                        </p:tgtEl>
                                        <p:attrNameLst>
                                          <p:attrName>style.visibility</p:attrName>
                                        </p:attrNameLst>
                                      </p:cBhvr>
                                      <p:to>
                                        <p:strVal val="visible"/>
                                      </p:to>
                                    </p:set>
                                    <p:animEffect transition="in" filter="wipe(left)">
                                      <p:cBhvr additive="repl">
                                        <p:cTn id="16" dur="500"/>
                                        <p:tgtEl>
                                          <p:spTgt spid="164867"/>
                                        </p:tgtEl>
                                      </p:cBhvr>
                                    </p:animEffect>
                                  </p:childTnLst>
                                </p:cTn>
                              </p:par>
                              <p:par>
                                <p:cTn id="17" presetID="22" presetClass="entr" presetSubtype="8" fill="hold" nodeType="withEffect">
                                  <p:stCondLst>
                                    <p:cond delay="0"/>
                                  </p:stCondLst>
                                  <p:childTnLst>
                                    <p:set>
                                      <p:cBhvr additive="repl">
                                        <p:cTn id="18" dur="1" fill="hold">
                                          <p:stCondLst>
                                            <p:cond delay="0"/>
                                          </p:stCondLst>
                                        </p:cTn>
                                        <p:tgtEl>
                                          <p:spTgt spid="164869"/>
                                        </p:tgtEl>
                                        <p:attrNameLst>
                                          <p:attrName>style.visibility</p:attrName>
                                        </p:attrNameLst>
                                      </p:cBhvr>
                                      <p:to>
                                        <p:strVal val="visible"/>
                                      </p:to>
                                    </p:set>
                                    <p:animEffect transition="in" filter="wipe(left)">
                                      <p:cBhvr additive="repl">
                                        <p:cTn id="19" dur="500"/>
                                        <p:tgtEl>
                                          <p:spTgt spid="16486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additive="repl">
                                        <p:cTn id="23" dur="1" fill="hold">
                                          <p:stCondLst>
                                            <p:cond delay="0"/>
                                          </p:stCondLst>
                                        </p:cTn>
                                        <p:tgtEl>
                                          <p:spTgt spid="164873"/>
                                        </p:tgtEl>
                                        <p:attrNameLst>
                                          <p:attrName>style.visibility</p:attrName>
                                        </p:attrNameLst>
                                      </p:cBhvr>
                                      <p:to>
                                        <p:strVal val="visible"/>
                                      </p:to>
                                    </p:set>
                                    <p:animEffect transition="in" filter="wipe(up)">
                                      <p:cBhvr additive="repl">
                                        <p:cTn id="24" dur="500"/>
                                        <p:tgtEl>
                                          <p:spTgt spid="164873"/>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additive="repl">
                                        <p:cTn id="27" dur="1" fill="hold">
                                          <p:stCondLst>
                                            <p:cond delay="0"/>
                                          </p:stCondLst>
                                        </p:cTn>
                                        <p:tgtEl>
                                          <p:spTgt spid="164872"/>
                                        </p:tgtEl>
                                        <p:attrNameLst>
                                          <p:attrName>style.visibility</p:attrName>
                                        </p:attrNameLst>
                                      </p:cBhvr>
                                      <p:to>
                                        <p:strVal val="visible"/>
                                      </p:to>
                                    </p:set>
                                    <p:animEffect transition="in" filter="wipe(up)">
                                      <p:cBhvr additive="repl">
                                        <p:cTn id="28" dur="500"/>
                                        <p:tgtEl>
                                          <p:spTgt spid="16487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additive="repl">
                                        <p:cTn id="32" dur="1" fill="hold">
                                          <p:stCondLst>
                                            <p:cond delay="0"/>
                                          </p:stCondLst>
                                        </p:cTn>
                                        <p:tgtEl>
                                          <p:spTgt spid="164874"/>
                                        </p:tgtEl>
                                        <p:attrNameLst>
                                          <p:attrName>style.visibility</p:attrName>
                                        </p:attrNameLst>
                                      </p:cBhvr>
                                      <p:to>
                                        <p:strVal val="visible"/>
                                      </p:to>
                                    </p:set>
                                    <p:animEffect transition="in" filter="wipe(left)">
                                      <p:cBhvr additive="repl">
                                        <p:cTn id="33" dur="500"/>
                                        <p:tgtEl>
                                          <p:spTgt spid="164874"/>
                                        </p:tgtEl>
                                      </p:cBhvr>
                                    </p:animEffect>
                                  </p:childTnLst>
                                </p:cTn>
                              </p:par>
                              <p:par>
                                <p:cTn id="34" presetID="22" presetClass="entr" presetSubtype="8" fill="hold" nodeType="withEffect">
                                  <p:stCondLst>
                                    <p:cond delay="0"/>
                                  </p:stCondLst>
                                  <p:childTnLst>
                                    <p:set>
                                      <p:cBhvr additive="repl">
                                        <p:cTn id="35" dur="1" fill="hold">
                                          <p:stCondLst>
                                            <p:cond delay="0"/>
                                          </p:stCondLst>
                                        </p:cTn>
                                        <p:tgtEl>
                                          <p:spTgt spid="164875"/>
                                        </p:tgtEl>
                                        <p:attrNameLst>
                                          <p:attrName>style.visibility</p:attrName>
                                        </p:attrNameLst>
                                      </p:cBhvr>
                                      <p:to>
                                        <p:strVal val="visible"/>
                                      </p:to>
                                    </p:set>
                                    <p:animEffect transition="in" filter="wipe(left)">
                                      <p:cBhvr additive="repl">
                                        <p:cTn id="36" dur="500"/>
                                        <p:tgtEl>
                                          <p:spTgt spid="16487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additive="repl">
                                        <p:cTn id="40" dur="1" fill="hold">
                                          <p:stCondLst>
                                            <p:cond delay="0"/>
                                          </p:stCondLst>
                                        </p:cTn>
                                        <p:tgtEl>
                                          <p:spTgt spid="164877"/>
                                        </p:tgtEl>
                                        <p:attrNameLst>
                                          <p:attrName>style.visibility</p:attrName>
                                        </p:attrNameLst>
                                      </p:cBhvr>
                                      <p:to>
                                        <p:strVal val="visible"/>
                                      </p:to>
                                    </p:set>
                                    <p:animEffect transition="in" filter="wipe(up)">
                                      <p:cBhvr additive="repl">
                                        <p:cTn id="41" dur="500"/>
                                        <p:tgtEl>
                                          <p:spTgt spid="164877"/>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additive="repl">
                                        <p:cTn id="44" dur="1" fill="hold">
                                          <p:stCondLst>
                                            <p:cond delay="0"/>
                                          </p:stCondLst>
                                        </p:cTn>
                                        <p:tgtEl>
                                          <p:spTgt spid="164876"/>
                                        </p:tgtEl>
                                        <p:attrNameLst>
                                          <p:attrName>style.visibility</p:attrName>
                                        </p:attrNameLst>
                                      </p:cBhvr>
                                      <p:to>
                                        <p:strVal val="visible"/>
                                      </p:to>
                                    </p:set>
                                    <p:animEffect transition="in" filter="wipe(up)">
                                      <p:cBhvr additive="repl">
                                        <p:cTn id="45" dur="500"/>
                                        <p:tgtEl>
                                          <p:spTgt spid="164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2783987" y="1214650"/>
            <a:ext cx="3903420" cy="4761891"/>
          </a:xfrm>
          <a:prstGeom prst="rect">
            <a:avLst/>
          </a:prstGeom>
          <a:noFill/>
          <a:ln w="9525" cap="flat">
            <a:solidFill>
              <a:schemeClr val="tx1"/>
            </a:solid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65891" name="Rectangle 3"/>
          <p:cNvSpPr>
            <a:spLocks noChangeArrowheads="1"/>
          </p:cNvSpPr>
          <p:nvPr/>
        </p:nvSpPr>
        <p:spPr bwMode="auto">
          <a:xfrm>
            <a:off x="1190056" y="4892675"/>
            <a:ext cx="4584700" cy="336550"/>
          </a:xfrm>
          <a:prstGeom prst="rect">
            <a:avLst/>
          </a:prstGeom>
          <a:noFill/>
          <a:ln w="9525" cap="flat">
            <a:noFill/>
            <a:round/>
            <a:headEnd/>
            <a:tailEnd/>
          </a:ln>
          <a:effectLst/>
        </p:spPr>
        <p:txBody>
          <a:bodyPr lIns="0" tIns="0" rIns="0" bIns="0"/>
          <a:lstStyle/>
          <a:p>
            <a:pPr hangingPunct="1">
              <a:lnSpc>
                <a:spcPct val="100000"/>
              </a:lnSpc>
              <a:spcBef>
                <a:spcPts val="12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Calibri Light" panose="020F0302020204030204" pitchFamily="34" charset="0"/>
                <a:cs typeface="Calibri Light" panose="020F0302020204030204" pitchFamily="34" charset="0"/>
              </a:rPr>
              <a:t>Syntax</a:t>
            </a:r>
          </a:p>
        </p:txBody>
      </p:sp>
      <p:sp>
        <p:nvSpPr>
          <p:cNvPr id="165892" name="Rectangle 4"/>
          <p:cNvSpPr>
            <a:spLocks noChangeArrowheads="1"/>
          </p:cNvSpPr>
          <p:nvPr/>
        </p:nvSpPr>
        <p:spPr bwMode="auto">
          <a:xfrm>
            <a:off x="1088765" y="5396552"/>
            <a:ext cx="4683503" cy="343256"/>
          </a:xfrm>
          <a:prstGeom prst="rect">
            <a:avLst/>
          </a:prstGeom>
          <a:noFill/>
          <a:ln w="9525" cap="flat">
            <a:noFill/>
            <a:round/>
            <a:headEnd/>
            <a:tailEnd/>
          </a:ln>
          <a:effectLst/>
        </p:spPr>
        <p:txBody>
          <a:bodyPr wrap="none" lIns="90000" tIns="45000" rIns="90000" bIns="45000">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SET TRANSACTION ISOLATION LEVEL &lt;level&gt;;</a:t>
            </a:r>
          </a:p>
        </p:txBody>
      </p:sp>
      <p:sp>
        <p:nvSpPr>
          <p:cNvPr id="6" name="Title 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What are Transaction Isolation Levels?</a:t>
            </a:r>
          </a:p>
        </p:txBody>
      </p:sp>
      <p:sp>
        <p:nvSpPr>
          <p:cNvPr id="7" name="Content Placeholder 6"/>
          <p:cNvSpPr>
            <a:spLocks noGrp="1"/>
          </p:cNvSpPr>
          <p:nvPr>
            <p:ph idx="1"/>
          </p:nvPr>
        </p:nvSpPr>
        <p:spPr>
          <a:xfrm>
            <a:off x="457200" y="1124348"/>
            <a:ext cx="8229600" cy="3808297"/>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Transaction Isolation Levels control</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Whether locks are taken when data is read</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How long read locks are held</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How a read operation referencing rows acts</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Choosing a transaction isolation level does not affect the locks acquired to protect data modifications</a:t>
            </a:r>
            <a:endParaRPr lang="en-US" sz="2000" dirty="0">
              <a:solidFill>
                <a:srgbClr val="000000"/>
              </a:solidFill>
            </a:endParaRPr>
          </a:p>
          <a:p>
            <a:pPr marL="341313" indent="-339725" hangingPunct="1">
              <a:lnSpc>
                <a:spcPct val="90000"/>
              </a:lnSpc>
              <a:spcBef>
                <a:spcPts val="725"/>
              </a:spcBef>
              <a:buClr>
                <a:srgbClr val="006699"/>
              </a:buClr>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The levels are READ UNCOMMITTED, READ COMMITTED, REPEATABLE READ, SNAPSHOT, and SERIALIZABLE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66915" name="AutoShape 3"/>
          <p:cNvSpPr>
            <a:spLocks noChangeArrowheads="1"/>
          </p:cNvSpPr>
          <p:nvPr/>
        </p:nvSpPr>
        <p:spPr bwMode="auto">
          <a:xfrm>
            <a:off x="493713" y="2095500"/>
            <a:ext cx="7637462" cy="4459187"/>
          </a:xfrm>
          <a:prstGeom prst="roundRect">
            <a:avLst>
              <a:gd name="adj" fmla="val 16667"/>
            </a:avLst>
          </a:prstGeom>
          <a:solidFill>
            <a:srgbClr val="FFFFFF"/>
          </a:solidFill>
          <a:ln w="9360" cap="flat">
            <a:solidFill>
              <a:srgbClr val="808080"/>
            </a:solidFill>
            <a:round/>
            <a:headEnd/>
            <a:tailEnd/>
          </a:ln>
          <a:effectLst/>
        </p:spPr>
        <p:txBody>
          <a:bodyPr lIns="90000" tIns="45000" rIns="90000" bIns="45000" anchor="ctr">
            <a:spAutoFit/>
          </a:bodyPr>
          <a:lstStyle/>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CREATE TABLE </a:t>
            </a:r>
            <a:r>
              <a:rPr lang="en-US" sz="1600" dirty="0" err="1">
                <a:solidFill>
                  <a:srgbClr val="000000"/>
                </a:solidFill>
                <a:latin typeface="Trebuchet MS" pitchFamily="34" charset="0"/>
              </a:rPr>
              <a:t>TestTrans</a:t>
            </a:r>
            <a:r>
              <a:rPr lang="en-US" sz="1600" dirty="0">
                <a:solidFill>
                  <a:srgbClr val="000000"/>
                </a:solidFill>
                <a:latin typeface="Trebuchet MS" pitchFamily="34" charset="0"/>
              </a:rPr>
              <a:t>(Cola INT PRIMARY KEY,</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               </a:t>
            </a:r>
            <a:r>
              <a:rPr lang="en-US" sz="1600" dirty="0" err="1">
                <a:solidFill>
                  <a:srgbClr val="000000"/>
                </a:solidFill>
                <a:latin typeface="Trebuchet MS" pitchFamily="34" charset="0"/>
              </a:rPr>
              <a:t>Colb</a:t>
            </a:r>
            <a:r>
              <a:rPr lang="en-US" sz="1600" dirty="0">
                <a:solidFill>
                  <a:srgbClr val="000000"/>
                </a:solidFill>
                <a:latin typeface="Trebuchet MS" pitchFamily="34" charset="0"/>
              </a:rPr>
              <a:t> CHAR(3) NOT NULL);</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CREATE PROCEDURE </a:t>
            </a:r>
            <a:r>
              <a:rPr lang="en-US" sz="1600" dirty="0" err="1">
                <a:solidFill>
                  <a:srgbClr val="000000"/>
                </a:solidFill>
                <a:latin typeface="Trebuchet MS" pitchFamily="34" charset="0"/>
              </a:rPr>
              <a:t>TransProc</a:t>
            </a:r>
            <a:r>
              <a:rPr lang="en-US" sz="1600" dirty="0">
                <a:solidFill>
                  <a:srgbClr val="000000"/>
                </a:solidFill>
                <a:latin typeface="Trebuchet MS" pitchFamily="34" charset="0"/>
              </a:rPr>
              <a:t> @</a:t>
            </a:r>
            <a:r>
              <a:rPr lang="en-US" sz="1600" dirty="0" err="1">
                <a:solidFill>
                  <a:srgbClr val="000000"/>
                </a:solidFill>
                <a:latin typeface="Trebuchet MS" pitchFamily="34" charset="0"/>
              </a:rPr>
              <a:t>PriKey</a:t>
            </a:r>
            <a:r>
              <a:rPr lang="en-US" sz="1600" dirty="0">
                <a:solidFill>
                  <a:srgbClr val="000000"/>
                </a:solidFill>
                <a:latin typeface="Trebuchet MS" pitchFamily="34" charset="0"/>
              </a:rPr>
              <a:t> INT, @</a:t>
            </a:r>
            <a:r>
              <a:rPr lang="en-US" sz="1600" dirty="0" err="1">
                <a:solidFill>
                  <a:srgbClr val="000000"/>
                </a:solidFill>
                <a:latin typeface="Trebuchet MS" pitchFamily="34" charset="0"/>
              </a:rPr>
              <a:t>CharCol</a:t>
            </a:r>
            <a:r>
              <a:rPr lang="en-US" sz="1600" dirty="0">
                <a:solidFill>
                  <a:srgbClr val="000000"/>
                </a:solidFill>
                <a:latin typeface="Trebuchet MS" pitchFamily="34" charset="0"/>
              </a:rPr>
              <a:t> CHAR(3) AS</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BEGIN TRANSACTION </a:t>
            </a:r>
            <a:r>
              <a:rPr lang="en-US" sz="1600" dirty="0" err="1">
                <a:solidFill>
                  <a:srgbClr val="000000"/>
                </a:solidFill>
                <a:latin typeface="Trebuchet MS" pitchFamily="34" charset="0"/>
              </a:rPr>
              <a:t>InProc</a:t>
            </a:r>
            <a:endParaRPr lang="en-US" sz="1600" dirty="0">
              <a:solidFill>
                <a:srgbClr val="000000"/>
              </a:solidFill>
              <a:latin typeface="Trebuchet MS" pitchFamily="34" charset="0"/>
            </a:endParaRP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INSERT INTO </a:t>
            </a:r>
            <a:r>
              <a:rPr lang="en-US" sz="1600" dirty="0" err="1">
                <a:solidFill>
                  <a:srgbClr val="000000"/>
                </a:solidFill>
                <a:latin typeface="Trebuchet MS" pitchFamily="34" charset="0"/>
              </a:rPr>
              <a:t>TestTrans</a:t>
            </a:r>
            <a:r>
              <a:rPr lang="en-US" sz="1600" dirty="0">
                <a:solidFill>
                  <a:srgbClr val="000000"/>
                </a:solidFill>
                <a:latin typeface="Trebuchet MS" pitchFamily="34" charset="0"/>
              </a:rPr>
              <a:t> VALUES (@</a:t>
            </a:r>
            <a:r>
              <a:rPr lang="en-US" sz="1600" dirty="0" err="1">
                <a:solidFill>
                  <a:srgbClr val="000000"/>
                </a:solidFill>
                <a:latin typeface="Trebuchet MS" pitchFamily="34" charset="0"/>
              </a:rPr>
              <a:t>PriKey</a:t>
            </a:r>
            <a:r>
              <a:rPr lang="en-US" sz="1600" dirty="0">
                <a:solidFill>
                  <a:srgbClr val="000000"/>
                </a:solidFill>
                <a:latin typeface="Trebuchet MS" pitchFamily="34" charset="0"/>
              </a:rPr>
              <a:t>, @</a:t>
            </a:r>
            <a:r>
              <a:rPr lang="en-US" sz="1600" dirty="0" err="1">
                <a:solidFill>
                  <a:srgbClr val="000000"/>
                </a:solidFill>
                <a:latin typeface="Trebuchet MS" pitchFamily="34" charset="0"/>
              </a:rPr>
              <a:t>CharCol</a:t>
            </a:r>
            <a:r>
              <a:rPr lang="en-US" sz="1600" dirty="0">
                <a:solidFill>
                  <a:srgbClr val="000000"/>
                </a:solidFill>
                <a:latin typeface="Trebuchet MS" pitchFamily="34" charset="0"/>
              </a:rPr>
              <a:t>)</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INSERT INTO </a:t>
            </a:r>
            <a:r>
              <a:rPr lang="en-US" sz="1600" dirty="0" err="1">
                <a:solidFill>
                  <a:srgbClr val="000000"/>
                </a:solidFill>
                <a:latin typeface="Trebuchet MS" pitchFamily="34" charset="0"/>
              </a:rPr>
              <a:t>TestTrans</a:t>
            </a:r>
            <a:r>
              <a:rPr lang="en-US" sz="1600" dirty="0">
                <a:solidFill>
                  <a:srgbClr val="000000"/>
                </a:solidFill>
                <a:latin typeface="Trebuchet MS" pitchFamily="34" charset="0"/>
              </a:rPr>
              <a:t> VALUES (@</a:t>
            </a:r>
            <a:r>
              <a:rPr lang="en-US" sz="1600" dirty="0" err="1">
                <a:solidFill>
                  <a:srgbClr val="000000"/>
                </a:solidFill>
                <a:latin typeface="Trebuchet MS" pitchFamily="34" charset="0"/>
              </a:rPr>
              <a:t>PriKey</a:t>
            </a:r>
            <a:r>
              <a:rPr lang="en-US" sz="1600" dirty="0">
                <a:solidFill>
                  <a:srgbClr val="000000"/>
                </a:solidFill>
                <a:latin typeface="Trebuchet MS" pitchFamily="34" charset="0"/>
              </a:rPr>
              <a:t> + 1, @</a:t>
            </a:r>
            <a:r>
              <a:rPr lang="en-US" sz="1600" dirty="0" err="1">
                <a:solidFill>
                  <a:srgbClr val="000000"/>
                </a:solidFill>
                <a:latin typeface="Trebuchet MS" pitchFamily="34" charset="0"/>
              </a:rPr>
              <a:t>CharCol</a:t>
            </a:r>
            <a:r>
              <a:rPr lang="en-US" sz="1600" dirty="0">
                <a:solidFill>
                  <a:srgbClr val="000000"/>
                </a:solidFill>
                <a:latin typeface="Trebuchet MS" pitchFamily="34" charset="0"/>
              </a:rPr>
              <a:t>)</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COMMIT TRANSACTION </a:t>
            </a:r>
            <a:r>
              <a:rPr lang="en-US" sz="1600" dirty="0" err="1">
                <a:solidFill>
                  <a:srgbClr val="000000"/>
                </a:solidFill>
                <a:latin typeface="Trebuchet MS" pitchFamily="34" charset="0"/>
              </a:rPr>
              <a:t>InProc</a:t>
            </a:r>
            <a:r>
              <a:rPr lang="en-US" sz="1600" dirty="0">
                <a:solidFill>
                  <a:srgbClr val="000000"/>
                </a:solidFill>
                <a:latin typeface="Trebuchet MS" pitchFamily="34" charset="0"/>
              </a:rPr>
              <a:t>;</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BEGIN TRANSACTION </a:t>
            </a:r>
            <a:r>
              <a:rPr lang="en-US" sz="1600" dirty="0" err="1">
                <a:solidFill>
                  <a:srgbClr val="000000"/>
                </a:solidFill>
                <a:latin typeface="Trebuchet MS" pitchFamily="34" charset="0"/>
              </a:rPr>
              <a:t>OutOfProc</a:t>
            </a:r>
            <a:r>
              <a:rPr lang="en-US" sz="1600" dirty="0">
                <a:solidFill>
                  <a:srgbClr val="000000"/>
                </a:solidFill>
                <a:latin typeface="Trebuchet MS" pitchFamily="34" charset="0"/>
              </a:rPr>
              <a:t>; </a:t>
            </a:r>
            <a:r>
              <a:rPr lang="en-US" sz="1600" dirty="0">
                <a:solidFill>
                  <a:srgbClr val="FF0000"/>
                </a:solidFill>
                <a:latin typeface="Trebuchet MS" pitchFamily="34" charset="0"/>
              </a:rPr>
              <a:t>/* Starts a transaction */</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EXEC </a:t>
            </a:r>
            <a:r>
              <a:rPr lang="en-US" sz="1600" dirty="0" err="1">
                <a:solidFill>
                  <a:srgbClr val="000000"/>
                </a:solidFill>
                <a:latin typeface="Trebuchet MS" pitchFamily="34" charset="0"/>
              </a:rPr>
              <a:t>TransProc</a:t>
            </a:r>
            <a:r>
              <a:rPr lang="en-US" sz="1600" dirty="0">
                <a:solidFill>
                  <a:srgbClr val="000000"/>
                </a:solidFill>
                <a:latin typeface="Trebuchet MS" pitchFamily="34" charset="0"/>
              </a:rPr>
              <a:t> 1, '</a:t>
            </a:r>
            <a:r>
              <a:rPr lang="en-US" sz="1600" dirty="0" err="1">
                <a:solidFill>
                  <a:srgbClr val="000000"/>
                </a:solidFill>
                <a:latin typeface="Trebuchet MS" pitchFamily="34" charset="0"/>
              </a:rPr>
              <a:t>aaa</a:t>
            </a:r>
            <a:r>
              <a:rPr lang="en-US" sz="1600" dirty="0">
                <a:solidFill>
                  <a:srgbClr val="000000"/>
                </a:solidFill>
                <a:latin typeface="Trebuchet MS" pitchFamily="34" charset="0"/>
              </a:rPr>
              <a:t>';</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ROLLBACK TRANSACTION </a:t>
            </a:r>
            <a:r>
              <a:rPr lang="en-US" sz="1600" dirty="0" err="1">
                <a:solidFill>
                  <a:srgbClr val="000000"/>
                </a:solidFill>
                <a:latin typeface="Trebuchet MS" pitchFamily="34" charset="0"/>
              </a:rPr>
              <a:t>OutOfProc</a:t>
            </a:r>
            <a:r>
              <a:rPr lang="en-US" sz="1600" dirty="0">
                <a:solidFill>
                  <a:srgbClr val="000000"/>
                </a:solidFill>
                <a:latin typeface="Trebuchet MS" pitchFamily="34" charset="0"/>
              </a:rPr>
              <a:t>; </a:t>
            </a:r>
            <a:r>
              <a:rPr lang="en-US" sz="1600" dirty="0">
                <a:solidFill>
                  <a:srgbClr val="FF0000"/>
                </a:solidFill>
                <a:latin typeface="Trebuchet MS" pitchFamily="34" charset="0"/>
              </a:rPr>
              <a:t>/* Rolls back the outer</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FF0000"/>
                </a:solidFill>
                <a:latin typeface="Trebuchet MS" pitchFamily="34" charset="0"/>
              </a:rPr>
              <a:t>									 transaction */</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EXECUTE </a:t>
            </a:r>
            <a:r>
              <a:rPr lang="en-US" sz="1600" dirty="0" err="1">
                <a:solidFill>
                  <a:srgbClr val="000000"/>
                </a:solidFill>
                <a:latin typeface="Trebuchet MS" pitchFamily="34" charset="0"/>
              </a:rPr>
              <a:t>TransProc</a:t>
            </a:r>
            <a:r>
              <a:rPr lang="en-US" sz="1600" dirty="0">
                <a:solidFill>
                  <a:srgbClr val="000000"/>
                </a:solidFill>
                <a:latin typeface="Trebuchet MS" pitchFamily="34" charset="0"/>
              </a:rPr>
              <a:t> 3,'bbb';</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SELECT * FROM </a:t>
            </a:r>
            <a:r>
              <a:rPr lang="en-US" sz="1600" dirty="0" err="1">
                <a:solidFill>
                  <a:srgbClr val="000000"/>
                </a:solidFill>
                <a:latin typeface="Trebuchet MS" pitchFamily="34" charset="0"/>
              </a:rPr>
              <a:t>TestTrans</a:t>
            </a:r>
            <a:r>
              <a:rPr lang="en-US" sz="1600" dirty="0">
                <a:solidFill>
                  <a:srgbClr val="000000"/>
                </a:solidFill>
                <a:latin typeface="Trebuchet MS" pitchFamily="34" charset="0"/>
              </a:rPr>
              <a:t>;</a:t>
            </a:r>
          </a:p>
          <a:p>
            <a:pPr hangingPunct="1">
              <a:lnSpc>
                <a:spcPct val="8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Trebuchet MS" pitchFamily="34" charset="0"/>
              </a:rPr>
              <a:t>GO</a:t>
            </a:r>
          </a:p>
        </p:txBody>
      </p:sp>
      <p:pic>
        <p:nvPicPr>
          <p:cNvPr id="166916" name="Picture 4"/>
          <p:cNvPicPr>
            <a:picLocks noChangeAspect="1" noChangeArrowheads="1"/>
          </p:cNvPicPr>
          <p:nvPr/>
        </p:nvPicPr>
        <p:blipFill>
          <a:blip r:embed="rId3"/>
          <a:srcRect/>
          <a:stretch>
            <a:fillRect/>
          </a:stretch>
        </p:blipFill>
        <p:spPr bwMode="auto">
          <a:xfrm>
            <a:off x="3606800" y="5737225"/>
            <a:ext cx="2614613" cy="473075"/>
          </a:xfrm>
          <a:prstGeom prst="rect">
            <a:avLst/>
          </a:prstGeom>
          <a:noFill/>
          <a:ln w="9525" cap="flat">
            <a:noFill/>
            <a:round/>
            <a:headEnd/>
            <a:tailEnd/>
          </a:ln>
          <a:effectLst/>
        </p:spPr>
      </p:pic>
      <p:sp>
        <p:nvSpPr>
          <p:cNvPr id="166917" name="AutoShape 5"/>
          <p:cNvSpPr>
            <a:spLocks noChangeArrowheads="1"/>
          </p:cNvSpPr>
          <p:nvPr/>
        </p:nvSpPr>
        <p:spPr bwMode="auto">
          <a:xfrm>
            <a:off x="6321425" y="5189538"/>
            <a:ext cx="2467733" cy="1190207"/>
          </a:xfrm>
          <a:prstGeom prst="roundRect">
            <a:avLst>
              <a:gd name="adj" fmla="val 16667"/>
            </a:avLst>
          </a:prstGeom>
          <a:solidFill>
            <a:srgbClr val="FFFFFF"/>
          </a:solidFill>
          <a:ln w="9360" cap="flat">
            <a:solidFill>
              <a:srgbClr val="808080"/>
            </a:solidFill>
            <a:round/>
            <a:headEnd/>
            <a:tailEnd/>
          </a:ln>
          <a:effectLst/>
        </p:spPr>
        <p:txBody>
          <a:bodyPr wrap="square" lIns="90000" tIns="45000" rIns="90000" bIns="45000" anchor="ctr">
            <a:spAutoFit/>
          </a:bodyPr>
          <a:lstStyle/>
          <a:p>
            <a:pPr hangingPunct="1">
              <a:lnSpc>
                <a:spcPct val="80000"/>
              </a:lnSpc>
              <a:buClrTx/>
              <a:buFontTx/>
              <a:buNone/>
              <a:tabLst>
                <a:tab pos="0" algn="l"/>
                <a:tab pos="798513" algn="l"/>
                <a:tab pos="1446213"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dirty="0">
                <a:solidFill>
                  <a:srgbClr val="000000"/>
                </a:solidFill>
                <a:latin typeface="Gill Sans MT" pitchFamily="32" charset="0"/>
              </a:rPr>
              <a:t>Cola		</a:t>
            </a:r>
            <a:r>
              <a:rPr lang="en-US" dirty="0" err="1">
                <a:solidFill>
                  <a:srgbClr val="000000"/>
                </a:solidFill>
                <a:latin typeface="Gill Sans MT" pitchFamily="32" charset="0"/>
              </a:rPr>
              <a:t>Colb</a:t>
            </a:r>
            <a:endParaRPr lang="en-US" dirty="0">
              <a:solidFill>
                <a:srgbClr val="000000"/>
              </a:solidFill>
              <a:latin typeface="Gill Sans MT" pitchFamily="32" charset="0"/>
            </a:endParaRPr>
          </a:p>
          <a:p>
            <a:pPr hangingPunct="1">
              <a:lnSpc>
                <a:spcPct val="80000"/>
              </a:lnSpc>
              <a:buClrTx/>
              <a:buFontTx/>
              <a:buNone/>
              <a:tabLst>
                <a:tab pos="0" algn="l"/>
                <a:tab pos="798513" algn="l"/>
                <a:tab pos="1446213"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dirty="0">
                <a:solidFill>
                  <a:srgbClr val="000000"/>
                </a:solidFill>
                <a:latin typeface="Gill Sans MT" pitchFamily="32" charset="0"/>
              </a:rPr>
              <a:t>------------------------</a:t>
            </a:r>
          </a:p>
          <a:p>
            <a:pPr hangingPunct="1">
              <a:lnSpc>
                <a:spcPct val="80000"/>
              </a:lnSpc>
              <a:buClrTx/>
              <a:buFontTx/>
              <a:buNone/>
              <a:tabLst>
                <a:tab pos="0" algn="l"/>
                <a:tab pos="798513" algn="l"/>
                <a:tab pos="1446213"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dirty="0">
                <a:solidFill>
                  <a:srgbClr val="000000"/>
                </a:solidFill>
                <a:latin typeface="Gill Sans MT" pitchFamily="32" charset="0"/>
              </a:rPr>
              <a:t>1		bb</a:t>
            </a:r>
          </a:p>
          <a:p>
            <a:pPr hangingPunct="1">
              <a:lnSpc>
                <a:spcPct val="80000"/>
              </a:lnSpc>
              <a:buClrTx/>
              <a:buFontTx/>
              <a:buNone/>
              <a:tabLst>
                <a:tab pos="0" algn="l"/>
                <a:tab pos="798513" algn="l"/>
                <a:tab pos="1446213"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dirty="0">
                <a:solidFill>
                  <a:srgbClr val="000000"/>
                </a:solidFill>
                <a:latin typeface="Gill Sans MT" pitchFamily="32" charset="0"/>
              </a:rPr>
              <a:t>2		bb</a:t>
            </a:r>
          </a:p>
        </p:txBody>
      </p:sp>
      <p:sp>
        <p:nvSpPr>
          <p:cNvPr id="7" name="Title 6"/>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Using Nested Transactions</a:t>
            </a:r>
          </a:p>
        </p:txBody>
      </p:sp>
      <p:sp>
        <p:nvSpPr>
          <p:cNvPr id="8" name="Content Placeholder 7"/>
          <p:cNvSpPr>
            <a:spLocks noGrp="1"/>
          </p:cNvSpPr>
          <p:nvPr>
            <p:ph idx="1"/>
          </p:nvPr>
        </p:nvSpPr>
        <p:spPr>
          <a:xfrm>
            <a:off x="442166" y="1200431"/>
            <a:ext cx="8229600" cy="369062"/>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Explicit transactions can be nested to support transactions in stored procedures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66916"/>
                                        </p:tgtEl>
                                        <p:attrNameLst>
                                          <p:attrName>style.visibility</p:attrName>
                                        </p:attrNameLst>
                                      </p:cBhvr>
                                      <p:to>
                                        <p:strVal val="visible"/>
                                      </p:to>
                                    </p:set>
                                    <p:animEffect transition="in" filter="wipe(left)">
                                      <p:cBhvr additive="repl">
                                        <p:cTn id="7" dur="500"/>
                                        <p:tgtEl>
                                          <p:spTgt spid="166916"/>
                                        </p:tgtEl>
                                      </p:cBhvr>
                                    </p:animEffect>
                                  </p:childTnLst>
                                </p:cTn>
                              </p:par>
                            </p:childTnLst>
                          </p:cTn>
                        </p:par>
                        <p:par>
                          <p:cTn id="8" fill="hold">
                            <p:stCondLst>
                              <p:cond delay="500"/>
                            </p:stCondLst>
                            <p:childTnLst>
                              <p:par>
                                <p:cTn id="9" presetID="10" presetClass="entr" fill="hold" nodeType="afterEffect">
                                  <p:stCondLst>
                                    <p:cond delay="0"/>
                                  </p:stCondLst>
                                  <p:childTnLst>
                                    <p:set>
                                      <p:cBhvr additive="repl">
                                        <p:cTn id="10" dur="1" fill="hold">
                                          <p:stCondLst>
                                            <p:cond delay="0"/>
                                          </p:stCondLst>
                                        </p:cTn>
                                        <p:tgtEl>
                                          <p:spTgt spid="166917"/>
                                        </p:tgtEl>
                                        <p:attrNameLst>
                                          <p:attrName>style.visibility</p:attrName>
                                        </p:attrNameLst>
                                      </p:cBhvr>
                                      <p:to>
                                        <p:strVal val="visible"/>
                                      </p:to>
                                    </p:set>
                                    <p:animEffect transition="in" filter="fade">
                                      <p:cBhvr additive="repl">
                                        <p:cTn id="11" dur="5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srcRect/>
          <a:stretch>
            <a:fillRect/>
          </a:stretch>
        </p:blipFill>
        <p:spPr bwMode="auto">
          <a:xfrm>
            <a:off x="585716" y="1843584"/>
            <a:ext cx="8039669" cy="3727483"/>
          </a:xfrm>
          <a:prstGeom prst="rect">
            <a:avLst/>
          </a:prstGeom>
          <a:noFill/>
          <a:ln w="9525" cap="flat">
            <a:solidFill>
              <a:schemeClr val="tx1"/>
            </a:solidFill>
            <a:round/>
            <a:headEnd/>
            <a:tailEnd/>
          </a:ln>
          <a:effectLst/>
        </p:spPr>
      </p:pic>
      <p:sp>
        <p:nvSpPr>
          <p:cNvPr id="23555" name="Rectangle 3"/>
          <p:cNvSpPr>
            <a:spLocks noChangeArrowheads="1"/>
          </p:cNvSpPr>
          <p:nvPr/>
        </p:nvSpPr>
        <p:spPr bwMode="auto">
          <a:xfrm>
            <a:off x="436728" y="1156648"/>
            <a:ext cx="8420669" cy="706432"/>
          </a:xfrm>
          <a:prstGeom prst="rect">
            <a:avLst/>
          </a:prstGeom>
          <a:noFill/>
          <a:ln w="9525" cap="flat">
            <a:noFill/>
            <a:round/>
            <a:headEnd/>
            <a:tailEnd/>
          </a:ln>
          <a:effectLst/>
        </p:spPr>
        <p:txBody>
          <a:bodyPr wrap="square"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0" dirty="0">
                <a:solidFill>
                  <a:srgbClr val="000000"/>
                </a:solidFill>
                <a:latin typeface="Calibri Light" panose="020F0302020204030204" pitchFamily="34" charset="0"/>
                <a:cs typeface="Calibri Light" panose="020F0302020204030204" pitchFamily="34" charset="0"/>
              </a:rPr>
              <a:t>Step 4:Close Design View by right clicking the tab and selecting "Close“.</a:t>
            </a:r>
            <a:r>
              <a:rPr lang="en-US" b="0" dirty="0">
                <a:solidFill>
                  <a:srgbClr val="000000"/>
                </a:solidFill>
                <a:latin typeface="Trebuchet MS" charset="0"/>
              </a:rPr>
              <a:t/>
            </a:r>
            <a:br>
              <a:rPr lang="en-US" b="0" dirty="0">
                <a:solidFill>
                  <a:srgbClr val="000000"/>
                </a:solidFill>
                <a:latin typeface="Trebuchet MS" charset="0"/>
              </a:rPr>
            </a:br>
            <a:endParaRPr lang="en-US" b="0"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5613" y="1291349"/>
            <a:ext cx="8229600" cy="4525962"/>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5: Click "OK" when prompted to save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6: Refresh the Object Browser view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381000" y="6858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2560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Types of TSQL statements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kern="1200" dirty="0"/>
              <a:t>DQL- Data Query Language commands used to get data from the database and impose ordering upon it.</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kern="1200" dirty="0"/>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kern="1200" dirty="0"/>
              <a:t> DML- Data Manipulation Language commands allow the users move data into and out of a database and also modify the data in the database.</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kern="1200" dirty="0"/>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kern="1200" dirty="0"/>
              <a:t> DDL- Data Definition Language is used to create, alter and delete database object.</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kern="1200" dirty="0"/>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kern="1200" dirty="0"/>
              <a:t> DCL- Data Control Language consists of commands that control the user access to the database object.</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kern="1200" dirty="0"/>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kern="1200" dirty="0"/>
              <a:t> TCL- Transaction Control Language commands allow the users to control transactions.</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381000" y="1161208"/>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Create Statement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 Create Statement is used to create a table in the database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Specifying NULL or NOT NULL</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Computed Columns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Dropping a Table</a:t>
            </a:r>
          </a:p>
        </p:txBody>
      </p:sp>
      <p:sp>
        <p:nvSpPr>
          <p:cNvPr id="26626" name="Text Box 2"/>
          <p:cNvSpPr txBox="1">
            <a:spLocks noChangeArrowheads="1"/>
          </p:cNvSpPr>
          <p:nvPr/>
        </p:nvSpPr>
        <p:spPr bwMode="auto">
          <a:xfrm>
            <a:off x="684382" y="1081042"/>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grpSp>
        <p:nvGrpSpPr>
          <p:cNvPr id="2" name="Group 3"/>
          <p:cNvGrpSpPr>
            <a:grpSpLocks/>
          </p:cNvGrpSpPr>
          <p:nvPr/>
        </p:nvGrpSpPr>
        <p:grpSpPr bwMode="auto">
          <a:xfrm>
            <a:off x="20807" y="2456215"/>
            <a:ext cx="8226425" cy="2763303"/>
            <a:chOff x="144" y="1104"/>
            <a:chExt cx="5182" cy="1952"/>
          </a:xfrm>
        </p:grpSpPr>
        <p:sp>
          <p:nvSpPr>
            <p:cNvPr id="26628" name="Rectangle 4"/>
            <p:cNvSpPr>
              <a:spLocks noChangeArrowheads="1"/>
            </p:cNvSpPr>
            <p:nvPr/>
          </p:nvSpPr>
          <p:spPr bwMode="auto">
            <a:xfrm>
              <a:off x="144" y="1104"/>
              <a:ext cx="4606" cy="478"/>
            </a:xfrm>
            <a:prstGeom prst="rect">
              <a:avLst/>
            </a:prstGeom>
            <a:noFill/>
            <a:ln w="9525" cap="flat">
              <a:noFill/>
              <a:round/>
              <a:headEnd/>
              <a:tailEnd/>
            </a:ln>
            <a:effectLst/>
          </p:spPr>
          <p:txBody>
            <a:bodyPr wrap="none" anchor="ctr"/>
            <a:lstStyle/>
            <a:p>
              <a:endParaRPr lang="en-US" sz="1600">
                <a:latin typeface="Calibri Light" panose="020F0302020204030204" pitchFamily="34" charset="0"/>
                <a:cs typeface="Calibri Light" panose="020F0302020204030204" pitchFamily="34" charset="0"/>
              </a:endParaRPr>
            </a:p>
          </p:txBody>
        </p:sp>
        <p:sp>
          <p:nvSpPr>
            <p:cNvPr id="26629" name="Rectangle 5"/>
            <p:cNvSpPr>
              <a:spLocks noChangeArrowheads="1"/>
            </p:cNvSpPr>
            <p:nvPr/>
          </p:nvSpPr>
          <p:spPr bwMode="auto">
            <a:xfrm>
              <a:off x="480" y="1570"/>
              <a:ext cx="2494" cy="303"/>
            </a:xfrm>
            <a:prstGeom prst="rect">
              <a:avLst/>
            </a:prstGeom>
            <a:gradFill rotWithShape="0">
              <a:gsLst>
                <a:gs pos="0">
                  <a:srgbClr val="0099FF"/>
                </a:gs>
                <a:gs pos="100000">
                  <a:srgbClr val="333399"/>
                </a:gs>
              </a:gsLst>
              <a:lin ang="0" scaled="1"/>
            </a:gradFill>
            <a:ln w="1260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dirty="0">
                  <a:solidFill>
                    <a:srgbClr val="FFFFFF"/>
                  </a:solidFill>
                  <a:latin typeface="Calibri Light" panose="020F0302020204030204" pitchFamily="34" charset="0"/>
                  <a:cs typeface="Calibri Light" panose="020F0302020204030204" pitchFamily="34" charset="0"/>
                </a:rPr>
                <a:t/>
              </a:r>
              <a:br>
                <a:rPr lang="en-US" sz="1600" b="1" i="1" dirty="0">
                  <a:solidFill>
                    <a:srgbClr val="FFFFFF"/>
                  </a:solidFill>
                  <a:latin typeface="Calibri Light" panose="020F0302020204030204" pitchFamily="34" charset="0"/>
                  <a:cs typeface="Calibri Light" panose="020F0302020204030204" pitchFamily="34" charset="0"/>
                </a:rPr>
              </a:br>
              <a:r>
                <a:rPr lang="en-US" sz="1600" b="1" i="1" dirty="0">
                  <a:solidFill>
                    <a:srgbClr val="FFFFFF"/>
                  </a:solidFill>
                  <a:latin typeface="Calibri Light" panose="020F0302020204030204" pitchFamily="34" charset="0"/>
                  <a:cs typeface="Calibri Light" panose="020F0302020204030204" pitchFamily="34" charset="0"/>
                </a:rPr>
                <a:t>Column name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1" i="1" dirty="0">
                <a:solidFill>
                  <a:srgbClr val="FFFFFF"/>
                </a:solidFill>
                <a:latin typeface="Calibri Light" panose="020F0302020204030204" pitchFamily="34" charset="0"/>
                <a:cs typeface="Calibri Light" panose="020F0302020204030204" pitchFamily="34" charset="0"/>
              </a:endParaRPr>
            </a:p>
          </p:txBody>
        </p:sp>
        <p:sp>
          <p:nvSpPr>
            <p:cNvPr id="26630" name="Rectangle 6"/>
            <p:cNvSpPr>
              <a:spLocks noChangeArrowheads="1"/>
            </p:cNvSpPr>
            <p:nvPr/>
          </p:nvSpPr>
          <p:spPr bwMode="auto">
            <a:xfrm>
              <a:off x="2976" y="1570"/>
              <a:ext cx="1294" cy="303"/>
            </a:xfrm>
            <a:prstGeom prst="rect">
              <a:avLst/>
            </a:prstGeom>
            <a:gradFill rotWithShape="0">
              <a:gsLst>
                <a:gs pos="0">
                  <a:srgbClr val="0099FF"/>
                </a:gs>
                <a:gs pos="100000">
                  <a:srgbClr val="333399"/>
                </a:gs>
              </a:gsLst>
              <a:lin ang="0" scaled="1"/>
            </a:gradFill>
            <a:ln w="1260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FFFFFF"/>
                  </a:solidFill>
                  <a:latin typeface="Calibri Light" panose="020F0302020204030204" pitchFamily="34" charset="0"/>
                  <a:cs typeface="Calibri Light" panose="020F0302020204030204" pitchFamily="34" charset="0"/>
                </a:rPr>
                <a:t/>
              </a:r>
              <a:br>
                <a:rPr lang="en-US" sz="1600" b="1" i="1">
                  <a:solidFill>
                    <a:srgbClr val="FFFFFF"/>
                  </a:solidFill>
                  <a:latin typeface="Calibri Light" panose="020F0302020204030204" pitchFamily="34" charset="0"/>
                  <a:cs typeface="Calibri Light" panose="020F0302020204030204" pitchFamily="34" charset="0"/>
                </a:rPr>
              </a:br>
              <a:r>
                <a:rPr lang="en-US" sz="1600" b="1" i="1">
                  <a:solidFill>
                    <a:srgbClr val="FFFFFF"/>
                  </a:solidFill>
                  <a:latin typeface="Calibri Light" panose="020F0302020204030204" pitchFamily="34" charset="0"/>
                  <a:cs typeface="Calibri Light" panose="020F0302020204030204" pitchFamily="34" charset="0"/>
                </a:rPr>
                <a:t>Data type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1" i="1">
                <a:solidFill>
                  <a:srgbClr val="FFFFFF"/>
                </a:solidFill>
                <a:latin typeface="Calibri Light" panose="020F0302020204030204" pitchFamily="34" charset="0"/>
                <a:cs typeface="Calibri Light" panose="020F0302020204030204" pitchFamily="34" charset="0"/>
              </a:endParaRPr>
            </a:p>
          </p:txBody>
        </p:sp>
        <p:sp>
          <p:nvSpPr>
            <p:cNvPr id="26631" name="Rectangle 7"/>
            <p:cNvSpPr>
              <a:spLocks noChangeArrowheads="1"/>
            </p:cNvSpPr>
            <p:nvPr/>
          </p:nvSpPr>
          <p:spPr bwMode="auto">
            <a:xfrm>
              <a:off x="4176" y="1570"/>
              <a:ext cx="1150" cy="303"/>
            </a:xfrm>
            <a:prstGeom prst="rect">
              <a:avLst/>
            </a:prstGeom>
            <a:gradFill rotWithShape="0">
              <a:gsLst>
                <a:gs pos="0">
                  <a:srgbClr val="0099FF"/>
                </a:gs>
                <a:gs pos="100000">
                  <a:srgbClr val="333399"/>
                </a:gs>
              </a:gsLst>
              <a:lin ang="0" scaled="1"/>
            </a:gradFill>
            <a:ln w="1260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i="1">
                  <a:solidFill>
                    <a:srgbClr val="FFFFFF"/>
                  </a:solidFill>
                  <a:latin typeface="Calibri Light" panose="020F0302020204030204" pitchFamily="34" charset="0"/>
                  <a:cs typeface="Calibri Light" panose="020F0302020204030204" pitchFamily="34" charset="0"/>
                </a:rPr>
                <a:t>NULL or </a:t>
              </a:r>
              <a:br>
                <a:rPr lang="en-US" sz="1600" b="1" i="1">
                  <a:solidFill>
                    <a:srgbClr val="FFFFFF"/>
                  </a:solidFill>
                  <a:latin typeface="Calibri Light" panose="020F0302020204030204" pitchFamily="34" charset="0"/>
                  <a:cs typeface="Calibri Light" panose="020F0302020204030204" pitchFamily="34" charset="0"/>
                </a:rPr>
              </a:br>
              <a:r>
                <a:rPr lang="en-US" sz="1600" b="1" i="1">
                  <a:solidFill>
                    <a:srgbClr val="FFFFFF"/>
                  </a:solidFill>
                  <a:latin typeface="Calibri Light" panose="020F0302020204030204" pitchFamily="34" charset="0"/>
                  <a:cs typeface="Calibri Light" panose="020F0302020204030204" pitchFamily="34" charset="0"/>
                </a:rPr>
                <a:t>NOT NULL</a:t>
              </a:r>
            </a:p>
          </p:txBody>
        </p:sp>
        <p:sp>
          <p:nvSpPr>
            <p:cNvPr id="26632" name="Rectangle 8"/>
            <p:cNvSpPr>
              <a:spLocks noChangeArrowheads="1"/>
            </p:cNvSpPr>
            <p:nvPr/>
          </p:nvSpPr>
          <p:spPr bwMode="auto">
            <a:xfrm>
              <a:off x="480" y="1875"/>
              <a:ext cx="2494" cy="1181"/>
            </a:xfrm>
            <a:prstGeom prst="rect">
              <a:avLst/>
            </a:prstGeom>
            <a:solidFill>
              <a:srgbClr val="FFFFFF"/>
            </a:solidFill>
            <a:ln w="12600" cap="flat">
              <a:solidFill>
                <a:srgbClr val="000000"/>
              </a:solidFill>
              <a:miter lim="800000"/>
              <a:headEnd/>
              <a:tailEnd/>
            </a:ln>
            <a:effectLst/>
          </p:spPr>
          <p:txBody>
            <a:bodyPr wrap="none" lIns="90000" tIns="45000" rIns="90000" bIns="4500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CREATE TABLE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DBO.TB_CATEGORIES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a:t>
              </a:r>
              <a:r>
                <a:rPr lang="en-US" sz="1600" dirty="0" err="1">
                  <a:solidFill>
                    <a:srgbClr val="000000"/>
                  </a:solidFill>
                  <a:latin typeface="Calibri Light" panose="020F0302020204030204" pitchFamily="34" charset="0"/>
                  <a:cs typeface="Calibri Light" panose="020F0302020204030204" pitchFamily="34" charset="0"/>
                </a:rPr>
                <a:t>Category_ID</a:t>
              </a:r>
              <a:endParaRPr lang="en-US" sz="1600"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a:t>
              </a:r>
              <a:r>
                <a:rPr lang="en-US" sz="1600" dirty="0" err="1">
                  <a:solidFill>
                    <a:srgbClr val="000000"/>
                  </a:solidFill>
                  <a:latin typeface="Calibri Light" panose="020F0302020204030204" pitchFamily="34" charset="0"/>
                  <a:cs typeface="Calibri Light" panose="020F0302020204030204" pitchFamily="34" charset="0"/>
                </a:rPr>
                <a:t>Category_Name</a:t>
              </a:r>
              <a:endParaRPr lang="en-US" sz="1600"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Description</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Picture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a:t>
              </a:r>
            </a:p>
          </p:txBody>
        </p:sp>
        <p:sp>
          <p:nvSpPr>
            <p:cNvPr id="26633" name="Rectangle 9"/>
            <p:cNvSpPr>
              <a:spLocks noChangeArrowheads="1"/>
            </p:cNvSpPr>
            <p:nvPr/>
          </p:nvSpPr>
          <p:spPr bwMode="auto">
            <a:xfrm>
              <a:off x="2976" y="1872"/>
              <a:ext cx="1246" cy="1181"/>
            </a:xfrm>
            <a:prstGeom prst="rect">
              <a:avLst/>
            </a:prstGeom>
            <a:solidFill>
              <a:srgbClr val="FFFFFF"/>
            </a:solidFill>
            <a:ln w="12600" cap="flat">
              <a:solidFill>
                <a:srgbClr val="000000"/>
              </a:solidFill>
              <a:miter lim="800000"/>
              <a:headEnd/>
              <a:tailEnd/>
            </a:ln>
            <a:effectLst/>
          </p:spPr>
          <p:txBody>
            <a:bodyPr wrap="none" lIns="90000" tIns="45000" rIns="90000" bIns="4500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
              </a:r>
              <a:br>
                <a:rPr lang="en-US" sz="1600">
                  <a:solidFill>
                    <a:srgbClr val="000000"/>
                  </a:solidFill>
                  <a:latin typeface="Calibri Light" panose="020F0302020204030204" pitchFamily="34" charset="0"/>
                  <a:cs typeface="Calibri Light" panose="020F0302020204030204" pitchFamily="34" charset="0"/>
                </a:rPr>
              </a:br>
              <a:r>
                <a:rPr lang="en-US" sz="1600">
                  <a:solidFill>
                    <a:srgbClr val="000000"/>
                  </a:solidFill>
                  <a:latin typeface="Calibri Light" panose="020F0302020204030204" pitchFamily="34" charset="0"/>
                  <a:cs typeface="Calibri Light" panose="020F0302020204030204" pitchFamily="34" charset="0"/>
                </a:rPr>
                <a:t>int IDENTITY</a:t>
              </a:r>
              <a:br>
                <a:rPr lang="en-US" sz="1600">
                  <a:solidFill>
                    <a:srgbClr val="000000"/>
                  </a:solidFill>
                  <a:latin typeface="Calibri Light" panose="020F0302020204030204" pitchFamily="34" charset="0"/>
                  <a:cs typeface="Calibri Light" panose="020F0302020204030204" pitchFamily="34" charset="0"/>
                </a:rPr>
              </a:br>
              <a:r>
                <a:rPr lang="en-US" sz="1600">
                  <a:solidFill>
                    <a:srgbClr val="000000"/>
                  </a:solidFill>
                  <a:latin typeface="Calibri Light" panose="020F0302020204030204" pitchFamily="34" charset="0"/>
                  <a:cs typeface="Calibri Light" panose="020F0302020204030204" pitchFamily="34" charset="0"/>
                </a:rPr>
                <a:t>(1,1)</a:t>
              </a:r>
              <a:br>
                <a:rPr lang="en-US" sz="1600">
                  <a:solidFill>
                    <a:srgbClr val="000000"/>
                  </a:solidFill>
                  <a:latin typeface="Calibri Light" panose="020F0302020204030204" pitchFamily="34" charset="0"/>
                  <a:cs typeface="Calibri Light" panose="020F0302020204030204" pitchFamily="34" charset="0"/>
                </a:rPr>
              </a:br>
              <a:r>
                <a:rPr lang="en-US" sz="1600">
                  <a:solidFill>
                    <a:srgbClr val="000000"/>
                  </a:solidFill>
                  <a:latin typeface="Calibri Light" panose="020F0302020204030204" pitchFamily="34" charset="0"/>
                  <a:cs typeface="Calibri Light" panose="020F0302020204030204" pitchFamily="34" charset="0"/>
                </a:rPr>
                <a:t>nvarchar(15)</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ntext</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image</a:t>
              </a:r>
            </a:p>
          </p:txBody>
        </p:sp>
        <p:sp>
          <p:nvSpPr>
            <p:cNvPr id="26634" name="Rectangle 10"/>
            <p:cNvSpPr>
              <a:spLocks noChangeArrowheads="1"/>
            </p:cNvSpPr>
            <p:nvPr/>
          </p:nvSpPr>
          <p:spPr bwMode="auto">
            <a:xfrm>
              <a:off x="4176" y="1875"/>
              <a:ext cx="1150" cy="1181"/>
            </a:xfrm>
            <a:prstGeom prst="rect">
              <a:avLst/>
            </a:prstGeom>
            <a:solidFill>
              <a:srgbClr val="FFFFFF"/>
            </a:solidFill>
            <a:ln w="12600" cap="flat">
              <a:solidFill>
                <a:srgbClr val="000000"/>
              </a:solidFill>
              <a:miter lim="800000"/>
              <a:headEnd/>
              <a:tailEnd/>
            </a:ln>
            <a:effectLst/>
          </p:spPr>
          <p:txBody>
            <a:bodyPr wrap="none" lIns="90000" tIns="45000" rIns="90000" bIns="4500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
              </a:r>
              <a:br>
                <a:rPr lang="en-US" sz="1600">
                  <a:solidFill>
                    <a:srgbClr val="000000"/>
                  </a:solidFill>
                  <a:latin typeface="Calibri Light" panose="020F0302020204030204" pitchFamily="34" charset="0"/>
                  <a:cs typeface="Calibri Light" panose="020F0302020204030204" pitchFamily="34" charset="0"/>
                </a:rPr>
              </a:br>
              <a:endParaRPr lang="en-US" sz="160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NOT NULL,</a:t>
              </a:r>
              <a:br>
                <a:rPr lang="en-US" sz="1600">
                  <a:solidFill>
                    <a:srgbClr val="000000"/>
                  </a:solidFill>
                  <a:latin typeface="Calibri Light" panose="020F0302020204030204" pitchFamily="34" charset="0"/>
                  <a:cs typeface="Calibri Light" panose="020F0302020204030204" pitchFamily="34" charset="0"/>
                </a:rPr>
              </a:br>
              <a:r>
                <a:rPr lang="en-US" sz="1600">
                  <a:solidFill>
                    <a:srgbClr val="000000"/>
                  </a:solidFill>
                  <a:latin typeface="Calibri Light" panose="020F0302020204030204" pitchFamily="34" charset="0"/>
                  <a:cs typeface="Calibri Light" panose="020F0302020204030204" pitchFamily="34" charset="0"/>
                </a:rPr>
                <a:t>NOT NULL,</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NULL,</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alibri Light" panose="020F0302020204030204" pitchFamily="34" charset="0"/>
                  <a:cs typeface="Calibri Light" panose="020F0302020204030204" pitchFamily="34" charset="0"/>
                </a:rPr>
                <a:t>NULL)</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solidFill>
                  <a:srgbClr val="000000"/>
                </a:solidFill>
                <a:latin typeface="Calibri Light" panose="020F0302020204030204" pitchFamily="34" charset="0"/>
                <a:cs typeface="Calibri Light" panose="020F0302020204030204" pitchFamily="34" charset="0"/>
              </a:endParaRPr>
            </a:p>
          </p:txBody>
        </p:sp>
      </p:grpSp>
      <p:sp>
        <p:nvSpPr>
          <p:cNvPr id="12" name="Title 11"/>
          <p:cNvSpPr>
            <a:spLocks noGrp="1"/>
          </p:cNvSpPr>
          <p:nvPr>
            <p:ph type="title"/>
          </p:nvPr>
        </p:nvSpPr>
        <p:spPr>
          <a:xfrm>
            <a:off x="684382" y="250937"/>
            <a:ext cx="5678488" cy="384721"/>
          </a:xfrm>
        </p:spPr>
        <p:txBody>
          <a:bodyPr/>
          <a:lstStyle/>
          <a:p>
            <a:r>
              <a:rPr lang="en-US" dirty="0"/>
              <a:t>DDL- Create Statement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Data Types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Introduction to Data types</a:t>
            </a:r>
          </a:p>
          <a:p>
            <a:pPr marL="741363" lvl="1" indent="-339725" hangingPunct="1">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900" dirty="0">
                <a:solidFill>
                  <a:srgbClr val="000000"/>
                </a:solidFill>
              </a:rPr>
              <a:t>SQL Server supplies a set of system data types that define all of the types of data that can be used with SQL Server.</a:t>
            </a:r>
          </a:p>
          <a:p>
            <a:pPr marL="741363" lvl="1" indent="-339725" hangingPunct="1">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900" dirty="0">
                <a:solidFill>
                  <a:srgbClr val="000000"/>
                </a:solidFill>
              </a:rPr>
              <a:t>Data Types can be of two types: System Defined &amp; User Defined</a:t>
            </a:r>
          </a:p>
          <a:p>
            <a:pPr marL="741363" lvl="1" indent="-339725" hangingPunct="1">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900" dirty="0">
                <a:solidFill>
                  <a:srgbClr val="000000"/>
                </a:solidFill>
              </a:rPr>
              <a:t>System Defined Data Type:</a:t>
            </a:r>
          </a:p>
          <a:p>
            <a:pPr marL="1141413" lvl="2" indent="-282575" hangingPunct="1">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Numeric</a:t>
            </a:r>
          </a:p>
          <a:p>
            <a:pPr lvl="3" indent="-227013" hangingPunct="1">
              <a:spcBef>
                <a:spcPts val="488"/>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Integer</a:t>
            </a:r>
          </a:p>
          <a:p>
            <a:pPr lvl="3" indent="-227013" hangingPunct="1">
              <a:spcBef>
                <a:spcPts val="488"/>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Exact numeric</a:t>
            </a:r>
          </a:p>
          <a:p>
            <a:pPr lvl="3" indent="-227013" hangingPunct="1">
              <a:spcBef>
                <a:spcPts val="488"/>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Approximate numeric</a:t>
            </a:r>
          </a:p>
          <a:p>
            <a:pPr lvl="3" indent="-227013" hangingPunct="1">
              <a:spcBef>
                <a:spcPts val="488"/>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Monetary</a:t>
            </a:r>
          </a:p>
          <a:p>
            <a:pPr marL="1141413" lvl="2" indent="-282575" hangingPunct="1">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Date and Time</a:t>
            </a:r>
          </a:p>
          <a:p>
            <a:pPr marL="1141413" lvl="2" indent="-282575" hangingPunct="1">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Character and Unicode Character</a:t>
            </a:r>
          </a:p>
          <a:p>
            <a:pPr marL="1141413" lvl="2" indent="-282575" hangingPunct="1">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Binary</a:t>
            </a:r>
          </a:p>
          <a:p>
            <a:pPr marL="1141413" lvl="2" indent="-282575" hangingPunct="1">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Other</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861774"/>
          </a:xfrm>
        </p:spPr>
        <p:txBody>
          <a:bodyPr/>
          <a:lstStyle/>
          <a:p>
            <a:pPr>
              <a:defRPr/>
            </a:pPr>
            <a:r>
              <a:rPr lang="en-US" sz="2800" dirty="0"/>
              <a:t>Introduction to MS SQL Server 2008</a:t>
            </a:r>
            <a:r>
              <a:rPr lang="en-US" sz="2800" dirty="0">
                <a:solidFill>
                  <a:schemeClr val="tx2"/>
                </a:solidFill>
              </a:rPr>
              <a:t/>
            </a:r>
            <a:br>
              <a:rPr lang="en-US" sz="2800" dirty="0">
                <a:solidFill>
                  <a:schemeClr val="tx2"/>
                </a:solidFill>
              </a:rPr>
            </a:br>
            <a:endParaRPr lang="en-US" sz="2800" dirty="0">
              <a:solidFill>
                <a:schemeClr val="tx2"/>
              </a:solidFill>
            </a:endParaRPr>
          </a:p>
        </p:txBody>
      </p:sp>
    </p:spTree>
    <p:extLst>
      <p:ext uri="{BB962C8B-B14F-4D97-AF65-F5344CB8AC3E}">
        <p14:creationId xmlns:p14="http://schemas.microsoft.com/office/powerpoint/2010/main" val="173650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84382" y="250937"/>
            <a:ext cx="5678488" cy="384721"/>
          </a:xfrm>
        </p:spPr>
        <p:txBody>
          <a:bodyPr/>
          <a:lstStyle/>
          <a:p>
            <a:r>
              <a:rPr lang="en-US" dirty="0"/>
              <a:t>Enhanced Data Types</a:t>
            </a:r>
          </a:p>
        </p:txBody>
      </p:sp>
      <p:sp>
        <p:nvSpPr>
          <p:cNvPr id="5" name="Content Placeholder 4"/>
          <p:cNvSpPr>
            <a:spLocks noGrp="1"/>
          </p:cNvSpPr>
          <p:nvPr>
            <p:ph idx="1"/>
          </p:nvPr>
        </p:nvSpPr>
        <p:spPr>
          <a:xfrm>
            <a:off x="442166" y="1200431"/>
            <a:ext cx="8229600" cy="2771068"/>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Large value data types:</a:t>
            </a:r>
          </a:p>
          <a:p>
            <a:pPr marL="741363" lvl="1" indent="-339725" hangingPunct="1">
              <a:spcBef>
                <a:spcPts val="563"/>
              </a:spcBef>
              <a:buClrTx/>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900" dirty="0" err="1">
                <a:solidFill>
                  <a:srgbClr val="000000"/>
                </a:solidFill>
              </a:rPr>
              <a:t>varchar</a:t>
            </a:r>
            <a:r>
              <a:rPr lang="en-US" sz="1900" dirty="0">
                <a:solidFill>
                  <a:srgbClr val="000000"/>
                </a:solidFill>
              </a:rPr>
              <a:t>(max)</a:t>
            </a:r>
          </a:p>
          <a:p>
            <a:pPr marL="741363" lvl="1" indent="-339725" hangingPunct="1">
              <a:spcBef>
                <a:spcPts val="563"/>
              </a:spcBef>
              <a:buClrTx/>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900" dirty="0" err="1">
                <a:solidFill>
                  <a:srgbClr val="000000"/>
                </a:solidFill>
              </a:rPr>
              <a:t>nvarchar</a:t>
            </a:r>
            <a:r>
              <a:rPr lang="en-US" sz="1900" dirty="0">
                <a:solidFill>
                  <a:srgbClr val="000000"/>
                </a:solidFill>
              </a:rPr>
              <a:t>(max)</a:t>
            </a:r>
          </a:p>
          <a:p>
            <a:pPr marL="741363" lvl="1" indent="-339725" hangingPunct="1">
              <a:spcBef>
                <a:spcPts val="563"/>
              </a:spcBef>
              <a:buClrTx/>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err="1">
                <a:solidFill>
                  <a:srgbClr val="000000"/>
                </a:solidFill>
              </a:rPr>
              <a:t>varbinary</a:t>
            </a:r>
            <a:r>
              <a:rPr lang="en-US" dirty="0">
                <a:solidFill>
                  <a:srgbClr val="000000"/>
                </a:solidFill>
              </a:rPr>
              <a:t>(max)</a:t>
            </a:r>
          </a:p>
          <a:p>
            <a:pPr marL="741363" lvl="1" indent="-339725" hangingPunct="1">
              <a:spcBef>
                <a:spcPts val="563"/>
              </a:spcBef>
              <a:buClrTx/>
              <a:buFont typeface="Wingdings" pitchFamily="2"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XML – stores XML data with optional schema</a:t>
            </a:r>
          </a:p>
          <a:p>
            <a:pPr>
              <a:buNone/>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DDL- Create Statement</a:t>
            </a:r>
          </a:p>
        </p:txBody>
      </p:sp>
      <p:sp>
        <p:nvSpPr>
          <p:cNvPr id="5" name="Content Placeholder 4"/>
          <p:cNvSpPr>
            <a:spLocks noGrp="1"/>
          </p:cNvSpPr>
          <p:nvPr>
            <p:ph idx="1"/>
          </p:nvPr>
        </p:nvSpPr>
        <p:spPr>
          <a:xfrm>
            <a:off x="442166" y="1200431"/>
            <a:ext cx="8229600" cy="2730124"/>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SQL Server can have as many as two billion tables per database and 1,024 columns per table.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number of rows and total size of the table are limited only by the available storage.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maximum number of bytes per row is 8,060.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you create tables with </a:t>
            </a:r>
            <a:r>
              <a:rPr lang="en-US" b="1" dirty="0" err="1">
                <a:solidFill>
                  <a:srgbClr val="000000"/>
                </a:solidFill>
              </a:rPr>
              <a:t>varchar</a:t>
            </a:r>
            <a:r>
              <a:rPr lang="en-US" dirty="0">
                <a:solidFill>
                  <a:srgbClr val="000000"/>
                </a:solidFill>
              </a:rPr>
              <a:t>,</a:t>
            </a:r>
            <a:r>
              <a:rPr lang="en-US" b="1" dirty="0">
                <a:solidFill>
                  <a:srgbClr val="000000"/>
                </a:solidFill>
              </a:rPr>
              <a:t> </a:t>
            </a:r>
            <a:r>
              <a:rPr lang="en-US" b="1" dirty="0" err="1">
                <a:solidFill>
                  <a:srgbClr val="000000"/>
                </a:solidFill>
              </a:rPr>
              <a:t>nvarchar</a:t>
            </a:r>
            <a:r>
              <a:rPr lang="en-US" dirty="0">
                <a:solidFill>
                  <a:srgbClr val="000000"/>
                </a:solidFill>
              </a:rPr>
              <a:t>,</a:t>
            </a:r>
            <a:r>
              <a:rPr lang="en-US" b="1" dirty="0">
                <a:solidFill>
                  <a:srgbClr val="000000"/>
                </a:solidFill>
              </a:rPr>
              <a:t> </a:t>
            </a:r>
            <a:r>
              <a:rPr lang="en-US" dirty="0">
                <a:solidFill>
                  <a:srgbClr val="000000"/>
                </a:solidFill>
              </a:rPr>
              <a:t>or </a:t>
            </a:r>
            <a:r>
              <a:rPr lang="en-US" b="1" dirty="0" err="1">
                <a:solidFill>
                  <a:srgbClr val="000000"/>
                </a:solidFill>
              </a:rPr>
              <a:t>varbinary</a:t>
            </a:r>
            <a:r>
              <a:rPr lang="en-US" dirty="0">
                <a:solidFill>
                  <a:srgbClr val="000000"/>
                </a:solidFill>
              </a:rPr>
              <a:t> columns in which the total defined width exceeds 8,060 bytes, the table is created, but a warning message appears. </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74638" y="731838"/>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dirty="0">
              <a:solidFill>
                <a:srgbClr val="000000"/>
              </a:solidFill>
            </a:endParaRPr>
          </a:p>
        </p:txBody>
      </p:sp>
      <p:sp>
        <p:nvSpPr>
          <p:cNvPr id="3072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Constraints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Constraints allow you to define the way Microsoft SQL Server 2000 automatically enforces the integrity of a database. </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Constraints define rules regarding the values allowed in columns and are the standard mechanism for enforcing integrity. </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Using constraints is preferred to using triggers, rules, and defaults. </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query optimizer also uses constraint definitions to build high-performance query execution plans.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Constraints can be column constraints or table constraints.</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column constraint is specified as part of a column definition and applies only to that column.</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table constraint is declared independently from a column definition and can apply to more than one column in a table </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Enforcing Data Integrity</a:t>
            </a:r>
          </a:p>
        </p:txBody>
      </p:sp>
      <p:sp>
        <p:nvSpPr>
          <p:cNvPr id="5" name="Content Placeholder 4"/>
          <p:cNvSpPr>
            <a:spLocks noGrp="1"/>
          </p:cNvSpPr>
          <p:nvPr>
            <p:ph idx="1"/>
          </p:nvPr>
        </p:nvSpPr>
        <p:spPr/>
        <p:txBody>
          <a:bodyPr/>
          <a:lstStyle/>
          <a:p>
            <a:pPr marL="341313" indent="-339725" hangingPunct="1">
              <a:spcBef>
                <a:spcPts val="400"/>
              </a:spcBef>
              <a:buSzPct val="45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Declarative Data Integrity</a:t>
            </a:r>
          </a:p>
          <a:p>
            <a:pPr marL="341313" indent="-339725" hangingPunct="1">
              <a:spcBef>
                <a:spcPts val="563"/>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    Criteria defined in object definitions</a:t>
            </a:r>
          </a:p>
          <a:p>
            <a:pPr marL="741363" lvl="1" indent="-282575" hangingPunct="1">
              <a:spcBef>
                <a:spcPts val="563"/>
              </a:spcBef>
              <a:buSzPct val="75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SQL Server enforces automatically</a:t>
            </a:r>
          </a:p>
          <a:p>
            <a:pPr marL="741363" lvl="1" indent="-282575" hangingPunct="1">
              <a:spcBef>
                <a:spcPts val="563"/>
              </a:spcBef>
              <a:buSzPct val="75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Implement by using constraints, defaults, and rules</a:t>
            </a:r>
          </a:p>
          <a:p>
            <a:pPr marL="341313" indent="-339725" hangingPunct="1">
              <a:spcBef>
                <a:spcPts val="400"/>
              </a:spcBef>
              <a:buClrTx/>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spcBef>
                <a:spcPts val="400"/>
              </a:spcBef>
              <a:buSzPct val="45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Procedural Data Integrity</a:t>
            </a:r>
          </a:p>
          <a:p>
            <a:pPr marL="341313" indent="-339725" hangingPunct="1">
              <a:spcAft>
                <a:spcPts val="1425"/>
              </a:spcAft>
              <a:buClrTx/>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    Criteria defined in script</a:t>
            </a:r>
          </a:p>
          <a:p>
            <a:pPr marL="741363" lvl="1" indent="-282575" hangingPunct="1">
              <a:spcBef>
                <a:spcPts val="563"/>
              </a:spcBef>
              <a:buSzPct val="75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Script enforces</a:t>
            </a:r>
          </a:p>
          <a:p>
            <a:pPr marL="741363" lvl="1" indent="-282575" hangingPunct="1">
              <a:spcBef>
                <a:spcPts val="563"/>
              </a:spcBef>
              <a:buSzPct val="75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Implement by using triggers and stored procedures</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32770" name="Rectangle 2"/>
          <p:cNvSpPr>
            <a:spLocks noChangeArrowheads="1"/>
          </p:cNvSpPr>
          <p:nvPr/>
        </p:nvSpPr>
        <p:spPr bwMode="auto">
          <a:xfrm>
            <a:off x="533400" y="1600200"/>
            <a:ext cx="3962400" cy="609600"/>
          </a:xfrm>
          <a:prstGeom prst="rect">
            <a:avLst/>
          </a:prstGeom>
          <a:gradFill rotWithShape="0">
            <a:gsLst>
              <a:gs pos="0">
                <a:srgbClr val="009999"/>
              </a:gs>
              <a:gs pos="100000">
                <a:srgbClr val="004646"/>
              </a:gs>
            </a:gsLst>
            <a:lin ang="5400000" scaled="1"/>
          </a:gradFill>
          <a:ln w="9360" cap="flat">
            <a:solidFill>
              <a:srgbClr val="000000"/>
            </a:solidFill>
            <a:miter lim="800000"/>
            <a:headEnd/>
            <a:tailEnd/>
          </a:ln>
          <a:effectLst/>
        </p:spPr>
        <p:txBody>
          <a:bodyPr wrap="none" lIns="18288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FFFFFF"/>
                </a:solidFill>
                <a:latin typeface="Calibri Light" panose="020F0302020204030204" pitchFamily="34" charset="0"/>
                <a:cs typeface="Calibri Light" panose="020F0302020204030204" pitchFamily="34" charset="0"/>
              </a:rPr>
              <a:t>Type of integrity</a:t>
            </a:r>
          </a:p>
        </p:txBody>
      </p:sp>
      <p:sp>
        <p:nvSpPr>
          <p:cNvPr id="32771" name="Rectangle 3"/>
          <p:cNvSpPr>
            <a:spLocks noChangeArrowheads="1"/>
          </p:cNvSpPr>
          <p:nvPr/>
        </p:nvSpPr>
        <p:spPr bwMode="auto">
          <a:xfrm>
            <a:off x="4495800" y="1600200"/>
            <a:ext cx="3962400" cy="609600"/>
          </a:xfrm>
          <a:prstGeom prst="rect">
            <a:avLst/>
          </a:prstGeom>
          <a:gradFill rotWithShape="0">
            <a:gsLst>
              <a:gs pos="0">
                <a:srgbClr val="009999"/>
              </a:gs>
              <a:gs pos="100000">
                <a:srgbClr val="004646"/>
              </a:gs>
            </a:gsLst>
            <a:lin ang="5400000" scaled="1"/>
          </a:gradFill>
          <a:ln w="9360" cap="flat">
            <a:solidFill>
              <a:srgbClr val="000000"/>
            </a:solidFill>
            <a:miter lim="800000"/>
            <a:headEnd/>
            <a:tailEnd/>
          </a:ln>
          <a:effectLst/>
        </p:spPr>
        <p:txBody>
          <a:bodyPr wrap="none" lIns="18288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FFFFFF"/>
                </a:solidFill>
                <a:latin typeface="Calibri Light" panose="020F0302020204030204" pitchFamily="34" charset="0"/>
                <a:cs typeface="Calibri Light" panose="020F0302020204030204" pitchFamily="34" charset="0"/>
              </a:rPr>
              <a:t>Constraint type</a:t>
            </a:r>
          </a:p>
        </p:txBody>
      </p:sp>
      <p:sp>
        <p:nvSpPr>
          <p:cNvPr id="32772" name="Rectangle 4"/>
          <p:cNvSpPr>
            <a:spLocks noChangeArrowheads="1"/>
          </p:cNvSpPr>
          <p:nvPr/>
        </p:nvSpPr>
        <p:spPr bwMode="auto">
          <a:xfrm>
            <a:off x="533400" y="2209800"/>
            <a:ext cx="3962400" cy="1143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Domain</a:t>
            </a:r>
          </a:p>
        </p:txBody>
      </p:sp>
      <p:sp>
        <p:nvSpPr>
          <p:cNvPr id="32773" name="Rectangle 5"/>
          <p:cNvSpPr>
            <a:spLocks noChangeArrowheads="1"/>
          </p:cNvSpPr>
          <p:nvPr/>
        </p:nvSpPr>
        <p:spPr bwMode="auto">
          <a:xfrm>
            <a:off x="4495800" y="2209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DEFAULT</a:t>
            </a:r>
          </a:p>
        </p:txBody>
      </p:sp>
      <p:sp>
        <p:nvSpPr>
          <p:cNvPr id="32774" name="Rectangle 6"/>
          <p:cNvSpPr>
            <a:spLocks noChangeArrowheads="1"/>
          </p:cNvSpPr>
          <p:nvPr/>
        </p:nvSpPr>
        <p:spPr bwMode="auto">
          <a:xfrm>
            <a:off x="4495800" y="2590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CHECK</a:t>
            </a:r>
          </a:p>
        </p:txBody>
      </p:sp>
      <p:sp>
        <p:nvSpPr>
          <p:cNvPr id="32775" name="Rectangle 7"/>
          <p:cNvSpPr>
            <a:spLocks noChangeArrowheads="1"/>
          </p:cNvSpPr>
          <p:nvPr/>
        </p:nvSpPr>
        <p:spPr bwMode="auto">
          <a:xfrm>
            <a:off x="4495800" y="2971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REFERENTIAL</a:t>
            </a:r>
          </a:p>
        </p:txBody>
      </p:sp>
      <p:sp>
        <p:nvSpPr>
          <p:cNvPr id="32776" name="Rectangle 8"/>
          <p:cNvSpPr>
            <a:spLocks noChangeArrowheads="1"/>
          </p:cNvSpPr>
          <p:nvPr/>
        </p:nvSpPr>
        <p:spPr bwMode="auto">
          <a:xfrm>
            <a:off x="533400" y="3352800"/>
            <a:ext cx="3962400" cy="762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Entity</a:t>
            </a:r>
          </a:p>
        </p:txBody>
      </p:sp>
      <p:sp>
        <p:nvSpPr>
          <p:cNvPr id="32777" name="Rectangle 9"/>
          <p:cNvSpPr>
            <a:spLocks noChangeArrowheads="1"/>
          </p:cNvSpPr>
          <p:nvPr/>
        </p:nvSpPr>
        <p:spPr bwMode="auto">
          <a:xfrm>
            <a:off x="4495800" y="3352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PRIMARY KEY</a:t>
            </a:r>
          </a:p>
        </p:txBody>
      </p:sp>
      <p:sp>
        <p:nvSpPr>
          <p:cNvPr id="32778" name="Rectangle 10"/>
          <p:cNvSpPr>
            <a:spLocks noChangeArrowheads="1"/>
          </p:cNvSpPr>
          <p:nvPr/>
        </p:nvSpPr>
        <p:spPr bwMode="auto">
          <a:xfrm>
            <a:off x="4495800" y="3733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UNIQUE</a:t>
            </a:r>
          </a:p>
        </p:txBody>
      </p:sp>
      <p:sp>
        <p:nvSpPr>
          <p:cNvPr id="32779" name="Rectangle 11"/>
          <p:cNvSpPr>
            <a:spLocks noChangeArrowheads="1"/>
          </p:cNvSpPr>
          <p:nvPr/>
        </p:nvSpPr>
        <p:spPr bwMode="auto">
          <a:xfrm>
            <a:off x="533400" y="4114800"/>
            <a:ext cx="3962400" cy="762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Referential</a:t>
            </a:r>
          </a:p>
        </p:txBody>
      </p:sp>
      <p:sp>
        <p:nvSpPr>
          <p:cNvPr id="32780" name="Rectangle 12"/>
          <p:cNvSpPr>
            <a:spLocks noChangeArrowheads="1"/>
          </p:cNvSpPr>
          <p:nvPr/>
        </p:nvSpPr>
        <p:spPr bwMode="auto">
          <a:xfrm>
            <a:off x="4495800" y="4114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FOREIGN KEY</a:t>
            </a:r>
          </a:p>
        </p:txBody>
      </p:sp>
      <p:sp>
        <p:nvSpPr>
          <p:cNvPr id="32781" name="Rectangle 13"/>
          <p:cNvSpPr>
            <a:spLocks noChangeArrowheads="1"/>
          </p:cNvSpPr>
          <p:nvPr/>
        </p:nvSpPr>
        <p:spPr bwMode="auto">
          <a:xfrm>
            <a:off x="4495800" y="4495800"/>
            <a:ext cx="3962400" cy="381000"/>
          </a:xfrm>
          <a:prstGeom prst="rect">
            <a:avLst/>
          </a:prstGeom>
          <a:solidFill>
            <a:srgbClr val="FFFFFF"/>
          </a:solidFill>
          <a:ln w="9360" cap="flat">
            <a:solidFill>
              <a:srgbClr val="000000"/>
            </a:solidFill>
            <a:miter lim="800000"/>
            <a:headEnd/>
            <a:tailEnd/>
          </a:ln>
          <a:effectLst/>
        </p:spPr>
        <p:txBody>
          <a:bodyPr wrap="none" lIns="182880" tIns="45000" rIns="90000" bIns="45000" anchor="ctr"/>
          <a:lstStyle/>
          <a:p>
            <a:pPr>
              <a:lnSpc>
                <a:spcPct val="11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Light" panose="020F0302020204030204" pitchFamily="34" charset="0"/>
                <a:cs typeface="Calibri Light" panose="020F0302020204030204" pitchFamily="34" charset="0"/>
              </a:rPr>
              <a:t>CHECK</a:t>
            </a:r>
          </a:p>
        </p:txBody>
      </p:sp>
      <p:sp>
        <p:nvSpPr>
          <p:cNvPr id="15" name="Title 14"/>
          <p:cNvSpPr>
            <a:spLocks noGrp="1"/>
          </p:cNvSpPr>
          <p:nvPr>
            <p:ph type="title"/>
          </p:nvPr>
        </p:nvSpPr>
        <p:spPr>
          <a:xfrm>
            <a:off x="684382" y="250937"/>
            <a:ext cx="5678488" cy="769441"/>
          </a:xfrm>
        </p:spPr>
        <p:txBody>
          <a:bodyPr/>
          <a:lstStyle/>
          <a:p>
            <a:r>
              <a:rPr lang="en-US" dirty="0"/>
              <a:t>Determining Which Type of Constraint to Use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3379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t>Types of Constraints</a:t>
            </a:r>
          </a:p>
        </p:txBody>
      </p:sp>
      <p:sp>
        <p:nvSpPr>
          <p:cNvPr id="5" name="Content Placeholder 4"/>
          <p:cNvSpPr>
            <a:spLocks noGrp="1"/>
          </p:cNvSpPr>
          <p:nvPr>
            <p:ph idx="1"/>
          </p:nvPr>
        </p:nvSpPr>
        <p:spPr>
          <a:xfrm>
            <a:off x="442166" y="1200431"/>
            <a:ext cx="8229600" cy="3467103"/>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DEFAULT Constraints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CHECK Constraints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PRIMARY KEY Constraints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UNIQUE Constraints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FOREIGN KEY Constraints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Cascading Referential Integrity</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304800" y="6096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3481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34819" name="Rectangle 3"/>
          <p:cNvSpPr>
            <a:spLocks noChangeArrowheads="1"/>
          </p:cNvSpPr>
          <p:nvPr/>
        </p:nvSpPr>
        <p:spPr bwMode="auto">
          <a:xfrm>
            <a:off x="582305" y="2954740"/>
            <a:ext cx="7772400" cy="1917700"/>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USE NORTHWIND</a:t>
            </a:r>
            <a:br>
              <a:rPr lang="en-US" sz="2000" b="1" dirty="0">
                <a:solidFill>
                  <a:srgbClr val="000000"/>
                </a:solidFill>
                <a:latin typeface="+mn-lt"/>
              </a:rPr>
            </a:br>
            <a:r>
              <a:rPr lang="en-US" sz="2000" b="1" dirty="0">
                <a:solidFill>
                  <a:srgbClr val="000000"/>
                </a:solidFill>
                <a:latin typeface="+mn-lt"/>
              </a:rPr>
              <a:t>ALTER TABLE DBO.TB_CUSTOMERS</a:t>
            </a:r>
            <a:br>
              <a:rPr lang="en-US" sz="2000" b="1" dirty="0">
                <a:solidFill>
                  <a:srgbClr val="000000"/>
                </a:solidFill>
                <a:latin typeface="+mn-lt"/>
              </a:rPr>
            </a:br>
            <a:r>
              <a:rPr lang="en-US" sz="2000" b="1" dirty="0">
                <a:solidFill>
                  <a:srgbClr val="000000"/>
                </a:solidFill>
                <a:latin typeface="+mn-lt"/>
              </a:rPr>
              <a:t>ADD</a:t>
            </a:r>
            <a:br>
              <a:rPr lang="en-US" sz="2000" b="1" dirty="0">
                <a:solidFill>
                  <a:srgbClr val="000000"/>
                </a:solidFill>
                <a:latin typeface="+mn-lt"/>
              </a:rPr>
            </a:br>
            <a:r>
              <a:rPr lang="en-US" sz="2000" b="1" dirty="0">
                <a:solidFill>
                  <a:srgbClr val="000000"/>
                </a:solidFill>
                <a:latin typeface="+mn-lt"/>
              </a:rPr>
              <a:t>CONSTRAINT  </a:t>
            </a:r>
            <a:r>
              <a:rPr lang="en-US" sz="2000" b="1" dirty="0" err="1">
                <a:solidFill>
                  <a:srgbClr val="000000"/>
                </a:solidFill>
                <a:latin typeface="+mn-lt"/>
              </a:rPr>
              <a:t>dft_tb_customers_contact_name</a:t>
            </a:r>
            <a:r>
              <a:rPr lang="en-US" sz="2000" b="1" dirty="0">
                <a:solidFill>
                  <a:srgbClr val="000000"/>
                </a:solidFill>
                <a:latin typeface="+mn-lt"/>
              </a:rPr>
              <a:t> DEFAULT 'UNKNOWN' </a:t>
            </a:r>
            <a:br>
              <a:rPr lang="en-US" sz="2000" b="1" dirty="0">
                <a:solidFill>
                  <a:srgbClr val="000000"/>
                </a:solidFill>
                <a:latin typeface="+mn-lt"/>
              </a:rPr>
            </a:br>
            <a:r>
              <a:rPr lang="en-US" sz="2000" b="1" dirty="0">
                <a:solidFill>
                  <a:srgbClr val="000000"/>
                </a:solidFill>
                <a:latin typeface="+mn-lt"/>
              </a:rPr>
              <a:t>FOR </a:t>
            </a:r>
            <a:r>
              <a:rPr lang="en-US" sz="2000" b="1" dirty="0" err="1">
                <a:solidFill>
                  <a:srgbClr val="000000"/>
                </a:solidFill>
                <a:latin typeface="+mn-lt"/>
              </a:rPr>
              <a:t>ContactName</a:t>
            </a:r>
            <a:r>
              <a:rPr lang="en-US" sz="2000" b="1" dirty="0">
                <a:solidFill>
                  <a:srgbClr val="000000"/>
                </a:solidFill>
                <a:latin typeface="+mn-lt"/>
              </a:rPr>
              <a:t> </a:t>
            </a:r>
          </a:p>
        </p:txBody>
      </p:sp>
      <p:sp>
        <p:nvSpPr>
          <p:cNvPr id="5" name="Title 4"/>
          <p:cNvSpPr>
            <a:spLocks noGrp="1"/>
          </p:cNvSpPr>
          <p:nvPr>
            <p:ph type="title"/>
          </p:nvPr>
        </p:nvSpPr>
        <p:spPr>
          <a:xfrm>
            <a:off x="684382" y="250937"/>
            <a:ext cx="5678488" cy="384721"/>
          </a:xfrm>
        </p:spPr>
        <p:txBody>
          <a:bodyPr/>
          <a:lstStyle/>
          <a:p>
            <a:r>
              <a:rPr lang="en-US" dirty="0"/>
              <a:t>DEFAULT Constraints</a:t>
            </a:r>
          </a:p>
        </p:txBody>
      </p:sp>
      <p:sp>
        <p:nvSpPr>
          <p:cNvPr id="6" name="Content Placeholder 5"/>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Apply Only to INSERT Statements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Only One DEFAULT Constraint Per Column</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Cannot Be Used with IDENTITY Property or </a:t>
            </a:r>
            <a:r>
              <a:rPr lang="en-US" sz="2000" dirty="0" err="1">
                <a:solidFill>
                  <a:srgbClr val="000000"/>
                </a:solidFill>
              </a:rPr>
              <a:t>rowversion</a:t>
            </a:r>
            <a:r>
              <a:rPr lang="en-US" sz="2000" dirty="0">
                <a:solidFill>
                  <a:srgbClr val="000000"/>
                </a:solidFill>
              </a:rPr>
              <a:t> Data Type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Allow Some System-supplied Values</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228600" y="6858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dirty="0">
              <a:solidFill>
                <a:srgbClr val="000000"/>
              </a:solidFill>
            </a:endParaRPr>
          </a:p>
        </p:txBody>
      </p:sp>
      <p:sp>
        <p:nvSpPr>
          <p:cNvPr id="3584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35843" name="Rectangle 3"/>
          <p:cNvSpPr>
            <a:spLocks noChangeArrowheads="1"/>
          </p:cNvSpPr>
          <p:nvPr/>
        </p:nvSpPr>
        <p:spPr bwMode="auto">
          <a:xfrm>
            <a:off x="587991" y="3897573"/>
            <a:ext cx="8153400" cy="1628308"/>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USE NORTHWIND</a:t>
            </a:r>
            <a:br>
              <a:rPr lang="en-US" sz="2000" b="1" dirty="0">
                <a:solidFill>
                  <a:srgbClr val="000000"/>
                </a:solidFill>
                <a:latin typeface="+mn-lt"/>
              </a:rPr>
            </a:br>
            <a:r>
              <a:rPr lang="en-US" sz="2000" b="1" dirty="0">
                <a:solidFill>
                  <a:srgbClr val="000000"/>
                </a:solidFill>
                <a:latin typeface="+mn-lt"/>
              </a:rPr>
              <a:t>ALTER TABLE DBO.EMPLOYEES</a:t>
            </a:r>
            <a:br>
              <a:rPr lang="en-US" sz="2000" b="1" dirty="0">
                <a:solidFill>
                  <a:srgbClr val="000000"/>
                </a:solidFill>
                <a:latin typeface="+mn-lt"/>
              </a:rPr>
            </a:br>
            <a:r>
              <a:rPr lang="en-US" sz="2000" b="1" dirty="0">
                <a:solidFill>
                  <a:srgbClr val="000000"/>
                </a:solidFill>
                <a:latin typeface="+mn-lt"/>
              </a:rPr>
              <a:t>ADD </a:t>
            </a:r>
            <a:br>
              <a:rPr lang="en-US" sz="2000" b="1" dirty="0">
                <a:solidFill>
                  <a:srgbClr val="000000"/>
                </a:solidFill>
                <a:latin typeface="+mn-lt"/>
              </a:rPr>
            </a:br>
            <a:r>
              <a:rPr lang="en-US" sz="2000" b="1" dirty="0">
                <a:solidFill>
                  <a:srgbClr val="000000"/>
                </a:solidFill>
                <a:latin typeface="+mn-lt"/>
              </a:rPr>
              <a:t>CONSTRAINT  </a:t>
            </a:r>
            <a:r>
              <a:rPr lang="en-US" sz="2000" b="1" dirty="0" err="1">
                <a:solidFill>
                  <a:srgbClr val="000000"/>
                </a:solidFill>
                <a:latin typeface="+mn-lt"/>
              </a:rPr>
              <a:t>chk_employees_birthdate</a:t>
            </a:r>
            <a:r>
              <a:rPr lang="en-US" sz="2000" b="1" dirty="0">
                <a:solidFill>
                  <a:srgbClr val="000000"/>
                </a:solidFill>
                <a:latin typeface="+mn-lt"/>
              </a:rPr>
              <a:t/>
            </a:r>
            <a:br>
              <a:rPr lang="en-US" sz="2000" b="1" dirty="0">
                <a:solidFill>
                  <a:srgbClr val="000000"/>
                </a:solidFill>
                <a:latin typeface="+mn-lt"/>
              </a:rPr>
            </a:br>
            <a:r>
              <a:rPr lang="en-US" sz="2000" b="1" dirty="0">
                <a:solidFill>
                  <a:srgbClr val="000000"/>
                </a:solidFill>
                <a:latin typeface="+mn-lt"/>
              </a:rPr>
              <a:t>CHECK (</a:t>
            </a:r>
            <a:r>
              <a:rPr lang="en-US" sz="2000" b="1" dirty="0" err="1">
                <a:solidFill>
                  <a:srgbClr val="000000"/>
                </a:solidFill>
                <a:latin typeface="+mn-lt"/>
              </a:rPr>
              <a:t>BirthDate</a:t>
            </a:r>
            <a:r>
              <a:rPr lang="en-US" sz="2000" b="1" dirty="0">
                <a:solidFill>
                  <a:srgbClr val="000000"/>
                </a:solidFill>
                <a:latin typeface="+mn-lt"/>
              </a:rPr>
              <a:t> &gt; '01-01-1900' AND </a:t>
            </a:r>
            <a:r>
              <a:rPr lang="en-US" sz="2000" b="1" dirty="0" err="1">
                <a:solidFill>
                  <a:srgbClr val="000000"/>
                </a:solidFill>
                <a:latin typeface="+mn-lt"/>
              </a:rPr>
              <a:t>BirthDate</a:t>
            </a:r>
            <a:r>
              <a:rPr lang="en-US" sz="2000" b="1" dirty="0">
                <a:solidFill>
                  <a:srgbClr val="000000"/>
                </a:solidFill>
                <a:latin typeface="+mn-lt"/>
              </a:rPr>
              <a:t> &lt; </a:t>
            </a:r>
            <a:r>
              <a:rPr lang="en-US" sz="2000" b="1" dirty="0" err="1">
                <a:solidFill>
                  <a:srgbClr val="000000"/>
                </a:solidFill>
                <a:latin typeface="+mn-lt"/>
              </a:rPr>
              <a:t>getdate</a:t>
            </a:r>
            <a:r>
              <a:rPr lang="en-US" sz="2000" b="1" dirty="0">
                <a:solidFill>
                  <a:srgbClr val="000000"/>
                </a:solidFill>
                <a:latin typeface="+mn-lt"/>
              </a:rPr>
              <a:t>())</a:t>
            </a:r>
          </a:p>
        </p:txBody>
      </p:sp>
      <p:sp>
        <p:nvSpPr>
          <p:cNvPr id="5" name="Title 4"/>
          <p:cNvSpPr>
            <a:spLocks noGrp="1"/>
          </p:cNvSpPr>
          <p:nvPr>
            <p:ph type="title"/>
          </p:nvPr>
        </p:nvSpPr>
        <p:spPr/>
        <p:txBody>
          <a:bodyPr/>
          <a:lstStyle/>
          <a:p>
            <a:r>
              <a:rPr lang="en-US" dirty="0"/>
              <a:t>CHECK Constraints</a:t>
            </a:r>
          </a:p>
        </p:txBody>
      </p:sp>
      <p:sp>
        <p:nvSpPr>
          <p:cNvPr id="6" name="Content Placeholder 5"/>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Are Used with INSERT and UPDATE Statements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Can Reference Other Columns in the Same Table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Cannot: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Be used with the </a:t>
            </a:r>
            <a:r>
              <a:rPr lang="en-US" dirty="0" err="1">
                <a:solidFill>
                  <a:srgbClr val="000000"/>
                </a:solidFill>
              </a:rPr>
              <a:t>rowversion</a:t>
            </a:r>
            <a:r>
              <a:rPr lang="en-US" dirty="0">
                <a:solidFill>
                  <a:srgbClr val="000000"/>
                </a:solidFill>
              </a:rPr>
              <a:t> data type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Contain </a:t>
            </a:r>
            <a:r>
              <a:rPr lang="en-US" dirty="0" err="1">
                <a:solidFill>
                  <a:srgbClr val="000000"/>
                </a:solidFill>
              </a:rPr>
              <a:t>subqueries</a:t>
            </a:r>
            <a:r>
              <a:rPr lang="en-US" dirty="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36867" name="Rectangle 3"/>
          <p:cNvSpPr>
            <a:spLocks noChangeArrowheads="1"/>
          </p:cNvSpPr>
          <p:nvPr/>
        </p:nvSpPr>
        <p:spPr bwMode="auto">
          <a:xfrm>
            <a:off x="533400" y="2980899"/>
            <a:ext cx="7772400" cy="1612900"/>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USE NORTHWIND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ALTER TABLE DBO.CUSTOMERS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ADD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CONSTRAINT  </a:t>
            </a:r>
            <a:r>
              <a:rPr lang="en-US" sz="2000" b="1" dirty="0" err="1">
                <a:solidFill>
                  <a:srgbClr val="000000"/>
                </a:solidFill>
                <a:latin typeface="+mn-lt"/>
              </a:rPr>
              <a:t>pkc_Customers_customer_id</a:t>
            </a:r>
            <a:r>
              <a:rPr lang="en-US" sz="2000" b="1" dirty="0">
                <a:solidFill>
                  <a:srgbClr val="000000"/>
                </a:solidFill>
                <a:latin typeface="+mn-lt"/>
              </a:rPr>
              <a:t>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  PRIMARY KEY NONCLUSTERED (</a:t>
            </a:r>
            <a:r>
              <a:rPr lang="en-US" sz="2000" b="1" dirty="0" err="1">
                <a:solidFill>
                  <a:srgbClr val="000000"/>
                </a:solidFill>
                <a:latin typeface="+mn-lt"/>
              </a:rPr>
              <a:t>Customer_ID</a:t>
            </a:r>
            <a:r>
              <a:rPr lang="en-US" sz="2000" b="1" dirty="0">
                <a:solidFill>
                  <a:srgbClr val="000000"/>
                </a:solidFill>
                <a:latin typeface="+mn-lt"/>
              </a:rPr>
              <a:t>)</a:t>
            </a:r>
          </a:p>
        </p:txBody>
      </p:sp>
      <p:sp>
        <p:nvSpPr>
          <p:cNvPr id="5" name="Title 4"/>
          <p:cNvSpPr>
            <a:spLocks noGrp="1"/>
          </p:cNvSpPr>
          <p:nvPr>
            <p:ph type="title"/>
          </p:nvPr>
        </p:nvSpPr>
        <p:spPr/>
        <p:txBody>
          <a:bodyPr/>
          <a:lstStyle/>
          <a:p>
            <a:r>
              <a:rPr lang="en-US" dirty="0"/>
              <a:t>PRIMARY KEY Constraints</a:t>
            </a:r>
          </a:p>
        </p:txBody>
      </p:sp>
      <p:sp>
        <p:nvSpPr>
          <p:cNvPr id="6" name="Content Placeholder 5"/>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Only One PRIMARY KEY Constraint Per Table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Values Must Be Unique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Null Values Are Not Allowed</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Creates a Unique Index on Specified Columns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37891" name="Rectangle 3"/>
          <p:cNvSpPr>
            <a:spLocks noChangeArrowheads="1"/>
          </p:cNvSpPr>
          <p:nvPr/>
        </p:nvSpPr>
        <p:spPr bwMode="auto">
          <a:xfrm>
            <a:off x="457200" y="3352800"/>
            <a:ext cx="7772400" cy="1612900"/>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USE NORTHWIND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ALTER TABLE DBO.SUPPLIERS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ADD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CONSTRAINT </a:t>
            </a:r>
            <a:r>
              <a:rPr lang="en-US" sz="2000" b="1" dirty="0" err="1">
                <a:solidFill>
                  <a:srgbClr val="000000"/>
                </a:solidFill>
                <a:latin typeface="+mn-lt"/>
              </a:rPr>
              <a:t>unq_suppliers_Company_Name</a:t>
            </a:r>
            <a:r>
              <a:rPr lang="en-US" sz="2000" b="1" dirty="0">
                <a:solidFill>
                  <a:srgbClr val="000000"/>
                </a:solidFill>
                <a:latin typeface="+mn-lt"/>
              </a:rPr>
              <a:t>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mn-lt"/>
              </a:rPr>
              <a:t>  UNIQUE NONCLUSTERED (</a:t>
            </a:r>
            <a:r>
              <a:rPr lang="en-US" sz="2000" b="1" dirty="0" err="1">
                <a:solidFill>
                  <a:srgbClr val="000000"/>
                </a:solidFill>
                <a:latin typeface="+mn-lt"/>
              </a:rPr>
              <a:t>CompanyName</a:t>
            </a:r>
            <a:r>
              <a:rPr lang="en-US" sz="2000" b="1" dirty="0">
                <a:solidFill>
                  <a:srgbClr val="000000"/>
                </a:solidFill>
                <a:latin typeface="+mn-lt"/>
              </a:rPr>
              <a:t>)</a:t>
            </a:r>
          </a:p>
        </p:txBody>
      </p:sp>
      <p:sp>
        <p:nvSpPr>
          <p:cNvPr id="5" name="Title 4"/>
          <p:cNvSpPr>
            <a:spLocks noGrp="1"/>
          </p:cNvSpPr>
          <p:nvPr>
            <p:ph type="title"/>
          </p:nvPr>
        </p:nvSpPr>
        <p:spPr>
          <a:xfrm>
            <a:off x="684382" y="250937"/>
            <a:ext cx="5678488" cy="384721"/>
          </a:xfrm>
        </p:spPr>
        <p:txBody>
          <a:bodyPr/>
          <a:lstStyle/>
          <a:p>
            <a:r>
              <a:rPr lang="en-US" dirty="0"/>
              <a:t>UNIQUE Constraints</a:t>
            </a:r>
          </a:p>
        </p:txBody>
      </p:sp>
      <p:sp>
        <p:nvSpPr>
          <p:cNvPr id="6" name="Content Placeholder 5"/>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Allow One Null Value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Allow Multiple UNIQUE Constraints on a Table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Defined with One or More Columns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Enforced with a Unique Index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99398" y="292307"/>
            <a:ext cx="5768975" cy="765175"/>
          </a:xfrm>
          <a:ln/>
        </p:spPr>
        <p:txBody>
          <a:bodyPr lIns="91440" tIns="45720" rIns="91440" bIns="4572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Introduction to Schemas</a:t>
            </a:r>
          </a:p>
        </p:txBody>
      </p:sp>
      <p:sp>
        <p:nvSpPr>
          <p:cNvPr id="11266" name="Text Box 2"/>
          <p:cNvSpPr txBox="1">
            <a:spLocks noChangeArrowheads="1"/>
          </p:cNvSpPr>
          <p:nvPr/>
        </p:nvSpPr>
        <p:spPr bwMode="auto">
          <a:xfrm>
            <a:off x="455613" y="1509713"/>
            <a:ext cx="8229600" cy="4525962"/>
          </a:xfrm>
          <a:prstGeom prst="rect">
            <a:avLst/>
          </a:prstGeom>
          <a:noFill/>
          <a:ln w="9525" cap="flat">
            <a:noFill/>
            <a:round/>
            <a:headEnd/>
            <a:tailEnd/>
          </a:ln>
          <a:effectLst/>
        </p:spPr>
        <p:txBody>
          <a:bodyPr/>
          <a:lstStyle/>
          <a:p>
            <a:pPr marL="341313" indent="-339725">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Ever since SQL Server 2005 was released, each object in a database has belonged to a database schema. SQL Server 2008 has continued with database schemas.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533400" y="3581400"/>
            <a:ext cx="7772400" cy="1612900"/>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Trebuchet MS" pitchFamily="34" charset="0"/>
              </a:rPr>
              <a:t>USE NORTHWIND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Trebuchet MS" pitchFamily="34" charset="0"/>
              </a:rPr>
              <a:t>ALTER TABLE DBO.ORDERS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Trebuchet MS" pitchFamily="34" charset="0"/>
              </a:rPr>
              <a:t>ADD CONSTRAINT fk_Orders_Customers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Trebuchet MS" pitchFamily="34" charset="0"/>
              </a:rPr>
              <a:t>  FOREIGN KEY (Customer_ID) </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a:solidFill>
                  <a:srgbClr val="000000"/>
                </a:solidFill>
                <a:latin typeface="Trebuchet MS" pitchFamily="34" charset="0"/>
              </a:rPr>
              <a:t>  REFERENCES dbo.Customers(Customer_ID)</a:t>
            </a:r>
          </a:p>
        </p:txBody>
      </p:sp>
      <p:sp>
        <p:nvSpPr>
          <p:cNvPr id="5" name="Title 4"/>
          <p:cNvSpPr>
            <a:spLocks noGrp="1"/>
          </p:cNvSpPr>
          <p:nvPr>
            <p:ph type="title"/>
          </p:nvPr>
        </p:nvSpPr>
        <p:spPr>
          <a:xfrm>
            <a:off x="684382" y="250937"/>
            <a:ext cx="5678488" cy="384721"/>
          </a:xfrm>
        </p:spPr>
        <p:txBody>
          <a:bodyPr/>
          <a:lstStyle/>
          <a:p>
            <a:r>
              <a:rPr lang="en-US" dirty="0"/>
              <a:t>FOREIGN KEY Constraints</a:t>
            </a:r>
          </a:p>
        </p:txBody>
      </p:sp>
      <p:sp>
        <p:nvSpPr>
          <p:cNvPr id="6" name="Content Placeholder 5"/>
          <p:cNvSpPr>
            <a:spLocks noGrp="1"/>
          </p:cNvSpPr>
          <p:nvPr>
            <p:ph idx="1"/>
          </p:nvPr>
        </p:nvSpPr>
        <p:spPr>
          <a:xfrm>
            <a:off x="442166" y="1200431"/>
            <a:ext cx="8229600" cy="1556417"/>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Must Reference a PRIMARY KEY or UNIQUE Constraint</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Provide Single or Multicolumn Referential Integrity</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Do Not Automatically Create Indexes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Users Must Have SELECT or REFERENCES Permissions on Referenced Tables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Use Only REFERENCES Clause Within Same Table</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mn-lt"/>
            </a:endParaRPr>
          </a:p>
        </p:txBody>
      </p:sp>
      <p:sp>
        <p:nvSpPr>
          <p:cNvPr id="39938" name="Line 2"/>
          <p:cNvSpPr>
            <a:spLocks noChangeShapeType="1"/>
          </p:cNvSpPr>
          <p:nvPr/>
        </p:nvSpPr>
        <p:spPr bwMode="auto">
          <a:xfrm>
            <a:off x="4419600" y="1143000"/>
            <a:ext cx="1588" cy="5105400"/>
          </a:xfrm>
          <a:prstGeom prst="line">
            <a:avLst/>
          </a:prstGeom>
          <a:noFill/>
          <a:ln w="38160" cap="rnd">
            <a:solidFill>
              <a:srgbClr val="919191"/>
            </a:solidFill>
            <a:prstDash val="sysDot"/>
            <a:round/>
            <a:headEnd/>
            <a:tailEnd/>
          </a:ln>
          <a:effectLst/>
        </p:spPr>
        <p:txBody>
          <a:bodyPr/>
          <a:lstStyle/>
          <a:p>
            <a:endParaRPr lang="en-US" sz="1800">
              <a:latin typeface="+mn-lt"/>
            </a:endParaRPr>
          </a:p>
        </p:txBody>
      </p:sp>
      <p:sp>
        <p:nvSpPr>
          <p:cNvPr id="39939" name="Rectangle 3"/>
          <p:cNvSpPr>
            <a:spLocks noChangeArrowheads="1"/>
          </p:cNvSpPr>
          <p:nvPr/>
        </p:nvSpPr>
        <p:spPr bwMode="auto">
          <a:xfrm>
            <a:off x="4495800" y="1143000"/>
            <a:ext cx="3581400" cy="395288"/>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777777"/>
                </a:solidFill>
                <a:latin typeface="+mn-lt"/>
              </a:rPr>
              <a:t>CASCADE</a:t>
            </a:r>
          </a:p>
        </p:txBody>
      </p:sp>
      <p:sp>
        <p:nvSpPr>
          <p:cNvPr id="39940" name="Rectangle 4"/>
          <p:cNvSpPr>
            <a:spLocks noChangeArrowheads="1"/>
          </p:cNvSpPr>
          <p:nvPr/>
        </p:nvSpPr>
        <p:spPr bwMode="auto">
          <a:xfrm>
            <a:off x="76200" y="1143000"/>
            <a:ext cx="3581400" cy="395288"/>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777777"/>
                </a:solidFill>
                <a:latin typeface="+mn-lt"/>
              </a:rPr>
              <a:t>NO ACTION</a:t>
            </a:r>
          </a:p>
        </p:txBody>
      </p:sp>
      <p:grpSp>
        <p:nvGrpSpPr>
          <p:cNvPr id="2" name="Group 5"/>
          <p:cNvGrpSpPr>
            <a:grpSpLocks/>
          </p:cNvGrpSpPr>
          <p:nvPr/>
        </p:nvGrpSpPr>
        <p:grpSpPr bwMode="auto">
          <a:xfrm>
            <a:off x="609600" y="1295400"/>
            <a:ext cx="3578225" cy="1495425"/>
            <a:chOff x="384" y="816"/>
            <a:chExt cx="2254" cy="942"/>
          </a:xfrm>
        </p:grpSpPr>
        <p:sp>
          <p:nvSpPr>
            <p:cNvPr id="39942" name="Rectangle 6"/>
            <p:cNvSpPr>
              <a:spLocks noChangeArrowheads="1"/>
            </p:cNvSpPr>
            <p:nvPr/>
          </p:nvSpPr>
          <p:spPr bwMode="auto">
            <a:xfrm>
              <a:off x="1152" y="816"/>
              <a:ext cx="1486" cy="193"/>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mn-lt"/>
                </a:rPr>
                <a:t>Customers</a:t>
              </a:r>
            </a:p>
          </p:txBody>
        </p:sp>
        <p:sp>
          <p:nvSpPr>
            <p:cNvPr id="39943" name="Rectangle 7"/>
            <p:cNvSpPr>
              <a:spLocks noChangeArrowheads="1"/>
            </p:cNvSpPr>
            <p:nvPr/>
          </p:nvSpPr>
          <p:spPr bwMode="auto">
            <a:xfrm>
              <a:off x="1152" y="1011"/>
              <a:ext cx="1486" cy="242"/>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44" name="Rectangle 8"/>
            <p:cNvSpPr>
              <a:spLocks noChangeArrowheads="1"/>
            </p:cNvSpPr>
            <p:nvPr/>
          </p:nvSpPr>
          <p:spPr bwMode="auto">
            <a:xfrm>
              <a:off x="1152" y="1157"/>
              <a:ext cx="1486" cy="389"/>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45" name="Line 9"/>
            <p:cNvSpPr>
              <a:spLocks noChangeShapeType="1"/>
            </p:cNvSpPr>
            <p:nvPr/>
          </p:nvSpPr>
          <p:spPr bwMode="auto">
            <a:xfrm>
              <a:off x="2206" y="1011"/>
              <a:ext cx="0" cy="535"/>
            </a:xfrm>
            <a:prstGeom prst="line">
              <a:avLst/>
            </a:prstGeom>
            <a:noFill/>
            <a:ln w="9360" cap="flat">
              <a:solidFill>
                <a:srgbClr val="000000"/>
              </a:solidFill>
              <a:round/>
              <a:headEnd/>
              <a:tailEnd/>
            </a:ln>
            <a:effectLst/>
          </p:spPr>
          <p:txBody>
            <a:bodyPr/>
            <a:lstStyle/>
            <a:p>
              <a:endParaRPr lang="en-US" sz="1800">
                <a:latin typeface="+mn-lt"/>
              </a:endParaRPr>
            </a:p>
          </p:txBody>
        </p:sp>
        <p:sp>
          <p:nvSpPr>
            <p:cNvPr id="39946" name="Rectangle 10"/>
            <p:cNvSpPr>
              <a:spLocks noChangeArrowheads="1"/>
            </p:cNvSpPr>
            <p:nvPr/>
          </p:nvSpPr>
          <p:spPr bwMode="auto">
            <a:xfrm>
              <a:off x="1152" y="1157"/>
              <a:ext cx="1486" cy="389"/>
            </a:xfrm>
            <a:prstGeom prst="rect">
              <a:avLst/>
            </a:prstGeom>
            <a:no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47" name="Rectangle 11"/>
            <p:cNvSpPr>
              <a:spLocks noChangeArrowheads="1"/>
            </p:cNvSpPr>
            <p:nvPr/>
          </p:nvSpPr>
          <p:spPr bwMode="auto">
            <a:xfrm>
              <a:off x="480" y="1353"/>
              <a:ext cx="1630" cy="405"/>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mn-lt"/>
                </a:rPr>
                <a:t>INSERT new CustomerID</a:t>
              </a:r>
            </a:p>
          </p:txBody>
        </p:sp>
        <p:sp>
          <p:nvSpPr>
            <p:cNvPr id="39948" name="Rectangle 12"/>
            <p:cNvSpPr>
              <a:spLocks noChangeArrowheads="1"/>
            </p:cNvSpPr>
            <p:nvPr/>
          </p:nvSpPr>
          <p:spPr bwMode="auto">
            <a:xfrm>
              <a:off x="1152" y="963"/>
              <a:ext cx="1054" cy="406"/>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i="1">
                  <a:solidFill>
                    <a:srgbClr val="000000"/>
                  </a:solidFill>
                  <a:latin typeface="+mn-lt"/>
                </a:rPr>
                <a:t>CustomerID </a:t>
              </a:r>
              <a:r>
                <a:rPr lang="en-US" sz="1800">
                  <a:solidFill>
                    <a:srgbClr val="000000"/>
                  </a:solidFill>
                  <a:latin typeface="+mn-lt"/>
                </a:rPr>
                <a:t>(PK)</a:t>
              </a:r>
            </a:p>
          </p:txBody>
        </p:sp>
        <p:sp>
          <p:nvSpPr>
            <p:cNvPr id="39949" name="Oval 13"/>
            <p:cNvSpPr>
              <a:spLocks noChangeArrowheads="1"/>
            </p:cNvSpPr>
            <p:nvPr/>
          </p:nvSpPr>
          <p:spPr bwMode="auto">
            <a:xfrm>
              <a:off x="384" y="1207"/>
              <a:ext cx="190" cy="193"/>
            </a:xfrm>
            <a:prstGeom prst="ellipse">
              <a:avLst/>
            </a:prstGeom>
            <a:gradFill rotWithShape="0">
              <a:gsLst>
                <a:gs pos="0">
                  <a:srgbClr val="E6C1F2"/>
                </a:gs>
                <a:gs pos="100000">
                  <a:srgbClr val="9900CC"/>
                </a:gs>
              </a:gsLst>
              <a:path path="shape">
                <a:fillToRect l="50000" t="50000" r="50000" b="50000"/>
              </a:path>
            </a:gradFill>
            <a:ln w="12600" cap="flat">
              <a:solidFill>
                <a:srgbClr val="9900CC"/>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mn-lt"/>
                </a:rPr>
                <a:t>1</a:t>
              </a:r>
            </a:p>
          </p:txBody>
        </p:sp>
      </p:grpSp>
      <p:grpSp>
        <p:nvGrpSpPr>
          <p:cNvPr id="3" name="Group 14"/>
          <p:cNvGrpSpPr>
            <a:grpSpLocks/>
          </p:cNvGrpSpPr>
          <p:nvPr/>
        </p:nvGrpSpPr>
        <p:grpSpPr bwMode="auto">
          <a:xfrm>
            <a:off x="609600" y="2947987"/>
            <a:ext cx="3578225" cy="1619249"/>
            <a:chOff x="384" y="1857"/>
            <a:chExt cx="2254" cy="1020"/>
          </a:xfrm>
        </p:grpSpPr>
        <p:sp>
          <p:nvSpPr>
            <p:cNvPr id="39951" name="Rectangle 15"/>
            <p:cNvSpPr>
              <a:spLocks noChangeArrowheads="1"/>
            </p:cNvSpPr>
            <p:nvPr/>
          </p:nvSpPr>
          <p:spPr bwMode="auto">
            <a:xfrm>
              <a:off x="1152" y="1857"/>
              <a:ext cx="1486" cy="193"/>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mn-lt"/>
                </a:rPr>
                <a:t>Orders</a:t>
              </a:r>
            </a:p>
          </p:txBody>
        </p:sp>
        <p:sp>
          <p:nvSpPr>
            <p:cNvPr id="39952" name="Rectangle 16"/>
            <p:cNvSpPr>
              <a:spLocks noChangeArrowheads="1"/>
            </p:cNvSpPr>
            <p:nvPr/>
          </p:nvSpPr>
          <p:spPr bwMode="auto">
            <a:xfrm>
              <a:off x="1152" y="2053"/>
              <a:ext cx="1486" cy="253"/>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53" name="Rectangle 17"/>
            <p:cNvSpPr>
              <a:spLocks noChangeArrowheads="1"/>
            </p:cNvSpPr>
            <p:nvPr/>
          </p:nvSpPr>
          <p:spPr bwMode="auto">
            <a:xfrm>
              <a:off x="1152" y="2199"/>
              <a:ext cx="1486" cy="389"/>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54" name="Line 18"/>
            <p:cNvSpPr>
              <a:spLocks noChangeShapeType="1"/>
            </p:cNvSpPr>
            <p:nvPr/>
          </p:nvSpPr>
          <p:spPr bwMode="auto">
            <a:xfrm>
              <a:off x="2206" y="2052"/>
              <a:ext cx="0" cy="535"/>
            </a:xfrm>
            <a:prstGeom prst="line">
              <a:avLst/>
            </a:prstGeom>
            <a:noFill/>
            <a:ln w="9360" cap="flat">
              <a:solidFill>
                <a:srgbClr val="000000"/>
              </a:solidFill>
              <a:round/>
              <a:headEnd/>
              <a:tailEnd/>
            </a:ln>
            <a:effectLst/>
          </p:spPr>
          <p:txBody>
            <a:bodyPr/>
            <a:lstStyle/>
            <a:p>
              <a:endParaRPr lang="en-US" sz="1800">
                <a:latin typeface="+mn-lt"/>
              </a:endParaRPr>
            </a:p>
          </p:txBody>
        </p:sp>
        <p:sp>
          <p:nvSpPr>
            <p:cNvPr id="39955" name="Rectangle 19"/>
            <p:cNvSpPr>
              <a:spLocks noChangeArrowheads="1"/>
            </p:cNvSpPr>
            <p:nvPr/>
          </p:nvSpPr>
          <p:spPr bwMode="auto">
            <a:xfrm>
              <a:off x="1152" y="2199"/>
              <a:ext cx="1486" cy="389"/>
            </a:xfrm>
            <a:prstGeom prst="rect">
              <a:avLst/>
            </a:prstGeom>
            <a:no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56" name="Rectangle 20"/>
            <p:cNvSpPr>
              <a:spLocks noChangeArrowheads="1"/>
            </p:cNvSpPr>
            <p:nvPr/>
          </p:nvSpPr>
          <p:spPr bwMode="auto">
            <a:xfrm>
              <a:off x="1152" y="2004"/>
              <a:ext cx="1054" cy="406"/>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i="1">
                  <a:solidFill>
                    <a:srgbClr val="000000"/>
                  </a:solidFill>
                  <a:latin typeface="+mn-lt"/>
                </a:rPr>
                <a:t>CustomerID </a:t>
              </a:r>
              <a:r>
                <a:rPr lang="en-US" sz="1800">
                  <a:solidFill>
                    <a:srgbClr val="000000"/>
                  </a:solidFill>
                  <a:latin typeface="+mn-lt"/>
                </a:rPr>
                <a:t>(FK)</a:t>
              </a:r>
            </a:p>
          </p:txBody>
        </p:sp>
        <p:sp>
          <p:nvSpPr>
            <p:cNvPr id="39957" name="Rectangle 21"/>
            <p:cNvSpPr>
              <a:spLocks noChangeArrowheads="1"/>
            </p:cNvSpPr>
            <p:nvPr/>
          </p:nvSpPr>
          <p:spPr bwMode="auto">
            <a:xfrm>
              <a:off x="432" y="2297"/>
              <a:ext cx="1630" cy="580"/>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mn-lt"/>
                </a:rPr>
                <a:t>UPDATE old CustomerID to new CustomerID</a:t>
              </a:r>
            </a:p>
          </p:txBody>
        </p:sp>
        <p:sp>
          <p:nvSpPr>
            <p:cNvPr id="39958" name="Oval 22"/>
            <p:cNvSpPr>
              <a:spLocks noChangeArrowheads="1"/>
            </p:cNvSpPr>
            <p:nvPr/>
          </p:nvSpPr>
          <p:spPr bwMode="auto">
            <a:xfrm>
              <a:off x="384" y="2111"/>
              <a:ext cx="190" cy="196"/>
            </a:xfrm>
            <a:prstGeom prst="ellipse">
              <a:avLst/>
            </a:prstGeom>
            <a:gradFill rotWithShape="0">
              <a:gsLst>
                <a:gs pos="0">
                  <a:srgbClr val="E6C1F2"/>
                </a:gs>
                <a:gs pos="100000">
                  <a:srgbClr val="9900CC"/>
                </a:gs>
              </a:gsLst>
              <a:path path="shape">
                <a:fillToRect l="50000" t="50000" r="50000" b="50000"/>
              </a:path>
            </a:gradFill>
            <a:ln w="12600" cap="flat">
              <a:solidFill>
                <a:srgbClr val="9900CC"/>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mn-lt"/>
                </a:rPr>
                <a:t>2</a:t>
              </a:r>
            </a:p>
          </p:txBody>
        </p:sp>
      </p:grpSp>
      <p:grpSp>
        <p:nvGrpSpPr>
          <p:cNvPr id="4" name="Group 23"/>
          <p:cNvGrpSpPr>
            <a:grpSpLocks/>
          </p:cNvGrpSpPr>
          <p:nvPr/>
        </p:nvGrpSpPr>
        <p:grpSpPr bwMode="auto">
          <a:xfrm>
            <a:off x="4572000" y="1371600"/>
            <a:ext cx="3883025" cy="3021013"/>
            <a:chOff x="2880" y="864"/>
            <a:chExt cx="2446" cy="1903"/>
          </a:xfrm>
        </p:grpSpPr>
        <p:sp>
          <p:nvSpPr>
            <p:cNvPr id="39960" name="Rectangle 24"/>
            <p:cNvSpPr>
              <a:spLocks noChangeArrowheads="1"/>
            </p:cNvSpPr>
            <p:nvPr/>
          </p:nvSpPr>
          <p:spPr bwMode="auto">
            <a:xfrm>
              <a:off x="3840" y="864"/>
              <a:ext cx="1486" cy="193"/>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mn-lt"/>
                </a:rPr>
                <a:t>Customers</a:t>
              </a:r>
            </a:p>
          </p:txBody>
        </p:sp>
        <p:sp>
          <p:nvSpPr>
            <p:cNvPr id="39961" name="Rectangle 25"/>
            <p:cNvSpPr>
              <a:spLocks noChangeArrowheads="1"/>
            </p:cNvSpPr>
            <p:nvPr/>
          </p:nvSpPr>
          <p:spPr bwMode="auto">
            <a:xfrm>
              <a:off x="3840" y="1059"/>
              <a:ext cx="1486" cy="253"/>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62" name="Rectangle 26"/>
            <p:cNvSpPr>
              <a:spLocks noChangeArrowheads="1"/>
            </p:cNvSpPr>
            <p:nvPr/>
          </p:nvSpPr>
          <p:spPr bwMode="auto">
            <a:xfrm>
              <a:off x="3840" y="1206"/>
              <a:ext cx="1486" cy="389"/>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63" name="Line 27"/>
            <p:cNvSpPr>
              <a:spLocks noChangeShapeType="1"/>
            </p:cNvSpPr>
            <p:nvPr/>
          </p:nvSpPr>
          <p:spPr bwMode="auto">
            <a:xfrm>
              <a:off x="4894" y="1059"/>
              <a:ext cx="0" cy="535"/>
            </a:xfrm>
            <a:prstGeom prst="line">
              <a:avLst/>
            </a:prstGeom>
            <a:noFill/>
            <a:ln w="9360" cap="flat">
              <a:solidFill>
                <a:srgbClr val="000000"/>
              </a:solidFill>
              <a:round/>
              <a:headEnd/>
              <a:tailEnd/>
            </a:ln>
            <a:effectLst/>
          </p:spPr>
          <p:txBody>
            <a:bodyPr/>
            <a:lstStyle/>
            <a:p>
              <a:endParaRPr lang="en-US" sz="1800">
                <a:latin typeface="+mn-lt"/>
              </a:endParaRPr>
            </a:p>
          </p:txBody>
        </p:sp>
        <p:sp>
          <p:nvSpPr>
            <p:cNvPr id="39964" name="Rectangle 28"/>
            <p:cNvSpPr>
              <a:spLocks noChangeArrowheads="1"/>
            </p:cNvSpPr>
            <p:nvPr/>
          </p:nvSpPr>
          <p:spPr bwMode="auto">
            <a:xfrm>
              <a:off x="3840" y="1206"/>
              <a:ext cx="1486" cy="389"/>
            </a:xfrm>
            <a:prstGeom prst="rect">
              <a:avLst/>
            </a:prstGeom>
            <a:no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65" name="Rectangle 29"/>
            <p:cNvSpPr>
              <a:spLocks noChangeArrowheads="1"/>
            </p:cNvSpPr>
            <p:nvPr/>
          </p:nvSpPr>
          <p:spPr bwMode="auto">
            <a:xfrm>
              <a:off x="3840" y="1012"/>
              <a:ext cx="1054" cy="406"/>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i="1">
                  <a:solidFill>
                    <a:srgbClr val="000000"/>
                  </a:solidFill>
                  <a:latin typeface="+mn-lt"/>
                </a:rPr>
                <a:t>CustomerID </a:t>
              </a:r>
              <a:r>
                <a:rPr lang="en-US" sz="1800">
                  <a:solidFill>
                    <a:srgbClr val="000000"/>
                  </a:solidFill>
                  <a:latin typeface="+mn-lt"/>
                </a:rPr>
                <a:t>(PK)</a:t>
              </a:r>
            </a:p>
          </p:txBody>
        </p:sp>
        <p:sp>
          <p:nvSpPr>
            <p:cNvPr id="39966" name="Rectangle 30"/>
            <p:cNvSpPr>
              <a:spLocks noChangeArrowheads="1"/>
            </p:cNvSpPr>
            <p:nvPr/>
          </p:nvSpPr>
          <p:spPr bwMode="auto">
            <a:xfrm>
              <a:off x="2976" y="1401"/>
              <a:ext cx="1630" cy="231"/>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mn-lt"/>
                </a:rPr>
                <a:t>UPDATE CustomerID</a:t>
              </a:r>
            </a:p>
          </p:txBody>
        </p:sp>
        <p:sp>
          <p:nvSpPr>
            <p:cNvPr id="39967" name="Rectangle 31"/>
            <p:cNvSpPr>
              <a:spLocks noChangeArrowheads="1"/>
            </p:cNvSpPr>
            <p:nvPr/>
          </p:nvSpPr>
          <p:spPr bwMode="auto">
            <a:xfrm>
              <a:off x="3840" y="2036"/>
              <a:ext cx="1486" cy="200"/>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mn-lt"/>
                </a:rPr>
                <a:t>Orders</a:t>
              </a:r>
            </a:p>
          </p:txBody>
        </p:sp>
        <p:sp>
          <p:nvSpPr>
            <p:cNvPr id="39968" name="Rectangle 32"/>
            <p:cNvSpPr>
              <a:spLocks noChangeArrowheads="1"/>
            </p:cNvSpPr>
            <p:nvPr/>
          </p:nvSpPr>
          <p:spPr bwMode="auto">
            <a:xfrm>
              <a:off x="3840" y="2232"/>
              <a:ext cx="1486" cy="242"/>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69" name="Rectangle 33"/>
            <p:cNvSpPr>
              <a:spLocks noChangeArrowheads="1"/>
            </p:cNvSpPr>
            <p:nvPr/>
          </p:nvSpPr>
          <p:spPr bwMode="auto">
            <a:xfrm>
              <a:off x="3840" y="2378"/>
              <a:ext cx="1486" cy="389"/>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70" name="Line 34"/>
            <p:cNvSpPr>
              <a:spLocks noChangeShapeType="1"/>
            </p:cNvSpPr>
            <p:nvPr/>
          </p:nvSpPr>
          <p:spPr bwMode="auto">
            <a:xfrm>
              <a:off x="4894" y="2232"/>
              <a:ext cx="0" cy="535"/>
            </a:xfrm>
            <a:prstGeom prst="line">
              <a:avLst/>
            </a:prstGeom>
            <a:noFill/>
            <a:ln w="9360" cap="flat">
              <a:solidFill>
                <a:srgbClr val="000000"/>
              </a:solidFill>
              <a:round/>
              <a:headEnd/>
              <a:tailEnd/>
            </a:ln>
            <a:effectLst/>
          </p:spPr>
          <p:txBody>
            <a:bodyPr/>
            <a:lstStyle/>
            <a:p>
              <a:endParaRPr lang="en-US" sz="1800">
                <a:latin typeface="+mn-lt"/>
              </a:endParaRPr>
            </a:p>
          </p:txBody>
        </p:sp>
        <p:sp>
          <p:nvSpPr>
            <p:cNvPr id="39971" name="Rectangle 35"/>
            <p:cNvSpPr>
              <a:spLocks noChangeArrowheads="1"/>
            </p:cNvSpPr>
            <p:nvPr/>
          </p:nvSpPr>
          <p:spPr bwMode="auto">
            <a:xfrm>
              <a:off x="3840" y="2378"/>
              <a:ext cx="1486" cy="389"/>
            </a:xfrm>
            <a:prstGeom prst="rect">
              <a:avLst/>
            </a:prstGeom>
            <a:no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72" name="Rectangle 36"/>
            <p:cNvSpPr>
              <a:spLocks noChangeArrowheads="1"/>
            </p:cNvSpPr>
            <p:nvPr/>
          </p:nvSpPr>
          <p:spPr bwMode="auto">
            <a:xfrm>
              <a:off x="3792" y="2183"/>
              <a:ext cx="1054" cy="406"/>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i="1">
                  <a:solidFill>
                    <a:srgbClr val="000000"/>
                  </a:solidFill>
                  <a:latin typeface="+mn-lt"/>
                </a:rPr>
                <a:t>CustomerID </a:t>
              </a:r>
              <a:r>
                <a:rPr lang="en-US" sz="1800">
                  <a:solidFill>
                    <a:srgbClr val="000000"/>
                  </a:solidFill>
                  <a:latin typeface="+mn-lt"/>
                </a:rPr>
                <a:t>(FK)</a:t>
              </a:r>
            </a:p>
          </p:txBody>
        </p:sp>
        <p:sp>
          <p:nvSpPr>
            <p:cNvPr id="39973" name="AutoShape 37"/>
            <p:cNvSpPr>
              <a:spLocks noChangeArrowheads="1"/>
            </p:cNvSpPr>
            <p:nvPr/>
          </p:nvSpPr>
          <p:spPr bwMode="auto">
            <a:xfrm>
              <a:off x="4560" y="1597"/>
              <a:ext cx="334" cy="633"/>
            </a:xfrm>
            <a:prstGeom prst="downArrow">
              <a:avLst>
                <a:gd name="adj1" fmla="val -276157"/>
                <a:gd name="adj2" fmla="val -249185"/>
              </a:avLst>
            </a:prstGeom>
            <a:gradFill rotWithShape="0">
              <a:gsLst>
                <a:gs pos="0">
                  <a:srgbClr val="00CCFF"/>
                </a:gs>
                <a:gs pos="100000">
                  <a:srgbClr val="003442"/>
                </a:gs>
              </a:gsLst>
              <a:lin ang="5400000" scaled="1"/>
            </a:gradFill>
            <a:ln w="9360" cap="flat">
              <a:solidFill>
                <a:srgbClr val="000000"/>
              </a:solidFill>
              <a:miter lim="800000"/>
              <a:headEnd/>
              <a:tailEnd/>
            </a:ln>
            <a:effectLst/>
          </p:spPr>
          <p:txBody>
            <a:bodyPr wrap="none" anchor="ctr"/>
            <a:lstStyle/>
            <a:p>
              <a:endParaRPr lang="en-US" sz="1800">
                <a:latin typeface="+mn-lt"/>
              </a:endParaRPr>
            </a:p>
          </p:txBody>
        </p:sp>
        <p:sp>
          <p:nvSpPr>
            <p:cNvPr id="39974" name="Oval 38"/>
            <p:cNvSpPr>
              <a:spLocks noChangeArrowheads="1"/>
            </p:cNvSpPr>
            <p:nvPr/>
          </p:nvSpPr>
          <p:spPr bwMode="auto">
            <a:xfrm>
              <a:off x="2880" y="1255"/>
              <a:ext cx="190" cy="193"/>
            </a:xfrm>
            <a:prstGeom prst="ellipse">
              <a:avLst/>
            </a:prstGeom>
            <a:gradFill rotWithShape="0">
              <a:gsLst>
                <a:gs pos="0">
                  <a:srgbClr val="E6C1F2"/>
                </a:gs>
                <a:gs pos="100000">
                  <a:srgbClr val="9900CC"/>
                </a:gs>
              </a:gsLst>
              <a:path path="shape">
                <a:fillToRect l="50000" t="50000" r="50000" b="50000"/>
              </a:path>
            </a:gradFill>
            <a:ln w="12600" cap="flat">
              <a:solidFill>
                <a:srgbClr val="9900CC"/>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mn-lt"/>
                </a:rPr>
                <a:t>1</a:t>
              </a:r>
            </a:p>
          </p:txBody>
        </p:sp>
        <p:sp>
          <p:nvSpPr>
            <p:cNvPr id="39975" name="Rectangle 39"/>
            <p:cNvSpPr>
              <a:spLocks noChangeArrowheads="1"/>
            </p:cNvSpPr>
            <p:nvPr/>
          </p:nvSpPr>
          <p:spPr bwMode="auto">
            <a:xfrm>
              <a:off x="4608" y="1792"/>
              <a:ext cx="238" cy="144"/>
            </a:xfrm>
            <a:prstGeom prst="rect">
              <a:avLst/>
            </a:prstGeom>
            <a:solidFill>
              <a:srgbClr val="CCECFF"/>
            </a:solidFill>
            <a:ln w="9525" cap="flat">
              <a:noFill/>
              <a:round/>
              <a:headEnd/>
              <a:tailEnd/>
            </a:ln>
            <a:effectLst/>
          </p:spPr>
          <p:txBody>
            <a:bodyPr wrap="none" anchor="ctr"/>
            <a:lstStyle/>
            <a:p>
              <a:endParaRPr lang="en-US" sz="1800">
                <a:latin typeface="+mn-lt"/>
              </a:endParaRPr>
            </a:p>
          </p:txBody>
        </p:sp>
        <p:sp>
          <p:nvSpPr>
            <p:cNvPr id="39976" name="Rectangle 40"/>
            <p:cNvSpPr>
              <a:spLocks noChangeArrowheads="1"/>
            </p:cNvSpPr>
            <p:nvPr/>
          </p:nvSpPr>
          <p:spPr bwMode="auto">
            <a:xfrm>
              <a:off x="4320" y="1743"/>
              <a:ext cx="814" cy="232"/>
            </a:xfrm>
            <a:prstGeom prst="rect">
              <a:avLst/>
            </a:prstGeom>
            <a:noFill/>
            <a:ln w="9525" cap="flat">
              <a:noFill/>
              <a:round/>
              <a:headEnd/>
              <a:tailEnd/>
            </a:ln>
            <a:effectLst/>
          </p:spPr>
          <p:txBody>
            <a:bodyPr lIns="90000" tIns="45000" rIns="90000" bIns="45000">
              <a:spAutoFit/>
            </a:bodyPr>
            <a:lstStyle/>
            <a:p>
              <a:pPr algn="ct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mn-lt"/>
                </a:rPr>
                <a:t>CASCADE</a:t>
              </a:r>
            </a:p>
          </p:txBody>
        </p:sp>
      </p:grpSp>
      <p:grpSp>
        <p:nvGrpSpPr>
          <p:cNvPr id="5" name="Group 41"/>
          <p:cNvGrpSpPr>
            <a:grpSpLocks/>
          </p:cNvGrpSpPr>
          <p:nvPr/>
        </p:nvGrpSpPr>
        <p:grpSpPr bwMode="auto">
          <a:xfrm>
            <a:off x="609600" y="4743450"/>
            <a:ext cx="3578225" cy="1495425"/>
            <a:chOff x="384" y="2988"/>
            <a:chExt cx="2254" cy="942"/>
          </a:xfrm>
        </p:grpSpPr>
        <p:sp>
          <p:nvSpPr>
            <p:cNvPr id="39978" name="Rectangle 42"/>
            <p:cNvSpPr>
              <a:spLocks noChangeArrowheads="1"/>
            </p:cNvSpPr>
            <p:nvPr/>
          </p:nvSpPr>
          <p:spPr bwMode="auto">
            <a:xfrm>
              <a:off x="1152" y="2988"/>
              <a:ext cx="1486" cy="193"/>
            </a:xfrm>
            <a:prstGeom prst="rect">
              <a:avLst/>
            </a:prstGeom>
            <a:gradFill rotWithShape="0">
              <a:gsLst>
                <a:gs pos="0">
                  <a:srgbClr val="0099FF"/>
                </a:gs>
                <a:gs pos="100000">
                  <a:srgbClr val="333399"/>
                </a:gs>
              </a:gsLst>
              <a:lin ang="0" scaled="1"/>
            </a:gra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i="1">
                  <a:solidFill>
                    <a:srgbClr val="FFFFFF"/>
                  </a:solidFill>
                  <a:latin typeface="+mn-lt"/>
                </a:rPr>
                <a:t>Customers</a:t>
              </a:r>
            </a:p>
          </p:txBody>
        </p:sp>
        <p:sp>
          <p:nvSpPr>
            <p:cNvPr id="39979" name="Rectangle 43"/>
            <p:cNvSpPr>
              <a:spLocks noChangeArrowheads="1"/>
            </p:cNvSpPr>
            <p:nvPr/>
          </p:nvSpPr>
          <p:spPr bwMode="auto">
            <a:xfrm>
              <a:off x="1152" y="3183"/>
              <a:ext cx="1486" cy="242"/>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80" name="Rectangle 44"/>
            <p:cNvSpPr>
              <a:spLocks noChangeArrowheads="1"/>
            </p:cNvSpPr>
            <p:nvPr/>
          </p:nvSpPr>
          <p:spPr bwMode="auto">
            <a:xfrm>
              <a:off x="1152" y="3329"/>
              <a:ext cx="1486" cy="389"/>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81" name="Line 45"/>
            <p:cNvSpPr>
              <a:spLocks noChangeShapeType="1"/>
            </p:cNvSpPr>
            <p:nvPr/>
          </p:nvSpPr>
          <p:spPr bwMode="auto">
            <a:xfrm>
              <a:off x="2206" y="3183"/>
              <a:ext cx="0" cy="535"/>
            </a:xfrm>
            <a:prstGeom prst="line">
              <a:avLst/>
            </a:prstGeom>
            <a:noFill/>
            <a:ln w="9360" cap="flat">
              <a:solidFill>
                <a:srgbClr val="000000"/>
              </a:solidFill>
              <a:round/>
              <a:headEnd/>
              <a:tailEnd/>
            </a:ln>
            <a:effectLst/>
          </p:spPr>
          <p:txBody>
            <a:bodyPr/>
            <a:lstStyle/>
            <a:p>
              <a:endParaRPr lang="en-US" sz="1800">
                <a:latin typeface="+mn-lt"/>
              </a:endParaRPr>
            </a:p>
          </p:txBody>
        </p:sp>
        <p:sp>
          <p:nvSpPr>
            <p:cNvPr id="39982" name="Rectangle 46"/>
            <p:cNvSpPr>
              <a:spLocks noChangeArrowheads="1"/>
            </p:cNvSpPr>
            <p:nvPr/>
          </p:nvSpPr>
          <p:spPr bwMode="auto">
            <a:xfrm>
              <a:off x="1152" y="3329"/>
              <a:ext cx="1486" cy="389"/>
            </a:xfrm>
            <a:prstGeom prst="rect">
              <a:avLst/>
            </a:prstGeom>
            <a:no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mn-lt"/>
                </a:rPr>
                <a:t> </a:t>
              </a:r>
            </a:p>
          </p:txBody>
        </p:sp>
        <p:sp>
          <p:nvSpPr>
            <p:cNvPr id="39983" name="Rectangle 47"/>
            <p:cNvSpPr>
              <a:spLocks noChangeArrowheads="1"/>
            </p:cNvSpPr>
            <p:nvPr/>
          </p:nvSpPr>
          <p:spPr bwMode="auto">
            <a:xfrm>
              <a:off x="480" y="3525"/>
              <a:ext cx="1630" cy="405"/>
            </a:xfrm>
            <a:prstGeom prst="rect">
              <a:avLst/>
            </a:prstGeom>
            <a:solidFill>
              <a:srgbClr val="FFFFFF"/>
            </a:solidFill>
            <a:ln w="12600" cap="flat">
              <a:solidFill>
                <a:srgbClr val="000000"/>
              </a:solidFill>
              <a:miter lim="800000"/>
              <a:headEnd/>
              <a:tailEnd/>
            </a:ln>
            <a:effectLst/>
          </p:spPr>
          <p:txBody>
            <a:bodyPr lIns="90360" tIns="44280" rIns="90360" bIns="4428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mn-lt"/>
                </a:rPr>
                <a:t>DELETE old CustomerID</a:t>
              </a:r>
            </a:p>
          </p:txBody>
        </p:sp>
        <p:sp>
          <p:nvSpPr>
            <p:cNvPr id="39984" name="Rectangle 48"/>
            <p:cNvSpPr>
              <a:spLocks noChangeArrowheads="1"/>
            </p:cNvSpPr>
            <p:nvPr/>
          </p:nvSpPr>
          <p:spPr bwMode="auto">
            <a:xfrm>
              <a:off x="1152" y="3135"/>
              <a:ext cx="1054" cy="406"/>
            </a:xfrm>
            <a:prstGeom prst="rect">
              <a:avLst/>
            </a:prstGeom>
            <a:noFill/>
            <a:ln w="9525" cap="flat">
              <a:noFill/>
              <a:round/>
              <a:headEnd/>
              <a:tailEnd/>
            </a:ln>
            <a:effectLst/>
          </p:spPr>
          <p:txBody>
            <a:bodyPr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i="1">
                  <a:solidFill>
                    <a:srgbClr val="000000"/>
                  </a:solidFill>
                  <a:latin typeface="+mn-lt"/>
                </a:rPr>
                <a:t>CustomerID </a:t>
              </a:r>
              <a:r>
                <a:rPr lang="en-US" sz="1800">
                  <a:solidFill>
                    <a:srgbClr val="000000"/>
                  </a:solidFill>
                  <a:latin typeface="+mn-lt"/>
                </a:rPr>
                <a:t>(PK)</a:t>
              </a:r>
            </a:p>
          </p:txBody>
        </p:sp>
        <p:sp>
          <p:nvSpPr>
            <p:cNvPr id="39985" name="Oval 49"/>
            <p:cNvSpPr>
              <a:spLocks noChangeArrowheads="1"/>
            </p:cNvSpPr>
            <p:nvPr/>
          </p:nvSpPr>
          <p:spPr bwMode="auto">
            <a:xfrm>
              <a:off x="384" y="3378"/>
              <a:ext cx="190" cy="193"/>
            </a:xfrm>
            <a:prstGeom prst="ellipse">
              <a:avLst/>
            </a:prstGeom>
            <a:gradFill rotWithShape="0">
              <a:gsLst>
                <a:gs pos="0">
                  <a:srgbClr val="E6C1F2"/>
                </a:gs>
                <a:gs pos="100000">
                  <a:srgbClr val="9900CC"/>
                </a:gs>
              </a:gsLst>
              <a:path path="shape">
                <a:fillToRect l="50000" t="50000" r="50000" b="50000"/>
              </a:path>
            </a:gradFill>
            <a:ln w="12600" cap="flat">
              <a:solidFill>
                <a:srgbClr val="9900CC"/>
              </a:solidFill>
              <a:round/>
              <a:headEnd/>
              <a:tailEnd/>
            </a:ln>
            <a:effectLst/>
          </p:spPr>
          <p:txBody>
            <a:bodyPr wrap="none" lIns="90360" tIns="44280" rIns="90360" bIns="4428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FFFFFF"/>
                  </a:solidFill>
                  <a:latin typeface="+mn-lt"/>
                </a:rPr>
                <a:t>3</a:t>
              </a:r>
            </a:p>
          </p:txBody>
        </p:sp>
      </p:grpSp>
      <p:sp>
        <p:nvSpPr>
          <p:cNvPr id="39986" name="Rectangle 50"/>
          <p:cNvSpPr>
            <a:spLocks noChangeArrowheads="1"/>
          </p:cNvSpPr>
          <p:nvPr/>
        </p:nvSpPr>
        <p:spPr bwMode="auto">
          <a:xfrm>
            <a:off x="435381" y="6289083"/>
            <a:ext cx="8553280" cy="367878"/>
          </a:xfrm>
          <a:prstGeom prst="rect">
            <a:avLst/>
          </a:prstGeom>
          <a:noFill/>
          <a:ln w="9525" cap="flat">
            <a:noFill/>
            <a:round/>
            <a:headEnd/>
            <a:tailEnd/>
          </a:ln>
          <a:effectLst/>
        </p:spPr>
        <p:txBody>
          <a:bodyPr wrap="none"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i="1" dirty="0">
                <a:solidFill>
                  <a:srgbClr val="993300"/>
                </a:solidFill>
                <a:latin typeface="+mn-lt"/>
              </a:rPr>
              <a:t>Source: “2073A: Programming With Microsoft® SQL Server™ 2000 Database”</a:t>
            </a:r>
          </a:p>
        </p:txBody>
      </p:sp>
      <p:sp>
        <p:nvSpPr>
          <p:cNvPr id="52" name="Title 51"/>
          <p:cNvSpPr>
            <a:spLocks noGrp="1"/>
          </p:cNvSpPr>
          <p:nvPr>
            <p:ph type="title"/>
          </p:nvPr>
        </p:nvSpPr>
        <p:spPr>
          <a:xfrm>
            <a:off x="684382" y="250937"/>
            <a:ext cx="5678488" cy="384721"/>
          </a:xfrm>
        </p:spPr>
        <p:txBody>
          <a:bodyPr/>
          <a:lstStyle/>
          <a:p>
            <a:r>
              <a:rPr lang="en-US" dirty="0"/>
              <a:t>Cascading Referential Integrity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381000" y="609600"/>
            <a:ext cx="8229600" cy="5410200"/>
          </a:xfrm>
          <a:prstGeom prst="rect">
            <a:avLst/>
          </a:prstGeom>
          <a:noFill/>
          <a:ln w="9525" cap="flat">
            <a:noFill/>
            <a:round/>
            <a:headEnd/>
            <a:tailEnd/>
          </a:ln>
          <a:effectLst/>
        </p:spPr>
        <p:txBody>
          <a:bodyPr/>
          <a:lstStyle/>
          <a:p>
            <a:pPr marL="341313" indent="-339725" hangingPunct="1">
              <a:lnSpc>
                <a:spcPct val="9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b="1" i="1" dirty="0">
              <a:solidFill>
                <a:srgbClr val="000000"/>
              </a:solidFill>
            </a:endParaRPr>
          </a:p>
        </p:txBody>
      </p:sp>
      <p:sp>
        <p:nvSpPr>
          <p:cNvPr id="4096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t>Synonyms</a:t>
            </a:r>
          </a:p>
        </p:txBody>
      </p:sp>
      <p:sp>
        <p:nvSpPr>
          <p:cNvPr id="5" name="Content Placeholder 4"/>
          <p:cNvSpPr>
            <a:spLocks noGrp="1"/>
          </p:cNvSpPr>
          <p:nvPr>
            <p:ph idx="1"/>
          </p:nvPr>
        </p:nvSpPr>
        <p:spPr/>
        <p:txBody>
          <a:bodyPr/>
          <a:lstStyle/>
          <a:p>
            <a:pPr marL="341313" indent="-339725" hangingPunct="1">
              <a:lnSpc>
                <a:spcPct val="9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Synonyms give you the ability to assign different names to objects.</a:t>
            </a:r>
          </a:p>
          <a:p>
            <a:pPr marL="341313" indent="-339725" hangingPunct="1">
              <a:lnSpc>
                <a:spcPct val="9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Advantages of creating Synonyms</a:t>
            </a:r>
          </a:p>
          <a:p>
            <a:pPr marL="741363" lvl="1" indent="-282575" hangingPunct="1">
              <a:lnSpc>
                <a:spcPct val="9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Ability to alias names.</a:t>
            </a:r>
          </a:p>
          <a:p>
            <a:pPr marL="741363" lvl="1" indent="-282575" hangingPunct="1">
              <a:lnSpc>
                <a:spcPct val="9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Ability to shorten names example </a:t>
            </a:r>
            <a:r>
              <a:rPr lang="en-US" sz="1800" dirty="0" err="1">
                <a:solidFill>
                  <a:srgbClr val="000000"/>
                </a:solidFill>
              </a:rPr>
              <a:t>Server.database.owner.object</a:t>
            </a:r>
            <a:endParaRPr lang="en-US" sz="1800" dirty="0">
              <a:solidFill>
                <a:srgbClr val="000000"/>
              </a:solidFill>
            </a:endParaRPr>
          </a:p>
          <a:p>
            <a:pPr marL="341313" indent="-339725" hangingPunct="1">
              <a:lnSpc>
                <a:spcPct val="9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Synonyms can be created for the following objects</a:t>
            </a:r>
          </a:p>
          <a:p>
            <a:pPr marL="741363" lvl="1" indent="-282575" hangingPunct="1">
              <a:lnSpc>
                <a:spcPct val="9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Tables</a:t>
            </a:r>
          </a:p>
          <a:p>
            <a:pPr marL="741363" lvl="1" indent="-282575" hangingPunct="1">
              <a:lnSpc>
                <a:spcPct val="9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Views</a:t>
            </a:r>
          </a:p>
          <a:p>
            <a:pPr marL="741363" lvl="1" indent="-282575" hangingPunct="1">
              <a:lnSpc>
                <a:spcPct val="9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Stored Procedures</a:t>
            </a:r>
          </a:p>
          <a:p>
            <a:pPr marL="741363" lvl="1" indent="-282575" hangingPunct="1">
              <a:lnSpc>
                <a:spcPct val="9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Table-valued Functions</a:t>
            </a:r>
            <a:endParaRPr lang="en-US" sz="1400" dirty="0">
              <a:solidFill>
                <a:srgbClr val="000000"/>
              </a:solidFill>
            </a:endParaRPr>
          </a:p>
          <a:p>
            <a:pPr marL="341313" indent="-339725" hangingPunct="1">
              <a:lnSpc>
                <a:spcPct val="9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800" b="1" i="1" dirty="0">
              <a:solidFill>
                <a:srgbClr val="000000"/>
              </a:solidFill>
            </a:endParaRPr>
          </a:p>
          <a:p>
            <a:pPr marL="341313" indent="-339725" hangingPunct="1">
              <a:lnSpc>
                <a:spcPct val="9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b="1" i="1" dirty="0">
                <a:solidFill>
                  <a:srgbClr val="000000"/>
                </a:solidFill>
              </a:rPr>
              <a:t>Create Synonyms &lt;Synonyms Name&gt; For &lt;Object Name&gt; </a:t>
            </a:r>
          </a:p>
          <a:p>
            <a:pPr marL="341313" indent="-339725" hangingPunct="1">
              <a:lnSpc>
                <a:spcPct val="9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b="1" i="1" dirty="0">
                <a:solidFill>
                  <a:srgbClr val="000000"/>
                </a:solidFill>
              </a:rPr>
              <a:t>Create Synonyms </a:t>
            </a:r>
            <a:r>
              <a:rPr lang="en-US" sz="1800" b="1" i="1" dirty="0" err="1">
                <a:solidFill>
                  <a:srgbClr val="000000"/>
                </a:solidFill>
              </a:rPr>
              <a:t>Emp</a:t>
            </a:r>
            <a:r>
              <a:rPr lang="en-US" sz="1800" b="1" i="1" dirty="0">
                <a:solidFill>
                  <a:srgbClr val="000000"/>
                </a:solidFill>
              </a:rPr>
              <a:t> For Employees</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84382" y="250937"/>
            <a:ext cx="5678488" cy="384721"/>
          </a:xfrm>
        </p:spPr>
        <p:txBody>
          <a:bodyPr/>
          <a:lstStyle/>
          <a:p>
            <a:r>
              <a:rPr lang="en-US" dirty="0"/>
              <a:t>Code Standards</a:t>
            </a:r>
          </a:p>
        </p:txBody>
      </p:sp>
      <p:sp>
        <p:nvSpPr>
          <p:cNvPr id="5" name="Content Placeholder 4"/>
          <p:cNvSpPr>
            <a:spLocks noGrp="1"/>
          </p:cNvSpPr>
          <p:nvPr>
            <p:ph idx="1"/>
          </p:nvPr>
        </p:nvSpPr>
        <p:spPr>
          <a:xfrm>
            <a:off x="442166" y="1200431"/>
            <a:ext cx="8229600" cy="3316978"/>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Case </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all upper case for table and view names </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mixed case for column names and variables </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mixed case for stored procedure name </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lower case for other names except use the same case as indicated above where a table or column is used in another object’s name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3010" name="Rectangle 2"/>
          <p:cNvSpPr>
            <a:spLocks noChangeArrowheads="1"/>
          </p:cNvSpPr>
          <p:nvPr/>
        </p:nvSpPr>
        <p:spPr bwMode="auto">
          <a:xfrm>
            <a:off x="308670" y="298703"/>
            <a:ext cx="7738281" cy="952653"/>
          </a:xfrm>
          <a:prstGeom prst="rect">
            <a:avLst/>
          </a:prstGeom>
          <a:noFill/>
          <a:ln w="9525" cap="flat">
            <a:noFill/>
            <a:round/>
            <a:headEnd/>
            <a:tailEnd/>
          </a:ln>
          <a:effectLst/>
        </p:spPr>
        <p:txBody>
          <a:bodyPr wrap="square" lIns="90000" tIns="45000" rIns="90000" bIns="45000" anchor="ctr">
            <a:spAutoFit/>
          </a:bodyPr>
          <a:lstStyle/>
          <a:p>
            <a:pPr marL="215900" indent="-214313" hangingPunct="1">
              <a:lnSpc>
                <a:spcPct val="100000"/>
              </a:lnSpc>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1800" b="0" dirty="0">
              <a:solidFill>
                <a:srgbClr val="000000"/>
              </a:solidFill>
              <a:latin typeface="+mn-lt"/>
            </a:endParaRPr>
          </a:p>
          <a:p>
            <a:pPr marL="215900" indent="-214313" hangingPunct="1">
              <a:lnSpc>
                <a:spcPct val="100000"/>
              </a:lnSpc>
              <a:buSzPct val="45000"/>
              <a:buFont typeface="Symbol" charset="2"/>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1800" b="0" dirty="0">
                <a:solidFill>
                  <a:srgbClr val="000000"/>
                </a:solidFill>
                <a:latin typeface="+mn-lt"/>
              </a:rPr>
              <a:t> Use the following standard prefixes for database objects: </a:t>
            </a:r>
          </a:p>
          <a:p>
            <a:pPr marL="215900" indent="-214313">
              <a:lnSpc>
                <a:spcPct val="100000"/>
              </a:lnSpc>
              <a:buClrTx/>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sz="1800" b="0" dirty="0">
              <a:solidFill>
                <a:srgbClr val="000000"/>
              </a:solidFill>
              <a:latin typeface="+mn-lt"/>
            </a:endParaRPr>
          </a:p>
        </p:txBody>
      </p:sp>
      <p:graphicFrame>
        <p:nvGraphicFramePr>
          <p:cNvPr id="43011" name="Group 3"/>
          <p:cNvGraphicFramePr>
            <a:graphicFrameLocks noGrp="1"/>
          </p:cNvGraphicFramePr>
          <p:nvPr>
            <p:extLst>
              <p:ext uri="{D42A27DB-BD31-4B8C-83A1-F6EECF244321}">
                <p14:modId xmlns:p14="http://schemas.microsoft.com/office/powerpoint/2010/main" val="1341076087"/>
              </p:ext>
            </p:extLst>
          </p:nvPr>
        </p:nvGraphicFramePr>
        <p:xfrm>
          <a:off x="308670" y="962166"/>
          <a:ext cx="8649719" cy="5325872"/>
        </p:xfrm>
        <a:graphic>
          <a:graphicData uri="http://schemas.openxmlformats.org/drawingml/2006/table">
            <a:tbl>
              <a:tblPr/>
              <a:tblGrid>
                <a:gridCol w="2718762">
                  <a:extLst>
                    <a:ext uri="{9D8B030D-6E8A-4147-A177-3AD203B41FA5}">
                      <a16:colId xmlns:a16="http://schemas.microsoft.com/office/drawing/2014/main" xmlns="" val="20000"/>
                    </a:ext>
                  </a:extLst>
                </a:gridCol>
                <a:gridCol w="1048549">
                  <a:extLst>
                    <a:ext uri="{9D8B030D-6E8A-4147-A177-3AD203B41FA5}">
                      <a16:colId xmlns:a16="http://schemas.microsoft.com/office/drawing/2014/main" xmlns="" val="20001"/>
                    </a:ext>
                  </a:extLst>
                </a:gridCol>
                <a:gridCol w="4882408">
                  <a:extLst>
                    <a:ext uri="{9D8B030D-6E8A-4147-A177-3AD203B41FA5}">
                      <a16:colId xmlns:a16="http://schemas.microsoft.com/office/drawing/2014/main" xmlns="" val="20002"/>
                    </a:ext>
                  </a:extLst>
                </a:gridCol>
              </a:tblGrid>
              <a:tr h="320996">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Gill Sans MT" pitchFamily="32" charset="0"/>
                          <a:cs typeface="Times New Roman" pitchFamily="16" charset="0"/>
                        </a:rPr>
                        <a:t>Object type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Prefix</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Example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Primary key Clustered</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pkc_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pkc_MY_TABLE__Column</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dirty="0">
                          <a:ln>
                            <a:noFill/>
                          </a:ln>
                          <a:solidFill>
                            <a:srgbClr val="000000"/>
                          </a:solidFill>
                          <a:effectLst/>
                          <a:latin typeface="Gill Sans MT" pitchFamily="32" charset="0"/>
                          <a:cs typeface="Times New Roman" pitchFamily="16" charset="0"/>
                        </a:rPr>
                        <a:t>Primary key Nonclustered</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pkn_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pkn_TB_TABLE__Column_List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Index Clustered</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ixc_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ixc_TS2_TABLE__Column</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dirty="0">
                          <a:ln>
                            <a:noFill/>
                          </a:ln>
                          <a:solidFill>
                            <a:srgbClr val="000000"/>
                          </a:solidFill>
                          <a:effectLst/>
                          <a:latin typeface="Gill Sans MT" pitchFamily="32" charset="0"/>
                          <a:cs typeface="Times New Roman" pitchFamily="16" charset="0"/>
                        </a:rPr>
                        <a:t>Index Nonclustered</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ixn_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ixn_TB_TABLE__Column_List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307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Foreign key</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fk_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fk_THIS_TABLE__ColumnB__to__TB_PKEY_TABLE__ColumnA</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Unique Constraint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unq_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unq_TB_TABLE__Column_List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Check Constraint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chk_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chk_TB_TABLE__Column</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Column Default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dft_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dft_TB_TABLE_Column_List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Passed Parameter</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@pPassedVariableName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Local Variable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@VariableName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Table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TB_, *_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TB_TABLE_NAME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View</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VW_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VW_NET_ACTIVE_UNITS</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User Defined Scalar Function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ufs_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ufs_return_value_name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320996">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User Defined Table Function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uft_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uft_TB_TABLE_NAME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297849">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Gill Sans MT" pitchFamily="32" charset="0"/>
                          <a:cs typeface="Times New Roman" pitchFamily="16" charset="0"/>
                        </a:rPr>
                        <a:t>Stored Procedure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Gill Sans MT" pitchFamily="32" charset="0"/>
                          <a:cs typeface="Times New Roman" pitchFamily="16" charset="0"/>
                        </a:rPr>
                        <a: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Gill Sans MT" pitchFamily="32" charset="0"/>
                          <a:cs typeface="Times New Roman" pitchFamily="16" charset="0"/>
                        </a:rPr>
                        <a:t>Eds_Def</a:t>
                      </a:r>
                      <a:r>
                        <a:rPr kumimoji="0" lang="en-US" sz="1200" b="1" i="0" u="none" strike="noStrike" cap="none" normalizeH="0" baseline="0" dirty="0">
                          <a:ln>
                            <a:noFill/>
                          </a:ln>
                          <a:solidFill>
                            <a:srgbClr val="000000"/>
                          </a:solidFill>
                          <a:effectLst/>
                          <a:latin typeface="Gill Sans MT" pitchFamily="32" charset="0"/>
                          <a:cs typeface="Times New Roman" pitchFamily="16" charset="0"/>
                        </a:rPr>
                        <a:t>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bl>
          </a:graphicData>
        </a:graphic>
      </p:graphicFrame>
      <p:sp>
        <p:nvSpPr>
          <p:cNvPr id="5" name="Title 4"/>
          <p:cNvSpPr>
            <a:spLocks noGrp="1"/>
          </p:cNvSpPr>
          <p:nvPr>
            <p:ph type="title"/>
          </p:nvPr>
        </p:nvSpPr>
        <p:spPr>
          <a:xfrm>
            <a:off x="684382" y="250937"/>
            <a:ext cx="5678488" cy="384721"/>
          </a:xfrm>
        </p:spPr>
        <p:txBody>
          <a:bodyPr/>
          <a:lstStyle/>
          <a:p>
            <a:r>
              <a:rPr lang="en-US" dirty="0"/>
              <a:t>Prefixes and suffixes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graphicFrame>
        <p:nvGraphicFramePr>
          <p:cNvPr id="44034" name="Group 2"/>
          <p:cNvGraphicFramePr>
            <a:graphicFrameLocks noGrp="1"/>
          </p:cNvGraphicFramePr>
          <p:nvPr>
            <p:extLst>
              <p:ext uri="{D42A27DB-BD31-4B8C-83A1-F6EECF244321}">
                <p14:modId xmlns:p14="http://schemas.microsoft.com/office/powerpoint/2010/main" val="2154133351"/>
              </p:ext>
            </p:extLst>
          </p:nvPr>
        </p:nvGraphicFramePr>
        <p:xfrm>
          <a:off x="506896" y="1563757"/>
          <a:ext cx="7286706" cy="2473065"/>
        </p:xfrm>
        <a:graphic>
          <a:graphicData uri="http://schemas.openxmlformats.org/drawingml/2006/table">
            <a:tbl>
              <a:tblPr/>
              <a:tblGrid>
                <a:gridCol w="3021330">
                  <a:extLst>
                    <a:ext uri="{9D8B030D-6E8A-4147-A177-3AD203B41FA5}">
                      <a16:colId xmlns:a16="http://schemas.microsoft.com/office/drawing/2014/main" xmlns="" val="20000"/>
                    </a:ext>
                  </a:extLst>
                </a:gridCol>
                <a:gridCol w="1678675">
                  <a:extLst>
                    <a:ext uri="{9D8B030D-6E8A-4147-A177-3AD203B41FA5}">
                      <a16:colId xmlns:a16="http://schemas.microsoft.com/office/drawing/2014/main" xmlns="" val="20001"/>
                    </a:ext>
                  </a:extLst>
                </a:gridCol>
                <a:gridCol w="2586701">
                  <a:extLst>
                    <a:ext uri="{9D8B030D-6E8A-4147-A177-3AD203B41FA5}">
                      <a16:colId xmlns:a16="http://schemas.microsoft.com/office/drawing/2014/main" xmlns="" val="20002"/>
                    </a:ext>
                  </a:extLst>
                </a:gridCol>
              </a:tblGrid>
              <a:tr h="442913">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Script type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Prefix</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a:ln>
                            <a:noFill/>
                          </a:ln>
                          <a:solidFill>
                            <a:srgbClr val="000000"/>
                          </a:solidFill>
                          <a:effectLst/>
                          <a:latin typeface="Calibri Light" panose="020F0302020204030204" pitchFamily="34" charset="0"/>
                          <a:cs typeface="Calibri Light" panose="020F0302020204030204" pitchFamily="34" charset="0"/>
                        </a:rPr>
                        <a:t>Example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97961">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0"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Stored procedure script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proc_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proc_Calendar.sql</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7675">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0" i="0" u="none" strike="noStrike" cap="none" normalizeH="0" baseline="0">
                          <a:ln>
                            <a:noFill/>
                          </a:ln>
                          <a:solidFill>
                            <a:srgbClr val="000000"/>
                          </a:solidFill>
                          <a:effectLst/>
                          <a:latin typeface="Calibri Light" panose="020F0302020204030204" pitchFamily="34" charset="0"/>
                          <a:cs typeface="Calibri Light" panose="020F0302020204030204" pitchFamily="34" charset="0"/>
                        </a:rPr>
                        <a:t>Schema script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def_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def_Calender.sql</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46088">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0" i="0" u="none" strike="noStrike" cap="none" normalizeH="0" baseline="0">
                          <a:ln>
                            <a:noFill/>
                          </a:ln>
                          <a:solidFill>
                            <a:srgbClr val="000000"/>
                          </a:solidFill>
                          <a:effectLst/>
                          <a:latin typeface="Calibri Light" panose="020F0302020204030204" pitchFamily="34" charset="0"/>
                          <a:cs typeface="Calibri Light" panose="020F0302020204030204" pitchFamily="34" charset="0"/>
                        </a:rPr>
                        <a:t>Conversion script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a:ln>
                            <a:noFill/>
                          </a:ln>
                          <a:solidFill>
                            <a:srgbClr val="000000"/>
                          </a:solidFill>
                          <a:effectLst/>
                          <a:latin typeface="Calibri Light" panose="020F0302020204030204" pitchFamily="34" charset="0"/>
                          <a:cs typeface="Calibri Light" panose="020F0302020204030204" pitchFamily="34" charset="0"/>
                        </a:rPr>
                        <a:t>conv_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conv_Schedule.sql</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46088">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0" i="0" u="none" strike="noStrike" cap="none" normalizeH="0" baseline="0">
                          <a:ln>
                            <a:noFill/>
                          </a:ln>
                          <a:solidFill>
                            <a:srgbClr val="000000"/>
                          </a:solidFill>
                          <a:effectLst/>
                          <a:latin typeface="Calibri Light" panose="020F0302020204030204" pitchFamily="34" charset="0"/>
                          <a:cs typeface="Calibri Light" panose="020F0302020204030204" pitchFamily="34" charset="0"/>
                        </a:rPr>
                        <a:t>Rollback script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a:ln>
                            <a:noFill/>
                          </a:ln>
                          <a:solidFill>
                            <a:srgbClr val="000000"/>
                          </a:solidFill>
                          <a:effectLst/>
                          <a:latin typeface="Calibri Light" panose="020F0302020204030204" pitchFamily="34" charset="0"/>
                          <a:cs typeface="Calibri Light" panose="020F0302020204030204" pitchFamily="34" charset="0"/>
                        </a:rPr>
                        <a:t>rbk_</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a:ln>
                            <a:noFill/>
                          </a:ln>
                          <a:solidFill>
                            <a:srgbClr val="000000"/>
                          </a:solidFill>
                          <a:effectLst/>
                          <a:latin typeface="Calibri Light" panose="020F0302020204030204" pitchFamily="34" charset="0"/>
                          <a:cs typeface="Calibri Light" panose="020F0302020204030204" pitchFamily="34" charset="0"/>
                        </a:rPr>
                        <a:t>rbk_Schedule.sql</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4" name="Title 3"/>
          <p:cNvSpPr>
            <a:spLocks noGrp="1"/>
          </p:cNvSpPr>
          <p:nvPr>
            <p:ph type="title"/>
          </p:nvPr>
        </p:nvSpPr>
        <p:spPr/>
        <p:txBody>
          <a:bodyPr/>
          <a:lstStyle/>
          <a:p>
            <a:r>
              <a:rPr lang="en-US" dirty="0"/>
              <a:t>Prefixes and suffixes (Contd.).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5057" name="Group 1"/>
          <p:cNvGraphicFramePr>
            <a:graphicFrameLocks noGrp="1"/>
          </p:cNvGraphicFramePr>
          <p:nvPr/>
        </p:nvGraphicFramePr>
        <p:xfrm>
          <a:off x="304800" y="1415957"/>
          <a:ext cx="8612188" cy="5048250"/>
        </p:xfrm>
        <a:graphic>
          <a:graphicData uri="http://schemas.openxmlformats.org/drawingml/2006/table">
            <a:tbl>
              <a:tblPr/>
              <a:tblGrid>
                <a:gridCol w="2706688">
                  <a:extLst>
                    <a:ext uri="{9D8B030D-6E8A-4147-A177-3AD203B41FA5}">
                      <a16:colId xmlns:a16="http://schemas.microsoft.com/office/drawing/2014/main" xmlns="" val="20000"/>
                    </a:ext>
                  </a:extLst>
                </a:gridCol>
                <a:gridCol w="1173162">
                  <a:extLst>
                    <a:ext uri="{9D8B030D-6E8A-4147-A177-3AD203B41FA5}">
                      <a16:colId xmlns:a16="http://schemas.microsoft.com/office/drawing/2014/main" xmlns="" val="20001"/>
                    </a:ext>
                  </a:extLst>
                </a:gridCol>
                <a:gridCol w="4732338">
                  <a:extLst>
                    <a:ext uri="{9D8B030D-6E8A-4147-A177-3AD203B41FA5}">
                      <a16:colId xmlns:a16="http://schemas.microsoft.com/office/drawing/2014/main" xmlns="" val="20002"/>
                    </a:ext>
                  </a:extLst>
                </a:gridCol>
              </a:tblGrid>
              <a:tr h="336550">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mn-lt"/>
                          <a:cs typeface="Times New Roman" pitchFamily="16" charset="0"/>
                        </a:rPr>
                        <a:t>Object Type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Suffix</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mn-lt"/>
                          <a:cs typeface="Times New Roman" pitchFamily="16" charset="0"/>
                        </a:rPr>
                        <a:t>Example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dirty="0">
                          <a:ln>
                            <a:noFill/>
                          </a:ln>
                          <a:solidFill>
                            <a:srgbClr val="000000"/>
                          </a:solidFill>
                          <a:effectLst/>
                          <a:latin typeface="+mn-lt"/>
                          <a:cs typeface="Times New Roman" pitchFamily="16" charset="0"/>
                        </a:rPr>
                        <a:t>Account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mn-lt"/>
                          <a:cs typeface="Times New Roman" pitchFamily="16" charset="0"/>
                        </a:rPr>
                        <a:t>_Acct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Process_Corp_Acct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Address</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mn-lt"/>
                          <a:cs typeface="Times New Roman" pitchFamily="16" charset="0"/>
                        </a:rPr>
                        <a:t>_</a:t>
                      </a:r>
                      <a:r>
                        <a:rPr kumimoji="0" lang="en-US" sz="1200" b="1" i="0" u="none" strike="noStrike" cap="none" normalizeH="0" baseline="0" dirty="0" err="1">
                          <a:ln>
                            <a:noFill/>
                          </a:ln>
                          <a:solidFill>
                            <a:srgbClr val="000000"/>
                          </a:solidFill>
                          <a:effectLst/>
                          <a:latin typeface="+mn-lt"/>
                          <a:cs typeface="Times New Roman" pitchFamily="16" charset="0"/>
                        </a:rPr>
                        <a:t>Addr</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Contact_Addr</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Amount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mn-lt"/>
                          <a:cs typeface="Times New Roman" pitchFamily="16" charset="0"/>
                        </a:rPr>
                        <a:t>_Amt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Total_Credit_Amt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Balance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_Bal</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Available_Bal</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Date or Datetime </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_Dt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Active_Dt</a:t>
                      </a:r>
                      <a:r>
                        <a:rPr kumimoji="0" lang="en-US" sz="1200" b="1" i="0" u="none" strike="noStrike" cap="none" normalizeH="0" baseline="0" dirty="0">
                          <a:ln>
                            <a:noFill/>
                          </a:ln>
                          <a:solidFill>
                            <a:srgbClr val="000000"/>
                          </a:solidFill>
                          <a:effectLst/>
                          <a:latin typeface="+mn-lt"/>
                          <a:cs typeface="Times New Roman" pitchFamily="16" charset="0"/>
                        </a:rPr>
                        <a:t>, @</a:t>
                      </a:r>
                      <a:r>
                        <a:rPr kumimoji="0" lang="en-US" sz="1200" b="1" i="0" u="none" strike="noStrike" cap="none" normalizeH="0" baseline="0" dirty="0" err="1">
                          <a:ln>
                            <a:noFill/>
                          </a:ln>
                          <a:solidFill>
                            <a:srgbClr val="000000"/>
                          </a:solidFill>
                          <a:effectLst/>
                          <a:latin typeface="+mn-lt"/>
                          <a:cs typeface="Times New Roman" pitchFamily="16" charset="0"/>
                        </a:rPr>
                        <a:t>Archive_Dt</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Description</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_Desc</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Product_Desc</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Date of Birth</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_DOB</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Alternate_DOB</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Indicator</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_Ind</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Net_Gross_Ind</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Line(</a:t>
                      </a:r>
                      <a:r>
                        <a:rPr kumimoji="0" lang="en-US" sz="1200" b="0" i="1" u="none" strike="noStrike" cap="none" normalizeH="0" baseline="0">
                          <a:ln>
                            <a:noFill/>
                          </a:ln>
                          <a:solidFill>
                            <a:srgbClr val="000000"/>
                          </a:solidFill>
                          <a:effectLst/>
                          <a:latin typeface="+mn-lt"/>
                          <a:cs typeface="Times New Roman" pitchFamily="16" charset="0"/>
                        </a:rPr>
                        <a:t>n</a:t>
                      </a:r>
                      <a:r>
                        <a:rPr kumimoji="0" lang="en-US" sz="1200" b="0" i="0" u="none" strike="noStrike" cap="none" normalizeH="0" baseline="0">
                          <a:ln>
                            <a:noFill/>
                          </a:ln>
                          <a:solidFill>
                            <a:srgbClr val="000000"/>
                          </a:solidFill>
                          <a:effectLst/>
                          <a:latin typeface="+mn-lt"/>
                          <a:cs typeface="Times New Roman" pitchFamily="16" charset="0"/>
                        </a:rPr>
                        <a: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_Ln(</a:t>
                      </a:r>
                      <a:r>
                        <a:rPr kumimoji="0" lang="en-US" sz="1200" b="1" i="1" u="none" strike="noStrike" cap="none" normalizeH="0" baseline="0">
                          <a:ln>
                            <a:noFill/>
                          </a:ln>
                          <a:solidFill>
                            <a:srgbClr val="000000"/>
                          </a:solidFill>
                          <a:effectLst/>
                          <a:latin typeface="+mn-lt"/>
                          <a:cs typeface="Times New Roman" pitchFamily="16" charset="0"/>
                        </a:rPr>
                        <a:t>n</a:t>
                      </a:r>
                      <a:r>
                        <a:rPr kumimoji="0" lang="en-US" sz="1200" b="1" i="0" u="none" strike="noStrike" cap="none" normalizeH="0" baseline="0">
                          <a:ln>
                            <a:noFill/>
                          </a:ln>
                          <a:solidFill>
                            <a:srgbClr val="000000"/>
                          </a:solidFill>
                          <a:effectLst/>
                          <a:latin typeface="+mn-lt"/>
                          <a:cs typeface="Times New Roman" pitchFamily="16" charset="0"/>
                        </a:rPr>
                        <a:t>)</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a:ln>
                            <a:noFill/>
                          </a:ln>
                          <a:solidFill>
                            <a:srgbClr val="000000"/>
                          </a:solidFill>
                          <a:effectLst/>
                          <a:latin typeface="+mn-lt"/>
                          <a:cs typeface="Times New Roman" pitchFamily="16" charset="0"/>
                        </a:rPr>
                        <a:t>Address_Ln2, @</a:t>
                      </a:r>
                      <a:r>
                        <a:rPr kumimoji="0" lang="en-US" sz="1200" b="1" i="0" u="none" strike="noStrike" cap="none" normalizeH="0" baseline="0" dirty="0" err="1">
                          <a:ln>
                            <a:noFill/>
                          </a:ln>
                          <a:solidFill>
                            <a:srgbClr val="000000"/>
                          </a:solidFill>
                          <a:effectLst/>
                          <a:latin typeface="+mn-lt"/>
                          <a:cs typeface="Times New Roman" pitchFamily="16" charset="0"/>
                        </a:rPr>
                        <a:t>pOrderLn</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Number</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_Nbr</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Bank_Nbr</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Record identifier/identity</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_Id</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Entity_Id</a:t>
                      </a:r>
                      <a:r>
                        <a:rPr kumimoji="0" lang="en-US" sz="1200" b="1" i="0" u="none" strike="noStrike" cap="none" normalizeH="0" baseline="0" dirty="0">
                          <a:ln>
                            <a:noFill/>
                          </a:ln>
                          <a:solidFill>
                            <a:srgbClr val="000000"/>
                          </a:solidFill>
                          <a:effectLst/>
                          <a:latin typeface="+mn-lt"/>
                          <a:cs typeface="Times New Roman" pitchFamily="16" charset="0"/>
                        </a:rPr>
                        <a:t>, @</a:t>
                      </a:r>
                      <a:r>
                        <a:rPr kumimoji="0" lang="en-US" sz="1200" b="1" i="0" u="none" strike="noStrike" cap="none" normalizeH="0" baseline="0" dirty="0" err="1">
                          <a:ln>
                            <a:noFill/>
                          </a:ln>
                          <a:solidFill>
                            <a:srgbClr val="000000"/>
                          </a:solidFill>
                          <a:effectLst/>
                          <a:latin typeface="+mn-lt"/>
                          <a:cs typeface="Times New Roman" pitchFamily="16" charset="0"/>
                        </a:rPr>
                        <a:t>pEntityId</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Tax Id Number</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_TIN</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Merchant_TIN</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Card Transactions</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_Trans</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Daily_Nbr_Trans</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336550">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a:ln>
                            <a:noFill/>
                          </a:ln>
                          <a:solidFill>
                            <a:srgbClr val="000000"/>
                          </a:solidFill>
                          <a:effectLst/>
                          <a:latin typeface="+mn-lt"/>
                          <a:cs typeface="Times New Roman" pitchFamily="16" charset="0"/>
                        </a:rPr>
                        <a:t>Zip Code</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a:ln>
                            <a:noFill/>
                          </a:ln>
                          <a:solidFill>
                            <a:srgbClr val="000000"/>
                          </a:solidFill>
                          <a:effectLst/>
                          <a:latin typeface="+mn-lt"/>
                          <a:cs typeface="Times New Roman" pitchFamily="16" charset="0"/>
                        </a:rPr>
                        <a:t>_Zip</a:t>
                      </a: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13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err="1">
                          <a:ln>
                            <a:noFill/>
                          </a:ln>
                          <a:solidFill>
                            <a:srgbClr val="000000"/>
                          </a:solidFill>
                          <a:effectLst/>
                          <a:latin typeface="+mn-lt"/>
                          <a:cs typeface="Times New Roman" pitchFamily="16" charset="0"/>
                        </a:rPr>
                        <a:t>Recipient_Zip</a:t>
                      </a:r>
                      <a:endParaRPr kumimoji="0" lang="en-US" sz="1200" b="1" i="0" u="none" strike="noStrike" cap="none" normalizeH="0" baseline="0" dirty="0">
                        <a:ln>
                          <a:noFill/>
                        </a:ln>
                        <a:solidFill>
                          <a:srgbClr val="000000"/>
                        </a:solidFill>
                        <a:effectLst/>
                        <a:latin typeface="+mn-lt"/>
                        <a:cs typeface="Times New Roman" pitchFamily="16" charset="0"/>
                      </a:endParaRPr>
                    </a:p>
                  </a:txBody>
                  <a:tcPr anchor="ctr" horzOverflow="overflow">
                    <a:lnL w="12240" cap="flat" cmpd="sng" algn="ctr">
                      <a:solidFill>
                        <a:srgbClr val="C0C0C0"/>
                      </a:solidFill>
                      <a:prstDash val="solid"/>
                      <a:round/>
                      <a:headEnd type="none" w="med" len="med"/>
                      <a:tailEnd type="none" w="med" len="med"/>
                    </a:lnL>
                    <a:lnR w="12240" cap="flat" cmpd="sng" algn="ctr">
                      <a:solidFill>
                        <a:srgbClr val="C0C0C0"/>
                      </a:solidFill>
                      <a:prstDash val="solid"/>
                      <a:round/>
                      <a:headEnd type="none" w="med" len="med"/>
                      <a:tailEnd type="none" w="med" len="med"/>
                    </a:lnR>
                    <a:lnT w="12240" cap="flat" cmpd="sng" algn="ctr">
                      <a:solidFill>
                        <a:srgbClr val="C0C0C0"/>
                      </a:solidFill>
                      <a:prstDash val="solid"/>
                      <a:round/>
                      <a:headEnd type="none" w="med" len="med"/>
                      <a:tailEnd type="none" w="med" len="med"/>
                    </a:lnT>
                    <a:lnB w="1224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bl>
          </a:graphicData>
        </a:graphic>
      </p:graphicFrame>
      <p:sp>
        <p:nvSpPr>
          <p:cNvPr id="45211" name="Text Box 155"/>
          <p:cNvSpPr txBox="1">
            <a:spLocks noChangeArrowheads="1"/>
          </p:cNvSpPr>
          <p:nvPr/>
        </p:nvSpPr>
        <p:spPr bwMode="auto">
          <a:xfrm>
            <a:off x="282054" y="980364"/>
            <a:ext cx="8229600" cy="316173"/>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latin typeface="Trebuchet MS" charset="0"/>
              </a:rPr>
              <a:t>Use the following standard column and variable suffix abbreviations: </a:t>
            </a:r>
          </a:p>
        </p:txBody>
      </p:sp>
      <p:sp>
        <p:nvSpPr>
          <p:cNvPr id="45212" name="Text Box 156"/>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5" name="Title 4"/>
          <p:cNvSpPr>
            <a:spLocks noGrp="1"/>
          </p:cNvSpPr>
          <p:nvPr>
            <p:ph type="title"/>
          </p:nvPr>
        </p:nvSpPr>
        <p:spPr>
          <a:xfrm>
            <a:off x="684382" y="250937"/>
            <a:ext cx="5678488" cy="384721"/>
          </a:xfrm>
        </p:spPr>
        <p:txBody>
          <a:bodyPr/>
          <a:lstStyle/>
          <a:p>
            <a:r>
              <a:rPr lang="en-US" dirty="0"/>
              <a:t>Prefixes and suffixes (Contd.).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DML Statement</a:t>
            </a:r>
          </a:p>
        </p:txBody>
      </p:sp>
      <p:sp>
        <p:nvSpPr>
          <p:cNvPr id="5" name="Content Placeholder 4"/>
          <p:cNvSpPr>
            <a:spLocks noGrp="1"/>
          </p:cNvSpPr>
          <p:nvPr>
            <p:ph idx="1"/>
          </p:nvPr>
        </p:nvSpPr>
        <p:spPr>
          <a:xfrm>
            <a:off x="442166" y="1200431"/>
            <a:ext cx="8229600" cy="3248739"/>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 DML statement is executed when you:</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Add new rows to a table using INSERT Statement</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Modify existing rows in a table using UPDATE Statement</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Remove existing rows from a table using DELETE Statement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800" dirty="0">
              <a:solidFill>
                <a:srgbClr val="000000"/>
              </a:solidFill>
            </a:endParaRPr>
          </a:p>
          <a:p>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304800" y="762000"/>
            <a:ext cx="8229600" cy="5029200"/>
          </a:xfrm>
          <a:prstGeom prst="rect">
            <a:avLst/>
          </a:prstGeom>
          <a:noFill/>
          <a:ln w="9525" cap="flat">
            <a:noFill/>
            <a:round/>
            <a:headEnd/>
            <a:tailEnd/>
          </a:ln>
          <a:effectLst/>
        </p:spPr>
        <p:txBody>
          <a:bodyPr/>
          <a:lstStyle/>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4710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Data Manipulation Language (DML)</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USE DML Statements to Change Data or Retrieve Information</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INSERT</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UPDATE</a:t>
            </a:r>
          </a:p>
          <a:p>
            <a:pPr marL="741363" lvl="1" indent="-282575" hangingPunct="1">
              <a:lnSpc>
                <a:spcPct val="100000"/>
              </a:lnSpc>
              <a:spcBef>
                <a:spcPts val="563"/>
              </a:spcBef>
              <a:buSzPct val="7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Must Have the Appropriate Permissions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DML Statements - Introduction</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Insert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Command is used for inserting the data into table, data can be inserted for all columns or for specific columns.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Types of Insert command such as Simple Insert, Bulk Insert, and Insert through Select.</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Update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Command is used for update the existing values into the table based on a condition.</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If no condition is specified than update command will update all the values in the database.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Types of Update command such as Simple Update and Conditional Update.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Delete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Command is used to delete records from the table based on condition given, if not condition is specified than it will delete all the rows.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Types of Delete command such as Simple Delete and Conditional Delete Logical components include tables, views, procedures, and users.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792163" y="279055"/>
            <a:ext cx="5768975" cy="765175"/>
          </a:xfrm>
          <a:ln/>
        </p:spPr>
        <p:txBody>
          <a:bodyPr lIns="91440" tIns="45720" rIns="91440" bIns="4572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Database Schema</a:t>
            </a:r>
          </a:p>
        </p:txBody>
      </p:sp>
      <p:sp>
        <p:nvSpPr>
          <p:cNvPr id="12290" name="Text Box 2"/>
          <p:cNvSpPr txBox="1">
            <a:spLocks noChangeArrowheads="1"/>
          </p:cNvSpPr>
          <p:nvPr/>
        </p:nvSpPr>
        <p:spPr bwMode="auto">
          <a:xfrm>
            <a:off x="455613" y="1509713"/>
            <a:ext cx="8229600" cy="4525962"/>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Database schema is a way to logically group objects such as tables, views, stored procedures etc. Think of a schema as a container of objects.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You can assign a user login permissions to a single schema so that the user can only access the objects they are authorized to access.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Schemas can be created and altered in a database, and users can be granted access to a schema. A schema can be owned by any user, and schema ownership is transferable.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b="0"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Insert Statement</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Simple Insert: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We generally use INSERT to add one row to a table. Most common insert is: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rPr>
              <a:t>INSERT [INTO] {</a:t>
            </a:r>
            <a:r>
              <a:rPr lang="en-US" sz="1600" dirty="0" err="1">
                <a:solidFill>
                  <a:srgbClr val="000000"/>
                </a:solidFill>
              </a:rPr>
              <a:t>table_name|view_name</a:t>
            </a:r>
            <a:r>
              <a:rPr lang="en-US" sz="1600" dirty="0">
                <a:solidFill>
                  <a:srgbClr val="000000"/>
                </a:solidFill>
              </a:rPr>
              <a:t>} [(</a:t>
            </a:r>
            <a:r>
              <a:rPr lang="en-US" sz="1600" dirty="0" err="1">
                <a:solidFill>
                  <a:srgbClr val="000000"/>
                </a:solidFill>
              </a:rPr>
              <a:t>column_list</a:t>
            </a:r>
            <a:r>
              <a:rPr lang="en-US" sz="1600" dirty="0">
                <a:solidFill>
                  <a:srgbClr val="000000"/>
                </a:solidFill>
              </a:rPr>
              <a:t>)] VALUES </a:t>
            </a:r>
            <a:r>
              <a:rPr lang="en-US" sz="1600" dirty="0" err="1">
                <a:solidFill>
                  <a:srgbClr val="000000"/>
                </a:solidFill>
              </a:rPr>
              <a:t>value_list</a:t>
            </a:r>
            <a:endParaRPr lang="en-US" sz="1600"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The VALUES keyword specifies the values for one row of a table.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The values are specified as a comma-separated list of scalar expressions whose data type, precision, and scale must be the same as or implicitly convertible to the corresponding column in the column list.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If a column list is not specified, the values must be specified in the same sequence as the columns in the table or view.</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Inserting Rows Using INSERT...SELECT</a:t>
            </a:r>
          </a:p>
        </p:txBody>
      </p:sp>
      <p:sp>
        <p:nvSpPr>
          <p:cNvPr id="5" name="Content Placeholder 4"/>
          <p:cNvSpPr>
            <a:spLocks noGrp="1"/>
          </p:cNvSpPr>
          <p:nvPr>
            <p:ph idx="1"/>
          </p:nvPr>
        </p:nvSpPr>
        <p:spPr>
          <a:xfrm>
            <a:off x="442166" y="1200431"/>
            <a:ext cx="8229600" cy="2170566"/>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The SELECT </a:t>
            </a:r>
            <a:r>
              <a:rPr lang="en-US" sz="2000" dirty="0" err="1">
                <a:solidFill>
                  <a:srgbClr val="000000"/>
                </a:solidFill>
                <a:latin typeface="Trebuchet MS" charset="0"/>
              </a:rPr>
              <a:t>subquery</a:t>
            </a:r>
            <a:r>
              <a:rPr lang="en-US" sz="2000" dirty="0">
                <a:solidFill>
                  <a:srgbClr val="000000"/>
                </a:solidFill>
                <a:latin typeface="Trebuchet MS" charset="0"/>
              </a:rPr>
              <a:t> in the INSERT statement can be used to add values into a table from one or more other tables or views.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Using a SELECT </a:t>
            </a:r>
            <a:r>
              <a:rPr lang="en-US" sz="2000" dirty="0" err="1">
                <a:solidFill>
                  <a:srgbClr val="000000"/>
                </a:solidFill>
                <a:latin typeface="Trebuchet MS" charset="0"/>
              </a:rPr>
              <a:t>subquery</a:t>
            </a:r>
            <a:r>
              <a:rPr lang="en-US" sz="2000" dirty="0">
                <a:solidFill>
                  <a:srgbClr val="000000"/>
                </a:solidFill>
                <a:latin typeface="Trebuchet MS" charset="0"/>
              </a:rPr>
              <a:t> also lets more than one row be inserted at one time.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The select list of the </a:t>
            </a:r>
            <a:r>
              <a:rPr lang="en-US" sz="2000" dirty="0" err="1">
                <a:solidFill>
                  <a:srgbClr val="000000"/>
                </a:solidFill>
                <a:latin typeface="Trebuchet MS" charset="0"/>
              </a:rPr>
              <a:t>subquery</a:t>
            </a:r>
            <a:r>
              <a:rPr lang="en-US" sz="2000" dirty="0">
                <a:solidFill>
                  <a:srgbClr val="000000"/>
                </a:solidFill>
                <a:latin typeface="Trebuchet MS" charset="0"/>
              </a:rPr>
              <a:t> must match the column list of the INSERT statement.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If no column list is specified, the select list must match the columns in the table or view being inserted into. </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Insert Statement</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 BULK Insert: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SQL Server 2000 provides the BULK INSERT command for loading a flat file of data into a SQL Server table. However, it offers no corresponding command for copying data out to a file.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Open Notepad to save a text file named mydata.txt to the root directory of drive C. Include the following text: abc,1;def,2;ghi,3;</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Load the file into the table using the following Transact-SQL statement:</a:t>
            </a:r>
          </a:p>
          <a:p>
            <a:pPr lvl="2" indent="-227013" hangingPunct="1">
              <a:lnSpc>
                <a:spcPct val="100000"/>
              </a:lnSpc>
              <a:spcBef>
                <a:spcPts val="488"/>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BULK INSERT PUBS.DBO.TB_MYBCP </a:t>
            </a:r>
          </a:p>
          <a:p>
            <a:pPr lvl="2" indent="-227013" hangingPunct="1">
              <a:lnSpc>
                <a:spcPct val="100000"/>
              </a:lnSpc>
              <a:spcBef>
                <a:spcPts val="488"/>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FROM 'c:\ mydata.txt'</a:t>
            </a:r>
          </a:p>
          <a:p>
            <a:pPr lvl="2" indent="-227013" hangingPunct="1">
              <a:lnSpc>
                <a:spcPct val="100000"/>
              </a:lnSpc>
              <a:spcBef>
                <a:spcPts val="488"/>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WITH</a:t>
            </a:r>
          </a:p>
          <a:p>
            <a:pPr lvl="2" indent="-227013" hangingPunct="1">
              <a:lnSpc>
                <a:spcPct val="100000"/>
              </a:lnSpc>
              <a:spcBef>
                <a:spcPts val="488"/>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(DATAFILETYPE = 'char', </a:t>
            </a:r>
          </a:p>
          <a:p>
            <a:pPr lvl="2" indent="-227013" hangingPunct="1">
              <a:lnSpc>
                <a:spcPct val="100000"/>
              </a:lnSpc>
              <a:spcBef>
                <a:spcPts val="488"/>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FIELDTERMINATOR = ',', ROWTERMINATOR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Update Statement</a:t>
            </a:r>
          </a:p>
        </p:txBody>
      </p:sp>
      <p:sp>
        <p:nvSpPr>
          <p:cNvPr id="5" name="Content Placeholder 4"/>
          <p:cNvSpPr>
            <a:spLocks noGrp="1"/>
          </p:cNvSpPr>
          <p:nvPr>
            <p:ph idx="1"/>
          </p:nvPr>
        </p:nvSpPr>
        <p:spPr>
          <a:xfrm>
            <a:off x="442166" y="1200431"/>
            <a:ext cx="8229600" cy="2402578"/>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UPDATE: changes existing rows in a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UPDATE contains a WHERE clause that limits the update to only a subset of rows in the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If no WHERE clause is provided, UPDATE changes every row in the table.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latin typeface="Trebuchet MS" charset="0"/>
              </a:rPr>
              <a:t>@@ROWCOUNT system function to determine the number of rows that were updated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Update Statement</a:t>
            </a:r>
          </a:p>
        </p:txBody>
      </p:sp>
      <p:sp>
        <p:nvSpPr>
          <p:cNvPr id="5" name="Content Placeholder 4"/>
          <p:cNvSpPr>
            <a:spLocks noGrp="1"/>
          </p:cNvSpPr>
          <p:nvPr>
            <p:ph idx="1"/>
          </p:nvPr>
        </p:nvSpPr>
        <p:spPr>
          <a:xfrm>
            <a:off x="442166" y="1200431"/>
            <a:ext cx="8229600" cy="2716476"/>
          </a:xfrm>
        </p:spPr>
        <p:txBody>
          <a:bodyPr/>
          <a:lstStyle/>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UPDATE {</a:t>
            </a:r>
            <a:r>
              <a:rPr lang="en-US" sz="2000" dirty="0" err="1">
                <a:solidFill>
                  <a:srgbClr val="000000"/>
                </a:solidFill>
              </a:rPr>
              <a:t>table_name</a:t>
            </a:r>
            <a:r>
              <a:rPr lang="en-US" sz="2000" dirty="0">
                <a:solidFill>
                  <a:srgbClr val="000000"/>
                </a:solidFill>
              </a:rPr>
              <a:t> | </a:t>
            </a:r>
            <a:r>
              <a:rPr lang="en-US" sz="2000" dirty="0" err="1">
                <a:solidFill>
                  <a:srgbClr val="000000"/>
                </a:solidFill>
              </a:rPr>
              <a:t>view_name</a:t>
            </a:r>
            <a:r>
              <a:rPr lang="en-US" sz="2000" dirty="0">
                <a:solidFill>
                  <a:srgbClr val="000000"/>
                </a:solidFill>
              </a:rPr>
              <a:t>}</a:t>
            </a:r>
          </a:p>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SET column_name1 = {expression1 | NULL | DEFAULT | (SELECT)}</a:t>
            </a:r>
          </a:p>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    [, column_name2 = {expression2 | NULL | DEFAULT | (SELECT)} </a:t>
            </a:r>
          </a:p>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    [ ,...n ] </a:t>
            </a:r>
          </a:p>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WHERE {</a:t>
            </a:r>
            <a:r>
              <a:rPr lang="en-US" sz="2000" dirty="0" err="1">
                <a:solidFill>
                  <a:srgbClr val="000000"/>
                </a:solidFill>
              </a:rPr>
              <a:t>search_conditions</a:t>
            </a:r>
            <a:r>
              <a:rPr lang="en-US" sz="2000" dirty="0">
                <a:solidFill>
                  <a:srgbClr val="000000"/>
                </a:solidFill>
              </a:rPr>
              <a:t>}</a:t>
            </a:r>
          </a:p>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dirty="0">
              <a:solidFill>
                <a:srgbClr val="000000"/>
              </a:solidFill>
            </a:endParaRPr>
          </a:p>
          <a:p>
            <a:pPr indent="-339725" hangingPunct="1">
              <a:lnSpc>
                <a:spcPct val="80000"/>
              </a:lnSpc>
              <a:spcBef>
                <a:spcPts val="400"/>
              </a:spcBef>
              <a:buSzPct val="125000"/>
              <a:buFont typeface="Symbol" charset="2"/>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a:solidFill>
                  <a:srgbClr val="000000"/>
                </a:solidFill>
              </a:rPr>
              <a:t>Example</a:t>
            </a:r>
          </a:p>
          <a:p>
            <a:pPr indent="-339725" hangingPunct="1">
              <a:lnSpc>
                <a:spcPct val="80000"/>
              </a:lnSpc>
              <a:spcBef>
                <a:spcPts val="400"/>
              </a:spcBef>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US" sz="2000" dirty="0">
              <a:solidFill>
                <a:srgbClr val="000000"/>
              </a:solidFill>
            </a:endParaRPr>
          </a:p>
          <a:p>
            <a:pPr indent="-339725" hangingPunct="1">
              <a:lnSpc>
                <a:spcPct val="80000"/>
              </a:lnSpc>
              <a:spcAft>
                <a:spcPts val="1425"/>
              </a:spcAft>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i="1" dirty="0">
                <a:solidFill>
                  <a:srgbClr val="000000"/>
                </a:solidFill>
              </a:rPr>
              <a:t>Use PUBS</a:t>
            </a:r>
          </a:p>
          <a:p>
            <a:pPr indent="-339725" hangingPunct="1">
              <a:lnSpc>
                <a:spcPct val="80000"/>
              </a:lnSpc>
              <a:spcAft>
                <a:spcPts val="1425"/>
              </a:spcAft>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i="1" dirty="0">
                <a:solidFill>
                  <a:srgbClr val="000000"/>
                </a:solidFill>
              </a:rPr>
              <a:t>Update JOBS</a:t>
            </a:r>
          </a:p>
          <a:p>
            <a:pPr indent="-339725" hangingPunct="1">
              <a:lnSpc>
                <a:spcPct val="80000"/>
              </a:lnSpc>
              <a:spcAft>
                <a:spcPts val="1425"/>
              </a:spcAft>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i="1" dirty="0">
                <a:solidFill>
                  <a:srgbClr val="000000"/>
                </a:solidFill>
              </a:rPr>
              <a:t>Set </a:t>
            </a:r>
            <a:r>
              <a:rPr lang="en-US" sz="2000" b="1" i="1" dirty="0" err="1">
                <a:solidFill>
                  <a:srgbClr val="000000"/>
                </a:solidFill>
              </a:rPr>
              <a:t>Min_lvl</a:t>
            </a:r>
            <a:r>
              <a:rPr lang="en-US" sz="2000" b="1" i="1" dirty="0">
                <a:solidFill>
                  <a:srgbClr val="000000"/>
                </a:solidFill>
              </a:rPr>
              <a:t> =27 </a:t>
            </a:r>
          </a:p>
          <a:p>
            <a:pPr indent="-339725" hangingPunct="1">
              <a:lnSpc>
                <a:spcPct val="80000"/>
              </a:lnSpc>
              <a:spcAft>
                <a:spcPts val="1425"/>
              </a:spcAft>
              <a:buClr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b="1" i="1" dirty="0">
                <a:solidFill>
                  <a:srgbClr val="000000"/>
                </a:solidFill>
              </a:rPr>
              <a:t>where </a:t>
            </a:r>
            <a:r>
              <a:rPr lang="en-US" sz="2000" b="1" i="1" dirty="0" err="1">
                <a:solidFill>
                  <a:srgbClr val="000000"/>
                </a:solidFill>
              </a:rPr>
              <a:t>job_id</a:t>
            </a:r>
            <a:r>
              <a:rPr lang="en-US" sz="2000" b="1" i="1" dirty="0">
                <a:solidFill>
                  <a:srgbClr val="000000"/>
                </a:solidFill>
              </a:rPr>
              <a:t> =14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Delete Statement</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 removes rows from a table. Once the action is committed, no undelete action is available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Here's the general form of DELETE:</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DELETE [FROM] {</a:t>
            </a:r>
            <a:r>
              <a:rPr lang="en-US" dirty="0" err="1">
                <a:solidFill>
                  <a:srgbClr val="000000"/>
                </a:solidFill>
              </a:rPr>
              <a:t>table_name</a:t>
            </a:r>
            <a:r>
              <a:rPr lang="en-US" dirty="0">
                <a:solidFill>
                  <a:srgbClr val="000000"/>
                </a:solidFill>
              </a:rPr>
              <a:t> | </a:t>
            </a:r>
            <a:r>
              <a:rPr lang="en-US" dirty="0" err="1">
                <a:solidFill>
                  <a:srgbClr val="000000"/>
                </a:solidFill>
              </a:rPr>
              <a:t>view_name</a:t>
            </a:r>
            <a:r>
              <a:rPr lang="en-US" dirty="0">
                <a:solidFill>
                  <a:srgbClr val="000000"/>
                </a:solidFill>
              </a:rPr>
              <a:t>}</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WHERE {</a:t>
            </a:r>
            <a:r>
              <a:rPr lang="en-US" dirty="0" err="1">
                <a:solidFill>
                  <a:srgbClr val="000000"/>
                </a:solidFill>
              </a:rPr>
              <a:t>search_conditions</a:t>
            </a:r>
            <a:r>
              <a:rPr lang="en-US" dirty="0">
                <a:solidFill>
                  <a:srgbClr val="000000"/>
                </a:solidFill>
              </a:rPr>
              <a: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Examples: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 discounts</a:t>
            </a:r>
          </a:p>
          <a:p>
            <a:pPr lvl="3" indent="-227013" hangingPunct="1">
              <a:lnSpc>
                <a:spcPct val="100000"/>
              </a:lnSpc>
              <a:spcBef>
                <a:spcPts val="400"/>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Deletes every row from the discounts table but does not </a:t>
            </a:r>
          </a:p>
          <a:p>
            <a:pPr lvl="3" indent="-227013" hangingPunct="1">
              <a:lnSpc>
                <a:spcPct val="100000"/>
              </a:lnSpc>
              <a:spcBef>
                <a:spcPts val="400"/>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 the table itself. An empty table remains.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 FROM SALES WHERE qty &gt; 5</a:t>
            </a:r>
          </a:p>
          <a:p>
            <a:pPr lvl="3" indent="-227013" hangingPunct="1">
              <a:lnSpc>
                <a:spcPct val="100000"/>
              </a:lnSpc>
              <a:spcBef>
                <a:spcPts val="400"/>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Deletes those rows from the sales table that have a value for quantity of 6 or more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430887"/>
          </a:xfrm>
        </p:spPr>
        <p:txBody>
          <a:bodyPr/>
          <a:lstStyle/>
          <a:p>
            <a:pPr>
              <a:defRPr/>
            </a:pPr>
            <a:r>
              <a:rPr lang="en-US" sz="2800" dirty="0"/>
              <a:t>Retrieving Data from Single Table</a:t>
            </a:r>
          </a:p>
        </p:txBody>
      </p:sp>
    </p:spTree>
    <p:extLst>
      <p:ext uri="{BB962C8B-B14F-4D97-AF65-F5344CB8AC3E}">
        <p14:creationId xmlns:p14="http://schemas.microsoft.com/office/powerpoint/2010/main" val="3787839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533400" y="3881438"/>
            <a:ext cx="8153400" cy="12192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SELECT [ALL | DISTINCT] &lt;</a:t>
            </a:r>
            <a:r>
              <a:rPr lang="en-US" b="1" i="1" dirty="0" err="1">
                <a:solidFill>
                  <a:srgbClr val="000000"/>
                </a:solidFill>
                <a:latin typeface="Calibri Light" panose="020F0302020204030204" pitchFamily="34" charset="0"/>
                <a:cs typeface="Calibri Light" panose="020F0302020204030204" pitchFamily="34" charset="0"/>
              </a:rPr>
              <a:t>select_list</a:t>
            </a:r>
            <a:r>
              <a:rPr lang="en-US" b="1" dirty="0">
                <a:solidFill>
                  <a:srgbClr val="000000"/>
                </a:solidFill>
                <a:latin typeface="Calibri Light" panose="020F0302020204030204" pitchFamily="34" charset="0"/>
                <a:cs typeface="Calibri Light" panose="020F0302020204030204" pitchFamily="34" charset="0"/>
              </a:rPr>
              <a:t>&gt; </a:t>
            </a:r>
            <a:br>
              <a:rPr lang="en-US" b="1" dirty="0">
                <a:solidFill>
                  <a:srgbClr val="000000"/>
                </a:solidFill>
                <a:latin typeface="Calibri Light" panose="020F0302020204030204" pitchFamily="34" charset="0"/>
                <a:cs typeface="Calibri Light" panose="020F0302020204030204" pitchFamily="34" charset="0"/>
              </a:rPr>
            </a:br>
            <a:r>
              <a:rPr lang="en-US" b="1" dirty="0">
                <a:solidFill>
                  <a:srgbClr val="000000"/>
                </a:solidFill>
                <a:latin typeface="Calibri Light" panose="020F0302020204030204" pitchFamily="34" charset="0"/>
                <a:cs typeface="Calibri Light" panose="020F0302020204030204" pitchFamily="34" charset="0"/>
              </a:rPr>
              <a:t> FROM {&lt;</a:t>
            </a:r>
            <a:r>
              <a:rPr lang="en-US" b="1" i="1" dirty="0" err="1">
                <a:solidFill>
                  <a:srgbClr val="000000"/>
                </a:solidFill>
                <a:latin typeface="Calibri Light" panose="020F0302020204030204" pitchFamily="34" charset="0"/>
                <a:cs typeface="Calibri Light" panose="020F0302020204030204" pitchFamily="34" charset="0"/>
              </a:rPr>
              <a:t>table_source</a:t>
            </a:r>
            <a:r>
              <a:rPr lang="en-US" b="1" dirty="0">
                <a:solidFill>
                  <a:srgbClr val="000000"/>
                </a:solidFill>
                <a:latin typeface="Calibri Light" panose="020F0302020204030204" pitchFamily="34" charset="0"/>
                <a:cs typeface="Calibri Light" panose="020F0302020204030204" pitchFamily="34" charset="0"/>
              </a:rPr>
              <a:t>&gt;} [,…</a:t>
            </a:r>
            <a:r>
              <a:rPr lang="en-US" b="1" i="1" dirty="0">
                <a:solidFill>
                  <a:srgbClr val="000000"/>
                </a:solidFill>
                <a:latin typeface="Calibri Light" panose="020F0302020204030204" pitchFamily="34" charset="0"/>
                <a:cs typeface="Calibri Light" panose="020F0302020204030204" pitchFamily="34" charset="0"/>
              </a:rPr>
              <a:t>n</a:t>
            </a:r>
            <a:r>
              <a:rPr lang="en-US" b="1" dirty="0">
                <a:solidFill>
                  <a:srgbClr val="000000"/>
                </a:solidFill>
                <a:latin typeface="Calibri Light" panose="020F0302020204030204" pitchFamily="34" charset="0"/>
                <a:cs typeface="Calibri Light" panose="020F0302020204030204" pitchFamily="34" charset="0"/>
              </a:rPr>
              <a:t>] </a:t>
            </a:r>
            <a:br>
              <a:rPr lang="en-US" b="1" dirty="0">
                <a:solidFill>
                  <a:srgbClr val="000000"/>
                </a:solidFill>
                <a:latin typeface="Calibri Light" panose="020F0302020204030204" pitchFamily="34" charset="0"/>
                <a:cs typeface="Calibri Light" panose="020F0302020204030204" pitchFamily="34" charset="0"/>
              </a:rPr>
            </a:br>
            <a:r>
              <a:rPr lang="en-US" b="1" dirty="0">
                <a:solidFill>
                  <a:srgbClr val="000000"/>
                </a:solidFill>
                <a:latin typeface="Calibri Light" panose="020F0302020204030204" pitchFamily="34" charset="0"/>
                <a:cs typeface="Calibri Light" panose="020F0302020204030204" pitchFamily="34" charset="0"/>
              </a:rPr>
              <a:t> WHERE &lt;</a:t>
            </a:r>
            <a:r>
              <a:rPr lang="en-US" b="1" i="1" dirty="0" err="1">
                <a:solidFill>
                  <a:srgbClr val="000000"/>
                </a:solidFill>
                <a:latin typeface="Calibri Light" panose="020F0302020204030204" pitchFamily="34" charset="0"/>
                <a:cs typeface="Calibri Light" panose="020F0302020204030204" pitchFamily="34" charset="0"/>
              </a:rPr>
              <a:t>search_condition</a:t>
            </a:r>
            <a:r>
              <a:rPr lang="en-US" b="1" dirty="0">
                <a:solidFill>
                  <a:srgbClr val="000000"/>
                </a:solidFill>
                <a:latin typeface="Calibri Light" panose="020F0302020204030204" pitchFamily="34" charset="0"/>
                <a:cs typeface="Calibri Light" panose="020F0302020204030204" pitchFamily="34" charset="0"/>
              </a:rPr>
              <a:t>&gt; </a:t>
            </a:r>
          </a:p>
        </p:txBody>
      </p:sp>
      <p:sp>
        <p:nvSpPr>
          <p:cNvPr id="56322" name="Rectangle 2"/>
          <p:cNvSpPr>
            <a:spLocks noChangeArrowheads="1"/>
          </p:cNvSpPr>
          <p:nvPr/>
        </p:nvSpPr>
        <p:spPr bwMode="auto">
          <a:xfrm>
            <a:off x="585788" y="3349625"/>
            <a:ext cx="833475" cy="386344"/>
          </a:xfrm>
          <a:prstGeom prst="rect">
            <a:avLst/>
          </a:prstGeom>
          <a:noFill/>
          <a:ln w="9525" cap="flat">
            <a:noFill/>
            <a:round/>
            <a:headEnd/>
            <a:tailEnd/>
          </a:ln>
          <a:effectLst/>
        </p:spPr>
        <p:txBody>
          <a:bodyPr wrap="none" lIns="90000" tIns="45000" rIns="90000" bIns="45000" anchor="ctr">
            <a:spAutoFit/>
          </a:bodyP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latin typeface="Calibri Light" panose="020F0302020204030204" pitchFamily="34" charset="0"/>
                <a:cs typeface="Calibri Light" panose="020F0302020204030204" pitchFamily="34" charset="0"/>
              </a:rPr>
              <a:t>Syntax</a:t>
            </a:r>
          </a:p>
        </p:txBody>
      </p:sp>
      <p:sp>
        <p:nvSpPr>
          <p:cNvPr id="56324" name="Text Box 4"/>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6" name="Title 5"/>
          <p:cNvSpPr>
            <a:spLocks noGrp="1"/>
          </p:cNvSpPr>
          <p:nvPr>
            <p:ph type="title"/>
          </p:nvPr>
        </p:nvSpPr>
        <p:spPr>
          <a:xfrm>
            <a:off x="684382" y="250937"/>
            <a:ext cx="5678488" cy="384721"/>
          </a:xfrm>
        </p:spPr>
        <p:txBody>
          <a:bodyPr/>
          <a:lstStyle/>
          <a:p>
            <a:r>
              <a:rPr lang="en-US" dirty="0"/>
              <a:t>Using the SELECT Statement</a:t>
            </a:r>
          </a:p>
        </p:txBody>
      </p:sp>
      <p:sp>
        <p:nvSpPr>
          <p:cNvPr id="7" name="Content Placeholder 6"/>
          <p:cNvSpPr>
            <a:spLocks noGrp="1"/>
          </p:cNvSpPr>
          <p:nvPr>
            <p:ph idx="1"/>
          </p:nvPr>
        </p:nvSpPr>
        <p:spPr>
          <a:xfrm>
            <a:off x="442166" y="1200431"/>
            <a:ext cx="8229600" cy="1706542"/>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Select List Specifies the Columns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FROM Clause Specifies the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WHERE Clause Specifies the Condition Restricting the Query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57346" name="Rectangle 2"/>
          <p:cNvSpPr>
            <a:spLocks noChangeArrowheads="1"/>
          </p:cNvSpPr>
          <p:nvPr/>
        </p:nvSpPr>
        <p:spPr bwMode="auto">
          <a:xfrm>
            <a:off x="348016" y="1241952"/>
            <a:ext cx="8153400" cy="9144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SELECT </a:t>
            </a:r>
            <a:r>
              <a:rPr lang="en-US" dirty="0" err="1">
                <a:solidFill>
                  <a:srgbClr val="000000"/>
                </a:solidFill>
                <a:latin typeface="Calibri Light" panose="020F0302020204030204" pitchFamily="34" charset="0"/>
                <a:cs typeface="Calibri Light" panose="020F0302020204030204" pitchFamily="34" charset="0"/>
              </a:rPr>
              <a:t>employeeid</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lastname</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firstname</a:t>
            </a:r>
            <a:r>
              <a:rPr lang="en-US" dirty="0">
                <a:solidFill>
                  <a:srgbClr val="000000"/>
                </a:solidFill>
                <a:latin typeface="Calibri Light" panose="020F0302020204030204" pitchFamily="34" charset="0"/>
                <a:cs typeface="Calibri Light" panose="020F0302020204030204" pitchFamily="34" charset="0"/>
              </a:rPr>
              <a:t>, title</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FROM EMPLOYEES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												-- select a few columns</a:t>
            </a:r>
          </a:p>
        </p:txBody>
      </p:sp>
      <p:sp>
        <p:nvSpPr>
          <p:cNvPr id="57347" name="Rectangle 3"/>
          <p:cNvSpPr>
            <a:spLocks noChangeArrowheads="1"/>
          </p:cNvSpPr>
          <p:nvPr/>
        </p:nvSpPr>
        <p:spPr bwMode="auto">
          <a:xfrm>
            <a:off x="348016" y="2308752"/>
            <a:ext cx="8153400" cy="9144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SELECT </a:t>
            </a:r>
            <a:r>
              <a:rPr lang="en-US" dirty="0" err="1">
                <a:solidFill>
                  <a:srgbClr val="000000"/>
                </a:solidFill>
                <a:latin typeface="Calibri Light" panose="020F0302020204030204" pitchFamily="34" charset="0"/>
                <a:cs typeface="Calibri Light" panose="020F0302020204030204" pitchFamily="34" charset="0"/>
              </a:rPr>
              <a:t>employeeid</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lastname</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firstname</a:t>
            </a:r>
            <a:r>
              <a:rPr lang="en-US" dirty="0">
                <a:solidFill>
                  <a:srgbClr val="000000"/>
                </a:solidFill>
                <a:latin typeface="Calibri Light" panose="020F0302020204030204" pitchFamily="34" charset="0"/>
                <a:cs typeface="Calibri Light" panose="020F0302020204030204" pitchFamily="34" charset="0"/>
              </a:rPr>
              <a:t>, title</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FROM EMPLOYEES WHERE </a:t>
            </a:r>
            <a:r>
              <a:rPr lang="en-US" dirty="0" err="1">
                <a:solidFill>
                  <a:srgbClr val="000000"/>
                </a:solidFill>
                <a:latin typeface="Calibri Light" panose="020F0302020204030204" pitchFamily="34" charset="0"/>
                <a:cs typeface="Calibri Light" panose="020F0302020204030204" pitchFamily="34" charset="0"/>
              </a:rPr>
              <a:t>employeeid</a:t>
            </a:r>
            <a:r>
              <a:rPr lang="en-US" dirty="0">
                <a:solidFill>
                  <a:srgbClr val="000000"/>
                </a:solidFill>
                <a:latin typeface="Calibri Light" panose="020F0302020204030204" pitchFamily="34" charset="0"/>
                <a:cs typeface="Calibri Light" panose="020F0302020204030204" pitchFamily="34" charset="0"/>
              </a:rPr>
              <a:t> = 5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												--  select with condition</a:t>
            </a:r>
          </a:p>
        </p:txBody>
      </p:sp>
      <p:sp>
        <p:nvSpPr>
          <p:cNvPr id="57348" name="Rectangle 4"/>
          <p:cNvSpPr>
            <a:spLocks noChangeArrowheads="1"/>
          </p:cNvSpPr>
          <p:nvPr/>
        </p:nvSpPr>
        <p:spPr bwMode="auto">
          <a:xfrm>
            <a:off x="271816" y="3370997"/>
            <a:ext cx="8153400" cy="968991"/>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SELECT </a:t>
            </a:r>
            <a:r>
              <a:rPr lang="en-US" dirty="0" err="1">
                <a:solidFill>
                  <a:srgbClr val="000000"/>
                </a:solidFill>
                <a:latin typeface="Calibri Light" panose="020F0302020204030204" pitchFamily="34" charset="0"/>
                <a:cs typeface="Calibri Light" panose="020F0302020204030204" pitchFamily="34" charset="0"/>
              </a:rPr>
              <a:t>companyname</a:t>
            </a:r>
            <a:endParaRPr lang="en-US" dirty="0">
              <a:solidFill>
                <a:srgbClr val="000000"/>
              </a:solidFill>
              <a:latin typeface="Calibri Light" panose="020F0302020204030204" pitchFamily="34" charset="0"/>
              <a:cs typeface="Calibri Light" panose="020F0302020204030204" pitchFamily="34" charset="0"/>
            </a:endParaRPr>
          </a:p>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FROM CUSTOMERSWHERE </a:t>
            </a:r>
            <a:r>
              <a:rPr lang="en-US" dirty="0" err="1">
                <a:solidFill>
                  <a:srgbClr val="000000"/>
                </a:solidFill>
                <a:latin typeface="Calibri Light" panose="020F0302020204030204" pitchFamily="34" charset="0"/>
                <a:cs typeface="Calibri Light" panose="020F0302020204030204" pitchFamily="34" charset="0"/>
              </a:rPr>
              <a:t>companyname</a:t>
            </a:r>
            <a:r>
              <a:rPr lang="en-US" dirty="0">
                <a:solidFill>
                  <a:srgbClr val="000000"/>
                </a:solidFill>
                <a:latin typeface="Calibri Light" panose="020F0302020204030204" pitchFamily="34" charset="0"/>
                <a:cs typeface="Calibri Light" panose="020F0302020204030204" pitchFamily="34" charset="0"/>
              </a:rPr>
              <a:t> LIKE ‘%Restaurant%’ </a:t>
            </a:r>
          </a:p>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										   -- select with matching values </a:t>
            </a:r>
          </a:p>
        </p:txBody>
      </p:sp>
      <p:sp>
        <p:nvSpPr>
          <p:cNvPr id="57349" name="Rectangle 5"/>
          <p:cNvSpPr>
            <a:spLocks noChangeArrowheads="1"/>
          </p:cNvSpPr>
          <p:nvPr/>
        </p:nvSpPr>
        <p:spPr bwMode="auto">
          <a:xfrm>
            <a:off x="271816" y="4518552"/>
            <a:ext cx="8153400" cy="1513758"/>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SELECT </a:t>
            </a:r>
            <a:r>
              <a:rPr lang="en-US" dirty="0" err="1">
                <a:solidFill>
                  <a:srgbClr val="000000"/>
                </a:solidFill>
                <a:latin typeface="Calibri Light" panose="020F0302020204030204" pitchFamily="34" charset="0"/>
                <a:cs typeface="Calibri Light" panose="020F0302020204030204" pitchFamily="34" charset="0"/>
              </a:rPr>
              <a:t>productid</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productname</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supplierid</a:t>
            </a:r>
            <a:r>
              <a:rPr lang="en-US" dirty="0">
                <a:solidFill>
                  <a:srgbClr val="000000"/>
                </a:solidFill>
                <a:latin typeface="Calibri Light" panose="020F0302020204030204" pitchFamily="34" charset="0"/>
                <a:cs typeface="Calibri Light" panose="020F0302020204030204" pitchFamily="34" charset="0"/>
              </a:rPr>
              <a:t>, </a:t>
            </a:r>
            <a:r>
              <a:rPr lang="en-US" dirty="0" err="1">
                <a:solidFill>
                  <a:srgbClr val="000000"/>
                </a:solidFill>
                <a:latin typeface="Calibri Light" panose="020F0302020204030204" pitchFamily="34" charset="0"/>
                <a:cs typeface="Calibri Light" panose="020F0302020204030204" pitchFamily="34" charset="0"/>
              </a:rPr>
              <a:t>unitprice</a:t>
            </a:r>
            <a:r>
              <a:rPr lang="en-US" dirty="0">
                <a:solidFill>
                  <a:srgbClr val="000000"/>
                </a:solidFill>
                <a:latin typeface="Calibri Light" panose="020F0302020204030204" pitchFamily="34" charset="0"/>
                <a:cs typeface="Calibri Light" panose="020F0302020204030204" pitchFamily="34" charset="0"/>
              </a:rPr>
              <a:t/>
            </a:r>
            <a:br>
              <a:rPr lang="en-US" dirty="0">
                <a:solidFill>
                  <a:srgbClr val="000000"/>
                </a:solidFill>
                <a:latin typeface="Calibri Light" panose="020F0302020204030204" pitchFamily="34" charset="0"/>
                <a:cs typeface="Calibri Light" panose="020F0302020204030204" pitchFamily="34" charset="0"/>
              </a:rPr>
            </a:br>
            <a:r>
              <a:rPr lang="en-US" dirty="0">
                <a:solidFill>
                  <a:srgbClr val="000000"/>
                </a:solidFill>
                <a:latin typeface="Calibri Light" panose="020F0302020204030204" pitchFamily="34" charset="0"/>
                <a:cs typeface="Calibri Light" panose="020F0302020204030204" pitchFamily="34" charset="0"/>
              </a:rPr>
              <a:t>FROM  PRODUCTS                           </a:t>
            </a:r>
            <a:br>
              <a:rPr lang="en-US" dirty="0">
                <a:solidFill>
                  <a:srgbClr val="000000"/>
                </a:solidFill>
                <a:latin typeface="Calibri Light" panose="020F0302020204030204" pitchFamily="34" charset="0"/>
                <a:cs typeface="Calibri Light" panose="020F0302020204030204" pitchFamily="34" charset="0"/>
              </a:rPr>
            </a:br>
            <a:r>
              <a:rPr lang="en-US" dirty="0">
                <a:solidFill>
                  <a:srgbClr val="000000"/>
                </a:solidFill>
                <a:latin typeface="Calibri Light" panose="020F0302020204030204" pitchFamily="34" charset="0"/>
                <a:cs typeface="Calibri Light" panose="020F0302020204030204" pitchFamily="34" charset="0"/>
              </a:rPr>
              <a:t> WHERE (</a:t>
            </a:r>
            <a:r>
              <a:rPr lang="en-US" dirty="0" err="1">
                <a:solidFill>
                  <a:srgbClr val="000000"/>
                </a:solidFill>
                <a:latin typeface="Calibri Light" panose="020F0302020204030204" pitchFamily="34" charset="0"/>
                <a:cs typeface="Calibri Light" panose="020F0302020204030204" pitchFamily="34" charset="0"/>
              </a:rPr>
              <a:t>productname</a:t>
            </a:r>
            <a:r>
              <a:rPr lang="en-US" dirty="0">
                <a:solidFill>
                  <a:srgbClr val="000000"/>
                </a:solidFill>
                <a:latin typeface="Calibri Light" panose="020F0302020204030204" pitchFamily="34" charset="0"/>
                <a:cs typeface="Calibri Light" panose="020F0302020204030204" pitchFamily="34" charset="0"/>
              </a:rPr>
              <a:t> LIKE 'T%' OR </a:t>
            </a:r>
            <a:r>
              <a:rPr lang="en-US" dirty="0" err="1">
                <a:solidFill>
                  <a:srgbClr val="000000"/>
                </a:solidFill>
                <a:latin typeface="Calibri Light" panose="020F0302020204030204" pitchFamily="34" charset="0"/>
                <a:cs typeface="Calibri Light" panose="020F0302020204030204" pitchFamily="34" charset="0"/>
              </a:rPr>
              <a:t>productid</a:t>
            </a:r>
            <a:r>
              <a:rPr lang="en-US" dirty="0">
                <a:solidFill>
                  <a:srgbClr val="000000"/>
                </a:solidFill>
                <a:latin typeface="Calibri Light" panose="020F0302020204030204" pitchFamily="34" charset="0"/>
                <a:cs typeface="Calibri Light" panose="020F0302020204030204" pitchFamily="34" charset="0"/>
              </a:rPr>
              <a:t> = 46) </a:t>
            </a:r>
            <a:br>
              <a:rPr lang="en-US" dirty="0">
                <a:solidFill>
                  <a:srgbClr val="000000"/>
                </a:solidFill>
                <a:latin typeface="Calibri Light" panose="020F0302020204030204" pitchFamily="34" charset="0"/>
                <a:cs typeface="Calibri Light" panose="020F0302020204030204" pitchFamily="34" charset="0"/>
              </a:rPr>
            </a:br>
            <a:r>
              <a:rPr lang="en-US" dirty="0">
                <a:solidFill>
                  <a:srgbClr val="000000"/>
                </a:solidFill>
                <a:latin typeface="Calibri Light" panose="020F0302020204030204" pitchFamily="34" charset="0"/>
                <a:cs typeface="Calibri Light" panose="020F0302020204030204" pitchFamily="34" charset="0"/>
              </a:rPr>
              <a:t>  AND  (</a:t>
            </a:r>
            <a:r>
              <a:rPr lang="en-US" dirty="0" err="1">
                <a:solidFill>
                  <a:srgbClr val="000000"/>
                </a:solidFill>
                <a:latin typeface="Calibri Light" panose="020F0302020204030204" pitchFamily="34" charset="0"/>
                <a:cs typeface="Calibri Light" panose="020F0302020204030204" pitchFamily="34" charset="0"/>
              </a:rPr>
              <a:t>unitprice</a:t>
            </a:r>
            <a:r>
              <a:rPr lang="en-US" dirty="0">
                <a:solidFill>
                  <a:srgbClr val="000000"/>
                </a:solidFill>
                <a:latin typeface="Calibri Light" panose="020F0302020204030204" pitchFamily="34" charset="0"/>
                <a:cs typeface="Calibri Light" panose="020F0302020204030204" pitchFamily="34" charset="0"/>
              </a:rPr>
              <a:t> &gt; 16.00)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latin typeface="Calibri Light" panose="020F0302020204030204" pitchFamily="34" charset="0"/>
                <a:cs typeface="Calibri Light" panose="020F0302020204030204" pitchFamily="34" charset="0"/>
              </a:rPr>
              <a:t>										-- select with match &amp; conditions</a:t>
            </a:r>
          </a:p>
        </p:txBody>
      </p:sp>
      <p:sp>
        <p:nvSpPr>
          <p:cNvPr id="7" name="Title 6"/>
          <p:cNvSpPr>
            <a:spLocks noGrp="1"/>
          </p:cNvSpPr>
          <p:nvPr>
            <p:ph type="title"/>
          </p:nvPr>
        </p:nvSpPr>
        <p:spPr>
          <a:xfrm>
            <a:off x="684382" y="250937"/>
            <a:ext cx="5678488" cy="384721"/>
          </a:xfrm>
        </p:spPr>
        <p:txBody>
          <a:bodyPr/>
          <a:lstStyle/>
          <a:p>
            <a:r>
              <a:rPr lang="en-US" dirty="0"/>
              <a:t>Select Command-Examples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pitchFamily="34" charset="0"/>
            </a:endParaRPr>
          </a:p>
        </p:txBody>
      </p:sp>
      <p:sp>
        <p:nvSpPr>
          <p:cNvPr id="58370" name="Rectangle 2"/>
          <p:cNvSpPr>
            <a:spLocks noChangeArrowheads="1"/>
          </p:cNvSpPr>
          <p:nvPr/>
        </p:nvSpPr>
        <p:spPr bwMode="auto">
          <a:xfrm>
            <a:off x="381000" y="1524000"/>
            <a:ext cx="8001000" cy="8382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SELECT </a:t>
            </a:r>
            <a:r>
              <a:rPr lang="en-US" sz="1800" dirty="0" err="1">
                <a:solidFill>
                  <a:srgbClr val="000000"/>
                </a:solidFill>
                <a:latin typeface="Calibri Light" panose="020F0302020204030204" pitchFamily="34" charset="0"/>
                <a:cs typeface="Calibri Light" panose="020F0302020204030204" pitchFamily="34" charset="0"/>
              </a:rPr>
              <a:t>productname</a:t>
            </a:r>
            <a:r>
              <a:rPr lang="en-US" sz="1800" dirty="0">
                <a:solidFill>
                  <a:srgbClr val="000000"/>
                </a:solidFill>
                <a:latin typeface="Calibri Light" panose="020F0302020204030204" pitchFamily="34" charset="0"/>
                <a:cs typeface="Calibri Light" panose="020F0302020204030204" pitchFamily="34" charset="0"/>
              </a:rPr>
              <a:t>, </a:t>
            </a:r>
            <a:r>
              <a:rPr lang="en-US" sz="1800" dirty="0" err="1">
                <a:solidFill>
                  <a:srgbClr val="000000"/>
                </a:solidFill>
                <a:latin typeface="Calibri Light" panose="020F0302020204030204" pitchFamily="34" charset="0"/>
                <a:cs typeface="Calibri Light" panose="020F0302020204030204" pitchFamily="34" charset="0"/>
              </a:rPr>
              <a:t>unitprice</a:t>
            </a:r>
            <a:endParaRPr lang="en-US" sz="1800"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FROM PRODUCTS WHERE </a:t>
            </a:r>
            <a:r>
              <a:rPr lang="en-US" sz="1800" dirty="0" err="1">
                <a:solidFill>
                  <a:srgbClr val="000000"/>
                </a:solidFill>
                <a:latin typeface="Calibri Light" panose="020F0302020204030204" pitchFamily="34" charset="0"/>
                <a:cs typeface="Calibri Light" panose="020F0302020204030204" pitchFamily="34" charset="0"/>
              </a:rPr>
              <a:t>unitprice</a:t>
            </a:r>
            <a:r>
              <a:rPr lang="en-US" sz="1800" dirty="0">
                <a:solidFill>
                  <a:srgbClr val="000000"/>
                </a:solidFill>
                <a:latin typeface="Calibri Light" panose="020F0302020204030204" pitchFamily="34" charset="0"/>
                <a:cs typeface="Calibri Light" panose="020F0302020204030204" pitchFamily="34" charset="0"/>
              </a:rPr>
              <a:t> BETWEEN 10 AND 20</a:t>
            </a:r>
          </a:p>
        </p:txBody>
      </p:sp>
      <p:sp>
        <p:nvSpPr>
          <p:cNvPr id="58371" name="Rectangle 3"/>
          <p:cNvSpPr>
            <a:spLocks noChangeArrowheads="1"/>
          </p:cNvSpPr>
          <p:nvPr/>
        </p:nvSpPr>
        <p:spPr bwMode="auto">
          <a:xfrm>
            <a:off x="381000" y="2514600"/>
            <a:ext cx="8001000" cy="9144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SELECT </a:t>
            </a:r>
            <a:r>
              <a:rPr lang="en-US" sz="1800" dirty="0" err="1">
                <a:solidFill>
                  <a:srgbClr val="000000"/>
                </a:solidFill>
                <a:latin typeface="Calibri Light" panose="020F0302020204030204" pitchFamily="34" charset="0"/>
                <a:cs typeface="Calibri Light" panose="020F0302020204030204" pitchFamily="34" charset="0"/>
              </a:rPr>
              <a:t>companyname</a:t>
            </a:r>
            <a:r>
              <a:rPr lang="en-US" sz="1800" dirty="0">
                <a:solidFill>
                  <a:srgbClr val="000000"/>
                </a:solidFill>
                <a:latin typeface="Calibri Light" panose="020F0302020204030204" pitchFamily="34" charset="0"/>
                <a:cs typeface="Calibri Light" panose="020F0302020204030204" pitchFamily="34" charset="0"/>
              </a:rPr>
              <a:t>, country</a:t>
            </a:r>
          </a:p>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FROM SUPPLIERS WHERE country IN ('Japan', 'Italy')</a:t>
            </a:r>
          </a:p>
        </p:txBody>
      </p:sp>
      <p:sp>
        <p:nvSpPr>
          <p:cNvPr id="58372" name="Rectangle 4"/>
          <p:cNvSpPr>
            <a:spLocks noChangeArrowheads="1"/>
          </p:cNvSpPr>
          <p:nvPr/>
        </p:nvSpPr>
        <p:spPr bwMode="auto">
          <a:xfrm>
            <a:off x="381000" y="3581399"/>
            <a:ext cx="8001000" cy="936009"/>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SELECT </a:t>
            </a:r>
            <a:r>
              <a:rPr lang="en-US" sz="1800" dirty="0" err="1">
                <a:solidFill>
                  <a:srgbClr val="000000"/>
                </a:solidFill>
                <a:latin typeface="Calibri Light" panose="020F0302020204030204" pitchFamily="34" charset="0"/>
                <a:cs typeface="Calibri Light" panose="020F0302020204030204" pitchFamily="34" charset="0"/>
              </a:rPr>
              <a:t>companyname</a:t>
            </a:r>
            <a:r>
              <a:rPr lang="en-US" sz="1800" dirty="0">
                <a:solidFill>
                  <a:srgbClr val="000000"/>
                </a:solidFill>
                <a:latin typeface="Calibri Light" panose="020F0302020204030204" pitchFamily="34" charset="0"/>
                <a:cs typeface="Calibri Light" panose="020F0302020204030204" pitchFamily="34" charset="0"/>
              </a:rPr>
              <a:t>, fax</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FROM SUPPLIERS WHERE fax IS NULL</a:t>
            </a:r>
          </a:p>
        </p:txBody>
      </p:sp>
      <p:sp>
        <p:nvSpPr>
          <p:cNvPr id="58373" name="Rectangle 5"/>
          <p:cNvSpPr>
            <a:spLocks noChangeArrowheads="1"/>
          </p:cNvSpPr>
          <p:nvPr/>
        </p:nvSpPr>
        <p:spPr bwMode="auto">
          <a:xfrm>
            <a:off x="381000" y="4648200"/>
            <a:ext cx="8001000" cy="1070212"/>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latin typeface="Calibri Light" panose="020F0302020204030204" pitchFamily="34" charset="0"/>
                <a:cs typeface="Calibri Light" panose="020F0302020204030204" pitchFamily="34" charset="0"/>
              </a:rPr>
              <a:t>SELECT  </a:t>
            </a:r>
            <a:r>
              <a:rPr lang="en-US" sz="1800" dirty="0" err="1">
                <a:solidFill>
                  <a:srgbClr val="000000"/>
                </a:solidFill>
                <a:latin typeface="Calibri Light" panose="020F0302020204030204" pitchFamily="34" charset="0"/>
                <a:cs typeface="Calibri Light" panose="020F0302020204030204" pitchFamily="34" charset="0"/>
              </a:rPr>
              <a:t>firstname</a:t>
            </a:r>
            <a:r>
              <a:rPr lang="en-US" sz="1800" dirty="0">
                <a:solidFill>
                  <a:srgbClr val="000000"/>
                </a:solidFill>
                <a:latin typeface="Calibri Light" panose="020F0302020204030204" pitchFamily="34" charset="0"/>
                <a:cs typeface="Calibri Light" panose="020F0302020204030204" pitchFamily="34" charset="0"/>
              </a:rPr>
              <a:t> AS First, </a:t>
            </a:r>
            <a:r>
              <a:rPr lang="en-US" sz="1800" dirty="0" err="1">
                <a:solidFill>
                  <a:srgbClr val="000000"/>
                </a:solidFill>
                <a:latin typeface="Calibri Light" panose="020F0302020204030204" pitchFamily="34" charset="0"/>
                <a:cs typeface="Calibri Light" panose="020F0302020204030204" pitchFamily="34" charset="0"/>
              </a:rPr>
              <a:t>lastname</a:t>
            </a:r>
            <a:r>
              <a:rPr lang="en-US" sz="1800" dirty="0">
                <a:solidFill>
                  <a:srgbClr val="000000"/>
                </a:solidFill>
                <a:latin typeface="Calibri Light" panose="020F0302020204030204" pitchFamily="34" charset="0"/>
                <a:cs typeface="Calibri Light" panose="020F0302020204030204" pitchFamily="34" charset="0"/>
              </a:rPr>
              <a:t> AS Last,</a:t>
            </a:r>
          </a:p>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err="1">
                <a:solidFill>
                  <a:srgbClr val="000000"/>
                </a:solidFill>
                <a:latin typeface="Calibri Light" panose="020F0302020204030204" pitchFamily="34" charset="0"/>
                <a:cs typeface="Calibri Light" panose="020F0302020204030204" pitchFamily="34" charset="0"/>
              </a:rPr>
              <a:t>employeeid</a:t>
            </a:r>
            <a:r>
              <a:rPr lang="en-US" sz="1800" dirty="0">
                <a:solidFill>
                  <a:srgbClr val="000000"/>
                </a:solidFill>
                <a:latin typeface="Calibri Light" panose="020F0302020204030204" pitchFamily="34" charset="0"/>
                <a:cs typeface="Calibri Light" panose="020F0302020204030204" pitchFamily="34" charset="0"/>
              </a:rPr>
              <a:t> AS 'Employee ID:' FROM EMPLOYEES</a:t>
            </a:r>
            <a:br>
              <a:rPr lang="en-US" sz="1800" dirty="0">
                <a:solidFill>
                  <a:srgbClr val="000000"/>
                </a:solidFill>
                <a:latin typeface="Calibri Light" panose="020F0302020204030204" pitchFamily="34" charset="0"/>
                <a:cs typeface="Calibri Light" panose="020F0302020204030204" pitchFamily="34" charset="0"/>
              </a:rPr>
            </a:br>
            <a:endParaRPr lang="en-US" sz="1800" dirty="0">
              <a:solidFill>
                <a:srgbClr val="000000"/>
              </a:solidFill>
              <a:latin typeface="Calibri Light" panose="020F0302020204030204" pitchFamily="34" charset="0"/>
              <a:cs typeface="Calibri Light" panose="020F0302020204030204" pitchFamily="34" charset="0"/>
            </a:endParaRPr>
          </a:p>
        </p:txBody>
      </p:sp>
      <p:sp>
        <p:nvSpPr>
          <p:cNvPr id="58374" name="Rectangle 6"/>
          <p:cNvSpPr>
            <a:spLocks noChangeArrowheads="1"/>
          </p:cNvSpPr>
          <p:nvPr/>
        </p:nvSpPr>
        <p:spPr bwMode="auto">
          <a:xfrm>
            <a:off x="244519" y="1045192"/>
            <a:ext cx="8244385" cy="367878"/>
          </a:xfrm>
          <a:prstGeom prst="rect">
            <a:avLst/>
          </a:prstGeom>
          <a:noFill/>
          <a:ln w="9525" cap="flat">
            <a:noFill/>
            <a:round/>
            <a:headEnd/>
            <a:tailEnd/>
          </a:ln>
          <a:effectLst/>
        </p:spPr>
        <p:txBody>
          <a:bodyPr wrap="square" lIns="90000" tIns="45000" rIns="90000" bIns="4500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Trebuchet MS" pitchFamily="34" charset="0"/>
              </a:rPr>
              <a:t> </a:t>
            </a:r>
            <a:r>
              <a:rPr lang="en-US" sz="1800" dirty="0">
                <a:solidFill>
                  <a:srgbClr val="000000"/>
                </a:solidFill>
                <a:latin typeface="Calibri Light" panose="020F0302020204030204" pitchFamily="34" charset="0"/>
                <a:cs typeface="Calibri Light" panose="020F0302020204030204" pitchFamily="34" charset="0"/>
              </a:rPr>
              <a:t>Range of Values can be selected using BETWEEN, IN, IS or LIKE operator</a:t>
            </a:r>
          </a:p>
        </p:txBody>
      </p:sp>
      <p:sp>
        <p:nvSpPr>
          <p:cNvPr id="9" name="Title 8"/>
          <p:cNvSpPr>
            <a:spLocks noGrp="1"/>
          </p:cNvSpPr>
          <p:nvPr>
            <p:ph type="title"/>
          </p:nvPr>
        </p:nvSpPr>
        <p:spPr>
          <a:xfrm>
            <a:off x="684382" y="250937"/>
            <a:ext cx="5678488" cy="384721"/>
          </a:xfrm>
        </p:spPr>
        <p:txBody>
          <a:bodyPr/>
          <a:lstStyle/>
          <a:p>
            <a:r>
              <a:rPr lang="en-US" dirty="0"/>
              <a:t>Select - Range of Values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765658" y="305560"/>
            <a:ext cx="5768975" cy="765175"/>
          </a:xfrm>
          <a:ln/>
        </p:spPr>
        <p:txBody>
          <a:bodyPr lIns="91440" tIns="45720" rIns="91440" bIns="4572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Steps for Creating a Schema</a:t>
            </a:r>
          </a:p>
        </p:txBody>
      </p:sp>
      <p:sp>
        <p:nvSpPr>
          <p:cNvPr id="13314" name="Text Box 2"/>
          <p:cNvSpPr txBox="1">
            <a:spLocks noChangeArrowheads="1"/>
          </p:cNvSpPr>
          <p:nvPr/>
        </p:nvSpPr>
        <p:spPr bwMode="auto">
          <a:xfrm>
            <a:off x="455613" y="1509713"/>
            <a:ext cx="8229600" cy="4525962"/>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To create a database schema in SQL Server 2008:</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1: Navigate to Security &gt; Schemas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2: Right click on Schemas and select New Schema.... Like this:</a:t>
            </a:r>
            <a:br>
              <a:rPr lang="en-US" sz="1600" b="0" dirty="0">
                <a:solidFill>
                  <a:srgbClr val="000000"/>
                </a:solidFill>
                <a:latin typeface="Calibri Light" panose="020F0302020204030204" pitchFamily="34" charset="0"/>
                <a:cs typeface="Calibri Light" panose="020F0302020204030204" pitchFamily="34" charset="0"/>
              </a:rPr>
            </a:br>
            <a:endParaRPr lang="en-US" sz="1600" b="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b="0"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Hands-on Exercises</a:t>
            </a:r>
          </a:p>
        </p:txBody>
      </p:sp>
      <p:sp>
        <p:nvSpPr>
          <p:cNvPr id="5" name="Content Placeholder 4"/>
          <p:cNvSpPr>
            <a:spLocks noGrp="1"/>
          </p:cNvSpPr>
          <p:nvPr>
            <p:ph idx="1"/>
          </p:nvPr>
        </p:nvSpPr>
        <p:spPr>
          <a:xfrm>
            <a:off x="442166" y="1200431"/>
            <a:ext cx="8229600" cy="3685468"/>
          </a:xfrm>
        </p:spPr>
        <p:txBody>
          <a:bodyPr/>
          <a:lstStyle/>
          <a:p>
            <a:pPr marL="458787" indent="-457200" hangingPunct="1">
              <a:lnSpc>
                <a:spcPct val="100000"/>
              </a:lnSpc>
              <a:spcBef>
                <a:spcPts val="400"/>
              </a:spcBef>
              <a:buSzPct val="45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Display what each books price would be if a 20% price increase were to take place. Show the title id , old price and new price using meaningful headings</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dirty="0">
              <a:solidFill>
                <a:srgbClr val="000000"/>
              </a:solidFill>
            </a:endParaRPr>
          </a:p>
          <a:p>
            <a:pPr marL="458787" indent="-457200" hangingPunct="1">
              <a:lnSpc>
                <a:spcPct val="100000"/>
              </a:lnSpc>
              <a:spcBef>
                <a:spcPts val="400"/>
              </a:spcBef>
              <a:buSzPct val="45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Display the name of books whose price are greater than $20  and less than $55.</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dirty="0">
              <a:solidFill>
                <a:srgbClr val="000000"/>
              </a:solidFill>
            </a:endParaRPr>
          </a:p>
          <a:p>
            <a:pPr marL="458787" indent="-457200" hangingPunct="1">
              <a:lnSpc>
                <a:spcPct val="100000"/>
              </a:lnSpc>
              <a:spcBef>
                <a:spcPts val="400"/>
              </a:spcBef>
              <a:buSzPct val="45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Display the numeric part of every title id (the numeric part of the title </a:t>
            </a:r>
            <a:r>
              <a:rPr lang="en-US" dirty="0" err="1">
                <a:solidFill>
                  <a:srgbClr val="000000"/>
                </a:solidFill>
              </a:rPr>
              <a:t>eg</a:t>
            </a:r>
            <a:r>
              <a:rPr lang="en-US" dirty="0">
                <a:solidFill>
                  <a:srgbClr val="000000"/>
                </a:solidFill>
              </a:rPr>
              <a:t> BU1032 , 1032)</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dirty="0">
              <a:solidFill>
                <a:srgbClr val="000000"/>
              </a:solidFill>
            </a:endParaRPr>
          </a:p>
          <a:p>
            <a:pPr marL="458787" indent="-457200" hangingPunct="1">
              <a:lnSpc>
                <a:spcPct val="100000"/>
              </a:lnSpc>
              <a:spcBef>
                <a:spcPts val="400"/>
              </a:spcBef>
              <a:buSzPct val="45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You want to retrieve data for all the employees who joined after  '1-12-90' have 4 – 6 years of experience.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a:lstStyle/>
          <a:p>
            <a:pPr marL="457200" indent="-455613" hangingPunct="1">
              <a:lnSpc>
                <a:spcPct val="100000"/>
              </a:lnSpc>
              <a:spcBef>
                <a:spcPts val="400"/>
              </a:spcBef>
              <a:buSzPct val="45000"/>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sz="2000" dirty="0">
              <a:solidFill>
                <a:srgbClr val="000000"/>
              </a:solidFill>
              <a:latin typeface="Trebuchet MS" charset="0"/>
            </a:endParaRPr>
          </a:p>
        </p:txBody>
      </p:sp>
      <p:sp>
        <p:nvSpPr>
          <p:cNvPr id="6041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t>Assignments</a:t>
            </a:r>
          </a:p>
        </p:txBody>
      </p:sp>
      <p:sp>
        <p:nvSpPr>
          <p:cNvPr id="5" name="Content Placeholder 4"/>
          <p:cNvSpPr>
            <a:spLocks noGrp="1"/>
          </p:cNvSpPr>
          <p:nvPr>
            <p:ph idx="1"/>
          </p:nvPr>
        </p:nvSpPr>
        <p:spPr>
          <a:xfrm>
            <a:off x="442166" y="1200431"/>
            <a:ext cx="8229600" cy="1365348"/>
          </a:xfrm>
        </p:spPr>
        <p:txBody>
          <a:bodyPr/>
          <a:lstStyle/>
          <a:p>
            <a:pPr marL="458787" indent="-457200" hangingPunct="1">
              <a:lnSpc>
                <a:spcPct val="100000"/>
              </a:lnSpc>
              <a:spcBef>
                <a:spcPts val="400"/>
              </a:spcBef>
              <a:buSzPct val="45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You want to know the year of joining of each employee. How do you display those details</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US" dirty="0">
              <a:solidFill>
                <a:srgbClr val="000000"/>
              </a:solidFill>
            </a:endParaRPr>
          </a:p>
          <a:p>
            <a:pPr marL="458787" indent="-457200" hangingPunct="1">
              <a:lnSpc>
                <a:spcPct val="100000"/>
              </a:lnSpc>
              <a:spcBef>
                <a:spcPts val="400"/>
              </a:spcBef>
              <a:buSzPct val="45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Find the titles of books published by any publisher located in a city that begin with the letter ‘B’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61442" name="Rectangle 2"/>
          <p:cNvSpPr>
            <a:spLocks noChangeArrowheads="1"/>
          </p:cNvSpPr>
          <p:nvPr/>
        </p:nvSpPr>
        <p:spPr bwMode="auto">
          <a:xfrm>
            <a:off x="332095" y="1414558"/>
            <a:ext cx="2687638"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ysClr val="windowText" lastClr="000000"/>
                </a:solidFill>
                <a:latin typeface="Trebuchet MS" pitchFamily="34" charset="0"/>
              </a:rPr>
              <a:t>Function</a:t>
            </a:r>
          </a:p>
        </p:txBody>
      </p:sp>
      <p:sp>
        <p:nvSpPr>
          <p:cNvPr id="61443" name="Rectangle 3"/>
          <p:cNvSpPr>
            <a:spLocks noChangeArrowheads="1"/>
          </p:cNvSpPr>
          <p:nvPr/>
        </p:nvSpPr>
        <p:spPr bwMode="auto">
          <a:xfrm>
            <a:off x="3019733" y="1414558"/>
            <a:ext cx="5770562"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5000" rIns="90000" bIns="450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a:solidFill>
                  <a:sysClr val="windowText" lastClr="000000"/>
                </a:solidFill>
                <a:latin typeface="Trebuchet MS" pitchFamily="34" charset="0"/>
              </a:rPr>
              <a:t>Description</a:t>
            </a:r>
          </a:p>
        </p:txBody>
      </p:sp>
      <p:sp>
        <p:nvSpPr>
          <p:cNvPr id="61444" name="Rectangle 4"/>
          <p:cNvSpPr>
            <a:spLocks noChangeArrowheads="1"/>
          </p:cNvSpPr>
          <p:nvPr/>
        </p:nvSpPr>
        <p:spPr bwMode="auto">
          <a:xfrm>
            <a:off x="332095" y="1830483"/>
            <a:ext cx="2687638" cy="38576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AVG</a:t>
            </a:r>
          </a:p>
        </p:txBody>
      </p:sp>
      <p:sp>
        <p:nvSpPr>
          <p:cNvPr id="61445" name="Rectangle 5"/>
          <p:cNvSpPr>
            <a:spLocks noChangeArrowheads="1"/>
          </p:cNvSpPr>
          <p:nvPr/>
        </p:nvSpPr>
        <p:spPr bwMode="auto">
          <a:xfrm>
            <a:off x="3019733" y="1830483"/>
            <a:ext cx="5770562" cy="38576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Average of values in a numeric expression</a:t>
            </a:r>
          </a:p>
        </p:txBody>
      </p:sp>
      <p:sp>
        <p:nvSpPr>
          <p:cNvPr id="61446" name="Rectangle 6"/>
          <p:cNvSpPr>
            <a:spLocks noChangeArrowheads="1"/>
          </p:cNvSpPr>
          <p:nvPr/>
        </p:nvSpPr>
        <p:spPr bwMode="auto">
          <a:xfrm>
            <a:off x="332095" y="2216245"/>
            <a:ext cx="2687638"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COUNT</a:t>
            </a:r>
          </a:p>
        </p:txBody>
      </p:sp>
      <p:sp>
        <p:nvSpPr>
          <p:cNvPr id="61447" name="Rectangle 7"/>
          <p:cNvSpPr>
            <a:spLocks noChangeArrowheads="1"/>
          </p:cNvSpPr>
          <p:nvPr/>
        </p:nvSpPr>
        <p:spPr bwMode="auto">
          <a:xfrm>
            <a:off x="3019733" y="2216245"/>
            <a:ext cx="5770562"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Number of values in an expression</a:t>
            </a:r>
          </a:p>
        </p:txBody>
      </p:sp>
      <p:sp>
        <p:nvSpPr>
          <p:cNvPr id="61448" name="Rectangle 8"/>
          <p:cNvSpPr>
            <a:spLocks noChangeArrowheads="1"/>
          </p:cNvSpPr>
          <p:nvPr/>
        </p:nvSpPr>
        <p:spPr bwMode="auto">
          <a:xfrm>
            <a:off x="332095" y="2632170"/>
            <a:ext cx="2687638" cy="4143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COUNT (*)</a:t>
            </a:r>
          </a:p>
        </p:txBody>
      </p:sp>
      <p:sp>
        <p:nvSpPr>
          <p:cNvPr id="61449" name="Rectangle 9"/>
          <p:cNvSpPr>
            <a:spLocks noChangeArrowheads="1"/>
          </p:cNvSpPr>
          <p:nvPr/>
        </p:nvSpPr>
        <p:spPr bwMode="auto">
          <a:xfrm>
            <a:off x="3019733" y="2632170"/>
            <a:ext cx="5770562" cy="4143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ysClr val="windowText" lastClr="000000"/>
                </a:solidFill>
                <a:latin typeface="Trebuchet MS" pitchFamily="34" charset="0"/>
              </a:rPr>
              <a:t>Number of selected rows</a:t>
            </a:r>
          </a:p>
        </p:txBody>
      </p:sp>
      <p:sp>
        <p:nvSpPr>
          <p:cNvPr id="61450" name="Rectangle 10"/>
          <p:cNvSpPr>
            <a:spLocks noChangeArrowheads="1"/>
          </p:cNvSpPr>
          <p:nvPr/>
        </p:nvSpPr>
        <p:spPr bwMode="auto">
          <a:xfrm>
            <a:off x="332095" y="3052549"/>
            <a:ext cx="2687638"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MAX</a:t>
            </a:r>
          </a:p>
        </p:txBody>
      </p:sp>
      <p:sp>
        <p:nvSpPr>
          <p:cNvPr id="61451" name="Rectangle 11"/>
          <p:cNvSpPr>
            <a:spLocks noChangeArrowheads="1"/>
          </p:cNvSpPr>
          <p:nvPr/>
        </p:nvSpPr>
        <p:spPr bwMode="auto">
          <a:xfrm>
            <a:off x="3019733" y="3046508"/>
            <a:ext cx="5770562"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Highest value in the expression</a:t>
            </a:r>
          </a:p>
        </p:txBody>
      </p:sp>
      <p:sp>
        <p:nvSpPr>
          <p:cNvPr id="61452" name="Rectangle 12"/>
          <p:cNvSpPr>
            <a:spLocks noChangeArrowheads="1"/>
          </p:cNvSpPr>
          <p:nvPr/>
        </p:nvSpPr>
        <p:spPr bwMode="auto">
          <a:xfrm>
            <a:off x="332095" y="3462433"/>
            <a:ext cx="2687638"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MIN</a:t>
            </a:r>
          </a:p>
        </p:txBody>
      </p:sp>
      <p:sp>
        <p:nvSpPr>
          <p:cNvPr id="61453" name="Rectangle 13"/>
          <p:cNvSpPr>
            <a:spLocks noChangeArrowheads="1"/>
          </p:cNvSpPr>
          <p:nvPr/>
        </p:nvSpPr>
        <p:spPr bwMode="auto">
          <a:xfrm>
            <a:off x="3019733" y="3462433"/>
            <a:ext cx="5770562"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Lowest value in the expression</a:t>
            </a:r>
          </a:p>
        </p:txBody>
      </p:sp>
      <p:sp>
        <p:nvSpPr>
          <p:cNvPr id="61454" name="Rectangle 14"/>
          <p:cNvSpPr>
            <a:spLocks noChangeArrowheads="1"/>
          </p:cNvSpPr>
          <p:nvPr/>
        </p:nvSpPr>
        <p:spPr bwMode="auto">
          <a:xfrm>
            <a:off x="332095" y="3878358"/>
            <a:ext cx="2687638" cy="41433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SUM</a:t>
            </a:r>
          </a:p>
        </p:txBody>
      </p:sp>
      <p:sp>
        <p:nvSpPr>
          <p:cNvPr id="61455" name="Rectangle 15"/>
          <p:cNvSpPr>
            <a:spLocks noChangeArrowheads="1"/>
          </p:cNvSpPr>
          <p:nvPr/>
        </p:nvSpPr>
        <p:spPr bwMode="auto">
          <a:xfrm>
            <a:off x="3019733" y="3878358"/>
            <a:ext cx="5770562" cy="41433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Total values in a numeric expression</a:t>
            </a:r>
          </a:p>
        </p:txBody>
      </p:sp>
      <p:sp>
        <p:nvSpPr>
          <p:cNvPr id="61456" name="Rectangle 16"/>
          <p:cNvSpPr>
            <a:spLocks noChangeArrowheads="1"/>
          </p:cNvSpPr>
          <p:nvPr/>
        </p:nvSpPr>
        <p:spPr bwMode="auto">
          <a:xfrm>
            <a:off x="332095" y="4292695"/>
            <a:ext cx="2687638"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COMPUTE</a:t>
            </a:r>
          </a:p>
        </p:txBody>
      </p:sp>
      <p:sp>
        <p:nvSpPr>
          <p:cNvPr id="61457" name="Rectangle 17"/>
          <p:cNvSpPr>
            <a:spLocks noChangeArrowheads="1"/>
          </p:cNvSpPr>
          <p:nvPr/>
        </p:nvSpPr>
        <p:spPr bwMode="auto">
          <a:xfrm>
            <a:off x="3019733" y="4292695"/>
            <a:ext cx="5770562" cy="4159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Displays Grand Total at the end</a:t>
            </a:r>
          </a:p>
        </p:txBody>
      </p:sp>
      <p:sp>
        <p:nvSpPr>
          <p:cNvPr id="61458" name="Rectangle 18"/>
          <p:cNvSpPr>
            <a:spLocks noChangeArrowheads="1"/>
          </p:cNvSpPr>
          <p:nvPr/>
        </p:nvSpPr>
        <p:spPr bwMode="auto">
          <a:xfrm>
            <a:off x="332095" y="4691158"/>
            <a:ext cx="2687638" cy="4572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COMPUTE BY</a:t>
            </a:r>
          </a:p>
        </p:txBody>
      </p:sp>
      <p:sp>
        <p:nvSpPr>
          <p:cNvPr id="61459" name="Rectangle 19"/>
          <p:cNvSpPr>
            <a:spLocks noChangeArrowheads="1"/>
          </p:cNvSpPr>
          <p:nvPr/>
        </p:nvSpPr>
        <p:spPr bwMode="auto">
          <a:xfrm>
            <a:off x="3019733" y="4708620"/>
            <a:ext cx="5770562" cy="40929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182880" tIns="182880" rIns="182880" bIns="18288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Trebuchet MS" pitchFamily="34" charset="0"/>
              </a:rPr>
              <a:t>Displays sub Total at each group &amp; Grand Total at end</a:t>
            </a:r>
          </a:p>
        </p:txBody>
      </p:sp>
      <p:sp>
        <p:nvSpPr>
          <p:cNvPr id="61460" name="Rectangle 20"/>
          <p:cNvSpPr>
            <a:spLocks noChangeArrowheads="1"/>
          </p:cNvSpPr>
          <p:nvPr/>
        </p:nvSpPr>
        <p:spPr bwMode="auto">
          <a:xfrm>
            <a:off x="1050925" y="6081713"/>
            <a:ext cx="184150" cy="336550"/>
          </a:xfrm>
          <a:prstGeom prst="rect">
            <a:avLst/>
          </a:prstGeom>
          <a:noFill/>
          <a:ln w="9525" cap="flat">
            <a:noFill/>
            <a:round/>
            <a:headEnd/>
            <a:tailEnd/>
          </a:ln>
          <a:effectLst/>
        </p:spPr>
        <p:txBody>
          <a:bodyPr wrap="none" anchor="ctr"/>
          <a:lstStyle/>
          <a:p>
            <a:endParaRPr lang="en-US"/>
          </a:p>
        </p:txBody>
      </p:sp>
      <p:sp>
        <p:nvSpPr>
          <p:cNvPr id="61461" name="Rectangle 21"/>
          <p:cNvSpPr>
            <a:spLocks noChangeArrowheads="1"/>
          </p:cNvSpPr>
          <p:nvPr/>
        </p:nvSpPr>
        <p:spPr bwMode="auto">
          <a:xfrm>
            <a:off x="211871" y="5248702"/>
            <a:ext cx="8430363" cy="644877"/>
          </a:xfrm>
          <a:prstGeom prst="rect">
            <a:avLst/>
          </a:prstGeom>
          <a:noFill/>
          <a:ln w="9525" cap="flat">
            <a:noFill/>
            <a:round/>
            <a:headEnd/>
            <a:tailEnd/>
          </a:ln>
          <a:effectLst/>
        </p:spPr>
        <p:txBody>
          <a:bodyPr wrap="none" lIns="90000" tIns="45000" rIns="90000" bIns="45000">
            <a:spAutoFit/>
          </a:bodyPr>
          <a:lstStyle/>
          <a:p>
            <a:pPr marL="214313" indent="-214313" hangingPunct="1">
              <a:lnSpc>
                <a:spcPct val="100000"/>
              </a:lnSpc>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1800" dirty="0">
                <a:solidFill>
                  <a:srgbClr val="000000"/>
                </a:solidFill>
                <a:latin typeface="Trebuchet MS" pitchFamily="34" charset="0"/>
              </a:rPr>
              <a:t> Aggregate functions operate on sets of rows to give one result per group. </a:t>
            </a:r>
          </a:p>
          <a:p>
            <a:pPr marL="214313" indent="-214313" hangingPunct="1">
              <a:lnSpc>
                <a:spcPct val="100000"/>
              </a:lnSpc>
              <a:buSzPct val="45000"/>
              <a:buFont typeface="Symbol" charset="2"/>
              <a:buChar char=""/>
              <a:tabLst>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sz="1800" dirty="0">
                <a:solidFill>
                  <a:srgbClr val="000000"/>
                </a:solidFill>
                <a:latin typeface="Trebuchet MS" pitchFamily="34" charset="0"/>
              </a:rPr>
              <a:t> The group may be formed on the whole table or on a group.</a:t>
            </a:r>
          </a:p>
        </p:txBody>
      </p:sp>
      <p:sp>
        <p:nvSpPr>
          <p:cNvPr id="23" name="Title 22"/>
          <p:cNvSpPr>
            <a:spLocks noGrp="1"/>
          </p:cNvSpPr>
          <p:nvPr>
            <p:ph type="title"/>
          </p:nvPr>
        </p:nvSpPr>
        <p:spPr>
          <a:xfrm>
            <a:off x="684382" y="250937"/>
            <a:ext cx="5678488" cy="384721"/>
          </a:xfrm>
        </p:spPr>
        <p:txBody>
          <a:bodyPr/>
          <a:lstStyle/>
          <a:p>
            <a:r>
              <a:rPr lang="en-US" sz="2000" dirty="0">
                <a:solidFill>
                  <a:srgbClr val="000000"/>
                </a:solidFill>
                <a:latin typeface="Trebuchet MS" charset="0"/>
              </a:rPr>
              <a:t> </a:t>
            </a:r>
            <a:r>
              <a:rPr lang="en-US" dirty="0">
                <a:latin typeface="Calibri Light" panose="020F0302020204030204" pitchFamily="34" charset="0"/>
                <a:cs typeface="Calibri Light" panose="020F0302020204030204" pitchFamily="34" charset="0"/>
              </a:rPr>
              <a:t>Using Aggregate Functions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392373" y="1147834"/>
            <a:ext cx="8229600" cy="1981200"/>
          </a:xfrm>
          <a:prstGeom prst="rect">
            <a:avLst/>
          </a:prstGeom>
          <a:noFill/>
          <a:ln w="9525" cap="flat">
            <a:noFill/>
            <a:round/>
            <a:headEnd/>
            <a:tailEnd/>
          </a:ln>
          <a:effectLst/>
        </p:spPr>
        <p:txBody>
          <a:bodyPr/>
          <a:lstStyle/>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Syntax:</a:t>
            </a: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SELECT	[</a:t>
            </a:r>
            <a:r>
              <a:rPr lang="en-US" sz="1600" b="0" i="1" dirty="0">
                <a:solidFill>
                  <a:srgbClr val="000000"/>
                </a:solidFill>
                <a:latin typeface="Calibri Light" panose="020F0302020204030204" pitchFamily="34" charset="0"/>
                <a:cs typeface="Calibri Light" panose="020F0302020204030204" pitchFamily="34" charset="0"/>
              </a:rPr>
              <a:t>column</a:t>
            </a:r>
            <a:r>
              <a:rPr lang="en-US" sz="1600" b="0" dirty="0">
                <a:solidFill>
                  <a:srgbClr val="000000"/>
                </a:solidFill>
                <a:latin typeface="Calibri Light" panose="020F0302020204030204" pitchFamily="34" charset="0"/>
                <a:cs typeface="Calibri Light" panose="020F0302020204030204" pitchFamily="34" charset="0"/>
              </a:rPr>
              <a:t>,] </a:t>
            </a:r>
            <a:r>
              <a:rPr lang="en-US" sz="1600" b="0" i="1" dirty="0" err="1">
                <a:solidFill>
                  <a:srgbClr val="000000"/>
                </a:solidFill>
                <a:latin typeface="Calibri Light" panose="020F0302020204030204" pitchFamily="34" charset="0"/>
                <a:cs typeface="Calibri Light" panose="020F0302020204030204" pitchFamily="34" charset="0"/>
              </a:rPr>
              <a:t>group_function</a:t>
            </a:r>
            <a:r>
              <a:rPr lang="en-US" sz="1600" b="0" i="1" dirty="0">
                <a:solidFill>
                  <a:srgbClr val="000000"/>
                </a:solidFill>
                <a:latin typeface="Calibri Light" panose="020F0302020204030204" pitchFamily="34" charset="0"/>
                <a:cs typeface="Calibri Light" panose="020F0302020204030204" pitchFamily="34" charset="0"/>
              </a:rPr>
              <a:t>(column), ...</a:t>
            </a: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FROM		</a:t>
            </a:r>
            <a:r>
              <a:rPr lang="en-US" sz="1600" b="0" i="1" dirty="0">
                <a:solidFill>
                  <a:srgbClr val="000000"/>
                </a:solidFill>
                <a:latin typeface="Calibri Light" panose="020F0302020204030204" pitchFamily="34" charset="0"/>
                <a:cs typeface="Calibri Light" panose="020F0302020204030204" pitchFamily="34" charset="0"/>
              </a:rPr>
              <a:t>table</a:t>
            </a: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[WHERE	</a:t>
            </a:r>
            <a:r>
              <a:rPr lang="en-US" sz="1600" b="0" i="1" dirty="0">
                <a:solidFill>
                  <a:srgbClr val="000000"/>
                </a:solidFill>
                <a:latin typeface="Calibri Light" panose="020F0302020204030204" pitchFamily="34" charset="0"/>
                <a:cs typeface="Calibri Light" panose="020F0302020204030204" pitchFamily="34" charset="0"/>
              </a:rPr>
              <a:t>condition</a:t>
            </a:r>
            <a:r>
              <a:rPr lang="en-US" sz="1600" b="0" dirty="0">
                <a:solidFill>
                  <a:srgbClr val="000000"/>
                </a:solidFill>
                <a:latin typeface="Calibri Light" panose="020F0302020204030204" pitchFamily="34" charset="0"/>
                <a:cs typeface="Calibri Light" panose="020F0302020204030204" pitchFamily="34" charset="0"/>
              </a:rPr>
              <a:t>]</a:t>
            </a: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[GROUP BY	</a:t>
            </a:r>
            <a:r>
              <a:rPr lang="en-US" sz="1600" b="0" i="1" dirty="0">
                <a:solidFill>
                  <a:srgbClr val="000000"/>
                </a:solidFill>
                <a:latin typeface="Calibri Light" panose="020F0302020204030204" pitchFamily="34" charset="0"/>
                <a:cs typeface="Calibri Light" panose="020F0302020204030204" pitchFamily="34" charset="0"/>
              </a:rPr>
              <a:t>column</a:t>
            </a:r>
            <a:r>
              <a:rPr lang="en-US" sz="1600" b="0" dirty="0">
                <a:solidFill>
                  <a:srgbClr val="000000"/>
                </a:solidFill>
                <a:latin typeface="Calibri Light" panose="020F0302020204030204" pitchFamily="34" charset="0"/>
                <a:cs typeface="Calibri Light" panose="020F0302020204030204" pitchFamily="34" charset="0"/>
              </a:rPr>
              <a:t>]</a:t>
            </a: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[ORDER BY	</a:t>
            </a:r>
            <a:r>
              <a:rPr lang="en-US" sz="1600" b="0" i="1" dirty="0">
                <a:solidFill>
                  <a:srgbClr val="000000"/>
                </a:solidFill>
                <a:latin typeface="Calibri Light" panose="020F0302020204030204" pitchFamily="34" charset="0"/>
                <a:cs typeface="Calibri Light" panose="020F0302020204030204" pitchFamily="34" charset="0"/>
              </a:rPr>
              <a:t>column</a:t>
            </a:r>
            <a:r>
              <a:rPr lang="en-US" sz="1600" b="0" dirty="0">
                <a:solidFill>
                  <a:srgbClr val="000000"/>
                </a:solidFill>
                <a:latin typeface="Calibri Light" panose="020F0302020204030204" pitchFamily="34" charset="0"/>
                <a:cs typeface="Calibri Light" panose="020F0302020204030204" pitchFamily="34" charset="0"/>
              </a:rPr>
              <a:t>]</a:t>
            </a: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0" dirty="0">
              <a:solidFill>
                <a:srgbClr val="000000"/>
              </a:solidFill>
              <a:latin typeface="Calibri Light" panose="020F0302020204030204" pitchFamily="34" charset="0"/>
              <a:cs typeface="Calibri Light" panose="020F0302020204030204" pitchFamily="34" charset="0"/>
            </a:endParaRPr>
          </a:p>
          <a:p>
            <a:pPr hangingPunct="1">
              <a:lnSpc>
                <a:spcPct val="9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0" dirty="0">
              <a:solidFill>
                <a:srgbClr val="000000"/>
              </a:solidFill>
              <a:latin typeface="+mn-lt"/>
            </a:endParaRPr>
          </a:p>
        </p:txBody>
      </p:sp>
      <p:sp>
        <p:nvSpPr>
          <p:cNvPr id="62467" name="Rectangle 3"/>
          <p:cNvSpPr>
            <a:spLocks noChangeArrowheads="1"/>
          </p:cNvSpPr>
          <p:nvPr/>
        </p:nvSpPr>
        <p:spPr bwMode="auto">
          <a:xfrm>
            <a:off x="386685" y="3205234"/>
            <a:ext cx="8229600" cy="2553091"/>
          </a:xfrm>
          <a:prstGeom prst="rect">
            <a:avLst/>
          </a:prstGeom>
          <a:noFill/>
          <a:ln w="9525" cap="flat">
            <a:noFill/>
            <a:round/>
            <a:headEnd/>
            <a:tailEnd/>
          </a:ln>
          <a:effectLst/>
        </p:spPr>
        <p:txBody>
          <a:bodyPr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SELECT AVG(Price), MAX(Price), MIN(Price), SUM(Price)</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FROM   Titles</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WHERE  Type In(‘</a:t>
            </a:r>
            <a:r>
              <a:rPr lang="en-US" sz="1600" b="0" dirty="0" err="1">
                <a:solidFill>
                  <a:srgbClr val="000000"/>
                </a:solidFill>
                <a:latin typeface="Calibri Light" panose="020F0302020204030204" pitchFamily="34" charset="0"/>
                <a:cs typeface="Calibri Light" panose="020F0302020204030204" pitchFamily="34" charset="0"/>
              </a:rPr>
              <a:t>Mod_Cook</a:t>
            </a:r>
            <a:r>
              <a:rPr lang="en-US" sz="1600" b="0" dirty="0">
                <a:solidFill>
                  <a:srgbClr val="000000"/>
                </a:solidFill>
                <a:latin typeface="Calibri Light" panose="020F0302020204030204" pitchFamily="34" charset="0"/>
                <a:cs typeface="Calibri Light" panose="020F0302020204030204" pitchFamily="34" charset="0"/>
              </a:rPr>
              <a:t>’, ‘Business’)</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0" dirty="0">
              <a:solidFill>
                <a:srgbClr val="000000"/>
              </a:solidFill>
              <a:latin typeface="Calibri Light" panose="020F0302020204030204" pitchFamily="34" charset="0"/>
              <a:cs typeface="Calibri Light" panose="020F0302020204030204" pitchFamily="34" charset="0"/>
            </a:endParaRP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SELECT MIN(</a:t>
            </a:r>
            <a:r>
              <a:rPr lang="en-US" sz="1600" b="0" dirty="0" err="1">
                <a:solidFill>
                  <a:srgbClr val="000000"/>
                </a:solidFill>
                <a:latin typeface="Calibri Light" panose="020F0302020204030204" pitchFamily="34" charset="0"/>
                <a:cs typeface="Calibri Light" panose="020F0302020204030204" pitchFamily="34" charset="0"/>
              </a:rPr>
              <a:t>pubdate</a:t>
            </a:r>
            <a:r>
              <a:rPr lang="en-US" sz="1600" b="0" dirty="0">
                <a:solidFill>
                  <a:srgbClr val="000000"/>
                </a:solidFill>
                <a:latin typeface="Calibri Light" panose="020F0302020204030204" pitchFamily="34" charset="0"/>
                <a:cs typeface="Calibri Light" panose="020F0302020204030204" pitchFamily="34" charset="0"/>
              </a:rPr>
              <a:t>), MAX(</a:t>
            </a:r>
            <a:r>
              <a:rPr lang="en-US" sz="1600" b="0" dirty="0" err="1">
                <a:solidFill>
                  <a:srgbClr val="000000"/>
                </a:solidFill>
                <a:latin typeface="Calibri Light" panose="020F0302020204030204" pitchFamily="34" charset="0"/>
                <a:cs typeface="Calibri Light" panose="020F0302020204030204" pitchFamily="34" charset="0"/>
              </a:rPr>
              <a:t>pubdate</a:t>
            </a:r>
            <a:r>
              <a:rPr lang="en-US" sz="1600" b="0" dirty="0">
                <a:solidFill>
                  <a:srgbClr val="000000"/>
                </a:solidFill>
                <a:latin typeface="Calibri Light" panose="020F0302020204030204" pitchFamily="34" charset="0"/>
                <a:cs typeface="Calibri Light" panose="020F0302020204030204" pitchFamily="34" charset="0"/>
              </a:rPr>
              <a:t>)</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FROM Titles</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b="0" dirty="0">
              <a:solidFill>
                <a:srgbClr val="000000"/>
              </a:solidFill>
              <a:latin typeface="Calibri Light" panose="020F0302020204030204" pitchFamily="34" charset="0"/>
              <a:cs typeface="Calibri Light" panose="020F0302020204030204" pitchFamily="34" charset="0"/>
            </a:endParaRP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SELECT COUNT(advance)</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FROM   Titles</a:t>
            </a: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WHERE  type='Business'</a:t>
            </a:r>
          </a:p>
        </p:txBody>
      </p:sp>
      <p:sp>
        <p:nvSpPr>
          <p:cNvPr id="5" name="Title 4"/>
          <p:cNvSpPr>
            <a:spLocks noGrp="1"/>
          </p:cNvSpPr>
          <p:nvPr>
            <p:ph type="title"/>
          </p:nvPr>
        </p:nvSpPr>
        <p:spPr/>
        <p:txBody>
          <a:bodyPr/>
          <a:lstStyle/>
          <a:p>
            <a:r>
              <a:rPr lang="en-US" sz="2000" dirty="0">
                <a:solidFill>
                  <a:srgbClr val="000000"/>
                </a:solidFill>
                <a:latin typeface="+mn-lt"/>
              </a:rPr>
              <a:t> </a:t>
            </a:r>
            <a:r>
              <a:rPr lang="en-US" dirty="0">
                <a:latin typeface="Calibri Light" panose="020F0302020204030204" pitchFamily="34" charset="0"/>
                <a:cs typeface="Calibri Light" panose="020F0302020204030204" pitchFamily="34" charset="0"/>
              </a:rPr>
              <a:t>Using Aggregate Functions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Each group summarizes the data for all the rows in the table that have the same value.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600" b="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When you group data, you can display only summary or grouped data.</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600" b="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You cannot display values from individual rows.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600" b="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You can group by more than one column, each group in the query shows the aggregate values for all grouping columns.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mn-lt"/>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mn-lt"/>
            </a:endParaRPr>
          </a:p>
        </p:txBody>
      </p:sp>
      <p:sp>
        <p:nvSpPr>
          <p:cNvPr id="6349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mn-lt"/>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GROUP BY Clause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6451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64515" name="Rectangle 3"/>
          <p:cNvSpPr>
            <a:spLocks noChangeArrowheads="1"/>
          </p:cNvSpPr>
          <p:nvPr/>
        </p:nvSpPr>
        <p:spPr bwMode="auto">
          <a:xfrm>
            <a:off x="457200" y="3886200"/>
            <a:ext cx="7696200" cy="1447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USE NORTHWIND</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SELECT </a:t>
            </a:r>
            <a:r>
              <a:rPr lang="en-US" sz="1800" b="1" dirty="0" err="1">
                <a:solidFill>
                  <a:srgbClr val="000000"/>
                </a:solidFill>
                <a:latin typeface="Calibri Light" panose="020F0302020204030204" pitchFamily="34" charset="0"/>
                <a:cs typeface="Calibri Light" panose="020F0302020204030204" pitchFamily="34" charset="0"/>
              </a:rPr>
              <a:t>productid,SUM</a:t>
            </a:r>
            <a:r>
              <a:rPr lang="en-US" sz="1800" b="1" dirty="0">
                <a:solidFill>
                  <a:srgbClr val="000000"/>
                </a:solidFill>
                <a:latin typeface="Calibri Light" panose="020F0302020204030204" pitchFamily="34" charset="0"/>
                <a:cs typeface="Calibri Light" panose="020F0302020204030204" pitchFamily="34" charset="0"/>
              </a:rPr>
              <a:t>(quantity) AS </a:t>
            </a:r>
            <a:r>
              <a:rPr lang="en-US" sz="1800" b="1" dirty="0" err="1">
                <a:solidFill>
                  <a:srgbClr val="000000"/>
                </a:solidFill>
                <a:latin typeface="Calibri Light" panose="020F0302020204030204" pitchFamily="34" charset="0"/>
                <a:cs typeface="Calibri Light" panose="020F0302020204030204" pitchFamily="34" charset="0"/>
              </a:rPr>
              <a:t>total_quantity</a:t>
            </a:r>
            <a:endParaRPr lang="en-US" sz="1800" b="1" dirty="0">
              <a:solidFill>
                <a:srgbClr val="000000"/>
              </a:solidFill>
              <a:latin typeface="Calibri Light" panose="020F0302020204030204" pitchFamily="34" charset="0"/>
              <a:cs typeface="Calibri Light" panose="020F0302020204030204" pitchFamily="34" charset="0"/>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FROM ORDERHIST</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WHERE productid = 2</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GROUP BY productid</a:t>
            </a:r>
          </a:p>
        </p:txBody>
      </p:sp>
      <p:sp>
        <p:nvSpPr>
          <p:cNvPr id="64516" name="Rectangle 4"/>
          <p:cNvSpPr>
            <a:spLocks noChangeArrowheads="1"/>
          </p:cNvSpPr>
          <p:nvPr/>
        </p:nvSpPr>
        <p:spPr bwMode="auto">
          <a:xfrm>
            <a:off x="822325" y="6005513"/>
            <a:ext cx="184150" cy="336550"/>
          </a:xfrm>
          <a:prstGeom prst="rect">
            <a:avLst/>
          </a:prstGeom>
          <a:noFill/>
          <a:ln w="9525" cap="flat">
            <a:noFill/>
            <a:round/>
            <a:headEnd/>
            <a:tailEnd/>
          </a:ln>
          <a:effectLst/>
        </p:spPr>
        <p:txBody>
          <a:bodyPr wrap="none" anchor="ctr"/>
          <a:lstStyle/>
          <a:p>
            <a:endParaRPr lang="en-US"/>
          </a:p>
        </p:txBody>
      </p:sp>
      <p:sp>
        <p:nvSpPr>
          <p:cNvPr id="6" name="Title 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GROUP BY Clause</a:t>
            </a:r>
          </a:p>
        </p:txBody>
      </p:sp>
      <p:sp>
        <p:nvSpPr>
          <p:cNvPr id="7" name="Content Placeholder 6"/>
          <p:cNvSpPr>
            <a:spLocks noGrp="1"/>
          </p:cNvSpPr>
          <p:nvPr>
            <p:ph idx="1"/>
          </p:nvPr>
        </p:nvSpPr>
        <p:spPr>
          <a:xfrm>
            <a:off x="442166" y="1200431"/>
            <a:ext cx="8229600" cy="2047736"/>
          </a:xfrm>
        </p:spPr>
        <p:txBody>
          <a:bodyPr/>
          <a:lstStyle/>
          <a:p>
            <a:pPr marL="341313" indent="-339725" algn="just"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Group By is added to SQL because aggregate functions (like SUM) return the aggregate of all column values every time they are called, and without the GROUP BY function it was impossible to find the sum for each individual group of column values. </a:t>
            </a:r>
          </a:p>
          <a:p>
            <a:pPr marL="341313" indent="-339725" algn="just"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algn="just"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You can use the GROUP BY clause to divide the rows in a table into groups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65539" name="Rectangle 3"/>
          <p:cNvSpPr>
            <a:spLocks noChangeArrowheads="1"/>
          </p:cNvSpPr>
          <p:nvPr/>
        </p:nvSpPr>
        <p:spPr bwMode="auto">
          <a:xfrm>
            <a:off x="4419600" y="3276600"/>
            <a:ext cx="304800" cy="304800"/>
          </a:xfrm>
          <a:prstGeom prst="rect">
            <a:avLst/>
          </a:prstGeom>
          <a:noFill/>
          <a:ln w="9525" cap="flat">
            <a:noFill/>
            <a:round/>
            <a:headEnd/>
            <a:tailEnd/>
          </a:ln>
          <a:effectLst/>
        </p:spPr>
        <p:txBody>
          <a:bodyPr wrap="none" anchor="ctr"/>
          <a:lstStyle/>
          <a:p>
            <a:endParaRPr lang="en-US"/>
          </a:p>
        </p:txBody>
      </p:sp>
      <p:sp>
        <p:nvSpPr>
          <p:cNvPr id="65540" name="Rectangle 4"/>
          <p:cNvSpPr>
            <a:spLocks noChangeArrowheads="1"/>
          </p:cNvSpPr>
          <p:nvPr/>
        </p:nvSpPr>
        <p:spPr bwMode="auto">
          <a:xfrm>
            <a:off x="4419600" y="3276600"/>
            <a:ext cx="304800" cy="304800"/>
          </a:xfrm>
          <a:prstGeom prst="rect">
            <a:avLst/>
          </a:prstGeom>
          <a:noFill/>
          <a:ln w="9525" cap="flat">
            <a:noFill/>
            <a:round/>
            <a:headEnd/>
            <a:tailEnd/>
          </a:ln>
          <a:effectLst/>
        </p:spPr>
        <p:txBody>
          <a:bodyPr wrap="none" anchor="ctr"/>
          <a:lstStyle/>
          <a:p>
            <a:endParaRPr lang="en-US"/>
          </a:p>
        </p:txBody>
      </p:sp>
      <p:sp>
        <p:nvSpPr>
          <p:cNvPr id="6" name="Title 5"/>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GROUP</a:t>
            </a:r>
            <a:r>
              <a:rPr lang="en-US" sz="2000" dirty="0">
                <a:solidFill>
                  <a:srgbClr val="000000"/>
                </a:solidFill>
                <a:latin typeface="Trebuchet MS" charset="0"/>
              </a:rPr>
              <a:t> </a:t>
            </a:r>
            <a:r>
              <a:rPr lang="en-US" dirty="0">
                <a:latin typeface="Calibri Light" panose="020F0302020204030204" pitchFamily="34" charset="0"/>
                <a:cs typeface="Calibri Light" panose="020F0302020204030204" pitchFamily="34" charset="0"/>
              </a:rPr>
              <a:t>BY Clause</a:t>
            </a:r>
          </a:p>
        </p:txBody>
      </p:sp>
      <p:sp>
        <p:nvSpPr>
          <p:cNvPr id="7" name="Content Placeholder 6"/>
          <p:cNvSpPr>
            <a:spLocks noGrp="1"/>
          </p:cNvSpPr>
          <p:nvPr>
            <p:ph idx="1"/>
          </p:nvPr>
        </p:nvSpPr>
        <p:spPr>
          <a:xfrm>
            <a:off x="457200" y="760339"/>
            <a:ext cx="8229600" cy="4525962"/>
          </a:xfrm>
        </p:spPr>
        <p:txBody>
          <a:bodyPr/>
          <a:lstStyle/>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Examples: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USE pubs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a:solidFill>
                <a:srgbClr val="000000"/>
              </a:solidFill>
            </a:endParaRP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SELECT </a:t>
            </a:r>
            <a:r>
              <a:rPr lang="en-US" sz="1800" dirty="0" err="1">
                <a:solidFill>
                  <a:srgbClr val="000000"/>
                </a:solidFill>
              </a:rPr>
              <a:t>pub_id</a:t>
            </a:r>
            <a:r>
              <a:rPr lang="en-US" sz="1800" dirty="0">
                <a:solidFill>
                  <a:srgbClr val="000000"/>
                </a:solidFill>
              </a:rPr>
              <a:t> ,SUM(price) as Total</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FROM titles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GROUP BY </a:t>
            </a:r>
            <a:r>
              <a:rPr lang="en-US" sz="1800" dirty="0" err="1">
                <a:solidFill>
                  <a:srgbClr val="000000"/>
                </a:solidFill>
              </a:rPr>
              <a:t>pub_id</a:t>
            </a:r>
            <a:r>
              <a:rPr lang="en-US" sz="1800" dirty="0">
                <a:solidFill>
                  <a:srgbClr val="000000"/>
                </a:solidFill>
              </a:rPr>
              <a:t>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a:solidFill>
                <a:srgbClr val="000000"/>
              </a:solidFill>
            </a:endParaRP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SELECT </a:t>
            </a:r>
            <a:r>
              <a:rPr lang="en-US" sz="1800" dirty="0" err="1">
                <a:solidFill>
                  <a:srgbClr val="000000"/>
                </a:solidFill>
              </a:rPr>
              <a:t>pub_id</a:t>
            </a:r>
            <a:r>
              <a:rPr lang="en-US" sz="1800" dirty="0">
                <a:solidFill>
                  <a:srgbClr val="000000"/>
                </a:solidFill>
              </a:rPr>
              <a:t>, type, SUM(price) </a:t>
            </a:r>
            <a:r>
              <a:rPr lang="en-US" sz="1800" dirty="0" err="1">
                <a:solidFill>
                  <a:srgbClr val="000000"/>
                </a:solidFill>
              </a:rPr>
              <a:t>Total_price</a:t>
            </a:r>
            <a:r>
              <a:rPr lang="en-US" sz="1800" dirty="0">
                <a:solidFill>
                  <a:srgbClr val="000000"/>
                </a:solidFill>
              </a:rPr>
              <a:t>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FROM titles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GROUP BY </a:t>
            </a:r>
            <a:r>
              <a:rPr lang="en-US" sz="1800" dirty="0" err="1">
                <a:solidFill>
                  <a:srgbClr val="000000"/>
                </a:solidFill>
              </a:rPr>
              <a:t>pub_id</a:t>
            </a:r>
            <a:r>
              <a:rPr lang="en-US" sz="1800" dirty="0">
                <a:solidFill>
                  <a:srgbClr val="000000"/>
                </a:solidFill>
              </a:rPr>
              <a:t>, type</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a:solidFill>
                <a:srgbClr val="000000"/>
              </a:solidFill>
            </a:endParaRP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SELECT type, AVG(price)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FROM titles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WHERE advance &gt; $5000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GROUP BY type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dirty="0">
              <a:solidFill>
                <a:srgbClr val="000000"/>
              </a:solidFill>
            </a:endParaRP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SELECT royalty, AVG(price * 2) AS </a:t>
            </a:r>
            <a:r>
              <a:rPr lang="en-US" sz="1800" dirty="0" err="1">
                <a:solidFill>
                  <a:srgbClr val="000000"/>
                </a:solidFill>
              </a:rPr>
              <a:t>AveragePrice</a:t>
            </a:r>
            <a:r>
              <a:rPr lang="en-US" sz="1800" dirty="0">
                <a:solidFill>
                  <a:srgbClr val="000000"/>
                </a:solidFill>
              </a:rPr>
              <a:t>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FROM </a:t>
            </a:r>
            <a:r>
              <a:rPr lang="en-US" sz="1800" dirty="0" err="1">
                <a:solidFill>
                  <a:srgbClr val="000000"/>
                </a:solidFill>
              </a:rPr>
              <a:t>pubs.dbo.titles</a:t>
            </a:r>
            <a:r>
              <a:rPr lang="en-US" sz="1800" dirty="0">
                <a:solidFill>
                  <a:srgbClr val="000000"/>
                </a:solidFill>
              </a:rPr>
              <a:t>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WHERE royalty IS NOT NULL </a:t>
            </a:r>
          </a:p>
          <a:p>
            <a:pPr hangingPunct="1">
              <a:lnSpc>
                <a:spcPct val="8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solidFill>
                  <a:srgbClr val="000000"/>
                </a:solidFill>
              </a:rPr>
              <a:t>GROUP BY royalty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66563" name="Rectangle 3"/>
          <p:cNvSpPr>
            <a:spLocks noChangeArrowheads="1"/>
          </p:cNvSpPr>
          <p:nvPr/>
        </p:nvSpPr>
        <p:spPr bwMode="auto">
          <a:xfrm>
            <a:off x="470848" y="4627927"/>
            <a:ext cx="7696200" cy="15240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USE </a:t>
            </a:r>
            <a:r>
              <a:rPr lang="en-US" sz="1800" b="1" dirty="0" err="1">
                <a:solidFill>
                  <a:srgbClr val="000000"/>
                </a:solidFill>
                <a:latin typeface="Calibri Light" panose="020F0302020204030204" pitchFamily="34" charset="0"/>
                <a:cs typeface="Calibri Light" panose="020F0302020204030204" pitchFamily="34" charset="0"/>
              </a:rPr>
              <a:t>northwind</a:t>
            </a:r>
            <a:endParaRPr lang="en-US" sz="1800" b="1" dirty="0">
              <a:solidFill>
                <a:srgbClr val="000000"/>
              </a:solidFill>
              <a:latin typeface="Calibri Light" panose="020F0302020204030204" pitchFamily="34" charset="0"/>
              <a:cs typeface="Calibri Light" panose="020F0302020204030204" pitchFamily="34" charset="0"/>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SELECT </a:t>
            </a:r>
            <a:r>
              <a:rPr lang="en-US" sz="1800" b="1" dirty="0" err="1">
                <a:solidFill>
                  <a:srgbClr val="000000"/>
                </a:solidFill>
                <a:latin typeface="Calibri Light" panose="020F0302020204030204" pitchFamily="34" charset="0"/>
                <a:cs typeface="Calibri Light" panose="020F0302020204030204" pitchFamily="34" charset="0"/>
              </a:rPr>
              <a:t>productid</a:t>
            </a:r>
            <a:r>
              <a:rPr lang="en-US" sz="1800" b="1" dirty="0">
                <a:solidFill>
                  <a:srgbClr val="000000"/>
                </a:solidFill>
                <a:latin typeface="Calibri Light" panose="020F0302020204030204" pitchFamily="34" charset="0"/>
                <a:cs typeface="Calibri Light" panose="020F0302020204030204" pitchFamily="34" charset="0"/>
              </a:rPr>
              <a:t>, SUM(quantity)</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AS </a:t>
            </a:r>
            <a:r>
              <a:rPr lang="en-US" sz="1800" b="1" dirty="0" err="1">
                <a:solidFill>
                  <a:srgbClr val="000000"/>
                </a:solidFill>
                <a:latin typeface="Calibri Light" panose="020F0302020204030204" pitchFamily="34" charset="0"/>
                <a:cs typeface="Calibri Light" panose="020F0302020204030204" pitchFamily="34" charset="0"/>
              </a:rPr>
              <a:t>total_quantity</a:t>
            </a:r>
            <a:endParaRPr lang="en-US" sz="1800" b="1" dirty="0">
              <a:solidFill>
                <a:srgbClr val="000000"/>
              </a:solidFill>
              <a:latin typeface="Calibri Light" panose="020F0302020204030204" pitchFamily="34" charset="0"/>
              <a:cs typeface="Calibri Light" panose="020F0302020204030204" pitchFamily="34" charset="0"/>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FROM ORDERHIST</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GROUP BY </a:t>
            </a:r>
            <a:r>
              <a:rPr lang="en-US" sz="1800" b="1" dirty="0" err="1">
                <a:solidFill>
                  <a:srgbClr val="000000"/>
                </a:solidFill>
                <a:latin typeface="Calibri Light" panose="020F0302020204030204" pitchFamily="34" charset="0"/>
                <a:cs typeface="Calibri Light" panose="020F0302020204030204" pitchFamily="34" charset="0"/>
              </a:rPr>
              <a:t>productid</a:t>
            </a:r>
            <a:endParaRPr lang="en-US" sz="1800" b="1" dirty="0">
              <a:solidFill>
                <a:srgbClr val="000000"/>
              </a:solidFill>
              <a:latin typeface="Calibri Light" panose="020F0302020204030204" pitchFamily="34" charset="0"/>
              <a:cs typeface="Calibri Light" panose="020F0302020204030204" pitchFamily="34" charset="0"/>
            </a:endParaRP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a:solidFill>
                  <a:srgbClr val="000000"/>
                </a:solidFill>
                <a:latin typeface="Calibri Light" panose="020F0302020204030204" pitchFamily="34" charset="0"/>
                <a:cs typeface="Calibri Light" panose="020F0302020204030204" pitchFamily="34" charset="0"/>
              </a:rPr>
              <a:t> HAVING SUM(quantity)&gt;=30</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HAVING Clause</a:t>
            </a:r>
          </a:p>
        </p:txBody>
      </p:sp>
      <p:sp>
        <p:nvSpPr>
          <p:cNvPr id="6" name="Content Placeholder 5"/>
          <p:cNvSpPr>
            <a:spLocks noGrp="1"/>
          </p:cNvSpPr>
          <p:nvPr>
            <p:ph idx="1"/>
          </p:nvPr>
        </p:nvSpPr>
        <p:spPr>
          <a:xfrm>
            <a:off x="470848" y="914400"/>
            <a:ext cx="8229600" cy="2320691"/>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The HAVING clause sets conditions on the GROUP BY clause similar to the way WHERE interacts with SELECT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You can limit the groups that appear in a query by specifying a condition that applies to groups as a whole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SELECT column, </a:t>
            </a:r>
            <a:r>
              <a:rPr lang="en-US" sz="2000" dirty="0" err="1">
                <a:solidFill>
                  <a:srgbClr val="000000"/>
                </a:solidFill>
              </a:rPr>
              <a:t>group_function</a:t>
            </a:r>
            <a:endParaRPr lang="en-US" sz="2000"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FROM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[WHERE condition]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[GROUP BY	</a:t>
            </a:r>
            <a:r>
              <a:rPr lang="en-US" sz="2000" dirty="0" err="1">
                <a:solidFill>
                  <a:srgbClr val="000000"/>
                </a:solidFill>
              </a:rPr>
              <a:t>group_by_expression</a:t>
            </a:r>
            <a:r>
              <a:rPr lang="en-US" sz="2000" dirty="0">
                <a:solidFill>
                  <a:srgbClr val="000000"/>
                </a:solidFill>
              </a:rPr>
              <a: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[HAVING </a:t>
            </a:r>
            <a:r>
              <a:rPr lang="en-US" sz="2000" dirty="0" err="1">
                <a:solidFill>
                  <a:srgbClr val="000000"/>
                </a:solidFill>
              </a:rPr>
              <a:t>group_condition</a:t>
            </a:r>
            <a:r>
              <a:rPr lang="en-US" sz="2000" dirty="0">
                <a:solidFill>
                  <a:srgbClr val="000000"/>
                </a:solidFill>
              </a:rPr>
              <a: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[ORDER BY column]</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430887"/>
          </a:xfrm>
        </p:spPr>
        <p:txBody>
          <a:bodyPr/>
          <a:lstStyle/>
          <a:p>
            <a:pPr>
              <a:defRPr/>
            </a:pPr>
            <a:r>
              <a:rPr lang="en-US" sz="2800" dirty="0"/>
              <a:t>Retrieving Data from Multiple Tables</a:t>
            </a:r>
            <a:endParaRPr lang="en-US" dirty="0"/>
          </a:p>
        </p:txBody>
      </p:sp>
    </p:spTree>
    <p:extLst>
      <p:ext uri="{BB962C8B-B14F-4D97-AF65-F5344CB8AC3E}">
        <p14:creationId xmlns:p14="http://schemas.microsoft.com/office/powerpoint/2010/main" val="953175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Introduction to Joins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When your report needs to display data from multiple tables you need to join the data from multiple tables.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Tables from which data has to be retrieve needs to defined in the FROM clause.</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Selects Specific Columns from Multiple Tables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JOIN keyword specifies that tables are joined and how to join them</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ON keyword specifies join condition</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Queries Two or More Tables to Produce a Result Set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primary and foreign keys as join conditions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columns common to specified tables to join tables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831919" y="93524"/>
            <a:ext cx="5768975" cy="765175"/>
          </a:xfrm>
          <a:ln/>
        </p:spPr>
        <p:txBody>
          <a:bodyPr lIns="91440" tIns="45720" rIns="91440" bIns="4572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Create a Schema</a:t>
            </a:r>
          </a:p>
        </p:txBody>
      </p:sp>
      <p:pic>
        <p:nvPicPr>
          <p:cNvPr id="14338" name="Picture 2"/>
          <p:cNvPicPr>
            <a:picLocks noChangeAspect="1" noChangeArrowheads="1"/>
          </p:cNvPicPr>
          <p:nvPr/>
        </p:nvPicPr>
        <p:blipFill>
          <a:blip r:embed="rId3"/>
          <a:srcRect/>
          <a:stretch>
            <a:fillRect/>
          </a:stretch>
        </p:blipFill>
        <p:spPr bwMode="auto">
          <a:xfrm>
            <a:off x="1613848" y="1050879"/>
            <a:ext cx="4650473" cy="5098130"/>
          </a:xfrm>
          <a:prstGeom prst="rect">
            <a:avLst/>
          </a:prstGeom>
          <a:noFill/>
          <a:ln w="9525" cap="flat">
            <a:solidFill>
              <a:schemeClr val="tx1"/>
            </a:solid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Types of Joins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Joins can be categorized as: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INNER JOINS: use a comparison operator to match rows from two tables based on the values in common columns from each table. Inner Joins are again categorized as  </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err="1">
                <a:solidFill>
                  <a:srgbClr val="000000"/>
                </a:solidFill>
              </a:rPr>
              <a:t>Equi</a:t>
            </a:r>
            <a:r>
              <a:rPr lang="en-US" dirty="0">
                <a:solidFill>
                  <a:srgbClr val="000000"/>
                </a:solidFill>
              </a:rPr>
              <a:t>-Joins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Non-</a:t>
            </a:r>
            <a:r>
              <a:rPr lang="en-US" dirty="0" err="1">
                <a:solidFill>
                  <a:srgbClr val="000000"/>
                </a:solidFill>
              </a:rPr>
              <a:t>Equi</a:t>
            </a:r>
            <a:r>
              <a:rPr lang="en-US" dirty="0">
                <a:solidFill>
                  <a:srgbClr val="000000"/>
                </a:solidFill>
              </a:rPr>
              <a:t> Joins</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OUTER JOINS: can be categorized as: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Left Outer Joins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Right Outer Joins</a:t>
            </a: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Full Outer Joins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SELF JOINS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CROSS JOINS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304800" y="685800"/>
            <a:ext cx="8229600" cy="5029200"/>
          </a:xfrm>
          <a:prstGeom prst="rect">
            <a:avLst/>
          </a:prstGeom>
          <a:noFill/>
          <a:ln w="9525" cap="flat">
            <a:noFill/>
            <a:round/>
            <a:headEnd/>
            <a:tailEnd/>
          </a:ln>
          <a:effectLst/>
        </p:spPr>
        <p:txBody>
          <a:bodyPr/>
          <a:lstStyle/>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76802"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76803" name="Rectangle 3"/>
          <p:cNvSpPr>
            <a:spLocks noChangeArrowheads="1"/>
          </p:cNvSpPr>
          <p:nvPr/>
        </p:nvSpPr>
        <p:spPr bwMode="auto">
          <a:xfrm>
            <a:off x="664191" y="4658436"/>
            <a:ext cx="6400800" cy="1569660"/>
          </a:xfrm>
          <a:prstGeom prst="rect">
            <a:avLst/>
          </a:prstGeom>
          <a:solidFill>
            <a:srgbClr val="FFFFFF"/>
          </a:solidFill>
          <a:ln w="12600" cap="flat">
            <a:solidFill>
              <a:srgbClr val="000000"/>
            </a:solidFill>
            <a:miter lim="800000"/>
            <a:headEnd/>
            <a:tailEnd/>
          </a:ln>
          <a:effectLst/>
        </p:spPr>
        <p:txBody>
          <a:bodyPr lIns="90360" tIns="91440" rIns="90360" bIns="91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USE Pubs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SELECT </a:t>
            </a:r>
            <a:r>
              <a:rPr lang="en-US" b="1" dirty="0" err="1">
                <a:solidFill>
                  <a:srgbClr val="000000"/>
                </a:solidFill>
                <a:latin typeface="Calibri Light" panose="020F0302020204030204" pitchFamily="34" charset="0"/>
                <a:cs typeface="Calibri Light" panose="020F0302020204030204" pitchFamily="34" charset="0"/>
              </a:rPr>
              <a:t>Pub_name</a:t>
            </a:r>
            <a:r>
              <a:rPr lang="en-US" b="1" dirty="0">
                <a:solidFill>
                  <a:srgbClr val="000000"/>
                </a:solidFill>
                <a:latin typeface="Calibri Light" panose="020F0302020204030204" pitchFamily="34" charset="0"/>
                <a:cs typeface="Calibri Light" panose="020F0302020204030204" pitchFamily="34" charset="0"/>
              </a:rPr>
              <a:t>, Title</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 FROM Titles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latin typeface="Calibri Light" panose="020F0302020204030204" pitchFamily="34" charset="0"/>
                <a:cs typeface="Calibri Light" panose="020F0302020204030204" pitchFamily="34" charset="0"/>
              </a:rPr>
              <a:t> CROSS JOIN Publishers</a:t>
            </a:r>
            <a:br>
              <a:rPr lang="en-US" b="1" dirty="0">
                <a:solidFill>
                  <a:srgbClr val="000000"/>
                </a:solidFill>
                <a:latin typeface="Calibri Light" panose="020F0302020204030204" pitchFamily="34" charset="0"/>
                <a:cs typeface="Calibri Light" panose="020F0302020204030204" pitchFamily="34" charset="0"/>
              </a:rPr>
            </a:br>
            <a:r>
              <a:rPr lang="en-US" b="1" dirty="0">
                <a:solidFill>
                  <a:srgbClr val="000000"/>
                </a:solidFill>
                <a:latin typeface="Calibri Light" panose="020F0302020204030204" pitchFamily="34" charset="0"/>
                <a:cs typeface="Calibri Light" panose="020F0302020204030204" pitchFamily="34" charset="0"/>
              </a:rPr>
              <a:t>GO</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Using Cross Joins</a:t>
            </a:r>
          </a:p>
        </p:txBody>
      </p:sp>
      <p:sp>
        <p:nvSpPr>
          <p:cNvPr id="6" name="Content Placeholder 5"/>
          <p:cNvSpPr>
            <a:spLocks noGrp="1"/>
          </p:cNvSpPr>
          <p:nvPr>
            <p:ph idx="1"/>
          </p:nvPr>
        </p:nvSpPr>
        <p:spPr>
          <a:xfrm>
            <a:off x="442166" y="1200431"/>
            <a:ext cx="8229600" cy="2552703"/>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Cross joins return all rows from the left table, each row from the left table is combined with all rows from the right table.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Cross joins are also called Cartesian products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CROSS JOIN is used to multiply the records from one table to the records of the other table, when no matching records are find.</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This is used for bulk insert or reporting purposes.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77827" name="Rectangle 3"/>
          <p:cNvSpPr>
            <a:spLocks noChangeArrowheads="1"/>
          </p:cNvSpPr>
          <p:nvPr/>
        </p:nvSpPr>
        <p:spPr bwMode="auto">
          <a:xfrm>
            <a:off x="838200" y="4927979"/>
            <a:ext cx="7696200" cy="1071062"/>
          </a:xfrm>
          <a:prstGeom prst="rect">
            <a:avLst/>
          </a:prstGeom>
          <a:solidFill>
            <a:srgbClr val="FFFFFF"/>
          </a:solidFill>
          <a:ln w="12600" cap="flat">
            <a:solidFill>
              <a:srgbClr val="000000"/>
            </a:solidFill>
            <a:miter lim="800000"/>
            <a:headEnd/>
            <a:tailEnd/>
          </a:ln>
          <a:effectLst/>
        </p:spPr>
        <p:txBody>
          <a:bodyPr lIns="90360" tIns="91440" rIns="90360" bIns="91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USE pubs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SELECT *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FROM authors AS a INNER JOIN publishers AS p </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ON </a:t>
            </a:r>
            <a:r>
              <a:rPr lang="en-US" sz="1600" b="1" dirty="0" err="1">
                <a:solidFill>
                  <a:srgbClr val="000000"/>
                </a:solidFill>
                <a:latin typeface="Calibri Light" panose="020F0302020204030204" pitchFamily="34" charset="0"/>
                <a:cs typeface="Calibri Light" panose="020F0302020204030204" pitchFamily="34" charset="0"/>
              </a:rPr>
              <a:t>a.city</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p.city</a:t>
            </a:r>
            <a:r>
              <a:rPr lang="en-US" sz="1600" b="1" dirty="0">
                <a:solidFill>
                  <a:srgbClr val="000000"/>
                </a:solidFill>
                <a:latin typeface="Calibri Light" panose="020F0302020204030204" pitchFamily="34" charset="0"/>
                <a:cs typeface="Calibri Light" panose="020F0302020204030204" pitchFamily="34" charset="0"/>
              </a:rPr>
              <a:t> ORDER BY </a:t>
            </a:r>
            <a:r>
              <a:rPr lang="en-US" sz="1600" b="1" dirty="0" err="1">
                <a:solidFill>
                  <a:srgbClr val="000000"/>
                </a:solidFill>
                <a:latin typeface="Calibri Light" panose="020F0302020204030204" pitchFamily="34" charset="0"/>
                <a:cs typeface="Calibri Light" panose="020F0302020204030204" pitchFamily="34" charset="0"/>
              </a:rPr>
              <a:t>a.au_lname</a:t>
            </a:r>
            <a:r>
              <a:rPr lang="en-US" sz="1600" b="1" dirty="0">
                <a:solidFill>
                  <a:srgbClr val="000000"/>
                </a:solidFill>
                <a:latin typeface="Calibri Light" panose="020F0302020204030204" pitchFamily="34" charset="0"/>
                <a:cs typeface="Calibri Light" panose="020F0302020204030204" pitchFamily="34" charset="0"/>
              </a:rPr>
              <a:t> DESC</a:t>
            </a:r>
            <a:r>
              <a:rPr lang="en-US" sz="1600" dirty="0">
                <a:solidFill>
                  <a:srgbClr val="000000"/>
                </a:solidFill>
                <a:latin typeface="Calibri Light" panose="020F0302020204030204" pitchFamily="34" charset="0"/>
                <a:cs typeface="Calibri Light" panose="020F0302020204030204" pitchFamily="34" charset="0"/>
              </a:rPr>
              <a:t> </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Using Inner Joins</a:t>
            </a:r>
          </a:p>
        </p:txBody>
      </p:sp>
      <p:sp>
        <p:nvSpPr>
          <p:cNvPr id="6" name="Content Placeholder 5"/>
          <p:cNvSpPr>
            <a:spLocks noGrp="1"/>
          </p:cNvSpPr>
          <p:nvPr>
            <p:ph idx="1"/>
          </p:nvPr>
        </p:nvSpPr>
        <p:spPr>
          <a:xfrm>
            <a:off x="442166" y="1200431"/>
            <a:ext cx="8229600" cy="3508047"/>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An inner join is a join in which the values in the columns being joined are compared using a comparison operator.</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INNER JOIN operator can be used in any FROM clause to combine records from two tables.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It is the most common type of join. There must be  matching value in a field common to both tables.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This inner join is known as an </a:t>
            </a:r>
            <a:r>
              <a:rPr lang="en-US" dirty="0" err="1">
                <a:solidFill>
                  <a:srgbClr val="000000"/>
                </a:solidFill>
              </a:rPr>
              <a:t>equi</a:t>
            </a:r>
            <a:r>
              <a:rPr lang="en-US" dirty="0">
                <a:solidFill>
                  <a:srgbClr val="000000"/>
                </a:solidFill>
              </a:rPr>
              <a:t>-join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Using Inner Joins</a:t>
            </a:r>
          </a:p>
        </p:txBody>
      </p:sp>
      <p:sp>
        <p:nvSpPr>
          <p:cNvPr id="5" name="Content Placeholder 4"/>
          <p:cNvSpPr>
            <a:spLocks noGrp="1"/>
          </p:cNvSpPr>
          <p:nvPr>
            <p:ph idx="1"/>
          </p:nvPr>
        </p:nvSpPr>
        <p:spPr>
          <a:xfrm>
            <a:off x="442166" y="1200431"/>
            <a:ext cx="8229600" cy="3644524"/>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a:t>
            </a:r>
            <a:r>
              <a:rPr lang="en-US" dirty="0">
                <a:solidFill>
                  <a:srgbClr val="08CE6B"/>
                </a:solidFill>
              </a:rPr>
              <a:t>non-equijoin </a:t>
            </a:r>
            <a:r>
              <a:rPr lang="en-US" dirty="0">
                <a:solidFill>
                  <a:srgbClr val="000000"/>
                </a:solidFill>
              </a:rPr>
              <a:t>is a join condition containing something other than an equality operator.</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This example uses greater-than (&gt;) join which finds New Moon authors who live in states that come alphabetically after Massachusetts, where New Moon Books is located.</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pubs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SELECT </a:t>
            </a:r>
            <a:r>
              <a:rPr lang="en-US" dirty="0" err="1">
                <a:solidFill>
                  <a:srgbClr val="000000"/>
                </a:solidFill>
              </a:rPr>
              <a:t>p.pub_name</a:t>
            </a:r>
            <a:r>
              <a:rPr lang="en-US" dirty="0">
                <a:solidFill>
                  <a:srgbClr val="000000"/>
                </a:solidFill>
              </a:rPr>
              <a:t>, </a:t>
            </a:r>
            <a:r>
              <a:rPr lang="en-US" dirty="0" err="1">
                <a:solidFill>
                  <a:srgbClr val="000000"/>
                </a:solidFill>
              </a:rPr>
              <a:t>p.state</a:t>
            </a:r>
            <a:r>
              <a:rPr lang="en-US" dirty="0">
                <a:solidFill>
                  <a:srgbClr val="000000"/>
                </a:solidFill>
              </a:rPr>
              <a:t>, </a:t>
            </a:r>
            <a:r>
              <a:rPr lang="en-US" dirty="0" err="1">
                <a:solidFill>
                  <a:srgbClr val="000000"/>
                </a:solidFill>
              </a:rPr>
              <a:t>a.au_lname</a:t>
            </a:r>
            <a:r>
              <a:rPr lang="en-US" dirty="0">
                <a:solidFill>
                  <a:srgbClr val="000000"/>
                </a:solidFill>
              </a:rPr>
              <a:t>, </a:t>
            </a:r>
            <a:r>
              <a:rPr lang="en-US" dirty="0" err="1">
                <a:solidFill>
                  <a:srgbClr val="000000"/>
                </a:solidFill>
              </a:rPr>
              <a:t>a.au_fname</a:t>
            </a:r>
            <a:r>
              <a:rPr lang="en-US" dirty="0">
                <a:solidFill>
                  <a:srgbClr val="000000"/>
                </a:solidFill>
              </a:rPr>
              <a:t>, </a:t>
            </a:r>
            <a:r>
              <a:rPr lang="en-US" dirty="0" err="1">
                <a:solidFill>
                  <a:srgbClr val="000000"/>
                </a:solidFill>
              </a:rPr>
              <a:t>a.state</a:t>
            </a:r>
            <a:r>
              <a:rPr lang="en-US" dirty="0">
                <a:solidFill>
                  <a:srgbClr val="000000"/>
                </a:solidFill>
              </a:rPr>
              <a:t>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FROM publishers p INNER JOIN authors a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ON </a:t>
            </a:r>
            <a:r>
              <a:rPr lang="en-US" dirty="0" err="1">
                <a:solidFill>
                  <a:srgbClr val="000000"/>
                </a:solidFill>
              </a:rPr>
              <a:t>a.state</a:t>
            </a:r>
            <a:r>
              <a:rPr lang="en-US" dirty="0">
                <a:solidFill>
                  <a:srgbClr val="000000"/>
                </a:solidFill>
              </a:rPr>
              <a:t> &gt; </a:t>
            </a:r>
            <a:r>
              <a:rPr lang="en-US" dirty="0" err="1">
                <a:solidFill>
                  <a:srgbClr val="000000"/>
                </a:solidFill>
              </a:rPr>
              <a:t>p.state</a:t>
            </a:r>
            <a:r>
              <a:rPr lang="en-US" dirty="0">
                <a:solidFill>
                  <a:srgbClr val="000000"/>
                </a:solidFill>
              </a:rPr>
              <a:t>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WHERE </a:t>
            </a:r>
            <a:r>
              <a:rPr lang="en-US" dirty="0" err="1">
                <a:solidFill>
                  <a:srgbClr val="000000"/>
                </a:solidFill>
              </a:rPr>
              <a:t>p.pub_name</a:t>
            </a:r>
            <a:r>
              <a:rPr lang="en-US" dirty="0">
                <a:solidFill>
                  <a:srgbClr val="000000"/>
                </a:solidFill>
              </a:rPr>
              <a:t> = 'New Moon Books'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ORDER BY </a:t>
            </a:r>
            <a:r>
              <a:rPr lang="en-US" dirty="0" err="1">
                <a:solidFill>
                  <a:srgbClr val="000000"/>
                </a:solidFill>
              </a:rPr>
              <a:t>au_lname</a:t>
            </a:r>
            <a:r>
              <a:rPr lang="en-US" dirty="0">
                <a:solidFill>
                  <a:srgbClr val="000000"/>
                </a:solidFill>
              </a:rPr>
              <a:t> ASC, </a:t>
            </a:r>
            <a:r>
              <a:rPr lang="en-US" dirty="0" err="1">
                <a:solidFill>
                  <a:srgbClr val="000000"/>
                </a:solidFill>
              </a:rPr>
              <a:t>au_fname</a:t>
            </a:r>
            <a:r>
              <a:rPr lang="en-US" dirty="0">
                <a:solidFill>
                  <a:srgbClr val="000000"/>
                </a:solidFill>
              </a:rPr>
              <a:t> ASC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Self Joins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A table can be joined to itself in a self-join.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Example, you can use a self-join to find out the authors in Oakland, California who live in the same ZIP Code area.</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This query involves a join of the authors table with itself.</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The authors table appears in two roles.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To distinguish these roles, you must give the authors table two different aliases  (au1 and au2) in the FROM clause.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These aliases are used to qualify the column names in the rest of the query.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80899" name="Rectangle 3"/>
          <p:cNvSpPr>
            <a:spLocks noChangeArrowheads="1"/>
          </p:cNvSpPr>
          <p:nvPr/>
        </p:nvSpPr>
        <p:spPr bwMode="auto">
          <a:xfrm>
            <a:off x="394648" y="3947615"/>
            <a:ext cx="8458200" cy="1985159"/>
          </a:xfrm>
          <a:prstGeom prst="rect">
            <a:avLst/>
          </a:prstGeom>
          <a:solidFill>
            <a:srgbClr val="FFFFFF"/>
          </a:solidFill>
          <a:ln w="12600" cap="flat">
            <a:solidFill>
              <a:srgbClr val="000000"/>
            </a:solidFill>
            <a:miter lim="800000"/>
            <a:headEnd/>
            <a:tailEnd/>
          </a:ln>
          <a:effectLst/>
        </p:spPr>
        <p:txBody>
          <a:bodyPr lIns="90360" tIns="91440" rIns="90360" bIns="91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USE NORTHWIND</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SELECT  (firstname + ' ' + lastname) AS name,city,postalcode</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 FROM EMPLOYEES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UNION</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SELECT companyname, city, postalcode</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 FROM CUSTOMERS</a:t>
            </a:r>
          </a:p>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a:solidFill>
                  <a:srgbClr val="000000"/>
                </a:solidFill>
                <a:latin typeface="Trebuchet MS" pitchFamily="34" charset="0"/>
              </a:rPr>
              <a:t>GO</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Combining Multiple Result Sets</a:t>
            </a:r>
          </a:p>
        </p:txBody>
      </p:sp>
      <p:sp>
        <p:nvSpPr>
          <p:cNvPr id="6" name="Content Placeholder 5"/>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Use the UNION Operator to Create a Single Result Set from Multiple Queries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800" dirty="0">
                <a:solidFill>
                  <a:srgbClr val="000000"/>
                </a:solidFill>
              </a:rPr>
              <a:t>Each Query Must Have: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rPr>
              <a:t>Similar data types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rPr>
              <a:t>Same number of columns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400" dirty="0">
                <a:solidFill>
                  <a:srgbClr val="000000"/>
                </a:solidFill>
              </a:rPr>
              <a:t>Same column order in select list</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Using Outer Joins</a:t>
            </a:r>
          </a:p>
        </p:txBody>
      </p:sp>
      <p:sp>
        <p:nvSpPr>
          <p:cNvPr id="5" name="Content Placeholder 4"/>
          <p:cNvSpPr>
            <a:spLocks noGrp="1"/>
          </p:cNvSpPr>
          <p:nvPr>
            <p:ph idx="1"/>
          </p:nvPr>
        </p:nvSpPr>
        <p:spPr>
          <a:xfrm>
            <a:off x="442166" y="1200431"/>
            <a:ext cx="8229600" cy="2620942"/>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a row does not satisfy a join condition, the row will not appear in the query result. </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Outer Joins to return records without any direct match.</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missing rows can be returned if an outer join operator is used in the join condition.</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join between two tables that returns the results of the inner join as well as unmatched rows left (or right) tables is a left (or right) outer join.</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join between two tables that returns the results of an inner join as well as the results of a left and right join is a full outer join.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Using Outer Joins</a:t>
            </a:r>
          </a:p>
        </p:txBody>
      </p:sp>
      <p:sp>
        <p:nvSpPr>
          <p:cNvPr id="5" name="Content Placeholder 4"/>
          <p:cNvSpPr>
            <a:spLocks noGrp="1"/>
          </p:cNvSpPr>
          <p:nvPr>
            <p:ph idx="1"/>
          </p:nvPr>
        </p:nvSpPr>
        <p:spPr>
          <a:xfrm>
            <a:off x="442166" y="1200431"/>
            <a:ext cx="8229600" cy="2648238"/>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SQL Server 2000 uses SQL-92 keywords for outer joins specified in a FROM clause.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LEFT OUTER JOIN or LEFT JOIN</a:t>
            </a:r>
            <a:br>
              <a:rPr lang="en-US" dirty="0">
                <a:solidFill>
                  <a:srgbClr val="000000"/>
                </a:solidFill>
              </a:rPr>
            </a:b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RIGHT OUTER JOIN or RIGHT JOIN</a:t>
            </a:r>
            <a:br>
              <a:rPr lang="en-US" dirty="0">
                <a:solidFill>
                  <a:srgbClr val="000000"/>
                </a:solidFill>
              </a:rPr>
            </a:b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FULL OUTER JOIN or FULL JOIN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Hands-on Exercises</a:t>
            </a:r>
          </a:p>
        </p:txBody>
      </p:sp>
      <p:sp>
        <p:nvSpPr>
          <p:cNvPr id="5" name="Content Placeholder 4"/>
          <p:cNvSpPr>
            <a:spLocks noGrp="1"/>
          </p:cNvSpPr>
          <p:nvPr>
            <p:ph idx="1"/>
          </p:nvPr>
        </p:nvSpPr>
        <p:spPr>
          <a:xfrm>
            <a:off x="442166" y="1200431"/>
            <a:ext cx="8229600" cy="2266100"/>
          </a:xfrm>
        </p:spPr>
        <p:txBody>
          <a:bodyPr/>
          <a:lstStyle/>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A discount of 10% has been announced for all published titles. Display the net price of each title along with publishers name..</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You want to know the name of the book where authors receive the highest royalty.</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Display the collection of every book (price  * total sales)  along with </a:t>
            </a:r>
            <a:r>
              <a:rPr lang="en-US" dirty="0" err="1">
                <a:solidFill>
                  <a:srgbClr val="000000"/>
                </a:solidFill>
              </a:rPr>
              <a:t>author_id</a:t>
            </a:r>
            <a:endParaRPr lang="en-US" dirty="0">
              <a:solidFill>
                <a:srgbClr val="000000"/>
              </a:solidFill>
            </a:endParaRP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List the stores that have ordered the “ Sushi, Anyone?”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Assignments</a:t>
            </a:r>
          </a:p>
        </p:txBody>
      </p:sp>
      <p:sp>
        <p:nvSpPr>
          <p:cNvPr id="5" name="Content Placeholder 4"/>
          <p:cNvSpPr>
            <a:spLocks noGrp="1"/>
          </p:cNvSpPr>
          <p:nvPr>
            <p:ph idx="1"/>
          </p:nvPr>
        </p:nvSpPr>
        <p:spPr>
          <a:xfrm>
            <a:off x="442166" y="1200431"/>
            <a:ext cx="8229600" cy="1924906"/>
          </a:xfrm>
        </p:spPr>
        <p:txBody>
          <a:bodyPr/>
          <a:lstStyle/>
          <a:p>
            <a:pPr marL="458787" indent="-457200" hangingPunct="1">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Who published Net Etiquette’s books?</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List the Total Sales for each title published by  “New Moon Books”</a:t>
            </a:r>
          </a:p>
          <a:p>
            <a:pPr marL="458787" indent="-457200" hangingPunct="1">
              <a:lnSpc>
                <a:spcPct val="100000"/>
              </a:lnSpc>
              <a:spcBef>
                <a:spcPts val="400"/>
              </a:spcBef>
              <a:buClrTx/>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dirty="0">
                <a:solidFill>
                  <a:srgbClr val="000000"/>
                </a:solidFill>
              </a:rPr>
              <a:t>Find the titles of books published by any publisher located in a  city that begin with the letter ‘B’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5613" y="1509713"/>
            <a:ext cx="8229600" cy="4525962"/>
          </a:xfrm>
          <a:prstGeom prst="rect">
            <a:avLst/>
          </a:prstGeom>
          <a:noFill/>
          <a:ln w="9525" cap="flat">
            <a:noFill/>
            <a:round/>
            <a:headEnd/>
            <a:tailEnd/>
          </a:ln>
          <a:effectLst/>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3:Complete the details in the General tab for the new schema. In the following example, the schema name is "person" and the schema owner is "Homer".</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Step 4: Add users to the schema as required and set their permissions:</a:t>
            </a:r>
            <a:br>
              <a:rPr lang="en-US" sz="1600" b="0" dirty="0">
                <a:solidFill>
                  <a:srgbClr val="000000"/>
                </a:solidFill>
                <a:latin typeface="Calibri Light" panose="020F0302020204030204" pitchFamily="34" charset="0"/>
                <a:cs typeface="Calibri Light" panose="020F0302020204030204" pitchFamily="34" charset="0"/>
              </a:rPr>
            </a:br>
            <a:r>
              <a:rPr lang="en-US" sz="2000" b="0" dirty="0">
                <a:solidFill>
                  <a:srgbClr val="000000"/>
                </a:solidFill>
                <a:latin typeface="Trebuchet MS" charset="0"/>
              </a:rPr>
              <a:t/>
            </a:r>
            <a:br>
              <a:rPr lang="en-US" sz="2000" b="0" dirty="0">
                <a:solidFill>
                  <a:srgbClr val="000000"/>
                </a:solidFill>
                <a:latin typeface="Trebuchet MS" charset="0"/>
              </a:rPr>
            </a:br>
            <a:endParaRPr lang="en-US" sz="2000" b="0"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Introduction to Views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view is a virtual table based on the result-set of a SELECT statement.</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 SQL, a VIEW is a virtual table based on the result-set of a SELECT statement.</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view contains rows and columns, just like a real table. The fields in a view are fields from one or more real tables in the database. You can add SQL functions, WHERE, and JOIN statements to a view and present the data as if the data were coming from a single table.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Syntax</a:t>
            </a:r>
          </a:p>
          <a:p>
            <a:pPr marL="1141413" lvl="2" indent="-282575" hangingPunct="1">
              <a:spcBef>
                <a:spcPts val="563"/>
              </a:spcBef>
              <a:buSzPct val="7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VIEW </a:t>
            </a:r>
            <a:r>
              <a:rPr lang="en-US" dirty="0" err="1">
                <a:solidFill>
                  <a:srgbClr val="000000"/>
                </a:solidFill>
              </a:rPr>
              <a:t>view_name</a:t>
            </a:r>
            <a:r>
              <a:rPr lang="en-US" dirty="0">
                <a:solidFill>
                  <a:srgbClr val="000000"/>
                </a:solidFill>
              </a:rPr>
              <a:t> AS</a:t>
            </a:r>
          </a:p>
          <a:p>
            <a:pPr marL="1141413" lvl="2" indent="-282575" hangingPunct="1">
              <a:spcBef>
                <a:spcPts val="563"/>
              </a:spcBef>
              <a:buSzPct val="7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SELECT </a:t>
            </a:r>
            <a:r>
              <a:rPr lang="en-US" dirty="0" err="1">
                <a:solidFill>
                  <a:srgbClr val="000000"/>
                </a:solidFill>
              </a:rPr>
              <a:t>column_name</a:t>
            </a:r>
            <a:r>
              <a:rPr lang="en-US" dirty="0">
                <a:solidFill>
                  <a:srgbClr val="000000"/>
                </a:solidFill>
              </a:rPr>
              <a:t>(s)</a:t>
            </a:r>
          </a:p>
          <a:p>
            <a:pPr marL="1141413" lvl="2" indent="-282575" hangingPunct="1">
              <a:spcBef>
                <a:spcPts val="563"/>
              </a:spcBef>
              <a:buSzPct val="7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FROM </a:t>
            </a:r>
            <a:r>
              <a:rPr lang="en-US" dirty="0" err="1">
                <a:solidFill>
                  <a:srgbClr val="000000"/>
                </a:solidFill>
              </a:rPr>
              <a:t>table_name</a:t>
            </a:r>
            <a:endParaRPr lang="en-US" dirty="0">
              <a:solidFill>
                <a:srgbClr val="000000"/>
              </a:solidFill>
            </a:endParaRPr>
          </a:p>
          <a:p>
            <a:pPr marL="1141413" lvl="2" indent="-282575" hangingPunct="1">
              <a:spcBef>
                <a:spcPts val="563"/>
              </a:spcBef>
              <a:buSzPct val="7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WHERE condition</a:t>
            </a:r>
          </a:p>
          <a:p>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Advantages of Views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Focus the Data for Users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Focus on important or appropriate data only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Limit access to sensitive data</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Mask Database Complexity</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Hide complex database design</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Simplify complex queries, including distributed queries to heterogeneous data</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Simplify Management of User Permissions</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Organize Data for Export to Other Applications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88066" name="Rectangle 2"/>
          <p:cNvSpPr>
            <a:spLocks noChangeArrowheads="1"/>
          </p:cNvSpPr>
          <p:nvPr/>
        </p:nvSpPr>
        <p:spPr bwMode="auto">
          <a:xfrm>
            <a:off x="304800" y="1204415"/>
            <a:ext cx="7581900" cy="17526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1" dirty="0">
              <a:solidFill>
                <a:srgbClr val="000000"/>
              </a:solidFill>
              <a:latin typeface="+mn-lt"/>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USE LIBRARY</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CREATE VIEW DBO.VW_UNPAIDFINE(Member, </a:t>
            </a:r>
            <a:r>
              <a:rPr lang="en-US" sz="1600" b="1" dirty="0" err="1">
                <a:solidFill>
                  <a:srgbClr val="000000"/>
                </a:solidFill>
                <a:latin typeface="Calibri Light" panose="020F0302020204030204" pitchFamily="34" charset="0"/>
                <a:cs typeface="Calibri Light" panose="020F0302020204030204" pitchFamily="34" charset="0"/>
              </a:rPr>
              <a:t>TotalUnpaidFines</a:t>
            </a:r>
            <a:r>
              <a:rPr lang="en-US" sz="1600" b="1" dirty="0">
                <a:solidFill>
                  <a:srgbClr val="000000"/>
                </a:solidFill>
                <a:latin typeface="Calibri Light" panose="020F0302020204030204" pitchFamily="34" charset="0"/>
                <a:cs typeface="Calibri Light" panose="020F0302020204030204" pitchFamily="34" charset="0"/>
              </a:rPr>
              <a:t>)</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AS SELECT </a:t>
            </a:r>
            <a:r>
              <a:rPr lang="en-US" sz="1600" b="1" dirty="0" err="1">
                <a:solidFill>
                  <a:srgbClr val="000000"/>
                </a:solidFill>
                <a:latin typeface="Calibri Light" panose="020F0302020204030204" pitchFamily="34" charset="0"/>
                <a:cs typeface="Calibri Light" panose="020F0302020204030204" pitchFamily="34" charset="0"/>
              </a:rPr>
              <a:t>member_no</a:t>
            </a:r>
            <a:r>
              <a:rPr lang="en-US" sz="1600" b="1" dirty="0">
                <a:solidFill>
                  <a:srgbClr val="000000"/>
                </a:solidFill>
                <a:latin typeface="Calibri Light" panose="020F0302020204030204" pitchFamily="34" charset="0"/>
                <a:cs typeface="Calibri Light" panose="020F0302020204030204" pitchFamily="34" charset="0"/>
              </a:rPr>
              <a:t>, (sum(</a:t>
            </a:r>
            <a:r>
              <a:rPr lang="en-US" sz="1600" b="1" dirty="0" err="1">
                <a:solidFill>
                  <a:srgbClr val="000000"/>
                </a:solidFill>
                <a:latin typeface="Calibri Light" panose="020F0302020204030204" pitchFamily="34" charset="0"/>
                <a:cs typeface="Calibri Light" panose="020F0302020204030204" pitchFamily="34" charset="0"/>
              </a:rPr>
              <a:t>fine_assessed-fine_paid</a:t>
            </a:r>
            <a:r>
              <a:rPr lang="en-US" sz="1600" b="1" dirty="0">
                <a:solidFill>
                  <a:srgbClr val="000000"/>
                </a:solidFill>
                <a:latin typeface="Calibri Light" panose="020F0302020204030204" pitchFamily="34" charset="0"/>
                <a:cs typeface="Calibri Light" panose="020F0302020204030204" pitchFamily="34" charset="0"/>
              </a:rPr>
              <a:t>))</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FROM TB_LOANHIST</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GROUP BY </a:t>
            </a:r>
            <a:r>
              <a:rPr lang="en-US" sz="1600" b="1" dirty="0" err="1">
                <a:solidFill>
                  <a:srgbClr val="000000"/>
                </a:solidFill>
                <a:latin typeface="Calibri Light" panose="020F0302020204030204" pitchFamily="34" charset="0"/>
                <a:cs typeface="Calibri Light" panose="020F0302020204030204" pitchFamily="34" charset="0"/>
              </a:rPr>
              <a:t>member_no</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HAVING SUM(</a:t>
            </a:r>
            <a:r>
              <a:rPr lang="en-US" sz="1600" b="1" dirty="0" err="1">
                <a:solidFill>
                  <a:srgbClr val="000000"/>
                </a:solidFill>
                <a:latin typeface="Calibri Light" panose="020F0302020204030204" pitchFamily="34" charset="0"/>
                <a:cs typeface="Calibri Light" panose="020F0302020204030204" pitchFamily="34" charset="0"/>
              </a:rPr>
              <a:t>fine_assessed-fine_paid</a:t>
            </a:r>
            <a:r>
              <a:rPr lang="en-US" sz="1600" b="1" dirty="0">
                <a:solidFill>
                  <a:srgbClr val="000000"/>
                </a:solidFill>
                <a:latin typeface="Calibri Light" panose="020F0302020204030204" pitchFamily="34" charset="0"/>
                <a:cs typeface="Calibri Light" panose="020F0302020204030204" pitchFamily="34" charset="0"/>
              </a:rPr>
              <a:t>) &gt; 0</a:t>
            </a:r>
            <a:r>
              <a:rPr lang="en-US" sz="1800" b="1" dirty="0">
                <a:solidFill>
                  <a:srgbClr val="000000"/>
                </a:solidFill>
                <a:latin typeface="+mn-lt"/>
              </a:rPr>
              <a:t/>
            </a:r>
            <a:br>
              <a:rPr lang="en-US" sz="1800" b="1" dirty="0">
                <a:solidFill>
                  <a:srgbClr val="000000"/>
                </a:solidFill>
                <a:latin typeface="+mn-lt"/>
              </a:rPr>
            </a:br>
            <a:endParaRPr lang="en-US" sz="1800" b="1" dirty="0">
              <a:solidFill>
                <a:srgbClr val="000000"/>
              </a:solidFill>
              <a:latin typeface="+mn-lt"/>
            </a:endParaRPr>
          </a:p>
        </p:txBody>
      </p:sp>
      <p:sp>
        <p:nvSpPr>
          <p:cNvPr id="88067" name="Rectangle 3"/>
          <p:cNvSpPr>
            <a:spLocks noChangeArrowheads="1"/>
          </p:cNvSpPr>
          <p:nvPr/>
        </p:nvSpPr>
        <p:spPr bwMode="auto">
          <a:xfrm>
            <a:off x="304800" y="2957015"/>
            <a:ext cx="7581900" cy="7620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SELECT *</a:t>
            </a:r>
          </a:p>
          <a:p>
            <a:pPr>
              <a:lnSpc>
                <a:spcPct val="9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FROM VW_UNPAIDFINE</a:t>
            </a:r>
          </a:p>
        </p:txBody>
      </p:sp>
      <p:sp>
        <p:nvSpPr>
          <p:cNvPr id="88068" name="Rectangle 4"/>
          <p:cNvSpPr>
            <a:spLocks noChangeArrowheads="1"/>
          </p:cNvSpPr>
          <p:nvPr/>
        </p:nvSpPr>
        <p:spPr bwMode="auto">
          <a:xfrm>
            <a:off x="304800" y="3719015"/>
            <a:ext cx="7581900" cy="2209800"/>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CREATE VIEW DBO.VW_BIRTHDAYVIEW</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a:t>
            </a:r>
            <a:r>
              <a:rPr lang="en-US" sz="1600" dirty="0" err="1">
                <a:solidFill>
                  <a:srgbClr val="000000"/>
                </a:solidFill>
                <a:latin typeface="Calibri Light" panose="020F0302020204030204" pitchFamily="34" charset="0"/>
                <a:cs typeface="Calibri Light" panose="020F0302020204030204" pitchFamily="34" charset="0"/>
              </a:rPr>
              <a:t>last_name</a:t>
            </a:r>
            <a:r>
              <a:rPr lang="en-US" sz="1600" dirty="0">
                <a:solidFill>
                  <a:srgbClr val="000000"/>
                </a:solidFill>
                <a:latin typeface="Calibri Light" panose="020F0302020204030204" pitchFamily="34" charset="0"/>
                <a:cs typeface="Calibri Light" panose="020F0302020204030204" pitchFamily="34" charset="0"/>
              </a:rPr>
              <a:t>, </a:t>
            </a:r>
            <a:r>
              <a:rPr lang="en-US" sz="1600" dirty="0" err="1">
                <a:solidFill>
                  <a:srgbClr val="000000"/>
                </a:solidFill>
                <a:latin typeface="Calibri Light" panose="020F0302020204030204" pitchFamily="34" charset="0"/>
                <a:cs typeface="Calibri Light" panose="020F0302020204030204" pitchFamily="34" charset="0"/>
              </a:rPr>
              <a:t>first_name</a:t>
            </a:r>
            <a:r>
              <a:rPr lang="en-US" sz="1600" dirty="0">
                <a:solidFill>
                  <a:srgbClr val="000000"/>
                </a:solidFill>
                <a:latin typeface="Calibri Light" panose="020F0302020204030204" pitchFamily="34" charset="0"/>
                <a:cs typeface="Calibri Light" panose="020F0302020204030204" pitchFamily="34" charset="0"/>
              </a:rPr>
              <a:t>, birthday)</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AS</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SELECT </a:t>
            </a:r>
            <a:r>
              <a:rPr lang="en-US" sz="1600" dirty="0" err="1">
                <a:solidFill>
                  <a:srgbClr val="000000"/>
                </a:solidFill>
                <a:latin typeface="Calibri Light" panose="020F0302020204030204" pitchFamily="34" charset="0"/>
                <a:cs typeface="Calibri Light" panose="020F0302020204030204" pitchFamily="34" charset="0"/>
              </a:rPr>
              <a:t>last_name</a:t>
            </a:r>
            <a:r>
              <a:rPr lang="en-US" sz="1600" dirty="0">
                <a:solidFill>
                  <a:srgbClr val="000000"/>
                </a:solidFill>
                <a:latin typeface="Calibri Light" panose="020F0302020204030204" pitchFamily="34" charset="0"/>
                <a:cs typeface="Calibri Light" panose="020F0302020204030204" pitchFamily="34" charset="0"/>
              </a:rPr>
              <a:t>, </a:t>
            </a:r>
            <a:r>
              <a:rPr lang="en-US" sz="1600" dirty="0" err="1">
                <a:solidFill>
                  <a:srgbClr val="000000"/>
                </a:solidFill>
                <a:latin typeface="Calibri Light" panose="020F0302020204030204" pitchFamily="34" charset="0"/>
                <a:cs typeface="Calibri Light" panose="020F0302020204030204" pitchFamily="34" charset="0"/>
              </a:rPr>
              <a:t>first_name</a:t>
            </a:r>
            <a:endParaRPr lang="en-US" sz="1600"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,CONVERT(CHAR(8), </a:t>
            </a:r>
            <a:r>
              <a:rPr lang="en-US" sz="1600" dirty="0" err="1">
                <a:solidFill>
                  <a:srgbClr val="000000"/>
                </a:solidFill>
                <a:latin typeface="Calibri Light" panose="020F0302020204030204" pitchFamily="34" charset="0"/>
                <a:cs typeface="Calibri Light" panose="020F0302020204030204" pitchFamily="34" charset="0"/>
              </a:rPr>
              <a:t>birth_date</a:t>
            </a:r>
            <a:r>
              <a:rPr lang="en-US" sz="1600" dirty="0">
                <a:solidFill>
                  <a:srgbClr val="000000"/>
                </a:solidFill>
                <a:latin typeface="Calibri Light" panose="020F0302020204030204" pitchFamily="34" charset="0"/>
                <a:cs typeface="Calibri Light" panose="020F0302020204030204" pitchFamily="34" charset="0"/>
              </a:rPr>
              <a:t>, 2)</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FROM TB_MEMBER</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INNER JOIN TB_JUVENILE</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ON </a:t>
            </a:r>
            <a:r>
              <a:rPr lang="en-US" sz="1600" dirty="0" err="1">
                <a:solidFill>
                  <a:srgbClr val="000000"/>
                </a:solidFill>
                <a:latin typeface="Calibri Light" panose="020F0302020204030204" pitchFamily="34" charset="0"/>
                <a:cs typeface="Calibri Light" panose="020F0302020204030204" pitchFamily="34" charset="0"/>
              </a:rPr>
              <a:t>member.member_no</a:t>
            </a:r>
            <a:r>
              <a:rPr lang="en-US" sz="1600" dirty="0">
                <a:solidFill>
                  <a:srgbClr val="000000"/>
                </a:solidFill>
                <a:latin typeface="Calibri Light" panose="020F0302020204030204" pitchFamily="34" charset="0"/>
                <a:cs typeface="Calibri Light" panose="020F0302020204030204" pitchFamily="34" charset="0"/>
              </a:rPr>
              <a:t> = </a:t>
            </a:r>
            <a:r>
              <a:rPr lang="en-US" sz="1600" dirty="0" err="1">
                <a:solidFill>
                  <a:srgbClr val="000000"/>
                </a:solidFill>
                <a:latin typeface="Calibri Light" panose="020F0302020204030204" pitchFamily="34" charset="0"/>
                <a:cs typeface="Calibri Light" panose="020F0302020204030204" pitchFamily="34" charset="0"/>
              </a:rPr>
              <a:t>juvenile.member_no</a:t>
            </a:r>
            <a:r>
              <a:rPr lang="en-US" sz="1600" dirty="0">
                <a:solidFill>
                  <a:srgbClr val="000000"/>
                </a:solidFill>
                <a:latin typeface="Calibri Light" panose="020F0302020204030204" pitchFamily="34" charset="0"/>
                <a:cs typeface="Calibri Light" panose="020F0302020204030204" pitchFamily="34" charset="0"/>
              </a:rPr>
              <a:t> </a:t>
            </a:r>
          </a:p>
        </p:txBody>
      </p:sp>
      <p:sp>
        <p:nvSpPr>
          <p:cNvPr id="6" name="Title 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Defining Views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Create a simple view</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Before we create our first view, we should know some rules about the select statement</a:t>
            </a: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It cannot: Include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ORDER BY clause, unless there is also a TOP clause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Include the INTO keyword.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Include COMPUTE or COMPUTE BY clauses.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Reference a temporary table or a table variable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Also, not everyone can create a view.</a:t>
            </a:r>
          </a:p>
          <a:p>
            <a:endParaRPr lang="en-US" sz="2000" dirty="0">
              <a:latin typeface="Trebuchet MS"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a:lstStyle/>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CREATE VIEW VW_PRODUCTSALESTOP10</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AS</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SELECT TOP 10 </a:t>
            </a:r>
            <a:r>
              <a:rPr lang="en-US" sz="1600" dirty="0" err="1">
                <a:solidFill>
                  <a:srgbClr val="000000"/>
                </a:solidFill>
                <a:latin typeface="Calibri Light" panose="020F0302020204030204" pitchFamily="34" charset="0"/>
                <a:cs typeface="Calibri Light" panose="020F0302020204030204" pitchFamily="34" charset="0"/>
              </a:rPr>
              <a:t>Products.Product_Name</a:t>
            </a:r>
            <a:r>
              <a:rPr lang="en-US" sz="1600" dirty="0">
                <a:solidFill>
                  <a:srgbClr val="000000"/>
                </a:solidFill>
                <a:latin typeface="Calibri Light" panose="020F0302020204030204" pitchFamily="34" charset="0"/>
                <a:cs typeface="Calibri Light" panose="020F0302020204030204" pitchFamily="34" charset="0"/>
              </a:rPr>
              <a:t>, SUM(</a:t>
            </a:r>
            <a:r>
              <a:rPr lang="en-US" sz="1600" dirty="0" err="1">
                <a:solidFill>
                  <a:srgbClr val="000000"/>
                </a:solidFill>
                <a:latin typeface="Calibri Light" panose="020F0302020204030204" pitchFamily="34" charset="0"/>
                <a:cs typeface="Calibri Light" panose="020F0302020204030204" pitchFamily="34" charset="0"/>
              </a:rPr>
              <a:t>OD.Unit_Price</a:t>
            </a:r>
            <a:r>
              <a:rPr lang="en-US" sz="1600" dirty="0">
                <a:solidFill>
                  <a:srgbClr val="000000"/>
                </a:solidFill>
                <a:latin typeface="Calibri Light" panose="020F0302020204030204" pitchFamily="34" charset="0"/>
                <a:cs typeface="Calibri Light" panose="020F0302020204030204" pitchFamily="34" charset="0"/>
              </a:rPr>
              <a:t>*</a:t>
            </a:r>
            <a:r>
              <a:rPr lang="en-US" sz="1600" dirty="0" err="1">
                <a:solidFill>
                  <a:srgbClr val="000000"/>
                </a:solidFill>
                <a:latin typeface="Calibri Light" panose="020F0302020204030204" pitchFamily="34" charset="0"/>
                <a:cs typeface="Calibri Light" panose="020F0302020204030204" pitchFamily="34" charset="0"/>
              </a:rPr>
              <a:t>OD.Quantity</a:t>
            </a:r>
            <a:r>
              <a:rPr lang="en-US" sz="1600" dirty="0">
                <a:solidFill>
                  <a:srgbClr val="000000"/>
                </a:solidFill>
                <a:latin typeface="Calibri Light" panose="020F0302020204030204" pitchFamily="34" charset="0"/>
                <a:cs typeface="Calibri Light" panose="020F0302020204030204" pitchFamily="34" charset="0"/>
              </a:rPr>
              <a:t>*(1-OD.Discount)) AS Total</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FROM [ORDER DETAILS] AS OD</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INNER JOIN PRODUCTS ON </a:t>
            </a:r>
            <a:r>
              <a:rPr lang="en-US" sz="1600" dirty="0" err="1">
                <a:solidFill>
                  <a:srgbClr val="000000"/>
                </a:solidFill>
                <a:latin typeface="Calibri Light" panose="020F0302020204030204" pitchFamily="34" charset="0"/>
                <a:cs typeface="Calibri Light" panose="020F0302020204030204" pitchFamily="34" charset="0"/>
              </a:rPr>
              <a:t>OD.Product_ID</a:t>
            </a:r>
            <a:r>
              <a:rPr lang="en-US" sz="1600" dirty="0">
                <a:solidFill>
                  <a:srgbClr val="000000"/>
                </a:solidFill>
                <a:latin typeface="Calibri Light" panose="020F0302020204030204" pitchFamily="34" charset="0"/>
                <a:cs typeface="Calibri Light" panose="020F0302020204030204" pitchFamily="34" charset="0"/>
              </a:rPr>
              <a:t> = </a:t>
            </a:r>
            <a:r>
              <a:rPr lang="en-US" sz="1600" dirty="0" err="1">
                <a:solidFill>
                  <a:srgbClr val="000000"/>
                </a:solidFill>
                <a:latin typeface="Calibri Light" panose="020F0302020204030204" pitchFamily="34" charset="0"/>
                <a:cs typeface="Calibri Light" panose="020F0302020204030204" pitchFamily="34" charset="0"/>
              </a:rPr>
              <a:t>Products.Product_ID</a:t>
            </a:r>
            <a:endParaRPr lang="en-US" sz="1600" dirty="0">
              <a:solidFill>
                <a:srgbClr val="000000"/>
              </a:solidFill>
              <a:latin typeface="Calibri Light" panose="020F0302020204030204" pitchFamily="34" charset="0"/>
              <a:cs typeface="Calibri Light" panose="020F0302020204030204" pitchFamily="34" charset="0"/>
            </a:endParaRP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GROUP BY </a:t>
            </a:r>
            <a:r>
              <a:rPr lang="en-US" sz="1600" dirty="0" err="1">
                <a:solidFill>
                  <a:srgbClr val="000000"/>
                </a:solidFill>
                <a:latin typeface="Calibri Light" panose="020F0302020204030204" pitchFamily="34" charset="0"/>
                <a:cs typeface="Calibri Light" panose="020F0302020204030204" pitchFamily="34" charset="0"/>
              </a:rPr>
              <a:t>Products.Product_Name</a:t>
            </a:r>
            <a:endParaRPr lang="en-US" sz="1600" dirty="0">
              <a:solidFill>
                <a:srgbClr val="000000"/>
              </a:solidFill>
              <a:latin typeface="Calibri Light" panose="020F0302020204030204" pitchFamily="34" charset="0"/>
              <a:cs typeface="Calibri Light" panose="020F0302020204030204" pitchFamily="34" charset="0"/>
            </a:endParaRP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latin typeface="Calibri Light" panose="020F0302020204030204" pitchFamily="34" charset="0"/>
                <a:cs typeface="Calibri Light" panose="020F0302020204030204" pitchFamily="34" charset="0"/>
              </a:rPr>
              <a:t>	ORDER BY Total DESC</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mn-lt"/>
            </a:endParaRPr>
          </a:p>
        </p:txBody>
      </p:sp>
      <p:sp>
        <p:nvSpPr>
          <p:cNvPr id="90114"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mn-lt"/>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Create a simple view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Create a simple view</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must specify the name of every column in the view if: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Any of the columns in the view is derived from an arithmetic expression, a built-in function, or a constant.</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Two or more of the columns in the view would otherwise have the same name.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can also rename columns in the view.</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 A view column inherits the data type of the column from which it is derived, whether or not you rename it.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SELECT [text]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FROM </a:t>
            </a:r>
            <a:r>
              <a:rPr lang="en-US" dirty="0" err="1">
                <a:solidFill>
                  <a:srgbClr val="000000"/>
                </a:solidFill>
              </a:rPr>
              <a:t>syscomments</a:t>
            </a:r>
            <a:r>
              <a:rPr lang="en-US" dirty="0">
                <a:solidFill>
                  <a:srgbClr val="000000"/>
                </a:solidFill>
              </a:rPr>
              <a:t>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WHERE id = OBJECT_ID('</a:t>
            </a:r>
            <a:r>
              <a:rPr lang="en-US" dirty="0" err="1">
                <a:solidFill>
                  <a:srgbClr val="000000"/>
                </a:solidFill>
              </a:rPr>
              <a:t>vw_ProductSales</a:t>
            </a:r>
            <a:r>
              <a:rPr lang="en-US" dirty="0">
                <a:solidFill>
                  <a:srgbClr val="000000"/>
                </a:solidFill>
              </a:rPr>
              <a:t>')</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EXEC </a:t>
            </a:r>
            <a:r>
              <a:rPr lang="en-US" dirty="0" err="1">
                <a:solidFill>
                  <a:srgbClr val="000000"/>
                </a:solidFill>
              </a:rPr>
              <a:t>sp_helptext</a:t>
            </a:r>
            <a:r>
              <a:rPr lang="en-US" dirty="0">
                <a:solidFill>
                  <a:srgbClr val="000000"/>
                </a:solidFill>
              </a:rPr>
              <a:t> VW_PRODUCTSALES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Create a simple view</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 CHECK OPTION : Forces all data modification statements executed against the view to adhere to the criteria set within select_statement. When a row is modified through a view, the WITH CHECK OPTION ensures the data remains visible through the view after the modification is committed.</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WITH ENCRYPTION: Indicates that SQL Server encrypts the system table columns containing the text of the CREATE VIEW statement. Using WITH ENCRYPTION prevents the view from being published as part of SQL Server replication.</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SCHEMABINDING: Binds the view to the schema. When SCHEMABINDING is specified, the select_statement must include the two-part names (owner.object) of tables, views, or user-defined functions referenced.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mn-lt"/>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Guidelines to design Views</a:t>
            </a:r>
          </a:p>
        </p:txBody>
      </p:sp>
      <p:sp>
        <p:nvSpPr>
          <p:cNvPr id="5" name="Content Placeholder 4"/>
          <p:cNvSpPr>
            <a:spLocks noGrp="1"/>
          </p:cNvSpPr>
          <p:nvPr>
            <p:ph idx="1"/>
          </p:nvPr>
        </p:nvSpPr>
        <p:spPr>
          <a:xfrm>
            <a:off x="442166" y="1200431"/>
            <a:ext cx="8229600" cy="3357921"/>
          </a:xfrm>
        </p:spPr>
        <p:txBody>
          <a:bodyPr/>
          <a:lstStyle/>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View names must follow the rules for identifiers and must be unique for each user. </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You can build views on other views and on procedures that reference views. Microsoft® SQL Server™ 2000 allows views to be nested up to 32 levels. </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You cannot associate rules or DEFAULT definitions with views.</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You cannot associate AFTER triggers with views, only INSTEAD OF triggers.</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The query defining the view cannot include the ORDER BY, COMPUTE, or COMPUTE BY clauses or the INTO keyword.</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t>You cannot create temporary views, and you cannot create views on temporary tables.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6511548" cy="769441"/>
          </a:xfrm>
        </p:spPr>
        <p:txBody>
          <a:bodyPr/>
          <a:lstStyle/>
          <a:p>
            <a:r>
              <a:rPr lang="en-US" dirty="0">
                <a:latin typeface="Calibri Light" panose="020F0302020204030204" pitchFamily="34" charset="0"/>
                <a:cs typeface="Calibri Light" panose="020F0302020204030204" pitchFamily="34" charset="0"/>
              </a:rPr>
              <a:t>Guidelines for Modifying Data Through a View</a:t>
            </a:r>
          </a:p>
        </p:txBody>
      </p:sp>
      <p:sp>
        <p:nvSpPr>
          <p:cNvPr id="5" name="Content Placeholder 4"/>
          <p:cNvSpPr>
            <a:spLocks noGrp="1"/>
          </p:cNvSpPr>
          <p:nvPr>
            <p:ph idx="1"/>
          </p:nvPr>
        </p:nvSpPr>
        <p:spPr>
          <a:xfrm>
            <a:off x="442166" y="1200431"/>
            <a:ext cx="8229600" cy="3494399"/>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All data modification statements executed against the view must adhere to the criteria set within the SELECT statement defining the view if the WITH CHECK OPTION clause is used in the definition of the view. </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the WITH CHECK OPTION clause is used, rows cannot be modified in a way that causes them to disappear from the view. Any modification that would cause this to happen is canceled and an error is displayed.</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columns listed in the UPDATE or INSERT statement must belong to a single base table within the view definition.</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Group functions with a Group By Clause</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Not NULL columns in the base tables should be selected in the view definitions to perform Insert.</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Partitioned Views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Partitioned views allow the data in a large table to be split into smaller member tables.</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partitioned view joins horizontally partitioned data from a set of member tables across one or more servers, making the data appear as if from one table.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partitioned view is a view defined by a UNION ALL of member tables structured in the same way.</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same table cannot appear twice in the set of tables that are being combined with the UNION ALL statement.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columns in the same ordinal position of each </a:t>
            </a:r>
            <a:r>
              <a:rPr lang="en-US" dirty="0" err="1">
                <a:solidFill>
                  <a:srgbClr val="000000"/>
                </a:solidFill>
              </a:rPr>
              <a:t>select_list</a:t>
            </a:r>
            <a:r>
              <a:rPr lang="en-US" dirty="0">
                <a:solidFill>
                  <a:srgbClr val="000000"/>
                </a:solidFill>
              </a:rPr>
              <a:t> should be of the same type.</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srcRect/>
          <a:stretch>
            <a:fillRect/>
          </a:stretch>
        </p:blipFill>
        <p:spPr bwMode="auto">
          <a:xfrm>
            <a:off x="1019873" y="910740"/>
            <a:ext cx="6661245" cy="4178417"/>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Partitioned Views</a:t>
            </a:r>
          </a:p>
        </p:txBody>
      </p:sp>
      <p:sp>
        <p:nvSpPr>
          <p:cNvPr id="5" name="Content Placeholder 4"/>
          <p:cNvSpPr>
            <a:spLocks noGrp="1"/>
          </p:cNvSpPr>
          <p:nvPr>
            <p:ph idx="1"/>
          </p:nvPr>
        </p:nvSpPr>
        <p:spPr>
          <a:xfrm>
            <a:off x="442166" y="1200431"/>
            <a:ext cx="8229600" cy="3139557"/>
          </a:xfrm>
        </p:spPr>
        <p:txBody>
          <a:bodyPr/>
          <a:lstStyle/>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CREATE VIEW Customers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AS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SELECT *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FROM CompanyDatabase.TableOwner.Customers_33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UNION ALL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SELECT *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FROM Server2.CompanyDatabase.TableOwner.Customers_66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UNION ALL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SELECT * </a:t>
            </a:r>
          </a:p>
          <a:p>
            <a:pPr hangingPunct="1">
              <a:lnSpc>
                <a:spcPct val="100000"/>
              </a:lnSpc>
              <a:spcBef>
                <a:spcPts val="4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FROM Server3.CompanyDatabase.TableOwner.Customers_99 </a:t>
            </a:r>
          </a:p>
          <a:p>
            <a:pPr>
              <a:buNone/>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Index Views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SQL Server 2000 Indexed Views are similar to Materialized Views in Oracle.</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Result Set is stored in the Database. Query Performance can be dramatically enhanced using Indexed Views.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Create an Indexed View by implementing a UNIQUE CLUSTERED index on the view.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results of the view are stored in the leaf-level pages of the clustered index.</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An Indexed View automatically reflects modifications made to the data in the base tables after the index is created, the same way an index created on a base table does.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Guidelines for Index Views</a:t>
            </a:r>
          </a:p>
        </p:txBody>
      </p:sp>
      <p:sp>
        <p:nvSpPr>
          <p:cNvPr id="5" name="Content Placeholder 4"/>
          <p:cNvSpPr>
            <a:spLocks noGrp="1"/>
          </p:cNvSpPr>
          <p:nvPr>
            <p:ph idx="1"/>
          </p:nvPr>
        </p:nvSpPr>
        <p:spPr/>
        <p:txBody>
          <a:bodyPr/>
          <a:lstStyle/>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SQL Server 2000 Query Optimizer automatically determines whether a given query will benefit from using an Index View.</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performance gain of improved speed in retrieving results outweighs the   increased maintenance cost.</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underlying data is infrequently updated.</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Queries perform a significant amount of joins and aggregations that either process many rows or are performed frequently by many users.</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first index that you create on the view must be a UNIQUE CLUSTRERD index</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must create the view with the SCHEMABINDING option.</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The view can reference base tables, but it cannot reference other views.</a:t>
            </a: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must use two-part names to reference tables</a:t>
            </a:r>
            <a:r>
              <a:rPr lang="en-US" sz="2000" dirty="0">
                <a:solidFill>
                  <a:srgbClr val="000000"/>
                </a:solidFill>
                <a:latin typeface="Trebuchet MS"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Restrictions on Creating Views</a:t>
            </a:r>
          </a:p>
        </p:txBody>
      </p:sp>
      <p:sp>
        <p:nvSpPr>
          <p:cNvPr id="5" name="Content Placeholder 4"/>
          <p:cNvSpPr>
            <a:spLocks noGrp="1"/>
          </p:cNvSpPr>
          <p:nvPr>
            <p:ph idx="1"/>
          </p:nvPr>
        </p:nvSpPr>
        <p:spPr/>
        <p:txBody>
          <a:bodyPr/>
          <a:lstStyle/>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 Reference a Maximum of 1024 Columns</a:t>
            </a:r>
          </a:p>
          <a:p>
            <a:pPr marL="341313" indent="-339725" algn="just"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Cannot Include COMPUTE or COMPUTE BY clauses</a:t>
            </a:r>
          </a:p>
          <a:p>
            <a:pPr marL="341313" indent="-339725" algn="just"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Cannot Include ORDER BY Clause, Unless Used in Conjunction with a TOP Clause</a:t>
            </a:r>
          </a:p>
          <a:p>
            <a:pPr marL="341313" indent="-339725" algn="just"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Cannot Include the INTO Keyword</a:t>
            </a:r>
          </a:p>
          <a:p>
            <a:pPr marL="341313" indent="-339725" algn="just"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Cannot Reference a Temporary Table</a:t>
            </a:r>
          </a:p>
          <a:p>
            <a:pPr marL="341313" indent="-339725" algn="just"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algn="just"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Must Be Expressed as a Single Transact-SQL Batch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430887"/>
          </a:xfrm>
        </p:spPr>
        <p:txBody>
          <a:bodyPr/>
          <a:lstStyle/>
          <a:p>
            <a:pPr>
              <a:defRPr/>
            </a:pPr>
            <a:r>
              <a:rPr lang="en-US" sz="2800" dirty="0"/>
              <a:t>Transact SQL Fundamentals</a:t>
            </a:r>
            <a:endParaRPr lang="en-US" dirty="0"/>
          </a:p>
        </p:txBody>
      </p:sp>
    </p:spTree>
    <p:extLst>
      <p:ext uri="{BB962C8B-B14F-4D97-AF65-F5344CB8AC3E}">
        <p14:creationId xmlns:p14="http://schemas.microsoft.com/office/powerpoint/2010/main" val="29436470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Naming Guidelines</a:t>
            </a:r>
          </a:p>
        </p:txBody>
      </p:sp>
      <p:sp>
        <p:nvSpPr>
          <p:cNvPr id="5" name="Content Placeholder 4"/>
          <p:cNvSpPr>
            <a:spLocks noGrp="1"/>
          </p:cNvSpPr>
          <p:nvPr>
            <p:ph idx="1"/>
          </p:nvPr>
        </p:nvSpPr>
        <p:spPr>
          <a:xfrm>
            <a:off x="442166" y="1200431"/>
            <a:ext cx="8229600" cy="2102327"/>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Meaningful Names Where Possible</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Keep Names Short</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 a Clear and Simple Naming Convention</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Chose an Identifier That Distinguishes Types of Objects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Views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Stored procedures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Keep Object Names and User Names Unique</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03427" name="Rectangle 3"/>
          <p:cNvSpPr>
            <a:spLocks noChangeArrowheads="1"/>
          </p:cNvSpPr>
          <p:nvPr/>
        </p:nvSpPr>
        <p:spPr bwMode="auto">
          <a:xfrm>
            <a:off x="827088" y="2881213"/>
            <a:ext cx="7162800" cy="2438400"/>
          </a:xfrm>
          <a:prstGeom prst="rect">
            <a:avLst/>
          </a:prstGeom>
          <a:solidFill>
            <a:srgbClr val="FFFFFF"/>
          </a:solidFill>
          <a:ln w="9360" cap="flat">
            <a:solidFill>
              <a:srgbClr val="99CC00"/>
            </a:solidFill>
            <a:miter lim="800000"/>
            <a:headEnd/>
            <a:tailEnd/>
          </a:ln>
          <a:effectLst/>
        </p:spPr>
        <p:txBody>
          <a:bodyPr wrap="none" lIns="90000" tIns="45000" rIns="90000" bIns="45000" anchor="ctr"/>
          <a:lstStyle/>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DECLARE @</a:t>
            </a:r>
            <a:r>
              <a:rPr lang="en-US" sz="1600" b="1" dirty="0" err="1">
                <a:solidFill>
                  <a:srgbClr val="000000"/>
                </a:solidFill>
                <a:latin typeface="Calibri Light" panose="020F0302020204030204" pitchFamily="34" charset="0"/>
                <a:cs typeface="Calibri Light" panose="020F0302020204030204" pitchFamily="34" charset="0"/>
              </a:rPr>
              <a:t>vLastName</a:t>
            </a:r>
            <a:r>
              <a:rPr lang="en-US" sz="1600" b="1" dirty="0">
                <a:solidFill>
                  <a:srgbClr val="000000"/>
                </a:solidFill>
                <a:latin typeface="Calibri Light" panose="020F0302020204030204" pitchFamily="34" charset="0"/>
                <a:cs typeface="Calibri Light" panose="020F0302020204030204" pitchFamily="34" charset="0"/>
              </a:rPr>
              <a:t>	char(20),</a:t>
            </a: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vFirstName</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varchar</a:t>
            </a:r>
            <a:r>
              <a:rPr lang="en-US" sz="1600" b="1" dirty="0">
                <a:solidFill>
                  <a:srgbClr val="000000"/>
                </a:solidFill>
                <a:latin typeface="Calibri Light" panose="020F0302020204030204" pitchFamily="34" charset="0"/>
                <a:cs typeface="Calibri Light" panose="020F0302020204030204" pitchFamily="34" charset="0"/>
              </a:rPr>
              <a:t>(11)</a:t>
            </a: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SET @</a:t>
            </a:r>
            <a:r>
              <a:rPr lang="en-US" sz="1600" b="1" dirty="0" err="1">
                <a:solidFill>
                  <a:srgbClr val="000000"/>
                </a:solidFill>
                <a:latin typeface="Calibri Light" panose="020F0302020204030204" pitchFamily="34" charset="0"/>
                <a:cs typeface="Calibri Light" panose="020F0302020204030204" pitchFamily="34" charset="0"/>
              </a:rPr>
              <a:t>vLastName</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Dodsworth</a:t>
            </a:r>
            <a:r>
              <a:rPr lang="en-US" sz="1600" b="1" dirty="0">
                <a:solidFill>
                  <a:srgbClr val="000000"/>
                </a:solidFill>
                <a:latin typeface="Calibri Light" panose="020F0302020204030204" pitchFamily="34" charset="0"/>
                <a:cs typeface="Calibri Light" panose="020F0302020204030204" pitchFamily="34" charset="0"/>
              </a:rPr>
              <a:t>'</a:t>
            </a: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SELECT @</a:t>
            </a:r>
            <a:r>
              <a:rPr lang="en-US" sz="1600" b="1" dirty="0" err="1">
                <a:solidFill>
                  <a:srgbClr val="000000"/>
                </a:solidFill>
                <a:latin typeface="Calibri Light" panose="020F0302020204030204" pitchFamily="34" charset="0"/>
                <a:cs typeface="Calibri Light" panose="020F0302020204030204" pitchFamily="34" charset="0"/>
              </a:rPr>
              <a:t>vFirstName</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FirstName</a:t>
            </a:r>
            <a:r>
              <a:rPr lang="en-US" sz="1600" b="1" dirty="0">
                <a:solidFill>
                  <a:srgbClr val="000000"/>
                </a:solidFill>
                <a:latin typeface="Calibri Light" panose="020F0302020204030204" pitchFamily="34" charset="0"/>
                <a:cs typeface="Calibri Light" panose="020F0302020204030204" pitchFamily="34" charset="0"/>
              </a:rPr>
              <a:t> </a:t>
            </a: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	FROM NORTHWIND..EMPOYEES</a:t>
            </a: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	WHERE </a:t>
            </a:r>
            <a:r>
              <a:rPr lang="en-US" sz="1600" b="1" dirty="0" err="1">
                <a:solidFill>
                  <a:srgbClr val="000000"/>
                </a:solidFill>
                <a:latin typeface="Calibri Light" panose="020F0302020204030204" pitchFamily="34" charset="0"/>
                <a:cs typeface="Calibri Light" panose="020F0302020204030204" pitchFamily="34" charset="0"/>
              </a:rPr>
              <a:t>LastName</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vLastName</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PRINT @</a:t>
            </a:r>
            <a:r>
              <a:rPr lang="en-US" sz="1600" b="1" dirty="0" err="1">
                <a:solidFill>
                  <a:srgbClr val="000000"/>
                </a:solidFill>
                <a:latin typeface="Calibri Light" panose="020F0302020204030204" pitchFamily="34" charset="0"/>
                <a:cs typeface="Calibri Light" panose="020F0302020204030204" pitchFamily="34" charset="0"/>
              </a:rPr>
              <a:t>vFirstName</a:t>
            </a:r>
            <a:r>
              <a:rPr lang="en-US" sz="1600" b="1" dirty="0">
                <a:solidFill>
                  <a:srgbClr val="000000"/>
                </a:solidFill>
                <a:latin typeface="Calibri Light" panose="020F0302020204030204" pitchFamily="34" charset="0"/>
                <a:cs typeface="Calibri Light" panose="020F0302020204030204" pitchFamily="34" charset="0"/>
              </a:rPr>
              <a:t> + ' ' + @</a:t>
            </a:r>
            <a:r>
              <a:rPr lang="en-US" sz="1600" b="1" dirty="0" err="1">
                <a:solidFill>
                  <a:srgbClr val="000000"/>
                </a:solidFill>
                <a:latin typeface="Calibri Light" panose="020F0302020204030204" pitchFamily="34" charset="0"/>
                <a:cs typeface="Calibri Light" panose="020F0302020204030204" pitchFamily="34" charset="0"/>
              </a:rPr>
              <a:t>vLastName</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96000"/>
              </a:lnSpc>
              <a:buClrTx/>
              <a:buFontTx/>
              <a:buNone/>
              <a:tabLst>
                <a:tab pos="0" algn="l"/>
                <a:tab pos="722313" algn="l"/>
                <a:tab pos="1446213" algn="l"/>
                <a:tab pos="2170113" algn="l"/>
                <a:tab pos="2894013" algn="l"/>
                <a:tab pos="3617913" algn="l"/>
                <a:tab pos="4343400" algn="l"/>
                <a:tab pos="5065713" algn="l"/>
                <a:tab pos="5789613" algn="l"/>
                <a:tab pos="6513513" algn="l"/>
                <a:tab pos="6858000" algn="l"/>
                <a:tab pos="7315200" algn="l"/>
                <a:tab pos="7772400" algn="l"/>
                <a:tab pos="8229600" algn="l"/>
                <a:tab pos="8686800" algn="l"/>
                <a:tab pos="9144000" algn="l"/>
                <a:tab pos="9601200" algn="l"/>
                <a:tab pos="10058400" algn="l"/>
                <a:tab pos="10515600" algn="l"/>
              </a:tabLst>
            </a:pPr>
            <a:r>
              <a:rPr lang="en-US" sz="1600" b="1" dirty="0">
                <a:solidFill>
                  <a:srgbClr val="000000"/>
                </a:solidFill>
                <a:latin typeface="Calibri Light" panose="020F0302020204030204" pitchFamily="34" charset="0"/>
                <a:cs typeface="Calibri Light" panose="020F0302020204030204" pitchFamily="34" charset="0"/>
              </a:rPr>
              <a:t>GO</a:t>
            </a:r>
          </a:p>
        </p:txBody>
      </p:sp>
      <p:sp>
        <p:nvSpPr>
          <p:cNvPr id="103428" name="Rectangle 4"/>
          <p:cNvSpPr>
            <a:spLocks noChangeArrowheads="1"/>
          </p:cNvSpPr>
          <p:nvPr/>
        </p:nvSpPr>
        <p:spPr bwMode="auto">
          <a:xfrm>
            <a:off x="919853" y="5489019"/>
            <a:ext cx="1270774" cy="337100"/>
          </a:xfrm>
          <a:prstGeom prst="rect">
            <a:avLst/>
          </a:prstGeom>
          <a:noFill/>
          <a:ln w="9525" cap="flat">
            <a:noFill/>
            <a:round/>
            <a:headEnd/>
            <a:tailEnd/>
          </a:ln>
          <a:effectLst/>
        </p:spPr>
        <p:txBody>
          <a:bodyPr wrap="none"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i="1" dirty="0">
                <a:solidFill>
                  <a:srgbClr val="993300"/>
                </a:solidFill>
                <a:latin typeface="Calibri Light" panose="020F0302020204030204" pitchFamily="34" charset="0"/>
                <a:cs typeface="Calibri Light" panose="020F0302020204030204" pitchFamily="34" charset="0"/>
              </a:rPr>
              <a:t>Source : MOC</a:t>
            </a:r>
          </a:p>
        </p:txBody>
      </p:sp>
      <p:sp>
        <p:nvSpPr>
          <p:cNvPr id="6" name="Title 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Local Variables</a:t>
            </a:r>
          </a:p>
        </p:txBody>
      </p:sp>
      <p:sp>
        <p:nvSpPr>
          <p:cNvPr id="7" name="Content Placeholder 6"/>
          <p:cNvSpPr>
            <a:spLocks noGrp="1"/>
          </p:cNvSpPr>
          <p:nvPr>
            <p:ph idx="1"/>
          </p:nvPr>
        </p:nvSpPr>
        <p:spPr>
          <a:xfrm>
            <a:off x="442166" y="1200431"/>
            <a:ext cx="8229600" cy="1187927"/>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Variables are language elements with assigned values. You can use local variables in Transact-SQL.</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User-defined with DECLARE Statement</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Assigned Values with SET or Select Statement</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wrap="none" anchor="ctr"/>
          <a:lstStyle/>
          <a:p>
            <a:endParaRPr lang="en-US"/>
          </a:p>
        </p:txBody>
      </p:sp>
      <p:sp>
        <p:nvSpPr>
          <p:cNvPr id="5" name="Content Placeholder 4"/>
          <p:cNvSpPr>
            <a:spLocks noGrp="1"/>
          </p:cNvSpPr>
          <p:nvPr>
            <p:ph idx="1"/>
          </p:nvPr>
        </p:nvSpPr>
        <p:spPr>
          <a:xfrm>
            <a:off x="442166" y="1200431"/>
            <a:ext cx="8229600" cy="1924906"/>
          </a:xfrm>
        </p:spPr>
        <p:txBody>
          <a:bodyPr/>
          <a:lstStyle/>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b="1" dirty="0">
                <a:solidFill>
                  <a:srgbClr val="000000"/>
                </a:solidFill>
                <a:latin typeface="Trebuchet MS" charset="0"/>
              </a:rPr>
              <a:t>-- </a:t>
            </a:r>
            <a:r>
              <a:rPr lang="en-US" b="1" dirty="0">
                <a:solidFill>
                  <a:srgbClr val="000000"/>
                </a:solidFill>
              </a:rPr>
              <a:t>Set their values.</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SET @</a:t>
            </a:r>
            <a:r>
              <a:rPr lang="en-US" b="1" dirty="0" err="1">
                <a:solidFill>
                  <a:srgbClr val="000000"/>
                </a:solidFill>
              </a:rPr>
              <a:t>FirstNameVariable</a:t>
            </a:r>
            <a:r>
              <a:rPr lang="en-US" b="1" dirty="0">
                <a:solidFill>
                  <a:srgbClr val="000000"/>
                </a:solidFill>
              </a:rPr>
              <a:t> = </a:t>
            </a:r>
            <a:r>
              <a:rPr lang="en-US" b="1" dirty="0" err="1">
                <a:solidFill>
                  <a:srgbClr val="000000"/>
                </a:solidFill>
              </a:rPr>
              <a:t>N'Anne</a:t>
            </a:r>
            <a:r>
              <a:rPr lang="en-US" b="1" dirty="0">
                <a:solidFill>
                  <a:srgbClr val="000000"/>
                </a:solidFill>
              </a:rPr>
              <a:t>‘</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SET @</a:t>
            </a:r>
            <a:r>
              <a:rPr lang="en-US" b="1" dirty="0" err="1">
                <a:solidFill>
                  <a:srgbClr val="000000"/>
                </a:solidFill>
              </a:rPr>
              <a:t>RegionVariable</a:t>
            </a:r>
            <a:r>
              <a:rPr lang="en-US" b="1" dirty="0">
                <a:solidFill>
                  <a:srgbClr val="000000"/>
                </a:solidFill>
              </a:rPr>
              <a:t> = N'WA‘</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 Use them in the WHERE clause of a SELECT statement.</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SELECT </a:t>
            </a:r>
            <a:r>
              <a:rPr lang="en-US" b="1" dirty="0" err="1">
                <a:solidFill>
                  <a:srgbClr val="000000"/>
                </a:solidFill>
              </a:rPr>
              <a:t>LastName</a:t>
            </a:r>
            <a:r>
              <a:rPr lang="en-US" b="1" dirty="0">
                <a:solidFill>
                  <a:srgbClr val="000000"/>
                </a:solidFill>
              </a:rPr>
              <a:t>, </a:t>
            </a:r>
            <a:r>
              <a:rPr lang="en-US" b="1" dirty="0" err="1">
                <a:solidFill>
                  <a:srgbClr val="000000"/>
                </a:solidFill>
              </a:rPr>
              <a:t>FirstName</a:t>
            </a:r>
            <a:r>
              <a:rPr lang="en-US" b="1" dirty="0">
                <a:solidFill>
                  <a:srgbClr val="000000"/>
                </a:solidFill>
              </a:rPr>
              <a:t>, Title FROM Employees</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WHERE </a:t>
            </a:r>
            <a:r>
              <a:rPr lang="en-US" b="1" dirty="0" err="1">
                <a:solidFill>
                  <a:srgbClr val="000000"/>
                </a:solidFill>
              </a:rPr>
              <a:t>FirstName</a:t>
            </a:r>
            <a:r>
              <a:rPr lang="en-US" b="1" dirty="0">
                <a:solidFill>
                  <a:srgbClr val="000000"/>
                </a:solidFill>
              </a:rPr>
              <a:t> = @</a:t>
            </a:r>
            <a:r>
              <a:rPr lang="en-US" b="1" dirty="0" err="1">
                <a:solidFill>
                  <a:srgbClr val="000000"/>
                </a:solidFill>
              </a:rPr>
              <a:t>FirstNameVariable</a:t>
            </a:r>
            <a:r>
              <a:rPr lang="en-US" b="1" dirty="0">
                <a:solidFill>
                  <a:srgbClr val="000000"/>
                </a:solidFill>
              </a:rPr>
              <a:t>   OR Region =@</a:t>
            </a:r>
            <a:r>
              <a:rPr lang="en-US" b="1" dirty="0" err="1">
                <a:solidFill>
                  <a:srgbClr val="000000"/>
                </a:solidFill>
              </a:rPr>
              <a:t>RegionVariableGO</a:t>
            </a:r>
            <a:r>
              <a:rPr lang="en-US" b="1" dirty="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wrap="none" anchor="ctr"/>
          <a:lstStyle/>
          <a:p>
            <a:endParaRPr lang="en-US"/>
          </a:p>
        </p:txBody>
      </p:sp>
      <p:sp>
        <p:nvSpPr>
          <p:cNvPr id="5" name="Content Placeholder 4"/>
          <p:cNvSpPr>
            <a:spLocks noGrp="1"/>
          </p:cNvSpPr>
          <p:nvPr>
            <p:ph idx="1"/>
          </p:nvPr>
        </p:nvSpPr>
        <p:spPr>
          <a:xfrm>
            <a:off x="442166" y="1200431"/>
            <a:ext cx="8229600" cy="2143270"/>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variable can also have a value assigned by being referenced in a select list. If a variable is referenced in a select list, it should be assigned a scalar value or the SELECT statement should only return one row. For example:</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dirty="0">
              <a:solidFill>
                <a:srgbClr val="000000"/>
              </a:solidFill>
            </a:endParaRP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USE </a:t>
            </a:r>
            <a:r>
              <a:rPr lang="en-US" b="1" dirty="0" err="1">
                <a:solidFill>
                  <a:srgbClr val="000000"/>
                </a:solidFill>
              </a:rPr>
              <a:t>Northwind</a:t>
            </a:r>
            <a:r>
              <a:rPr lang="en-US" b="1" dirty="0">
                <a:solidFill>
                  <a:srgbClr val="000000"/>
                </a:solidFill>
              </a:rPr>
              <a:t> </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GO</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DECLARE @</a:t>
            </a:r>
            <a:r>
              <a:rPr lang="en-US" b="1" dirty="0" err="1">
                <a:solidFill>
                  <a:srgbClr val="000000"/>
                </a:solidFill>
              </a:rPr>
              <a:t>EmpIDVariable</a:t>
            </a:r>
            <a:r>
              <a:rPr lang="en-US" b="1" dirty="0">
                <a:solidFill>
                  <a:srgbClr val="000000"/>
                </a:solidFill>
              </a:rPr>
              <a:t> INT</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SELECT @</a:t>
            </a:r>
            <a:r>
              <a:rPr lang="en-US" b="1" dirty="0" err="1">
                <a:solidFill>
                  <a:srgbClr val="000000"/>
                </a:solidFill>
              </a:rPr>
              <a:t>EmpIDVariable</a:t>
            </a:r>
            <a:r>
              <a:rPr lang="en-US" b="1" dirty="0">
                <a:solidFill>
                  <a:srgbClr val="000000"/>
                </a:solidFill>
              </a:rPr>
              <a:t> = MAX(</a:t>
            </a:r>
            <a:r>
              <a:rPr lang="en-US" b="1" dirty="0" err="1">
                <a:solidFill>
                  <a:srgbClr val="000000"/>
                </a:solidFill>
              </a:rPr>
              <a:t>EmployeeID</a:t>
            </a:r>
            <a:r>
              <a:rPr lang="en-US" b="1" dirty="0">
                <a:solidFill>
                  <a:srgbClr val="000000"/>
                </a:solidFill>
              </a:rPr>
              <a:t>)FROM Employees</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GO</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b="1" dirty="0">
              <a:solidFill>
                <a:srgbClr val="000000"/>
              </a:solidFill>
              <a:latin typeface="Trebuchet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wrap="none" anchor="ctr"/>
          <a:lstStyle/>
          <a:p>
            <a:endParaRPr lang="en-US"/>
          </a:p>
        </p:txBody>
      </p:sp>
      <p:sp>
        <p:nvSpPr>
          <p:cNvPr id="5" name="Content Placeholder 4"/>
          <p:cNvSpPr>
            <a:spLocks noGrp="1"/>
          </p:cNvSpPr>
          <p:nvPr>
            <p:ph idx="1"/>
          </p:nvPr>
        </p:nvSpPr>
        <p:spPr>
          <a:xfrm>
            <a:off x="442166" y="1200431"/>
            <a:ext cx="8229600" cy="3671820"/>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a SELECT statement returns more than one row and the variable references a </a:t>
            </a:r>
            <a:r>
              <a:rPr lang="en-US" dirty="0" err="1">
                <a:solidFill>
                  <a:srgbClr val="000000"/>
                </a:solidFill>
              </a:rPr>
              <a:t>nonscalar</a:t>
            </a:r>
            <a:r>
              <a:rPr lang="en-US" dirty="0">
                <a:solidFill>
                  <a:srgbClr val="000000"/>
                </a:solidFill>
              </a:rPr>
              <a:t> expression, the variable is set to the value returned for the expression in the last row of the result set. For example, in this batch @</a:t>
            </a:r>
            <a:r>
              <a:rPr lang="en-US" dirty="0" err="1">
                <a:solidFill>
                  <a:srgbClr val="000000"/>
                </a:solidFill>
              </a:rPr>
              <a:t>EmpIDVariable</a:t>
            </a:r>
            <a:r>
              <a:rPr lang="en-US" dirty="0">
                <a:solidFill>
                  <a:srgbClr val="000000"/>
                </a:solidFill>
              </a:rPr>
              <a:t> is set to the </a:t>
            </a:r>
            <a:r>
              <a:rPr lang="en-US" dirty="0" err="1">
                <a:solidFill>
                  <a:srgbClr val="000000"/>
                </a:solidFill>
              </a:rPr>
              <a:t>EmployeeID</a:t>
            </a:r>
            <a:r>
              <a:rPr lang="en-US" dirty="0">
                <a:solidFill>
                  <a:srgbClr val="000000"/>
                </a:solidFill>
              </a:rPr>
              <a:t> value of the last row returned, which is 1:</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b="1" dirty="0">
              <a:solidFill>
                <a:srgbClr val="000000"/>
              </a:solidFill>
            </a:endParaRP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USE </a:t>
            </a:r>
            <a:r>
              <a:rPr lang="en-US" b="1" dirty="0" err="1">
                <a:solidFill>
                  <a:srgbClr val="000000"/>
                </a:solidFill>
              </a:rPr>
              <a:t>Northwind</a:t>
            </a:r>
            <a:endParaRPr lang="en-US" b="1" dirty="0">
              <a:solidFill>
                <a:srgbClr val="000000"/>
              </a:solidFill>
            </a:endParaRP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GO</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DECLARE @</a:t>
            </a:r>
            <a:r>
              <a:rPr lang="en-US" b="1" dirty="0" err="1">
                <a:solidFill>
                  <a:srgbClr val="000000"/>
                </a:solidFill>
              </a:rPr>
              <a:t>EmpIDVariable</a:t>
            </a:r>
            <a:r>
              <a:rPr lang="en-US" b="1" dirty="0">
                <a:solidFill>
                  <a:srgbClr val="000000"/>
                </a:solidFill>
              </a:rPr>
              <a:t> INT</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SELECT @</a:t>
            </a:r>
            <a:r>
              <a:rPr lang="en-US" b="1" dirty="0" err="1">
                <a:solidFill>
                  <a:srgbClr val="000000"/>
                </a:solidFill>
              </a:rPr>
              <a:t>EmpIDVariable</a:t>
            </a:r>
            <a:r>
              <a:rPr lang="en-US" b="1" dirty="0">
                <a:solidFill>
                  <a:srgbClr val="000000"/>
                </a:solidFill>
              </a:rPr>
              <a:t> = </a:t>
            </a:r>
            <a:r>
              <a:rPr lang="en-US" b="1" dirty="0" err="1">
                <a:solidFill>
                  <a:srgbClr val="000000"/>
                </a:solidFill>
              </a:rPr>
              <a:t>EmployeeID</a:t>
            </a:r>
            <a:r>
              <a:rPr lang="en-US" b="1" dirty="0">
                <a:solidFill>
                  <a:srgbClr val="000000"/>
                </a:solidFill>
              </a:rPr>
              <a:t> FROM Employees</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ORDER BY </a:t>
            </a:r>
            <a:r>
              <a:rPr lang="en-US" b="1" dirty="0" err="1">
                <a:solidFill>
                  <a:srgbClr val="000000"/>
                </a:solidFill>
              </a:rPr>
              <a:t>EmployeeID</a:t>
            </a:r>
            <a:r>
              <a:rPr lang="en-US" b="1" dirty="0">
                <a:solidFill>
                  <a:srgbClr val="000000"/>
                </a:solidFill>
              </a:rPr>
              <a:t> DESC </a:t>
            </a:r>
          </a:p>
          <a:p>
            <a:pPr marL="341313" indent="-339725" hangingPunct="1">
              <a:lnSpc>
                <a:spcPct val="100000"/>
              </a:lnSpc>
              <a:spcBef>
                <a:spcPts val="400"/>
              </a:spcBef>
              <a:buSzPct val="4500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b="1" dirty="0">
                <a:solidFill>
                  <a:srgbClr val="000000"/>
                </a:solidFill>
              </a:rPr>
              <a:t>SELECT @</a:t>
            </a:r>
            <a:r>
              <a:rPr lang="en-US" b="1" dirty="0" err="1">
                <a:solidFill>
                  <a:srgbClr val="000000"/>
                </a:solidFill>
              </a:rPr>
              <a:t>EmpIDVariable</a:t>
            </a:r>
            <a:r>
              <a:rPr lang="en-US" b="1" dirty="0">
                <a:solidFill>
                  <a:srgbClr val="000000"/>
                </a:solidFill>
              </a:rPr>
              <a:t> GO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89166" y="280619"/>
            <a:ext cx="6335973" cy="708001"/>
          </a:xfrm>
          <a:ln/>
        </p:spPr>
        <p:txBody>
          <a:bodyPr lIns="91440" tIns="45720" rIns="91440" bIns="45720"/>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Adding users to the schema as required and set their permissions</a:t>
            </a:r>
            <a:br>
              <a:rPr lang="en-US" sz="2400" dirty="0"/>
            </a:br>
            <a:endParaRPr lang="en-US" sz="2400" dirty="0"/>
          </a:p>
        </p:txBody>
      </p:sp>
      <p:pic>
        <p:nvPicPr>
          <p:cNvPr id="17410" name="Picture 2"/>
          <p:cNvPicPr>
            <a:picLocks noChangeAspect="1" noChangeArrowheads="1"/>
          </p:cNvPicPr>
          <p:nvPr/>
        </p:nvPicPr>
        <p:blipFill>
          <a:blip r:embed="rId3"/>
          <a:srcRect/>
          <a:stretch>
            <a:fillRect/>
          </a:stretch>
        </p:blipFill>
        <p:spPr bwMode="auto">
          <a:xfrm>
            <a:off x="784746" y="1356105"/>
            <a:ext cx="7848600" cy="4867275"/>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07523" name="Rectangle 3"/>
          <p:cNvSpPr>
            <a:spLocks noChangeArrowheads="1"/>
          </p:cNvSpPr>
          <p:nvPr/>
        </p:nvSpPr>
        <p:spPr bwMode="auto">
          <a:xfrm>
            <a:off x="4191000" y="1600200"/>
            <a:ext cx="4267200" cy="2400657"/>
          </a:xfrm>
          <a:prstGeom prst="rect">
            <a:avLst/>
          </a:prstGeom>
          <a:solidFill>
            <a:srgbClr val="FFFFFF"/>
          </a:solidFill>
          <a:ln w="12600" cap="flat">
            <a:solidFill>
              <a:srgbClr val="000000"/>
            </a:solidFill>
            <a:miter lim="800000"/>
            <a:headEnd/>
            <a:tailEnd/>
          </a:ln>
          <a:effectLst/>
        </p:spPr>
        <p:txBody>
          <a:bodyPr lIns="90360" tIns="91440" rIns="90360" bIns="91440">
            <a:spAutoFit/>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IF USER_NAME() &lt;&gt; '</a:t>
            </a:r>
            <a:r>
              <a:rPr lang="en-US" sz="1600" b="1" dirty="0" err="1">
                <a:solidFill>
                  <a:srgbClr val="000000"/>
                </a:solidFill>
                <a:latin typeface="Calibri Light" panose="020F0302020204030204" pitchFamily="34" charset="0"/>
                <a:cs typeface="Calibri Light" panose="020F0302020204030204" pitchFamily="34" charset="0"/>
              </a:rPr>
              <a:t>dbo</a:t>
            </a:r>
            <a:r>
              <a:rPr lang="en-US" sz="1600" b="1" dirty="0">
                <a:solidFill>
                  <a:srgbClr val="000000"/>
                </a:solidFill>
                <a:latin typeface="Calibri Light" panose="020F0302020204030204" pitchFamily="34" charset="0"/>
                <a:cs typeface="Calibri Light" panose="020F0302020204030204" pitchFamily="34" charset="0"/>
              </a:rPr>
              <a:t>'</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BEGIN</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RAISERROR('Must be </a:t>
            </a:r>
            <a:r>
              <a:rPr lang="en-US" sz="1600" b="1" dirty="0" err="1">
                <a:solidFill>
                  <a:srgbClr val="000000"/>
                </a:solidFill>
                <a:latin typeface="Calibri Light" panose="020F0302020204030204" pitchFamily="34" charset="0"/>
                <a:cs typeface="Calibri Light" panose="020F0302020204030204" pitchFamily="34" charset="0"/>
              </a:rPr>
              <a:t>sysadmin</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to Perform Operation',</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10, 1)</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RETURN</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END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ELSE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DBCC CHECKDB(</a:t>
            </a:r>
            <a:r>
              <a:rPr lang="en-US" sz="1600" b="1" dirty="0" err="1">
                <a:solidFill>
                  <a:srgbClr val="000000"/>
                </a:solidFill>
                <a:latin typeface="Calibri Light" panose="020F0302020204030204" pitchFamily="34" charset="0"/>
                <a:cs typeface="Calibri Light" panose="020F0302020204030204" pitchFamily="34" charset="0"/>
              </a:rPr>
              <a:t>Northwind</a:t>
            </a:r>
            <a:r>
              <a:rPr lang="en-US" sz="1600" b="1" dirty="0">
                <a:solidFill>
                  <a:srgbClr val="000000"/>
                </a:solidFill>
                <a:latin typeface="Calibri Light" panose="020F0302020204030204" pitchFamily="34" charset="0"/>
                <a:cs typeface="Calibri Light" panose="020F0302020204030204" pitchFamily="34" charset="0"/>
              </a:rPr>
              <a:t>)</a:t>
            </a: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Control of Flow Language Elements</a:t>
            </a:r>
          </a:p>
        </p:txBody>
      </p:sp>
      <p:sp>
        <p:nvSpPr>
          <p:cNvPr id="6" name="Content Placeholder 5"/>
          <p:cNvSpPr>
            <a:spLocks noGrp="1"/>
          </p:cNvSpPr>
          <p:nvPr>
            <p:ph idx="1"/>
          </p:nvPr>
        </p:nvSpPr>
        <p:spPr>
          <a:xfrm>
            <a:off x="442166" y="1200431"/>
            <a:ext cx="4853165" cy="3699115"/>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Statement Level</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BEGIN…END blocks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IF…ELSE blocks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WHILE constructs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Row Level</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CASE expression</a:t>
            </a:r>
          </a:p>
          <a:p>
            <a:endParaRPr lang="en-US" sz="2000" dirty="0">
              <a:latin typeface="Trebuchet MS"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457200" y="1194176"/>
            <a:ext cx="8229600" cy="5029200"/>
          </a:xfrm>
          <a:prstGeom prst="rect">
            <a:avLst/>
          </a:prstGeom>
          <a:noFill/>
          <a:ln w="9525" cap="flat">
            <a:noFill/>
            <a:round/>
            <a:headEnd/>
            <a:tailEnd/>
          </a:ln>
          <a:effectLst/>
        </p:spPr>
        <p:txBody>
          <a:bodyPr lIns="90000" tIns="45000" rIns="90000" bIns="45000"/>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latin typeface="Calibri Light" panose="020F0302020204030204" pitchFamily="34" charset="0"/>
                <a:cs typeface="Calibri Light" panose="020F0302020204030204" pitchFamily="34" charset="0"/>
              </a:rPr>
              <a:t>In-Line Comments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latin typeface="Calibri Light" panose="020F0302020204030204" pitchFamily="34" charset="0"/>
                <a:cs typeface="Calibri Light" panose="020F0302020204030204" pitchFamily="34" charset="0"/>
              </a:rPr>
              <a:t>You can create in-line comments by using two hyphens (--) to set a comment apart from a statement. Transact-SQL ignores text to the right of the comment characters.</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60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60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dirty="0">
                <a:solidFill>
                  <a:srgbClr val="000000"/>
                </a:solidFill>
                <a:latin typeface="Calibri Light" panose="020F0302020204030204" pitchFamily="34" charset="0"/>
                <a:cs typeface="Calibri Light" panose="020F0302020204030204" pitchFamily="34" charset="0"/>
              </a:rPr>
              <a:t>Block Comments</a:t>
            </a:r>
          </a:p>
          <a:p>
            <a:pPr marL="341313" indent="-339725" hangingPunct="1">
              <a:lnSpc>
                <a:spcPct val="100000"/>
              </a:lnSpc>
              <a:spcAft>
                <a:spcPts val="1425"/>
              </a:spcAft>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rebuchet MS" pitchFamily="34" charset="0"/>
            </a:endParaRPr>
          </a:p>
        </p:txBody>
      </p:sp>
      <p:sp>
        <p:nvSpPr>
          <p:cNvPr id="108546"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0000"/>
              </a:solidFill>
              <a:latin typeface="Trebuchet MS" pitchFamily="34" charset="0"/>
            </a:endParaRPr>
          </a:p>
        </p:txBody>
      </p:sp>
      <p:sp>
        <p:nvSpPr>
          <p:cNvPr id="108547" name="Rectangle 3"/>
          <p:cNvSpPr>
            <a:spLocks noChangeArrowheads="1"/>
          </p:cNvSpPr>
          <p:nvPr/>
        </p:nvSpPr>
        <p:spPr bwMode="auto">
          <a:xfrm>
            <a:off x="437866" y="2686335"/>
            <a:ext cx="8229600" cy="657359"/>
          </a:xfrm>
          <a:prstGeom prst="rect">
            <a:avLst/>
          </a:prstGeom>
          <a:solidFill>
            <a:srgbClr val="FFFFFF"/>
          </a:solidFill>
          <a:ln w="12600" cap="flat">
            <a:solidFill>
              <a:srgbClr val="FFCC01"/>
            </a:solidFill>
            <a:miter lim="800000"/>
            <a:headEnd/>
            <a:tailEnd/>
          </a:ln>
          <a:effectLst/>
        </p:spPr>
        <p:txBody>
          <a:bodyPr lIns="90360" tIns="91440" rIns="90360" bIns="91440">
            <a:spAutoFit/>
          </a:bodyP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SELECT ProductName, (</a:t>
            </a:r>
            <a:r>
              <a:rPr lang="en-US" sz="1600" b="1" dirty="0" err="1">
                <a:solidFill>
                  <a:srgbClr val="000000"/>
                </a:solidFill>
                <a:latin typeface="Calibri Light" panose="020F0302020204030204" pitchFamily="34" charset="0"/>
                <a:cs typeface="Calibri Light" panose="020F0302020204030204" pitchFamily="34" charset="0"/>
              </a:rPr>
              <a:t>UnitsInStock</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UnitsOnOrder</a:t>
            </a:r>
            <a:r>
              <a:rPr lang="en-US" sz="1600" b="1" dirty="0">
                <a:solidFill>
                  <a:srgbClr val="000000"/>
                </a:solidFill>
                <a:latin typeface="Calibri Light" panose="020F0302020204030204" pitchFamily="34" charset="0"/>
                <a:cs typeface="Calibri Light" panose="020F0302020204030204" pitchFamily="34" charset="0"/>
              </a:rPr>
              <a:t>) AS Max -- Calculates inventory, </a:t>
            </a:r>
            <a:r>
              <a:rPr lang="en-US" sz="1600" b="1" dirty="0" err="1">
                <a:solidFill>
                  <a:srgbClr val="000000"/>
                </a:solidFill>
                <a:latin typeface="Calibri Light" panose="020F0302020204030204" pitchFamily="34" charset="0"/>
                <a:cs typeface="Calibri Light" panose="020F0302020204030204" pitchFamily="34" charset="0"/>
              </a:rPr>
              <a:t>SupplierID</a:t>
            </a:r>
            <a:r>
              <a:rPr lang="en-US" sz="1600" b="1" dirty="0">
                <a:solidFill>
                  <a:srgbClr val="000000"/>
                </a:solidFill>
                <a:latin typeface="Calibri Light" panose="020F0302020204030204" pitchFamily="34" charset="0"/>
                <a:cs typeface="Calibri Light" panose="020F0302020204030204" pitchFamily="34" charset="0"/>
              </a:rPr>
              <a:t> FROM PRODUCTS</a:t>
            </a:r>
          </a:p>
        </p:txBody>
      </p:sp>
      <p:sp>
        <p:nvSpPr>
          <p:cNvPr id="108548" name="Rectangle 4"/>
          <p:cNvSpPr>
            <a:spLocks noChangeArrowheads="1"/>
          </p:cNvSpPr>
          <p:nvPr/>
        </p:nvSpPr>
        <p:spPr bwMode="auto">
          <a:xfrm>
            <a:off x="467436" y="4005619"/>
            <a:ext cx="7772400" cy="1602746"/>
          </a:xfrm>
          <a:prstGeom prst="rect">
            <a:avLst/>
          </a:prstGeom>
          <a:solidFill>
            <a:srgbClr val="FFFFFF"/>
          </a:solidFill>
          <a:ln w="12600" cap="flat">
            <a:solidFill>
              <a:srgbClr val="FFCC01"/>
            </a:solidFill>
            <a:miter lim="800000"/>
            <a:headEnd/>
            <a:tailEnd/>
          </a:ln>
          <a:effectLst/>
        </p:spPr>
        <p:txBody>
          <a:bodyPr lIns="90360" tIns="91440" rIns="90360" bIns="91440">
            <a:spAutoFit/>
          </a:bodyPr>
          <a:lstStyle/>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This code retrieves all rows of the products table </a:t>
            </a:r>
            <a:br>
              <a:rPr lang="en-US" sz="1600" b="1" dirty="0">
                <a:solidFill>
                  <a:srgbClr val="000000"/>
                </a:solidFill>
                <a:latin typeface="Calibri Light" panose="020F0302020204030204" pitchFamily="34" charset="0"/>
                <a:cs typeface="Calibri Light" panose="020F0302020204030204" pitchFamily="34" charset="0"/>
              </a:rPr>
            </a:br>
            <a:r>
              <a:rPr lang="en-US" sz="1600" b="1" dirty="0">
                <a:solidFill>
                  <a:srgbClr val="000000"/>
                </a:solidFill>
                <a:latin typeface="Calibri Light" panose="020F0302020204030204" pitchFamily="34" charset="0"/>
                <a:cs typeface="Calibri Light" panose="020F0302020204030204" pitchFamily="34" charset="0"/>
              </a:rPr>
              <a:t>** and displays the unit price, the unit price increased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 by 10 percent, and the name of the product. </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a:t>
            </a:r>
          </a:p>
          <a:p>
            <a:pPr>
              <a:lnSpc>
                <a:spcPct val="96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SELECT </a:t>
            </a:r>
            <a:r>
              <a:rPr lang="en-US" sz="1600" b="1" dirty="0" err="1">
                <a:solidFill>
                  <a:srgbClr val="000000"/>
                </a:solidFill>
                <a:latin typeface="Calibri Light" panose="020F0302020204030204" pitchFamily="34" charset="0"/>
                <a:cs typeface="Calibri Light" panose="020F0302020204030204" pitchFamily="34" charset="0"/>
              </a:rPr>
              <a:t>UnitPrice</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UnitPrice</a:t>
            </a:r>
            <a:r>
              <a:rPr lang="en-US" sz="1600" b="1" dirty="0">
                <a:solidFill>
                  <a:srgbClr val="000000"/>
                </a:solidFill>
                <a:latin typeface="Calibri Light" panose="020F0302020204030204" pitchFamily="34" charset="0"/>
                <a:cs typeface="Calibri Light" panose="020F0302020204030204" pitchFamily="34" charset="0"/>
              </a:rPr>
              <a:t> * 1.1), ProductName FROM Products</a:t>
            </a:r>
          </a:p>
        </p:txBody>
      </p:sp>
      <p:sp>
        <p:nvSpPr>
          <p:cNvPr id="108549" name="Rectangle 5"/>
          <p:cNvSpPr>
            <a:spLocks noChangeArrowheads="1"/>
          </p:cNvSpPr>
          <p:nvPr/>
        </p:nvSpPr>
        <p:spPr bwMode="auto">
          <a:xfrm>
            <a:off x="5127056" y="6015090"/>
            <a:ext cx="3216275" cy="398655"/>
          </a:xfrm>
          <a:prstGeom prst="rect">
            <a:avLst/>
          </a:prstGeom>
          <a:noFill/>
          <a:ln w="9525" cap="flat">
            <a:noFill/>
            <a:round/>
            <a:headEnd/>
            <a:tailEnd/>
          </a:ln>
          <a:effectLst/>
        </p:spPr>
        <p:txBody>
          <a:bodyPr wrap="square"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dirty="0">
                <a:solidFill>
                  <a:srgbClr val="993300"/>
                </a:solidFill>
                <a:latin typeface="Trebuchet MS" pitchFamily="34" charset="0"/>
              </a:rPr>
              <a:t>Source : MOC</a:t>
            </a:r>
          </a:p>
        </p:txBody>
      </p:sp>
      <p:sp>
        <p:nvSpPr>
          <p:cNvPr id="7" name="Title 6"/>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Comments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lIns="90000" tIns="45000" rIns="90000" bIns="45000"/>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2000" dirty="0">
              <a:solidFill>
                <a:srgbClr val="000000"/>
              </a:solidFill>
              <a:latin typeface="Trebuchet MS" charset="0"/>
            </a:endParaRPr>
          </a:p>
        </p:txBody>
      </p:sp>
      <p:sp>
        <p:nvSpPr>
          <p:cNvPr id="109570"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Cursors</a:t>
            </a:r>
          </a:p>
        </p:txBody>
      </p:sp>
      <p:sp>
        <p:nvSpPr>
          <p:cNvPr id="5" name="Content Placeholder 4"/>
          <p:cNvSpPr>
            <a:spLocks noGrp="1"/>
          </p:cNvSpPr>
          <p:nvPr>
            <p:ph idx="1"/>
          </p:nvPr>
        </p:nvSpPr>
        <p:spPr>
          <a:xfrm>
            <a:off x="442166" y="1200431"/>
            <a:ext cx="8229600" cy="2948488"/>
          </a:xfrm>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Cursors can be considers as named result sets which allow a user to move through each record one by one.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SQL Server 2000 provide different types of cursors to support different type of scrolling options.  </a:t>
            </a:r>
          </a:p>
          <a:p>
            <a:pPr marL="341313" indent="-339725" hangingPunct="1">
              <a:lnSpc>
                <a:spcPct val="100000"/>
              </a:lnSpc>
              <a:spcBef>
                <a:spcPts val="400"/>
              </a:spcBef>
              <a:buClrTx/>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can use cursor to include a list of all user databases and make multiple operations against each database by passing each database name as a variable. </a:t>
            </a:r>
          </a:p>
          <a:p>
            <a:pPr>
              <a:buFont typeface="Wingdings" pitchFamily="2" charset="2"/>
              <a:buChar char="q"/>
            </a:pPr>
            <a:endParaRPr lang="en-US"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3" name="Text Box 1"/>
          <p:cNvSpPr txBox="1">
            <a:spLocks noChangeArrowheads="1"/>
          </p:cNvSpPr>
          <p:nvPr/>
        </p:nvSpPr>
        <p:spPr bwMode="auto">
          <a:xfrm>
            <a:off x="457200" y="1371600"/>
            <a:ext cx="8229600" cy="5029200"/>
          </a:xfrm>
          <a:prstGeom prst="rect">
            <a:avLst/>
          </a:prstGeom>
          <a:noFill/>
          <a:ln w="9525" cap="flat">
            <a:noFill/>
            <a:round/>
            <a:headEnd/>
            <a:tailEnd/>
          </a:ln>
          <a:effectLst/>
        </p:spPr>
        <p:txBody>
          <a:bodyPr lIns="90000" tIns="45000" rIns="90000" bIns="45000"/>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SQL Server is very good at handling sets of data.? For example, you can use a single SELECT statement to update many rows of data.? </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sz="1600" b="0" dirty="0">
              <a:solidFill>
                <a:srgbClr val="000000"/>
              </a:solidFill>
              <a:latin typeface="Calibri Light" panose="020F0302020204030204" pitchFamily="34" charset="0"/>
              <a:cs typeface="Calibri Light" panose="020F0302020204030204" pitchFamily="34" charset="0"/>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1600" b="0" dirty="0">
                <a:solidFill>
                  <a:srgbClr val="000000"/>
                </a:solidFill>
                <a:latin typeface="Calibri Light" panose="020F0302020204030204" pitchFamily="34" charset="0"/>
                <a:cs typeface="Calibri Light" panose="020F0302020204030204" pitchFamily="34" charset="0"/>
              </a:rPr>
              <a:t>There are times when you want to loop through a series of records a perform processing for each record, In this case you can use a cursor. </a:t>
            </a:r>
            <a:br>
              <a:rPr lang="en-US" sz="1600" b="0" dirty="0">
                <a:solidFill>
                  <a:srgbClr val="000000"/>
                </a:solidFill>
                <a:latin typeface="Calibri Light" panose="020F0302020204030204" pitchFamily="34" charset="0"/>
                <a:cs typeface="Calibri Light" panose="020F0302020204030204" pitchFamily="34" charset="0"/>
              </a:rPr>
            </a:br>
            <a:endParaRPr lang="en-US" sz="1600" b="0" dirty="0">
              <a:solidFill>
                <a:srgbClr val="000000"/>
              </a:solidFill>
              <a:latin typeface="Calibri Light" panose="020F0302020204030204" pitchFamily="34" charset="0"/>
              <a:cs typeface="Calibri Light" panose="020F0302020204030204" pitchFamily="34" charset="0"/>
            </a:endParaRPr>
          </a:p>
        </p:txBody>
      </p:sp>
      <p:sp>
        <p:nvSpPr>
          <p:cNvPr id="110594"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b="0" dirty="0">
              <a:solidFill>
                <a:srgbClr val="000000"/>
              </a:solidFill>
              <a:latin typeface="Trebuchet MS" pitchFamily="34" charset="0"/>
            </a:endParaRPr>
          </a:p>
        </p:txBody>
      </p:sp>
      <p:sp>
        <p:nvSpPr>
          <p:cNvPr id="110595" name="Rectangle 3"/>
          <p:cNvSpPr>
            <a:spLocks noChangeArrowheads="1"/>
          </p:cNvSpPr>
          <p:nvPr/>
        </p:nvSpPr>
        <p:spPr bwMode="auto">
          <a:xfrm>
            <a:off x="813748" y="3398589"/>
            <a:ext cx="3048000" cy="2553091"/>
          </a:xfrm>
          <a:prstGeom prst="rect">
            <a:avLst/>
          </a:prstGeom>
          <a:noFill/>
          <a:ln w="9525" cap="flat">
            <a:noFill/>
            <a:round/>
            <a:headEnd/>
            <a:tailEnd/>
          </a:ln>
          <a:effectLst/>
        </p:spPr>
        <p:txBody>
          <a:bodyPr lIns="90000" tIns="45000" rIns="90000" bIns="45000" anchor="ctr">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DECLARE @</a:t>
            </a:r>
            <a:r>
              <a:rPr lang="en-US" sz="1600" b="0" dirty="0" err="1">
                <a:solidFill>
                  <a:srgbClr val="000000"/>
                </a:solidFill>
                <a:latin typeface="Calibri Light" panose="020F0302020204030204" pitchFamily="34" charset="0"/>
                <a:cs typeface="Calibri Light" panose="020F0302020204030204" pitchFamily="34" charset="0"/>
              </a:rPr>
              <a:t>AuthorID</a:t>
            </a:r>
            <a:r>
              <a:rPr lang="en-US" sz="1600" b="0" dirty="0">
                <a:solidFill>
                  <a:srgbClr val="000000"/>
                </a:solidFill>
                <a:latin typeface="Calibri Light" panose="020F0302020204030204" pitchFamily="34" charset="0"/>
                <a:cs typeface="Calibri Light" panose="020F0302020204030204" pitchFamily="34" charset="0"/>
              </a:rPr>
              <a:t> char(11)</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DECLARE c1 CURSOR FOR</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SELECT </a:t>
            </a:r>
            <a:r>
              <a:rPr lang="en-US" sz="1600" b="0" dirty="0" err="1">
                <a:solidFill>
                  <a:srgbClr val="000000"/>
                </a:solidFill>
                <a:latin typeface="Calibri Light" panose="020F0302020204030204" pitchFamily="34" charset="0"/>
                <a:cs typeface="Calibri Light" panose="020F0302020204030204" pitchFamily="34" charset="0"/>
              </a:rPr>
              <a:t>au_id</a:t>
            </a:r>
            <a:r>
              <a:rPr lang="en-US" sz="1600" b="0" dirty="0">
                <a:solidFill>
                  <a:srgbClr val="000000"/>
                </a:solidFill>
                <a:latin typeface="Calibri Light" panose="020F0302020204030204" pitchFamily="34" charset="0"/>
                <a:cs typeface="Calibri Light" panose="020F0302020204030204" pitchFamily="34" charset="0"/>
              </a:rPr>
              <a:t>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FROM authors</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OPEN c1</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FETCH NEXT FROM c1</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INTO @</a:t>
            </a:r>
            <a:r>
              <a:rPr lang="en-US" sz="1600" b="0" dirty="0" err="1">
                <a:solidFill>
                  <a:srgbClr val="000000"/>
                </a:solidFill>
                <a:latin typeface="Calibri Light" panose="020F0302020204030204" pitchFamily="34" charset="0"/>
                <a:cs typeface="Calibri Light" panose="020F0302020204030204" pitchFamily="34" charset="0"/>
              </a:rPr>
              <a:t>AuthorID</a:t>
            </a:r>
            <a:endParaRPr lang="en-US" sz="1600" b="0" dirty="0">
              <a:solidFill>
                <a:srgbClr val="000000"/>
              </a:solidFill>
              <a:latin typeface="Calibri Light" panose="020F0302020204030204" pitchFamily="34" charset="0"/>
              <a:cs typeface="Calibri Light" panose="020F0302020204030204" pitchFamily="34" charset="0"/>
            </a:endParaRPr>
          </a:p>
        </p:txBody>
      </p:sp>
      <p:sp>
        <p:nvSpPr>
          <p:cNvPr id="110596" name="Rectangle 4"/>
          <p:cNvSpPr>
            <a:spLocks noChangeArrowheads="1"/>
          </p:cNvSpPr>
          <p:nvPr/>
        </p:nvSpPr>
        <p:spPr bwMode="auto">
          <a:xfrm>
            <a:off x="4218296" y="3429000"/>
            <a:ext cx="2743200" cy="2306870"/>
          </a:xfrm>
          <a:prstGeom prst="rect">
            <a:avLst/>
          </a:prstGeom>
          <a:noFill/>
          <a:ln w="9525" cap="flat">
            <a:noFill/>
            <a:round/>
            <a:headEnd/>
            <a:tailEnd/>
          </a:ln>
          <a:effectLst/>
        </p:spPr>
        <p:txBody>
          <a:bodyPr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0" dirty="0">
                <a:solidFill>
                  <a:srgbClr val="000000"/>
                </a:solidFill>
                <a:latin typeface="Calibri Light" panose="020F0302020204030204" pitchFamily="34" charset="0"/>
                <a:cs typeface="Calibri Light" panose="020F0302020204030204" pitchFamily="34" charset="0"/>
              </a:rPr>
              <a:t>WHILE @@FETCH_STATUS = 0</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BEGIN</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PRINT @</a:t>
            </a:r>
            <a:r>
              <a:rPr lang="en-US" sz="1600" b="0" dirty="0" err="1">
                <a:solidFill>
                  <a:srgbClr val="000000"/>
                </a:solidFill>
                <a:latin typeface="Calibri Light" panose="020F0302020204030204" pitchFamily="34" charset="0"/>
                <a:cs typeface="Calibri Light" panose="020F0302020204030204" pitchFamily="34" charset="0"/>
              </a:rPr>
              <a:t>AuthorID</a:t>
            </a:r>
            <a:r>
              <a:rPr lang="en-US" sz="1600" b="0" dirty="0">
                <a:solidFill>
                  <a:srgbClr val="000000"/>
                </a:solidFill>
                <a:latin typeface="Calibri Light" panose="020F0302020204030204" pitchFamily="34" charset="0"/>
                <a:cs typeface="Calibri Light" panose="020F0302020204030204" pitchFamily="34" charset="0"/>
              </a:rPr>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FETCH NEXT FROM c1</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INTO @</a:t>
            </a:r>
            <a:r>
              <a:rPr lang="en-US" sz="1600" b="0" dirty="0" err="1">
                <a:solidFill>
                  <a:srgbClr val="000000"/>
                </a:solidFill>
                <a:latin typeface="Calibri Light" panose="020F0302020204030204" pitchFamily="34" charset="0"/>
                <a:cs typeface="Calibri Light" panose="020F0302020204030204" pitchFamily="34" charset="0"/>
              </a:rPr>
              <a:t>AuthorID</a:t>
            </a:r>
            <a:r>
              <a:rPr lang="en-US" sz="1600" b="0" dirty="0">
                <a:solidFill>
                  <a:srgbClr val="000000"/>
                </a:solidFill>
                <a:latin typeface="Calibri Light" panose="020F0302020204030204" pitchFamily="34" charset="0"/>
                <a:cs typeface="Calibri Light" panose="020F0302020204030204" pitchFamily="34" charset="0"/>
              </a:rPr>
              <a:t> END</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CLOSE c1</a:t>
            </a:r>
            <a:br>
              <a:rPr lang="en-US" sz="1600" b="0" dirty="0">
                <a:solidFill>
                  <a:srgbClr val="000000"/>
                </a:solidFill>
                <a:latin typeface="Calibri Light" panose="020F0302020204030204" pitchFamily="34" charset="0"/>
                <a:cs typeface="Calibri Light" panose="020F0302020204030204" pitchFamily="34" charset="0"/>
              </a:rPr>
            </a:br>
            <a:r>
              <a:rPr lang="en-US" sz="1600" b="0" dirty="0">
                <a:solidFill>
                  <a:srgbClr val="000000"/>
                </a:solidFill>
                <a:latin typeface="Calibri Light" panose="020F0302020204030204" pitchFamily="34" charset="0"/>
                <a:cs typeface="Calibri Light" panose="020F0302020204030204" pitchFamily="34" charset="0"/>
              </a:rPr>
              <a:t>DEALLOCATE c1</a:t>
            </a:r>
          </a:p>
        </p:txBody>
      </p:sp>
      <p:sp>
        <p:nvSpPr>
          <p:cNvPr id="6" name="Title 5"/>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Cursors (Contd.).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Examples for Cursor</a:t>
            </a:r>
          </a:p>
        </p:txBody>
      </p:sp>
      <p:sp>
        <p:nvSpPr>
          <p:cNvPr id="5" name="Content Placeholder 4"/>
          <p:cNvSpPr>
            <a:spLocks noGrp="1"/>
          </p:cNvSpPr>
          <p:nvPr>
            <p:ph idx="1"/>
          </p:nvPr>
        </p:nvSpPr>
        <p:spPr>
          <a:xfrm>
            <a:off x="457200" y="914400"/>
            <a:ext cx="8229600" cy="4525962"/>
          </a:xfrm>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you are going to update the records as you go through them, you can use the UPDATE clause when you declare a cursor.</a:t>
            </a:r>
            <a:br>
              <a:rPr lang="en-US" dirty="0">
                <a:solidFill>
                  <a:srgbClr val="000000"/>
                </a:solidFill>
              </a:rPr>
            </a:br>
            <a:r>
              <a:rPr lang="en-US" dirty="0">
                <a:solidFill>
                  <a:srgbClr val="000000"/>
                </a:solidFill>
              </a:rPr>
              <a:t>DECLARE c1 CURSOR FOR</a:t>
            </a:r>
            <a:br>
              <a:rPr lang="en-US" dirty="0">
                <a:solidFill>
                  <a:srgbClr val="000000"/>
                </a:solidFill>
              </a:rPr>
            </a:br>
            <a:r>
              <a:rPr lang="en-US" dirty="0">
                <a:solidFill>
                  <a:srgbClr val="000000"/>
                </a:solidFill>
              </a:rPr>
              <a:t>SELECT </a:t>
            </a:r>
            <a:r>
              <a:rPr lang="en-US" dirty="0" err="1">
                <a:solidFill>
                  <a:srgbClr val="000000"/>
                </a:solidFill>
              </a:rPr>
              <a:t>au_id</a:t>
            </a:r>
            <a:r>
              <a:rPr lang="en-US" dirty="0">
                <a:solidFill>
                  <a:srgbClr val="000000"/>
                </a:solidFill>
              </a:rPr>
              <a:t>, </a:t>
            </a:r>
            <a:r>
              <a:rPr lang="en-US" dirty="0" err="1">
                <a:solidFill>
                  <a:srgbClr val="000000"/>
                </a:solidFill>
              </a:rPr>
              <a:t>au_lname</a:t>
            </a:r>
            <a:r>
              <a:rPr lang="en-US" dirty="0">
                <a:solidFill>
                  <a:srgbClr val="000000"/>
                </a:solidFill>
              </a:rPr>
              <a:t/>
            </a:r>
            <a:br>
              <a:rPr lang="en-US" dirty="0">
                <a:solidFill>
                  <a:srgbClr val="000000"/>
                </a:solidFill>
              </a:rPr>
            </a:br>
            <a:r>
              <a:rPr lang="en-US" dirty="0">
                <a:solidFill>
                  <a:srgbClr val="000000"/>
                </a:solidFill>
              </a:rPr>
              <a:t>FROM authors</a:t>
            </a:r>
            <a:br>
              <a:rPr lang="en-US" dirty="0">
                <a:solidFill>
                  <a:srgbClr val="000000"/>
                </a:solidFill>
              </a:rPr>
            </a:br>
            <a:r>
              <a:rPr lang="en-US" dirty="0">
                <a:solidFill>
                  <a:srgbClr val="000000"/>
                </a:solidFill>
              </a:rPr>
              <a:t>FOR UPDATE OF </a:t>
            </a:r>
            <a:r>
              <a:rPr lang="en-US" dirty="0" err="1">
                <a:solidFill>
                  <a:srgbClr val="000000"/>
                </a:solidFill>
              </a:rPr>
              <a:t>au_lname</a:t>
            </a:r>
            <a:r>
              <a:rPr lang="en-US" dirty="0">
                <a:solidFill>
                  <a:srgbClr val="000000"/>
                </a:solidFill>
              </a:rPr>
              <a:t/>
            </a:r>
            <a:br>
              <a:rPr lang="en-US" dirty="0">
                <a:solidFill>
                  <a:srgbClr val="000000"/>
                </a:solidFill>
              </a:rPr>
            </a:b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You can code your UPDATE statement to update the current record in the cursor like this</a:t>
            </a:r>
            <a:br>
              <a:rPr lang="en-US" dirty="0">
                <a:solidFill>
                  <a:srgbClr val="000000"/>
                </a:solidFill>
              </a:rPr>
            </a:br>
            <a:r>
              <a:rPr lang="en-US" dirty="0">
                <a:solidFill>
                  <a:srgbClr val="000000"/>
                </a:solidFill>
              </a:rPr>
              <a:t>UPDATE authors</a:t>
            </a:r>
            <a:br>
              <a:rPr lang="en-US" dirty="0">
                <a:solidFill>
                  <a:srgbClr val="000000"/>
                </a:solidFill>
              </a:rPr>
            </a:br>
            <a:r>
              <a:rPr lang="en-US" dirty="0">
                <a:solidFill>
                  <a:srgbClr val="000000"/>
                </a:solidFill>
              </a:rPr>
              <a:t>SET </a:t>
            </a:r>
            <a:r>
              <a:rPr lang="en-US" dirty="0" err="1">
                <a:solidFill>
                  <a:srgbClr val="000000"/>
                </a:solidFill>
              </a:rPr>
              <a:t>au_lname</a:t>
            </a:r>
            <a:r>
              <a:rPr lang="en-US" dirty="0">
                <a:solidFill>
                  <a:srgbClr val="000000"/>
                </a:solidFill>
              </a:rPr>
              <a:t> = UPPER(Smith)</a:t>
            </a:r>
            <a:br>
              <a:rPr lang="en-US" dirty="0">
                <a:solidFill>
                  <a:srgbClr val="000000"/>
                </a:solidFill>
              </a:rPr>
            </a:br>
            <a:r>
              <a:rPr lang="en-US" dirty="0">
                <a:solidFill>
                  <a:srgbClr val="000000"/>
                </a:solidFill>
              </a:rPr>
              <a:t>WHERE CURRENT OF c1</a:t>
            </a:r>
            <a:br>
              <a:rPr lang="en-US" dirty="0">
                <a:solidFill>
                  <a:srgbClr val="000000"/>
                </a:solidFill>
              </a:rPr>
            </a:b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If you have a cursor that will be read only you can speed it up by using the READ_ONLY clause:?</a:t>
            </a:r>
            <a:br>
              <a:rPr lang="en-US" dirty="0">
                <a:solidFill>
                  <a:srgbClr val="000000"/>
                </a:solidFill>
              </a:rPr>
            </a:br>
            <a:r>
              <a:rPr lang="en-US" dirty="0">
                <a:solidFill>
                  <a:srgbClr val="000000"/>
                </a:solidFill>
              </a:rPr>
              <a:t>DECLARE c1 CURSOR READ_ONLY FOR</a:t>
            </a:r>
            <a:br>
              <a:rPr lang="en-US" dirty="0">
                <a:solidFill>
                  <a:srgbClr val="000000"/>
                </a:solidFill>
              </a:rPr>
            </a:br>
            <a:r>
              <a:rPr lang="en-US" dirty="0">
                <a:solidFill>
                  <a:srgbClr val="000000"/>
                </a:solidFill>
              </a:rPr>
              <a:t>SELECT </a:t>
            </a:r>
            <a:r>
              <a:rPr lang="en-US" dirty="0" err="1">
                <a:solidFill>
                  <a:srgbClr val="000000"/>
                </a:solidFill>
              </a:rPr>
              <a:t>au_id</a:t>
            </a:r>
            <a:r>
              <a:rPr lang="en-US" dirty="0">
                <a:solidFill>
                  <a:srgbClr val="000000"/>
                </a:solidFill>
              </a:rPr>
              <a:t> </a:t>
            </a:r>
            <a:br>
              <a:rPr lang="en-US" dirty="0">
                <a:solidFill>
                  <a:srgbClr val="000000"/>
                </a:solidFill>
              </a:rPr>
            </a:br>
            <a:r>
              <a:rPr lang="en-US" dirty="0">
                <a:solidFill>
                  <a:srgbClr val="000000"/>
                </a:solidFill>
              </a:rPr>
              <a:t>FROM authors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Cursor Information Using System SP</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dirty="0">
                <a:solidFill>
                  <a:srgbClr val="000000"/>
                </a:solidFill>
              </a:rPr>
              <a:t>After a cursor has been declared, these system stored procedures can be used to determine the characteristics of the cursor</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err="1">
                <a:solidFill>
                  <a:srgbClr val="000000"/>
                </a:solidFill>
              </a:rPr>
              <a:t>sp_cursor_list</a:t>
            </a:r>
            <a:endParaRPr lang="en-US" sz="2000" dirty="0">
              <a:solidFill>
                <a:srgbClr val="000000"/>
              </a:solidFill>
            </a:endParaRP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a list of cursors currently visible on </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err="1">
                <a:solidFill>
                  <a:srgbClr val="000000"/>
                </a:solidFill>
              </a:rPr>
              <a:t>sp_describe_cursor</a:t>
            </a:r>
            <a:endParaRPr lang="en-US" sz="2000" dirty="0">
              <a:solidFill>
                <a:srgbClr val="000000"/>
              </a:solidFill>
            </a:endParaRP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Describes the attributes of a cursor, such as whether it is a forward-only or scrolling cursor </a:t>
            </a:r>
            <a:endParaRPr lang="en-US" sz="2000" dirty="0">
              <a:solidFill>
                <a:srgbClr val="000000"/>
              </a:solidFill>
            </a:endParaRP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err="1">
                <a:solidFill>
                  <a:srgbClr val="000000"/>
                </a:solidFill>
              </a:rPr>
              <a:t>sp_describe_cursor_columns</a:t>
            </a:r>
            <a:endParaRPr lang="en-US" sz="2000" dirty="0">
              <a:solidFill>
                <a:srgbClr val="000000"/>
              </a:solidFill>
            </a:endParaRPr>
          </a:p>
          <a:p>
            <a:pPr lvl="2" indent="-227013" hangingPunct="1">
              <a:lnSpc>
                <a:spcPct val="100000"/>
              </a:lnSpc>
              <a:spcBef>
                <a:spcPts val="488"/>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Describes the base tables accessed by the cursor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05" y="3026067"/>
            <a:ext cx="5561624" cy="430887"/>
          </a:xfrm>
        </p:spPr>
        <p:txBody>
          <a:bodyPr/>
          <a:lstStyle/>
          <a:p>
            <a:pPr>
              <a:defRPr/>
            </a:pPr>
            <a:r>
              <a:rPr lang="en-US" sz="2800" dirty="0"/>
              <a:t>Stored Procedures</a:t>
            </a:r>
            <a:endParaRPr lang="en-US" dirty="0"/>
          </a:p>
        </p:txBody>
      </p:sp>
    </p:spTree>
    <p:extLst>
      <p:ext uri="{BB962C8B-B14F-4D97-AF65-F5344CB8AC3E}">
        <p14:creationId xmlns:p14="http://schemas.microsoft.com/office/powerpoint/2010/main" val="3462779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Defining Stored Procedures</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Stored Procedure Is a Precompiled Collection of Transact-SQL Statements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 Stored Procedure Encapsulates Repetitive Tasks</a:t>
            </a:r>
          </a:p>
          <a:p>
            <a:pPr marL="341313" indent="-339725" hangingPunct="1">
              <a:lnSpc>
                <a:spcPct val="100000"/>
              </a:lnSpc>
              <a:spcBef>
                <a:spcPts val="400"/>
              </a:spcBef>
              <a:buSzPct val="45000"/>
              <a:buFont typeface="Wingdings" pitchFamily="2" charset="2"/>
              <a:buChar char="q"/>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Stored Procedures Can:</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Contain statements that perform operations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Accept input parameters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 status value to indicate success or failure</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 multiple output parameters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3" name="Text Box 1"/>
          <p:cNvSpPr txBox="1">
            <a:spLocks noChangeArrowheads="1"/>
          </p:cNvSpPr>
          <p:nvPr/>
        </p:nvSpPr>
        <p:spPr bwMode="auto">
          <a:xfrm>
            <a:off x="3175"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115714" name="Rectangle 2"/>
          <p:cNvSpPr>
            <a:spLocks noChangeArrowheads="1"/>
          </p:cNvSpPr>
          <p:nvPr/>
        </p:nvSpPr>
        <p:spPr bwMode="auto">
          <a:xfrm>
            <a:off x="609600" y="1046923"/>
            <a:ext cx="8001000" cy="4850294"/>
          </a:xfrm>
          <a:prstGeom prst="rect">
            <a:avLst/>
          </a:prstGeom>
          <a:solidFill>
            <a:srgbClr val="FFFFFF"/>
          </a:solidFill>
          <a:ln w="9360" cap="flat">
            <a:solidFill>
              <a:srgbClr val="000000"/>
            </a:solidFill>
            <a:miter lim="800000"/>
            <a:headEnd/>
            <a:tailEnd/>
          </a:ln>
          <a:effectLst/>
        </p:spPr>
        <p:txBody>
          <a:bodyPr wrap="none" lIns="90000" tIns="45000" rIns="90000" bIns="45000" anchor="ct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USE pubs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GO</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CREATE PROCEDURE </a:t>
            </a:r>
            <a:r>
              <a:rPr lang="en-US" sz="1600" b="1" dirty="0" err="1">
                <a:solidFill>
                  <a:srgbClr val="000000"/>
                </a:solidFill>
                <a:latin typeface="Calibri Light" panose="020F0302020204030204" pitchFamily="34" charset="0"/>
                <a:cs typeface="Calibri Light" panose="020F0302020204030204" pitchFamily="34" charset="0"/>
              </a:rPr>
              <a:t>dbo.au_info_all</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AS</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SELECT </a:t>
            </a:r>
            <a:r>
              <a:rPr lang="en-US" sz="1600" b="1" dirty="0" err="1">
                <a:solidFill>
                  <a:srgbClr val="000000"/>
                </a:solidFill>
                <a:latin typeface="Calibri Light" panose="020F0302020204030204" pitchFamily="34" charset="0"/>
                <a:cs typeface="Calibri Light" panose="020F0302020204030204" pitchFamily="34" charset="0"/>
              </a:rPr>
              <a:t>au_lname</a:t>
            </a:r>
            <a:r>
              <a:rPr lang="en-US" sz="1600" b="1" dirty="0">
                <a:solidFill>
                  <a:srgbClr val="000000"/>
                </a:solidFill>
                <a:latin typeface="Calibri Light" panose="020F0302020204030204" pitchFamily="34" charset="0"/>
                <a:cs typeface="Calibri Light" panose="020F0302020204030204" pitchFamily="34" charset="0"/>
              </a:rPr>
              <a:t>, </a:t>
            </a:r>
            <a:r>
              <a:rPr lang="en-US" sz="1600" b="1" dirty="0" err="1">
                <a:solidFill>
                  <a:srgbClr val="000000"/>
                </a:solidFill>
                <a:latin typeface="Calibri Light" panose="020F0302020204030204" pitchFamily="34" charset="0"/>
                <a:cs typeface="Calibri Light" panose="020F0302020204030204" pitchFamily="34" charset="0"/>
              </a:rPr>
              <a:t>au_fname</a:t>
            </a:r>
            <a:r>
              <a:rPr lang="en-US" sz="1600" b="1" dirty="0">
                <a:solidFill>
                  <a:srgbClr val="000000"/>
                </a:solidFill>
                <a:latin typeface="Calibri Light" panose="020F0302020204030204" pitchFamily="34" charset="0"/>
                <a:cs typeface="Calibri Light" panose="020F0302020204030204" pitchFamily="34" charset="0"/>
              </a:rPr>
              <a:t>, title, </a:t>
            </a:r>
            <a:r>
              <a:rPr lang="en-US" sz="1600" b="1" dirty="0" err="1">
                <a:solidFill>
                  <a:srgbClr val="000000"/>
                </a:solidFill>
                <a:latin typeface="Calibri Light" panose="020F0302020204030204" pitchFamily="34" charset="0"/>
                <a:cs typeface="Calibri Light" panose="020F0302020204030204" pitchFamily="34" charset="0"/>
              </a:rPr>
              <a:t>pub_name</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FROM authors AS a</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INNER JOIN </a:t>
            </a:r>
            <a:r>
              <a:rPr lang="en-US" sz="1600" b="1" dirty="0" err="1">
                <a:solidFill>
                  <a:srgbClr val="000000"/>
                </a:solidFill>
                <a:latin typeface="Calibri Light" panose="020F0302020204030204" pitchFamily="34" charset="0"/>
                <a:cs typeface="Calibri Light" panose="020F0302020204030204" pitchFamily="34" charset="0"/>
              </a:rPr>
              <a:t>titleauthor</a:t>
            </a:r>
            <a:r>
              <a:rPr lang="en-US" sz="1600" b="1" dirty="0">
                <a:solidFill>
                  <a:srgbClr val="000000"/>
                </a:solidFill>
                <a:latin typeface="Calibri Light" panose="020F0302020204030204" pitchFamily="34" charset="0"/>
                <a:cs typeface="Calibri Light" panose="020F0302020204030204" pitchFamily="34" charset="0"/>
              </a:rPr>
              <a:t> AS ta ON </a:t>
            </a:r>
            <a:r>
              <a:rPr lang="en-US" sz="1600" b="1" dirty="0" err="1">
                <a:solidFill>
                  <a:srgbClr val="000000"/>
                </a:solidFill>
                <a:latin typeface="Calibri Light" panose="020F0302020204030204" pitchFamily="34" charset="0"/>
                <a:cs typeface="Calibri Light" panose="020F0302020204030204" pitchFamily="34" charset="0"/>
              </a:rPr>
              <a:t>a.au_id</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ta.au_id</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INNER JOIN titles AS t ON </a:t>
            </a:r>
            <a:r>
              <a:rPr lang="en-US" sz="1600" b="1" dirty="0" err="1">
                <a:solidFill>
                  <a:srgbClr val="000000"/>
                </a:solidFill>
                <a:latin typeface="Calibri Light" panose="020F0302020204030204" pitchFamily="34" charset="0"/>
                <a:cs typeface="Calibri Light" panose="020F0302020204030204" pitchFamily="34" charset="0"/>
              </a:rPr>
              <a:t>t.title_id</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ta.title_id</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0000"/>
                </a:solidFill>
                <a:latin typeface="Calibri Light" panose="020F0302020204030204" pitchFamily="34" charset="0"/>
                <a:cs typeface="Calibri Light" panose="020F0302020204030204" pitchFamily="34" charset="0"/>
              </a:rPr>
              <a:t>INNER JOIN publishers AS p ON </a:t>
            </a:r>
            <a:r>
              <a:rPr lang="en-US" sz="1600" b="1" dirty="0" err="1">
                <a:solidFill>
                  <a:srgbClr val="000000"/>
                </a:solidFill>
                <a:latin typeface="Calibri Light" panose="020F0302020204030204" pitchFamily="34" charset="0"/>
                <a:cs typeface="Calibri Light" panose="020F0302020204030204" pitchFamily="34" charset="0"/>
              </a:rPr>
              <a:t>t.pub_id</a:t>
            </a:r>
            <a:r>
              <a:rPr lang="en-US" sz="1600" b="1" dirty="0">
                <a:solidFill>
                  <a:srgbClr val="000000"/>
                </a:solidFill>
                <a:latin typeface="Calibri Light" panose="020F0302020204030204" pitchFamily="34" charset="0"/>
                <a:cs typeface="Calibri Light" panose="020F0302020204030204" pitchFamily="34" charset="0"/>
              </a:rPr>
              <a:t> = </a:t>
            </a:r>
            <a:r>
              <a:rPr lang="en-US" sz="1600" b="1" dirty="0" err="1">
                <a:solidFill>
                  <a:srgbClr val="000000"/>
                </a:solidFill>
                <a:latin typeface="Calibri Light" panose="020F0302020204030204" pitchFamily="34" charset="0"/>
                <a:cs typeface="Calibri Light" panose="020F0302020204030204" pitchFamily="34" charset="0"/>
              </a:rPr>
              <a:t>p.pub_id</a:t>
            </a:r>
            <a:endParaRPr lang="en-US" sz="1600" b="1" dirty="0">
              <a:solidFill>
                <a:srgbClr val="000000"/>
              </a:solidFill>
              <a:latin typeface="Calibri Light" panose="020F0302020204030204" pitchFamily="34" charset="0"/>
              <a:cs typeface="Calibri Light" panose="020F0302020204030204" pitchFamily="34" charset="0"/>
            </a:endParaRP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1" dirty="0">
              <a:solidFill>
                <a:srgbClr val="000000"/>
              </a:solidFill>
              <a:latin typeface="Trebuchet MS" pitchFamily="34" charset="0"/>
            </a:endParaRPr>
          </a:p>
        </p:txBody>
      </p:sp>
      <p:sp>
        <p:nvSpPr>
          <p:cNvPr id="115715" name="Rectangle 3"/>
          <p:cNvSpPr>
            <a:spLocks noChangeArrowheads="1"/>
          </p:cNvSpPr>
          <p:nvPr/>
        </p:nvSpPr>
        <p:spPr bwMode="auto">
          <a:xfrm>
            <a:off x="519113" y="5700713"/>
            <a:ext cx="180975" cy="577850"/>
          </a:xfrm>
          <a:prstGeom prst="rect">
            <a:avLst/>
          </a:prstGeom>
          <a:noFill/>
          <a:ln w="9525" cap="flat">
            <a:noFill/>
            <a:round/>
            <a:headEnd/>
            <a:tailEnd/>
          </a:ln>
          <a:effectLst/>
        </p:spPr>
        <p:txBody>
          <a:bodyPr wrap="none" lIns="90000" tIns="45000" rIns="90000" bIns="4500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i="1">
              <a:solidFill>
                <a:srgbClr val="993300"/>
              </a:solidFill>
              <a:latin typeface="Georgia" pitchFamily="16" charset="0"/>
            </a:endParaRPr>
          </a:p>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i="1">
              <a:solidFill>
                <a:srgbClr val="993300"/>
              </a:solidFill>
              <a:latin typeface="Georgia" pitchFamily="16" charset="0"/>
            </a:endParaRPr>
          </a:p>
        </p:txBody>
      </p:sp>
      <p:sp>
        <p:nvSpPr>
          <p:cNvPr id="5" name="Title 4"/>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Creating a Stored Procedure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0" y="0"/>
            <a:ext cx="7562850" cy="914400"/>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dirty="0">
              <a:solidFill>
                <a:srgbClr val="000000"/>
              </a:solidFill>
              <a:latin typeface="Trebuchet MS" charset="0"/>
            </a:endParaRPr>
          </a:p>
        </p:txBody>
      </p:sp>
      <p:sp>
        <p:nvSpPr>
          <p:cNvPr id="4" name="Title 3"/>
          <p:cNvSpPr>
            <a:spLocks noGrp="1"/>
          </p:cNvSpPr>
          <p:nvPr>
            <p:ph type="title"/>
          </p:nvPr>
        </p:nvSpPr>
        <p:spPr>
          <a:xfrm>
            <a:off x="684382" y="250937"/>
            <a:ext cx="5678488" cy="384721"/>
          </a:xfrm>
        </p:spPr>
        <p:txBody>
          <a:bodyPr/>
          <a:lstStyle/>
          <a:p>
            <a:r>
              <a:rPr lang="en-US" dirty="0">
                <a:latin typeface="Calibri Light" panose="020F0302020204030204" pitchFamily="34" charset="0"/>
                <a:cs typeface="Calibri Light" panose="020F0302020204030204" pitchFamily="34" charset="0"/>
              </a:rPr>
              <a:t>What Is a User-defined Function?</a:t>
            </a:r>
          </a:p>
        </p:txBody>
      </p:sp>
      <p:sp>
        <p:nvSpPr>
          <p:cNvPr id="5" name="Content Placeholder 4"/>
          <p:cNvSpPr>
            <a:spLocks noGrp="1"/>
          </p:cNvSpPr>
          <p:nvPr>
            <p:ph idx="1"/>
          </p:nvPr>
        </p:nvSpPr>
        <p:spPr/>
        <p:txBody>
          <a:bodyPr/>
          <a:lstStyle/>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Scalar Functions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Similar to a built-in function</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a single data value built by a series of statements</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Multi-Statement Table-valued Functions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Content like a stored procedure </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Referenced like a view</a:t>
            </a:r>
          </a:p>
          <a:p>
            <a:pPr marL="341313" indent="-339725" hangingPunct="1">
              <a:lnSpc>
                <a:spcPct val="100000"/>
              </a:lnSpc>
              <a:spcBef>
                <a:spcPts val="400"/>
              </a:spcBef>
              <a:buClrTx/>
              <a:buFontTx/>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endParaRPr>
          </a:p>
          <a:p>
            <a:pPr marL="341313" indent="-339725" hangingPunct="1">
              <a:lnSpc>
                <a:spcPct val="100000"/>
              </a:lnSpc>
              <a:spcBef>
                <a:spcPts val="400"/>
              </a:spcBef>
              <a:buSzPct val="4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In-line Table-valued Functions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Similar to a view with parameters</a:t>
            </a:r>
          </a:p>
          <a:p>
            <a:pPr marL="741363" lvl="1" indent="-282575" hangingPunct="1">
              <a:lnSpc>
                <a:spcPct val="100000"/>
              </a:lnSpc>
              <a:spcBef>
                <a:spcPts val="563"/>
              </a:spcBef>
              <a:buSzPct val="75000"/>
              <a:buFont typeface="Symbol" charset="2"/>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0000"/>
                </a:solidFill>
              </a:rPr>
              <a:t>Returns a table as the result of single SELECT statement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xmlns="" name="Theme1" id="{6235F4CF-5C9B-4FAD-9C17-2FDBFEB4A7BC}" vid="{A66CE284-9C4D-46D0-B2BA-C637B5517C3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5432</TotalTime>
  <Words>21350</Words>
  <Application>Microsoft Office PowerPoint</Application>
  <PresentationFormat>On-screen Show (4:3)</PresentationFormat>
  <Paragraphs>3120</Paragraphs>
  <Slides>141</Slides>
  <Notes>133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141</vt:i4>
      </vt:variant>
    </vt:vector>
  </HeadingPairs>
  <TitlesOfParts>
    <vt:vector size="159" baseType="lpstr">
      <vt:lpstr>Arial</vt:lpstr>
      <vt:lpstr>ヒラギノ角ゴ Pro W3</vt:lpstr>
      <vt:lpstr>Geneva</vt:lpstr>
      <vt:lpstr>Trebuchet MS</vt:lpstr>
      <vt:lpstr>Verdana</vt:lpstr>
      <vt:lpstr>Symbol</vt:lpstr>
      <vt:lpstr>Arial Narrow</vt:lpstr>
      <vt:lpstr>Times New Roman</vt:lpstr>
      <vt:lpstr>Times</vt:lpstr>
      <vt:lpstr>Arial Unicode MS</vt:lpstr>
      <vt:lpstr>Georgia</vt:lpstr>
      <vt:lpstr>Calibri</vt:lpstr>
      <vt:lpstr>Gill Sans MT</vt:lpstr>
      <vt:lpstr>Calibri Light</vt:lpstr>
      <vt:lpstr>StarSymbol</vt:lpstr>
      <vt:lpstr>Wingdings</vt:lpstr>
      <vt:lpstr>STKaiti</vt:lpstr>
      <vt:lpstr>Theme1</vt:lpstr>
      <vt:lpstr>PowerPoint Presentation</vt:lpstr>
      <vt:lpstr>Introduction to MS SQL Server 2008 </vt:lpstr>
      <vt:lpstr>Introduction to Schemas</vt:lpstr>
      <vt:lpstr>Database Schema</vt:lpstr>
      <vt:lpstr>Steps for Creating a Schema</vt:lpstr>
      <vt:lpstr>Create a Schema</vt:lpstr>
      <vt:lpstr>PowerPoint Presentation</vt:lpstr>
      <vt:lpstr>PowerPoint Presentation</vt:lpstr>
      <vt:lpstr>Adding users to the schema as required and set their permissions </vt:lpstr>
      <vt:lpstr>PowerPoint Presentation</vt:lpstr>
      <vt:lpstr>Add a Table to the New Schema</vt:lpstr>
      <vt:lpstr>PowerPoint Presentation</vt:lpstr>
      <vt:lpstr>PowerPoint Presentation</vt:lpstr>
      <vt:lpstr>PowerPoint Presentation</vt:lpstr>
      <vt:lpstr>PowerPoint Presentation</vt:lpstr>
      <vt:lpstr>PowerPoint Presentation</vt:lpstr>
      <vt:lpstr>Types of TSQL statements</vt:lpstr>
      <vt:lpstr>DDL- Create Statement</vt:lpstr>
      <vt:lpstr>Data Types</vt:lpstr>
      <vt:lpstr>Enhanced Data Types</vt:lpstr>
      <vt:lpstr>DDL- Create Statement</vt:lpstr>
      <vt:lpstr>Constraints</vt:lpstr>
      <vt:lpstr>Enforcing Data Integrity</vt:lpstr>
      <vt:lpstr>Determining Which Type of Constraint to Use</vt:lpstr>
      <vt:lpstr>Types of Constraints</vt:lpstr>
      <vt:lpstr>DEFAULT Constraints</vt:lpstr>
      <vt:lpstr>CHECK Constraints</vt:lpstr>
      <vt:lpstr>PRIMARY KEY Constraints</vt:lpstr>
      <vt:lpstr>UNIQUE Constraints</vt:lpstr>
      <vt:lpstr>FOREIGN KEY Constraints</vt:lpstr>
      <vt:lpstr>Cascading Referential Integrity</vt:lpstr>
      <vt:lpstr>Synonyms</vt:lpstr>
      <vt:lpstr>Code Standards</vt:lpstr>
      <vt:lpstr>Prefixes and suffixes</vt:lpstr>
      <vt:lpstr>Prefixes and suffixes (Contd.).</vt:lpstr>
      <vt:lpstr>Prefixes and suffixes (Contd.).</vt:lpstr>
      <vt:lpstr>DML Statement</vt:lpstr>
      <vt:lpstr>Data Manipulation Language (DML)</vt:lpstr>
      <vt:lpstr>DML Statements - Introduction</vt:lpstr>
      <vt:lpstr>Insert Statement</vt:lpstr>
      <vt:lpstr>Inserting Rows Using INSERT...SELECT</vt:lpstr>
      <vt:lpstr>Insert Statement</vt:lpstr>
      <vt:lpstr>Update Statement</vt:lpstr>
      <vt:lpstr>Update Statement</vt:lpstr>
      <vt:lpstr>Delete Statement</vt:lpstr>
      <vt:lpstr>Retrieving Data from Single Table</vt:lpstr>
      <vt:lpstr>Using the SELECT Statement</vt:lpstr>
      <vt:lpstr>Select Command-Examples</vt:lpstr>
      <vt:lpstr>Select - Range of Values</vt:lpstr>
      <vt:lpstr>Hands-on Exercises</vt:lpstr>
      <vt:lpstr>Assignments</vt:lpstr>
      <vt:lpstr> Using Aggregate Functions</vt:lpstr>
      <vt:lpstr> Using Aggregate Functions</vt:lpstr>
      <vt:lpstr>GROUP BY Clause</vt:lpstr>
      <vt:lpstr>GROUP BY Clause</vt:lpstr>
      <vt:lpstr>GROUP BY Clause</vt:lpstr>
      <vt:lpstr>HAVING Clause</vt:lpstr>
      <vt:lpstr>Retrieving Data from Multiple Tables</vt:lpstr>
      <vt:lpstr>Introduction to Joins</vt:lpstr>
      <vt:lpstr>Types of Joins</vt:lpstr>
      <vt:lpstr>Using Cross Joins</vt:lpstr>
      <vt:lpstr>Using Inner Joins</vt:lpstr>
      <vt:lpstr>Using Inner Joins</vt:lpstr>
      <vt:lpstr>Self Joins</vt:lpstr>
      <vt:lpstr>Combining Multiple Result Sets</vt:lpstr>
      <vt:lpstr>Using Outer Joins</vt:lpstr>
      <vt:lpstr>Using Outer Joins</vt:lpstr>
      <vt:lpstr>Hands-on Exercises</vt:lpstr>
      <vt:lpstr>Assignments</vt:lpstr>
      <vt:lpstr>Introduction to Views</vt:lpstr>
      <vt:lpstr>Advantages of Views</vt:lpstr>
      <vt:lpstr>Defining Views</vt:lpstr>
      <vt:lpstr>Create a simple view</vt:lpstr>
      <vt:lpstr>Create a simple view</vt:lpstr>
      <vt:lpstr>Create a simple view</vt:lpstr>
      <vt:lpstr>Create a simple view</vt:lpstr>
      <vt:lpstr>Guidelines to design Views</vt:lpstr>
      <vt:lpstr>Guidelines for Modifying Data Through a View</vt:lpstr>
      <vt:lpstr>Partitioned Views</vt:lpstr>
      <vt:lpstr>Partitioned Views</vt:lpstr>
      <vt:lpstr>Index Views</vt:lpstr>
      <vt:lpstr>Guidelines for Index Views</vt:lpstr>
      <vt:lpstr>Restrictions on Creating Views</vt:lpstr>
      <vt:lpstr>Transact SQL Fundamentals</vt:lpstr>
      <vt:lpstr>Naming Guidelines</vt:lpstr>
      <vt:lpstr>Local Variables</vt:lpstr>
      <vt:lpstr>PowerPoint Presentation</vt:lpstr>
      <vt:lpstr>PowerPoint Presentation</vt:lpstr>
      <vt:lpstr>PowerPoint Presentation</vt:lpstr>
      <vt:lpstr>Control of Flow Language Elements</vt:lpstr>
      <vt:lpstr>Comments</vt:lpstr>
      <vt:lpstr>Cursors</vt:lpstr>
      <vt:lpstr>Cursors (Contd.).</vt:lpstr>
      <vt:lpstr>Examples for Cursor</vt:lpstr>
      <vt:lpstr>Cursor Information Using System SP</vt:lpstr>
      <vt:lpstr>Stored Procedures</vt:lpstr>
      <vt:lpstr>Defining Stored Procedures</vt:lpstr>
      <vt:lpstr>Creating a Stored Procedure</vt:lpstr>
      <vt:lpstr>What Is a User-defined Function?</vt:lpstr>
      <vt:lpstr> Advantages of User Defined Functions</vt:lpstr>
      <vt:lpstr>Creating a user Defined Function</vt:lpstr>
      <vt:lpstr>Creating a Multi-statement Table-valued Function</vt:lpstr>
      <vt:lpstr>Creating an Inline Table-valued Function</vt:lpstr>
      <vt:lpstr>Invoking User-Defined Functions</vt:lpstr>
      <vt:lpstr>Managing User-defined Functions</vt:lpstr>
      <vt:lpstr>Creating a Multi-statement Table-valued Function</vt:lpstr>
      <vt:lpstr>Creating an Inline Table-valued Function</vt:lpstr>
      <vt:lpstr>Understanding Indexes</vt:lpstr>
      <vt:lpstr>Introduction to Indexes </vt:lpstr>
      <vt:lpstr>How SQL Server Accesses Data</vt:lpstr>
      <vt:lpstr>Using Clustered Indexes</vt:lpstr>
      <vt:lpstr>What Is a Clustered Index?</vt:lpstr>
      <vt:lpstr>Guidelines for Clustered Indexes</vt:lpstr>
      <vt:lpstr>Using Nonclustered Indexes</vt:lpstr>
      <vt:lpstr>What Is a Nonclustered Index?</vt:lpstr>
      <vt:lpstr>Creating Unique Indexes</vt:lpstr>
      <vt:lpstr>Creating Indexes on Computed Columns</vt:lpstr>
      <vt:lpstr>Creating and Dropping Indexes</vt:lpstr>
      <vt:lpstr>Indexing Guidelines</vt:lpstr>
      <vt:lpstr>Guidelines for Non-Clustered Index</vt:lpstr>
      <vt:lpstr>Indexing to Support Queries</vt:lpstr>
      <vt:lpstr>Triggers</vt:lpstr>
      <vt:lpstr>Introduction to Triggers</vt:lpstr>
      <vt:lpstr>Uses of Triggers</vt:lpstr>
      <vt:lpstr>Considerations for Using Triggers</vt:lpstr>
      <vt:lpstr>Creating Triggers</vt:lpstr>
      <vt:lpstr>Altering and Dropping Triggers</vt:lpstr>
      <vt:lpstr>How an INSERT Trigger Works</vt:lpstr>
      <vt:lpstr>How a DELETE Trigger Works</vt:lpstr>
      <vt:lpstr>How an UPDATE Trigger Works</vt:lpstr>
      <vt:lpstr>How an INSTEAD OF Trigger Works</vt:lpstr>
      <vt:lpstr>Enforcing Data Integrity</vt:lpstr>
      <vt:lpstr>Enforcing Business Rules</vt:lpstr>
      <vt:lpstr>Performance Considerations</vt:lpstr>
      <vt:lpstr>Performance Considerations (Contd.).</vt:lpstr>
      <vt:lpstr>Transaction Isolation Levels</vt:lpstr>
      <vt:lpstr>Transaction</vt:lpstr>
      <vt:lpstr>Transactions and the Database Engine</vt:lpstr>
      <vt:lpstr>Basic Transaction Statement Definitions</vt:lpstr>
      <vt:lpstr>What are Transaction Isolation Levels?</vt:lpstr>
      <vt:lpstr>Using Nested Transactions</vt:lpstr>
    </vt:vector>
  </TitlesOfParts>
  <Company>Ray+Keshavan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L&amp;T Infotech_Overview</dc:title>
  <dc:creator>SMS Content</dc:creator>
  <dc:description>SMS Content</dc:description>
  <cp:lastModifiedBy>Jamuna Balamurugan</cp:lastModifiedBy>
  <cp:revision>563</cp:revision>
  <dcterms:created xsi:type="dcterms:W3CDTF">2008-03-17T05:41:34Z</dcterms:created>
  <dcterms:modified xsi:type="dcterms:W3CDTF">2021-05-14T09:39:07Z</dcterms:modified>
</cp:coreProperties>
</file>