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9"/>
  </p:notesMasterIdLst>
  <p:handoutMasterIdLst>
    <p:handoutMasterId r:id="rId60"/>
  </p:handoutMasterIdLst>
  <p:sldIdLst>
    <p:sldId id="256" r:id="rId5"/>
    <p:sldId id="348" r:id="rId6"/>
    <p:sldId id="347" r:id="rId7"/>
    <p:sldId id="258" r:id="rId8"/>
    <p:sldId id="264" r:id="rId9"/>
    <p:sldId id="266" r:id="rId10"/>
    <p:sldId id="268" r:id="rId11"/>
    <p:sldId id="270" r:id="rId12"/>
    <p:sldId id="274" r:id="rId13"/>
    <p:sldId id="279" r:id="rId14"/>
    <p:sldId id="282" r:id="rId15"/>
    <p:sldId id="283" r:id="rId16"/>
    <p:sldId id="284" r:id="rId17"/>
    <p:sldId id="342" r:id="rId18"/>
    <p:sldId id="320" r:id="rId19"/>
    <p:sldId id="321" r:id="rId20"/>
    <p:sldId id="322" r:id="rId21"/>
    <p:sldId id="323" r:id="rId22"/>
    <p:sldId id="324" r:id="rId23"/>
    <p:sldId id="341" r:id="rId24"/>
    <p:sldId id="334" r:id="rId25"/>
    <p:sldId id="335" r:id="rId26"/>
    <p:sldId id="336" r:id="rId27"/>
    <p:sldId id="338" r:id="rId28"/>
    <p:sldId id="339" r:id="rId29"/>
    <p:sldId id="343" r:id="rId30"/>
    <p:sldId id="287" r:id="rId31"/>
    <p:sldId id="288" r:id="rId32"/>
    <p:sldId id="344" r:id="rId33"/>
    <p:sldId id="345" r:id="rId34"/>
    <p:sldId id="346" r:id="rId35"/>
    <p:sldId id="289" r:id="rId36"/>
    <p:sldId id="290" r:id="rId37"/>
    <p:sldId id="34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19" r:id="rId53"/>
    <p:sldId id="315" r:id="rId54"/>
    <p:sldId id="316" r:id="rId55"/>
    <p:sldId id="317" r:id="rId56"/>
    <p:sldId id="318" r:id="rId57"/>
    <p:sldId id="349" r:id="rId5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9933"/>
    <a:srgbClr val="5F5F5F"/>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627" autoAdjust="0"/>
    <p:restoredTop sz="91901" autoAdjust="0"/>
  </p:normalViewPr>
  <p:slideViewPr>
    <p:cSldViewPr>
      <p:cViewPr>
        <p:scale>
          <a:sx n="56" d="100"/>
          <a:sy n="56" d="100"/>
        </p:scale>
        <p:origin x="-1092" y="-3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16D8A75B-3CE3-4D5C-AEA8-3E1BD9D4A6A3}" type="slidenum">
              <a:rPr lang="en-US"/>
              <a:pPr>
                <a:defRPr/>
              </a:pPr>
              <a:t>‹#›</a:t>
            </a:fld>
            <a:endParaRPr lang="en-US"/>
          </a:p>
        </p:txBody>
      </p:sp>
    </p:spTree>
    <p:extLst>
      <p:ext uri="{BB962C8B-B14F-4D97-AF65-F5344CB8AC3E}">
        <p14:creationId xmlns="" xmlns:p14="http://schemas.microsoft.com/office/powerpoint/2010/main" val="2661115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97517C3C-552A-40E8-8538-3349EE7A787C}" type="slidenum">
              <a:rPr lang="en-US"/>
              <a:pPr>
                <a:defRPr/>
              </a:pPr>
              <a:t>‹#›</a:t>
            </a:fld>
            <a:endParaRPr lang="en-US"/>
          </a:p>
        </p:txBody>
      </p:sp>
    </p:spTree>
    <p:extLst>
      <p:ext uri="{BB962C8B-B14F-4D97-AF65-F5344CB8AC3E}">
        <p14:creationId xmlns="" xmlns:p14="http://schemas.microsoft.com/office/powerpoint/2010/main" val="3387252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smtClean="0"/>
              <a:t>It was originally called </a:t>
            </a:r>
            <a:r>
              <a:rPr lang="en-US" dirty="0" err="1" smtClean="0"/>
              <a:t>LiveScript</a:t>
            </a:r>
            <a:r>
              <a:rPr lang="en-US" dirty="0" smtClean="0"/>
              <a:t>.</a:t>
            </a:r>
          </a:p>
          <a:p>
            <a:pPr eaLnBrk="1" hangingPunct="1"/>
            <a:r>
              <a:rPr lang="en-US" dirty="0" smtClean="0"/>
              <a:t>Used not only for web client and server side web programs,  but also for iPhones, Adobe Photoshop, Adobe Flash action script to name a few.</a:t>
            </a:r>
          </a:p>
          <a:p>
            <a:pPr eaLnBrk="1" hangingPunct="1"/>
            <a:r>
              <a:rPr lang="en-US" dirty="0" smtClean="0"/>
              <a:t>JavaScript on web page works with HTML and CSS to create a DHTML page.</a:t>
            </a:r>
            <a:endParaRPr lang="en-IN" dirty="0" smtClean="0"/>
          </a:p>
          <a:p>
            <a:r>
              <a:rPr lang="en-US" dirty="0" smtClean="0">
                <a:latin typeface="Arial" charset="0"/>
              </a:rPr>
              <a:t>At this point we will focus only on HTML page</a:t>
            </a:r>
            <a:r>
              <a:rPr lang="en-US" baseline="0" dirty="0" smtClean="0">
                <a:latin typeface="Arial" charset="0"/>
              </a:rPr>
              <a:t> client side</a:t>
            </a:r>
            <a:r>
              <a:rPr lang="en-US" dirty="0" smtClean="0">
                <a:latin typeface="Arial" charset="0"/>
              </a:rPr>
              <a:t> validations.</a:t>
            </a:r>
          </a:p>
        </p:txBody>
      </p:sp>
      <p:sp>
        <p:nvSpPr>
          <p:cNvPr id="34820"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79C4F9B-AE37-4771-8A0B-378493CE111F}" type="slidenum">
              <a:rPr lang="en-IN" smtClean="0"/>
              <a:pPr eaLnBrk="1" hangingPunct="1">
                <a:defRPr/>
              </a:pPr>
              <a:t>4</a:t>
            </a:fld>
            <a:endParaRPr lang="en-I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DDFA995-8DB1-41A8-95B9-2344148C15F7}" type="slidenum">
              <a:rPr lang="en-IN" smtClean="0"/>
              <a:pPr eaLnBrk="1" hangingPunct="1">
                <a:defRPr/>
              </a:pPr>
              <a:t>27</a:t>
            </a:fld>
            <a:endParaRPr lang="en-IN" smtClean="0"/>
          </a:p>
        </p:txBody>
      </p:sp>
      <p:sp>
        <p:nvSpPr>
          <p:cNvPr id="27651" name="Rectangle 1"/>
          <p:cNvSpPr>
            <a:spLocks noGrp="1" noRot="1" noChangeAspect="1" noChangeArrowheads="1" noTextEdit="1"/>
          </p:cNvSpPr>
          <p:nvPr>
            <p:ph type="sldImg"/>
          </p:nvPr>
        </p:nvSpPr>
        <p:spPr>
          <a:solidFill>
            <a:srgbClr val="FFFFFF"/>
          </a:solidFill>
          <a:ln/>
        </p:spPr>
      </p:sp>
      <p:sp>
        <p:nvSpPr>
          <p:cNvPr id="27652"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r>
              <a:rPr lang="en-US" dirty="0" smtClean="0">
                <a:latin typeface="Arial" charset="0"/>
              </a:rPr>
              <a:t>We will look</a:t>
            </a:r>
            <a:r>
              <a:rPr lang="en-US" baseline="0" dirty="0" smtClean="0">
                <a:latin typeface="Arial" charset="0"/>
              </a:rPr>
              <a:t> at document and forms[] only in this session</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B177BFE-F65E-4D03-9417-B5981F8E5EDA}" type="slidenum">
              <a:rPr lang="en-IN" smtClean="0"/>
              <a:pPr eaLnBrk="1" hangingPunct="1">
                <a:defRPr/>
              </a:pPr>
              <a:t>29</a:t>
            </a:fld>
            <a:endParaRPr lang="en-IN" smtClean="0"/>
          </a:p>
        </p:txBody>
      </p:sp>
      <p:sp>
        <p:nvSpPr>
          <p:cNvPr id="29699" name="Rectangle 1"/>
          <p:cNvSpPr>
            <a:spLocks noGrp="1" noRot="1" noChangeAspect="1" noChangeArrowheads="1" noTextEdit="1"/>
          </p:cNvSpPr>
          <p:nvPr>
            <p:ph type="sldImg"/>
          </p:nvPr>
        </p:nvSpPr>
        <p:spPr>
          <a:solidFill>
            <a:srgbClr val="FFFFFF"/>
          </a:solidFill>
          <a:ln/>
        </p:spPr>
      </p:sp>
      <p:sp>
        <p:nvSpPr>
          <p:cNvPr id="29700"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AC6B080-346B-4DC9-8BBC-756167577410}" type="slidenum">
              <a:rPr lang="en-IN" smtClean="0"/>
              <a:pPr eaLnBrk="1" hangingPunct="1">
                <a:defRPr/>
              </a:pPr>
              <a:t>30</a:t>
            </a:fld>
            <a:endParaRPr lang="en-IN" smtClean="0"/>
          </a:p>
        </p:txBody>
      </p:sp>
      <p:sp>
        <p:nvSpPr>
          <p:cNvPr id="30723" name="Rectangle 1"/>
          <p:cNvSpPr>
            <a:spLocks noGrp="1" noRot="1" noChangeAspect="1" noChangeArrowheads="1" noTextEdit="1"/>
          </p:cNvSpPr>
          <p:nvPr>
            <p:ph type="sldImg"/>
          </p:nvPr>
        </p:nvSpPr>
        <p:spPr>
          <a:solidFill>
            <a:srgbClr val="FFFFFF"/>
          </a:solidFill>
          <a:ln/>
        </p:spPr>
      </p:sp>
      <p:sp>
        <p:nvSpPr>
          <p:cNvPr id="30724"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r>
              <a:rPr lang="en-US" i="1" dirty="0" smtClean="0"/>
              <a:t>alert(</a:t>
            </a:r>
            <a:r>
              <a:rPr lang="en-US" i="1" dirty="0" err="1" smtClean="0"/>
              <a:t>displayString</a:t>
            </a:r>
            <a:r>
              <a:rPr lang="en-US" i="1" dirty="0" smtClean="0"/>
              <a:t>)</a:t>
            </a:r>
          </a:p>
          <a:p>
            <a:r>
              <a:rPr lang="en-US" i="1" dirty="0" smtClean="0"/>
              <a:t>String prompt(</a:t>
            </a:r>
            <a:r>
              <a:rPr lang="en-US" i="1" dirty="0" err="1" smtClean="0"/>
              <a:t>question,defaultanswer</a:t>
            </a:r>
            <a:r>
              <a:rPr lang="en-US" i="1" dirty="0" smtClean="0"/>
              <a:t>)</a:t>
            </a:r>
          </a:p>
          <a:p>
            <a:r>
              <a:rPr lang="en-US" dirty="0" smtClean="0"/>
              <a:t>If user clicks OK it returns the string entered by the user</a:t>
            </a:r>
          </a:p>
          <a:p>
            <a:r>
              <a:rPr lang="en-US" dirty="0" smtClean="0"/>
              <a:t>If user clicks CANCEL it returns NULL</a:t>
            </a:r>
          </a:p>
          <a:p>
            <a:r>
              <a:rPr lang="en-US" i="1" dirty="0" err="1" smtClean="0"/>
              <a:t>boolean</a:t>
            </a:r>
            <a:r>
              <a:rPr lang="en-US" i="1" dirty="0" smtClean="0"/>
              <a:t> confirm(question)</a:t>
            </a:r>
          </a:p>
          <a:p>
            <a:r>
              <a:rPr lang="en-US" dirty="0" smtClean="0"/>
              <a:t>If user clicks OK it returns the true/1</a:t>
            </a:r>
          </a:p>
          <a:p>
            <a:r>
              <a:rPr lang="en-US" dirty="0" smtClean="0"/>
              <a:t>If user clicks CANCEL it returns false/0</a:t>
            </a:r>
          </a:p>
          <a:p>
            <a:endParaRPr 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FC02E7E-F5BF-49F3-8126-A633B2B32CFB}" type="slidenum">
              <a:rPr lang="en-IN" smtClean="0"/>
              <a:pPr eaLnBrk="1" hangingPunct="1">
                <a:defRPr/>
              </a:pPr>
              <a:t>31</a:t>
            </a:fld>
            <a:endParaRPr lang="en-IN" smtClean="0"/>
          </a:p>
        </p:txBody>
      </p:sp>
      <p:sp>
        <p:nvSpPr>
          <p:cNvPr id="31747" name="Rectangle 1"/>
          <p:cNvSpPr>
            <a:spLocks noGrp="1" noRot="1" noChangeAspect="1" noChangeArrowheads="1" noTextEdit="1"/>
          </p:cNvSpPr>
          <p:nvPr>
            <p:ph type="sldImg"/>
          </p:nvPr>
        </p:nvSpPr>
        <p:spPr>
          <a:solidFill>
            <a:srgbClr val="FFFFFF"/>
          </a:solidFill>
          <a:ln/>
        </p:spPr>
      </p:sp>
      <p:sp>
        <p:nvSpPr>
          <p:cNvPr id="31748"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sz="1200" dirty="0" smtClean="0">
                <a:solidFill>
                  <a:srgbClr val="5F5F5F"/>
                </a:solidFill>
              </a:rPr>
              <a:t>This example displays welcome on the </a:t>
            </a:r>
            <a:r>
              <a:rPr lang="en-IN" sz="1200" b="1" dirty="0" smtClean="0">
                <a:solidFill>
                  <a:srgbClr val="000000"/>
                </a:solidFill>
                <a:latin typeface="Courier New" pitchFamily="49" charset="0"/>
              </a:rPr>
              <a:t>status</a:t>
            </a:r>
            <a:r>
              <a:rPr lang="en-IN" sz="1200" dirty="0" smtClean="0">
                <a:solidFill>
                  <a:srgbClr val="5F5F5F"/>
                </a:solidFill>
              </a:rPr>
              <a:t> bar when the page loads. When the focus is on the page it displays </a:t>
            </a:r>
            <a:r>
              <a:rPr lang="en-IN" sz="1200" b="1" dirty="0" smtClean="0">
                <a:solidFill>
                  <a:srgbClr val="000000"/>
                </a:solidFill>
                <a:latin typeface="Courier New" pitchFamily="49" charset="0"/>
              </a:rPr>
              <a:t>ON</a:t>
            </a:r>
            <a:r>
              <a:rPr lang="en-IN" sz="1200" dirty="0" smtClean="0">
                <a:solidFill>
                  <a:srgbClr val="5F5F5F"/>
                </a:solidFill>
              </a:rPr>
              <a:t> and when the focus moves out it displays </a:t>
            </a:r>
            <a:r>
              <a:rPr lang="en-IN" sz="1200" b="1" dirty="0" smtClean="0">
                <a:solidFill>
                  <a:srgbClr val="000000"/>
                </a:solidFill>
                <a:latin typeface="Courier New" pitchFamily="49" charset="0"/>
              </a:rPr>
              <a:t>OUT.</a:t>
            </a:r>
          </a:p>
          <a:p>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0CC1184-3644-494A-8F73-3158E89268F8}" type="slidenum">
              <a:rPr lang="en-IN" smtClean="0"/>
              <a:pPr eaLnBrk="1" hangingPunct="1">
                <a:defRPr/>
              </a:pPr>
              <a:t>32</a:t>
            </a:fld>
            <a:endParaRPr lang="en-IN" smtClean="0"/>
          </a:p>
        </p:txBody>
      </p:sp>
      <p:sp>
        <p:nvSpPr>
          <p:cNvPr id="45059" name="Rectangle 1"/>
          <p:cNvSpPr>
            <a:spLocks noGrp="1" noRot="1" noChangeAspect="1" noChangeArrowheads="1" noTextEdit="1"/>
          </p:cNvSpPr>
          <p:nvPr>
            <p:ph type="sldImg"/>
          </p:nvPr>
        </p:nvSpPr>
        <p:spPr>
          <a:solidFill>
            <a:srgbClr val="FFFFFF"/>
          </a:solidFill>
          <a:ln/>
        </p:spPr>
      </p:sp>
      <p:sp>
        <p:nvSpPr>
          <p:cNvPr id="45060"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5B8E782-30A5-402E-9780-6BE9ECB7AA2A}" type="slidenum">
              <a:rPr lang="en-IN" smtClean="0"/>
              <a:pPr eaLnBrk="1" hangingPunct="1">
                <a:defRPr/>
              </a:pPr>
              <a:t>33</a:t>
            </a:fld>
            <a:endParaRPr lang="en-IN" smtClean="0"/>
          </a:p>
        </p:txBody>
      </p:sp>
      <p:sp>
        <p:nvSpPr>
          <p:cNvPr id="46083" name="Text Box 1"/>
          <p:cNvSpPr txBox="1">
            <a:spLocks noChangeArrowheads="1"/>
          </p:cNvSpPr>
          <p:nvPr/>
        </p:nvSpPr>
        <p:spPr bwMode="auto">
          <a:xfrm>
            <a:off x="1143000" y="696913"/>
            <a:ext cx="4572000" cy="348615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p>
        </p:txBody>
      </p:sp>
      <p:sp>
        <p:nvSpPr>
          <p:cNvPr id="46084" name="Text Box 2"/>
          <p:cNvSpPr>
            <a:spLocks noGrp="1" noChangeArrowheads="1"/>
          </p:cNvSpPr>
          <p:nvPr>
            <p:ph type="body"/>
          </p:nvPr>
        </p:nvSpPr>
        <p:spPr>
          <a:xfrm>
            <a:off x="685800" y="4416425"/>
            <a:ext cx="5486400" cy="58547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b="1" smtClean="0">
              <a:latin typeface="Courier New" pitchFamily="49" charset="0"/>
              <a:cs typeface="Arial" charset="0"/>
            </a:endParaRPr>
          </a:p>
        </p:txBody>
      </p:sp>
      <p:sp>
        <p:nvSpPr>
          <p:cNvPr id="46085" name="Text Box 3"/>
          <p:cNvSpPr txBox="1">
            <a:spLocks noChangeArrowheads="1"/>
          </p:cNvSpPr>
          <p:nvPr/>
        </p:nvSpPr>
        <p:spPr bwMode="auto">
          <a:xfrm>
            <a:off x="3884613" y="8829675"/>
            <a:ext cx="2971800" cy="465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algn="r" eaLnBrk="1" hangingPunct="1"/>
            <a:fld id="{F47B07BB-99B9-485E-84DC-2E47F6F8223F}" type="slidenum">
              <a:rPr lang="en-IN" sz="1200">
                <a:solidFill>
                  <a:srgbClr val="003399"/>
                </a:solidFill>
              </a:rPr>
              <a:pPr algn="r" eaLnBrk="1" hangingPunct="1"/>
              <a:t>33</a:t>
            </a:fld>
            <a:endParaRPr lang="en-IN" sz="1200">
              <a:solidFill>
                <a:srgbClr val="00339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20000"/>
              </a:lnSpc>
              <a:defRPr/>
            </a:pPr>
            <a:r>
              <a:rPr lang="en-US" dirty="0" smtClean="0"/>
              <a:t>Getting an element:</a:t>
            </a:r>
          </a:p>
          <a:p>
            <a:pPr lvl="1" eaLnBrk="1" hangingPunct="1">
              <a:lnSpc>
                <a:spcPct val="120000"/>
              </a:lnSpc>
              <a:defRPr/>
            </a:pPr>
            <a:r>
              <a:rPr lang="en-IN" sz="2000" b="1" dirty="0" err="1" smtClean="0">
                <a:solidFill>
                  <a:srgbClr val="000000"/>
                </a:solidFill>
                <a:latin typeface="Courier New" pitchFamily="49" charset="0"/>
              </a:rPr>
              <a:t>document.getElementsByTagName</a:t>
            </a:r>
            <a:r>
              <a:rPr lang="en-IN" sz="2000" b="1" dirty="0" smtClean="0">
                <a:solidFill>
                  <a:srgbClr val="000000"/>
                </a:solidFill>
                <a:latin typeface="Courier New" pitchFamily="49" charset="0"/>
              </a:rPr>
              <a:t>(‘tag’)[index]</a:t>
            </a:r>
          </a:p>
          <a:p>
            <a:pPr lvl="1" eaLnBrk="1" hangingPunct="1">
              <a:lnSpc>
                <a:spcPct val="120000"/>
              </a:lnSpc>
              <a:defRPr/>
            </a:pPr>
            <a:r>
              <a:rPr lang="en-US" sz="2000" dirty="0" smtClean="0">
                <a:ea typeface="+mn-ea"/>
              </a:rPr>
              <a:t>Example:</a:t>
            </a:r>
            <a:r>
              <a:rPr lang="en-US" sz="2000" b="1" dirty="0" smtClean="0">
                <a:solidFill>
                  <a:srgbClr val="000000"/>
                </a:solidFill>
                <a:latin typeface="Courier New" pitchFamily="49" charset="0"/>
              </a:rPr>
              <a:t> </a:t>
            </a:r>
            <a:r>
              <a:rPr lang="en-US" sz="2000" dirty="0" smtClean="0">
                <a:ea typeface="+mn-ea"/>
              </a:rPr>
              <a:t>to</a:t>
            </a:r>
            <a:r>
              <a:rPr lang="en-US" sz="2000" b="1" dirty="0" smtClean="0">
                <a:solidFill>
                  <a:srgbClr val="000000"/>
                </a:solidFill>
                <a:latin typeface="Courier New" pitchFamily="49" charset="0"/>
              </a:rPr>
              <a:t> </a:t>
            </a:r>
            <a:r>
              <a:rPr lang="en-US" sz="2000" dirty="0" smtClean="0">
                <a:ea typeface="+mn-ea"/>
              </a:rPr>
              <a:t>get</a:t>
            </a:r>
            <a:r>
              <a:rPr lang="en-US" sz="2000" b="1" dirty="0" smtClean="0">
                <a:solidFill>
                  <a:srgbClr val="000000"/>
                </a:solidFill>
                <a:latin typeface="Courier New" pitchFamily="49" charset="0"/>
              </a:rPr>
              <a:t> </a:t>
            </a:r>
            <a:r>
              <a:rPr lang="en-US" sz="2000" dirty="0" smtClean="0">
                <a:ea typeface="+mn-ea"/>
              </a:rPr>
              <a:t>to the </a:t>
            </a:r>
            <a:r>
              <a:rPr lang="en-US" sz="2000" b="1" dirty="0" smtClean="0">
                <a:solidFill>
                  <a:srgbClr val="000000"/>
                </a:solidFill>
                <a:latin typeface="Courier New" pitchFamily="49" charset="0"/>
              </a:rPr>
              <a:t>p </a:t>
            </a:r>
            <a:r>
              <a:rPr lang="en-US" sz="2000" dirty="0" smtClean="0">
                <a:ea typeface="+mn-ea"/>
              </a:rPr>
              <a:t>tag</a:t>
            </a:r>
          </a:p>
          <a:p>
            <a:pPr lvl="1" eaLnBrk="1" hangingPunct="1">
              <a:lnSpc>
                <a:spcPct val="120000"/>
              </a:lnSpc>
              <a:buFontTx/>
              <a:buNone/>
              <a:defRPr/>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document.getElementByTagName</a:t>
            </a:r>
            <a:r>
              <a:rPr lang="en-US" sz="2000" b="1" dirty="0" smtClean="0">
                <a:solidFill>
                  <a:srgbClr val="000000"/>
                </a:solidFill>
                <a:latin typeface="Courier New" pitchFamily="49" charset="0"/>
              </a:rPr>
              <a:t>(‘p’)[0]</a:t>
            </a:r>
          </a:p>
          <a:p>
            <a:pPr lvl="1" eaLnBrk="1" hangingPunct="1">
              <a:lnSpc>
                <a:spcPct val="120000"/>
              </a:lnSpc>
              <a:buFontTx/>
              <a:buNone/>
              <a:defRPr/>
            </a:pPr>
            <a:r>
              <a:rPr lang="en-US" sz="2000" b="1" dirty="0" smtClean="0">
                <a:solidFill>
                  <a:srgbClr val="000000"/>
                </a:solidFill>
                <a:latin typeface="Courier New" pitchFamily="49" charset="0"/>
              </a:rPr>
              <a:t>document</a:t>
            </a:r>
            <a:r>
              <a:rPr lang="en-US" sz="2000" dirty="0" smtClean="0"/>
              <a:t> is a predefined object available to JavaScript which indicates the current document</a:t>
            </a:r>
          </a:p>
          <a:p>
            <a:pPr eaLnBrk="1" hangingPunct="1">
              <a:lnSpc>
                <a:spcPct val="120000"/>
              </a:lnSpc>
              <a:defRPr/>
            </a:pPr>
            <a:r>
              <a:rPr lang="en-US" dirty="0" smtClean="0"/>
              <a:t>On any node following properties can be used to traverse </a:t>
            </a:r>
          </a:p>
          <a:p>
            <a:pPr lvl="1" eaLnBrk="1" hangingPunct="1">
              <a:lnSpc>
                <a:spcPct val="120000"/>
              </a:lnSpc>
              <a:defRPr/>
            </a:pPr>
            <a:r>
              <a:rPr lang="en-IN" sz="2000" b="1" dirty="0" err="1" smtClean="0">
                <a:solidFill>
                  <a:srgbClr val="000000"/>
                </a:solidFill>
                <a:latin typeface="Courier New" pitchFamily="49" charset="0"/>
              </a:rPr>
              <a:t>firstChild</a:t>
            </a:r>
            <a:r>
              <a:rPr lang="en-IN" sz="2000" b="1" dirty="0" smtClean="0">
                <a:solidFill>
                  <a:srgbClr val="000000"/>
                </a:solidFill>
                <a:latin typeface="Courier New" pitchFamily="49" charset="0"/>
              </a:rPr>
              <a:t> </a:t>
            </a:r>
          </a:p>
          <a:p>
            <a:pPr lvl="1" eaLnBrk="1" hangingPunct="1">
              <a:lnSpc>
                <a:spcPct val="120000"/>
              </a:lnSpc>
              <a:defRPr/>
            </a:pPr>
            <a:r>
              <a:rPr lang="en-US" sz="2000" b="1" dirty="0" err="1" smtClean="0">
                <a:solidFill>
                  <a:srgbClr val="000000"/>
                </a:solidFill>
                <a:latin typeface="Courier New" pitchFamily="49" charset="0"/>
              </a:rPr>
              <a:t>lastChild</a:t>
            </a:r>
            <a:endParaRPr lang="en-US" sz="2000" b="1" dirty="0" smtClean="0">
              <a:solidFill>
                <a:srgbClr val="000000"/>
              </a:solidFill>
              <a:latin typeface="Courier New" pitchFamily="49" charset="0"/>
            </a:endParaRPr>
          </a:p>
          <a:p>
            <a:pPr lvl="1" eaLnBrk="1" hangingPunct="1">
              <a:lnSpc>
                <a:spcPct val="120000"/>
              </a:lnSpc>
              <a:defRPr/>
            </a:pPr>
            <a:r>
              <a:rPr lang="en-IN" sz="2000" b="1" dirty="0" err="1" smtClean="0">
                <a:solidFill>
                  <a:srgbClr val="000000"/>
                </a:solidFill>
                <a:latin typeface="Courier New" pitchFamily="49" charset="0"/>
              </a:rPr>
              <a:t>childNodes</a:t>
            </a:r>
            <a:r>
              <a:rPr lang="en-IN" sz="2000" b="1" dirty="0" smtClean="0">
                <a:solidFill>
                  <a:srgbClr val="000000"/>
                </a:solidFill>
                <a:latin typeface="Courier New" pitchFamily="49" charset="0"/>
              </a:rPr>
              <a:t>[index]</a:t>
            </a:r>
          </a:p>
          <a:p>
            <a:pPr eaLnBrk="1" hangingPunct="1">
              <a:lnSpc>
                <a:spcPct val="120000"/>
              </a:lnSpc>
              <a:defRPr/>
            </a:pPr>
            <a:r>
              <a:rPr lang="en-US" dirty="0" smtClean="0"/>
              <a:t>To get to the first node (that is</a:t>
            </a:r>
            <a:r>
              <a:rPr lang="en-US" b="1" dirty="0" smtClean="0">
                <a:solidFill>
                  <a:srgbClr val="000000"/>
                </a:solidFill>
                <a:latin typeface="Courier New" pitchFamily="49" charset="0"/>
              </a:rPr>
              <a:t> &lt;html&gt;</a:t>
            </a:r>
            <a:r>
              <a:rPr lang="en-US" dirty="0" smtClean="0"/>
              <a:t>)</a:t>
            </a:r>
          </a:p>
          <a:p>
            <a:pPr lvl="1" eaLnBrk="1" hangingPunct="1">
              <a:lnSpc>
                <a:spcPct val="120000"/>
              </a:lnSpc>
              <a:defRPr/>
            </a:pPr>
            <a:r>
              <a:rPr lang="en-US" sz="2000" b="1" dirty="0" err="1" smtClean="0">
                <a:solidFill>
                  <a:srgbClr val="000000"/>
                </a:solidFill>
                <a:latin typeface="Courier New" pitchFamily="49" charset="0"/>
              </a:rPr>
              <a:t>document.firstChild</a:t>
            </a:r>
            <a:endParaRPr lang="en-US" sz="2000" b="1" dirty="0" smtClean="0">
              <a:solidFill>
                <a:srgbClr val="000000"/>
              </a:solidFill>
              <a:latin typeface="Courier New" pitchFamily="49" charset="0"/>
            </a:endParaRPr>
          </a:p>
          <a:p>
            <a:pPr eaLnBrk="1" hangingPunct="1">
              <a:lnSpc>
                <a:spcPct val="120000"/>
              </a:lnSpc>
              <a:defRPr/>
            </a:pPr>
            <a:r>
              <a:rPr lang="en-US" dirty="0" smtClean="0"/>
              <a:t>To get the value of the node: </a:t>
            </a:r>
            <a:r>
              <a:rPr lang="en-US" b="1" dirty="0" err="1" smtClean="0">
                <a:solidFill>
                  <a:srgbClr val="000000"/>
                </a:solidFill>
                <a:latin typeface="Courier New" pitchFamily="49" charset="0"/>
                <a:sym typeface="Wingdings" pitchFamily="2" charset="2"/>
              </a:rPr>
              <a:t>nodeValue,</a:t>
            </a:r>
            <a:r>
              <a:rPr lang="en-US" dirty="0" err="1" smtClean="0"/>
              <a:t>to</a:t>
            </a:r>
            <a:r>
              <a:rPr lang="en-US" dirty="0" smtClean="0"/>
              <a:t> get the name of the node: </a:t>
            </a:r>
            <a:r>
              <a:rPr lang="en-US" b="1" dirty="0" err="1" smtClean="0">
                <a:solidFill>
                  <a:srgbClr val="000000"/>
                </a:solidFill>
                <a:latin typeface="Courier New" pitchFamily="49" charset="0"/>
                <a:sym typeface="Wingdings" pitchFamily="2" charset="2"/>
              </a:rPr>
              <a:t>nodeName</a:t>
            </a:r>
            <a:r>
              <a:rPr lang="en-US" b="1" dirty="0" smtClean="0">
                <a:solidFill>
                  <a:srgbClr val="000000"/>
                </a:solidFill>
                <a:latin typeface="Courier New" pitchFamily="49" charset="0"/>
                <a:sym typeface="Wingdings" pitchFamily="2" charset="2"/>
              </a:rPr>
              <a:t> </a:t>
            </a:r>
            <a:endParaRPr lang="en-IN" b="1" smtClean="0">
              <a:solidFill>
                <a:srgbClr val="000000"/>
              </a:solidFill>
              <a:latin typeface="Courier New" pitchFamily="49" charset="0"/>
            </a:endParaRPr>
          </a:p>
          <a:p>
            <a:endParaRPr lang="en-US"/>
          </a:p>
        </p:txBody>
      </p:sp>
      <p:sp>
        <p:nvSpPr>
          <p:cNvPr id="4" name="Slide Number Placeholder 3"/>
          <p:cNvSpPr>
            <a:spLocks noGrp="1"/>
          </p:cNvSpPr>
          <p:nvPr>
            <p:ph type="sldNum" sz="quarter" idx="10"/>
          </p:nvPr>
        </p:nvSpPr>
        <p:spPr/>
        <p:txBody>
          <a:bodyPr/>
          <a:lstStyle/>
          <a:p>
            <a:pPr>
              <a:defRPr/>
            </a:pPr>
            <a:fld id="{97517C3C-552A-40E8-8538-3349EE7A787C}" type="slidenum">
              <a:rPr lang="en-US" smtClean="0"/>
              <a:pPr>
                <a:defRPr/>
              </a:pPr>
              <a:t>34</a:t>
            </a:fld>
            <a:endParaRPr lang="en-US"/>
          </a:p>
        </p:txBody>
      </p:sp>
    </p:spTree>
    <p:extLst>
      <p:ext uri="{BB962C8B-B14F-4D97-AF65-F5344CB8AC3E}">
        <p14:creationId xmlns="" xmlns:p14="http://schemas.microsoft.com/office/powerpoint/2010/main" val="183102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
        <p:nvSpPr>
          <p:cNvPr id="3379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F3E4F6-392F-4118-BD07-66E712B93297}" type="slidenum">
              <a:rPr lang="en-IN" smtClean="0"/>
              <a:pPr eaLnBrk="1" hangingPunct="1"/>
              <a:t>35</a:t>
            </a:fld>
            <a:endParaRPr lang="en-I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F6BC57-D9C6-41FD-ACF7-119431E7DC42}" type="slidenum">
              <a:rPr lang="en-US" smtClean="0"/>
              <a:pPr eaLnBrk="1" hangingPunct="1"/>
              <a:t>43</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00000"/>
              </a:lnSpc>
            </a:pPr>
            <a:r>
              <a:rPr lang="en-US" dirty="0" smtClean="0"/>
              <a:t>This example displays a textbox which is empty first time it is viewed.</a:t>
            </a:r>
          </a:p>
          <a:p>
            <a:pPr eaLnBrk="1" hangingPunct="1">
              <a:lnSpc>
                <a:spcPct val="100000"/>
              </a:lnSpc>
            </a:pPr>
            <a:r>
              <a:rPr lang="en-US" dirty="0" smtClean="0"/>
              <a:t>After the name has been entered in the textbox </a:t>
            </a:r>
            <a:r>
              <a:rPr lang="en-US" smtClean="0"/>
              <a:t>and the button </a:t>
            </a:r>
            <a:r>
              <a:rPr lang="en-US" dirty="0" smtClean="0"/>
              <a:t>is clicked, the cookie is set.</a:t>
            </a:r>
          </a:p>
          <a:p>
            <a:pPr eaLnBrk="1" hangingPunct="1">
              <a:lnSpc>
                <a:spcPct val="100000"/>
              </a:lnSpc>
            </a:pPr>
            <a:r>
              <a:rPr lang="en-US" dirty="0" smtClean="0"/>
              <a:t>Next time when the file is opened, the textbox has the name already set from the cookies.</a:t>
            </a:r>
          </a:p>
          <a:p>
            <a:endParaRPr lang="en-US" dirty="0"/>
          </a:p>
        </p:txBody>
      </p:sp>
      <p:sp>
        <p:nvSpPr>
          <p:cNvPr id="4" name="Slide Number Placeholder 3"/>
          <p:cNvSpPr>
            <a:spLocks noGrp="1"/>
          </p:cNvSpPr>
          <p:nvPr>
            <p:ph type="sldNum" sz="quarter" idx="10"/>
          </p:nvPr>
        </p:nvSpPr>
        <p:spPr/>
        <p:txBody>
          <a:bodyPr/>
          <a:lstStyle/>
          <a:p>
            <a:pPr>
              <a:defRPr/>
            </a:pPr>
            <a:fld id="{97517C3C-552A-40E8-8538-3349EE7A787C}" type="slidenum">
              <a:rPr lang="en-US" smtClean="0"/>
              <a:pPr>
                <a:defRPr/>
              </a:pPr>
              <a:t>52</a:t>
            </a:fld>
            <a:endParaRPr lang="en-US"/>
          </a:p>
        </p:txBody>
      </p:sp>
    </p:spTree>
    <p:extLst>
      <p:ext uri="{BB962C8B-B14F-4D97-AF65-F5344CB8AC3E}">
        <p14:creationId xmlns="" xmlns:p14="http://schemas.microsoft.com/office/powerpoint/2010/main" val="255493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Also called prototype-based object oriented language</a:t>
            </a:r>
          </a:p>
          <a:p>
            <a:pPr>
              <a:defRPr/>
            </a:pPr>
            <a:r>
              <a:rPr lang="en-US" dirty="0" smtClean="0"/>
              <a:t>Object-based language</a:t>
            </a:r>
          </a:p>
          <a:p>
            <a:pPr lvl="1">
              <a:defRPr/>
            </a:pPr>
            <a:r>
              <a:rPr lang="en-IN" sz="2000" dirty="0" smtClean="0">
                <a:ea typeface="+mn-ea"/>
              </a:rPr>
              <a:t>JavaScript objects are associative arrays</a:t>
            </a:r>
          </a:p>
          <a:p>
            <a:pPr lvl="1">
              <a:defRPr/>
            </a:pPr>
            <a:r>
              <a:rPr lang="en-IN" sz="2000" dirty="0" smtClean="0">
                <a:ea typeface="+mn-ea"/>
              </a:rPr>
              <a:t>functions as object constructors and methods</a:t>
            </a:r>
          </a:p>
          <a:p>
            <a:pPr lvl="1">
              <a:defRPr/>
            </a:pPr>
            <a:r>
              <a:rPr lang="en-IN" sz="2000" dirty="0" smtClean="0"/>
              <a:t>prototypes instead of classes for inheritance.</a:t>
            </a:r>
          </a:p>
          <a:p>
            <a:endParaRPr lang="en-US" dirty="0"/>
          </a:p>
        </p:txBody>
      </p:sp>
      <p:sp>
        <p:nvSpPr>
          <p:cNvPr id="4" name="Slide Number Placeholder 3"/>
          <p:cNvSpPr>
            <a:spLocks noGrp="1"/>
          </p:cNvSpPr>
          <p:nvPr>
            <p:ph type="sldNum" sz="quarter" idx="10"/>
          </p:nvPr>
        </p:nvSpPr>
        <p:spPr/>
        <p:txBody>
          <a:bodyPr/>
          <a:lstStyle/>
          <a:p>
            <a:pPr>
              <a:defRPr/>
            </a:pPr>
            <a:fld id="{97517C3C-552A-40E8-8538-3349EE7A787C}" type="slidenum">
              <a:rPr lang="en-US" smtClean="0"/>
              <a:pPr>
                <a:defRPr/>
              </a:pPr>
              <a:t>5</a:t>
            </a:fld>
            <a:endParaRPr lang="en-US"/>
          </a:p>
        </p:txBody>
      </p:sp>
    </p:spTree>
    <p:extLst>
      <p:ext uri="{BB962C8B-B14F-4D97-AF65-F5344CB8AC3E}">
        <p14:creationId xmlns="" xmlns:p14="http://schemas.microsoft.com/office/powerpoint/2010/main" val="1051682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85F478-19E9-4062-AFF7-7B624004F69A}" type="slidenum">
              <a:rPr lang="en-IN" smtClean="0"/>
              <a:pPr eaLnBrk="1" hangingPunct="1"/>
              <a:t>53</a:t>
            </a:fld>
            <a:endParaRPr lang="en-I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120000"/>
              </a:lnSpc>
              <a:buFontTx/>
              <a:buNone/>
            </a:pPr>
            <a:r>
              <a:rPr lang="en-IN" b="1" dirty="0" smtClean="0">
                <a:solidFill>
                  <a:srgbClr val="000000"/>
                </a:solidFill>
                <a:latin typeface="Courier New" pitchFamily="49" charset="0"/>
              </a:rPr>
              <a:t>function </a:t>
            </a:r>
            <a:r>
              <a:rPr lang="en-IN" b="1" dirty="0" err="1" smtClean="0">
                <a:solidFill>
                  <a:srgbClr val="000000"/>
                </a:solidFill>
                <a:latin typeface="Courier New" pitchFamily="49" charset="0"/>
              </a:rPr>
              <a:t>getCookie</a:t>
            </a:r>
            <a:r>
              <a:rPr lang="en-IN" b="1" dirty="0" smtClean="0">
                <a:solidFill>
                  <a:srgbClr val="000000"/>
                </a:solidFill>
                <a:latin typeface="Courier New" pitchFamily="49" charset="0"/>
              </a:rPr>
              <a:t>(name){</a:t>
            </a:r>
          </a:p>
          <a:p>
            <a:pPr eaLnBrk="1" hangingPunct="1">
              <a:lnSpc>
                <a:spcPct val="120000"/>
              </a:lnSpc>
              <a:buFontTx/>
              <a:buNone/>
            </a:pPr>
            <a:r>
              <a:rPr lang="en-IN" b="1" dirty="0" smtClean="0">
                <a:solidFill>
                  <a:srgbClr val="000000"/>
                </a:solidFill>
                <a:latin typeface="Courier New" pitchFamily="49" charset="0"/>
              </a:rPr>
              <a:t>if (</a:t>
            </a:r>
            <a:r>
              <a:rPr lang="en-IN" b="1" dirty="0" err="1" smtClean="0">
                <a:solidFill>
                  <a:srgbClr val="000000"/>
                </a:solidFill>
                <a:latin typeface="Courier New" pitchFamily="49" charset="0"/>
              </a:rPr>
              <a:t>document.cookie.length</a:t>
            </a:r>
            <a:r>
              <a:rPr lang="en-IN" b="1" dirty="0" smtClean="0">
                <a:solidFill>
                  <a:srgbClr val="000000"/>
                </a:solidFill>
                <a:latin typeface="Courier New" pitchFamily="49" charset="0"/>
              </a:rPr>
              <a:t>&gt;0)  {</a:t>
            </a:r>
          </a:p>
          <a:p>
            <a:pPr eaLnBrk="1" hangingPunct="1">
              <a:lnSpc>
                <a:spcPct val="120000"/>
              </a:lnSpc>
              <a:buFontTx/>
              <a:buNone/>
            </a:pP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ind</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document.cookie.indexOf</a:t>
            </a:r>
            <a:r>
              <a:rPr lang="en-IN" b="1" dirty="0" smtClean="0">
                <a:solidFill>
                  <a:srgbClr val="000000"/>
                </a:solidFill>
                <a:latin typeface="Courier New" pitchFamily="49" charset="0"/>
              </a:rPr>
              <a:t>(name);</a:t>
            </a:r>
          </a:p>
          <a:p>
            <a:pPr eaLnBrk="1" hangingPunct="1">
              <a:lnSpc>
                <a:spcPct val="120000"/>
              </a:lnSpc>
              <a:buFontTx/>
              <a:buNone/>
            </a:pPr>
            <a:r>
              <a:rPr lang="en-IN" b="1" dirty="0" smtClean="0">
                <a:solidFill>
                  <a:srgbClr val="000000"/>
                </a:solidFill>
                <a:latin typeface="Courier New" pitchFamily="49" charset="0"/>
              </a:rPr>
              <a:t>  if (</a:t>
            </a:r>
            <a:r>
              <a:rPr lang="en-IN" b="1" dirty="0" err="1" smtClean="0">
                <a:solidFill>
                  <a:srgbClr val="000000"/>
                </a:solidFill>
                <a:latin typeface="Courier New" pitchFamily="49" charset="0"/>
              </a:rPr>
              <a:t>ind</a:t>
            </a:r>
            <a:r>
              <a:rPr lang="en-IN" b="1" dirty="0" smtClean="0">
                <a:solidFill>
                  <a:srgbClr val="000000"/>
                </a:solidFill>
                <a:latin typeface="Courier New" pitchFamily="49" charset="0"/>
              </a:rPr>
              <a:t>!=-1)    { </a:t>
            </a:r>
          </a:p>
          <a:p>
            <a:pPr eaLnBrk="1" hangingPunct="1">
              <a:lnSpc>
                <a:spcPct val="120000"/>
              </a:lnSpc>
              <a:buFontTx/>
              <a:buNone/>
            </a:pP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ind</a:t>
            </a:r>
            <a:r>
              <a:rPr lang="en-IN" b="1" dirty="0" smtClean="0">
                <a:solidFill>
                  <a:srgbClr val="000000"/>
                </a:solidFill>
                <a:latin typeface="Courier New" pitchFamily="49" charset="0"/>
              </a:rPr>
              <a:t>=ind+name.length+1 ;</a:t>
            </a:r>
          </a:p>
          <a:p>
            <a:pPr eaLnBrk="1" hangingPunct="1">
              <a:lnSpc>
                <a:spcPct val="120000"/>
              </a:lnSpc>
              <a:buFontTx/>
              <a:buNone/>
            </a:pPr>
            <a:r>
              <a:rPr lang="en-IN" b="1" dirty="0" smtClean="0">
                <a:solidFill>
                  <a:srgbClr val="000000"/>
                </a:solidFill>
                <a:latin typeface="Courier New" pitchFamily="49" charset="0"/>
              </a:rPr>
              <a:t>    ind1=</a:t>
            </a:r>
            <a:r>
              <a:rPr lang="en-IN" b="1" dirty="0" err="1" smtClean="0">
                <a:solidFill>
                  <a:srgbClr val="000000"/>
                </a:solidFill>
                <a:latin typeface="Courier New" pitchFamily="49" charset="0"/>
              </a:rPr>
              <a:t>document.cookie.indexOf</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ind</a:t>
            </a:r>
            <a:r>
              <a:rPr lang="en-IN" b="1" dirty="0" smtClean="0">
                <a:solidFill>
                  <a:srgbClr val="000000"/>
                </a:solidFill>
                <a:latin typeface="Courier New" pitchFamily="49" charset="0"/>
              </a:rPr>
              <a:t>);</a:t>
            </a:r>
          </a:p>
          <a:p>
            <a:pPr eaLnBrk="1" hangingPunct="1">
              <a:lnSpc>
                <a:spcPct val="120000"/>
              </a:lnSpc>
              <a:buFontTx/>
              <a:buNone/>
            </a:pPr>
            <a:r>
              <a:rPr lang="en-IN" b="1" dirty="0" smtClean="0">
                <a:solidFill>
                  <a:srgbClr val="000000"/>
                </a:solidFill>
                <a:latin typeface="Courier New" pitchFamily="49" charset="0"/>
              </a:rPr>
              <a:t>    if (ind1==-1) ind1=</a:t>
            </a:r>
            <a:r>
              <a:rPr lang="en-IN" b="1" dirty="0" err="1" smtClean="0">
                <a:solidFill>
                  <a:srgbClr val="000000"/>
                </a:solidFill>
                <a:latin typeface="Courier New" pitchFamily="49" charset="0"/>
              </a:rPr>
              <a:t>document.cookie.length</a:t>
            </a:r>
            <a:r>
              <a:rPr lang="en-IN" b="1" dirty="0" smtClean="0">
                <a:solidFill>
                  <a:srgbClr val="000000"/>
                </a:solidFill>
                <a:latin typeface="Courier New" pitchFamily="49" charset="0"/>
              </a:rPr>
              <a:t>;</a:t>
            </a:r>
          </a:p>
          <a:p>
            <a:pPr eaLnBrk="1" hangingPunct="1">
              <a:lnSpc>
                <a:spcPct val="120000"/>
              </a:lnSpc>
              <a:buFontTx/>
              <a:buNone/>
            </a:pPr>
            <a:r>
              <a:rPr lang="en-IN" b="1" dirty="0" smtClean="0">
                <a:solidFill>
                  <a:srgbClr val="000000"/>
                </a:solidFill>
                <a:latin typeface="Courier New" pitchFamily="49" charset="0"/>
              </a:rPr>
              <a:t>    return </a:t>
            </a:r>
            <a:r>
              <a:rPr lang="en-IN" b="1" dirty="0" err="1" smtClean="0">
                <a:solidFill>
                  <a:srgbClr val="000000"/>
                </a:solidFill>
                <a:latin typeface="Courier New" pitchFamily="49" charset="0"/>
              </a:rPr>
              <a:t>unescape</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document.cookie.substring</a:t>
            </a:r>
            <a:r>
              <a:rPr lang="en-IN" b="1" dirty="0" smtClean="0">
                <a:solidFill>
                  <a:srgbClr val="000000"/>
                </a:solidFill>
                <a:latin typeface="Courier New" pitchFamily="49" charset="0"/>
              </a:rPr>
              <a:t>(ind,ind1));</a:t>
            </a:r>
          </a:p>
          <a:p>
            <a:pPr eaLnBrk="1" hangingPunct="1">
              <a:lnSpc>
                <a:spcPct val="120000"/>
              </a:lnSpc>
              <a:buFontTx/>
              <a:buNone/>
            </a:pPr>
            <a:r>
              <a:rPr lang="en-IN" b="1" dirty="0" smtClean="0">
                <a:solidFill>
                  <a:srgbClr val="000000"/>
                </a:solidFill>
                <a:latin typeface="Courier New" pitchFamily="49" charset="0"/>
              </a:rPr>
              <a:t>    } </a:t>
            </a:r>
          </a:p>
          <a:p>
            <a:pPr eaLnBrk="1" hangingPunct="1">
              <a:lnSpc>
                <a:spcPct val="120000"/>
              </a:lnSpc>
              <a:buFontTx/>
              <a:buNone/>
            </a:pPr>
            <a:r>
              <a:rPr lang="en-IN" b="1" dirty="0" smtClean="0">
                <a:solidFill>
                  <a:srgbClr val="000000"/>
                </a:solidFill>
                <a:latin typeface="Courier New" pitchFamily="49" charset="0"/>
              </a:rPr>
              <a:t>  }</a:t>
            </a:r>
          </a:p>
          <a:p>
            <a:pPr eaLnBrk="1" hangingPunct="1">
              <a:lnSpc>
                <a:spcPct val="120000"/>
              </a:lnSpc>
              <a:buFontTx/>
              <a:buNone/>
            </a:pPr>
            <a:r>
              <a:rPr lang="en-IN" b="1" dirty="0" smtClean="0">
                <a:solidFill>
                  <a:srgbClr val="000000"/>
                </a:solidFill>
                <a:latin typeface="Courier New" pitchFamily="49" charset="0"/>
              </a:rPr>
              <a:t>return "“;}</a:t>
            </a:r>
          </a:p>
          <a:p>
            <a:endParaRPr lang="en-US" dirty="0" smtClean="0"/>
          </a:p>
          <a:p>
            <a:pPr eaLnBrk="1" hangingPunct="1"/>
            <a:endParaRPr lang="en-IN"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09600" indent="-609600" eaLnBrk="1" hangingPunct="1">
              <a:spcBef>
                <a:spcPts val="0"/>
              </a:spcBef>
              <a:defRPr/>
            </a:pPr>
            <a:r>
              <a:rPr lang="en-US" dirty="0" smtClean="0"/>
              <a:t>Variable names must begin with a letter, under-score or $, subsequent characters can be a letter, under-score or $ or number.</a:t>
            </a:r>
          </a:p>
          <a:p>
            <a:pPr marL="609600" indent="-609600" eaLnBrk="1" hangingPunct="1">
              <a:spcBef>
                <a:spcPts val="0"/>
              </a:spcBef>
              <a:defRPr/>
            </a:pPr>
            <a:r>
              <a:rPr lang="en-US" dirty="0" smtClean="0"/>
              <a:t>They can be assigned with proper value and used where ever appropriate . They are called data stores.</a:t>
            </a:r>
          </a:p>
          <a:p>
            <a:pPr marL="609600" indent="-609600" eaLnBrk="1" hangingPunct="1">
              <a:spcBef>
                <a:spcPts val="0"/>
              </a:spcBef>
              <a:defRPr/>
            </a:pPr>
            <a:r>
              <a:rPr lang="en-US" dirty="0" smtClean="0"/>
              <a:t>To declare a variable:</a:t>
            </a:r>
          </a:p>
          <a:p>
            <a:pPr marL="1009650" lvl="1" indent="-609600" eaLnBrk="1" hangingPunct="1">
              <a:spcBef>
                <a:spcPts val="0"/>
              </a:spcBef>
              <a:defRPr/>
            </a:pPr>
            <a:r>
              <a:rPr lang="en-US" sz="2000" b="1" dirty="0" err="1" smtClean="0">
                <a:solidFill>
                  <a:srgbClr val="000000"/>
                </a:solidFill>
                <a:latin typeface="Courier New" pitchFamily="49" charset="0"/>
                <a:ea typeface="+mn-ea"/>
                <a:cs typeface="Courier New" pitchFamily="49" charset="0"/>
              </a:rPr>
              <a:t>var</a:t>
            </a:r>
            <a:r>
              <a:rPr lang="en-US" sz="2000" b="1" dirty="0" smtClean="0">
                <a:solidFill>
                  <a:srgbClr val="000000"/>
                </a:solidFill>
                <a:latin typeface="Courier New" pitchFamily="49" charset="0"/>
                <a:ea typeface="+mn-ea"/>
                <a:cs typeface="Courier New" pitchFamily="49" charset="0"/>
              </a:rPr>
              <a:t> x;</a:t>
            </a:r>
          </a:p>
          <a:p>
            <a:pPr marL="1009650" lvl="1" indent="-609600" eaLnBrk="1" hangingPunct="1">
              <a:spcBef>
                <a:spcPts val="0"/>
              </a:spcBef>
              <a:defRPr/>
            </a:pPr>
            <a:r>
              <a:rPr lang="en-US" sz="2000" b="1" dirty="0" err="1" smtClean="0">
                <a:solidFill>
                  <a:srgbClr val="000000"/>
                </a:solidFill>
                <a:latin typeface="Courier New" pitchFamily="49" charset="0"/>
                <a:cs typeface="Courier New" pitchFamily="49" charset="0"/>
              </a:rPr>
              <a:t>var</a:t>
            </a:r>
            <a:r>
              <a:rPr lang="en-US" sz="2000" b="1" dirty="0" smtClean="0">
                <a:solidFill>
                  <a:srgbClr val="000000"/>
                </a:solidFill>
                <a:latin typeface="Courier New" pitchFamily="49" charset="0"/>
                <a:cs typeface="Courier New" pitchFamily="49" charset="0"/>
              </a:rPr>
              <a:t> x=1; </a:t>
            </a:r>
            <a:r>
              <a:rPr lang="en-US" sz="2000" b="1" dirty="0" smtClean="0">
                <a:solidFill>
                  <a:srgbClr val="000000"/>
                </a:solidFill>
                <a:latin typeface="Courier New" pitchFamily="49" charset="0"/>
                <a:cs typeface="Courier New" pitchFamily="49" charset="0"/>
                <a:sym typeface="Wingdings" pitchFamily="2" charset="2"/>
              </a:rPr>
              <a:t></a:t>
            </a:r>
            <a:r>
              <a:rPr lang="en-US" sz="2000" dirty="0" smtClean="0">
                <a:ea typeface="+mn-ea"/>
              </a:rPr>
              <a:t>declare and initialize</a:t>
            </a:r>
          </a:p>
          <a:p>
            <a:pPr marL="609600" indent="-609600" eaLnBrk="1" hangingPunct="1">
              <a:spcBef>
                <a:spcPts val="0"/>
              </a:spcBef>
              <a:defRPr/>
            </a:pPr>
            <a:r>
              <a:rPr lang="en-US" dirty="0" smtClean="0"/>
              <a:t>Variables declaration is not compulsory in JavaScript. (</a:t>
            </a:r>
            <a:r>
              <a:rPr lang="en-IN" dirty="0" smtClean="0"/>
              <a:t>If you don't declare a variable explicitly, JavaScript will declare it implicitly for you.)</a:t>
            </a:r>
          </a:p>
          <a:p>
            <a:pPr>
              <a:buFont typeface="Wingdings" pitchFamily="2" charset="2"/>
              <a:buNone/>
            </a:pPr>
            <a:endParaRPr lang="en-US" b="1" dirty="0" smtClean="0">
              <a:solidFill>
                <a:srgbClr val="000000"/>
              </a:solidFill>
              <a:latin typeface="Courier New" pitchFamily="49" charset="0"/>
              <a:cs typeface="Courier New" pitchFamily="49" charset="0"/>
            </a:endParaRPr>
          </a:p>
        </p:txBody>
      </p:sp>
      <p:sp>
        <p:nvSpPr>
          <p:cNvPr id="38916"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9F4D2AE-2DAD-4153-AC0F-6BCBC7677396}" type="slidenum">
              <a:rPr lang="en-IN" smtClean="0"/>
              <a:pPr eaLnBrk="1" hangingPunct="1">
                <a:defRPr/>
              </a:pPr>
              <a:t>8</a:t>
            </a:fld>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
        <p:nvSpPr>
          <p:cNvPr id="41988"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A8EDEA4-AA4F-4619-BB3F-21161EA3E19B}" type="slidenum">
              <a:rPr lang="en-IN" smtClean="0"/>
              <a:pPr eaLnBrk="1" hangingPunct="1">
                <a:defRPr/>
              </a:pPr>
              <a:t>9</a:t>
            </a:fld>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3012"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9A3632A-76C5-4CAB-81B9-BE7616DF8047}" type="slidenum">
              <a:rPr lang="en-IN" smtClean="0"/>
              <a:pPr eaLnBrk="1" hangingPunct="1">
                <a:defRPr/>
              </a:pPr>
              <a:t>12</a:t>
            </a:fld>
            <a:endParaRPr lang="en-I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25604"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EC3B333-0B63-47BA-B4BF-023208E56911}" type="slidenum">
              <a:rPr lang="en-IN" smtClean="0"/>
              <a:pPr eaLnBrk="1" hangingPunct="1">
                <a:defRPr/>
              </a:pPr>
              <a:t>16</a:t>
            </a:fld>
            <a:endParaRPr lang="en-I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IN" smtClean="0">
              <a:latin typeface="Arial" charset="0"/>
            </a:endParaRPr>
          </a:p>
        </p:txBody>
      </p:sp>
      <p:sp>
        <p:nvSpPr>
          <p:cNvPr id="26628"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00C1824-8187-4CF5-9B7B-3CCC2A2906E2}" type="slidenum">
              <a:rPr lang="en-IN" smtClean="0"/>
              <a:pPr eaLnBrk="1" hangingPunct="1">
                <a:defRPr/>
              </a:pPr>
              <a:t>17</a:t>
            </a:fld>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IN" dirty="0" smtClean="0">
                <a:latin typeface="Arial" charset="0"/>
              </a:rPr>
              <a:t>var </a:t>
            </a:r>
            <a:r>
              <a:rPr lang="en-IN" dirty="0" err="1" smtClean="0">
                <a:latin typeface="Arial" charset="0"/>
              </a:rPr>
              <a:t>ran_unrounded</a:t>
            </a:r>
            <a:r>
              <a:rPr lang="en-IN" dirty="0" smtClean="0">
                <a:latin typeface="Arial" charset="0"/>
              </a:rPr>
              <a:t>=</a:t>
            </a:r>
            <a:r>
              <a:rPr lang="en-IN" dirty="0" err="1" smtClean="0">
                <a:latin typeface="Arial" charset="0"/>
              </a:rPr>
              <a:t>Math.random</a:t>
            </a:r>
            <a:r>
              <a:rPr lang="en-IN" dirty="0" smtClean="0">
                <a:latin typeface="Arial" charset="0"/>
              </a:rPr>
              <a:t>()*10;</a:t>
            </a:r>
            <a:br>
              <a:rPr lang="en-IN" dirty="0" smtClean="0">
                <a:latin typeface="Arial" charset="0"/>
              </a:rPr>
            </a:br>
            <a:r>
              <a:rPr lang="en-IN" dirty="0" smtClean="0">
                <a:latin typeface="Arial" charset="0"/>
              </a:rPr>
              <a:t>var </a:t>
            </a:r>
            <a:r>
              <a:rPr lang="en-IN" dirty="0" err="1" smtClean="0">
                <a:latin typeface="Arial" charset="0"/>
              </a:rPr>
              <a:t>ran_number</a:t>
            </a:r>
            <a:r>
              <a:rPr lang="en-IN" dirty="0" smtClean="0">
                <a:latin typeface="Arial" charset="0"/>
              </a:rPr>
              <a:t>=</a:t>
            </a:r>
            <a:r>
              <a:rPr lang="en-IN" dirty="0" err="1" smtClean="0">
                <a:latin typeface="Arial" charset="0"/>
              </a:rPr>
              <a:t>Math.floor</a:t>
            </a:r>
            <a:r>
              <a:rPr lang="en-IN" dirty="0" smtClean="0">
                <a:latin typeface="Arial" charset="0"/>
              </a:rPr>
              <a:t>(</a:t>
            </a:r>
            <a:r>
              <a:rPr lang="en-IN" dirty="0" err="1" smtClean="0">
                <a:latin typeface="Arial" charset="0"/>
              </a:rPr>
              <a:t>ran_unrounded</a:t>
            </a:r>
            <a:r>
              <a:rPr lang="en-IN" dirty="0" smtClean="0">
                <a:latin typeface="Arial" charset="0"/>
              </a:rPr>
              <a:t>);</a:t>
            </a:r>
          </a:p>
        </p:txBody>
      </p:sp>
      <p:sp>
        <p:nvSpPr>
          <p:cNvPr id="29700"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80AD6D-2EB3-4F9D-8480-D3039ECA96E7}" type="slidenum">
              <a:rPr lang="en-IN" smtClean="0"/>
              <a:pPr eaLnBrk="1" hangingPunct="1">
                <a:defRPr/>
              </a:pPr>
              <a:t>22</a:t>
            </a:fld>
            <a:endParaRPr lang="en-I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IN" smtClean="0">
                <a:latin typeface="Arial" charset="0"/>
              </a:rPr>
              <a:t>The parse() method parses a date string and returns the number of milliseconds between the date string and midnight of January 1, 1970.</a:t>
            </a:r>
          </a:p>
          <a:p>
            <a:r>
              <a:rPr lang="en-US" smtClean="0">
                <a:latin typeface="Arial" charset="0"/>
              </a:rPr>
              <a:t>Date set by parse method displays long(millisec) but date returned by constructor displays sun nov 21 etc.</a:t>
            </a:r>
            <a:endParaRPr lang="en-IN" smtClean="0">
              <a:latin typeface="Arial" charset="0"/>
            </a:endParaRPr>
          </a:p>
        </p:txBody>
      </p:sp>
      <p:sp>
        <p:nvSpPr>
          <p:cNvPr id="30724"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D227F37-0D78-4AD9-96E0-E3EC3F89AFBC}" type="slidenum">
              <a:rPr lang="en-IN" smtClean="0"/>
              <a:pPr eaLnBrk="1" hangingPunct="1">
                <a:defRPr/>
              </a:pPr>
              <a:t>24</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a:extLst>
              <a:ext uri="{28A0092B-C50C-407E-A947-70E740481C1C}">
                <a14:useLocalDpi xmlns=""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extLst>
      <p:ext uri="{BB962C8B-B14F-4D97-AF65-F5344CB8AC3E}">
        <p14:creationId xmlns="" xmlns:p14="http://schemas.microsoft.com/office/powerpoint/2010/main" val="390534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F06C8ED2-13A3-4F65-A435-7E36E206956A}" type="slidenum">
              <a:rPr lang="en-US"/>
              <a:pPr>
                <a:defRPr/>
              </a:pPr>
              <a:t>‹#›</a:t>
            </a:fld>
            <a:endParaRPr lang="en-US"/>
          </a:p>
        </p:txBody>
      </p:sp>
    </p:spTree>
    <p:extLst>
      <p:ext uri="{BB962C8B-B14F-4D97-AF65-F5344CB8AC3E}">
        <p14:creationId xmlns="" xmlns:p14="http://schemas.microsoft.com/office/powerpoint/2010/main" val="176053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3C357E7E-8E74-4514-827C-931010932D90}" type="slidenum">
              <a:rPr lang="en-US"/>
              <a:pPr>
                <a:defRPr/>
              </a:pPr>
              <a:t>‹#›</a:t>
            </a:fld>
            <a:endParaRPr lang="en-US"/>
          </a:p>
        </p:txBody>
      </p:sp>
    </p:spTree>
    <p:extLst>
      <p:ext uri="{BB962C8B-B14F-4D97-AF65-F5344CB8AC3E}">
        <p14:creationId xmlns="" xmlns:p14="http://schemas.microsoft.com/office/powerpoint/2010/main" val="256983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4DC54C4-9F0A-4E25-ADD1-1143C8117203}" type="slidenum">
              <a:rPr lang="en-US"/>
              <a:pPr>
                <a:defRPr/>
              </a:pPr>
              <a:t>‹#›</a:t>
            </a:fld>
            <a:endParaRPr lang="en-US"/>
          </a:p>
        </p:txBody>
      </p:sp>
    </p:spTree>
    <p:extLst>
      <p:ext uri="{BB962C8B-B14F-4D97-AF65-F5344CB8AC3E}">
        <p14:creationId xmlns="" xmlns:p14="http://schemas.microsoft.com/office/powerpoint/2010/main" val="82081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89DAAFD8-9DA5-4F77-B0DA-83B6FE39FC34}" type="slidenum">
              <a:rPr lang="en-US"/>
              <a:pPr>
                <a:defRPr/>
              </a:pPr>
              <a:t>‹#›</a:t>
            </a:fld>
            <a:endParaRPr lang="en-US"/>
          </a:p>
        </p:txBody>
      </p:sp>
    </p:spTree>
    <p:extLst>
      <p:ext uri="{BB962C8B-B14F-4D97-AF65-F5344CB8AC3E}">
        <p14:creationId xmlns="" xmlns:p14="http://schemas.microsoft.com/office/powerpoint/2010/main" val="227811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CB18FA1C-B3A3-465A-A4C1-676CFA2EB830}" type="slidenum">
              <a:rPr lang="en-US"/>
              <a:pPr>
                <a:defRPr/>
              </a:pPr>
              <a:t>‹#›</a:t>
            </a:fld>
            <a:endParaRPr lang="en-US"/>
          </a:p>
        </p:txBody>
      </p:sp>
    </p:spTree>
    <p:extLst>
      <p:ext uri="{BB962C8B-B14F-4D97-AF65-F5344CB8AC3E}">
        <p14:creationId xmlns="" xmlns:p14="http://schemas.microsoft.com/office/powerpoint/2010/main" val="416083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060BB6D5-4B11-4170-9D79-11EAD5287995}" type="slidenum">
              <a:rPr lang="en-US"/>
              <a:pPr>
                <a:defRPr/>
              </a:pPr>
              <a:t>‹#›</a:t>
            </a:fld>
            <a:endParaRPr lang="en-US"/>
          </a:p>
        </p:txBody>
      </p:sp>
    </p:spTree>
    <p:extLst>
      <p:ext uri="{BB962C8B-B14F-4D97-AF65-F5344CB8AC3E}">
        <p14:creationId xmlns="" xmlns:p14="http://schemas.microsoft.com/office/powerpoint/2010/main" val="124165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5DAF8994-B381-4EC4-9F2D-C94E4497FBED}" type="slidenum">
              <a:rPr lang="en-US"/>
              <a:pPr>
                <a:defRPr/>
              </a:pPr>
              <a:t>‹#›</a:t>
            </a:fld>
            <a:endParaRPr lang="en-US"/>
          </a:p>
        </p:txBody>
      </p:sp>
    </p:spTree>
    <p:extLst>
      <p:ext uri="{BB962C8B-B14F-4D97-AF65-F5344CB8AC3E}">
        <p14:creationId xmlns="" xmlns:p14="http://schemas.microsoft.com/office/powerpoint/2010/main" val="394724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321E349-8752-4F36-8AE2-5CA6F027CB9B}" type="slidenum">
              <a:rPr lang="en-US"/>
              <a:pPr>
                <a:defRPr/>
              </a:pPr>
              <a:t>‹#›</a:t>
            </a:fld>
            <a:endParaRPr lang="en-US"/>
          </a:p>
        </p:txBody>
      </p:sp>
    </p:spTree>
    <p:extLst>
      <p:ext uri="{BB962C8B-B14F-4D97-AF65-F5344CB8AC3E}">
        <p14:creationId xmlns="" xmlns:p14="http://schemas.microsoft.com/office/powerpoint/2010/main" val="318326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F8F16627-ECB4-404C-ADF8-FFFCD680ADD4}" type="slidenum">
              <a:rPr lang="en-US"/>
              <a:pPr>
                <a:defRPr/>
              </a:pPr>
              <a:t>‹#›</a:t>
            </a:fld>
            <a:endParaRPr lang="en-US"/>
          </a:p>
        </p:txBody>
      </p:sp>
    </p:spTree>
    <p:extLst>
      <p:ext uri="{BB962C8B-B14F-4D97-AF65-F5344CB8AC3E}">
        <p14:creationId xmlns="" xmlns:p14="http://schemas.microsoft.com/office/powerpoint/2010/main" val="78003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FD1AB639-032F-4D65-8D14-F7955F668189}" type="slidenum">
              <a:rPr lang="en-US"/>
              <a:pPr>
                <a:defRPr/>
              </a:pPr>
              <a:t>‹#›</a:t>
            </a:fld>
            <a:endParaRPr lang="en-US"/>
          </a:p>
        </p:txBody>
      </p:sp>
    </p:spTree>
    <p:extLst>
      <p:ext uri="{BB962C8B-B14F-4D97-AF65-F5344CB8AC3E}">
        <p14:creationId xmlns="" xmlns:p14="http://schemas.microsoft.com/office/powerpoint/2010/main" val="267666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a:extLst>
              <a:ext uri="{28A0092B-C50C-407E-A947-70E740481C1C}">
                <a14:useLocalDpi xmlns=""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0"/>
            <a:ext cx="82296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cs typeface="+mn-cs"/>
              </a:defRPr>
            </a:lvl1pPr>
          </a:lstStyle>
          <a:p>
            <a:pPr>
              <a:defRPr/>
            </a:pPr>
            <a:fld id="{C5013F49-A02D-4211-B1CE-C13F1E62574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b="0" smtClean="0"/>
              <a:t>JavaScript language fundamentals</a:t>
            </a:r>
            <a:endParaRPr lang="en-IN" b="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Control statements</a:t>
            </a:r>
            <a:endParaRPr lang="en-IN" dirty="0" smtClean="0"/>
          </a:p>
        </p:txBody>
      </p:sp>
      <p:sp>
        <p:nvSpPr>
          <p:cNvPr id="26627" name="Rectangle 3"/>
          <p:cNvSpPr>
            <a:spLocks noGrp="1" noChangeArrowheads="1"/>
          </p:cNvSpPr>
          <p:nvPr>
            <p:ph type="body" idx="1"/>
          </p:nvPr>
        </p:nvSpPr>
        <p:spPr>
          <a:xfrm>
            <a:off x="304800" y="1066800"/>
            <a:ext cx="8458200" cy="5334000"/>
          </a:xfrm>
        </p:spPr>
        <p:txBody>
          <a:bodyPr/>
          <a:lstStyle/>
          <a:p>
            <a:pPr eaLnBrk="1" hangingPunct="1">
              <a:defRPr/>
            </a:pPr>
            <a:r>
              <a:rPr lang="en-US" dirty="0" smtClean="0"/>
              <a:t>Same as in Java</a:t>
            </a:r>
          </a:p>
          <a:p>
            <a:pPr lvl="1" eaLnBrk="1" hangingPunct="1">
              <a:defRPr/>
            </a:pPr>
            <a:r>
              <a:rPr lang="en-US" sz="2000" b="1" dirty="0" smtClean="0">
                <a:solidFill>
                  <a:srgbClr val="000000"/>
                </a:solidFill>
                <a:latin typeface="Courier New" pitchFamily="49" charset="0"/>
              </a:rPr>
              <a:t>if else</a:t>
            </a:r>
          </a:p>
          <a:p>
            <a:pPr lvl="1" eaLnBrk="1" hangingPunct="1">
              <a:defRPr/>
            </a:pPr>
            <a:r>
              <a:rPr lang="en-US" sz="2000" b="1" dirty="0" smtClean="0">
                <a:solidFill>
                  <a:srgbClr val="000000"/>
                </a:solidFill>
                <a:latin typeface="Courier New" pitchFamily="49" charset="0"/>
              </a:rPr>
              <a:t>for</a:t>
            </a:r>
          </a:p>
          <a:p>
            <a:pPr lvl="1" eaLnBrk="1" hangingPunct="1">
              <a:defRPr/>
            </a:pPr>
            <a:r>
              <a:rPr lang="en-US" sz="2000" b="1" dirty="0" smtClean="0">
                <a:solidFill>
                  <a:schemeClr val="tx2"/>
                </a:solidFill>
                <a:latin typeface="Courier New" pitchFamily="49" charset="0"/>
              </a:rPr>
              <a:t>for..in </a:t>
            </a:r>
            <a:r>
              <a:rPr lang="en-US" sz="2000" dirty="0" smtClean="0">
                <a:ea typeface="+mn-ea"/>
                <a:cs typeface="+mn-cs"/>
              </a:rPr>
              <a:t>(very much like enhanced for loop in Java)</a:t>
            </a:r>
          </a:p>
          <a:p>
            <a:pPr lvl="1" eaLnBrk="1" hangingPunct="1">
              <a:buFont typeface="Wingdings" pitchFamily="2" charset="2"/>
              <a:buNone/>
              <a:defRPr/>
            </a:pPr>
            <a:r>
              <a:rPr lang="en-US" sz="2000" b="1" dirty="0" smtClean="0">
                <a:solidFill>
                  <a:schemeClr val="tx2"/>
                </a:solidFill>
                <a:latin typeface="Courier New" pitchFamily="49" charset="0"/>
              </a:rPr>
              <a:t>		for (variable in object)  {</a:t>
            </a:r>
            <a:br>
              <a:rPr lang="en-US" sz="2000" b="1" dirty="0" smtClean="0">
                <a:solidFill>
                  <a:schemeClr val="tx2"/>
                </a:solidFill>
                <a:latin typeface="Courier New" pitchFamily="49" charset="0"/>
              </a:rPr>
            </a:br>
            <a:r>
              <a:rPr lang="en-US" sz="2000" b="1" dirty="0" smtClean="0">
                <a:solidFill>
                  <a:schemeClr val="tx2"/>
                </a:solidFill>
                <a:latin typeface="Courier New" pitchFamily="49" charset="0"/>
              </a:rPr>
              <a:t>  code to be executed  }</a:t>
            </a:r>
          </a:p>
          <a:p>
            <a:pPr lvl="1" eaLnBrk="1" hangingPunct="1">
              <a:defRPr/>
            </a:pPr>
            <a:r>
              <a:rPr lang="en-US" sz="2000" b="1" dirty="0" smtClean="0">
                <a:solidFill>
                  <a:srgbClr val="000000"/>
                </a:solidFill>
                <a:latin typeface="Courier New" pitchFamily="49" charset="0"/>
              </a:rPr>
              <a:t>while</a:t>
            </a:r>
          </a:p>
          <a:p>
            <a:pPr lvl="1" eaLnBrk="1" hangingPunct="1">
              <a:defRPr/>
            </a:pPr>
            <a:r>
              <a:rPr lang="en-US" sz="2000" b="1" dirty="0" smtClean="0">
                <a:solidFill>
                  <a:srgbClr val="000000"/>
                </a:solidFill>
                <a:latin typeface="Courier New" pitchFamily="49" charset="0"/>
              </a:rPr>
              <a:t>do .. while</a:t>
            </a:r>
          </a:p>
          <a:p>
            <a:pPr lvl="1" eaLnBrk="1" hangingPunct="1">
              <a:defRPr/>
            </a:pPr>
            <a:r>
              <a:rPr lang="en-US" sz="2000" b="1" dirty="0" smtClean="0">
                <a:solidFill>
                  <a:srgbClr val="000000"/>
                </a:solidFill>
                <a:latin typeface="Courier New" pitchFamily="49" charset="0"/>
              </a:rPr>
              <a:t>switch</a:t>
            </a:r>
            <a:endParaRPr lang="en-IN" b="1" dirty="0" smtClean="0">
              <a:solidFill>
                <a:srgbClr val="000000"/>
              </a:solidFill>
              <a:latin typeface="Courier New" pitchFamily="49" charset="0"/>
            </a:endParaRPr>
          </a:p>
        </p:txBody>
      </p:sp>
      <p:sp>
        <p:nvSpPr>
          <p:cNvPr id="26628"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A6F76ED-04EA-401A-8D03-1ECBD4FC61C9}" type="slidenum">
              <a:rPr lang="en-US" smtClean="0">
                <a:solidFill>
                  <a:schemeClr val="bg2"/>
                </a:solidFill>
              </a:rPr>
              <a:pPr eaLnBrk="1" hangingPunct="1">
                <a:defRPr/>
              </a:pPr>
              <a:t>10</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Function</a:t>
            </a:r>
            <a:endParaRPr lang="en-IN" dirty="0" smtClean="0"/>
          </a:p>
        </p:txBody>
      </p:sp>
      <p:sp>
        <p:nvSpPr>
          <p:cNvPr id="28675" name="Rectangle 3"/>
          <p:cNvSpPr>
            <a:spLocks noGrp="1" noChangeArrowheads="1"/>
          </p:cNvSpPr>
          <p:nvPr>
            <p:ph type="body" idx="1"/>
          </p:nvPr>
        </p:nvSpPr>
        <p:spPr>
          <a:xfrm>
            <a:off x="468313" y="1412875"/>
            <a:ext cx="8229600" cy="4852988"/>
          </a:xfrm>
        </p:spPr>
        <p:txBody>
          <a:bodyPr/>
          <a:lstStyle/>
          <a:p>
            <a:pPr eaLnBrk="1" hangingPunct="1"/>
            <a:r>
              <a:rPr lang="en-US" dirty="0" smtClean="0"/>
              <a:t>Like other programming languages, in JavaScript also we can define </a:t>
            </a:r>
            <a:r>
              <a:rPr lang="en-IN" dirty="0" smtClean="0"/>
              <a:t>a reusable code-block which will execute whenever it is called.</a:t>
            </a:r>
          </a:p>
          <a:p>
            <a:pPr eaLnBrk="1" hangingPunct="1"/>
            <a:r>
              <a:rPr lang="en-IN" dirty="0" smtClean="0"/>
              <a:t>A function can be defined inside </a:t>
            </a:r>
            <a:r>
              <a:rPr lang="en-IN" b="1" dirty="0" smtClean="0">
                <a:solidFill>
                  <a:srgbClr val="000000"/>
                </a:solidFill>
                <a:latin typeface="Courier New" pitchFamily="49" charset="0"/>
              </a:rPr>
              <a:t>&lt;head&gt;</a:t>
            </a:r>
            <a:r>
              <a:rPr lang="en-IN" dirty="0" smtClean="0"/>
              <a:t> , </a:t>
            </a:r>
            <a:r>
              <a:rPr lang="en-IN" b="1" dirty="0" smtClean="0">
                <a:solidFill>
                  <a:srgbClr val="000000"/>
                </a:solidFill>
                <a:latin typeface="Courier New" pitchFamily="49" charset="0"/>
              </a:rPr>
              <a:t>&lt;body&gt; </a:t>
            </a:r>
            <a:r>
              <a:rPr lang="en-IN" dirty="0" smtClean="0"/>
              <a:t>or in an external file and can be called from anywhere after it has been read.</a:t>
            </a:r>
          </a:p>
          <a:p>
            <a:pPr eaLnBrk="1" hangingPunct="1"/>
            <a:endParaRPr lang="en-US" dirty="0" smtClean="0"/>
          </a:p>
          <a:p>
            <a:pPr eaLnBrk="1" hangingPunct="1"/>
            <a:r>
              <a:rPr lang="en-US" dirty="0" smtClean="0"/>
              <a:t>Syntax</a:t>
            </a:r>
          </a:p>
          <a:p>
            <a:pPr lvl="1" eaLnBrk="1" hangingPunct="1">
              <a:buFontTx/>
              <a:buNone/>
            </a:pPr>
            <a:r>
              <a:rPr lang="en-IN" sz="2000" b="1" dirty="0" smtClean="0">
                <a:solidFill>
                  <a:srgbClr val="000000"/>
                </a:solidFill>
                <a:latin typeface="Courier New" pitchFamily="49" charset="0"/>
              </a:rPr>
              <a:t>function </a:t>
            </a:r>
            <a:r>
              <a:rPr lang="en-IN" sz="2000" b="1" i="1" dirty="0" err="1" smtClean="0">
                <a:solidFill>
                  <a:srgbClr val="000000"/>
                </a:solidFill>
                <a:latin typeface="Courier New" pitchFamily="49" charset="0"/>
              </a:rPr>
              <a:t>functionname</a:t>
            </a:r>
            <a:r>
              <a:rPr lang="en-IN" sz="2000" b="1" dirty="0" smtClean="0">
                <a:solidFill>
                  <a:srgbClr val="000000"/>
                </a:solidFill>
                <a:latin typeface="Courier New" pitchFamily="49" charset="0"/>
              </a:rPr>
              <a:t>(</a:t>
            </a:r>
            <a:r>
              <a:rPr lang="en-IN" sz="2000" b="1" i="1" dirty="0" smtClean="0">
                <a:solidFill>
                  <a:srgbClr val="000000"/>
                </a:solidFill>
                <a:latin typeface="Courier New" pitchFamily="49" charset="0"/>
              </a:rPr>
              <a:t>var1,var2,...,</a:t>
            </a:r>
            <a:r>
              <a:rPr lang="en-IN" sz="2000" b="1" i="1" dirty="0" err="1" smtClean="0">
                <a:solidFill>
                  <a:srgbClr val="000000"/>
                </a:solidFill>
                <a:latin typeface="Courier New" pitchFamily="49" charset="0"/>
              </a:rPr>
              <a:t>varX</a:t>
            </a:r>
            <a:r>
              <a:rPr lang="en-IN" sz="2000" b="1" dirty="0" smtClean="0">
                <a:solidFill>
                  <a:srgbClr val="000000"/>
                </a:solidFill>
                <a:latin typeface="Courier New" pitchFamily="49" charset="0"/>
              </a:rPr>
              <a:t>) </a:t>
            </a:r>
          </a:p>
          <a:p>
            <a:pPr lvl="1" eaLnBrk="1" hangingPunct="1">
              <a:buFontTx/>
              <a:buNone/>
            </a:pPr>
            <a:r>
              <a:rPr lang="en-IN" sz="2000" b="1" dirty="0" smtClean="0">
                <a:solidFill>
                  <a:srgbClr val="000000"/>
                </a:solidFill>
                <a:latin typeface="Courier New" pitchFamily="49" charset="0"/>
              </a:rPr>
              <a:t>{ </a:t>
            </a:r>
          </a:p>
          <a:p>
            <a:pPr lvl="1" eaLnBrk="1" hangingPunct="1">
              <a:buFontTx/>
              <a:buNone/>
            </a:pPr>
            <a:r>
              <a:rPr lang="en-IN" sz="2000" b="1" dirty="0" smtClean="0">
                <a:solidFill>
                  <a:srgbClr val="000000"/>
                </a:solidFill>
                <a:latin typeface="Courier New" pitchFamily="49" charset="0"/>
              </a:rPr>
              <a:t>//</a:t>
            </a:r>
            <a:r>
              <a:rPr lang="en-IN" sz="2000" b="1" i="1" dirty="0" smtClean="0">
                <a:solidFill>
                  <a:srgbClr val="000000"/>
                </a:solidFill>
                <a:latin typeface="Courier New" pitchFamily="49" charset="0"/>
              </a:rPr>
              <a:t>some code</a:t>
            </a:r>
            <a:r>
              <a:rPr lang="en-IN" sz="2000" b="1" dirty="0" smtClean="0">
                <a:solidFill>
                  <a:srgbClr val="000000"/>
                </a:solidFill>
                <a:latin typeface="Courier New" pitchFamily="49" charset="0"/>
              </a:rPr>
              <a:t> </a:t>
            </a:r>
          </a:p>
          <a:p>
            <a:pPr lvl="1" eaLnBrk="1" hangingPunct="1">
              <a:buFontTx/>
              <a:buNone/>
            </a:pPr>
            <a:r>
              <a:rPr lang="en-IN" sz="2000" b="1" dirty="0" smtClean="0">
                <a:solidFill>
                  <a:srgbClr val="000000"/>
                </a:solidFill>
                <a:latin typeface="Courier New" pitchFamily="49" charset="0"/>
              </a:rPr>
              <a:t>} </a:t>
            </a:r>
          </a:p>
          <a:p>
            <a:pPr eaLnBrk="1" hangingPunct="1">
              <a:lnSpc>
                <a:spcPct val="80000"/>
              </a:lnSpc>
            </a:pPr>
            <a:endParaRPr lang="en-IN" b="1" dirty="0" smtClean="0">
              <a:solidFill>
                <a:srgbClr val="000000"/>
              </a:solidFill>
              <a:latin typeface="Courier New" pitchFamily="49" charset="0"/>
            </a:endParaRPr>
          </a:p>
        </p:txBody>
      </p:sp>
      <p:sp>
        <p:nvSpPr>
          <p:cNvPr id="28676"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7C253BF-E4E3-455B-88D6-5BAE29AB55C6}" type="slidenum">
              <a:rPr lang="en-US" smtClean="0">
                <a:solidFill>
                  <a:schemeClr val="bg2"/>
                </a:solidFill>
              </a:rPr>
              <a:pPr eaLnBrk="1" hangingPunct="1">
                <a:defRPr/>
              </a:pPr>
              <a:t>11</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0"/>
            <a:ext cx="8229600" cy="936625"/>
          </a:xfrm>
        </p:spPr>
        <p:txBody>
          <a:bodyPr/>
          <a:lstStyle/>
          <a:p>
            <a:pPr eaLnBrk="1" hangingPunct="1"/>
            <a:r>
              <a:rPr lang="en-US" smtClean="0"/>
              <a:t>Example: writing JavaScript function</a:t>
            </a:r>
            <a:endParaRPr lang="en-IN" smtClean="0"/>
          </a:p>
        </p:txBody>
      </p:sp>
      <p:sp>
        <p:nvSpPr>
          <p:cNvPr id="29699" name="Rectangle 3"/>
          <p:cNvSpPr>
            <a:spLocks noGrp="1" noChangeArrowheads="1"/>
          </p:cNvSpPr>
          <p:nvPr>
            <p:ph type="body" idx="1"/>
          </p:nvPr>
        </p:nvSpPr>
        <p:spPr>
          <a:xfrm>
            <a:off x="323850" y="1125538"/>
            <a:ext cx="8362950" cy="4781550"/>
          </a:xfrm>
        </p:spPr>
        <p:txBody>
          <a:bodyPr/>
          <a:lstStyle/>
          <a:p>
            <a:pPr eaLnBrk="1" hangingPunct="1">
              <a:lnSpc>
                <a:spcPct val="80000"/>
              </a:lnSpc>
              <a:buFontTx/>
              <a:buNone/>
            </a:pPr>
            <a:r>
              <a:rPr lang="en-US" b="1" smtClean="0">
                <a:solidFill>
                  <a:srgbClr val="000000"/>
                </a:solidFill>
                <a:latin typeface="Courier New" pitchFamily="49" charset="0"/>
              </a:rPr>
              <a:t>&lt;html&gt;&lt;head&gt;</a:t>
            </a:r>
          </a:p>
          <a:p>
            <a:pPr eaLnBrk="1" hangingPunct="1">
              <a:lnSpc>
                <a:spcPct val="80000"/>
              </a:lnSpc>
              <a:buFontTx/>
              <a:buNone/>
            </a:pPr>
            <a:r>
              <a:rPr lang="en-US" b="1" smtClean="0">
                <a:solidFill>
                  <a:srgbClr val="000000"/>
                </a:solidFill>
                <a:latin typeface="Courier New" pitchFamily="49" charset="0"/>
              </a:rPr>
              <a:t>&lt;script </a:t>
            </a:r>
            <a:r>
              <a:rPr lang="en-IN" b="1" smtClean="0">
                <a:solidFill>
                  <a:srgbClr val="000000"/>
                </a:solidFill>
                <a:latin typeface="Courier New" pitchFamily="49" charset="0"/>
              </a:rPr>
              <a:t>type="text/javascript”</a:t>
            </a:r>
            <a:r>
              <a:rPr lang="en-US" b="1" smtClean="0">
                <a:solidFill>
                  <a:srgbClr val="000000"/>
                </a:solidFill>
                <a:latin typeface="Courier New" pitchFamily="49" charset="0"/>
              </a:rPr>
              <a:t>&gt;</a:t>
            </a:r>
          </a:p>
          <a:p>
            <a:pPr eaLnBrk="1" hangingPunct="1">
              <a:lnSpc>
                <a:spcPct val="80000"/>
              </a:lnSpc>
              <a:buFontTx/>
              <a:buNone/>
            </a:pPr>
            <a:r>
              <a:rPr lang="en-US" b="1" smtClean="0">
                <a:solidFill>
                  <a:srgbClr val="000000"/>
                </a:solidFill>
                <a:latin typeface="Courier New" pitchFamily="49" charset="0"/>
              </a:rPr>
              <a:t>&lt;!--</a:t>
            </a:r>
          </a:p>
          <a:p>
            <a:pPr eaLnBrk="1" hangingPunct="1">
              <a:lnSpc>
                <a:spcPct val="80000"/>
              </a:lnSpc>
              <a:buFontTx/>
              <a:buNone/>
            </a:pPr>
            <a:r>
              <a:rPr lang="en-US" b="1" smtClean="0">
                <a:solidFill>
                  <a:srgbClr val="C00000"/>
                </a:solidFill>
                <a:latin typeface="Courier New" pitchFamily="49" charset="0"/>
              </a:rPr>
              <a:t>function display(x){</a:t>
            </a:r>
          </a:p>
          <a:p>
            <a:pPr eaLnBrk="1" hangingPunct="1">
              <a:lnSpc>
                <a:spcPct val="80000"/>
              </a:lnSpc>
              <a:buFontTx/>
              <a:buNone/>
            </a:pPr>
            <a:r>
              <a:rPr lang="en-US" b="1" smtClean="0">
                <a:solidFill>
                  <a:srgbClr val="C00000"/>
                </a:solidFill>
                <a:latin typeface="Courier New" pitchFamily="49" charset="0"/>
              </a:rPr>
              <a:t>alert(x);}</a:t>
            </a:r>
          </a:p>
          <a:p>
            <a:pPr eaLnBrk="1" hangingPunct="1">
              <a:lnSpc>
                <a:spcPct val="80000"/>
              </a:lnSpc>
              <a:buFontTx/>
              <a:buNone/>
            </a:pPr>
            <a:r>
              <a:rPr lang="en-US" b="1" smtClean="0">
                <a:solidFill>
                  <a:srgbClr val="000000"/>
                </a:solidFill>
                <a:latin typeface="Courier New" pitchFamily="49" charset="0"/>
              </a:rPr>
              <a:t>--&gt;</a:t>
            </a:r>
          </a:p>
          <a:p>
            <a:pPr eaLnBrk="1" hangingPunct="1">
              <a:lnSpc>
                <a:spcPct val="80000"/>
              </a:lnSpc>
              <a:buFontTx/>
              <a:buNone/>
            </a:pPr>
            <a:r>
              <a:rPr lang="en-US" b="1" smtClean="0">
                <a:solidFill>
                  <a:srgbClr val="000000"/>
                </a:solidFill>
                <a:latin typeface="Courier New" pitchFamily="49" charset="0"/>
              </a:rPr>
              <a:t>&lt;/script&gt;</a:t>
            </a:r>
          </a:p>
          <a:p>
            <a:pPr eaLnBrk="1" hangingPunct="1">
              <a:lnSpc>
                <a:spcPct val="80000"/>
              </a:lnSpc>
              <a:buFontTx/>
              <a:buNone/>
            </a:pPr>
            <a:r>
              <a:rPr lang="en-US" b="1" smtClean="0">
                <a:solidFill>
                  <a:srgbClr val="000000"/>
                </a:solidFill>
                <a:latin typeface="Courier New" pitchFamily="49" charset="0"/>
              </a:rPr>
              <a:t>&lt;/head&gt;</a:t>
            </a:r>
          </a:p>
          <a:p>
            <a:pPr eaLnBrk="1" hangingPunct="1">
              <a:lnSpc>
                <a:spcPct val="80000"/>
              </a:lnSpc>
              <a:buFontTx/>
              <a:buNone/>
            </a:pPr>
            <a:r>
              <a:rPr lang="en-US" b="1" smtClean="0">
                <a:solidFill>
                  <a:srgbClr val="000000"/>
                </a:solidFill>
                <a:latin typeface="Courier New" pitchFamily="49" charset="0"/>
              </a:rPr>
              <a:t>&lt;body&gt;</a:t>
            </a:r>
          </a:p>
          <a:p>
            <a:pPr eaLnBrk="1" hangingPunct="1">
              <a:lnSpc>
                <a:spcPct val="80000"/>
              </a:lnSpc>
              <a:buFontTx/>
              <a:buNone/>
            </a:pPr>
            <a:r>
              <a:rPr lang="en-US" b="1" smtClean="0">
                <a:solidFill>
                  <a:srgbClr val="000000"/>
                </a:solidFill>
                <a:latin typeface="Courier New" pitchFamily="49" charset="0"/>
              </a:rPr>
              <a:t>&lt;script&gt;</a:t>
            </a:r>
          </a:p>
          <a:p>
            <a:pPr eaLnBrk="1" hangingPunct="1">
              <a:lnSpc>
                <a:spcPct val="80000"/>
              </a:lnSpc>
              <a:buFontTx/>
              <a:buNone/>
            </a:pPr>
            <a:r>
              <a:rPr lang="en-US" b="1" smtClean="0">
                <a:solidFill>
                  <a:srgbClr val="000000"/>
                </a:solidFill>
                <a:latin typeface="Courier New" pitchFamily="49" charset="0"/>
              </a:rPr>
              <a:t>&lt;!--</a:t>
            </a:r>
          </a:p>
          <a:p>
            <a:pPr eaLnBrk="1" hangingPunct="1">
              <a:lnSpc>
                <a:spcPct val="80000"/>
              </a:lnSpc>
              <a:buFontTx/>
              <a:buNone/>
            </a:pPr>
            <a:r>
              <a:rPr lang="en-US" b="1" smtClean="0">
                <a:solidFill>
                  <a:srgbClr val="C00000"/>
                </a:solidFill>
                <a:latin typeface="Courier New" pitchFamily="49" charset="0"/>
              </a:rPr>
              <a:t>display(“hello”);</a:t>
            </a:r>
          </a:p>
          <a:p>
            <a:pPr eaLnBrk="1" hangingPunct="1">
              <a:lnSpc>
                <a:spcPct val="80000"/>
              </a:lnSpc>
              <a:buFontTx/>
              <a:buNone/>
            </a:pPr>
            <a:r>
              <a:rPr lang="en-US" b="1" smtClean="0">
                <a:solidFill>
                  <a:srgbClr val="000000"/>
                </a:solidFill>
                <a:latin typeface="Courier New" pitchFamily="49" charset="0"/>
              </a:rPr>
              <a:t>--&gt;</a:t>
            </a:r>
          </a:p>
          <a:p>
            <a:pPr eaLnBrk="1" hangingPunct="1">
              <a:lnSpc>
                <a:spcPct val="80000"/>
              </a:lnSpc>
              <a:buFontTx/>
              <a:buNone/>
            </a:pPr>
            <a:r>
              <a:rPr lang="en-US" b="1" smtClean="0">
                <a:solidFill>
                  <a:srgbClr val="000000"/>
                </a:solidFill>
                <a:latin typeface="Courier New" pitchFamily="49" charset="0"/>
              </a:rPr>
              <a:t>&lt;/script&gt;</a:t>
            </a:r>
          </a:p>
          <a:p>
            <a:pPr eaLnBrk="1" hangingPunct="1">
              <a:lnSpc>
                <a:spcPct val="80000"/>
              </a:lnSpc>
              <a:buFontTx/>
              <a:buNone/>
            </a:pPr>
            <a:r>
              <a:rPr lang="en-US" b="1" smtClean="0">
                <a:solidFill>
                  <a:srgbClr val="000000"/>
                </a:solidFill>
                <a:latin typeface="Courier New" pitchFamily="49" charset="0"/>
              </a:rPr>
              <a:t>&lt;/body&gt;&lt;/html&gt;</a:t>
            </a:r>
          </a:p>
        </p:txBody>
      </p:sp>
      <p:sp>
        <p:nvSpPr>
          <p:cNvPr id="7" name="TextBox 6"/>
          <p:cNvSpPr txBox="1"/>
          <p:nvPr/>
        </p:nvSpPr>
        <p:spPr>
          <a:xfrm>
            <a:off x="4114800" y="4038600"/>
            <a:ext cx="4495800" cy="584200"/>
          </a:xfrm>
          <a:prstGeom prst="rect">
            <a:avLst/>
          </a:prstGeom>
          <a:noFill/>
        </p:spPr>
        <p:txBody>
          <a:bodyPr>
            <a:spAutoFit/>
          </a:bodyPr>
          <a:lstStyle/>
          <a:p>
            <a:pPr>
              <a:lnSpc>
                <a:spcPct val="80000"/>
              </a:lnSpc>
              <a:defRPr/>
            </a:pPr>
            <a:r>
              <a:rPr lang="en-US" sz="2000" b="1" dirty="0">
                <a:solidFill>
                  <a:srgbClr val="C00000"/>
                </a:solidFill>
                <a:latin typeface="Courier New" pitchFamily="49" charset="0"/>
                <a:cs typeface="+mn-cs"/>
              </a:rPr>
              <a:t>display()</a:t>
            </a:r>
            <a:r>
              <a:rPr lang="en-US" sz="2000" dirty="0">
                <a:latin typeface="+mn-lt"/>
                <a:cs typeface="+mn-cs"/>
              </a:rPr>
              <a:t>can be defined anywhere even after the function call</a:t>
            </a:r>
          </a:p>
        </p:txBody>
      </p:sp>
      <p:sp>
        <p:nvSpPr>
          <p:cNvPr id="29701" name="Slide Number Placeholder 4"/>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C5F9A81-EC70-4E54-9D13-3A16DA0431FA}" type="slidenum">
              <a:rPr lang="en-US" smtClean="0">
                <a:solidFill>
                  <a:schemeClr val="bg2"/>
                </a:solidFill>
              </a:rPr>
              <a:pPr eaLnBrk="1" hangingPunct="1">
                <a:defRPr/>
              </a:pPr>
              <a:t>12</a:t>
            </a:fld>
            <a:endParaRPr lang="en-US"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00063" y="0"/>
            <a:ext cx="8229600" cy="914400"/>
          </a:xfrm>
        </p:spPr>
        <p:txBody>
          <a:bodyPr/>
          <a:lstStyle/>
          <a:p>
            <a:pPr eaLnBrk="1" hangingPunct="1"/>
            <a:r>
              <a:rPr lang="en-US" dirty="0" smtClean="0"/>
              <a:t>Calling a function</a:t>
            </a:r>
            <a:endParaRPr lang="en-IN" dirty="0" smtClean="0"/>
          </a:p>
        </p:txBody>
      </p:sp>
      <p:sp>
        <p:nvSpPr>
          <p:cNvPr id="33795" name="Rectangle 3"/>
          <p:cNvSpPr>
            <a:spLocks noGrp="1" noChangeArrowheads="1"/>
          </p:cNvSpPr>
          <p:nvPr>
            <p:ph type="body" idx="1"/>
          </p:nvPr>
        </p:nvSpPr>
        <p:spPr>
          <a:xfrm>
            <a:off x="76200" y="1143000"/>
            <a:ext cx="8915400" cy="5167313"/>
          </a:xfrm>
        </p:spPr>
        <p:txBody>
          <a:bodyPr/>
          <a:lstStyle/>
          <a:p>
            <a:pPr eaLnBrk="1" hangingPunct="1">
              <a:defRPr/>
            </a:pPr>
            <a:r>
              <a:rPr lang="en-US" dirty="0" smtClean="0"/>
              <a:t>The above function can be called as</a:t>
            </a:r>
          </a:p>
          <a:p>
            <a:pPr lvl="1" eaLnBrk="1" hangingPunct="1">
              <a:defRPr/>
            </a:pPr>
            <a:r>
              <a:rPr lang="en-US" sz="2000" b="1" dirty="0" smtClean="0">
                <a:solidFill>
                  <a:srgbClr val="000000"/>
                </a:solidFill>
                <a:latin typeface="Courier New" pitchFamily="49" charset="0"/>
              </a:rPr>
              <a:t>display();</a:t>
            </a:r>
          </a:p>
          <a:p>
            <a:pPr lvl="1" eaLnBrk="1" hangingPunct="1">
              <a:defRPr/>
            </a:pPr>
            <a:r>
              <a:rPr lang="en-US" sz="2000" b="1" dirty="0" smtClean="0">
                <a:solidFill>
                  <a:srgbClr val="000000"/>
                </a:solidFill>
                <a:latin typeface="Courier New" pitchFamily="49" charset="0"/>
              </a:rPr>
              <a:t>display(“hello”);</a:t>
            </a:r>
          </a:p>
          <a:p>
            <a:pPr lvl="1" eaLnBrk="1" hangingPunct="1">
              <a:defRPr/>
            </a:pPr>
            <a:r>
              <a:rPr lang="en-US" sz="2000" dirty="0" smtClean="0"/>
              <a:t>Or</a:t>
            </a:r>
            <a:r>
              <a:rPr lang="en-US" sz="2000" b="1" dirty="0" smtClean="0">
                <a:solidFill>
                  <a:srgbClr val="000000"/>
                </a:solidFill>
                <a:latin typeface="Courier New" pitchFamily="49" charset="0"/>
              </a:rPr>
              <a:t> display </a:t>
            </a:r>
            <a:r>
              <a:rPr lang="en-US" sz="2000" dirty="0" smtClean="0"/>
              <a:t>with any number of arguments</a:t>
            </a:r>
            <a:endParaRPr lang="en-US" sz="2000" b="1" dirty="0" smtClean="0">
              <a:solidFill>
                <a:srgbClr val="000000"/>
              </a:solidFill>
              <a:latin typeface="Courier New" pitchFamily="49" charset="0"/>
            </a:endParaRPr>
          </a:p>
          <a:p>
            <a:pPr lvl="1" eaLnBrk="1" hangingPunct="1">
              <a:buFontTx/>
              <a:buNone/>
              <a:defRPr/>
            </a:pPr>
            <a:r>
              <a:rPr lang="en-US" sz="2000" b="1" dirty="0" smtClean="0">
                <a:solidFill>
                  <a:srgbClr val="000000"/>
                </a:solidFill>
                <a:latin typeface="Courier New" pitchFamily="49" charset="0"/>
              </a:rPr>
              <a:t>function display(x){</a:t>
            </a:r>
          </a:p>
          <a:p>
            <a:pPr lvl="1" eaLnBrk="1" hangingPunct="1">
              <a:buFontTx/>
              <a:buNone/>
              <a:defRPr/>
            </a:pPr>
            <a:r>
              <a:rPr lang="en-US" sz="2000" b="1" dirty="0" smtClean="0">
                <a:solidFill>
                  <a:srgbClr val="000000"/>
                </a:solidFill>
                <a:latin typeface="Courier New" pitchFamily="49" charset="0"/>
              </a:rPr>
              <a:t>if(x==null)</a:t>
            </a:r>
          </a:p>
          <a:p>
            <a:pPr lvl="1" eaLnBrk="1" hangingPunct="1">
              <a:buFontTx/>
              <a:buNone/>
              <a:defRPr/>
            </a:pPr>
            <a:r>
              <a:rPr lang="en-US" sz="2000" b="1" dirty="0" smtClean="0">
                <a:solidFill>
                  <a:srgbClr val="000000"/>
                </a:solidFill>
                <a:latin typeface="Courier New" pitchFamily="49" charset="0"/>
              </a:rPr>
              <a:t>x=“Greetings”;</a:t>
            </a:r>
          </a:p>
          <a:p>
            <a:pPr lvl="1" eaLnBrk="1" hangingPunct="1">
              <a:buFontTx/>
              <a:buNone/>
              <a:defRPr/>
            </a:pPr>
            <a:r>
              <a:rPr lang="en-US" sz="2000" b="1" dirty="0" smtClean="0">
                <a:solidFill>
                  <a:srgbClr val="000000"/>
                </a:solidFill>
                <a:latin typeface="Courier New" pitchFamily="49" charset="0"/>
              </a:rPr>
              <a:t>alert(x) ;</a:t>
            </a:r>
          </a:p>
          <a:p>
            <a:pPr lvl="1" eaLnBrk="1" hangingPunct="1">
              <a:buFontTx/>
              <a:buNone/>
              <a:defRPr/>
            </a:pPr>
            <a:r>
              <a:rPr lang="en-US" sz="2000" b="1" dirty="0" smtClean="0">
                <a:solidFill>
                  <a:srgbClr val="000000"/>
                </a:solidFill>
                <a:latin typeface="Courier New" pitchFamily="49" charset="0"/>
              </a:rPr>
              <a:t>}</a:t>
            </a:r>
            <a:endParaRPr lang="en-US" sz="2000" dirty="0" smtClean="0">
              <a:ea typeface="+mn-ea"/>
            </a:endParaRPr>
          </a:p>
          <a:p>
            <a:pPr eaLnBrk="1" hangingPunct="1">
              <a:defRPr/>
            </a:pPr>
            <a:r>
              <a:rPr lang="en-US" dirty="0" smtClean="0"/>
              <a:t>You can also pass values to a function that does not take any arguments!</a:t>
            </a:r>
          </a:p>
        </p:txBody>
      </p:sp>
      <p:sp>
        <p:nvSpPr>
          <p:cNvPr id="30724"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75A2FAC-04EC-4F18-AA8D-4104098F3683}" type="slidenum">
              <a:rPr lang="en-US" smtClean="0">
                <a:solidFill>
                  <a:schemeClr val="bg2"/>
                </a:solidFill>
              </a:rPr>
              <a:pPr eaLnBrk="1" hangingPunct="1">
                <a:defRPr/>
              </a:pPr>
              <a:t>13</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1500" y="0"/>
            <a:ext cx="8229600" cy="838200"/>
          </a:xfrm>
        </p:spPr>
        <p:txBody>
          <a:bodyPr/>
          <a:lstStyle/>
          <a:p>
            <a:pPr eaLnBrk="1" hangingPunct="1"/>
            <a:r>
              <a:rPr lang="en-US" dirty="0" smtClean="0"/>
              <a:t>Local and Global variables</a:t>
            </a:r>
            <a:endParaRPr lang="en-IN" dirty="0" smtClean="0"/>
          </a:p>
        </p:txBody>
      </p:sp>
      <p:sp>
        <p:nvSpPr>
          <p:cNvPr id="32771" name="Rectangle 3"/>
          <p:cNvSpPr>
            <a:spLocks noGrp="1" noChangeArrowheads="1"/>
          </p:cNvSpPr>
          <p:nvPr>
            <p:ph type="body" idx="1"/>
          </p:nvPr>
        </p:nvSpPr>
        <p:spPr>
          <a:xfrm>
            <a:off x="304800" y="1066800"/>
            <a:ext cx="8424863" cy="1000125"/>
          </a:xfrm>
        </p:spPr>
        <p:txBody>
          <a:bodyPr/>
          <a:lstStyle/>
          <a:p>
            <a:pPr eaLnBrk="1" hangingPunct="1"/>
            <a:r>
              <a:rPr lang="en-IN" dirty="0" smtClean="0"/>
              <a:t>All the variables that are not explicitly declared are global. </a:t>
            </a:r>
          </a:p>
          <a:p>
            <a:pPr eaLnBrk="1" hangingPunct="1"/>
            <a:r>
              <a:rPr lang="en-US" dirty="0" smtClean="0"/>
              <a:t>Local variables are created using </a:t>
            </a:r>
            <a:r>
              <a:rPr lang="en-US" b="1" dirty="0" err="1" smtClean="0">
                <a:solidFill>
                  <a:srgbClr val="000000"/>
                </a:solidFill>
                <a:latin typeface="Courier New" pitchFamily="49" charset="0"/>
                <a:cs typeface="Courier New" pitchFamily="49" charset="0"/>
              </a:rPr>
              <a:t>var</a:t>
            </a:r>
            <a:r>
              <a:rPr lang="en-US" b="1" dirty="0" smtClean="0">
                <a:solidFill>
                  <a:srgbClr val="000000"/>
                </a:solidFill>
                <a:latin typeface="Courier New" pitchFamily="49" charset="0"/>
                <a:cs typeface="Courier New" pitchFamily="49" charset="0"/>
              </a:rPr>
              <a:t> </a:t>
            </a:r>
            <a:r>
              <a:rPr lang="en-US" dirty="0" smtClean="0"/>
              <a:t>inside the function</a:t>
            </a:r>
            <a:endParaRPr lang="en-US" b="1" dirty="0" smtClean="0">
              <a:solidFill>
                <a:srgbClr val="000000"/>
              </a:solidFill>
              <a:latin typeface="Courier New" pitchFamily="49" charset="0"/>
              <a:cs typeface="Courier New" pitchFamily="49" charset="0"/>
            </a:endParaRPr>
          </a:p>
        </p:txBody>
      </p:sp>
      <p:sp>
        <p:nvSpPr>
          <p:cNvPr id="32772" name="Rectangle 7"/>
          <p:cNvSpPr>
            <a:spLocks noChangeArrowheads="1"/>
          </p:cNvSpPr>
          <p:nvPr/>
        </p:nvSpPr>
        <p:spPr bwMode="auto">
          <a:xfrm>
            <a:off x="304800" y="2057400"/>
            <a:ext cx="8382000" cy="470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IN" sz="2000" b="1" dirty="0">
                <a:solidFill>
                  <a:srgbClr val="000000"/>
                </a:solidFill>
                <a:latin typeface="Courier New" pitchFamily="49" charset="0"/>
                <a:cs typeface="Courier New" pitchFamily="49" charset="0"/>
              </a:rPr>
              <a:t>&lt;html&gt;&lt;head&gt;</a:t>
            </a:r>
          </a:p>
          <a:p>
            <a:r>
              <a:rPr lang="en-IN" sz="2000" b="1" dirty="0">
                <a:solidFill>
                  <a:srgbClr val="000000"/>
                </a:solidFill>
                <a:latin typeface="Courier New" pitchFamily="49" charset="0"/>
                <a:cs typeface="Courier New" pitchFamily="49" charset="0"/>
              </a:rPr>
              <a:t>&lt;script&gt;</a:t>
            </a:r>
          </a:p>
          <a:p>
            <a:r>
              <a:rPr lang="en-IN" sz="2000" b="1" dirty="0">
                <a:solidFill>
                  <a:srgbClr val="000000"/>
                </a:solidFill>
                <a:latin typeface="Courier New" pitchFamily="49" charset="0"/>
                <a:cs typeface="Courier New" pitchFamily="49" charset="0"/>
              </a:rPr>
              <a:t>total=0; </a:t>
            </a:r>
            <a:r>
              <a:rPr lang="en-IN" sz="2000" b="1" dirty="0">
                <a:solidFill>
                  <a:srgbClr val="C00000"/>
                </a:solidFill>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Global variable</a:t>
            </a:r>
            <a:endParaRPr lang="en-IN" sz="2000" b="1" dirty="0">
              <a:solidFill>
                <a:srgbClr val="C00000"/>
              </a:solidFill>
              <a:latin typeface="Courier New" pitchFamily="49" charset="0"/>
              <a:cs typeface="Courier New" pitchFamily="49" charset="0"/>
            </a:endParaRPr>
          </a:p>
          <a:p>
            <a:r>
              <a:rPr lang="en-IN" sz="2000" b="1" dirty="0">
                <a:solidFill>
                  <a:srgbClr val="000000"/>
                </a:solidFill>
                <a:latin typeface="Courier New" pitchFamily="49" charset="0"/>
                <a:cs typeface="Courier New" pitchFamily="49" charset="0"/>
              </a:rPr>
              <a:t>function sum(){</a:t>
            </a:r>
          </a:p>
          <a:p>
            <a:r>
              <a:rPr lang="en-IN" sz="2000" b="1" dirty="0">
                <a:solidFill>
                  <a:srgbClr val="000000"/>
                </a:solidFill>
                <a:latin typeface="Courier New" pitchFamily="49" charset="0"/>
                <a:cs typeface="Courier New" pitchFamily="49" charset="0"/>
              </a:rPr>
              <a:t>y=20;</a:t>
            </a:r>
          </a:p>
          <a:p>
            <a:r>
              <a:rPr lang="en-IN" sz="2000" b="1" dirty="0">
                <a:solidFill>
                  <a:srgbClr val="000000"/>
                </a:solidFill>
                <a:latin typeface="Courier New" pitchFamily="49" charset="0"/>
                <a:cs typeface="Courier New" pitchFamily="49" charset="0"/>
              </a:rPr>
              <a:t>var x=10; </a:t>
            </a:r>
            <a:r>
              <a:rPr lang="en-IN" sz="2000" b="1" dirty="0">
                <a:solidFill>
                  <a:srgbClr val="C00000"/>
                </a:solidFill>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Local variable</a:t>
            </a:r>
            <a:endParaRPr lang="en-IN" sz="2000" b="1" dirty="0">
              <a:solidFill>
                <a:srgbClr val="C00000"/>
              </a:solidFill>
              <a:latin typeface="Courier New" pitchFamily="49" charset="0"/>
              <a:cs typeface="Courier New" pitchFamily="49" charset="0"/>
            </a:endParaRPr>
          </a:p>
          <a:p>
            <a:r>
              <a:rPr lang="en-IN" sz="2000" b="1" dirty="0">
                <a:solidFill>
                  <a:srgbClr val="000000"/>
                </a:solidFill>
                <a:latin typeface="Courier New" pitchFamily="49" charset="0"/>
                <a:cs typeface="Courier New" pitchFamily="49" charset="0"/>
              </a:rPr>
              <a:t>total=</a:t>
            </a:r>
            <a:r>
              <a:rPr lang="en-IN" sz="2000" b="1" dirty="0" err="1">
                <a:solidFill>
                  <a:srgbClr val="000000"/>
                </a:solidFill>
                <a:latin typeface="Courier New" pitchFamily="49" charset="0"/>
                <a:cs typeface="Courier New" pitchFamily="49" charset="0"/>
              </a:rPr>
              <a:t>x+y</a:t>
            </a:r>
            <a:r>
              <a:rPr lang="en-IN" sz="2000" b="1" dirty="0">
                <a:solidFill>
                  <a:srgbClr val="000000"/>
                </a:solidFill>
                <a:latin typeface="Courier New" pitchFamily="49" charset="0"/>
                <a:cs typeface="Courier New" pitchFamily="49" charset="0"/>
              </a:rPr>
              <a:t>;}</a:t>
            </a:r>
          </a:p>
          <a:p>
            <a:r>
              <a:rPr lang="en-IN" sz="2000" b="1" dirty="0">
                <a:solidFill>
                  <a:srgbClr val="000000"/>
                </a:solidFill>
                <a:latin typeface="Courier New" pitchFamily="49" charset="0"/>
                <a:cs typeface="Courier New" pitchFamily="49" charset="0"/>
              </a:rPr>
              <a:t>function display(){</a:t>
            </a:r>
          </a:p>
          <a:p>
            <a:r>
              <a:rPr lang="en-IN" sz="2000" b="1" dirty="0">
                <a:solidFill>
                  <a:srgbClr val="000000"/>
                </a:solidFill>
                <a:latin typeface="Courier New" pitchFamily="49" charset="0"/>
                <a:cs typeface="Courier New" pitchFamily="49" charset="0"/>
              </a:rPr>
              <a:t>sum();</a:t>
            </a:r>
          </a:p>
          <a:p>
            <a:r>
              <a:rPr lang="en-IN" sz="2000" b="1" dirty="0">
                <a:solidFill>
                  <a:srgbClr val="000000"/>
                </a:solidFill>
                <a:latin typeface="Courier New" pitchFamily="49" charset="0"/>
                <a:cs typeface="Courier New" pitchFamily="49" charset="0"/>
              </a:rPr>
              <a:t>alert(total);</a:t>
            </a:r>
          </a:p>
          <a:p>
            <a:r>
              <a:rPr lang="en-IN" sz="2000" b="1" dirty="0">
                <a:solidFill>
                  <a:srgbClr val="000000"/>
                </a:solidFill>
                <a:latin typeface="Courier New" pitchFamily="49" charset="0"/>
                <a:cs typeface="Courier New" pitchFamily="49" charset="0"/>
              </a:rPr>
              <a:t>alert(y);</a:t>
            </a:r>
          </a:p>
          <a:p>
            <a:r>
              <a:rPr lang="en-IN" sz="2000" b="1" dirty="0">
                <a:solidFill>
                  <a:srgbClr val="000000"/>
                </a:solidFill>
                <a:latin typeface="Courier New" pitchFamily="49" charset="0"/>
                <a:cs typeface="Courier New" pitchFamily="49" charset="0"/>
              </a:rPr>
              <a:t>alert(x); </a:t>
            </a:r>
            <a:r>
              <a:rPr lang="en-IN" sz="2000" b="1" dirty="0">
                <a:solidFill>
                  <a:srgbClr val="C00000"/>
                </a:solidFill>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 Error</a:t>
            </a:r>
            <a:endParaRPr lang="en-IN" sz="2000" b="1" dirty="0">
              <a:solidFill>
                <a:srgbClr val="C00000"/>
              </a:solidFill>
              <a:latin typeface="Courier New" pitchFamily="49" charset="0"/>
              <a:cs typeface="Courier New" pitchFamily="49" charset="0"/>
            </a:endParaRPr>
          </a:p>
          <a:p>
            <a:r>
              <a:rPr lang="en-IN" sz="2000" b="1" dirty="0">
                <a:solidFill>
                  <a:srgbClr val="000000"/>
                </a:solidFill>
                <a:latin typeface="Courier New" pitchFamily="49" charset="0"/>
                <a:cs typeface="Courier New" pitchFamily="49" charset="0"/>
              </a:rPr>
              <a:t>} &lt;/script&gt;&lt;/head&gt;&lt;body&gt;</a:t>
            </a:r>
          </a:p>
          <a:p>
            <a:r>
              <a:rPr lang="en-IN" sz="2000" b="1" dirty="0">
                <a:solidFill>
                  <a:srgbClr val="000000"/>
                </a:solidFill>
                <a:latin typeface="Courier New" pitchFamily="49" charset="0"/>
                <a:cs typeface="Courier New" pitchFamily="49" charset="0"/>
              </a:rPr>
              <a:t>&lt;script&gt;display();&lt;/script&gt;</a:t>
            </a:r>
          </a:p>
          <a:p>
            <a:r>
              <a:rPr lang="en-IN" sz="2000" b="1" dirty="0">
                <a:solidFill>
                  <a:srgbClr val="000000"/>
                </a:solidFill>
                <a:latin typeface="Courier New" pitchFamily="49" charset="0"/>
                <a:cs typeface="Courier New" pitchFamily="49" charset="0"/>
              </a:rPr>
              <a:t>&lt;/body&gt;&lt;/html&gt;</a:t>
            </a:r>
          </a:p>
        </p:txBody>
      </p:sp>
      <p:sp>
        <p:nvSpPr>
          <p:cNvPr id="32773" name="TextBox 4"/>
          <p:cNvSpPr txBox="1">
            <a:spLocks noChangeArrowheads="1"/>
          </p:cNvSpPr>
          <p:nvPr/>
        </p:nvSpPr>
        <p:spPr bwMode="auto">
          <a:xfrm>
            <a:off x="4419600" y="4648200"/>
            <a:ext cx="29718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Note that if sum() is not called then </a:t>
            </a:r>
            <a:r>
              <a:rPr lang="en-IN" b="1">
                <a:solidFill>
                  <a:srgbClr val="000000"/>
                </a:solidFill>
                <a:latin typeface="Courier New" pitchFamily="49" charset="0"/>
                <a:cs typeface="Courier New" pitchFamily="49" charset="0"/>
              </a:rPr>
              <a:t>alert(y);</a:t>
            </a:r>
          </a:p>
          <a:p>
            <a:pPr eaLnBrk="1" hangingPunct="1"/>
            <a:r>
              <a:rPr lang="en-US"/>
              <a:t>result in  an error</a:t>
            </a:r>
          </a:p>
        </p:txBody>
      </p:sp>
      <p:cxnSp>
        <p:nvCxnSpPr>
          <p:cNvPr id="7" name="Straight Arrow Connector 6"/>
          <p:cNvCxnSpPr/>
          <p:nvPr/>
        </p:nvCxnSpPr>
        <p:spPr>
          <a:xfrm>
            <a:off x="1447800" y="4648200"/>
            <a:ext cx="2971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775" name="Slide Number Placeholder 7"/>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16706B3-B4C0-4A65-AFE0-F98098083B1D}" type="slidenum">
              <a:rPr lang="en-US" smtClean="0">
                <a:solidFill>
                  <a:schemeClr val="bg2"/>
                </a:solidFill>
              </a:rPr>
              <a:pPr eaLnBrk="1" hangingPunct="1">
                <a:defRPr/>
              </a:pPr>
              <a:t>14</a:t>
            </a:fld>
            <a:endParaRPr lang="en-US" smtClean="0">
              <a:solidFill>
                <a:schemeClr val="bg2"/>
              </a:solidFill>
            </a:endParaRPr>
          </a:p>
        </p:txBody>
      </p:sp>
    </p:spTree>
    <p:extLst>
      <p:ext uri="{BB962C8B-B14F-4D97-AF65-F5344CB8AC3E}">
        <p14:creationId xmlns="" xmlns:p14="http://schemas.microsoft.com/office/powerpoint/2010/main" val="2790583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String</a:t>
            </a:r>
            <a:endParaRPr lang="en-IN" dirty="0"/>
          </a:p>
        </p:txBody>
      </p:sp>
      <p:sp>
        <p:nvSpPr>
          <p:cNvPr id="4099" name="Content Placeholder 2"/>
          <p:cNvSpPr>
            <a:spLocks noGrp="1"/>
          </p:cNvSpPr>
          <p:nvPr>
            <p:ph idx="1"/>
          </p:nvPr>
        </p:nvSpPr>
        <p:spPr>
          <a:xfrm>
            <a:off x="457200" y="1143001"/>
            <a:ext cx="8229600" cy="2285999"/>
          </a:xfrm>
        </p:spPr>
        <p:txBody>
          <a:bodyPr/>
          <a:lstStyle/>
          <a:p>
            <a:pPr eaLnBrk="1" hangingPunct="1"/>
            <a:r>
              <a:rPr lang="en-US" dirty="0" smtClean="0"/>
              <a:t>Creating strings</a:t>
            </a:r>
          </a:p>
          <a:p>
            <a:pPr lvl="1" eaLnBrk="1" hangingPunct="1"/>
            <a:r>
              <a:rPr lang="en-US" sz="2000" b="1" dirty="0" err="1" smtClean="0">
                <a:solidFill>
                  <a:srgbClr val="000000"/>
                </a:solidFill>
                <a:latin typeface="Courier New" pitchFamily="49" charset="0"/>
                <a:cs typeface="Courier New" pitchFamily="49" charset="0"/>
              </a:rPr>
              <a:t>var</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str</a:t>
            </a:r>
            <a:r>
              <a:rPr lang="en-US" sz="2000" b="1" dirty="0" smtClean="0">
                <a:solidFill>
                  <a:srgbClr val="000000"/>
                </a:solidFill>
                <a:latin typeface="Courier New" pitchFamily="49" charset="0"/>
                <a:cs typeface="Courier New" pitchFamily="49" charset="0"/>
              </a:rPr>
              <a:t>=“</a:t>
            </a:r>
            <a:r>
              <a:rPr lang="en-US" sz="2000" b="1" dirty="0" err="1" smtClean="0">
                <a:solidFill>
                  <a:srgbClr val="000000"/>
                </a:solidFill>
                <a:latin typeface="Courier New" pitchFamily="49" charset="0"/>
                <a:cs typeface="Courier New" pitchFamily="49" charset="0"/>
              </a:rPr>
              <a:t>abc</a:t>
            </a:r>
            <a:r>
              <a:rPr lang="en-US" sz="2000" b="1" dirty="0" smtClean="0">
                <a:solidFill>
                  <a:srgbClr val="000000"/>
                </a:solidFill>
                <a:latin typeface="Courier New" pitchFamily="49" charset="0"/>
                <a:cs typeface="Courier New" pitchFamily="49" charset="0"/>
              </a:rPr>
              <a:t>”;</a:t>
            </a:r>
          </a:p>
          <a:p>
            <a:pPr lvl="1" eaLnBrk="1" hangingPunct="1"/>
            <a:r>
              <a:rPr lang="en-US" sz="2000" dirty="0" smtClean="0"/>
              <a:t> or </a:t>
            </a:r>
            <a:r>
              <a:rPr lang="en-US" sz="2000" b="1" dirty="0" err="1" smtClean="0">
                <a:solidFill>
                  <a:srgbClr val="000000"/>
                </a:solidFill>
                <a:latin typeface="Courier New" pitchFamily="49" charset="0"/>
                <a:cs typeface="Courier New" pitchFamily="49" charset="0"/>
              </a:rPr>
              <a:t>var</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str</a:t>
            </a:r>
            <a:r>
              <a:rPr lang="en-US" sz="2000" b="1" dirty="0" smtClean="0">
                <a:solidFill>
                  <a:srgbClr val="000000"/>
                </a:solidFill>
                <a:latin typeface="Courier New" pitchFamily="49" charset="0"/>
                <a:cs typeface="Courier New" pitchFamily="49" charset="0"/>
              </a:rPr>
              <a:t>= new String(“</a:t>
            </a:r>
            <a:r>
              <a:rPr lang="en-US" sz="2000" b="1" dirty="0" err="1" smtClean="0">
                <a:solidFill>
                  <a:srgbClr val="000000"/>
                </a:solidFill>
                <a:latin typeface="Courier New" pitchFamily="49" charset="0"/>
                <a:cs typeface="Courier New" pitchFamily="49" charset="0"/>
              </a:rPr>
              <a:t>abc</a:t>
            </a:r>
            <a:r>
              <a:rPr lang="en-US" sz="2000" b="1" dirty="0" smtClean="0">
                <a:solidFill>
                  <a:srgbClr val="000000"/>
                </a:solidFill>
                <a:latin typeface="Courier New" pitchFamily="49" charset="0"/>
                <a:cs typeface="Courier New" pitchFamily="49" charset="0"/>
              </a:rPr>
              <a:t>”);</a:t>
            </a:r>
          </a:p>
          <a:p>
            <a:pPr eaLnBrk="1" hangingPunct="1"/>
            <a:r>
              <a:rPr lang="en-US" b="1" dirty="0" smtClean="0">
                <a:solidFill>
                  <a:srgbClr val="000000"/>
                </a:solidFill>
                <a:latin typeface="Courier New" pitchFamily="49" charset="0"/>
                <a:cs typeface="Courier New" pitchFamily="49" charset="0"/>
              </a:rPr>
              <a:t>String </a:t>
            </a:r>
            <a:r>
              <a:rPr lang="en-US" dirty="0" smtClean="0"/>
              <a:t>object has several members like, to get length of the string, search for a pattern etc.</a:t>
            </a:r>
          </a:p>
        </p:txBody>
      </p:sp>
      <p:sp>
        <p:nvSpPr>
          <p:cNvPr id="4100"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4A4BFB-7A5F-46B4-A769-A5395088031D}" type="slidenum">
              <a:rPr lang="en-US" smtClean="0">
                <a:solidFill>
                  <a:schemeClr val="bg2"/>
                </a:solidFill>
              </a:rPr>
              <a:pPr eaLnBrk="1" hangingPunct="1">
                <a:defRPr/>
              </a:pPr>
              <a:t>15</a:t>
            </a:fld>
            <a:endParaRPr lang="en-US" smtClean="0">
              <a:solidFill>
                <a:schemeClr val="bg2"/>
              </a:solidFill>
            </a:endParaRPr>
          </a:p>
        </p:txBody>
      </p:sp>
    </p:spTree>
    <p:extLst>
      <p:ext uri="{BB962C8B-B14F-4D97-AF65-F5344CB8AC3E}">
        <p14:creationId xmlns="" xmlns:p14="http://schemas.microsoft.com/office/powerpoint/2010/main" val="387532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6322" name="Group 2"/>
          <p:cNvGraphicFramePr>
            <a:graphicFrameLocks noGrp="1"/>
          </p:cNvGraphicFramePr>
          <p:nvPr/>
        </p:nvGraphicFramePr>
        <p:xfrm>
          <a:off x="395288" y="1052513"/>
          <a:ext cx="8496300" cy="5432427"/>
        </p:xfrm>
        <a:graphic>
          <a:graphicData uri="http://schemas.openxmlformats.org/drawingml/2006/table">
            <a:tbl>
              <a:tblPr/>
              <a:tblGrid>
                <a:gridCol w="3528125"/>
                <a:gridCol w="3768404"/>
                <a:gridCol w="1199771"/>
              </a:tblGrid>
              <a:tr h="36576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Methods</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Examples</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Results</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length</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“hi”.length</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2</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toLowerCase</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“Hi”.toLowerCase()</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hi</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toUpperCase()</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“hi”.toUpperCase()</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41">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indexOf</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searchText</a:t>
                      </a:r>
                      <a:endParaRPr kumimoji="0" lang="en-US" sz="1800" b="1" i="0" u="none" strike="noStrike" cap="none" normalizeH="0" baseline="0" dirty="0" smtClean="0">
                        <a:ln>
                          <a:noFill/>
                        </a:ln>
                        <a:solidFill>
                          <a:srgbClr val="000000"/>
                        </a:solidFill>
                        <a:effectLst/>
                        <a:latin typeface="Courier New" pitchFamily="49" charset="0"/>
                        <a:cs typeface="Arial"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startposition</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hello”.indexOf</a:t>
                      </a:r>
                      <a:r>
                        <a:rPr kumimoji="0" lang="en-US" sz="1800" b="1" i="0" u="none" strike="noStrike" cap="none" normalizeH="0" baseline="0" dirty="0" smtClean="0">
                          <a:ln>
                            <a:noFill/>
                          </a:ln>
                          <a:solidFill>
                            <a:srgbClr val="000000"/>
                          </a:solidFill>
                          <a:effectLst/>
                          <a:latin typeface="Courier New" pitchFamily="49" charset="0"/>
                          <a:cs typeface="Arial" charset="0"/>
                        </a:rPr>
                        <a:t>(“e”,0) or</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hello".indexOf</a:t>
                      </a:r>
                      <a:r>
                        <a:rPr kumimoji="0" lang="en-US" sz="1800" b="1" i="0" u="none" strike="noStrike" cap="none" normalizeH="0" baseline="0" dirty="0" smtClean="0">
                          <a:ln>
                            <a:noFill/>
                          </a:ln>
                          <a:solidFill>
                            <a:srgbClr val="000000"/>
                          </a:solidFill>
                          <a:effectLst/>
                          <a:latin typeface="Courier New" pitchFamily="49" charset="0"/>
                          <a:cs typeface="Arial" charset="0"/>
                        </a:rPr>
                        <a:t>("e")</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1</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9287">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lastIndexOf</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searchstring</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endpos</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hello".lastIndexOf</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l","hello".length</a:t>
                      </a:r>
                      <a:r>
                        <a:rPr kumimoji="0" lang="en-US" sz="1800" b="1" i="0" u="none" strike="noStrike" cap="none" normalizeH="0" baseline="0" dirty="0" smtClean="0">
                          <a:ln>
                            <a:noFill/>
                          </a:ln>
                          <a:solidFill>
                            <a:srgbClr val="000000"/>
                          </a:solidFill>
                          <a:effectLst/>
                          <a:latin typeface="Courier New" pitchFamily="49" charset="0"/>
                          <a:cs typeface="Arial" charset="0"/>
                        </a:rPr>
                        <a:t>) or</a:t>
                      </a:r>
                    </a:p>
                    <a:p>
                      <a:pPr marL="0" marR="0" lvl="0" indent="0" algn="l" defTabSz="914400" rtl="0" eaLnBrk="1" fontAlgn="base" latinLnBrk="0" hangingPunct="1">
                        <a:lnSpc>
                          <a:spcPct val="100000"/>
                        </a:lnSpc>
                        <a:spcBef>
                          <a:spcPct val="20000"/>
                        </a:spcBef>
                        <a:spcAft>
                          <a:spcPct val="0"/>
                        </a:spcAft>
                        <a:buClr>
                          <a:srgbClr val="C81E1E"/>
                        </a:buClr>
                        <a:buSzTx/>
                        <a:buFontTx/>
                        <a:buNone/>
                        <a:tabLst/>
                        <a:defRPr/>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hello".lastIndexOf</a:t>
                      </a:r>
                      <a:r>
                        <a:rPr kumimoji="0" lang="en-US" sz="1800" b="1" i="0" u="none" strike="noStrike" cap="none" normalizeH="0" baseline="0" dirty="0" smtClean="0">
                          <a:ln>
                            <a:noFill/>
                          </a:ln>
                          <a:solidFill>
                            <a:srgbClr val="000000"/>
                          </a:solidFill>
                          <a:effectLst/>
                          <a:latin typeface="Courier New" pitchFamily="49" charset="0"/>
                          <a:cs typeface="Arial" charset="0"/>
                        </a:rPr>
                        <a:t>("l")</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3</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41">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substring(</a:t>
                      </a:r>
                      <a:r>
                        <a:rPr kumimoji="0" lang="en-US" sz="1800" b="1" i="0" u="none" strike="noStrike" cap="none" normalizeH="0" baseline="0" dirty="0" err="1" smtClean="0">
                          <a:ln>
                            <a:noFill/>
                          </a:ln>
                          <a:solidFill>
                            <a:srgbClr val="000000"/>
                          </a:solidFill>
                          <a:effectLst/>
                          <a:latin typeface="Courier New" pitchFamily="49" charset="0"/>
                          <a:cs typeface="Arial" charset="0"/>
                        </a:rPr>
                        <a:t>startpos</a:t>
                      </a:r>
                      <a:r>
                        <a:rPr kumimoji="0" lang="en-US" sz="1800" b="1" i="0" u="none" strike="noStrike" cap="none" normalizeH="0" baseline="0" dirty="0" smtClean="0">
                          <a:ln>
                            <a:noFill/>
                          </a:ln>
                          <a:solidFill>
                            <a:srgbClr val="000000"/>
                          </a:solidFill>
                          <a:effectLst/>
                          <a:latin typeface="Courier New" pitchFamily="49" charset="0"/>
                          <a:cs typeface="Arial" charset="0"/>
                        </a:rPr>
                        <a: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endpos</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hello”.substring</a:t>
                      </a:r>
                      <a:r>
                        <a:rPr kumimoji="0" lang="en-US" sz="1800" b="1" i="0" u="none" strike="noStrike" cap="none" normalizeH="0" baseline="0" dirty="0" smtClean="0">
                          <a:ln>
                            <a:noFill/>
                          </a:ln>
                          <a:solidFill>
                            <a:srgbClr val="000000"/>
                          </a:solidFill>
                          <a:effectLst/>
                          <a:latin typeface="Courier New" pitchFamily="49" charset="0"/>
                          <a:cs typeface="Arial" charset="0"/>
                        </a:rPr>
                        <a:t>(1,3)</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el</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substr</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(start [,length])</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hello”.substr</a:t>
                      </a:r>
                      <a:r>
                        <a:rPr kumimoji="0" lang="en-US" sz="1800" b="1" i="0" u="none" strike="noStrike" cap="none" normalizeH="0" baseline="0" dirty="0" smtClean="0">
                          <a:ln>
                            <a:noFill/>
                          </a:ln>
                          <a:solidFill>
                            <a:srgbClr val="000000"/>
                          </a:solidFill>
                          <a:effectLst/>
                          <a:latin typeface="Courier New" pitchFamily="49" charset="0"/>
                          <a:cs typeface="Arial" charset="0"/>
                        </a:rPr>
                        <a:t>(1,3)</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ell</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charAt</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indexPos</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hello”.charAt</a:t>
                      </a:r>
                      <a:r>
                        <a:rPr kumimoji="0" lang="en-US" sz="1800" b="1" i="0" u="none" strike="noStrike" cap="none" normalizeH="0" baseline="0" dirty="0" smtClean="0">
                          <a:ln>
                            <a:noFill/>
                          </a:ln>
                          <a:solidFill>
                            <a:srgbClr val="000000"/>
                          </a:solidFill>
                          <a:effectLst/>
                          <a:latin typeface="Courier New" pitchFamily="49" charset="0"/>
                          <a:cs typeface="Arial" charset="0"/>
                        </a:rPr>
                        <a:t>(4)</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o</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96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slice(</a:t>
                      </a:r>
                      <a:r>
                        <a:rPr kumimoji="0" lang="en-US" sz="1800" b="1" i="0" u="none" strike="noStrike" cap="none" normalizeH="0" baseline="0" dirty="0" err="1" smtClean="0">
                          <a:ln>
                            <a:noFill/>
                          </a:ln>
                          <a:solidFill>
                            <a:srgbClr val="000000"/>
                          </a:solidFill>
                          <a:effectLst/>
                          <a:latin typeface="Courier New" pitchFamily="49" charset="0"/>
                          <a:cs typeface="Arial" charset="0"/>
                        </a:rPr>
                        <a:t>startpos</a:t>
                      </a:r>
                      <a:r>
                        <a:rPr kumimoji="0" lang="en-US" sz="1800" b="1" i="0" u="none" strike="noStrike" cap="none" normalizeH="0" baseline="0" dirty="0" smtClean="0">
                          <a:ln>
                            <a:noFill/>
                          </a:ln>
                          <a:solidFill>
                            <a:srgbClr val="000000"/>
                          </a:solidFill>
                          <a:effectLst/>
                          <a:latin typeface="Courier New" pitchFamily="49" charset="0"/>
                          <a:cs typeface="Arial" charset="0"/>
                        </a:rPr>
                        <a: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endpos</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33" marR="9143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hello".slice</a:t>
                      </a:r>
                      <a:r>
                        <a:rPr kumimoji="0" lang="en-US" sz="1800" b="1" i="0" u="none" strike="noStrike" cap="none" normalizeH="0" baseline="0" dirty="0" smtClean="0">
                          <a:ln>
                            <a:noFill/>
                          </a:ln>
                          <a:solidFill>
                            <a:srgbClr val="000000"/>
                          </a:solidFill>
                          <a:effectLst/>
                          <a:latin typeface="Courier New" pitchFamily="49" charset="0"/>
                          <a:cs typeface="Arial" charset="0"/>
                        </a:rPr>
                        <a:t>(3) or</a:t>
                      </a:r>
                    </a:p>
                    <a:p>
                      <a:pPr marL="0" marR="0" lvl="0" indent="0" algn="l" defTabSz="914400" rtl="0" eaLnBrk="1" fontAlgn="base" latinLnBrk="0" hangingPunct="1">
                        <a:lnSpc>
                          <a:spcPct val="100000"/>
                        </a:lnSpc>
                        <a:spcBef>
                          <a:spcPct val="20000"/>
                        </a:spcBef>
                        <a:spcAft>
                          <a:spcPct val="0"/>
                        </a:spcAft>
                        <a:buClr>
                          <a:srgbClr val="C81E1E"/>
                        </a:buClr>
                        <a:buSzTx/>
                        <a:buFontTx/>
                        <a:buNone/>
                        <a:tabLst/>
                        <a:defRPr/>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hello".slice</a:t>
                      </a:r>
                      <a:r>
                        <a:rPr kumimoji="0" lang="en-US" sz="1800" b="1" i="0" u="none" strike="noStrike" cap="none" normalizeH="0" baseline="0" dirty="0" smtClean="0">
                          <a:ln>
                            <a:noFill/>
                          </a:ln>
                          <a:solidFill>
                            <a:srgbClr val="000000"/>
                          </a:solidFill>
                          <a:effectLst/>
                          <a:latin typeface="Courier New" pitchFamily="49" charset="0"/>
                          <a:cs typeface="Arial" charset="0"/>
                        </a:rPr>
                        <a:t>(3,5)</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lo</a:t>
                      </a:r>
                    </a:p>
                  </a:txBody>
                  <a:tcPr marL="91433" marR="9143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Rectangle 2"/>
          <p:cNvSpPr txBox="1">
            <a:spLocks noChangeArrowheads="1"/>
          </p:cNvSpPr>
          <p:nvPr/>
        </p:nvSpPr>
        <p:spPr>
          <a:xfrm>
            <a:off x="448972" y="152400"/>
            <a:ext cx="7773988" cy="612775"/>
          </a:xfrm>
          <a:prstGeom prst="rect">
            <a:avLst/>
          </a:prstGeom>
        </p:spPr>
        <p:txBody>
          <a:bodyPr/>
          <a:lstStyle/>
          <a:p>
            <a:pPr>
              <a:defRPr/>
            </a:pPr>
            <a:r>
              <a:rPr lang="en-US" sz="3200" b="1" dirty="0">
                <a:solidFill>
                  <a:schemeClr val="bg1"/>
                </a:solidFill>
                <a:latin typeface="+mj-lt"/>
                <a:ea typeface="+mj-ea"/>
                <a:cs typeface="+mj-cs"/>
              </a:rPr>
              <a:t>String members</a:t>
            </a:r>
          </a:p>
        </p:txBody>
      </p:sp>
      <p:cxnSp>
        <p:nvCxnSpPr>
          <p:cNvPr id="5" name="Straight Arrow Connector 4"/>
          <p:cNvCxnSpPr/>
          <p:nvPr/>
        </p:nvCxnSpPr>
        <p:spPr>
          <a:xfrm rot="10800000">
            <a:off x="179388" y="2781300"/>
            <a:ext cx="431800" cy="36036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70" name="TextBox 5"/>
          <p:cNvSpPr txBox="1">
            <a:spLocks noChangeArrowheads="1"/>
          </p:cNvSpPr>
          <p:nvPr/>
        </p:nvSpPr>
        <p:spPr bwMode="auto">
          <a:xfrm>
            <a:off x="-36513" y="2565400"/>
            <a:ext cx="307976"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solidFill>
                  <a:srgbClr val="C00000"/>
                </a:solidFill>
                <a:latin typeface="Courier New" pitchFamily="49" charset="0"/>
                <a:cs typeface="Courier New" pitchFamily="49" charset="0"/>
              </a:rPr>
              <a:t>0</a:t>
            </a:r>
            <a:endParaRPr lang="en-IN" sz="1600" b="1">
              <a:solidFill>
                <a:srgbClr val="C00000"/>
              </a:solidFill>
              <a:latin typeface="Courier New" pitchFamily="49" charset="0"/>
              <a:cs typeface="Courier New" pitchFamily="49" charset="0"/>
            </a:endParaRPr>
          </a:p>
        </p:txBody>
      </p:sp>
      <p:sp>
        <p:nvSpPr>
          <p:cNvPr id="5171" name="Rectangle 6"/>
          <p:cNvSpPr>
            <a:spLocks noChangeArrowheads="1"/>
          </p:cNvSpPr>
          <p:nvPr/>
        </p:nvSpPr>
        <p:spPr bwMode="auto">
          <a:xfrm>
            <a:off x="0" y="6488113"/>
            <a:ext cx="24844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dirty="0">
                <a:solidFill>
                  <a:srgbClr val="C00000"/>
                </a:solidFill>
                <a:latin typeface="Courier New" pitchFamily="49" charset="0"/>
                <a:cs typeface="Courier New" pitchFamily="49" charset="0"/>
              </a:rPr>
              <a:t>Length of string</a:t>
            </a:r>
            <a:endParaRPr lang="en-IN" b="1" dirty="0">
              <a:solidFill>
                <a:srgbClr val="C00000"/>
              </a:solidFill>
              <a:latin typeface="Courier New" pitchFamily="49" charset="0"/>
              <a:cs typeface="Courier New" pitchFamily="49" charset="0"/>
            </a:endParaRPr>
          </a:p>
        </p:txBody>
      </p:sp>
      <p:sp>
        <p:nvSpPr>
          <p:cNvPr id="8" name="Freeform 7"/>
          <p:cNvSpPr/>
          <p:nvPr/>
        </p:nvSpPr>
        <p:spPr>
          <a:xfrm>
            <a:off x="179388" y="3500438"/>
            <a:ext cx="720725" cy="2952750"/>
          </a:xfrm>
          <a:custGeom>
            <a:avLst/>
            <a:gdLst>
              <a:gd name="connsiteX0" fmla="*/ 900752 w 900752"/>
              <a:gd name="connsiteY0" fmla="*/ 222914 h 2133600"/>
              <a:gd name="connsiteX1" fmla="*/ 177421 w 900752"/>
              <a:gd name="connsiteY1" fmla="*/ 318448 h 2133600"/>
              <a:gd name="connsiteX2" fmla="*/ 0 w 900752"/>
              <a:gd name="connsiteY2" fmla="*/ 2133600 h 2133600"/>
            </a:gdLst>
            <a:ahLst/>
            <a:cxnLst>
              <a:cxn ang="0">
                <a:pos x="connsiteX0" y="connsiteY0"/>
              </a:cxn>
              <a:cxn ang="0">
                <a:pos x="connsiteX1" y="connsiteY1"/>
              </a:cxn>
              <a:cxn ang="0">
                <a:pos x="connsiteX2" y="connsiteY2"/>
              </a:cxn>
            </a:cxnLst>
            <a:rect l="l" t="t" r="r" b="b"/>
            <a:pathLst>
              <a:path w="900752" h="2133600">
                <a:moveTo>
                  <a:pt x="900752" y="222914"/>
                </a:moveTo>
                <a:cubicBezTo>
                  <a:pt x="614149" y="111457"/>
                  <a:pt x="327546" y="0"/>
                  <a:pt x="177421" y="318448"/>
                </a:cubicBezTo>
                <a:cubicBezTo>
                  <a:pt x="27296" y="636896"/>
                  <a:pt x="13648" y="1385248"/>
                  <a:pt x="0" y="213360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sp>
        <p:nvSpPr>
          <p:cNvPr id="9" name="Freeform 8"/>
          <p:cNvSpPr/>
          <p:nvPr/>
        </p:nvSpPr>
        <p:spPr>
          <a:xfrm>
            <a:off x="250825" y="4581525"/>
            <a:ext cx="433388" cy="1943100"/>
          </a:xfrm>
          <a:custGeom>
            <a:avLst/>
            <a:gdLst>
              <a:gd name="connsiteX0" fmla="*/ 502692 w 502692"/>
              <a:gd name="connsiteY0" fmla="*/ 127379 h 973540"/>
              <a:gd name="connsiteX1" fmla="*/ 65964 w 502692"/>
              <a:gd name="connsiteY1" fmla="*/ 141027 h 973540"/>
              <a:gd name="connsiteX2" fmla="*/ 106907 w 502692"/>
              <a:gd name="connsiteY2" fmla="*/ 973540 h 973540"/>
            </a:gdLst>
            <a:ahLst/>
            <a:cxnLst>
              <a:cxn ang="0">
                <a:pos x="connsiteX0" y="connsiteY0"/>
              </a:cxn>
              <a:cxn ang="0">
                <a:pos x="connsiteX1" y="connsiteY1"/>
              </a:cxn>
              <a:cxn ang="0">
                <a:pos x="connsiteX2" y="connsiteY2"/>
              </a:cxn>
            </a:cxnLst>
            <a:rect l="l" t="t" r="r" b="b"/>
            <a:pathLst>
              <a:path w="502692" h="973540">
                <a:moveTo>
                  <a:pt x="502692" y="127379"/>
                </a:moveTo>
                <a:cubicBezTo>
                  <a:pt x="317310" y="63689"/>
                  <a:pt x="131928" y="0"/>
                  <a:pt x="65964" y="141027"/>
                </a:cubicBezTo>
                <a:cubicBezTo>
                  <a:pt x="0" y="282054"/>
                  <a:pt x="53453" y="627797"/>
                  <a:pt x="106907" y="97354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a:p>
        </p:txBody>
      </p:sp>
      <p:cxnSp>
        <p:nvCxnSpPr>
          <p:cNvPr id="11" name="Straight Arrow Connector 10"/>
          <p:cNvCxnSpPr/>
          <p:nvPr/>
        </p:nvCxnSpPr>
        <p:spPr>
          <a:xfrm rot="5400000">
            <a:off x="2047081" y="5666582"/>
            <a:ext cx="1089025" cy="50323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1115219" y="6453981"/>
            <a:ext cx="215900" cy="7143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76" name="Slide Number Placeholder 11"/>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C0F5824-B3B3-410A-8B30-748E3CAA98F9}" type="slidenum">
              <a:rPr lang="en-US" smtClean="0">
                <a:solidFill>
                  <a:schemeClr val="bg2"/>
                </a:solidFill>
              </a:rPr>
              <a:pPr eaLnBrk="1" hangingPunct="1">
                <a:defRPr/>
              </a:pPr>
              <a:t>16</a:t>
            </a:fld>
            <a:endParaRPr lang="en-US" smtClean="0">
              <a:solidFill>
                <a:schemeClr val="bg2"/>
              </a:solidFill>
            </a:endParaRPr>
          </a:p>
        </p:txBody>
      </p:sp>
      <p:pic>
        <p:nvPicPr>
          <p:cNvPr id="1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7344" y="201051"/>
            <a:ext cx="547688" cy="515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66800" y="275707"/>
            <a:ext cx="4572000" cy="369332"/>
          </a:xfrm>
          <a:prstGeom prst="rect">
            <a:avLst/>
          </a:prstGeom>
          <a:noFill/>
        </p:spPr>
        <p:txBody>
          <a:bodyPr wrap="square" rtlCol="0">
            <a:spAutoFit/>
          </a:bodyPr>
          <a:lstStyle/>
          <a:p>
            <a:r>
              <a:rPr lang="en-US" i="1" dirty="0" smtClean="0">
                <a:solidFill>
                  <a:srgbClr val="7030A0"/>
                </a:solidFill>
              </a:rPr>
              <a:t>Go through these methods</a:t>
            </a:r>
            <a:endParaRPr lang="en-US" i="1" dirty="0">
              <a:solidFill>
                <a:srgbClr val="7030A0"/>
              </a:solidFill>
            </a:endParaRPr>
          </a:p>
        </p:txBody>
      </p:sp>
    </p:spTree>
    <p:extLst>
      <p:ext uri="{BB962C8B-B14F-4D97-AF65-F5344CB8AC3E}">
        <p14:creationId xmlns="" xmlns:p14="http://schemas.microsoft.com/office/powerpoint/2010/main" val="490932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Group 2"/>
          <p:cNvGraphicFramePr>
            <a:graphicFrameLocks noGrp="1"/>
          </p:cNvGraphicFramePr>
          <p:nvPr>
            <p:extLst>
              <p:ext uri="{D42A27DB-BD31-4B8C-83A1-F6EECF244321}">
                <p14:modId xmlns="" xmlns:p14="http://schemas.microsoft.com/office/powerpoint/2010/main" val="3843842883"/>
              </p:ext>
            </p:extLst>
          </p:nvPr>
        </p:nvGraphicFramePr>
        <p:xfrm>
          <a:off x="228600" y="762000"/>
          <a:ext cx="8569325" cy="5173662"/>
        </p:xfrm>
        <a:graphic>
          <a:graphicData uri="http://schemas.openxmlformats.org/drawingml/2006/table">
            <a:tbl>
              <a:tblPr/>
              <a:tblGrid>
                <a:gridCol w="3240501"/>
                <a:gridCol w="3888601"/>
                <a:gridCol w="1440223"/>
              </a:tblGrid>
              <a:tr h="37980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Methods</a:t>
                      </a: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Examples</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chemeClr val="tx1"/>
                          </a:solidFill>
                          <a:effectLst/>
                          <a:latin typeface="Courier New" pitchFamily="49" charset="0"/>
                          <a:cs typeface="Arial" charset="0"/>
                        </a:rPr>
                        <a:t>Results</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4654">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kern="1200" cap="none" normalizeH="0" baseline="0" dirty="0" err="1" smtClean="0">
                          <a:ln>
                            <a:noFill/>
                          </a:ln>
                          <a:solidFill>
                            <a:srgbClr val="000000"/>
                          </a:solidFill>
                          <a:effectLst/>
                          <a:latin typeface="Courier New" pitchFamily="49" charset="0"/>
                          <a:ea typeface="+mn-ea"/>
                          <a:cs typeface="Arial" charset="0"/>
                        </a:rPr>
                        <a:t>charCodeAt</a:t>
                      </a:r>
                      <a:r>
                        <a:rPr kumimoji="0" lang="en-US" sz="1800" b="1" i="0" u="none" strike="noStrike" kern="1200" cap="none" normalizeH="0" baseline="0" dirty="0" smtClean="0">
                          <a:ln>
                            <a:noFill/>
                          </a:ln>
                          <a:solidFill>
                            <a:srgbClr val="000000"/>
                          </a:solidFill>
                          <a:effectLst/>
                          <a:latin typeface="Courier New" pitchFamily="49" charset="0"/>
                          <a:ea typeface="+mn-ea"/>
                          <a:cs typeface="Arial" charset="0"/>
                        </a:rPr>
                        <a:t>()</a:t>
                      </a: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A’.charCodeAt</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65</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4654">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fromCharCode</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(n1,n2,.., </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nX</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String.fromCharCode</a:t>
                      </a:r>
                      <a:r>
                        <a:rPr kumimoji="0" lang="en-US" sz="1800" b="1" i="0" u="none" strike="noStrike" cap="none" normalizeH="0" baseline="0" dirty="0" smtClean="0">
                          <a:ln>
                            <a:noFill/>
                          </a:ln>
                          <a:solidFill>
                            <a:srgbClr val="000000"/>
                          </a:solidFill>
                          <a:effectLst/>
                          <a:latin typeface="Courier New" pitchFamily="49" charset="0"/>
                          <a:cs typeface="Arial" charset="0"/>
                        </a:rPr>
                        <a:t>(72,69,76,76,79)</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HELLO</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753">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match(</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regexp</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hello".match</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ll</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ll</a:t>
                      </a:r>
                      <a:endParaRPr kumimoji="0" lang="en-US" sz="1800" b="1" i="0" u="none" strike="noStrike" cap="none" normalizeH="0" baseline="0" dirty="0" smtClean="0">
                        <a:ln>
                          <a:noFill/>
                        </a:ln>
                        <a:solidFill>
                          <a:srgbClr val="000000"/>
                        </a:solidFill>
                        <a:effectLst/>
                        <a:latin typeface="Courier New" pitchFamily="49" charset="0"/>
                        <a:cs typeface="Arial" charset="0"/>
                      </a:endParaRP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9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replace(</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regexp</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substr,newstring</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kern="1200" cap="none" normalizeH="0" baseline="0" dirty="0" smtClean="0">
                          <a:ln>
                            <a:noFill/>
                          </a:ln>
                          <a:solidFill>
                            <a:srgbClr val="000000"/>
                          </a:solidFill>
                          <a:effectLst/>
                          <a:latin typeface="Courier New" pitchFamily="49" charset="0"/>
                          <a:ea typeface="+mn-ea"/>
                          <a:cs typeface="Arial" charset="0"/>
                        </a:rPr>
                        <a:t>"</a:t>
                      </a:r>
                      <a:r>
                        <a:rPr kumimoji="0" lang="en-US" sz="1800" b="1" i="0" u="none" strike="noStrike" kern="1200" cap="none" normalizeH="0" baseline="0" dirty="0" err="1" smtClean="0">
                          <a:ln>
                            <a:noFill/>
                          </a:ln>
                          <a:solidFill>
                            <a:srgbClr val="000000"/>
                          </a:solidFill>
                          <a:effectLst/>
                          <a:latin typeface="Courier New" pitchFamily="49" charset="0"/>
                          <a:ea typeface="+mn-ea"/>
                          <a:cs typeface="Arial" charset="0"/>
                        </a:rPr>
                        <a:t>hello".replace</a:t>
                      </a:r>
                      <a:r>
                        <a:rPr kumimoji="0" lang="en-US" sz="1800" b="1" i="0" u="none" strike="noStrike" kern="1200" cap="none" normalizeH="0" baseline="0" dirty="0" smtClean="0">
                          <a:ln>
                            <a:noFill/>
                          </a:ln>
                          <a:solidFill>
                            <a:srgbClr val="000000"/>
                          </a:solidFill>
                          <a:effectLst/>
                          <a:latin typeface="Courier New" pitchFamily="49" charset="0"/>
                          <a:ea typeface="+mn-ea"/>
                          <a:cs typeface="Arial" charset="0"/>
                        </a:rPr>
                        <a:t>(/ell/,"</a:t>
                      </a:r>
                      <a:r>
                        <a:rPr kumimoji="0" lang="en-US" sz="1800" b="1" i="0" u="none" strike="noStrike" kern="1200" cap="none" normalizeH="0" baseline="0" dirty="0" err="1" smtClean="0">
                          <a:ln>
                            <a:noFill/>
                          </a:ln>
                          <a:solidFill>
                            <a:srgbClr val="000000"/>
                          </a:solidFill>
                          <a:effectLst/>
                          <a:latin typeface="Courier New" pitchFamily="49" charset="0"/>
                          <a:ea typeface="+mn-ea"/>
                          <a:cs typeface="Arial" charset="0"/>
                        </a:rPr>
                        <a:t>ipp</a:t>
                      </a:r>
                      <a:r>
                        <a:rPr kumimoji="0" lang="en-US" sz="1800" b="1" i="0" u="none" strike="noStrike" kern="1200" cap="none" normalizeH="0" baseline="0" dirty="0" smtClean="0">
                          <a:ln>
                            <a:noFill/>
                          </a:ln>
                          <a:solidFill>
                            <a:srgbClr val="000000"/>
                          </a:solidFill>
                          <a:effectLst/>
                          <a:latin typeface="Courier New" pitchFamily="49" charset="0"/>
                          <a:ea typeface="+mn-ea"/>
                          <a:cs typeface="Arial" charset="0"/>
                        </a:rPr>
                        <a:t>")</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hippo</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2020">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search(</a:t>
                      </a:r>
                      <a:r>
                        <a:rPr kumimoji="0" lang="en-IN" sz="1800" b="1" i="0" u="none" strike="noStrike" kern="1200" cap="none" normalizeH="0" baseline="0" dirty="0" err="1" smtClean="0">
                          <a:ln>
                            <a:noFill/>
                          </a:ln>
                          <a:solidFill>
                            <a:srgbClr val="000000"/>
                          </a:solidFill>
                          <a:effectLst/>
                          <a:latin typeface="Courier New" pitchFamily="49" charset="0"/>
                          <a:ea typeface="+mn-ea"/>
                          <a:cs typeface="Arial" charset="0"/>
                        </a:rPr>
                        <a:t>regexp</a:t>
                      </a: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hello".search</a:t>
                      </a: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ll</a:t>
                      </a:r>
                      <a:r>
                        <a:rPr kumimoji="0" lang="en-US" sz="1800" b="1" i="0" u="none" strike="noStrike" cap="none" normalizeH="0" baseline="0" dirty="0" smtClean="0">
                          <a:ln>
                            <a:noFill/>
                          </a:ln>
                          <a:solidFill>
                            <a:srgbClr val="000000"/>
                          </a:solidFill>
                          <a:effectLst/>
                          <a:latin typeface="Courier New" pitchFamily="49" charset="0"/>
                          <a:cs typeface="Arial" charset="0"/>
                        </a:rPr>
                        <a:t>/)</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2</a:t>
                      </a: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2767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IN" sz="1800" b="1" i="0" u="none" strike="noStrike" kern="1200" cap="none" normalizeH="0" baseline="0" dirty="0" smtClean="0">
                          <a:ln>
                            <a:noFill/>
                          </a:ln>
                          <a:solidFill>
                            <a:srgbClr val="000000"/>
                          </a:solidFill>
                          <a:effectLst/>
                          <a:latin typeface="Courier New" pitchFamily="49" charset="0"/>
                          <a:ea typeface="+mn-ea"/>
                          <a:cs typeface="Arial" charset="0"/>
                        </a:rPr>
                        <a:t>split(separator [, limit])</a:t>
                      </a:r>
                      <a:endParaRPr kumimoji="0" lang="en-US" sz="1800" b="1" i="0" u="none" strike="noStrike" kern="1200" cap="none" normalizeH="0" baseline="0" dirty="0" smtClean="0">
                        <a:ln>
                          <a:noFill/>
                        </a:ln>
                        <a:solidFill>
                          <a:srgbClr val="000000"/>
                        </a:solidFill>
                        <a:effectLst/>
                        <a:latin typeface="Courier New" pitchFamily="49" charset="0"/>
                        <a:ea typeface="+mn-ea"/>
                        <a:cs typeface="Arial" charset="0"/>
                      </a:endParaRPr>
                    </a:p>
                  </a:txBody>
                  <a:tcPr marL="91444" marR="91444"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hello".split</a:t>
                      </a:r>
                      <a:r>
                        <a:rPr kumimoji="0" lang="en-US" sz="1800" b="1" i="0" u="none" strike="noStrike" cap="none" normalizeH="0" baseline="0" dirty="0" smtClean="0">
                          <a:ln>
                            <a:noFill/>
                          </a:ln>
                          <a:solidFill>
                            <a:srgbClr val="000000"/>
                          </a:solidFill>
                          <a:effectLst/>
                          <a:latin typeface="Courier New" pitchFamily="49" charset="0"/>
                          <a:cs typeface="Arial" charset="0"/>
                        </a:rPr>
                        <a: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red:green:blue".split</a:t>
                      </a:r>
                      <a:r>
                        <a:rPr kumimoji="0" lang="en-US" sz="1800" b="1" i="0" u="none" strike="noStrike" cap="none" normalizeH="0" baseline="0" dirty="0" smtClean="0">
                          <a:ln>
                            <a:noFill/>
                          </a:ln>
                          <a:solidFill>
                            <a:srgbClr val="000000"/>
                          </a:solidFill>
                          <a:effectLst/>
                          <a:latin typeface="Courier New" pitchFamily="49" charset="0"/>
                          <a:cs typeface="Arial" charset="0"/>
                        </a:rPr>
                        <a: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endParaRPr kumimoji="0" lang="en-US" sz="1800" b="1" i="0" u="none" strike="noStrike" cap="none" normalizeH="0" baseline="0" dirty="0" smtClean="0">
                        <a:ln>
                          <a:noFill/>
                        </a:ln>
                        <a:solidFill>
                          <a:srgbClr val="000000"/>
                        </a:solidFill>
                        <a:effectLst/>
                        <a:latin typeface="Courier New" pitchFamily="49" charset="0"/>
                        <a:cs typeface="Arial"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a:t>
                      </a:r>
                      <a:r>
                        <a:rPr kumimoji="0" lang="en-US" sz="1800" b="1" i="0" u="none" strike="noStrike" cap="none" normalizeH="0" baseline="0" dirty="0" err="1" smtClean="0">
                          <a:ln>
                            <a:noFill/>
                          </a:ln>
                          <a:solidFill>
                            <a:srgbClr val="000000"/>
                          </a:solidFill>
                          <a:effectLst/>
                          <a:latin typeface="Courier New" pitchFamily="49" charset="0"/>
                          <a:cs typeface="Arial" charset="0"/>
                        </a:rPr>
                        <a:t>red:green:blue".split</a:t>
                      </a:r>
                      <a:r>
                        <a:rPr kumimoji="0" lang="en-US" sz="1800" b="1" i="0" u="none" strike="noStrike" cap="none" normalizeH="0" baseline="0" dirty="0" smtClean="0">
                          <a:ln>
                            <a:noFill/>
                          </a:ln>
                          <a:solidFill>
                            <a:srgbClr val="000000"/>
                          </a:solidFill>
                          <a:effectLst/>
                          <a:latin typeface="Courier New" pitchFamily="49" charset="0"/>
                          <a:cs typeface="Arial" charset="0"/>
                        </a:rPr>
                        <a:t>(":",2)</a:t>
                      </a:r>
                    </a:p>
                  </a:txBody>
                  <a:tcPr marL="91444" marR="91444"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h,e,l,l,o</a:t>
                      </a:r>
                      <a:endParaRPr kumimoji="0" lang="en-US" sz="1800" b="1" i="0" u="none" strike="noStrike" cap="none" normalizeH="0" baseline="0" dirty="0" smtClean="0">
                        <a:ln>
                          <a:noFill/>
                        </a:ln>
                        <a:solidFill>
                          <a:srgbClr val="000000"/>
                        </a:solidFill>
                        <a:effectLst/>
                        <a:latin typeface="Courier New" pitchFamily="49" charset="0"/>
                        <a:cs typeface="Arial"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red,green,blue</a:t>
                      </a:r>
                      <a:endParaRPr kumimoji="0" lang="en-US" sz="1800" b="1" i="0" u="none" strike="noStrike" cap="none" normalizeH="0" baseline="0" dirty="0" smtClean="0">
                        <a:ln>
                          <a:noFill/>
                        </a:ln>
                        <a:solidFill>
                          <a:srgbClr val="000000"/>
                        </a:solidFill>
                        <a:effectLst/>
                        <a:latin typeface="Courier New" pitchFamily="49" charset="0"/>
                        <a:cs typeface="Arial" charset="0"/>
                      </a:endParaRP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err="1" smtClean="0">
                          <a:ln>
                            <a:noFill/>
                          </a:ln>
                          <a:solidFill>
                            <a:srgbClr val="000000"/>
                          </a:solidFill>
                          <a:effectLst/>
                          <a:latin typeface="Courier New" pitchFamily="49" charset="0"/>
                          <a:cs typeface="Arial" charset="0"/>
                        </a:rPr>
                        <a:t>red,green</a:t>
                      </a:r>
                      <a:endParaRPr kumimoji="0" lang="en-US" sz="1800" b="1" i="0" u="none" strike="noStrike" cap="none" normalizeH="0" baseline="0" dirty="0" smtClean="0">
                        <a:ln>
                          <a:noFill/>
                        </a:ln>
                        <a:solidFill>
                          <a:srgbClr val="000000"/>
                        </a:solidFill>
                        <a:effectLst/>
                        <a:latin typeface="Courier New" pitchFamily="49" charset="0"/>
                        <a:cs typeface="Arial" charset="0"/>
                      </a:endParaRPr>
                    </a:p>
                  </a:txBody>
                  <a:tcPr marL="91444" marR="91444"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81" name="Slide Number Placeholder 3"/>
          <p:cNvSpPr>
            <a:spLocks noGrp="1"/>
          </p:cNvSpPr>
          <p:nvPr>
            <p:ph type="sldNum" sz="quarter" idx="10"/>
          </p:nvPr>
        </p:nvSpPr>
        <p:spPr>
          <a:xfrm>
            <a:off x="3505200" y="6619875"/>
            <a:ext cx="2133600" cy="238125"/>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D65D9F1-4B67-445E-8C94-81FFC25C2E73}" type="slidenum">
              <a:rPr lang="en-US" smtClean="0">
                <a:solidFill>
                  <a:schemeClr val="bg2"/>
                </a:solidFill>
              </a:rPr>
              <a:pPr eaLnBrk="1" hangingPunct="1">
                <a:defRPr/>
              </a:pPr>
              <a:t>17</a:t>
            </a:fld>
            <a:endParaRPr lang="en-US" smtClean="0">
              <a:solidFill>
                <a:schemeClr val="bg2"/>
              </a:solidFill>
            </a:endParaRPr>
          </a:p>
        </p:txBody>
      </p:sp>
    </p:spTree>
    <p:extLst>
      <p:ext uri="{BB962C8B-B14F-4D97-AF65-F5344CB8AC3E}">
        <p14:creationId xmlns="" xmlns:p14="http://schemas.microsoft.com/office/powerpoint/2010/main" val="3371329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304800"/>
            <a:ext cx="7704138" cy="863600"/>
          </a:xfrm>
        </p:spPr>
        <p:txBody>
          <a:bodyPr/>
          <a:lstStyle/>
          <a:p>
            <a:pPr eaLnBrk="1" hangingPunct="1"/>
            <a:r>
              <a:rPr lang="en-US" sz="2000" dirty="0" smtClean="0">
                <a:solidFill>
                  <a:srgbClr val="7030A0"/>
                </a:solidFill>
              </a:rPr>
              <a:t>Members that wrap HTML tags</a:t>
            </a:r>
          </a:p>
        </p:txBody>
      </p:sp>
      <p:graphicFrame>
        <p:nvGraphicFramePr>
          <p:cNvPr id="55349" name="Group 53"/>
          <p:cNvGraphicFramePr>
            <a:graphicFrameLocks noGrp="1"/>
          </p:cNvGraphicFramePr>
          <p:nvPr/>
        </p:nvGraphicFramePr>
        <p:xfrm>
          <a:off x="250825" y="1557338"/>
          <a:ext cx="8675688" cy="4627561"/>
        </p:xfrm>
        <a:graphic>
          <a:graphicData uri="http://schemas.openxmlformats.org/drawingml/2006/table">
            <a:tbl>
              <a:tblPr/>
              <a:tblGrid>
                <a:gridCol w="2015902"/>
                <a:gridCol w="3024336"/>
                <a:gridCol w="3635450"/>
              </a:tblGrid>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Method</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Example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charset="0"/>
                        </a:rPr>
                        <a:t>HTML</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anchor(aname)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“Part2”.anchor(“p2”)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&lt;a name=“p2”&gt;Part2&lt;/a&gt;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big()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“Welcome”.big()</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&lt;BIG&gt;Welcome&lt;/BIG&gt;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blink()</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“Highlights”.blink()</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&lt;BLINK&gt;Highlights&lt;/BLINK&gt;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bold()</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“Hello”.bold()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&lt;B&gt;Hello&lt;/B&gt;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italics()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“sky”.italics()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&lt;I&gt;Sky&lt;/I&gt;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049">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link(url)</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Yahoo.link(www.yahoo.com)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&lt;a href=www.yahoo.com&gt;</a:t>
                      </a:r>
                    </a:p>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Yahoo&lt;/a&gt;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7">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small()</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“Rights reserved”.small()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&lt;small&gt;Rights reserver&lt;/small&gt;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strike()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“strike”.strike()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&lt;strike&gt;strike&lt;/strike&gt;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sub()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“h”+”2”.sub()+ “o”</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h &lt;SUB&gt;2&lt;/SUB&gt;o</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sup()</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smtClean="0">
                          <a:ln>
                            <a:noFill/>
                          </a:ln>
                          <a:solidFill>
                            <a:srgbClr val="000000"/>
                          </a:solidFill>
                          <a:effectLst/>
                          <a:latin typeface="Courier New" pitchFamily="49" charset="0"/>
                          <a:cs typeface="Arial" charset="0"/>
                        </a:rPr>
                        <a:t>“E=MC”+”2”.sup()</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81E1E"/>
                        </a:buClr>
                        <a:buSzTx/>
                        <a:buFontTx/>
                        <a:buNone/>
                        <a:tabLst/>
                      </a:pPr>
                      <a:r>
                        <a:rPr kumimoji="0" lang="en-US" sz="1800" b="1" i="0" u="none" strike="noStrike" cap="none" normalizeH="0" baseline="0" dirty="0" smtClean="0">
                          <a:ln>
                            <a:noFill/>
                          </a:ln>
                          <a:solidFill>
                            <a:srgbClr val="000000"/>
                          </a:solidFill>
                          <a:effectLst/>
                          <a:latin typeface="Courier New" pitchFamily="49" charset="0"/>
                          <a:cs typeface="Arial" charset="0"/>
                        </a:rPr>
                        <a:t>E=MC&lt;SUP&gt;2&lt;/SUP&gt;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21"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03EC9F2-0BB2-415D-B4DE-1444F2DB5754}" type="slidenum">
              <a:rPr lang="en-US" smtClean="0">
                <a:solidFill>
                  <a:schemeClr val="bg2"/>
                </a:solidFill>
              </a:rPr>
              <a:pPr eaLnBrk="1" hangingPunct="1">
                <a:defRPr/>
              </a:pPr>
              <a:t>18</a:t>
            </a:fld>
            <a:endParaRPr lang="en-US" smtClean="0">
              <a:solidFill>
                <a:schemeClr val="bg2"/>
              </a:solidFill>
            </a:endParaRPr>
          </a:p>
        </p:txBody>
      </p:sp>
    </p:spTree>
    <p:extLst>
      <p:ext uri="{BB962C8B-B14F-4D97-AF65-F5344CB8AC3E}">
        <p14:creationId xmlns="" xmlns:p14="http://schemas.microsoft.com/office/powerpoint/2010/main" val="923957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Escape Sequence</a:t>
            </a:r>
            <a:endParaRPr lang="en-IN" dirty="0" smtClean="0"/>
          </a:p>
        </p:txBody>
      </p:sp>
      <p:sp>
        <p:nvSpPr>
          <p:cNvPr id="8195" name="Rectangle 3"/>
          <p:cNvSpPr>
            <a:spLocks noGrp="1" noChangeArrowheads="1"/>
          </p:cNvSpPr>
          <p:nvPr>
            <p:ph type="body" idx="1"/>
          </p:nvPr>
        </p:nvSpPr>
        <p:spPr>
          <a:xfrm>
            <a:off x="274320" y="914400"/>
            <a:ext cx="8839200" cy="1524000"/>
          </a:xfrm>
        </p:spPr>
        <p:txBody>
          <a:bodyPr/>
          <a:lstStyle/>
          <a:p>
            <a:pPr eaLnBrk="1" hangingPunct="1">
              <a:defRPr/>
            </a:pPr>
            <a:r>
              <a:rPr lang="en-IN" dirty="0" smtClean="0"/>
              <a:t>Used to insert Special Characters</a:t>
            </a:r>
          </a:p>
          <a:p>
            <a:pPr lvl="1" eaLnBrk="1" hangingPunct="1">
              <a:lnSpc>
                <a:spcPct val="100000"/>
              </a:lnSpc>
              <a:buFontTx/>
              <a:buNone/>
              <a:defRPr/>
            </a:pPr>
            <a:r>
              <a:rPr lang="en-IN" sz="2000" b="1" dirty="0" smtClean="0">
                <a:latin typeface="Courier New" pitchFamily="49" charset="0"/>
              </a:rPr>
              <a:t>var txt="This is very \"special\" mode ";</a:t>
            </a:r>
          </a:p>
          <a:p>
            <a:pPr lvl="1" eaLnBrk="1" hangingPunct="1">
              <a:lnSpc>
                <a:spcPct val="100000"/>
              </a:lnSpc>
              <a:buFontTx/>
              <a:buNone/>
              <a:defRPr/>
            </a:pPr>
            <a:r>
              <a:rPr lang="en-IN" sz="2000" b="1" dirty="0" err="1" smtClean="0">
                <a:latin typeface="Courier New" pitchFamily="49" charset="0"/>
              </a:rPr>
              <a:t>document.write</a:t>
            </a:r>
            <a:r>
              <a:rPr lang="en-IN" sz="2000" b="1" dirty="0" smtClean="0">
                <a:latin typeface="Courier New" pitchFamily="49" charset="0"/>
              </a:rPr>
              <a:t>(txt);</a:t>
            </a:r>
          </a:p>
        </p:txBody>
      </p:sp>
      <p:sp>
        <p:nvSpPr>
          <p:cNvPr id="8196"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FBC58C8-27D9-49AD-B418-37E48EF0C56B}" type="slidenum">
              <a:rPr lang="en-US" smtClean="0">
                <a:solidFill>
                  <a:schemeClr val="bg2"/>
                </a:solidFill>
              </a:rPr>
              <a:pPr eaLnBrk="1" hangingPunct="1">
                <a:defRPr/>
              </a:pPr>
              <a:t>19</a:t>
            </a:fld>
            <a:endParaRPr lang="en-US" smtClean="0">
              <a:solidFill>
                <a:schemeClr val="bg2"/>
              </a:solidFill>
            </a:endParaRPr>
          </a:p>
        </p:txBody>
      </p:sp>
      <p:graphicFrame>
        <p:nvGraphicFramePr>
          <p:cNvPr id="5" name="Group 2"/>
          <p:cNvGraphicFramePr>
            <a:graphicFrameLocks noGrp="1"/>
          </p:cNvGraphicFramePr>
          <p:nvPr>
            <p:extLst>
              <p:ext uri="{D42A27DB-BD31-4B8C-83A1-F6EECF244321}">
                <p14:modId xmlns="" xmlns:p14="http://schemas.microsoft.com/office/powerpoint/2010/main" val="2952541249"/>
              </p:ext>
            </p:extLst>
          </p:nvPr>
        </p:nvGraphicFramePr>
        <p:xfrm>
          <a:off x="533400" y="2286000"/>
          <a:ext cx="3810000" cy="4114800"/>
        </p:xfrm>
        <a:graphic>
          <a:graphicData uri="http://schemas.openxmlformats.org/drawingml/2006/table">
            <a:tbl>
              <a:tblPr/>
              <a:tblGrid>
                <a:gridCol w="1143000"/>
                <a:gridCol w="2667000"/>
              </a:tblGrid>
              <a:tr h="54864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Code</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1" i="0" u="none" strike="noStrike" cap="none" normalizeH="0" baseline="0" smtClean="0">
                          <a:ln>
                            <a:noFill/>
                          </a:ln>
                          <a:solidFill>
                            <a:srgbClr val="000000"/>
                          </a:solidFill>
                          <a:effectLst/>
                          <a:latin typeface="Courier New" pitchFamily="49" charset="0"/>
                          <a:cs typeface="Courier New" pitchFamily="49" charset="0"/>
                        </a:rPr>
                        <a:t>Outputs</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single quote</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double quote</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\&amp;</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ampersand</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backslash</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\n</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new line</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\r</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carriage return</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\t</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smtClean="0">
                          <a:ln>
                            <a:noFill/>
                          </a:ln>
                          <a:solidFill>
                            <a:srgbClr val="000000"/>
                          </a:solidFill>
                          <a:effectLst/>
                          <a:latin typeface="Courier New" pitchFamily="49" charset="0"/>
                          <a:cs typeface="Courier New" pitchFamily="49" charset="0"/>
                        </a:rPr>
                        <a:t>tab</a:t>
                      </a:r>
                      <a:endParaRPr kumimoji="0" lang="en-US" sz="2000" b="0" i="0" u="none" strike="noStrike" cap="none" normalizeH="0" baseline="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\b</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backspace</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\f</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C81E1E"/>
                        </a:buClr>
                        <a:buSzTx/>
                        <a:buFontTx/>
                        <a:buNone/>
                        <a:tabLst/>
                      </a:pP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form feed</a:t>
                      </a: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Rectangle 1"/>
          <p:cNvSpPr/>
          <p:nvPr/>
        </p:nvSpPr>
        <p:spPr>
          <a:xfrm>
            <a:off x="4800600" y="2514600"/>
            <a:ext cx="4343400" cy="1908215"/>
          </a:xfrm>
          <a:prstGeom prst="rect">
            <a:avLst/>
          </a:prstGeom>
        </p:spPr>
        <p:txBody>
          <a:bodyPr wrap="square">
            <a:spAutoFit/>
          </a:bodyPr>
          <a:lstStyle/>
          <a:p>
            <a:r>
              <a:rPr lang="en-IN" sz="2000" dirty="0">
                <a:solidFill>
                  <a:srgbClr val="5F5F5F"/>
                </a:solidFill>
                <a:latin typeface="+mn-lt"/>
                <a:cs typeface="+mn-cs"/>
              </a:rPr>
              <a:t>You can break </a:t>
            </a:r>
            <a:r>
              <a:rPr lang="en-IN" sz="2000" dirty="0" smtClean="0">
                <a:solidFill>
                  <a:srgbClr val="5F5F5F"/>
                </a:solidFill>
                <a:latin typeface="+mn-lt"/>
                <a:cs typeface="+mn-cs"/>
              </a:rPr>
              <a:t>a </a:t>
            </a:r>
            <a:r>
              <a:rPr lang="en-IN" sz="2000" dirty="0">
                <a:solidFill>
                  <a:srgbClr val="5F5F5F"/>
                </a:solidFill>
                <a:latin typeface="+mn-lt"/>
                <a:cs typeface="+mn-cs"/>
              </a:rPr>
              <a:t>code line within a text string with a </a:t>
            </a:r>
            <a:r>
              <a:rPr lang="en-IN" sz="2000" dirty="0" smtClean="0">
                <a:solidFill>
                  <a:srgbClr val="5F5F5F"/>
                </a:solidFill>
                <a:latin typeface="+mn-lt"/>
                <a:cs typeface="+mn-cs"/>
              </a:rPr>
              <a:t>backslash</a:t>
            </a:r>
          </a:p>
          <a:p>
            <a:endParaRPr lang="en-IN" sz="2000" dirty="0">
              <a:solidFill>
                <a:srgbClr val="5F5F5F"/>
              </a:solidFill>
              <a:latin typeface="+mn-lt"/>
              <a:cs typeface="+mn-cs"/>
            </a:endParaRPr>
          </a:p>
          <a:p>
            <a:pPr eaLnBrk="1" hangingPunct="1"/>
            <a:r>
              <a:rPr lang="en-IN" sz="2000" b="1" dirty="0">
                <a:solidFill>
                  <a:srgbClr val="000000"/>
                </a:solidFill>
                <a:latin typeface="Courier New" pitchFamily="49" charset="0"/>
              </a:rPr>
              <a:t>alert("</a:t>
            </a:r>
            <a:r>
              <a:rPr lang="en-IN" sz="2000" b="1" dirty="0" err="1">
                <a:solidFill>
                  <a:srgbClr val="000000"/>
                </a:solidFill>
                <a:latin typeface="Courier New" pitchFamily="49" charset="0"/>
              </a:rPr>
              <a:t>red:green</a:t>
            </a:r>
            <a:r>
              <a:rPr lang="en-IN" sz="2000" b="1" dirty="0">
                <a:solidFill>
                  <a:srgbClr val="000000"/>
                </a:solidFill>
                <a:latin typeface="Courier New" pitchFamily="49" charset="0"/>
              </a:rPr>
              <a:t>\</a:t>
            </a:r>
          </a:p>
          <a:p>
            <a:pPr eaLnBrk="1" hangingPunct="1">
              <a:buFontTx/>
              <a:buNone/>
            </a:pPr>
            <a:r>
              <a:rPr lang="en-IN" sz="2000" b="1" dirty="0">
                <a:solidFill>
                  <a:srgbClr val="000000"/>
                </a:solidFill>
                <a:latin typeface="Courier New" pitchFamily="49" charset="0"/>
              </a:rPr>
              <a:t>	</a:t>
            </a:r>
            <a:r>
              <a:rPr lang="en-IN" sz="2000" b="1" dirty="0" smtClean="0">
                <a:solidFill>
                  <a:srgbClr val="000000"/>
                </a:solidFill>
                <a:latin typeface="Courier New" pitchFamily="49" charset="0"/>
              </a:rPr>
              <a:t>:</a:t>
            </a:r>
            <a:r>
              <a:rPr lang="en-IN" sz="2000" b="1" dirty="0" err="1">
                <a:solidFill>
                  <a:srgbClr val="000000"/>
                </a:solidFill>
                <a:latin typeface="Courier New" pitchFamily="49" charset="0"/>
              </a:rPr>
              <a:t>blue".split</a:t>
            </a:r>
            <a:r>
              <a:rPr lang="en-IN" sz="2000" b="1" dirty="0">
                <a:solidFill>
                  <a:srgbClr val="000000"/>
                </a:solidFill>
                <a:latin typeface="Courier New" pitchFamily="49" charset="0"/>
              </a:rPr>
              <a:t>(":",2));</a:t>
            </a:r>
          </a:p>
          <a:p>
            <a:endParaRPr lang="en-US" dirty="0"/>
          </a:p>
        </p:txBody>
      </p:sp>
    </p:spTree>
    <p:extLst>
      <p:ext uri="{BB962C8B-B14F-4D97-AF65-F5344CB8AC3E}">
        <p14:creationId xmlns="" xmlns:p14="http://schemas.microsoft.com/office/powerpoint/2010/main" val="3748171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smtClean="0"/>
              <a:t>Validate </a:t>
            </a:r>
            <a:r>
              <a:rPr lang="en-US" dirty="0"/>
              <a:t>data on the client </a:t>
            </a:r>
            <a:r>
              <a:rPr lang="en-US" dirty="0" smtClean="0"/>
              <a:t>side using </a:t>
            </a:r>
            <a:r>
              <a:rPr lang="en-US" dirty="0"/>
              <a:t>Java Script,</a:t>
            </a:r>
          </a:p>
          <a:p>
            <a:r>
              <a:rPr lang="en-US" dirty="0"/>
              <a:t>Appreciate Ajax</a:t>
            </a:r>
          </a:p>
        </p:txBody>
      </p:sp>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2</a:t>
            </a:fld>
            <a:endParaRPr lang="en-US"/>
          </a:p>
        </p:txBody>
      </p:sp>
    </p:spTree>
    <p:extLst>
      <p:ext uri="{BB962C8B-B14F-4D97-AF65-F5344CB8AC3E}">
        <p14:creationId xmlns="" xmlns:p14="http://schemas.microsoft.com/office/powerpoint/2010/main" val="3832098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i="1" dirty="0" smtClean="0"/>
              <a:t>Prompt the user to enter his/her full name. Form initials using the first characters of the first and last name. Popup the initials.</a:t>
            </a:r>
          </a:p>
          <a:p>
            <a:pPr marL="0" indent="0">
              <a:buNone/>
            </a:pPr>
            <a:endParaRPr lang="en-US" i="1" dirty="0" smtClean="0"/>
          </a:p>
          <a:p>
            <a:pPr marL="0" indent="0" eaLnBrk="1" hangingPunct="1">
              <a:lnSpc>
                <a:spcPct val="100000"/>
              </a:lnSpc>
              <a:spcBef>
                <a:spcPts val="700"/>
              </a:spcBef>
              <a:buNone/>
            </a:pPr>
            <a:r>
              <a:rPr lang="en-US" i="1" dirty="0"/>
              <a:t>Hint : </a:t>
            </a:r>
            <a:r>
              <a:rPr lang="en-US" b="1" i="1" dirty="0" smtClean="0">
                <a:latin typeface="Courier New" pitchFamily="49" charset="0"/>
              </a:rPr>
              <a:t>String </a:t>
            </a:r>
            <a:r>
              <a:rPr lang="en-US" b="1" i="1" dirty="0">
                <a:latin typeface="Courier New" pitchFamily="49" charset="0"/>
              </a:rPr>
              <a:t>prompt(</a:t>
            </a:r>
            <a:r>
              <a:rPr lang="en-US" b="1" i="1" dirty="0" err="1">
                <a:latin typeface="Courier New" pitchFamily="49" charset="0"/>
              </a:rPr>
              <a:t>question,defaultanswer</a:t>
            </a:r>
            <a:r>
              <a:rPr lang="en-US" b="1" i="1" dirty="0">
                <a:latin typeface="Courier New" pitchFamily="49" charset="0"/>
              </a:rPr>
              <a:t>)</a:t>
            </a:r>
          </a:p>
          <a:p>
            <a:pPr lvl="1" eaLnBrk="1" hangingPunct="1">
              <a:lnSpc>
                <a:spcPct val="100000"/>
              </a:lnSpc>
              <a:spcBef>
                <a:spcPts val="700"/>
              </a:spcBef>
            </a:pPr>
            <a:r>
              <a:rPr lang="en-US" sz="2000" i="1" dirty="0"/>
              <a:t>If user clicks </a:t>
            </a:r>
            <a:r>
              <a:rPr lang="en-US" sz="2000" b="1" i="1" dirty="0">
                <a:latin typeface="Courier New" pitchFamily="49" charset="0"/>
              </a:rPr>
              <a:t>OK</a:t>
            </a:r>
            <a:r>
              <a:rPr lang="en-US" sz="2000" i="1" dirty="0"/>
              <a:t> it returns the string entered by the user</a:t>
            </a:r>
          </a:p>
          <a:p>
            <a:pPr lvl="1" eaLnBrk="1" hangingPunct="1">
              <a:lnSpc>
                <a:spcPct val="100000"/>
              </a:lnSpc>
              <a:spcBef>
                <a:spcPts val="700"/>
              </a:spcBef>
            </a:pPr>
            <a:r>
              <a:rPr lang="en-US" sz="2000" i="1" dirty="0"/>
              <a:t>If user clicks </a:t>
            </a:r>
            <a:r>
              <a:rPr lang="en-US" sz="2000" b="1" i="1" dirty="0">
                <a:latin typeface="Courier New" pitchFamily="49" charset="0"/>
              </a:rPr>
              <a:t>CANCEL</a:t>
            </a:r>
            <a:r>
              <a:rPr lang="en-US" sz="2000" i="1" dirty="0"/>
              <a:t> it returns </a:t>
            </a:r>
            <a:r>
              <a:rPr lang="en-US" sz="2000" b="1" i="1" dirty="0">
                <a:latin typeface="Courier New" pitchFamily="49" charset="0"/>
              </a:rPr>
              <a:t>NULL</a:t>
            </a:r>
          </a:p>
          <a:p>
            <a:pPr marL="0" indent="0" algn="r">
              <a:buNone/>
            </a:pPr>
            <a:r>
              <a:rPr lang="en-US" i="1" dirty="0" smtClean="0"/>
              <a:t>(20 </a:t>
            </a:r>
            <a:r>
              <a:rPr lang="en-US" i="1" dirty="0" err="1"/>
              <a:t>mins</a:t>
            </a:r>
            <a:r>
              <a:rPr lang="en-US" i="1" dirty="0"/>
              <a:t>)</a:t>
            </a:r>
          </a:p>
        </p:txBody>
      </p:sp>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20</a:t>
            </a:fld>
            <a:endParaRPr lang="en-US"/>
          </a:p>
        </p:txBody>
      </p:sp>
    </p:spTree>
    <p:extLst>
      <p:ext uri="{BB962C8B-B14F-4D97-AF65-F5344CB8AC3E}">
        <p14:creationId xmlns="" xmlns:p14="http://schemas.microsoft.com/office/powerpoint/2010/main" val="4198905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0"/>
            <a:ext cx="8229600" cy="836613"/>
          </a:xfrm>
        </p:spPr>
        <p:txBody>
          <a:bodyPr/>
          <a:lstStyle/>
          <a:p>
            <a:pPr eaLnBrk="1" hangingPunct="1"/>
            <a:r>
              <a:rPr lang="en-US" sz="4000" smtClean="0">
                <a:latin typeface="Courier New" pitchFamily="49" charset="0"/>
                <a:cs typeface="Courier New" pitchFamily="49" charset="0"/>
              </a:rPr>
              <a:t>Math</a:t>
            </a:r>
            <a:endParaRPr lang="en-IN" sz="4000" smtClean="0">
              <a:latin typeface="Courier New" pitchFamily="49" charset="0"/>
              <a:cs typeface="Courier New" pitchFamily="49" charset="0"/>
            </a:endParaRPr>
          </a:p>
        </p:txBody>
      </p:sp>
      <p:sp>
        <p:nvSpPr>
          <p:cNvPr id="18435" name="Rectangle 3"/>
          <p:cNvSpPr>
            <a:spLocks noGrp="1" noChangeArrowheads="1"/>
          </p:cNvSpPr>
          <p:nvPr>
            <p:ph type="body" idx="1"/>
          </p:nvPr>
        </p:nvSpPr>
        <p:spPr>
          <a:xfrm>
            <a:off x="304800" y="1219200"/>
            <a:ext cx="8610600" cy="5334000"/>
          </a:xfrm>
        </p:spPr>
        <p:txBody>
          <a:bodyPr/>
          <a:lstStyle/>
          <a:p>
            <a:pPr eaLnBrk="1" hangingPunct="1"/>
            <a:r>
              <a:rPr lang="en-IN" dirty="0" smtClean="0"/>
              <a:t>Properties</a:t>
            </a:r>
          </a:p>
          <a:p>
            <a:pPr lvl="1" eaLnBrk="1" hangingPunct="1"/>
            <a:r>
              <a:rPr lang="en-US" sz="2000" b="1" dirty="0" smtClean="0">
                <a:solidFill>
                  <a:srgbClr val="000000"/>
                </a:solidFill>
                <a:latin typeface="Courier New" pitchFamily="49" charset="0"/>
              </a:rPr>
              <a:t>PI, E</a:t>
            </a:r>
          </a:p>
          <a:p>
            <a:pPr eaLnBrk="1" hangingPunct="1"/>
            <a:r>
              <a:rPr lang="en-US" dirty="0" smtClean="0"/>
              <a:t>Methods</a:t>
            </a:r>
          </a:p>
          <a:p>
            <a:pPr lvl="1" eaLnBrk="1" hangingPunct="1">
              <a:buFontTx/>
              <a:buNone/>
            </a:pPr>
            <a:r>
              <a:rPr lang="en-US" sz="2000" dirty="0" smtClean="0"/>
              <a:t>	</a:t>
            </a:r>
            <a:r>
              <a:rPr lang="en-US" sz="2000" b="1" dirty="0" smtClean="0">
                <a:solidFill>
                  <a:srgbClr val="000000"/>
                </a:solidFill>
                <a:latin typeface="Courier New" pitchFamily="49" charset="0"/>
              </a:rPr>
              <a:t>sin(x), </a:t>
            </a:r>
            <a:r>
              <a:rPr lang="en-US" sz="2000" b="1" dirty="0" err="1" smtClean="0">
                <a:solidFill>
                  <a:srgbClr val="000000"/>
                </a:solidFill>
                <a:latin typeface="Courier New" pitchFamily="49" charset="0"/>
              </a:rPr>
              <a:t>cos</a:t>
            </a:r>
            <a:r>
              <a:rPr lang="en-US" sz="2000" b="1" dirty="0" smtClean="0">
                <a:solidFill>
                  <a:srgbClr val="000000"/>
                </a:solidFill>
                <a:latin typeface="Courier New" pitchFamily="49" charset="0"/>
              </a:rPr>
              <a:t>(x), tan(x), </a:t>
            </a:r>
            <a:r>
              <a:rPr lang="en-US" sz="2000" b="1" dirty="0" err="1" smtClean="0">
                <a:solidFill>
                  <a:srgbClr val="000000"/>
                </a:solidFill>
                <a:latin typeface="Courier New" pitchFamily="49" charset="0"/>
              </a:rPr>
              <a:t>asin</a:t>
            </a:r>
            <a:r>
              <a:rPr lang="en-US" sz="2000" b="1" dirty="0" smtClean="0">
                <a:solidFill>
                  <a:srgbClr val="000000"/>
                </a:solidFill>
                <a:latin typeface="Courier New" pitchFamily="49" charset="0"/>
              </a:rPr>
              <a:t>(x), </a:t>
            </a:r>
            <a:r>
              <a:rPr lang="en-US" sz="2000" b="1" dirty="0" err="1" smtClean="0">
                <a:solidFill>
                  <a:srgbClr val="000000"/>
                </a:solidFill>
                <a:latin typeface="Courier New" pitchFamily="49" charset="0"/>
              </a:rPr>
              <a:t>acos</a:t>
            </a:r>
            <a:r>
              <a:rPr lang="en-US" sz="2000" b="1" dirty="0" smtClean="0">
                <a:solidFill>
                  <a:srgbClr val="000000"/>
                </a:solidFill>
                <a:latin typeface="Courier New" pitchFamily="49" charset="0"/>
              </a:rPr>
              <a:t>(x), </a:t>
            </a:r>
            <a:r>
              <a:rPr lang="en-US" sz="2000" b="1" dirty="0" err="1" smtClean="0">
                <a:solidFill>
                  <a:srgbClr val="000000"/>
                </a:solidFill>
                <a:latin typeface="Courier New" pitchFamily="49" charset="0"/>
              </a:rPr>
              <a:t>atan</a:t>
            </a:r>
            <a:r>
              <a:rPr lang="en-US" sz="2000" b="1" dirty="0" smtClean="0">
                <a:solidFill>
                  <a:srgbClr val="000000"/>
                </a:solidFill>
                <a:latin typeface="Courier New" pitchFamily="49" charset="0"/>
              </a:rPr>
              <a:t>(x), round(x), floor(x), ceil(x), max(</a:t>
            </a:r>
            <a:r>
              <a:rPr lang="en-US" sz="2000" b="1" dirty="0" err="1" smtClean="0">
                <a:solidFill>
                  <a:srgbClr val="000000"/>
                </a:solidFill>
                <a:latin typeface="Courier New" pitchFamily="49" charset="0"/>
              </a:rPr>
              <a:t>x,y</a:t>
            </a:r>
            <a:r>
              <a:rPr lang="en-US" sz="2000" b="1" dirty="0" smtClean="0">
                <a:solidFill>
                  <a:srgbClr val="000000"/>
                </a:solidFill>
                <a:latin typeface="Courier New" pitchFamily="49" charset="0"/>
              </a:rPr>
              <a:t>), min(</a:t>
            </a:r>
            <a:r>
              <a:rPr lang="en-US" sz="2000" b="1" dirty="0" err="1" smtClean="0">
                <a:solidFill>
                  <a:srgbClr val="000000"/>
                </a:solidFill>
                <a:latin typeface="Courier New" pitchFamily="49" charset="0"/>
              </a:rPr>
              <a:t>x,y</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sqrt</a:t>
            </a:r>
            <a:r>
              <a:rPr lang="en-US" sz="2000" b="1" dirty="0" smtClean="0">
                <a:solidFill>
                  <a:srgbClr val="000000"/>
                </a:solidFill>
                <a:latin typeface="Courier New" pitchFamily="49" charset="0"/>
              </a:rPr>
              <a:t>(x), </a:t>
            </a:r>
            <a:r>
              <a:rPr lang="en-US" sz="2000" b="1" dirty="0" err="1" smtClean="0">
                <a:solidFill>
                  <a:srgbClr val="000000"/>
                </a:solidFill>
                <a:latin typeface="Courier New" pitchFamily="49" charset="0"/>
              </a:rPr>
              <a:t>pow</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x,y</a:t>
            </a:r>
            <a:r>
              <a:rPr lang="en-US" sz="2000" b="1" dirty="0" smtClean="0">
                <a:solidFill>
                  <a:srgbClr val="000000"/>
                </a:solidFill>
                <a:latin typeface="Courier New" pitchFamily="49" charset="0"/>
              </a:rPr>
              <a:t>), random(), log(x)</a:t>
            </a:r>
          </a:p>
          <a:p>
            <a:pPr eaLnBrk="1" hangingPunct="1"/>
            <a:endParaRPr lang="en-US" dirty="0" smtClean="0"/>
          </a:p>
          <a:p>
            <a:pPr eaLnBrk="1" hangingPunct="1"/>
            <a:r>
              <a:rPr lang="en-US" dirty="0" smtClean="0"/>
              <a:t>Example:</a:t>
            </a:r>
          </a:p>
          <a:p>
            <a:pPr lvl="2" eaLnBrk="1" hangingPunct="1">
              <a:buFontTx/>
              <a:buNone/>
            </a:pPr>
            <a:r>
              <a:rPr lang="en-US" sz="2000" b="1" dirty="0" smtClean="0">
                <a:solidFill>
                  <a:srgbClr val="000000"/>
                </a:solidFill>
                <a:latin typeface="Courier New" pitchFamily="49" charset="0"/>
              </a:rPr>
              <a:t>r=</a:t>
            </a:r>
            <a:r>
              <a:rPr lang="en-US" sz="2000" b="1" dirty="0" err="1" smtClean="0">
                <a:solidFill>
                  <a:srgbClr val="000000"/>
                </a:solidFill>
                <a:latin typeface="Courier New" pitchFamily="49" charset="0"/>
              </a:rPr>
              <a:t>Math.random</a:t>
            </a:r>
            <a:r>
              <a:rPr lang="en-US" sz="2000" b="1" dirty="0" smtClean="0">
                <a:solidFill>
                  <a:srgbClr val="000000"/>
                </a:solidFill>
                <a:latin typeface="Courier New" pitchFamily="49" charset="0"/>
              </a:rPr>
              <a:t>();</a:t>
            </a:r>
          </a:p>
          <a:p>
            <a:pPr lvl="2" eaLnBrk="1" hangingPunct="1">
              <a:buFontTx/>
              <a:buNone/>
            </a:pPr>
            <a:r>
              <a:rPr lang="en-US" sz="2000" b="1" dirty="0" smtClean="0">
                <a:solidFill>
                  <a:srgbClr val="000000"/>
                </a:solidFill>
                <a:latin typeface="Courier New" pitchFamily="49" charset="0"/>
              </a:rPr>
              <a:t>r between 0 and 1.</a:t>
            </a:r>
          </a:p>
          <a:p>
            <a:pPr lvl="2" eaLnBrk="1" hangingPunct="1">
              <a:buFontTx/>
              <a:buNone/>
            </a:pPr>
            <a:r>
              <a:rPr lang="en-US" sz="2000" b="1" dirty="0" smtClean="0">
                <a:solidFill>
                  <a:srgbClr val="000000"/>
                </a:solidFill>
                <a:latin typeface="Courier New" pitchFamily="49" charset="0"/>
              </a:rPr>
              <a:t>X=</a:t>
            </a:r>
            <a:r>
              <a:rPr lang="en-US" sz="2000" b="1" dirty="0" err="1" smtClean="0">
                <a:solidFill>
                  <a:srgbClr val="000000"/>
                </a:solidFill>
                <a:latin typeface="Courier New" pitchFamily="49" charset="0"/>
              </a:rPr>
              <a:t>Math.pow</a:t>
            </a:r>
            <a:r>
              <a:rPr lang="en-US" sz="2000" b="1" dirty="0" smtClean="0">
                <a:solidFill>
                  <a:srgbClr val="000000"/>
                </a:solidFill>
                <a:latin typeface="Courier New" pitchFamily="49" charset="0"/>
              </a:rPr>
              <a:t>(8,3); //512</a:t>
            </a:r>
            <a:endParaRPr lang="en-IN" sz="2000" b="1" dirty="0" smtClean="0">
              <a:solidFill>
                <a:srgbClr val="000000"/>
              </a:solidFill>
              <a:latin typeface="Courier New" pitchFamily="49" charset="0"/>
            </a:endParaRPr>
          </a:p>
        </p:txBody>
      </p:sp>
      <p:sp>
        <p:nvSpPr>
          <p:cNvPr id="18436"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1E518A4-042B-4876-92F7-8BC601AB8C1F}" type="slidenum">
              <a:rPr lang="en-US" smtClean="0">
                <a:solidFill>
                  <a:schemeClr val="bg2"/>
                </a:solidFill>
              </a:rPr>
              <a:pPr eaLnBrk="1" hangingPunct="1">
                <a:defRPr/>
              </a:pPr>
              <a:t>21</a:t>
            </a:fld>
            <a:endParaRPr lang="en-US" smtClean="0">
              <a:solidFill>
                <a:schemeClr val="bg2"/>
              </a:solidFill>
            </a:endParaRPr>
          </a:p>
        </p:txBody>
      </p:sp>
      <p:pic>
        <p:nvPicPr>
          <p:cNvPr id="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75744" y="1449344"/>
            <a:ext cx="547688" cy="515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05200" y="1524000"/>
            <a:ext cx="4572000" cy="369332"/>
          </a:xfrm>
          <a:prstGeom prst="rect">
            <a:avLst/>
          </a:prstGeom>
          <a:noFill/>
        </p:spPr>
        <p:txBody>
          <a:bodyPr wrap="square" rtlCol="0">
            <a:spAutoFit/>
          </a:bodyPr>
          <a:lstStyle/>
          <a:p>
            <a:r>
              <a:rPr lang="en-US" i="1" dirty="0" smtClean="0">
                <a:solidFill>
                  <a:srgbClr val="7030A0"/>
                </a:solidFill>
              </a:rPr>
              <a:t>Go through these methods</a:t>
            </a:r>
            <a:endParaRPr lang="en-US" i="1" dirty="0">
              <a:solidFill>
                <a:srgbClr val="7030A0"/>
              </a:solidFill>
            </a:endParaRPr>
          </a:p>
        </p:txBody>
      </p:sp>
    </p:spTree>
    <p:extLst>
      <p:ext uri="{BB962C8B-B14F-4D97-AF65-F5344CB8AC3E}">
        <p14:creationId xmlns="" xmlns:p14="http://schemas.microsoft.com/office/powerpoint/2010/main" val="2718316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Exercise</a:t>
            </a:r>
            <a:endParaRPr lang="en-IN" dirty="0" smtClean="0"/>
          </a:p>
        </p:txBody>
      </p:sp>
      <p:sp>
        <p:nvSpPr>
          <p:cNvPr id="19459" name="Content Placeholder 2"/>
          <p:cNvSpPr>
            <a:spLocks noGrp="1"/>
          </p:cNvSpPr>
          <p:nvPr>
            <p:ph idx="1"/>
          </p:nvPr>
        </p:nvSpPr>
        <p:spPr>
          <a:xfrm>
            <a:off x="457200" y="1600200"/>
            <a:ext cx="8458200" cy="2549525"/>
          </a:xfrm>
        </p:spPr>
        <p:txBody>
          <a:bodyPr/>
          <a:lstStyle/>
          <a:p>
            <a:r>
              <a:rPr lang="en-IN" i="1" dirty="0"/>
              <a:t>Write a java script function </a:t>
            </a:r>
            <a:r>
              <a:rPr lang="en-US" i="1" dirty="0"/>
              <a:t>to get a random number between 0 and 9?</a:t>
            </a:r>
            <a:endParaRPr lang="en-IN" i="1" dirty="0"/>
          </a:p>
          <a:p>
            <a:pPr marL="0" indent="0" algn="r">
              <a:buNone/>
            </a:pPr>
            <a:r>
              <a:rPr lang="en-IN" i="1" dirty="0"/>
              <a:t>(15 </a:t>
            </a:r>
            <a:r>
              <a:rPr lang="en-IN" i="1" dirty="0" err="1"/>
              <a:t>mins</a:t>
            </a:r>
            <a:r>
              <a:rPr lang="en-IN" i="1" dirty="0"/>
              <a:t>)</a:t>
            </a:r>
          </a:p>
        </p:txBody>
      </p:sp>
      <p:sp>
        <p:nvSpPr>
          <p:cNvPr id="19461" name="Slide Number Placeholder 5"/>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F4198FF-9FD0-4CDC-9C68-018E4C28CF86}" type="slidenum">
              <a:rPr lang="en-US" smtClean="0">
                <a:solidFill>
                  <a:schemeClr val="bg2"/>
                </a:solidFill>
              </a:rPr>
              <a:pPr eaLnBrk="1" hangingPunct="1">
                <a:defRPr/>
              </a:pPr>
              <a:t>22</a:t>
            </a:fld>
            <a:endParaRPr lang="en-US" smtClean="0">
              <a:solidFill>
                <a:schemeClr val="bg2"/>
              </a:solidFill>
            </a:endParaRPr>
          </a:p>
        </p:txBody>
      </p:sp>
    </p:spTree>
    <p:extLst>
      <p:ext uri="{BB962C8B-B14F-4D97-AF65-F5344CB8AC3E}">
        <p14:creationId xmlns="" xmlns:p14="http://schemas.microsoft.com/office/powerpoint/2010/main" val="2323041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0"/>
            <a:ext cx="8229600" cy="908050"/>
          </a:xfrm>
        </p:spPr>
        <p:txBody>
          <a:bodyPr/>
          <a:lstStyle/>
          <a:p>
            <a:pPr eaLnBrk="1" hangingPunct="1"/>
            <a:r>
              <a:rPr lang="en-US" dirty="0" smtClean="0">
                <a:latin typeface="Courier New" pitchFamily="49" charset="0"/>
                <a:cs typeface="Courier New" pitchFamily="49" charset="0"/>
              </a:rPr>
              <a:t>Date</a:t>
            </a:r>
            <a:endParaRPr lang="en-IN" dirty="0" smtClean="0">
              <a:latin typeface="Courier New" pitchFamily="49" charset="0"/>
              <a:cs typeface="Courier New" pitchFamily="49" charset="0"/>
            </a:endParaRPr>
          </a:p>
        </p:txBody>
      </p:sp>
      <p:sp>
        <p:nvSpPr>
          <p:cNvPr id="20483" name="Rectangle 3"/>
          <p:cNvSpPr>
            <a:spLocks noGrp="1" noChangeArrowheads="1"/>
          </p:cNvSpPr>
          <p:nvPr>
            <p:ph type="body" idx="1"/>
          </p:nvPr>
        </p:nvSpPr>
        <p:spPr>
          <a:xfrm>
            <a:off x="152400" y="1028700"/>
            <a:ext cx="8642350" cy="5067300"/>
          </a:xfrm>
        </p:spPr>
        <p:txBody>
          <a:bodyPr/>
          <a:lstStyle/>
          <a:p>
            <a:pPr eaLnBrk="1" hangingPunct="1"/>
            <a:r>
              <a:rPr lang="en-IN" dirty="0" smtClean="0"/>
              <a:t>Constructors </a:t>
            </a:r>
          </a:p>
          <a:p>
            <a:pPr lvl="1" eaLnBrk="1" hangingPunct="1"/>
            <a:r>
              <a:rPr lang="en-IN" sz="2000" b="1" dirty="0" smtClean="0">
                <a:solidFill>
                  <a:srgbClr val="000000"/>
                </a:solidFill>
                <a:latin typeface="Courier New" pitchFamily="49" charset="0"/>
              </a:rPr>
              <a:t>Date()</a:t>
            </a:r>
            <a:r>
              <a:rPr lang="en-IN" sz="2000" dirty="0" smtClean="0"/>
              <a:t> - Use the current date and time to create an instance of the object date. </a:t>
            </a:r>
          </a:p>
          <a:p>
            <a:pPr lvl="2" eaLnBrk="1" hangingPunct="1"/>
            <a:r>
              <a:rPr lang="en-IN" sz="2000" b="1" dirty="0">
                <a:solidFill>
                  <a:srgbClr val="000000"/>
                </a:solidFill>
                <a:latin typeface="Courier New" pitchFamily="49" charset="0"/>
              </a:rPr>
              <a:t>today = new Date</a:t>
            </a:r>
            <a:r>
              <a:rPr lang="en-IN" sz="2000" b="1" dirty="0" smtClean="0">
                <a:solidFill>
                  <a:srgbClr val="000000"/>
                </a:solidFill>
                <a:latin typeface="Courier New" pitchFamily="49" charset="0"/>
              </a:rPr>
              <a:t>();</a:t>
            </a:r>
            <a:endParaRPr lang="en-IN" sz="2000" dirty="0" smtClean="0"/>
          </a:p>
          <a:p>
            <a:pPr lvl="1" eaLnBrk="1" hangingPunct="1"/>
            <a:r>
              <a:rPr lang="en-IN" sz="2000" b="1" dirty="0" smtClean="0">
                <a:solidFill>
                  <a:srgbClr val="000000"/>
                </a:solidFill>
                <a:latin typeface="Courier New" pitchFamily="49" charset="0"/>
              </a:rPr>
              <a:t>Date(</a:t>
            </a:r>
            <a:r>
              <a:rPr lang="en-IN" sz="2000" b="1" dirty="0" err="1" smtClean="0">
                <a:solidFill>
                  <a:srgbClr val="000000"/>
                </a:solidFill>
                <a:latin typeface="Courier New" pitchFamily="49" charset="0"/>
              </a:rPr>
              <a:t>dateString</a:t>
            </a:r>
            <a:r>
              <a:rPr lang="en-IN" sz="2000" b="1" dirty="0" smtClean="0">
                <a:solidFill>
                  <a:srgbClr val="000000"/>
                </a:solidFill>
                <a:latin typeface="Courier New" pitchFamily="49" charset="0"/>
              </a:rPr>
              <a:t>)</a:t>
            </a:r>
            <a:r>
              <a:rPr lang="en-IN" sz="2000" dirty="0" smtClean="0"/>
              <a:t> - Use the date specified by the string to create the instance of the date object. </a:t>
            </a:r>
          </a:p>
          <a:p>
            <a:pPr lvl="2" eaLnBrk="1" hangingPunct="1"/>
            <a:r>
              <a:rPr lang="en-IN" sz="2000" b="1" dirty="0">
                <a:solidFill>
                  <a:srgbClr val="000000"/>
                </a:solidFill>
                <a:latin typeface="Courier New" pitchFamily="49" charset="0"/>
              </a:rPr>
              <a:t>d1 = new Date("July 10, 2010 11:13:00</a:t>
            </a:r>
            <a:r>
              <a:rPr lang="en-IN" sz="2000" b="1" dirty="0" smtClean="0">
                <a:solidFill>
                  <a:srgbClr val="000000"/>
                </a:solidFill>
                <a:latin typeface="Courier New" pitchFamily="49" charset="0"/>
              </a:rPr>
              <a:t>");</a:t>
            </a:r>
          </a:p>
          <a:p>
            <a:pPr lvl="1" eaLnBrk="1" hangingPunct="1"/>
            <a:r>
              <a:rPr lang="en-IN" sz="2000" b="1" dirty="0" smtClean="0">
                <a:solidFill>
                  <a:srgbClr val="000000"/>
                </a:solidFill>
                <a:latin typeface="Courier New" pitchFamily="49" charset="0"/>
              </a:rPr>
              <a:t>Date(year, month, day)</a:t>
            </a:r>
            <a:r>
              <a:rPr lang="en-IN" sz="2000" dirty="0" smtClean="0"/>
              <a:t> - Create an instance of date with the specified values. </a:t>
            </a:r>
          </a:p>
          <a:p>
            <a:pPr lvl="1" eaLnBrk="1" hangingPunct="1"/>
            <a:r>
              <a:rPr lang="en-IN" sz="2000" b="1" dirty="0" smtClean="0">
                <a:solidFill>
                  <a:srgbClr val="000000"/>
                </a:solidFill>
                <a:latin typeface="Courier New" pitchFamily="49" charset="0"/>
              </a:rPr>
              <a:t>Date(year, month, day, hours, minutes, seconds)</a:t>
            </a:r>
            <a:r>
              <a:rPr lang="en-IN" sz="2000" dirty="0" smtClean="0"/>
              <a:t> - Create an instance of date with the specified values where month begins from 0.</a:t>
            </a:r>
          </a:p>
        </p:txBody>
      </p:sp>
      <p:sp>
        <p:nvSpPr>
          <p:cNvPr id="20484"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E39CF14-66A2-4238-9A39-C56E62FC4B5E}" type="slidenum">
              <a:rPr lang="en-US" smtClean="0">
                <a:solidFill>
                  <a:schemeClr val="bg2"/>
                </a:solidFill>
              </a:rPr>
              <a:pPr eaLnBrk="1" hangingPunct="1">
                <a:defRPr/>
              </a:pPr>
              <a:t>23</a:t>
            </a:fld>
            <a:endParaRPr lang="en-US" smtClean="0">
              <a:solidFill>
                <a:schemeClr val="bg2"/>
              </a:solidFill>
            </a:endParaRPr>
          </a:p>
        </p:txBody>
      </p:sp>
    </p:spTree>
    <p:extLst>
      <p:ext uri="{BB962C8B-B14F-4D97-AF65-F5344CB8AC3E}">
        <p14:creationId xmlns="" xmlns:p14="http://schemas.microsoft.com/office/powerpoint/2010/main" val="3395085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dirty="0" smtClean="0">
                <a:latin typeface="Courier New" pitchFamily="49" charset="0"/>
                <a:cs typeface="Courier New" pitchFamily="49" charset="0"/>
              </a:rPr>
              <a:t>Date</a:t>
            </a:r>
            <a:r>
              <a:rPr lang="en-US" dirty="0" smtClean="0"/>
              <a:t> methods</a:t>
            </a:r>
          </a:p>
        </p:txBody>
      </p:sp>
      <p:sp>
        <p:nvSpPr>
          <p:cNvPr id="22531" name="Rectangle 3"/>
          <p:cNvSpPr>
            <a:spLocks noGrp="1" noChangeArrowheads="1"/>
          </p:cNvSpPr>
          <p:nvPr>
            <p:ph type="body" idx="4294967295"/>
          </p:nvPr>
        </p:nvSpPr>
        <p:spPr>
          <a:xfrm>
            <a:off x="304800" y="1219200"/>
            <a:ext cx="8382000" cy="5257800"/>
          </a:xfrm>
        </p:spPr>
        <p:txBody>
          <a:bodyPr/>
          <a:lstStyle/>
          <a:p>
            <a:pPr lvl="1" eaLnBrk="1" hangingPunct="1"/>
            <a:r>
              <a:rPr lang="en-US" sz="2000" b="1" dirty="0" err="1" smtClean="0">
                <a:solidFill>
                  <a:srgbClr val="000000"/>
                </a:solidFill>
                <a:latin typeface="Courier New" pitchFamily="49" charset="0"/>
              </a:rPr>
              <a:t>getDate</a:t>
            </a:r>
            <a:r>
              <a:rPr lang="en-US" sz="2000" b="1" dirty="0" smtClean="0">
                <a:solidFill>
                  <a:srgbClr val="000000"/>
                </a:solidFill>
                <a:latin typeface="Courier New" pitchFamily="49" charset="0"/>
              </a:rPr>
              <a:t>()  </a:t>
            </a:r>
          </a:p>
          <a:p>
            <a:pPr lvl="1" eaLnBrk="1" hangingPunct="1">
              <a:buFontTx/>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getMonth</a:t>
            </a:r>
            <a:r>
              <a:rPr lang="en-US" sz="2000" b="1" dirty="0" smtClean="0">
                <a:solidFill>
                  <a:srgbClr val="000000"/>
                </a:solidFill>
                <a:latin typeface="Courier New" pitchFamily="49" charset="0"/>
              </a:rPr>
              <a:t>()</a:t>
            </a:r>
            <a:r>
              <a:rPr lang="en-US" sz="2000" b="1" dirty="0" smtClean="0">
                <a:solidFill>
                  <a:srgbClr val="000000"/>
                </a:solidFill>
                <a:latin typeface="Courier New" pitchFamily="49" charset="0"/>
                <a:sym typeface="Wingdings" pitchFamily="2" charset="2"/>
              </a:rPr>
              <a:t> </a:t>
            </a:r>
            <a:r>
              <a:rPr lang="en-US" sz="2000" b="1" dirty="0" smtClean="0">
                <a:solidFill>
                  <a:srgbClr val="000000"/>
                </a:solidFill>
                <a:latin typeface="Courier New" pitchFamily="49" charset="0"/>
              </a:rPr>
              <a:t>0 indicating Jan</a:t>
            </a:r>
          </a:p>
          <a:p>
            <a:pPr lvl="1" eaLnBrk="1" hangingPunct="1">
              <a:buFontTx/>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getYear</a:t>
            </a:r>
            <a:r>
              <a:rPr lang="en-US" sz="2000" b="1" dirty="0" smtClean="0">
                <a:solidFill>
                  <a:srgbClr val="000000"/>
                </a:solidFill>
                <a:latin typeface="Courier New" pitchFamily="49" charset="0"/>
              </a:rPr>
              <a:t>() </a:t>
            </a:r>
          </a:p>
          <a:p>
            <a:pPr lvl="1" eaLnBrk="1" hangingPunct="1">
              <a:buFontTx/>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getDay</a:t>
            </a:r>
            <a:r>
              <a:rPr lang="en-US" sz="2000" b="1" dirty="0" smtClean="0">
                <a:solidFill>
                  <a:srgbClr val="000000"/>
                </a:solidFill>
                <a:latin typeface="Courier New" pitchFamily="49" charset="0"/>
              </a:rPr>
              <a:t>()</a:t>
            </a:r>
            <a:r>
              <a:rPr lang="en-US" sz="2000" b="1" dirty="0" smtClean="0">
                <a:solidFill>
                  <a:srgbClr val="000000"/>
                </a:solidFill>
                <a:latin typeface="Courier New" pitchFamily="49" charset="0"/>
                <a:sym typeface="Wingdings" pitchFamily="2" charset="2"/>
              </a:rPr>
              <a:t></a:t>
            </a:r>
            <a:r>
              <a:rPr lang="en-US" sz="2000" b="1" dirty="0" smtClean="0">
                <a:solidFill>
                  <a:srgbClr val="000000"/>
                </a:solidFill>
                <a:latin typeface="Courier New" pitchFamily="49" charset="0"/>
              </a:rPr>
              <a:t>weekday 0 indicating Sunday</a:t>
            </a:r>
          </a:p>
          <a:p>
            <a:pPr lvl="1" eaLnBrk="1" hangingPunct="1">
              <a:buFontTx/>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getHours</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getMinutes</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getSeconds</a:t>
            </a:r>
            <a:r>
              <a:rPr lang="en-US" sz="2000" b="1" dirty="0" smtClean="0">
                <a:solidFill>
                  <a:srgbClr val="000000"/>
                </a:solidFill>
                <a:latin typeface="Courier New" pitchFamily="49" charset="0"/>
              </a:rPr>
              <a:t>() </a:t>
            </a:r>
          </a:p>
          <a:p>
            <a:pPr lvl="1" eaLnBrk="1" hangingPunct="1"/>
            <a:r>
              <a:rPr lang="en-US" sz="2000" b="1" dirty="0" err="1" smtClean="0">
                <a:solidFill>
                  <a:srgbClr val="000000"/>
                </a:solidFill>
                <a:latin typeface="Courier New" pitchFamily="49" charset="0"/>
              </a:rPr>
              <a:t>setDate</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setMonth</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setYear</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setHours</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setMinutes</a:t>
            </a:r>
            <a:r>
              <a:rPr lang="en-US" sz="2000" b="1" dirty="0" smtClean="0">
                <a:solidFill>
                  <a:srgbClr val="000000"/>
                </a:solidFill>
                <a:latin typeface="Courier New" pitchFamily="49" charset="0"/>
              </a:rPr>
              <a:t>(value)  </a:t>
            </a:r>
            <a:r>
              <a:rPr lang="en-US" sz="2000" b="1" dirty="0" err="1" smtClean="0">
                <a:solidFill>
                  <a:srgbClr val="000000"/>
                </a:solidFill>
                <a:latin typeface="Courier New" pitchFamily="49" charset="0"/>
              </a:rPr>
              <a:t>setSeconds</a:t>
            </a:r>
            <a:r>
              <a:rPr lang="en-US" sz="2000" b="1" dirty="0" smtClean="0">
                <a:solidFill>
                  <a:srgbClr val="000000"/>
                </a:solidFill>
                <a:latin typeface="Courier New" pitchFamily="49" charset="0"/>
              </a:rPr>
              <a:t>(value) </a:t>
            </a:r>
            <a:r>
              <a:rPr lang="en-IN" sz="2000" b="1" dirty="0" err="1" smtClean="0">
                <a:solidFill>
                  <a:srgbClr val="000000"/>
                </a:solidFill>
                <a:latin typeface="Courier New" pitchFamily="49" charset="0"/>
              </a:rPr>
              <a:t>setFullYear</a:t>
            </a:r>
            <a:r>
              <a:rPr lang="en-IN" sz="2000" b="1" dirty="0" smtClean="0">
                <a:solidFill>
                  <a:srgbClr val="000000"/>
                </a:solidFill>
                <a:latin typeface="Courier New" pitchFamily="49" charset="0"/>
              </a:rPr>
              <a:t>(</a:t>
            </a:r>
            <a:r>
              <a:rPr lang="en-IN" sz="2000" b="1" dirty="0" err="1" smtClean="0">
                <a:solidFill>
                  <a:srgbClr val="000000"/>
                </a:solidFill>
                <a:latin typeface="Courier New" pitchFamily="49" charset="0"/>
              </a:rPr>
              <a:t>yy,mm,dd</a:t>
            </a:r>
            <a:r>
              <a:rPr lang="en-IN" sz="2000" b="1" dirty="0" smtClean="0">
                <a:solidFill>
                  <a:srgbClr val="000000"/>
                </a:solidFill>
                <a:latin typeface="Courier New" pitchFamily="49" charset="0"/>
              </a:rPr>
              <a:t>)</a:t>
            </a:r>
          </a:p>
          <a:p>
            <a:pPr lvl="1" eaLnBrk="1" hangingPunct="1"/>
            <a:r>
              <a:rPr lang="en-US" sz="2000" b="1" dirty="0" smtClean="0">
                <a:solidFill>
                  <a:srgbClr val="000000"/>
                </a:solidFill>
                <a:latin typeface="Courier New" pitchFamily="49" charset="0"/>
              </a:rPr>
              <a:t>parse(string)</a:t>
            </a:r>
          </a:p>
          <a:p>
            <a:pPr marL="457200" lvl="1" indent="0" eaLnBrk="1" hangingPunct="1">
              <a:buNone/>
            </a:pPr>
            <a:endParaRPr lang="en-IN" sz="2000" b="1" dirty="0" smtClean="0">
              <a:solidFill>
                <a:srgbClr val="000000"/>
              </a:solidFill>
              <a:latin typeface="Courier New" pitchFamily="49" charset="0"/>
            </a:endParaRPr>
          </a:p>
        </p:txBody>
      </p:sp>
      <p:sp>
        <p:nvSpPr>
          <p:cNvPr id="22532"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2865A21-FD99-4559-91A0-C6171C2B5A86}" type="slidenum">
              <a:rPr lang="en-US" smtClean="0">
                <a:solidFill>
                  <a:schemeClr val="bg2"/>
                </a:solidFill>
              </a:rPr>
              <a:pPr eaLnBrk="1" hangingPunct="1">
                <a:defRPr/>
              </a:pPr>
              <a:t>24</a:t>
            </a:fld>
            <a:endParaRPr lang="en-US" smtClean="0">
              <a:solidFill>
                <a:schemeClr val="bg2"/>
              </a:solidFill>
            </a:endParaRPr>
          </a:p>
        </p:txBody>
      </p:sp>
      <p:pic>
        <p:nvPicPr>
          <p:cNvPr id="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61544" y="1144544"/>
            <a:ext cx="547688" cy="515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191000" y="1219200"/>
            <a:ext cx="4572000" cy="369332"/>
          </a:xfrm>
          <a:prstGeom prst="rect">
            <a:avLst/>
          </a:prstGeom>
          <a:noFill/>
        </p:spPr>
        <p:txBody>
          <a:bodyPr wrap="square" rtlCol="0">
            <a:spAutoFit/>
          </a:bodyPr>
          <a:lstStyle/>
          <a:p>
            <a:r>
              <a:rPr lang="en-US" i="1" dirty="0" smtClean="0">
                <a:solidFill>
                  <a:srgbClr val="7030A0"/>
                </a:solidFill>
              </a:rPr>
              <a:t>Go through these methods</a:t>
            </a:r>
            <a:endParaRPr lang="en-US" i="1" dirty="0">
              <a:solidFill>
                <a:srgbClr val="7030A0"/>
              </a:solidFill>
            </a:endParaRPr>
          </a:p>
        </p:txBody>
      </p:sp>
    </p:spTree>
    <p:extLst>
      <p:ext uri="{BB962C8B-B14F-4D97-AF65-F5344CB8AC3E}">
        <p14:creationId xmlns="" xmlns:p14="http://schemas.microsoft.com/office/powerpoint/2010/main" val="3603273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152400" y="76200"/>
            <a:ext cx="8229600" cy="685800"/>
          </a:xfrm>
        </p:spPr>
        <p:txBody>
          <a:bodyPr/>
          <a:lstStyle/>
          <a:p>
            <a:r>
              <a:rPr lang="en-US" dirty="0" smtClean="0"/>
              <a:t>Date arithmetic</a:t>
            </a:r>
            <a:endParaRPr lang="en-IN" dirty="0" smtClean="0"/>
          </a:p>
        </p:txBody>
      </p:sp>
      <p:sp>
        <p:nvSpPr>
          <p:cNvPr id="23555" name="Content Placeholder 2"/>
          <p:cNvSpPr>
            <a:spLocks noGrp="1"/>
          </p:cNvSpPr>
          <p:nvPr>
            <p:ph idx="4294967295"/>
          </p:nvPr>
        </p:nvSpPr>
        <p:spPr>
          <a:xfrm>
            <a:off x="106363" y="1052513"/>
            <a:ext cx="8713787" cy="5505450"/>
          </a:xfrm>
        </p:spPr>
        <p:txBody>
          <a:bodyPr/>
          <a:lstStyle/>
          <a:p>
            <a:pPr>
              <a:lnSpc>
                <a:spcPct val="120000"/>
              </a:lnSpc>
              <a:buFontTx/>
              <a:buNone/>
            </a:pPr>
            <a:r>
              <a:rPr lang="en-IN" b="1" dirty="0" smtClean="0">
                <a:solidFill>
                  <a:srgbClr val="000000"/>
                </a:solidFill>
                <a:latin typeface="Courier New" pitchFamily="49" charset="0"/>
                <a:cs typeface="Courier New" pitchFamily="49" charset="0"/>
              </a:rPr>
              <a:t>&lt;html&gt;&lt;body&gt;</a:t>
            </a:r>
          </a:p>
          <a:p>
            <a:pPr>
              <a:lnSpc>
                <a:spcPct val="120000"/>
              </a:lnSpc>
              <a:buFontTx/>
              <a:buNone/>
            </a:pPr>
            <a:r>
              <a:rPr lang="en-IN" b="1" dirty="0" smtClean="0">
                <a:solidFill>
                  <a:srgbClr val="000000"/>
                </a:solidFill>
                <a:latin typeface="Courier New" pitchFamily="49" charset="0"/>
                <a:cs typeface="Courier New" pitchFamily="49" charset="0"/>
              </a:rPr>
              <a:t>&lt;script&gt;</a:t>
            </a:r>
          </a:p>
          <a:p>
            <a:pPr>
              <a:lnSpc>
                <a:spcPct val="120000"/>
              </a:lnSpc>
              <a:buFontTx/>
              <a:buNone/>
            </a:pPr>
            <a:r>
              <a:rPr lang="en-IN" b="1" dirty="0" smtClean="0">
                <a:solidFill>
                  <a:srgbClr val="000000"/>
                </a:solidFill>
                <a:latin typeface="Courier New" pitchFamily="49" charset="0"/>
                <a:cs typeface="Courier New" pitchFamily="49" charset="0"/>
              </a:rPr>
              <a:t>var today= new Date();</a:t>
            </a:r>
          </a:p>
          <a:p>
            <a:pPr>
              <a:lnSpc>
                <a:spcPct val="120000"/>
              </a:lnSpc>
              <a:buFontTx/>
              <a:buNone/>
            </a:pPr>
            <a:r>
              <a:rPr lang="en-IN" b="1" dirty="0" smtClean="0">
                <a:solidFill>
                  <a:srgbClr val="000000"/>
                </a:solidFill>
                <a:latin typeface="Courier New" pitchFamily="49" charset="0"/>
                <a:cs typeface="Courier New" pitchFamily="49" charset="0"/>
              </a:rPr>
              <a:t>var </a:t>
            </a:r>
            <a:r>
              <a:rPr lang="en-IN" b="1" dirty="0" err="1" smtClean="0">
                <a:solidFill>
                  <a:srgbClr val="000000"/>
                </a:solidFill>
                <a:latin typeface="Courier New" pitchFamily="49" charset="0"/>
                <a:cs typeface="Courier New" pitchFamily="49" charset="0"/>
              </a:rPr>
              <a:t>lastdate</a:t>
            </a:r>
            <a:r>
              <a:rPr lang="en-IN" b="1" dirty="0" smtClean="0">
                <a:solidFill>
                  <a:srgbClr val="000000"/>
                </a:solidFill>
                <a:latin typeface="Courier New" pitchFamily="49" charset="0"/>
                <a:cs typeface="Courier New" pitchFamily="49" charset="0"/>
              </a:rPr>
              <a:t>=new Date();</a:t>
            </a:r>
          </a:p>
          <a:p>
            <a:pPr>
              <a:lnSpc>
                <a:spcPct val="120000"/>
              </a:lnSpc>
              <a:buFontTx/>
              <a:buNone/>
            </a:pPr>
            <a:r>
              <a:rPr lang="en-IN" b="1" dirty="0" err="1" smtClean="0">
                <a:solidFill>
                  <a:srgbClr val="000000"/>
                </a:solidFill>
                <a:latin typeface="Courier New" pitchFamily="49" charset="0"/>
                <a:cs typeface="Courier New" pitchFamily="49" charset="0"/>
              </a:rPr>
              <a:t>lastdate.setFullYear</a:t>
            </a:r>
            <a:r>
              <a:rPr lang="en-IN" b="1" dirty="0" smtClean="0">
                <a:solidFill>
                  <a:srgbClr val="000000"/>
                </a:solidFill>
                <a:latin typeface="Courier New" pitchFamily="49" charset="0"/>
                <a:cs typeface="Courier New" pitchFamily="49" charset="0"/>
              </a:rPr>
              <a:t>(2011,0,1);//1st Jan 2011</a:t>
            </a:r>
          </a:p>
          <a:p>
            <a:pPr>
              <a:lnSpc>
                <a:spcPct val="120000"/>
              </a:lnSpc>
              <a:buFontTx/>
              <a:buNone/>
            </a:pPr>
            <a:r>
              <a:rPr lang="en-IN" b="1" dirty="0" smtClean="0">
                <a:solidFill>
                  <a:srgbClr val="000000"/>
                </a:solidFill>
                <a:latin typeface="Courier New" pitchFamily="49" charset="0"/>
                <a:cs typeface="Courier New" pitchFamily="49" charset="0"/>
              </a:rPr>
              <a:t>if (</a:t>
            </a:r>
            <a:r>
              <a:rPr lang="en-IN" b="1" dirty="0" err="1" smtClean="0">
                <a:solidFill>
                  <a:srgbClr val="C00000"/>
                </a:solidFill>
                <a:latin typeface="Courier New" pitchFamily="49" charset="0"/>
                <a:cs typeface="Courier New" pitchFamily="49" charset="0"/>
              </a:rPr>
              <a:t>lastdate</a:t>
            </a:r>
            <a:r>
              <a:rPr lang="en-IN" b="1" dirty="0" smtClean="0">
                <a:solidFill>
                  <a:srgbClr val="C00000"/>
                </a:solidFill>
                <a:latin typeface="Courier New" pitchFamily="49" charset="0"/>
                <a:cs typeface="Courier New" pitchFamily="49" charset="0"/>
              </a:rPr>
              <a:t>&gt;today</a:t>
            </a:r>
            <a:r>
              <a:rPr lang="en-IN" b="1" dirty="0" smtClean="0">
                <a:solidFill>
                  <a:srgbClr val="000000"/>
                </a:solidFill>
                <a:latin typeface="Courier New" pitchFamily="49" charset="0"/>
                <a:cs typeface="Courier New" pitchFamily="49" charset="0"/>
              </a:rPr>
              <a:t>)  {</a:t>
            </a:r>
          </a:p>
          <a:p>
            <a:pPr>
              <a:lnSpc>
                <a:spcPct val="120000"/>
              </a:lnSpc>
              <a:buFontTx/>
              <a:buNone/>
            </a:pPr>
            <a:r>
              <a:rPr lang="en-IN" b="1" dirty="0" smtClean="0">
                <a:solidFill>
                  <a:srgbClr val="000000"/>
                </a:solidFill>
                <a:latin typeface="Courier New" pitchFamily="49" charset="0"/>
                <a:cs typeface="Courier New" pitchFamily="49" charset="0"/>
              </a:rPr>
              <a:t>	var day = 1000 * 60 * 60 * 24;</a:t>
            </a:r>
          </a:p>
          <a:p>
            <a:pPr>
              <a:lnSpc>
                <a:spcPct val="120000"/>
              </a:lnSpc>
              <a:buFontTx/>
              <a:buNone/>
            </a:pPr>
            <a:r>
              <a:rPr lang="en-IN" b="1" dirty="0" smtClean="0">
                <a:solidFill>
                  <a:srgbClr val="000000"/>
                </a:solidFill>
                <a:latin typeface="Courier New" pitchFamily="49" charset="0"/>
                <a:cs typeface="Courier New" pitchFamily="49" charset="0"/>
              </a:rPr>
              <a:t>	x=(</a:t>
            </a:r>
            <a:r>
              <a:rPr lang="en-IN" b="1" dirty="0" err="1" smtClean="0">
                <a:solidFill>
                  <a:srgbClr val="C00000"/>
                </a:solidFill>
                <a:latin typeface="Courier New" pitchFamily="49" charset="0"/>
                <a:cs typeface="Courier New" pitchFamily="49" charset="0"/>
              </a:rPr>
              <a:t>lastdate</a:t>
            </a:r>
            <a:r>
              <a:rPr lang="en-IN" b="1" dirty="0" smtClean="0">
                <a:solidFill>
                  <a:srgbClr val="C00000"/>
                </a:solidFill>
                <a:latin typeface="Courier New" pitchFamily="49" charset="0"/>
                <a:cs typeface="Courier New" pitchFamily="49" charset="0"/>
              </a:rPr>
              <a:t>-today</a:t>
            </a:r>
            <a:r>
              <a:rPr lang="en-IN" b="1" dirty="0" smtClean="0">
                <a:solidFill>
                  <a:srgbClr val="000000"/>
                </a:solidFill>
                <a:latin typeface="Courier New" pitchFamily="49" charset="0"/>
                <a:cs typeface="Courier New" pitchFamily="49" charset="0"/>
              </a:rPr>
              <a:t>)/day;</a:t>
            </a:r>
          </a:p>
          <a:p>
            <a:pPr>
              <a:lnSpc>
                <a:spcPct val="120000"/>
              </a:lnSpc>
              <a:buFontTx/>
              <a:buNone/>
            </a:pPr>
            <a:r>
              <a:rPr lang="en-IN" b="1" dirty="0" smtClean="0">
                <a:solidFill>
                  <a:srgbClr val="000000"/>
                </a:solidFill>
                <a:latin typeface="Courier New" pitchFamily="49" charset="0"/>
                <a:cs typeface="Courier New" pitchFamily="49" charset="0"/>
              </a:rPr>
              <a:t>  alert("Number of days left "+x);</a:t>
            </a:r>
          </a:p>
          <a:p>
            <a:pPr>
              <a:lnSpc>
                <a:spcPct val="120000"/>
              </a:lnSpc>
              <a:buFontTx/>
              <a:buNone/>
            </a:pPr>
            <a:r>
              <a:rPr lang="en-IN" b="1" dirty="0" smtClean="0">
                <a:solidFill>
                  <a:srgbClr val="000000"/>
                </a:solidFill>
                <a:latin typeface="Courier New" pitchFamily="49" charset="0"/>
                <a:cs typeface="Courier New" pitchFamily="49" charset="0"/>
              </a:rPr>
              <a:t>  }</a:t>
            </a:r>
          </a:p>
          <a:p>
            <a:pPr>
              <a:lnSpc>
                <a:spcPct val="120000"/>
              </a:lnSpc>
              <a:buFontTx/>
              <a:buNone/>
            </a:pPr>
            <a:r>
              <a:rPr lang="en-IN" b="1" dirty="0" smtClean="0">
                <a:solidFill>
                  <a:srgbClr val="000000"/>
                </a:solidFill>
                <a:latin typeface="Courier New" pitchFamily="49" charset="0"/>
                <a:cs typeface="Courier New" pitchFamily="49" charset="0"/>
              </a:rPr>
              <a:t>else  {</a:t>
            </a:r>
          </a:p>
          <a:p>
            <a:pPr>
              <a:lnSpc>
                <a:spcPct val="120000"/>
              </a:lnSpc>
              <a:buFontTx/>
              <a:buNone/>
            </a:pPr>
            <a:r>
              <a:rPr lang="en-IN" b="1" dirty="0" smtClean="0">
                <a:solidFill>
                  <a:srgbClr val="000000"/>
                </a:solidFill>
                <a:latin typeface="Courier New" pitchFamily="49" charset="0"/>
                <a:cs typeface="Courier New" pitchFamily="49" charset="0"/>
              </a:rPr>
              <a:t>  alert("time up");  }</a:t>
            </a:r>
          </a:p>
          <a:p>
            <a:pPr>
              <a:lnSpc>
                <a:spcPct val="120000"/>
              </a:lnSpc>
              <a:buFontTx/>
              <a:buNone/>
            </a:pPr>
            <a:r>
              <a:rPr lang="en-IN" b="1" dirty="0" smtClean="0">
                <a:solidFill>
                  <a:srgbClr val="000000"/>
                </a:solidFill>
                <a:latin typeface="Courier New" pitchFamily="49" charset="0"/>
                <a:cs typeface="Courier New" pitchFamily="49" charset="0"/>
              </a:rPr>
              <a:t>&lt;/script&gt;&lt;/body&gt;&lt;/html&gt;</a:t>
            </a:r>
          </a:p>
        </p:txBody>
      </p:sp>
      <p:sp>
        <p:nvSpPr>
          <p:cNvPr id="23556"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DB9FE99-A86B-4D5C-8D12-CB9EFD1FFFCC}" type="slidenum">
              <a:rPr lang="en-US" smtClean="0">
                <a:solidFill>
                  <a:schemeClr val="bg2"/>
                </a:solidFill>
              </a:rPr>
              <a:pPr eaLnBrk="1" hangingPunct="1">
                <a:defRPr/>
              </a:pPr>
              <a:t>25</a:t>
            </a:fld>
            <a:endParaRPr lang="en-US" smtClean="0">
              <a:solidFill>
                <a:schemeClr val="bg2"/>
              </a:solidFill>
            </a:endParaRPr>
          </a:p>
        </p:txBody>
      </p:sp>
    </p:spTree>
    <p:extLst>
      <p:ext uri="{BB962C8B-B14F-4D97-AF65-F5344CB8AC3E}">
        <p14:creationId xmlns="" xmlns:p14="http://schemas.microsoft.com/office/powerpoint/2010/main" val="4042039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Content Placeholder 3"/>
          <p:cNvSpPr>
            <a:spLocks noGrp="1"/>
          </p:cNvSpPr>
          <p:nvPr>
            <p:ph idx="1"/>
          </p:nvPr>
        </p:nvSpPr>
        <p:spPr>
          <a:xfrm>
            <a:off x="457200" y="1447800"/>
            <a:ext cx="8229600" cy="4525963"/>
          </a:xfrm>
        </p:spPr>
        <p:txBody>
          <a:bodyPr/>
          <a:lstStyle/>
          <a:p>
            <a:r>
              <a:rPr lang="en-US" i="1" dirty="0" smtClean="0"/>
              <a:t>The electricity bill has to be paid before the 15</a:t>
            </a:r>
            <a:r>
              <a:rPr lang="en-US" i="1" baseline="30000" dirty="0" smtClean="0"/>
              <a:t>th</a:t>
            </a:r>
            <a:r>
              <a:rPr lang="en-US" i="1" dirty="0" smtClean="0"/>
              <a:t> of every month. Write java script code that will prompt the user to enter the bill number and credit card number (assume that the site has secure payment gateway). If the date user pays the bill beyond 15</a:t>
            </a:r>
            <a:r>
              <a:rPr lang="en-US" i="1" baseline="30000" dirty="0" smtClean="0"/>
              <a:t>th</a:t>
            </a:r>
            <a:r>
              <a:rPr lang="en-US" i="1" dirty="0" smtClean="0"/>
              <a:t> but before end of the month, then a fine of </a:t>
            </a:r>
            <a:r>
              <a:rPr lang="en-US" i="1" dirty="0" err="1" smtClean="0"/>
              <a:t>Rs</a:t>
            </a:r>
            <a:r>
              <a:rPr lang="en-US" i="1" dirty="0" smtClean="0"/>
              <a:t>. 50 is added for each delayed day. Compute the final bill and pop up the result to the user.</a:t>
            </a:r>
          </a:p>
          <a:p>
            <a:pPr marL="0" indent="0" algn="r">
              <a:buNone/>
            </a:pPr>
            <a:r>
              <a:rPr lang="en-US" i="1" dirty="0" smtClean="0"/>
              <a:t>(30 </a:t>
            </a:r>
            <a:r>
              <a:rPr lang="en-US" i="1" dirty="0" err="1" smtClean="0"/>
              <a:t>mins</a:t>
            </a:r>
            <a:r>
              <a:rPr lang="en-US" i="1" dirty="0" smtClean="0"/>
              <a:t>)</a:t>
            </a:r>
            <a:endParaRPr lang="en-US" i="1" dirty="0"/>
          </a:p>
        </p:txBody>
      </p:sp>
      <p:sp>
        <p:nvSpPr>
          <p:cNvPr id="3" name="Slide Number Placeholder 2"/>
          <p:cNvSpPr>
            <a:spLocks noGrp="1"/>
          </p:cNvSpPr>
          <p:nvPr>
            <p:ph type="sldNum" sz="quarter" idx="10"/>
          </p:nvPr>
        </p:nvSpPr>
        <p:spPr/>
        <p:txBody>
          <a:bodyPr/>
          <a:lstStyle/>
          <a:p>
            <a:pPr>
              <a:defRPr/>
            </a:pPr>
            <a:fld id="{5DAF8994-B381-4EC4-9F2D-C94E4497FBED}" type="slidenum">
              <a:rPr lang="en-US" smtClean="0"/>
              <a:pPr>
                <a:defRPr/>
              </a:pPr>
              <a:t>26</a:t>
            </a:fld>
            <a:endParaRPr lang="en-US"/>
          </a:p>
        </p:txBody>
      </p:sp>
    </p:spTree>
    <p:extLst>
      <p:ext uri="{BB962C8B-B14F-4D97-AF65-F5344CB8AC3E}">
        <p14:creationId xmlns="" xmlns:p14="http://schemas.microsoft.com/office/powerpoint/2010/main" val="2520786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 y="990600"/>
            <a:ext cx="8353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2" name="Title 1"/>
          <p:cNvSpPr>
            <a:spLocks noGrp="1"/>
          </p:cNvSpPr>
          <p:nvPr>
            <p:ph type="title"/>
          </p:nvPr>
        </p:nvSpPr>
        <p:spPr/>
        <p:txBody>
          <a:bodyPr/>
          <a:lstStyle/>
          <a:p>
            <a:r>
              <a:rPr lang="en-US" dirty="0"/>
              <a:t>Object </a:t>
            </a:r>
            <a:r>
              <a:rPr lang="en-US" dirty="0" smtClean="0"/>
              <a:t>Hierarchy</a:t>
            </a:r>
            <a:endParaRPr lang="en-US" dirty="0"/>
          </a:p>
        </p:txBody>
      </p:sp>
      <p:sp>
        <p:nvSpPr>
          <p:cNvPr id="4100"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0E8C329-7148-4AB5-84C6-8E22E514EEC8}" type="slidenum">
              <a:rPr lang="en-US" smtClean="0">
                <a:solidFill>
                  <a:schemeClr val="bg2"/>
                </a:solidFill>
              </a:rPr>
              <a:pPr eaLnBrk="1" hangingPunct="1">
                <a:defRPr/>
              </a:pPr>
              <a:t>27</a:t>
            </a:fld>
            <a:endParaRPr lang="en-US" smtClean="0">
              <a:solidFill>
                <a:schemeClr val="bg2"/>
              </a:solidFill>
            </a:endParaRPr>
          </a:p>
        </p:txBody>
      </p:sp>
      <p:sp>
        <p:nvSpPr>
          <p:cNvPr id="3" name="Oval 2"/>
          <p:cNvSpPr/>
          <p:nvPr/>
        </p:nvSpPr>
        <p:spPr>
          <a:xfrm>
            <a:off x="3886200" y="990600"/>
            <a:ext cx="1295400" cy="914400"/>
          </a:xfrm>
          <a:prstGeom prst="ellipse">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2057400"/>
            <a:ext cx="1295400" cy="914400"/>
          </a:xfrm>
          <a:prstGeom prst="ellipse">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3200" y="3124200"/>
            <a:ext cx="1295400" cy="914400"/>
          </a:xfrm>
          <a:prstGeom prst="ellipse">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962520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 object events</a:t>
            </a:r>
          </a:p>
        </p:txBody>
      </p:sp>
      <p:sp>
        <p:nvSpPr>
          <p:cNvPr id="3" name="Slide Number Placeholder 2"/>
          <p:cNvSpPr>
            <a:spLocks noGrp="1"/>
          </p:cNvSpPr>
          <p:nvPr>
            <p:ph type="sldNum" sz="quarter" idx="10"/>
          </p:nvPr>
        </p:nvSpPr>
        <p:spPr/>
        <p:txBody>
          <a:bodyPr/>
          <a:lstStyle/>
          <a:p>
            <a:pPr>
              <a:defRPr/>
            </a:pPr>
            <a:fld id="{5DAF8994-B381-4EC4-9F2D-C94E4497FBED}" type="slidenum">
              <a:rPr lang="en-US" smtClean="0"/>
              <a:pPr>
                <a:defRPr/>
              </a:pPr>
              <a:t>28</a:t>
            </a:fld>
            <a:endParaRPr lang="en-US"/>
          </a:p>
        </p:txBody>
      </p:sp>
      <p:pic>
        <p:nvPicPr>
          <p:cNvPr id="5"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850" y="1447800"/>
            <a:ext cx="8667750" cy="438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09698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762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sz="3200" b="1" dirty="0">
                <a:solidFill>
                  <a:schemeClr val="bg1"/>
                </a:solidFill>
              </a:rPr>
              <a:t>window object</a:t>
            </a:r>
          </a:p>
        </p:txBody>
      </p:sp>
      <p:sp>
        <p:nvSpPr>
          <p:cNvPr id="6147" name="Text Box 2"/>
          <p:cNvSpPr txBox="1">
            <a:spLocks noChangeArrowheads="1"/>
          </p:cNvSpPr>
          <p:nvPr/>
        </p:nvSpPr>
        <p:spPr bwMode="auto">
          <a:xfrm>
            <a:off x="457200" y="1371600"/>
            <a:ext cx="8229600" cy="457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9pPr>
          </a:lstStyle>
          <a:p>
            <a:pPr eaLnBrk="1" hangingPunct="1">
              <a:lnSpc>
                <a:spcPct val="140000"/>
              </a:lnSpc>
              <a:spcBef>
                <a:spcPts val="700"/>
              </a:spcBef>
              <a:buClr>
                <a:schemeClr val="accent2"/>
              </a:buClr>
              <a:buFont typeface="Wingdings" pitchFamily="2" charset="2"/>
              <a:buChar char="§"/>
            </a:pPr>
            <a:r>
              <a:rPr lang="en-IN" sz="2000" b="1" dirty="0">
                <a:solidFill>
                  <a:srgbClr val="5F5F5F"/>
                </a:solidFill>
                <a:latin typeface="Courier New" pitchFamily="49" charset="0"/>
              </a:rPr>
              <a:t>window</a:t>
            </a:r>
            <a:r>
              <a:rPr lang="en-IN" sz="2000" dirty="0">
                <a:solidFill>
                  <a:srgbClr val="5F5F5F"/>
                </a:solidFill>
              </a:rPr>
              <a:t> object is the highest level JavaScript object which corresponds to the web browser window.</a:t>
            </a:r>
          </a:p>
          <a:p>
            <a:pPr eaLnBrk="1" hangingPunct="1">
              <a:lnSpc>
                <a:spcPct val="140000"/>
              </a:lnSpc>
              <a:spcBef>
                <a:spcPts val="700"/>
              </a:spcBef>
              <a:buClr>
                <a:schemeClr val="accent2"/>
              </a:buClr>
              <a:buFont typeface="Wingdings" pitchFamily="2" charset="2"/>
              <a:buChar char="§"/>
            </a:pPr>
            <a:r>
              <a:rPr lang="en-US" sz="2000" b="1" dirty="0">
                <a:solidFill>
                  <a:srgbClr val="5F5F5F"/>
                </a:solidFill>
                <a:latin typeface="Courier New" pitchFamily="49" charset="0"/>
              </a:rPr>
              <a:t>window</a:t>
            </a:r>
            <a:r>
              <a:rPr lang="en-US" sz="2000" dirty="0">
                <a:solidFill>
                  <a:srgbClr val="5F5F5F"/>
                </a:solidFill>
              </a:rPr>
              <a:t> object contains </a:t>
            </a:r>
            <a:r>
              <a:rPr lang="en-US" sz="2000" b="1" dirty="0">
                <a:solidFill>
                  <a:srgbClr val="5F5F5F"/>
                </a:solidFill>
                <a:latin typeface="Courier New" pitchFamily="49" charset="0"/>
              </a:rPr>
              <a:t>document , location, frames </a:t>
            </a:r>
            <a:r>
              <a:rPr lang="en-US" sz="2000" dirty="0">
                <a:solidFill>
                  <a:srgbClr val="5F5F5F"/>
                </a:solidFill>
              </a:rPr>
              <a:t>and</a:t>
            </a:r>
            <a:r>
              <a:rPr lang="en-US" sz="2000" b="1" dirty="0">
                <a:solidFill>
                  <a:srgbClr val="5F5F5F"/>
                </a:solidFill>
                <a:latin typeface="Courier New" pitchFamily="49" charset="0"/>
              </a:rPr>
              <a:t> history</a:t>
            </a:r>
            <a:r>
              <a:rPr lang="en-US" sz="2000" dirty="0">
                <a:solidFill>
                  <a:srgbClr val="5F5F5F"/>
                </a:solidFill>
              </a:rPr>
              <a:t> object.</a:t>
            </a:r>
          </a:p>
          <a:p>
            <a:pPr eaLnBrk="1" hangingPunct="1">
              <a:lnSpc>
                <a:spcPct val="140000"/>
              </a:lnSpc>
              <a:spcBef>
                <a:spcPts val="700"/>
              </a:spcBef>
              <a:buClr>
                <a:schemeClr val="accent2"/>
              </a:buClr>
              <a:buFont typeface="Wingdings" pitchFamily="2" charset="2"/>
              <a:buChar char="§"/>
            </a:pPr>
            <a:r>
              <a:rPr lang="en-US" sz="2000" dirty="0">
                <a:solidFill>
                  <a:srgbClr val="5F5F5F"/>
                </a:solidFill>
              </a:rPr>
              <a:t>By default the </a:t>
            </a:r>
            <a:r>
              <a:rPr lang="en-US" sz="2000" b="1" dirty="0">
                <a:solidFill>
                  <a:srgbClr val="5F5F5F"/>
                </a:solidFill>
                <a:latin typeface="Courier New" pitchFamily="49" charset="0"/>
              </a:rPr>
              <a:t>window</a:t>
            </a:r>
            <a:r>
              <a:rPr lang="en-US" sz="2000" dirty="0">
                <a:solidFill>
                  <a:srgbClr val="5F5F5F"/>
                </a:solidFill>
              </a:rPr>
              <a:t> object is automatically available to the java script code written for the browser.</a:t>
            </a:r>
          </a:p>
          <a:p>
            <a:pPr eaLnBrk="1" hangingPunct="1">
              <a:lnSpc>
                <a:spcPct val="140000"/>
              </a:lnSpc>
              <a:spcBef>
                <a:spcPts val="700"/>
              </a:spcBef>
              <a:buClr>
                <a:schemeClr val="accent2"/>
              </a:buClr>
              <a:buFont typeface="Wingdings" pitchFamily="2" charset="2"/>
              <a:buChar char="§"/>
            </a:pPr>
            <a:r>
              <a:rPr lang="en-US" sz="2000" dirty="0">
                <a:solidFill>
                  <a:srgbClr val="5F5F5F"/>
                </a:solidFill>
              </a:rPr>
              <a:t>In other words </a:t>
            </a:r>
            <a:r>
              <a:rPr lang="en-US" sz="2000" b="1" dirty="0">
                <a:solidFill>
                  <a:srgbClr val="5F5F5F"/>
                </a:solidFill>
                <a:latin typeface="Courier New" pitchFamily="49" charset="0"/>
              </a:rPr>
              <a:t>alert()</a:t>
            </a:r>
            <a:r>
              <a:rPr lang="en-US" sz="2000" dirty="0">
                <a:solidFill>
                  <a:srgbClr val="5F5F5F"/>
                </a:solidFill>
              </a:rPr>
              <a:t> implicitly implies </a:t>
            </a:r>
            <a:r>
              <a:rPr lang="en-US" sz="2000" b="1" dirty="0" err="1">
                <a:solidFill>
                  <a:srgbClr val="5F5F5F"/>
                </a:solidFill>
                <a:latin typeface="Courier New" pitchFamily="49" charset="0"/>
              </a:rPr>
              <a:t>window.alert</a:t>
            </a:r>
            <a:r>
              <a:rPr lang="en-US" sz="2000" b="1" dirty="0">
                <a:solidFill>
                  <a:srgbClr val="5F5F5F"/>
                </a:solidFill>
                <a:latin typeface="Courier New" pitchFamily="49" charset="0"/>
              </a:rPr>
              <a:t>() and prompt()</a:t>
            </a:r>
            <a:r>
              <a:rPr lang="en-US" sz="2000" dirty="0">
                <a:solidFill>
                  <a:srgbClr val="5F5F5F"/>
                </a:solidFill>
              </a:rPr>
              <a:t> implicitly implies </a:t>
            </a:r>
            <a:r>
              <a:rPr lang="en-US" sz="2000" b="1" dirty="0" err="1">
                <a:solidFill>
                  <a:srgbClr val="5F5F5F"/>
                </a:solidFill>
                <a:latin typeface="Courier New" pitchFamily="49" charset="0"/>
              </a:rPr>
              <a:t>window.prompt</a:t>
            </a:r>
            <a:r>
              <a:rPr lang="en-US" sz="2000" b="1" dirty="0">
                <a:solidFill>
                  <a:srgbClr val="5F5F5F"/>
                </a:solidFill>
                <a:latin typeface="Courier New" pitchFamily="49" charset="0"/>
              </a:rPr>
              <a:t>()</a:t>
            </a:r>
            <a:r>
              <a:rPr lang="en-US" sz="2000" dirty="0">
                <a:solidFill>
                  <a:srgbClr val="5F5F5F"/>
                </a:solidFill>
              </a:rPr>
              <a:t> </a:t>
            </a:r>
          </a:p>
        </p:txBody>
      </p:sp>
      <p:sp>
        <p:nvSpPr>
          <p:cNvPr id="6148"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50F3D1A-37DD-48C4-854B-8CCAEDC62006}" type="slidenum">
              <a:rPr lang="en-US" smtClean="0">
                <a:solidFill>
                  <a:schemeClr val="bg2"/>
                </a:solidFill>
              </a:rPr>
              <a:pPr eaLnBrk="1" hangingPunct="1">
                <a:defRPr/>
              </a:pPr>
              <a:t>29</a:t>
            </a:fld>
            <a:endParaRPr lang="en-US" smtClean="0">
              <a:solidFill>
                <a:schemeClr val="bg2"/>
              </a:solidFill>
            </a:endParaRPr>
          </a:p>
        </p:txBody>
      </p:sp>
    </p:spTree>
    <p:extLst>
      <p:ext uri="{BB962C8B-B14F-4D97-AF65-F5344CB8AC3E}">
        <p14:creationId xmlns="" xmlns:p14="http://schemas.microsoft.com/office/powerpoint/2010/main" val="3992170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a:t>
            </a:r>
            <a:r>
              <a:rPr lang="en-US" smtClean="0"/>
              <a:t>of Content</a:t>
            </a:r>
            <a:endParaRPr lang="en-US"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993451813"/>
              </p:ext>
            </p:extLst>
          </p:nvPr>
        </p:nvGraphicFramePr>
        <p:xfrm>
          <a:off x="533400" y="1371599"/>
          <a:ext cx="8229600" cy="4724400"/>
        </p:xfrm>
        <a:graphic>
          <a:graphicData uri="http://schemas.openxmlformats.org/drawingml/2006/table">
            <a:tbl>
              <a:tblPr>
                <a:tableStyleId>{5C22544A-7EE6-4342-B048-85BDC9FD1C3A}</a:tableStyleId>
              </a:tblPr>
              <a:tblGrid>
                <a:gridCol w="3663863"/>
                <a:gridCol w="4565737"/>
              </a:tblGrid>
              <a:tr h="472440">
                <a:tc>
                  <a:txBody>
                    <a:bodyPr/>
                    <a:lstStyle/>
                    <a:p>
                      <a:pPr algn="l" fontAlgn="ctr"/>
                      <a:r>
                        <a:rPr lang="en-US" sz="2000" u="none" strike="noStrike">
                          <a:effectLst/>
                        </a:rPr>
                        <a:t>JavaScript</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Members that wrap HTML tags</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Simple Scripts in HTML</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Escape Sequence</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External Script</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Math</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Data types and Variables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Date</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Operators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Object Hierarchy</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Control statements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HTML elements object events</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Function</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images</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Calling a function</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forms</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Local and Global variables</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a:effectLst/>
                        </a:rPr>
                        <a:t>Cookie</a:t>
                      </a:r>
                      <a:endParaRPr lang="en-US" sz="2000" b="0" i="0" u="none" strike="noStrike">
                        <a:solidFill>
                          <a:srgbClr val="000000"/>
                        </a:solidFill>
                        <a:effectLst/>
                        <a:latin typeface="Calibri"/>
                      </a:endParaRPr>
                    </a:p>
                  </a:txBody>
                  <a:tcPr marL="171450" marR="9525" marT="9525" marB="0" anchor="ctr"/>
                </a:tc>
              </a:tr>
              <a:tr h="472440">
                <a:tc>
                  <a:txBody>
                    <a:bodyPr/>
                    <a:lstStyle/>
                    <a:p>
                      <a:pPr algn="l" fontAlgn="ctr"/>
                      <a:r>
                        <a:rPr lang="en-US" sz="2000" u="none" strike="noStrike">
                          <a:effectLst/>
                        </a:rPr>
                        <a:t>String</a:t>
                      </a:r>
                      <a:endParaRPr lang="en-US" sz="2000" b="0" i="0" u="none" strike="noStrike">
                        <a:solidFill>
                          <a:srgbClr val="000000"/>
                        </a:solidFill>
                        <a:effectLst/>
                        <a:latin typeface="Calibri"/>
                      </a:endParaRPr>
                    </a:p>
                  </a:txBody>
                  <a:tcPr marL="171450" marR="9525" marT="9525" marB="0" anchor="ctr"/>
                </a:tc>
                <a:tc>
                  <a:txBody>
                    <a:bodyPr/>
                    <a:lstStyle/>
                    <a:p>
                      <a:pPr algn="l" fontAlgn="ctr"/>
                      <a:r>
                        <a:rPr lang="en-US" sz="2000" u="none" strike="noStrike" dirty="0">
                          <a:effectLst/>
                        </a:rPr>
                        <a:t>Components of a cookie</a:t>
                      </a:r>
                      <a:endParaRPr lang="en-US" sz="2000" b="0" i="0" u="none" strike="noStrike" dirty="0">
                        <a:solidFill>
                          <a:srgbClr val="000000"/>
                        </a:solidFill>
                        <a:effectLst/>
                        <a:latin typeface="Calibri"/>
                      </a:endParaRPr>
                    </a:p>
                  </a:txBody>
                  <a:tcPr marL="171450" marR="9525" marT="9525" marB="0" anchor="ctr"/>
                </a:tc>
              </a:tr>
            </a:tbl>
          </a:graphicData>
        </a:graphic>
      </p:graphicFrame>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3</a:t>
            </a:fld>
            <a:endParaRPr lang="en-US"/>
          </a:p>
        </p:txBody>
      </p:sp>
    </p:spTree>
    <p:extLst>
      <p:ext uri="{BB962C8B-B14F-4D97-AF65-F5344CB8AC3E}">
        <p14:creationId xmlns="" xmlns:p14="http://schemas.microsoft.com/office/powerpoint/2010/main" val="3065740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395288" y="-76200"/>
            <a:ext cx="8229600" cy="922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sz="3200" b="1" dirty="0" smtClean="0">
                <a:solidFill>
                  <a:schemeClr val="bg1"/>
                </a:solidFill>
              </a:rPr>
              <a:t>Properties, events and methods</a:t>
            </a:r>
            <a:endParaRPr lang="en-US" sz="3200" b="1" dirty="0">
              <a:solidFill>
                <a:schemeClr val="bg1"/>
              </a:solidFill>
            </a:endParaRPr>
          </a:p>
        </p:txBody>
      </p:sp>
      <p:sp>
        <p:nvSpPr>
          <p:cNvPr id="7171" name="Text Box 2"/>
          <p:cNvSpPr txBox="1">
            <a:spLocks noChangeArrowheads="1"/>
          </p:cNvSpPr>
          <p:nvPr/>
        </p:nvSpPr>
        <p:spPr bwMode="auto">
          <a:xfrm>
            <a:off x="207195" y="1358742"/>
            <a:ext cx="4103687"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9pPr>
          </a:lstStyle>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name </a:t>
            </a:r>
            <a:r>
              <a:rPr lang="en-US" sz="2000" dirty="0">
                <a:solidFill>
                  <a:srgbClr val="5F5F5F"/>
                </a:solidFill>
              </a:rPr>
              <a:t>:</a:t>
            </a:r>
            <a:r>
              <a:rPr lang="en-IN" sz="2000" dirty="0">
                <a:solidFill>
                  <a:srgbClr val="5F5F5F"/>
                </a:solidFill>
              </a:rPr>
              <a:t>window</a:t>
            </a:r>
            <a:r>
              <a:rPr lang="en-IN" sz="2000" b="1" dirty="0">
                <a:solidFill>
                  <a:srgbClr val="5F5F5F"/>
                </a:solidFill>
                <a:latin typeface="Courier New" pitchFamily="49" charset="0"/>
              </a:rPr>
              <a:t> </a:t>
            </a:r>
            <a:r>
              <a:rPr lang="en-IN" sz="2000" dirty="0">
                <a:solidFill>
                  <a:srgbClr val="5F5F5F"/>
                </a:solidFill>
              </a:rPr>
              <a:t>name</a:t>
            </a:r>
            <a:r>
              <a:rPr lang="en-IN" sz="2000" b="1" dirty="0">
                <a:solidFill>
                  <a:srgbClr val="5F5F5F"/>
                </a:solidFill>
                <a:latin typeface="Courier New" pitchFamily="49" charset="0"/>
              </a:rPr>
              <a:t> </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self </a:t>
            </a:r>
            <a:r>
              <a:rPr lang="en-US" sz="2000" dirty="0">
                <a:solidFill>
                  <a:srgbClr val="5F5F5F"/>
                </a:solidFill>
              </a:rPr>
              <a:t>:current window</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top </a:t>
            </a:r>
            <a:r>
              <a:rPr lang="en-US" sz="2000" dirty="0">
                <a:solidFill>
                  <a:srgbClr val="5F5F5F"/>
                </a:solidFill>
              </a:rPr>
              <a:t>: top most window</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parent </a:t>
            </a:r>
            <a:r>
              <a:rPr lang="en-US" sz="2000" dirty="0">
                <a:solidFill>
                  <a:srgbClr val="5F5F5F"/>
                </a:solidFill>
              </a:rPr>
              <a:t>:parent window</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opener </a:t>
            </a:r>
            <a:r>
              <a:rPr lang="en-US" sz="2000" dirty="0">
                <a:solidFill>
                  <a:srgbClr val="5F5F5F"/>
                </a:solidFill>
              </a:rPr>
              <a:t>:</a:t>
            </a:r>
            <a:r>
              <a:rPr lang="en-IN" sz="2000" dirty="0">
                <a:solidFill>
                  <a:srgbClr val="5F5F5F"/>
                </a:solidFill>
              </a:rPr>
              <a:t>object that caused the window to open </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status </a:t>
            </a:r>
            <a:r>
              <a:rPr lang="en-US" sz="2000" dirty="0">
                <a:solidFill>
                  <a:srgbClr val="5F5F5F"/>
                </a:solidFill>
              </a:rPr>
              <a:t>:</a:t>
            </a:r>
            <a:r>
              <a:rPr lang="en-US" sz="2000" b="1" dirty="0">
                <a:solidFill>
                  <a:srgbClr val="5F5F5F"/>
                </a:solidFill>
                <a:latin typeface="Courier New" pitchFamily="49" charset="0"/>
              </a:rPr>
              <a:t> </a:t>
            </a:r>
            <a:r>
              <a:rPr lang="en-US" sz="2000" dirty="0">
                <a:solidFill>
                  <a:srgbClr val="5F5F5F"/>
                </a:solidFill>
              </a:rPr>
              <a:t>to write a message in the status bar</a:t>
            </a:r>
          </a:p>
          <a:p>
            <a:pPr eaLnBrk="1" hangingPunct="1">
              <a:lnSpc>
                <a:spcPct val="110000"/>
              </a:lnSpc>
              <a:spcBef>
                <a:spcPts val="600"/>
              </a:spcBef>
              <a:buFont typeface="Wingdings" pitchFamily="2" charset="2"/>
              <a:buChar char="§"/>
            </a:pPr>
            <a:endParaRPr lang="en-US" sz="2400" dirty="0">
              <a:solidFill>
                <a:srgbClr val="003399"/>
              </a:solidFill>
            </a:endParaRPr>
          </a:p>
        </p:txBody>
      </p:sp>
      <p:sp>
        <p:nvSpPr>
          <p:cNvPr id="7172" name="Text Box 3"/>
          <p:cNvSpPr txBox="1">
            <a:spLocks noChangeArrowheads="1"/>
          </p:cNvSpPr>
          <p:nvPr/>
        </p:nvSpPr>
        <p:spPr bwMode="auto">
          <a:xfrm>
            <a:off x="4448176" y="1123623"/>
            <a:ext cx="4176712" cy="324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9pPr>
          </a:lstStyle>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defaultStatus </a:t>
            </a:r>
            <a:r>
              <a:rPr lang="en-US" sz="2000" dirty="0">
                <a:solidFill>
                  <a:srgbClr val="5F5F5F"/>
                </a:solidFill>
              </a:rPr>
              <a:t> :</a:t>
            </a:r>
            <a:r>
              <a:rPr lang="en-US" sz="2000" b="1" dirty="0">
                <a:solidFill>
                  <a:srgbClr val="5F5F5F"/>
                </a:solidFill>
                <a:latin typeface="Courier New" pitchFamily="49" charset="0"/>
              </a:rPr>
              <a:t> </a:t>
            </a:r>
            <a:r>
              <a:rPr lang="en-IN" sz="2000" dirty="0">
                <a:solidFill>
                  <a:srgbClr val="5F5F5F"/>
                </a:solidFill>
              </a:rPr>
              <a:t>default message that is loaded into the status bar when the window loads </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closed </a:t>
            </a:r>
            <a:r>
              <a:rPr lang="en-US" sz="2000" dirty="0">
                <a:solidFill>
                  <a:srgbClr val="5F5F5F"/>
                </a:solidFill>
              </a:rPr>
              <a:t>: </a:t>
            </a:r>
            <a:r>
              <a:rPr lang="en-IN" sz="2000" dirty="0">
                <a:solidFill>
                  <a:srgbClr val="5F5F5F"/>
                </a:solidFill>
              </a:rPr>
              <a:t>A </a:t>
            </a:r>
            <a:r>
              <a:rPr lang="en-IN" sz="2000" dirty="0" err="1">
                <a:solidFill>
                  <a:srgbClr val="5F5F5F"/>
                </a:solidFill>
              </a:rPr>
              <a:t>boolean</a:t>
            </a:r>
            <a:r>
              <a:rPr lang="en-IN" sz="2000" dirty="0">
                <a:solidFill>
                  <a:srgbClr val="5F5F5F"/>
                </a:solidFill>
              </a:rPr>
              <a:t> value that indicates whether the window is closed</a:t>
            </a:r>
          </a:p>
          <a:p>
            <a:pPr eaLnBrk="1" hangingPunct="1">
              <a:spcBef>
                <a:spcPts val="600"/>
              </a:spcBef>
              <a:buClr>
                <a:schemeClr val="accent2"/>
              </a:buClr>
              <a:buFont typeface="Wingdings" pitchFamily="2" charset="2"/>
              <a:buChar char="§"/>
            </a:pPr>
            <a:r>
              <a:rPr lang="en-US" sz="2000" b="1" dirty="0">
                <a:solidFill>
                  <a:srgbClr val="5F5F5F"/>
                </a:solidFill>
                <a:latin typeface="Courier New" pitchFamily="49" charset="0"/>
              </a:rPr>
              <a:t>length </a:t>
            </a:r>
            <a:r>
              <a:rPr lang="en-US" sz="2000" dirty="0">
                <a:solidFill>
                  <a:srgbClr val="5F5F5F"/>
                </a:solidFill>
              </a:rPr>
              <a:t>:</a:t>
            </a:r>
            <a:r>
              <a:rPr lang="en-IN" sz="2000" dirty="0">
                <a:solidFill>
                  <a:srgbClr val="5F5F5F"/>
                </a:solidFill>
              </a:rPr>
              <a:t>No. of frames that the window contains</a:t>
            </a:r>
          </a:p>
        </p:txBody>
      </p:sp>
      <p:sp>
        <p:nvSpPr>
          <p:cNvPr id="7173" name="Text Box 4"/>
          <p:cNvSpPr txBox="1">
            <a:spLocks noChangeArrowheads="1"/>
          </p:cNvSpPr>
          <p:nvPr/>
        </p:nvSpPr>
        <p:spPr bwMode="auto">
          <a:xfrm>
            <a:off x="207195" y="4746008"/>
            <a:ext cx="3025775" cy="166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lstStyle>
            <a:lvl1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1pPr>
            <a:lvl2pPr marL="742950" indent="-28575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2pPr>
            <a:lvl3pPr marL="11430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3pPr>
            <a:lvl4pPr marL="16002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4pPr>
            <a:lvl5pPr marL="20574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charset="0"/>
                <a:cs typeface="Arial" charset="0"/>
              </a:defRPr>
            </a:lvl9pPr>
          </a:lstStyle>
          <a:p>
            <a:pPr eaLnBrk="1" hangingPunct="1">
              <a:lnSpc>
                <a:spcPct val="80000"/>
              </a:lnSpc>
              <a:spcBef>
                <a:spcPts val="600"/>
              </a:spcBef>
              <a:buClr>
                <a:schemeClr val="accent2"/>
              </a:buClr>
              <a:buFont typeface="Wingdings" pitchFamily="2" charset="2"/>
              <a:buChar char="§"/>
            </a:pPr>
            <a:r>
              <a:rPr lang="en-IN" sz="2000" b="1" dirty="0" err="1">
                <a:solidFill>
                  <a:srgbClr val="5F5F5F"/>
                </a:solidFill>
                <a:latin typeface="Courier New" pitchFamily="49" charset="0"/>
              </a:rPr>
              <a:t>onError</a:t>
            </a:r>
            <a:r>
              <a:rPr lang="en-IN" sz="2000" b="1" dirty="0">
                <a:solidFill>
                  <a:srgbClr val="5F5F5F"/>
                </a:solidFill>
                <a:latin typeface="Courier New" pitchFamily="49" charset="0"/>
              </a:rPr>
              <a:t> </a:t>
            </a:r>
          </a:p>
          <a:p>
            <a:pPr eaLnBrk="1" hangingPunct="1">
              <a:lnSpc>
                <a:spcPct val="80000"/>
              </a:lnSpc>
              <a:spcBef>
                <a:spcPts val="600"/>
              </a:spcBef>
              <a:buClr>
                <a:schemeClr val="accent2"/>
              </a:buClr>
              <a:buFont typeface="Wingdings" pitchFamily="2" charset="2"/>
              <a:buChar char="§"/>
            </a:pPr>
            <a:r>
              <a:rPr lang="en-IN" sz="2000" b="1" dirty="0" err="1">
                <a:solidFill>
                  <a:srgbClr val="339933"/>
                </a:solidFill>
                <a:latin typeface="Courier New" pitchFamily="49" charset="0"/>
              </a:rPr>
              <a:t>onLoad</a:t>
            </a:r>
            <a:r>
              <a:rPr lang="en-IN" sz="2000" b="1" dirty="0">
                <a:solidFill>
                  <a:srgbClr val="339933"/>
                </a:solidFill>
                <a:latin typeface="Courier New" pitchFamily="49" charset="0"/>
              </a:rPr>
              <a:t> </a:t>
            </a:r>
          </a:p>
          <a:p>
            <a:pPr eaLnBrk="1" hangingPunct="1">
              <a:lnSpc>
                <a:spcPct val="80000"/>
              </a:lnSpc>
              <a:spcBef>
                <a:spcPts val="600"/>
              </a:spcBef>
              <a:buClr>
                <a:schemeClr val="accent2"/>
              </a:buClr>
              <a:buFont typeface="Wingdings" pitchFamily="2" charset="2"/>
              <a:buChar char="§"/>
            </a:pPr>
            <a:r>
              <a:rPr lang="en-IN" sz="2000" b="1" dirty="0" err="1">
                <a:solidFill>
                  <a:srgbClr val="5F5F5F"/>
                </a:solidFill>
                <a:latin typeface="Courier New" pitchFamily="49" charset="0"/>
              </a:rPr>
              <a:t>onscroll</a:t>
            </a:r>
            <a:r>
              <a:rPr lang="en-IN" sz="2000" b="1" dirty="0">
                <a:solidFill>
                  <a:srgbClr val="5F5F5F"/>
                </a:solidFill>
                <a:latin typeface="Courier New" pitchFamily="49" charset="0"/>
              </a:rPr>
              <a:t> </a:t>
            </a:r>
          </a:p>
          <a:p>
            <a:pPr eaLnBrk="1" hangingPunct="1">
              <a:lnSpc>
                <a:spcPct val="80000"/>
              </a:lnSpc>
              <a:spcBef>
                <a:spcPts val="600"/>
              </a:spcBef>
              <a:buClr>
                <a:schemeClr val="accent2"/>
              </a:buClr>
              <a:buFont typeface="Wingdings" pitchFamily="2" charset="2"/>
              <a:buChar char="§"/>
            </a:pPr>
            <a:r>
              <a:rPr lang="en-IN" sz="2000" b="1" dirty="0" err="1">
                <a:solidFill>
                  <a:srgbClr val="5F5F5F"/>
                </a:solidFill>
                <a:latin typeface="Courier New" pitchFamily="49" charset="0"/>
              </a:rPr>
              <a:t>onselectstart</a:t>
            </a:r>
            <a:r>
              <a:rPr lang="en-IN" sz="2000" b="1" dirty="0">
                <a:solidFill>
                  <a:srgbClr val="5F5F5F"/>
                </a:solidFill>
                <a:latin typeface="Courier New" pitchFamily="49" charset="0"/>
              </a:rPr>
              <a:t> </a:t>
            </a:r>
          </a:p>
          <a:p>
            <a:pPr eaLnBrk="1" hangingPunct="1">
              <a:lnSpc>
                <a:spcPct val="80000"/>
              </a:lnSpc>
              <a:spcBef>
                <a:spcPts val="600"/>
              </a:spcBef>
              <a:buClr>
                <a:schemeClr val="accent2"/>
              </a:buClr>
              <a:buFont typeface="Wingdings" pitchFamily="2" charset="2"/>
              <a:buChar char="§"/>
            </a:pPr>
            <a:r>
              <a:rPr lang="en-IN" sz="2000" b="1" dirty="0" err="1">
                <a:solidFill>
                  <a:srgbClr val="339933"/>
                </a:solidFill>
                <a:latin typeface="Courier New" pitchFamily="49" charset="0"/>
              </a:rPr>
              <a:t>onUnload</a:t>
            </a:r>
            <a:endParaRPr lang="en-IN" sz="2000" b="1" dirty="0">
              <a:solidFill>
                <a:srgbClr val="339933"/>
              </a:solidFill>
              <a:latin typeface="Courier New" pitchFamily="49" charset="0"/>
            </a:endParaRPr>
          </a:p>
        </p:txBody>
      </p:sp>
      <p:sp>
        <p:nvSpPr>
          <p:cNvPr id="7174" name="Rectangle 5"/>
          <p:cNvSpPr>
            <a:spLocks noChangeArrowheads="1"/>
          </p:cNvSpPr>
          <p:nvPr/>
        </p:nvSpPr>
        <p:spPr bwMode="auto">
          <a:xfrm>
            <a:off x="30480" y="4261624"/>
            <a:ext cx="1023335"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339933"/>
                </a:solidFill>
              </a:rPr>
              <a:t>Events</a:t>
            </a:r>
          </a:p>
        </p:txBody>
      </p:sp>
      <p:sp>
        <p:nvSpPr>
          <p:cNvPr id="7175" name="Rectangle 6"/>
          <p:cNvSpPr>
            <a:spLocks noChangeArrowheads="1"/>
          </p:cNvSpPr>
          <p:nvPr/>
        </p:nvSpPr>
        <p:spPr bwMode="auto">
          <a:xfrm>
            <a:off x="30480" y="922478"/>
            <a:ext cx="1449734"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339933"/>
                </a:solidFill>
              </a:rPr>
              <a:t>Properties</a:t>
            </a:r>
          </a:p>
        </p:txBody>
      </p:sp>
      <p:sp>
        <p:nvSpPr>
          <p:cNvPr id="7176" name="Rectangle 7"/>
          <p:cNvSpPr>
            <a:spLocks noChangeArrowheads="1"/>
          </p:cNvSpPr>
          <p:nvPr/>
        </p:nvSpPr>
        <p:spPr bwMode="auto">
          <a:xfrm>
            <a:off x="2110607" y="4877310"/>
            <a:ext cx="2200275" cy="70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ourier New" pitchFamily="49" charset="0"/>
              </a:rPr>
              <a:t>+ </a:t>
            </a:r>
            <a:r>
              <a:rPr lang="en-US" sz="2000" dirty="0" err="1">
                <a:solidFill>
                  <a:srgbClr val="003399"/>
                </a:solidFill>
              </a:rPr>
              <a:t>HTMLElement</a:t>
            </a:r>
            <a:r>
              <a:rPr lang="en-US" sz="2000" dirty="0">
                <a:solidFill>
                  <a:srgbClr val="003399"/>
                </a:solidFill>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3399"/>
                </a:solidFill>
              </a:rPr>
              <a:t>    Object Events</a:t>
            </a:r>
          </a:p>
        </p:txBody>
      </p:sp>
      <p:sp>
        <p:nvSpPr>
          <p:cNvPr id="2" name="Rectangle 1"/>
          <p:cNvSpPr/>
          <p:nvPr/>
        </p:nvSpPr>
        <p:spPr>
          <a:xfrm>
            <a:off x="4267199" y="4854925"/>
            <a:ext cx="4876801" cy="1323439"/>
          </a:xfrm>
          <a:prstGeom prst="rect">
            <a:avLst/>
          </a:prstGeom>
        </p:spPr>
        <p:txBody>
          <a:bodyPr wrap="square">
            <a:spAutoFit/>
          </a:bodyPr>
          <a:lstStyle/>
          <a:p>
            <a:r>
              <a:rPr lang="en-US" sz="2000" b="1" dirty="0">
                <a:solidFill>
                  <a:srgbClr val="5F5F5F"/>
                </a:solidFill>
                <a:latin typeface="Courier New" pitchFamily="49" charset="0"/>
              </a:rPr>
              <a:t>alert(</a:t>
            </a:r>
            <a:r>
              <a:rPr lang="en-US" sz="2000" b="1" dirty="0" err="1">
                <a:solidFill>
                  <a:srgbClr val="5F5F5F"/>
                </a:solidFill>
                <a:latin typeface="Courier New" pitchFamily="49" charset="0"/>
              </a:rPr>
              <a:t>displayString</a:t>
            </a:r>
            <a:r>
              <a:rPr lang="en-US" sz="2000" b="1" dirty="0">
                <a:solidFill>
                  <a:srgbClr val="5F5F5F"/>
                </a:solidFill>
                <a:latin typeface="Courier New" pitchFamily="49" charset="0"/>
              </a:rPr>
              <a:t>)</a:t>
            </a:r>
          </a:p>
          <a:p>
            <a:r>
              <a:rPr lang="en-US" sz="2000" b="1" dirty="0">
                <a:solidFill>
                  <a:srgbClr val="5F5F5F"/>
                </a:solidFill>
                <a:latin typeface="Courier New" pitchFamily="49" charset="0"/>
              </a:rPr>
              <a:t>String prompt(</a:t>
            </a:r>
            <a:r>
              <a:rPr lang="en-US" sz="2000" b="1" dirty="0" err="1">
                <a:solidFill>
                  <a:srgbClr val="5F5F5F"/>
                </a:solidFill>
                <a:latin typeface="Courier New" pitchFamily="49" charset="0"/>
              </a:rPr>
              <a:t>question,defaultanswer</a:t>
            </a:r>
            <a:r>
              <a:rPr lang="en-US" sz="2000" b="1" dirty="0">
                <a:solidFill>
                  <a:srgbClr val="5F5F5F"/>
                </a:solidFill>
                <a:latin typeface="Courier New" pitchFamily="49" charset="0"/>
              </a:rPr>
              <a:t>)</a:t>
            </a:r>
          </a:p>
          <a:p>
            <a:r>
              <a:rPr lang="en-US" sz="2000" b="1" dirty="0" err="1">
                <a:solidFill>
                  <a:srgbClr val="5F5F5F"/>
                </a:solidFill>
                <a:latin typeface="Courier New" pitchFamily="49" charset="0"/>
              </a:rPr>
              <a:t>boolean</a:t>
            </a:r>
            <a:r>
              <a:rPr lang="en-US" sz="2000" b="1" dirty="0">
                <a:solidFill>
                  <a:srgbClr val="5F5F5F"/>
                </a:solidFill>
                <a:latin typeface="Courier New" pitchFamily="49" charset="0"/>
              </a:rPr>
              <a:t> confirm(question)</a:t>
            </a:r>
          </a:p>
        </p:txBody>
      </p:sp>
      <p:sp>
        <p:nvSpPr>
          <p:cNvPr id="7177" name="Slide Number Placeholder 8"/>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9E40EC1-825F-4EAA-8596-92D938778052}" type="slidenum">
              <a:rPr lang="en-US" smtClean="0">
                <a:solidFill>
                  <a:schemeClr val="bg2"/>
                </a:solidFill>
              </a:rPr>
              <a:pPr eaLnBrk="1" hangingPunct="1">
                <a:defRPr/>
              </a:pPr>
              <a:t>30</a:t>
            </a:fld>
            <a:endParaRPr lang="en-US" smtClean="0">
              <a:solidFill>
                <a:schemeClr val="bg2"/>
              </a:solidFill>
            </a:endParaRPr>
          </a:p>
        </p:txBody>
      </p:sp>
      <p:sp>
        <p:nvSpPr>
          <p:cNvPr id="11" name="Rectangle 5"/>
          <p:cNvSpPr>
            <a:spLocks noChangeArrowheads="1"/>
          </p:cNvSpPr>
          <p:nvPr/>
        </p:nvSpPr>
        <p:spPr bwMode="auto">
          <a:xfrm>
            <a:off x="4735671" y="4250689"/>
            <a:ext cx="1236534"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339933"/>
                </a:solidFill>
              </a:rPr>
              <a:t>Methods</a:t>
            </a:r>
          </a:p>
        </p:txBody>
      </p:sp>
    </p:spTree>
    <p:extLst>
      <p:ext uri="{BB962C8B-B14F-4D97-AF65-F5344CB8AC3E}">
        <p14:creationId xmlns="" xmlns:p14="http://schemas.microsoft.com/office/powerpoint/2010/main" val="16171066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52400" y="152400"/>
            <a:ext cx="82296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sz="3200" b="1" dirty="0">
                <a:solidFill>
                  <a:schemeClr val="bg1"/>
                </a:solidFill>
              </a:rPr>
              <a:t>Example –status bar</a:t>
            </a:r>
          </a:p>
        </p:txBody>
      </p:sp>
      <p:sp>
        <p:nvSpPr>
          <p:cNvPr id="8195" name="Text Box 2"/>
          <p:cNvSpPr txBox="1">
            <a:spLocks noChangeArrowheads="1"/>
          </p:cNvSpPr>
          <p:nvPr/>
        </p:nvSpPr>
        <p:spPr bwMode="auto">
          <a:xfrm>
            <a:off x="152400" y="1066800"/>
            <a:ext cx="89916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1pPr>
            <a:lvl2pPr marL="742950" indent="-285750"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2pPr>
            <a:lvl3pPr marL="1143000" indent="-228600"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3pPr>
            <a:lvl4pPr marL="1600200" indent="-228600"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4pPr>
            <a:lvl5pPr marL="2057400" indent="-228600"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tx1"/>
                </a:solidFill>
                <a:latin typeface="Arial" charset="0"/>
                <a:cs typeface="Arial" charset="0"/>
              </a:defRPr>
            </a:lvl9pPr>
          </a:lstStyle>
          <a:p>
            <a:pPr eaLnBrk="1" hangingPunct="1">
              <a:lnSpc>
                <a:spcPct val="120000"/>
              </a:lnSpc>
              <a:spcBef>
                <a:spcPts val="600"/>
              </a:spcBef>
            </a:pPr>
            <a:r>
              <a:rPr lang="en-IN" sz="2000" b="1" dirty="0" smtClean="0">
                <a:solidFill>
                  <a:srgbClr val="000000"/>
                </a:solidFill>
                <a:latin typeface="Courier New" pitchFamily="49" charset="0"/>
              </a:rPr>
              <a:t>&lt;</a:t>
            </a:r>
            <a:r>
              <a:rPr lang="en-IN" sz="2000" b="1" dirty="0">
                <a:solidFill>
                  <a:srgbClr val="000000"/>
                </a:solidFill>
                <a:latin typeface="Courier New" pitchFamily="49" charset="0"/>
              </a:rPr>
              <a:t>html&gt;&lt;head&gt;</a:t>
            </a:r>
          </a:p>
          <a:p>
            <a:pPr eaLnBrk="1" hangingPunct="1">
              <a:lnSpc>
                <a:spcPct val="120000"/>
              </a:lnSpc>
              <a:spcBef>
                <a:spcPts val="600"/>
              </a:spcBef>
            </a:pPr>
            <a:r>
              <a:rPr lang="en-IN" sz="2000" b="1" dirty="0">
                <a:solidFill>
                  <a:srgbClr val="000000"/>
                </a:solidFill>
                <a:latin typeface="Courier New" pitchFamily="49" charset="0"/>
              </a:rPr>
              <a:t>&lt;script&gt;</a:t>
            </a:r>
          </a:p>
          <a:p>
            <a:pPr eaLnBrk="1" hangingPunct="1">
              <a:lnSpc>
                <a:spcPct val="120000"/>
              </a:lnSpc>
              <a:spcBef>
                <a:spcPts val="600"/>
              </a:spcBef>
            </a:pPr>
            <a:r>
              <a:rPr lang="en-IN" sz="2000" b="1" dirty="0">
                <a:solidFill>
                  <a:srgbClr val="000000"/>
                </a:solidFill>
                <a:latin typeface="Courier New" pitchFamily="49" charset="0"/>
              </a:rPr>
              <a:t>function </a:t>
            </a:r>
            <a:r>
              <a:rPr lang="en-IN" sz="2000" b="1" dirty="0" err="1">
                <a:solidFill>
                  <a:srgbClr val="000000"/>
                </a:solidFill>
                <a:latin typeface="Courier New" pitchFamily="49" charset="0"/>
              </a:rPr>
              <a:t>setStatus</a:t>
            </a:r>
            <a:r>
              <a:rPr lang="en-IN" sz="2000" b="1" dirty="0">
                <a:solidFill>
                  <a:srgbClr val="000000"/>
                </a:solidFill>
                <a:latin typeface="Courier New" pitchFamily="49" charset="0"/>
              </a:rPr>
              <a:t>(x){</a:t>
            </a:r>
          </a:p>
          <a:p>
            <a:pPr eaLnBrk="1" hangingPunct="1">
              <a:lnSpc>
                <a:spcPct val="120000"/>
              </a:lnSpc>
              <a:spcBef>
                <a:spcPts val="600"/>
              </a:spcBef>
            </a:pPr>
            <a:r>
              <a:rPr lang="en-IN" sz="2000" b="1" dirty="0">
                <a:solidFill>
                  <a:srgbClr val="C81E1E"/>
                </a:solidFill>
                <a:latin typeface="Courier New" pitchFamily="49" charset="0"/>
              </a:rPr>
              <a:t>status=x;</a:t>
            </a:r>
            <a:r>
              <a:rPr lang="en-IN" sz="2000" b="1" dirty="0">
                <a:solidFill>
                  <a:srgbClr val="000000"/>
                </a:solidFill>
                <a:latin typeface="Courier New" pitchFamily="49" charset="0"/>
              </a:rPr>
              <a:t>}</a:t>
            </a:r>
          </a:p>
          <a:p>
            <a:pPr eaLnBrk="1" hangingPunct="1">
              <a:lnSpc>
                <a:spcPct val="120000"/>
              </a:lnSpc>
              <a:spcBef>
                <a:spcPts val="600"/>
              </a:spcBef>
            </a:pPr>
            <a:r>
              <a:rPr lang="en-IN" sz="2000" b="1" dirty="0">
                <a:solidFill>
                  <a:srgbClr val="000000"/>
                </a:solidFill>
                <a:latin typeface="Courier New" pitchFamily="49" charset="0"/>
              </a:rPr>
              <a:t>&lt;/script&gt;&lt;/head&gt;</a:t>
            </a:r>
          </a:p>
          <a:p>
            <a:pPr eaLnBrk="1" hangingPunct="1">
              <a:lnSpc>
                <a:spcPct val="120000"/>
              </a:lnSpc>
              <a:spcBef>
                <a:spcPts val="600"/>
              </a:spcBef>
            </a:pPr>
            <a:r>
              <a:rPr lang="en-IN" sz="2000" b="1" dirty="0">
                <a:solidFill>
                  <a:srgbClr val="000000"/>
                </a:solidFill>
                <a:latin typeface="Courier New" pitchFamily="49" charset="0"/>
              </a:rPr>
              <a:t>&lt;body </a:t>
            </a:r>
            <a:r>
              <a:rPr lang="en-IN" sz="2000" b="1" dirty="0" err="1">
                <a:solidFill>
                  <a:srgbClr val="C81E1E"/>
                </a:solidFill>
                <a:latin typeface="Courier New" pitchFamily="49" charset="0"/>
              </a:rPr>
              <a:t>onLoad</a:t>
            </a:r>
            <a:r>
              <a:rPr lang="en-IN" sz="2000" b="1" dirty="0">
                <a:solidFill>
                  <a:srgbClr val="C81E1E"/>
                </a:solidFill>
                <a:latin typeface="Courier New" pitchFamily="49" charset="0"/>
              </a:rPr>
              <a:t>="</a:t>
            </a:r>
            <a:r>
              <a:rPr lang="en-IN" sz="2000" b="1" dirty="0" err="1">
                <a:solidFill>
                  <a:srgbClr val="C81E1E"/>
                </a:solidFill>
                <a:latin typeface="Courier New" pitchFamily="49" charset="0"/>
              </a:rPr>
              <a:t>defaultStatus</a:t>
            </a:r>
            <a:r>
              <a:rPr lang="en-IN" sz="2000" b="1" dirty="0">
                <a:solidFill>
                  <a:srgbClr val="C81E1E"/>
                </a:solidFill>
                <a:latin typeface="Courier New" pitchFamily="49" charset="0"/>
              </a:rPr>
              <a:t>='welcome'" </a:t>
            </a:r>
            <a:r>
              <a:rPr lang="en-IN" sz="2000" b="1" dirty="0" err="1">
                <a:solidFill>
                  <a:srgbClr val="C81E1E"/>
                </a:solidFill>
                <a:latin typeface="Courier New" pitchFamily="49" charset="0"/>
              </a:rPr>
              <a:t>onBlur</a:t>
            </a:r>
            <a:r>
              <a:rPr lang="en-IN" sz="2000" b="1" dirty="0">
                <a:solidFill>
                  <a:srgbClr val="C81E1E"/>
                </a:solidFill>
                <a:latin typeface="Courier New" pitchFamily="49" charset="0"/>
              </a:rPr>
              <a:t>="</a:t>
            </a:r>
            <a:r>
              <a:rPr lang="en-IN" sz="2000" b="1" dirty="0" err="1">
                <a:solidFill>
                  <a:srgbClr val="C81E1E"/>
                </a:solidFill>
                <a:latin typeface="Courier New" pitchFamily="49" charset="0"/>
              </a:rPr>
              <a:t>setStatus</a:t>
            </a:r>
            <a:r>
              <a:rPr lang="en-IN" sz="2000" b="1" dirty="0">
                <a:solidFill>
                  <a:srgbClr val="C81E1E"/>
                </a:solidFill>
                <a:latin typeface="Courier New" pitchFamily="49" charset="0"/>
              </a:rPr>
              <a:t>('OUT')" </a:t>
            </a:r>
            <a:r>
              <a:rPr lang="en-IN" sz="2000" b="1" dirty="0" err="1">
                <a:solidFill>
                  <a:srgbClr val="C81E1E"/>
                </a:solidFill>
                <a:latin typeface="Courier New" pitchFamily="49" charset="0"/>
              </a:rPr>
              <a:t>onFocus</a:t>
            </a:r>
            <a:r>
              <a:rPr lang="en-IN" sz="2000" b="1" dirty="0">
                <a:solidFill>
                  <a:srgbClr val="C81E1E"/>
                </a:solidFill>
                <a:latin typeface="Courier New" pitchFamily="49" charset="0"/>
              </a:rPr>
              <a:t>="</a:t>
            </a:r>
            <a:r>
              <a:rPr lang="en-IN" sz="2000" b="1" dirty="0" err="1">
                <a:solidFill>
                  <a:srgbClr val="C81E1E"/>
                </a:solidFill>
                <a:latin typeface="Courier New" pitchFamily="49" charset="0"/>
              </a:rPr>
              <a:t>setStatus</a:t>
            </a:r>
            <a:r>
              <a:rPr lang="en-IN" sz="2000" b="1" dirty="0">
                <a:solidFill>
                  <a:srgbClr val="C81E1E"/>
                </a:solidFill>
                <a:latin typeface="Courier New" pitchFamily="49" charset="0"/>
              </a:rPr>
              <a:t>('ON')“	</a:t>
            </a:r>
            <a:r>
              <a:rPr lang="en-IN" sz="2000" b="1" dirty="0">
                <a:solidFill>
                  <a:srgbClr val="000000"/>
                </a:solidFill>
                <a:latin typeface="Courier New" pitchFamily="49" charset="0"/>
              </a:rPr>
              <a:t>&gt;</a:t>
            </a:r>
          </a:p>
          <a:p>
            <a:pPr eaLnBrk="1" hangingPunct="1">
              <a:lnSpc>
                <a:spcPct val="120000"/>
              </a:lnSpc>
              <a:spcBef>
                <a:spcPts val="600"/>
              </a:spcBef>
            </a:pPr>
            <a:r>
              <a:rPr lang="en-IN" sz="2000" b="1" dirty="0">
                <a:solidFill>
                  <a:srgbClr val="000000"/>
                </a:solidFill>
                <a:latin typeface="Courier New" pitchFamily="49" charset="0"/>
              </a:rPr>
              <a:t> Change the focus from in and out of the window and watch the message in the status bar</a:t>
            </a:r>
          </a:p>
          <a:p>
            <a:pPr eaLnBrk="1" hangingPunct="1">
              <a:lnSpc>
                <a:spcPct val="120000"/>
              </a:lnSpc>
              <a:spcBef>
                <a:spcPts val="600"/>
              </a:spcBef>
            </a:pPr>
            <a:r>
              <a:rPr lang="en-IN" sz="2000" b="1" dirty="0">
                <a:solidFill>
                  <a:srgbClr val="000000"/>
                </a:solidFill>
                <a:latin typeface="Courier New" pitchFamily="49" charset="0"/>
              </a:rPr>
              <a:t>&lt;/body&gt;&lt;/html&gt;</a:t>
            </a:r>
          </a:p>
        </p:txBody>
      </p:sp>
      <p:cxnSp>
        <p:nvCxnSpPr>
          <p:cNvPr id="8196" name="AutoShape 3"/>
          <p:cNvCxnSpPr>
            <a:cxnSpLocks noChangeShapeType="1"/>
          </p:cNvCxnSpPr>
          <p:nvPr/>
        </p:nvCxnSpPr>
        <p:spPr bwMode="auto">
          <a:xfrm flipH="1">
            <a:off x="4591050" y="2501900"/>
            <a:ext cx="782638" cy="819150"/>
          </a:xfrm>
          <a:prstGeom prst="straightConnector1">
            <a:avLst/>
          </a:prstGeom>
          <a:noFill/>
          <a:ln w="9360">
            <a:solidFill>
              <a:srgbClr val="C00000"/>
            </a:solidFill>
            <a:miter lim="800000"/>
            <a:headEnd/>
            <a:tailEnd type="triangle" w="med" len="med"/>
          </a:ln>
          <a:extLst>
            <a:ext uri="{909E8E84-426E-40DD-AFC4-6F175D3DCCD1}">
              <a14:hiddenFill xmlns="" xmlns:a14="http://schemas.microsoft.com/office/drawing/2010/main">
                <a:noFill/>
              </a14:hiddenFill>
            </a:ext>
          </a:extLst>
        </p:spPr>
      </p:cxnSp>
      <p:sp>
        <p:nvSpPr>
          <p:cNvPr id="8197" name="Text Box 4"/>
          <p:cNvSpPr txBox="1">
            <a:spLocks noChangeArrowheads="1"/>
          </p:cNvSpPr>
          <p:nvPr/>
        </p:nvSpPr>
        <p:spPr bwMode="auto">
          <a:xfrm>
            <a:off x="4629150" y="2133600"/>
            <a:ext cx="417671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a:solidFill>
                  <a:srgbClr val="003399"/>
                </a:solidFill>
              </a:rPr>
              <a:t>Note how script is written with the event</a:t>
            </a:r>
          </a:p>
        </p:txBody>
      </p:sp>
      <p:sp>
        <p:nvSpPr>
          <p:cNvPr id="8198" name="Slide Number Placeholder 5"/>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A2CD23F-0455-4372-AD71-412A6A272AA9}" type="slidenum">
              <a:rPr lang="en-US" smtClean="0">
                <a:solidFill>
                  <a:schemeClr val="bg2"/>
                </a:solidFill>
              </a:rPr>
              <a:pPr eaLnBrk="1" hangingPunct="1">
                <a:defRPr/>
              </a:pPr>
              <a:t>31</a:t>
            </a:fld>
            <a:endParaRPr lang="en-US" smtClean="0">
              <a:solidFill>
                <a:schemeClr val="bg2"/>
              </a:solidFill>
            </a:endParaRPr>
          </a:p>
        </p:txBody>
      </p:sp>
    </p:spTree>
    <p:extLst>
      <p:ext uri="{BB962C8B-B14F-4D97-AF65-F5344CB8AC3E}">
        <p14:creationId xmlns="" xmlns:p14="http://schemas.microsoft.com/office/powerpoint/2010/main" val="41004686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228600" y="76200"/>
            <a:ext cx="8229600" cy="765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cs typeface="Arial" charset="0"/>
              </a:defRPr>
            </a:lvl9pPr>
          </a:lstStyle>
          <a:p>
            <a:pPr eaLnBrk="1" hangingPunct="1"/>
            <a:r>
              <a:rPr lang="en-US" sz="3200" b="1" dirty="0">
                <a:solidFill>
                  <a:schemeClr val="bg1"/>
                </a:solidFill>
                <a:latin typeface="Courier New" pitchFamily="49" charset="0"/>
                <a:cs typeface="Courier New" pitchFamily="49" charset="0"/>
              </a:rPr>
              <a:t>document</a:t>
            </a:r>
            <a:r>
              <a:rPr lang="en-US" sz="3200" b="1" dirty="0">
                <a:solidFill>
                  <a:schemeClr val="bg1"/>
                </a:solidFill>
              </a:rPr>
              <a:t> object</a:t>
            </a:r>
          </a:p>
        </p:txBody>
      </p:sp>
      <p:sp>
        <p:nvSpPr>
          <p:cNvPr id="23555" name="Text Box 2"/>
          <p:cNvSpPr txBox="1">
            <a:spLocks noChangeArrowheads="1"/>
          </p:cNvSpPr>
          <p:nvPr/>
        </p:nvSpPr>
        <p:spPr bwMode="auto">
          <a:xfrm>
            <a:off x="179388" y="1125538"/>
            <a:ext cx="8229600" cy="865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charset="0"/>
                <a:cs typeface="Arial" charset="0"/>
              </a:defRPr>
            </a:lvl9pPr>
          </a:lstStyle>
          <a:p>
            <a:pPr eaLnBrk="1" hangingPunct="1">
              <a:lnSpc>
                <a:spcPct val="90000"/>
              </a:lnSpc>
              <a:spcBef>
                <a:spcPts val="600"/>
              </a:spcBef>
              <a:buClr>
                <a:schemeClr val="accent2"/>
              </a:buClr>
              <a:buFont typeface="Wingdings" pitchFamily="2" charset="2"/>
              <a:buChar char="§"/>
            </a:pPr>
            <a:r>
              <a:rPr lang="en-US" sz="2000" dirty="0">
                <a:solidFill>
                  <a:srgbClr val="5F5F5F"/>
                </a:solidFill>
              </a:rPr>
              <a:t>Represents html document </a:t>
            </a:r>
          </a:p>
          <a:p>
            <a:pPr eaLnBrk="1" hangingPunct="1">
              <a:lnSpc>
                <a:spcPct val="90000"/>
              </a:lnSpc>
              <a:spcBef>
                <a:spcPts val="600"/>
              </a:spcBef>
              <a:buClr>
                <a:schemeClr val="accent2"/>
              </a:buClr>
              <a:buFont typeface="Wingdings" pitchFamily="2" charset="2"/>
              <a:buChar char="§"/>
            </a:pPr>
            <a:r>
              <a:rPr lang="en-US" sz="2000" dirty="0">
                <a:solidFill>
                  <a:srgbClr val="5F5F5F"/>
                </a:solidFill>
              </a:rPr>
              <a:t>Property of window object</a:t>
            </a:r>
          </a:p>
        </p:txBody>
      </p:sp>
      <p:sp>
        <p:nvSpPr>
          <p:cNvPr id="23556" name="Rectangle 3"/>
          <p:cNvSpPr>
            <a:spLocks noChangeArrowheads="1"/>
          </p:cNvSpPr>
          <p:nvPr/>
        </p:nvSpPr>
        <p:spPr bwMode="auto">
          <a:xfrm>
            <a:off x="468313" y="2112963"/>
            <a:ext cx="8280400" cy="40827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spAutoFit/>
          </a:bodyPr>
          <a:lstStyle/>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5F5F5F"/>
                </a:solidFill>
              </a:rPr>
              <a:t>Properties: </a:t>
            </a:r>
          </a:p>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5F5F5F"/>
                </a:solidFill>
                <a:latin typeface="Courier New" pitchFamily="49" charset="0"/>
              </a:rPr>
              <a:t>anchors[],forms[],images[],links[], title, </a:t>
            </a:r>
            <a:r>
              <a:rPr lang="en-IN" sz="2000" b="1" dirty="0">
                <a:solidFill>
                  <a:srgbClr val="5F5F5F"/>
                </a:solidFill>
                <a:latin typeface="Courier New" pitchFamily="49" charset="0"/>
              </a:rPr>
              <a:t>cookie, domain, </a:t>
            </a:r>
            <a:r>
              <a:rPr lang="en-IN" sz="2000" b="1" dirty="0" err="1">
                <a:solidFill>
                  <a:srgbClr val="5F5F5F"/>
                </a:solidFill>
                <a:latin typeface="Courier New" pitchFamily="49" charset="0"/>
              </a:rPr>
              <a:t>lastModified</a:t>
            </a:r>
            <a:r>
              <a:rPr lang="en-IN" sz="2000" b="1" dirty="0">
                <a:solidFill>
                  <a:srgbClr val="5F5F5F"/>
                </a:solidFill>
                <a:latin typeface="Courier New" pitchFamily="49" charset="0"/>
              </a:rPr>
              <a:t>, referrer, URL</a:t>
            </a:r>
          </a:p>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5F5F5F"/>
                </a:solidFill>
              </a:rPr>
              <a:t>Methods: </a:t>
            </a:r>
          </a:p>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5F5F5F"/>
                </a:solidFill>
                <a:latin typeface="Courier New" pitchFamily="49" charset="0"/>
              </a:rPr>
              <a:t>write(),</a:t>
            </a:r>
            <a:r>
              <a:rPr lang="en-IN" sz="2000" b="1" dirty="0">
                <a:solidFill>
                  <a:srgbClr val="5F5F5F"/>
                </a:solidFill>
                <a:latin typeface="Courier New" pitchFamily="49" charset="0"/>
              </a:rPr>
              <a:t> </a:t>
            </a:r>
            <a:r>
              <a:rPr lang="en-IN" sz="2000" b="1" dirty="0" err="1">
                <a:solidFill>
                  <a:srgbClr val="5F5F5F"/>
                </a:solidFill>
                <a:latin typeface="Courier New" pitchFamily="49" charset="0"/>
              </a:rPr>
              <a:t>writeln</a:t>
            </a:r>
            <a:r>
              <a:rPr lang="en-IN" sz="2000" b="1" dirty="0">
                <a:solidFill>
                  <a:srgbClr val="5F5F5F"/>
                </a:solidFill>
                <a:latin typeface="Courier New" pitchFamily="49" charset="0"/>
              </a:rPr>
              <a:t>(),</a:t>
            </a:r>
            <a:r>
              <a:rPr lang="en-IN" sz="2000" b="1" dirty="0" err="1">
                <a:solidFill>
                  <a:srgbClr val="5F5F5F"/>
                </a:solidFill>
                <a:latin typeface="Courier New" pitchFamily="49" charset="0"/>
              </a:rPr>
              <a:t>getElementById</a:t>
            </a:r>
            <a:r>
              <a:rPr lang="en-IN" sz="2000" b="1" dirty="0" smtClean="0">
                <a:solidFill>
                  <a:srgbClr val="5F5F5F"/>
                </a:solidFill>
                <a:latin typeface="Courier New" pitchFamily="49" charset="0"/>
              </a:rPr>
              <a:t>() (where id is the attribute of the html elements), </a:t>
            </a:r>
            <a:r>
              <a:rPr lang="en-IN" sz="2000" b="1" dirty="0" err="1">
                <a:solidFill>
                  <a:srgbClr val="5F5F5F"/>
                </a:solidFill>
                <a:latin typeface="Courier New" pitchFamily="49" charset="0"/>
              </a:rPr>
              <a:t>getElementsByName</a:t>
            </a:r>
            <a:r>
              <a:rPr lang="en-IN" sz="2000" b="1" dirty="0">
                <a:solidFill>
                  <a:srgbClr val="5F5F5F"/>
                </a:solidFill>
                <a:latin typeface="Courier New" pitchFamily="49" charset="0"/>
              </a:rPr>
              <a:t>(), </a:t>
            </a:r>
            <a:r>
              <a:rPr lang="en-IN" sz="2000" b="1" dirty="0" err="1">
                <a:solidFill>
                  <a:srgbClr val="5F5F5F"/>
                </a:solidFill>
                <a:latin typeface="Courier New" pitchFamily="49" charset="0"/>
              </a:rPr>
              <a:t>getElementsByTagName</a:t>
            </a:r>
            <a:r>
              <a:rPr lang="en-IN" sz="2000" b="1" dirty="0">
                <a:solidFill>
                  <a:srgbClr val="5F5F5F"/>
                </a:solidFill>
                <a:latin typeface="Courier New" pitchFamily="49" charset="0"/>
              </a:rPr>
              <a:t>()</a:t>
            </a:r>
          </a:p>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5F5F5F"/>
                </a:solidFill>
                <a:latin typeface="Courier New" pitchFamily="49"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5F5F5F"/>
                </a:solidFill>
              </a:rPr>
              <a:t>Events: </a:t>
            </a:r>
            <a:r>
              <a:rPr lang="en-US" sz="2000" dirty="0" err="1">
                <a:solidFill>
                  <a:srgbClr val="5F5F5F"/>
                </a:solidFill>
              </a:rPr>
              <a:t>HTMLElement</a:t>
            </a:r>
            <a:r>
              <a:rPr lang="en-US" sz="2000" dirty="0">
                <a:solidFill>
                  <a:srgbClr val="5F5F5F"/>
                </a:solidFill>
              </a:rPr>
              <a:t>  Object Events</a:t>
            </a:r>
          </a:p>
          <a:p>
            <a:pP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dirty="0">
              <a:solidFill>
                <a:srgbClr val="5F5F5F"/>
              </a:solidFill>
            </a:endParaRPr>
          </a:p>
        </p:txBody>
      </p:sp>
      <p:sp>
        <p:nvSpPr>
          <p:cNvPr id="23557" name="Slide Number Placeholder 4"/>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8E7FCCC-9A21-4B32-B88F-5F0EA4D1C439}" type="slidenum">
              <a:rPr lang="en-US" smtClean="0">
                <a:solidFill>
                  <a:schemeClr val="bg2"/>
                </a:solidFill>
              </a:rPr>
              <a:pPr eaLnBrk="1" hangingPunct="1">
                <a:defRPr/>
              </a:pPr>
              <a:t>32</a:t>
            </a:fld>
            <a:endParaRPr lang="en-US" smtClean="0">
              <a:solidFill>
                <a:schemeClr val="bg2"/>
              </a:solidFill>
            </a:endParaRPr>
          </a:p>
        </p:txBody>
      </p:sp>
    </p:spTree>
    <p:extLst>
      <p:ext uri="{BB962C8B-B14F-4D97-AF65-F5344CB8AC3E}">
        <p14:creationId xmlns="" xmlns:p14="http://schemas.microsoft.com/office/powerpoint/2010/main" val="3771111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28600" y="990600"/>
            <a:ext cx="8686800" cy="532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spAutoFit/>
          </a:bodyPr>
          <a:lstStyle/>
          <a:p>
            <a:pPr>
              <a:lnSpc>
                <a:spcPct val="14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dirty="0">
                <a:solidFill>
                  <a:srgbClr val="5F5F5F"/>
                </a:solidFill>
              </a:rPr>
              <a:t>The example </a:t>
            </a:r>
            <a:r>
              <a:rPr lang="en-US" sz="2000" dirty="0">
                <a:solidFill>
                  <a:srgbClr val="5F5F5F"/>
                </a:solidFill>
              </a:rPr>
              <a:t>displays the document title and URL in the page using document properties.</a:t>
            </a:r>
            <a:endParaRPr lang="en-IN" sz="2000" b="1" dirty="0">
              <a:solidFill>
                <a:srgbClr val="000000"/>
              </a:solidFill>
              <a:latin typeface="Courier New" pitchFamily="49"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&lt;html&gt;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&lt;title&gt;document writing&lt;/title&gt;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&lt;body&gt;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&lt;pre&gt;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&lt;script type="text/</a:t>
            </a:r>
            <a:r>
              <a:rPr lang="en-IN" sz="2000" b="1" dirty="0" err="1">
                <a:solidFill>
                  <a:srgbClr val="000000"/>
                </a:solidFill>
                <a:latin typeface="Courier New" pitchFamily="49" charset="0"/>
              </a:rPr>
              <a:t>javascript</a:t>
            </a:r>
            <a:r>
              <a:rPr lang="en-IN" sz="2000" b="1" dirty="0">
                <a:solidFill>
                  <a:srgbClr val="000000"/>
                </a:solidFill>
                <a:latin typeface="Courier New" pitchFamily="49" charset="0"/>
              </a:rPr>
              <a: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err="1">
                <a:solidFill>
                  <a:srgbClr val="000000"/>
                </a:solidFill>
                <a:latin typeface="Courier New" pitchFamily="49" charset="0"/>
              </a:rPr>
              <a:t>document.writeln</a:t>
            </a:r>
            <a:r>
              <a:rPr lang="en-IN" sz="2000" b="1" dirty="0">
                <a:solidFill>
                  <a:srgbClr val="000000"/>
                </a:solidFill>
                <a:latin typeface="Courier New" pitchFamily="49" charset="0"/>
              </a:rPr>
              <a:t>("Title: "+ </a:t>
            </a:r>
            <a:r>
              <a:rPr lang="en-IN" sz="2000" b="1" dirty="0" err="1">
                <a:solidFill>
                  <a:srgbClr val="000000"/>
                </a:solidFill>
                <a:latin typeface="Courier New" pitchFamily="49" charset="0"/>
              </a:rPr>
              <a:t>document.title</a:t>
            </a:r>
            <a:r>
              <a:rPr lang="en-IN" sz="2000" b="1" dirty="0">
                <a:solidFill>
                  <a:srgbClr val="000000"/>
                </a:solidFill>
                <a:latin typeface="Courier New" pitchFamily="49"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err="1">
                <a:solidFill>
                  <a:srgbClr val="000000"/>
                </a:solidFill>
                <a:latin typeface="Courier New" pitchFamily="49" charset="0"/>
              </a:rPr>
              <a:t>document.writeln</a:t>
            </a:r>
            <a:r>
              <a:rPr lang="en-IN" sz="2000" b="1" dirty="0">
                <a:solidFill>
                  <a:srgbClr val="000000"/>
                </a:solidFill>
                <a:latin typeface="Courier New" pitchFamily="49" charset="0"/>
              </a:rPr>
              <a:t>("URL:"+ document.URL);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&lt;/script&gt;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&lt;/pre&gt;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dirty="0">
                <a:solidFill>
                  <a:srgbClr val="000000"/>
                </a:solidFill>
                <a:latin typeface="Courier New" pitchFamily="49" charset="0"/>
              </a:rPr>
              <a:t>&lt;/body&gt;&lt;/html&gt;</a:t>
            </a:r>
          </a:p>
          <a:p>
            <a:pPr>
              <a:lnSpc>
                <a:spcPct val="14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dirty="0">
                <a:solidFill>
                  <a:srgbClr val="5F5F5F"/>
                </a:solidFill>
              </a:rPr>
              <a:t>Please note that without &lt;pre&gt; tags the output of both </a:t>
            </a:r>
            <a:r>
              <a:rPr lang="en-IN" sz="2000" dirty="0" err="1">
                <a:solidFill>
                  <a:srgbClr val="5F5F5F"/>
                </a:solidFill>
              </a:rPr>
              <a:t>writeln</a:t>
            </a:r>
            <a:r>
              <a:rPr lang="en-IN" sz="2000" dirty="0">
                <a:solidFill>
                  <a:srgbClr val="5F5F5F"/>
                </a:solidFill>
              </a:rPr>
              <a:t> will be in same line when the HTML page is displayed.</a:t>
            </a:r>
            <a:r>
              <a:rPr lang="en-US" sz="2000" dirty="0">
                <a:solidFill>
                  <a:srgbClr val="5F5F5F"/>
                </a:solidFill>
              </a:rPr>
              <a:t> In other words, it writes HTML document content followed by a carriage return not &lt;BR&gt;!</a:t>
            </a:r>
            <a:endParaRPr lang="en-IN" sz="2000" dirty="0">
              <a:solidFill>
                <a:srgbClr val="5F5F5F"/>
              </a:solidFill>
            </a:endParaRPr>
          </a:p>
        </p:txBody>
      </p:sp>
      <p:sp>
        <p:nvSpPr>
          <p:cNvPr id="24579" name="Title 2"/>
          <p:cNvSpPr>
            <a:spLocks noGrp="1"/>
          </p:cNvSpPr>
          <p:nvPr>
            <p:ph type="title"/>
          </p:nvPr>
        </p:nvSpPr>
        <p:spPr>
          <a:xfrm>
            <a:off x="228600" y="0"/>
            <a:ext cx="8229600" cy="838200"/>
          </a:xfrm>
        </p:spPr>
        <p:txBody>
          <a:bodyPr/>
          <a:lstStyle/>
          <a:p>
            <a:r>
              <a:rPr lang="en-US" dirty="0" smtClean="0"/>
              <a:t>Example: document</a:t>
            </a:r>
          </a:p>
        </p:txBody>
      </p:sp>
      <p:sp>
        <p:nvSpPr>
          <p:cNvPr id="24580"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BFBAB9D-52EA-4794-9AE8-12302C250294}" type="slidenum">
              <a:rPr lang="en-US" smtClean="0">
                <a:solidFill>
                  <a:schemeClr val="bg2"/>
                </a:solidFill>
              </a:rPr>
              <a:pPr eaLnBrk="1" hangingPunct="1">
                <a:defRPr/>
              </a:pPr>
              <a:t>33</a:t>
            </a:fld>
            <a:endParaRPr lang="en-US" smtClean="0">
              <a:solidFill>
                <a:schemeClr val="bg2"/>
              </a:solidFill>
            </a:endParaRPr>
          </a:p>
        </p:txBody>
      </p:sp>
    </p:spTree>
    <p:extLst>
      <p:ext uri="{BB962C8B-B14F-4D97-AF65-F5344CB8AC3E}">
        <p14:creationId xmlns="" xmlns:p14="http://schemas.microsoft.com/office/powerpoint/2010/main" val="24716076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Content Placeholder 3"/>
          <p:cNvSpPr>
            <a:spLocks noGrp="1"/>
          </p:cNvSpPr>
          <p:nvPr>
            <p:ph idx="1"/>
          </p:nvPr>
        </p:nvSpPr>
        <p:spPr/>
        <p:txBody>
          <a:bodyPr/>
          <a:lstStyle/>
          <a:p>
            <a:pPr eaLnBrk="1" hangingPunct="1">
              <a:spcBef>
                <a:spcPts val="600"/>
              </a:spcBef>
            </a:pPr>
            <a:r>
              <a:rPr lang="en-IN" i="1" dirty="0" smtClean="0"/>
              <a:t>Display a page with one input box asking user to enter a number. On losing focus from the input box, compute factorial of the number. Display the result in red in a fresh page </a:t>
            </a:r>
            <a:r>
              <a:rPr lang="en-IN" i="1" dirty="0"/>
              <a:t>When the user closes the window it says  “Bye”. </a:t>
            </a:r>
            <a:endParaRPr lang="en-IN" i="1" dirty="0" smtClean="0"/>
          </a:p>
          <a:p>
            <a:pPr marL="0" indent="0" algn="r" eaLnBrk="1" hangingPunct="1">
              <a:spcBef>
                <a:spcPts val="600"/>
              </a:spcBef>
              <a:buNone/>
            </a:pPr>
            <a:r>
              <a:rPr lang="en-IN" i="1" dirty="0" smtClean="0"/>
              <a:t>(30 </a:t>
            </a:r>
            <a:r>
              <a:rPr lang="en-IN" i="1" dirty="0" err="1" smtClean="0"/>
              <a:t>mins</a:t>
            </a:r>
            <a:r>
              <a:rPr lang="en-IN" i="1" dirty="0" smtClean="0"/>
              <a:t>)</a:t>
            </a:r>
          </a:p>
          <a:p>
            <a:pPr marL="0" indent="0" eaLnBrk="1" hangingPunct="1">
              <a:spcBef>
                <a:spcPts val="600"/>
              </a:spcBef>
              <a:buNone/>
            </a:pPr>
            <a:r>
              <a:rPr lang="en-IN" i="1" dirty="0"/>
              <a:t>Hint: Use </a:t>
            </a:r>
            <a:r>
              <a:rPr lang="en-IN" i="1" dirty="0" err="1" smtClean="0"/>
              <a:t>getElementsByTagName</a:t>
            </a:r>
            <a:r>
              <a:rPr lang="en-IN" i="1" dirty="0"/>
              <a:t>()and write() </a:t>
            </a:r>
            <a:r>
              <a:rPr lang="en-IN" i="1" dirty="0" smtClean="0"/>
              <a:t>methods </a:t>
            </a:r>
          </a:p>
          <a:p>
            <a:pPr marL="0" indent="0" eaLnBrk="1" hangingPunct="1">
              <a:spcBef>
                <a:spcPts val="600"/>
              </a:spcBef>
              <a:buNone/>
            </a:pPr>
            <a:r>
              <a:rPr lang="en-IN" i="1" dirty="0" smtClean="0"/>
              <a:t>Look at the reference document to know more.</a:t>
            </a:r>
            <a:endParaRPr lang="en-IN" i="1" dirty="0"/>
          </a:p>
          <a:p>
            <a:pPr marL="0" indent="0" eaLnBrk="1" hangingPunct="1">
              <a:spcBef>
                <a:spcPts val="600"/>
              </a:spcBef>
              <a:buNone/>
            </a:pPr>
            <a:endParaRPr lang="en-IN" dirty="0"/>
          </a:p>
        </p:txBody>
      </p:sp>
      <p:sp>
        <p:nvSpPr>
          <p:cNvPr id="3" name="Slide Number Placeholder 2"/>
          <p:cNvSpPr>
            <a:spLocks noGrp="1"/>
          </p:cNvSpPr>
          <p:nvPr>
            <p:ph type="sldNum" sz="quarter" idx="10"/>
          </p:nvPr>
        </p:nvSpPr>
        <p:spPr/>
        <p:txBody>
          <a:bodyPr/>
          <a:lstStyle/>
          <a:p>
            <a:pPr>
              <a:defRPr/>
            </a:pPr>
            <a:fld id="{5DAF8994-B381-4EC4-9F2D-C94E4497FBED}" type="slidenum">
              <a:rPr lang="en-US" smtClean="0"/>
              <a:pPr>
                <a:defRPr/>
              </a:pPr>
              <a:t>34</a:t>
            </a:fld>
            <a:endParaRPr lang="en-US"/>
          </a:p>
        </p:txBody>
      </p:sp>
    </p:spTree>
    <p:extLst>
      <p:ext uri="{BB962C8B-B14F-4D97-AF65-F5344CB8AC3E}">
        <p14:creationId xmlns="" xmlns:p14="http://schemas.microsoft.com/office/powerpoint/2010/main" val="2503803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81000" y="-76200"/>
            <a:ext cx="8229600" cy="914400"/>
          </a:xfrm>
        </p:spPr>
        <p:txBody>
          <a:bodyPr/>
          <a:lstStyle/>
          <a:p>
            <a:r>
              <a:rPr lang="en-US" dirty="0" smtClean="0">
                <a:cs typeface="Courier New" pitchFamily="49" charset="0"/>
              </a:rPr>
              <a:t>images</a:t>
            </a:r>
            <a:endParaRPr lang="en-IN" dirty="0" smtClean="0">
              <a:cs typeface="Courier New" pitchFamily="49" charset="0"/>
            </a:endParaRPr>
          </a:p>
        </p:txBody>
      </p:sp>
      <p:sp>
        <p:nvSpPr>
          <p:cNvPr id="3" name="Content Placeholder 2"/>
          <p:cNvSpPr>
            <a:spLocks noGrp="1"/>
          </p:cNvSpPr>
          <p:nvPr>
            <p:ph idx="1"/>
          </p:nvPr>
        </p:nvSpPr>
        <p:spPr>
          <a:xfrm>
            <a:off x="381000" y="1066800"/>
            <a:ext cx="8281988" cy="5545138"/>
          </a:xfrm>
        </p:spPr>
        <p:txBody>
          <a:bodyPr/>
          <a:lstStyle/>
          <a:p>
            <a:pPr eaLnBrk="1" hangingPunct="1">
              <a:lnSpc>
                <a:spcPct val="90000"/>
              </a:lnSpc>
              <a:defRPr/>
            </a:pPr>
            <a:r>
              <a:rPr lang="en-US" b="1" dirty="0" smtClean="0">
                <a:solidFill>
                  <a:srgbClr val="000000"/>
                </a:solidFill>
                <a:latin typeface="Courier New" pitchFamily="49" charset="0"/>
              </a:rPr>
              <a:t>images[] </a:t>
            </a:r>
            <a:r>
              <a:rPr lang="en-US" dirty="0" smtClean="0"/>
              <a:t>is a property of </a:t>
            </a:r>
            <a:r>
              <a:rPr lang="en-US" b="1" dirty="0" smtClean="0">
                <a:solidFill>
                  <a:srgbClr val="000000"/>
                </a:solidFill>
                <a:latin typeface="Courier New" pitchFamily="49" charset="0"/>
              </a:rPr>
              <a:t>document </a:t>
            </a:r>
            <a:r>
              <a:rPr lang="en-US" dirty="0" smtClean="0"/>
              <a:t>object representing array of </a:t>
            </a:r>
            <a:r>
              <a:rPr lang="en-US" b="1" dirty="0" smtClean="0">
                <a:solidFill>
                  <a:srgbClr val="000000"/>
                </a:solidFill>
                <a:latin typeface="Courier New" pitchFamily="49" charset="0"/>
              </a:rPr>
              <a:t>window</a:t>
            </a:r>
            <a:r>
              <a:rPr lang="en-US" dirty="0" smtClean="0"/>
              <a:t> objects </a:t>
            </a:r>
          </a:p>
          <a:p>
            <a:pPr>
              <a:defRPr/>
            </a:pPr>
            <a:r>
              <a:rPr lang="en-US" dirty="0" smtClean="0"/>
              <a:t>Each array element represents an object of type </a:t>
            </a:r>
            <a:r>
              <a:rPr lang="en-US" b="1" dirty="0" smtClean="0">
                <a:solidFill>
                  <a:srgbClr val="000000"/>
                </a:solidFill>
                <a:latin typeface="Courier New" pitchFamily="49" charset="0"/>
              </a:rPr>
              <a:t>Image</a:t>
            </a:r>
          </a:p>
          <a:p>
            <a:pPr>
              <a:defRPr/>
            </a:pPr>
            <a:r>
              <a:rPr lang="en-US" dirty="0" smtClean="0"/>
              <a:t>Properties</a:t>
            </a:r>
            <a:r>
              <a:rPr lang="en-US" b="1" dirty="0" smtClean="0">
                <a:solidFill>
                  <a:srgbClr val="000000"/>
                </a:solidFill>
                <a:latin typeface="Courier New" pitchFamily="49" charset="0"/>
              </a:rPr>
              <a:t>:</a:t>
            </a:r>
          </a:p>
          <a:p>
            <a:pPr lvl="1">
              <a:defRPr/>
            </a:pPr>
            <a:r>
              <a:rPr lang="en-IN" sz="2000" b="1" dirty="0" smtClean="0">
                <a:solidFill>
                  <a:srgbClr val="000000"/>
                </a:solidFill>
                <a:latin typeface="Courier New" pitchFamily="49" charset="0"/>
                <a:ea typeface="+mn-ea"/>
              </a:rPr>
              <a:t>align, alt, border, height, width, </a:t>
            </a:r>
            <a:r>
              <a:rPr lang="en-IN" sz="2000" b="1" dirty="0" err="1" smtClean="0">
                <a:solidFill>
                  <a:srgbClr val="000000"/>
                </a:solidFill>
                <a:latin typeface="Courier New" pitchFamily="49" charset="0"/>
                <a:ea typeface="+mn-ea"/>
              </a:rPr>
              <a:t>hspace,vspace</a:t>
            </a:r>
            <a:r>
              <a:rPr lang="en-IN" sz="2000" b="1" dirty="0" smtClean="0">
                <a:solidFill>
                  <a:srgbClr val="000000"/>
                </a:solidFill>
                <a:latin typeface="Courier New" pitchFamily="49" charset="0"/>
                <a:ea typeface="+mn-ea"/>
              </a:rPr>
              <a:t>, name, </a:t>
            </a:r>
            <a:r>
              <a:rPr lang="en-IN" sz="2000" b="1" dirty="0" err="1" smtClean="0">
                <a:solidFill>
                  <a:srgbClr val="000000"/>
                </a:solidFill>
                <a:latin typeface="Courier New" pitchFamily="49" charset="0"/>
                <a:ea typeface="+mn-ea"/>
              </a:rPr>
              <a:t>src</a:t>
            </a:r>
            <a:endParaRPr lang="en-IN" sz="2000" b="1" dirty="0" smtClean="0">
              <a:solidFill>
                <a:srgbClr val="000000"/>
              </a:solidFill>
              <a:latin typeface="Courier New" pitchFamily="49" charset="0"/>
              <a:ea typeface="+mn-ea"/>
            </a:endParaRPr>
          </a:p>
          <a:p>
            <a:pPr>
              <a:defRPr/>
            </a:pPr>
            <a:r>
              <a:rPr lang="en-US" dirty="0" smtClean="0"/>
              <a:t>Events</a:t>
            </a:r>
          </a:p>
          <a:p>
            <a:pPr lvl="1">
              <a:defRPr/>
            </a:pPr>
            <a:r>
              <a:rPr lang="en-IN" sz="2000" b="1" dirty="0" smtClean="0">
                <a:solidFill>
                  <a:srgbClr val="000000"/>
                </a:solidFill>
                <a:latin typeface="Courier New" pitchFamily="49" charset="0"/>
                <a:ea typeface="+mn-ea"/>
              </a:rPr>
              <a:t>Onabort</a:t>
            </a:r>
          </a:p>
          <a:p>
            <a:pPr lvl="1">
              <a:defRPr/>
            </a:pPr>
            <a:r>
              <a:rPr lang="en-IN" sz="2000" b="1" dirty="0" err="1" smtClean="0">
                <a:solidFill>
                  <a:srgbClr val="000000"/>
                </a:solidFill>
                <a:latin typeface="Courier New" pitchFamily="49" charset="0"/>
                <a:ea typeface="+mn-ea"/>
              </a:rPr>
              <a:t>Onerror</a:t>
            </a:r>
            <a:endParaRPr lang="en-IN" sz="2000" b="1" dirty="0" smtClean="0">
              <a:solidFill>
                <a:srgbClr val="000000"/>
              </a:solidFill>
              <a:latin typeface="Courier New" pitchFamily="49" charset="0"/>
              <a:ea typeface="+mn-ea"/>
            </a:endParaRPr>
          </a:p>
          <a:p>
            <a:pPr lvl="1">
              <a:defRPr/>
            </a:pPr>
            <a:r>
              <a:rPr lang="en-IN" sz="2000" b="1" dirty="0" err="1" smtClean="0">
                <a:solidFill>
                  <a:srgbClr val="000000"/>
                </a:solidFill>
                <a:latin typeface="Courier New" pitchFamily="49" charset="0"/>
                <a:ea typeface="+mn-ea"/>
              </a:rPr>
              <a:t>Onload</a:t>
            </a:r>
            <a:r>
              <a:rPr lang="en-IN" sz="2000" b="1" dirty="0" smtClean="0">
                <a:solidFill>
                  <a:srgbClr val="000000"/>
                </a:solidFill>
                <a:latin typeface="Courier New" pitchFamily="49" charset="0"/>
                <a:ea typeface="+mn-ea"/>
              </a:rPr>
              <a:t> </a:t>
            </a:r>
          </a:p>
          <a:p>
            <a:pPr lvl="1">
              <a:buFontTx/>
              <a:buNone/>
              <a:defRPr/>
            </a:pPr>
            <a:r>
              <a:rPr lang="en-US" sz="2000" b="1" dirty="0" smtClean="0">
                <a:solidFill>
                  <a:srgbClr val="000000"/>
                </a:solidFill>
                <a:latin typeface="Courier New" pitchFamily="49" charset="0"/>
                <a:ea typeface="+mn-ea"/>
              </a:rPr>
              <a:t>	+</a:t>
            </a:r>
            <a:r>
              <a:rPr lang="en-US" sz="2000" dirty="0" smtClean="0"/>
              <a:t> </a:t>
            </a:r>
            <a:r>
              <a:rPr lang="en-US" sz="2000" dirty="0" err="1" smtClean="0"/>
              <a:t>HTMLElement</a:t>
            </a:r>
            <a:r>
              <a:rPr lang="en-US" sz="2000" dirty="0" smtClean="0"/>
              <a:t>  Object Events</a:t>
            </a:r>
            <a:endParaRPr lang="en-IN" sz="2000" b="1" dirty="0" smtClean="0">
              <a:solidFill>
                <a:srgbClr val="000000"/>
              </a:solidFill>
              <a:latin typeface="Courier New" pitchFamily="49" charset="0"/>
            </a:endParaRPr>
          </a:p>
        </p:txBody>
      </p:sp>
      <p:sp>
        <p:nvSpPr>
          <p:cNvPr id="410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F097E3-BE26-4EDC-81B9-61061E7425CC}" type="slidenum">
              <a:rPr lang="en-US" smtClean="0">
                <a:solidFill>
                  <a:schemeClr val="bg2"/>
                </a:solidFill>
              </a:rPr>
              <a:pPr eaLnBrk="1" hangingPunct="1"/>
              <a:t>35</a:t>
            </a:fld>
            <a:endParaRPr lang="en-US" smtClean="0">
              <a:solidFill>
                <a:schemeClr val="bg2"/>
              </a:solidFill>
            </a:endParaRPr>
          </a:p>
        </p:txBody>
      </p:sp>
    </p:spTree>
    <p:extLst>
      <p:ext uri="{BB962C8B-B14F-4D97-AF65-F5344CB8AC3E}">
        <p14:creationId xmlns="" xmlns:p14="http://schemas.microsoft.com/office/powerpoint/2010/main" val="1993106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152400"/>
            <a:ext cx="8229600" cy="1143000"/>
          </a:xfrm>
        </p:spPr>
        <p:txBody>
          <a:bodyPr/>
          <a:lstStyle/>
          <a:p>
            <a:pPr eaLnBrk="1" hangingPunct="1"/>
            <a:r>
              <a:rPr lang="en-US" dirty="0" smtClean="0"/>
              <a:t>Example- Image rollover</a:t>
            </a:r>
            <a:endParaRPr lang="en-IN" dirty="0" smtClean="0"/>
          </a:p>
        </p:txBody>
      </p:sp>
      <p:sp>
        <p:nvSpPr>
          <p:cNvPr id="5123" name="Rectangle 3"/>
          <p:cNvSpPr>
            <a:spLocks noGrp="1" noChangeArrowheads="1"/>
          </p:cNvSpPr>
          <p:nvPr>
            <p:ph type="body" idx="1"/>
          </p:nvPr>
        </p:nvSpPr>
        <p:spPr>
          <a:xfrm>
            <a:off x="457200" y="1066800"/>
            <a:ext cx="8458200" cy="5256213"/>
          </a:xfrm>
        </p:spPr>
        <p:txBody>
          <a:bodyPr/>
          <a:lstStyle/>
          <a:p>
            <a:pPr eaLnBrk="1" hangingPunct="1">
              <a:lnSpc>
                <a:spcPct val="80000"/>
              </a:lnSpc>
              <a:buNone/>
            </a:pPr>
            <a:r>
              <a:rPr lang="en-IN" dirty="0" smtClean="0"/>
              <a:t>This</a:t>
            </a:r>
            <a:r>
              <a:rPr lang="en-IN" b="1" dirty="0" smtClean="0">
                <a:solidFill>
                  <a:srgbClr val="000000"/>
                </a:solidFill>
                <a:latin typeface="Courier New" pitchFamily="49" charset="0"/>
              </a:rPr>
              <a:t> </a:t>
            </a:r>
            <a:r>
              <a:rPr lang="en-IN" dirty="0" smtClean="0"/>
              <a:t>example changes the image </a:t>
            </a:r>
            <a:r>
              <a:rPr lang="en-US" dirty="0"/>
              <a:t>you hover the mouse on the image</a:t>
            </a:r>
          </a:p>
          <a:p>
            <a:pPr eaLnBrk="1" hangingPunct="1">
              <a:lnSpc>
                <a:spcPct val="80000"/>
              </a:lnSpc>
              <a:buFontTx/>
              <a:buNone/>
            </a:pPr>
            <a:r>
              <a:rPr lang="en-IN" dirty="0" smtClean="0"/>
              <a:t>in the document</a:t>
            </a:r>
          </a:p>
          <a:p>
            <a:pPr eaLnBrk="1" hangingPunct="1">
              <a:lnSpc>
                <a:spcPct val="80000"/>
              </a:lnSpc>
              <a:buFontTx/>
              <a:buNone/>
            </a:pPr>
            <a:endParaRPr lang="en-IN" dirty="0" smtClean="0"/>
          </a:p>
          <a:p>
            <a:pPr eaLnBrk="1" hangingPunct="1">
              <a:lnSpc>
                <a:spcPct val="80000"/>
              </a:lnSpc>
              <a:buFontTx/>
              <a:buNone/>
            </a:pPr>
            <a:r>
              <a:rPr lang="en-IN" b="1" dirty="0" smtClean="0">
                <a:solidFill>
                  <a:srgbClr val="000000"/>
                </a:solidFill>
                <a:latin typeface="Courier New" pitchFamily="49" charset="0"/>
              </a:rPr>
              <a:t>&lt;html&gt;&lt;head&gt;</a:t>
            </a:r>
          </a:p>
          <a:p>
            <a:pPr eaLnBrk="1" hangingPunct="1">
              <a:lnSpc>
                <a:spcPct val="80000"/>
              </a:lnSpc>
              <a:buFontTx/>
              <a:buNone/>
            </a:pPr>
            <a:r>
              <a:rPr lang="en-IN" b="1" dirty="0" smtClean="0">
                <a:solidFill>
                  <a:srgbClr val="000000"/>
                </a:solidFill>
                <a:latin typeface="Courier New" pitchFamily="49" charset="0"/>
              </a:rPr>
              <a:t>&lt;title&gt;Status&lt;/title&gt;</a:t>
            </a:r>
          </a:p>
          <a:p>
            <a:pPr eaLnBrk="1" hangingPunct="1">
              <a:lnSpc>
                <a:spcPct val="80000"/>
              </a:lnSpc>
              <a:buFontTx/>
              <a:buNone/>
            </a:pPr>
            <a:r>
              <a:rPr lang="en-IN" b="1" dirty="0" smtClean="0">
                <a:solidFill>
                  <a:srgbClr val="000000"/>
                </a:solidFill>
                <a:latin typeface="Courier New" pitchFamily="49" charset="0"/>
              </a:rPr>
              <a:t>&lt;script&gt;</a:t>
            </a:r>
          </a:p>
          <a:p>
            <a:pPr eaLnBrk="1" hangingPunct="1">
              <a:lnSpc>
                <a:spcPct val="80000"/>
              </a:lnSpc>
              <a:buFontTx/>
              <a:buNone/>
            </a:pPr>
            <a:r>
              <a:rPr lang="en-IN" b="1" dirty="0" smtClean="0">
                <a:solidFill>
                  <a:srgbClr val="000000"/>
                </a:solidFill>
                <a:latin typeface="Courier New" pitchFamily="49" charset="0"/>
              </a:rPr>
              <a:t>function change(</a:t>
            </a:r>
            <a:r>
              <a:rPr lang="en-IN" b="1" dirty="0" err="1" smtClean="0">
                <a:solidFill>
                  <a:srgbClr val="000000"/>
                </a:solidFill>
                <a:latin typeface="Courier New" pitchFamily="49" charset="0"/>
              </a:rPr>
              <a:t>src</a:t>
            </a:r>
            <a:r>
              <a:rPr lang="en-IN" b="1" dirty="0" smtClean="0">
                <a:solidFill>
                  <a:srgbClr val="000000"/>
                </a:solidFill>
                <a:latin typeface="Courier New" pitchFamily="49" charset="0"/>
              </a:rPr>
              <a:t>)</a:t>
            </a:r>
          </a:p>
          <a:p>
            <a:pPr eaLnBrk="1" hangingPunct="1">
              <a:lnSpc>
                <a:spcPct val="80000"/>
              </a:lnSpc>
              <a:buFontTx/>
              <a:buNone/>
            </a:pPr>
            <a:r>
              <a:rPr lang="en-IN" b="1" dirty="0" smtClean="0">
                <a:solidFill>
                  <a:srgbClr val="000000"/>
                </a:solidFill>
                <a:latin typeface="Courier New" pitchFamily="49" charset="0"/>
              </a:rPr>
              <a:t>{</a:t>
            </a:r>
          </a:p>
          <a:p>
            <a:pPr eaLnBrk="1" hangingPunct="1">
              <a:lnSpc>
                <a:spcPct val="80000"/>
              </a:lnSpc>
              <a:buFontTx/>
              <a:buNone/>
            </a:pPr>
            <a:r>
              <a:rPr lang="en-IN" b="1" dirty="0" err="1" smtClean="0">
                <a:solidFill>
                  <a:srgbClr val="000000"/>
                </a:solidFill>
                <a:latin typeface="Courier New" pitchFamily="49" charset="0"/>
              </a:rPr>
              <a:t>document.images</a:t>
            </a:r>
            <a:r>
              <a:rPr lang="en-IN" b="1" dirty="0" smtClean="0">
                <a:solidFill>
                  <a:srgbClr val="000000"/>
                </a:solidFill>
                <a:latin typeface="Courier New" pitchFamily="49" charset="0"/>
              </a:rPr>
              <a:t>[0].</a:t>
            </a:r>
            <a:r>
              <a:rPr lang="en-IN" b="1" dirty="0" err="1" smtClean="0">
                <a:solidFill>
                  <a:srgbClr val="000000"/>
                </a:solidFill>
                <a:latin typeface="Courier New" pitchFamily="49" charset="0"/>
              </a:rPr>
              <a:t>src</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src</a:t>
            </a:r>
            <a:r>
              <a:rPr lang="en-IN" b="1" dirty="0" smtClean="0">
                <a:solidFill>
                  <a:srgbClr val="000000"/>
                </a:solidFill>
                <a:latin typeface="Courier New" pitchFamily="49" charset="0"/>
              </a:rPr>
              <a:t>;</a:t>
            </a:r>
          </a:p>
          <a:p>
            <a:pPr eaLnBrk="1" hangingPunct="1">
              <a:lnSpc>
                <a:spcPct val="80000"/>
              </a:lnSpc>
              <a:buFontTx/>
              <a:buNone/>
            </a:pPr>
            <a:r>
              <a:rPr lang="en-IN" b="1" dirty="0" smtClean="0">
                <a:solidFill>
                  <a:srgbClr val="000000"/>
                </a:solidFill>
                <a:latin typeface="Courier New" pitchFamily="49" charset="0"/>
              </a:rPr>
              <a:t>}</a:t>
            </a:r>
          </a:p>
          <a:p>
            <a:pPr eaLnBrk="1" hangingPunct="1">
              <a:lnSpc>
                <a:spcPct val="80000"/>
              </a:lnSpc>
              <a:buFontTx/>
              <a:buNone/>
            </a:pPr>
            <a:r>
              <a:rPr lang="en-IN" b="1" dirty="0" smtClean="0">
                <a:solidFill>
                  <a:srgbClr val="000000"/>
                </a:solidFill>
                <a:latin typeface="Courier New" pitchFamily="49" charset="0"/>
              </a:rPr>
              <a:t>&lt;/script&gt;</a:t>
            </a:r>
          </a:p>
          <a:p>
            <a:pPr eaLnBrk="1" hangingPunct="1">
              <a:lnSpc>
                <a:spcPct val="80000"/>
              </a:lnSpc>
              <a:buFontTx/>
              <a:buNone/>
            </a:pPr>
            <a:r>
              <a:rPr lang="en-IN" b="1" dirty="0" smtClean="0">
                <a:solidFill>
                  <a:srgbClr val="000000"/>
                </a:solidFill>
                <a:latin typeface="Courier New" pitchFamily="49" charset="0"/>
              </a:rPr>
              <a:t>&lt;/head&gt;</a:t>
            </a:r>
          </a:p>
          <a:p>
            <a:pPr eaLnBrk="1" hangingPunct="1">
              <a:lnSpc>
                <a:spcPct val="80000"/>
              </a:lnSpc>
              <a:buFontTx/>
              <a:buNone/>
            </a:pPr>
            <a:r>
              <a:rPr lang="en-IN" b="1" dirty="0" smtClean="0">
                <a:solidFill>
                  <a:srgbClr val="000000"/>
                </a:solidFill>
                <a:latin typeface="Courier New" pitchFamily="49" charset="0"/>
              </a:rPr>
              <a:t>&lt;body&gt;</a:t>
            </a:r>
          </a:p>
          <a:p>
            <a:pPr eaLnBrk="1" hangingPunct="1">
              <a:lnSpc>
                <a:spcPct val="80000"/>
              </a:lnSpc>
              <a:buFontTx/>
              <a:buNone/>
            </a:pPr>
            <a:r>
              <a:rPr lang="en-IN" b="1" dirty="0" smtClean="0">
                <a:solidFill>
                  <a:srgbClr val="000000"/>
                </a:solidFill>
                <a:latin typeface="Courier New" pitchFamily="49" charset="0"/>
              </a:rPr>
              <a:t>&lt;</a:t>
            </a:r>
            <a:r>
              <a:rPr lang="en-IN" b="1" dirty="0" err="1" smtClean="0">
                <a:solidFill>
                  <a:srgbClr val="000000"/>
                </a:solidFill>
                <a:latin typeface="Courier New" pitchFamily="49" charset="0"/>
              </a:rPr>
              <a:t>img</a:t>
            </a: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src</a:t>
            </a:r>
            <a:r>
              <a:rPr lang="en-IN" b="1" dirty="0" smtClean="0">
                <a:solidFill>
                  <a:srgbClr val="000000"/>
                </a:solidFill>
                <a:latin typeface="Courier New" pitchFamily="49" charset="0"/>
              </a:rPr>
              <a:t>="close.bmp" name=“eye” </a:t>
            </a:r>
            <a:r>
              <a:rPr lang="en-IN" b="1" dirty="0" err="1" smtClean="0">
                <a:solidFill>
                  <a:srgbClr val="000000"/>
                </a:solidFill>
                <a:latin typeface="Courier New" pitchFamily="49" charset="0"/>
              </a:rPr>
              <a:t>onMouseOver</a:t>
            </a:r>
            <a:r>
              <a:rPr lang="en-IN" b="1" dirty="0" smtClean="0">
                <a:solidFill>
                  <a:srgbClr val="000000"/>
                </a:solidFill>
                <a:latin typeface="Courier New" pitchFamily="49" charset="0"/>
              </a:rPr>
              <a:t>="change('open.bmp')" </a:t>
            </a:r>
            <a:r>
              <a:rPr lang="en-IN" b="1" dirty="0" err="1" smtClean="0">
                <a:solidFill>
                  <a:srgbClr val="000000"/>
                </a:solidFill>
                <a:latin typeface="Courier New" pitchFamily="49" charset="0"/>
              </a:rPr>
              <a:t>onMouseOut</a:t>
            </a:r>
            <a:r>
              <a:rPr lang="en-IN" b="1" dirty="0" smtClean="0">
                <a:solidFill>
                  <a:srgbClr val="000000"/>
                </a:solidFill>
                <a:latin typeface="Courier New" pitchFamily="49" charset="0"/>
              </a:rPr>
              <a:t>="change('close.bmp')"&gt;</a:t>
            </a:r>
          </a:p>
          <a:p>
            <a:pPr eaLnBrk="1" hangingPunct="1">
              <a:lnSpc>
                <a:spcPct val="80000"/>
              </a:lnSpc>
              <a:buFontTx/>
              <a:buNone/>
            </a:pPr>
            <a:r>
              <a:rPr lang="en-IN" b="1" dirty="0" smtClean="0">
                <a:solidFill>
                  <a:srgbClr val="000000"/>
                </a:solidFill>
                <a:latin typeface="Courier New" pitchFamily="49" charset="0"/>
              </a:rPr>
              <a:t>&lt;/body&gt;</a:t>
            </a:r>
          </a:p>
          <a:p>
            <a:pPr eaLnBrk="1" hangingPunct="1">
              <a:lnSpc>
                <a:spcPct val="80000"/>
              </a:lnSpc>
              <a:buFontTx/>
              <a:buNone/>
            </a:pPr>
            <a:r>
              <a:rPr lang="en-IN" b="1" dirty="0" smtClean="0">
                <a:solidFill>
                  <a:srgbClr val="000000"/>
                </a:solidFill>
                <a:latin typeface="Courier New" pitchFamily="49" charset="0"/>
              </a:rPr>
              <a:t>&lt;/html&gt;</a:t>
            </a:r>
          </a:p>
          <a:p>
            <a:pPr eaLnBrk="1" hangingPunct="1">
              <a:lnSpc>
                <a:spcPct val="80000"/>
              </a:lnSpc>
            </a:pPr>
            <a:endParaRPr lang="en-IN" sz="1200" dirty="0" smtClean="0"/>
          </a:p>
          <a:p>
            <a:pPr eaLnBrk="1" hangingPunct="1">
              <a:lnSpc>
                <a:spcPct val="80000"/>
              </a:lnSpc>
              <a:buFontTx/>
              <a:buNone/>
            </a:pPr>
            <a:endParaRPr lang="en-IN" sz="1200" dirty="0" smtClean="0"/>
          </a:p>
        </p:txBody>
      </p:sp>
      <p:sp>
        <p:nvSpPr>
          <p:cNvPr id="5124" name="TextBox 3"/>
          <p:cNvSpPr txBox="1">
            <a:spLocks noChangeArrowheads="1"/>
          </p:cNvSpPr>
          <p:nvPr/>
        </p:nvSpPr>
        <p:spPr bwMode="auto">
          <a:xfrm flipH="1">
            <a:off x="3886200" y="3810000"/>
            <a:ext cx="48672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7030A0"/>
                </a:solidFill>
              </a:rPr>
              <a:t>Indicates the 1</a:t>
            </a:r>
            <a:r>
              <a:rPr lang="en-US" sz="2000" baseline="30000">
                <a:solidFill>
                  <a:srgbClr val="7030A0"/>
                </a:solidFill>
              </a:rPr>
              <a:t>st</a:t>
            </a:r>
            <a:r>
              <a:rPr lang="en-US" sz="2000">
                <a:solidFill>
                  <a:srgbClr val="7030A0"/>
                </a:solidFill>
              </a:rPr>
              <a:t> image in the document</a:t>
            </a:r>
          </a:p>
          <a:p>
            <a:pPr eaLnBrk="1" hangingPunct="1"/>
            <a:r>
              <a:rPr lang="en-US" sz="2000">
                <a:solidFill>
                  <a:srgbClr val="7030A0"/>
                </a:solidFill>
              </a:rPr>
              <a:t>Or </a:t>
            </a:r>
            <a:r>
              <a:rPr lang="en-IN" sz="2000" b="1">
                <a:solidFill>
                  <a:srgbClr val="7030A0"/>
                </a:solidFill>
                <a:latin typeface="Courier New" pitchFamily="49" charset="0"/>
              </a:rPr>
              <a:t>document.eye.src</a:t>
            </a:r>
            <a:endParaRPr lang="en-IN" sz="2000">
              <a:solidFill>
                <a:srgbClr val="7030A0"/>
              </a:solidFill>
            </a:endParaRPr>
          </a:p>
        </p:txBody>
      </p:sp>
      <p:cxnSp>
        <p:nvCxnSpPr>
          <p:cNvPr id="6" name="Straight Arrow Connector 5"/>
          <p:cNvCxnSpPr/>
          <p:nvPr/>
        </p:nvCxnSpPr>
        <p:spPr>
          <a:xfrm>
            <a:off x="3200400" y="3733800"/>
            <a:ext cx="8382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26" name="Slide Number Placeholder 6"/>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D7DC56-7694-47E2-A7FF-013ED6851DAC}" type="slidenum">
              <a:rPr lang="en-US" smtClean="0">
                <a:solidFill>
                  <a:schemeClr val="bg2"/>
                </a:solidFill>
              </a:rPr>
              <a:pPr eaLnBrk="1" hangingPunct="1"/>
              <a:t>36</a:t>
            </a:fld>
            <a:endParaRPr lang="en-US" smtClean="0">
              <a:solidFill>
                <a:schemeClr val="bg2"/>
              </a:solidFill>
            </a:endParaRPr>
          </a:p>
        </p:txBody>
      </p:sp>
    </p:spTree>
    <p:extLst>
      <p:ext uri="{BB962C8B-B14F-4D97-AF65-F5344CB8AC3E}">
        <p14:creationId xmlns="" xmlns:p14="http://schemas.microsoft.com/office/powerpoint/2010/main" val="874882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152400"/>
            <a:ext cx="8229600" cy="1143000"/>
          </a:xfrm>
        </p:spPr>
        <p:txBody>
          <a:bodyPr/>
          <a:lstStyle/>
          <a:p>
            <a:pPr eaLnBrk="1" hangingPunct="1"/>
            <a:r>
              <a:rPr lang="en-US" dirty="0" smtClean="0">
                <a:cs typeface="Courier New" pitchFamily="49" charset="0"/>
              </a:rPr>
              <a:t>forms</a:t>
            </a:r>
            <a:endParaRPr lang="en-IN" dirty="0" smtClean="0">
              <a:cs typeface="Courier New" pitchFamily="49" charset="0"/>
            </a:endParaRPr>
          </a:p>
        </p:txBody>
      </p:sp>
      <p:sp>
        <p:nvSpPr>
          <p:cNvPr id="5123" name="Rectangle 3"/>
          <p:cNvSpPr>
            <a:spLocks noGrp="1" noChangeArrowheads="1"/>
          </p:cNvSpPr>
          <p:nvPr>
            <p:ph type="body" idx="1"/>
          </p:nvPr>
        </p:nvSpPr>
        <p:spPr>
          <a:xfrm>
            <a:off x="304800" y="1143000"/>
            <a:ext cx="8839200" cy="5524500"/>
          </a:xfrm>
        </p:spPr>
        <p:txBody>
          <a:bodyPr/>
          <a:lstStyle/>
          <a:p>
            <a:pPr eaLnBrk="1" hangingPunct="1">
              <a:lnSpc>
                <a:spcPct val="100000"/>
              </a:lnSpc>
              <a:defRPr/>
            </a:pPr>
            <a:r>
              <a:rPr lang="en-US" b="1" kern="1200" dirty="0" smtClean="0">
                <a:solidFill>
                  <a:srgbClr val="000000"/>
                </a:solidFill>
                <a:latin typeface="Courier New" pitchFamily="49" charset="0"/>
              </a:rPr>
              <a:t>document</a:t>
            </a:r>
            <a:r>
              <a:rPr lang="en-US" dirty="0" smtClean="0"/>
              <a:t> object contains an array of form objects called forms.</a:t>
            </a:r>
          </a:p>
          <a:p>
            <a:pPr eaLnBrk="1" hangingPunct="1">
              <a:lnSpc>
                <a:spcPct val="100000"/>
              </a:lnSpc>
              <a:defRPr/>
            </a:pPr>
            <a:r>
              <a:rPr lang="en-US" dirty="0" smtClean="0"/>
              <a:t>Form object corresponding to the </a:t>
            </a:r>
            <a:r>
              <a:rPr lang="en-US" b="1" kern="1200" dirty="0" smtClean="0">
                <a:solidFill>
                  <a:srgbClr val="000000"/>
                </a:solidFill>
                <a:latin typeface="Courier New" pitchFamily="49" charset="0"/>
              </a:rPr>
              <a:t>&lt;form&gt; </a:t>
            </a:r>
            <a:r>
              <a:rPr lang="en-US" dirty="0" smtClean="0"/>
              <a:t>tag.</a:t>
            </a:r>
          </a:p>
          <a:p>
            <a:pPr>
              <a:defRPr/>
            </a:pPr>
            <a:r>
              <a:rPr lang="en-US" dirty="0" smtClean="0"/>
              <a:t>Properties:</a:t>
            </a:r>
          </a:p>
          <a:p>
            <a:pPr>
              <a:defRPr/>
            </a:pPr>
            <a:r>
              <a:rPr lang="en-US" dirty="0" smtClean="0"/>
              <a:t> </a:t>
            </a:r>
            <a:r>
              <a:rPr lang="en-US" b="1" dirty="0" smtClean="0">
                <a:solidFill>
                  <a:srgbClr val="000000"/>
                </a:solidFill>
                <a:latin typeface="Courier New" pitchFamily="49" charset="0"/>
              </a:rPr>
              <a:t>action, method, name, elements[], target</a:t>
            </a:r>
          </a:p>
          <a:p>
            <a:pPr>
              <a:defRPr/>
            </a:pPr>
            <a:r>
              <a:rPr lang="en-US" b="1" dirty="0" smtClean="0">
                <a:solidFill>
                  <a:srgbClr val="000000"/>
                </a:solidFill>
                <a:latin typeface="Courier New" pitchFamily="49" charset="0"/>
              </a:rPr>
              <a:t>+ all the form elements listed in the hierarchy like button, checkbox etc.</a:t>
            </a:r>
          </a:p>
          <a:p>
            <a:pPr>
              <a:defRPr/>
            </a:pPr>
            <a:r>
              <a:rPr lang="en-US" dirty="0" smtClean="0"/>
              <a:t>Events: </a:t>
            </a:r>
          </a:p>
          <a:p>
            <a:pPr>
              <a:defRPr/>
            </a:pPr>
            <a:r>
              <a:rPr lang="en-US" b="1" dirty="0" err="1" smtClean="0">
                <a:solidFill>
                  <a:srgbClr val="000000"/>
                </a:solidFill>
                <a:latin typeface="Courier New" pitchFamily="49" charset="0"/>
              </a:rPr>
              <a:t>onSubmit</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onReset</a:t>
            </a:r>
            <a:endParaRPr lang="en-US" dirty="0" smtClean="0"/>
          </a:p>
          <a:p>
            <a:pPr>
              <a:defRPr/>
            </a:pPr>
            <a:r>
              <a:rPr lang="en-US" dirty="0" smtClean="0"/>
              <a:t>Methods: </a:t>
            </a:r>
          </a:p>
          <a:p>
            <a:pPr>
              <a:defRPr/>
            </a:pPr>
            <a:r>
              <a:rPr lang="en-IN" b="1" dirty="0" smtClean="0">
                <a:solidFill>
                  <a:srgbClr val="000000"/>
                </a:solidFill>
                <a:latin typeface="Courier New" pitchFamily="49" charset="0"/>
              </a:rPr>
              <a:t>reset() </a:t>
            </a:r>
            <a:r>
              <a:rPr lang="en-IN" dirty="0" smtClean="0"/>
              <a:t>- Used to reset the form elements to their default values. </a:t>
            </a:r>
          </a:p>
          <a:p>
            <a:pPr>
              <a:defRPr/>
            </a:pPr>
            <a:r>
              <a:rPr lang="en-IN" b="1" dirty="0" smtClean="0">
                <a:solidFill>
                  <a:srgbClr val="000000"/>
                </a:solidFill>
                <a:latin typeface="Courier New" pitchFamily="49" charset="0"/>
              </a:rPr>
              <a:t>submit() </a:t>
            </a:r>
            <a:r>
              <a:rPr lang="en-IN" dirty="0" smtClean="0"/>
              <a:t>- Submits the form as though the submit button was clicked pressed by the user. </a:t>
            </a:r>
          </a:p>
        </p:txBody>
      </p:sp>
      <p:sp>
        <p:nvSpPr>
          <p:cNvPr id="614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EF3D12-CD94-4715-A0E7-AB1488016D6D}" type="slidenum">
              <a:rPr lang="en-US" smtClean="0">
                <a:solidFill>
                  <a:schemeClr val="bg2"/>
                </a:solidFill>
              </a:rPr>
              <a:pPr eaLnBrk="1" hangingPunct="1"/>
              <a:t>37</a:t>
            </a:fld>
            <a:endParaRPr lang="en-US" smtClean="0">
              <a:solidFill>
                <a:schemeClr val="bg2"/>
              </a:solidFill>
            </a:endParaRPr>
          </a:p>
        </p:txBody>
      </p:sp>
    </p:spTree>
    <p:extLst>
      <p:ext uri="{BB962C8B-B14F-4D97-AF65-F5344CB8AC3E}">
        <p14:creationId xmlns="" xmlns:p14="http://schemas.microsoft.com/office/powerpoint/2010/main" val="8137230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0"/>
            <a:ext cx="8229600" cy="908050"/>
          </a:xfrm>
        </p:spPr>
        <p:txBody>
          <a:bodyPr/>
          <a:lstStyle/>
          <a:p>
            <a:pPr eaLnBrk="1" hangingPunct="1"/>
            <a:r>
              <a:rPr lang="en-US" dirty="0" smtClean="0">
                <a:cs typeface="Courier New" pitchFamily="49" charset="0"/>
              </a:rPr>
              <a:t>Form elements</a:t>
            </a:r>
            <a:endParaRPr lang="en-IN" dirty="0" smtClean="0">
              <a:cs typeface="Courier New" pitchFamily="49" charset="0"/>
            </a:endParaRPr>
          </a:p>
        </p:txBody>
      </p:sp>
      <p:sp>
        <p:nvSpPr>
          <p:cNvPr id="7171" name="Rectangle 3"/>
          <p:cNvSpPr>
            <a:spLocks noGrp="1" noChangeArrowheads="1"/>
          </p:cNvSpPr>
          <p:nvPr>
            <p:ph type="body" idx="1"/>
          </p:nvPr>
        </p:nvSpPr>
        <p:spPr>
          <a:xfrm>
            <a:off x="152400" y="1143000"/>
            <a:ext cx="8534400" cy="4953000"/>
          </a:xfrm>
        </p:spPr>
        <p:txBody>
          <a:bodyPr/>
          <a:lstStyle/>
          <a:p>
            <a:pPr eaLnBrk="1" hangingPunct="1"/>
            <a:r>
              <a:rPr lang="en-US" smtClean="0"/>
              <a:t>Properties:</a:t>
            </a:r>
          </a:p>
          <a:p>
            <a:pPr lvl="1" eaLnBrk="1" hangingPunct="1"/>
            <a:r>
              <a:rPr lang="en-US" sz="2000" smtClean="0"/>
              <a:t>For all form elements </a:t>
            </a:r>
            <a:r>
              <a:rPr lang="en-US" sz="2000" smtClean="0">
                <a:sym typeface="Wingdings" pitchFamily="2" charset="2"/>
              </a:rPr>
              <a:t> </a:t>
            </a:r>
            <a:r>
              <a:rPr lang="en-US" sz="2000" b="1" smtClean="0">
                <a:solidFill>
                  <a:srgbClr val="000000"/>
                </a:solidFill>
                <a:latin typeface="Courier New" pitchFamily="49" charset="0"/>
              </a:rPr>
              <a:t>name, type, value (except select)</a:t>
            </a:r>
          </a:p>
          <a:p>
            <a:pPr lvl="1" eaLnBrk="1" hangingPunct="1"/>
            <a:r>
              <a:rPr lang="en-US" sz="2000" b="1" smtClean="0">
                <a:solidFill>
                  <a:srgbClr val="000000"/>
                </a:solidFill>
                <a:latin typeface="Courier New" pitchFamily="49" charset="0"/>
              </a:rPr>
              <a:t>radio, checkbox: checked, defaultChecked</a:t>
            </a:r>
          </a:p>
          <a:p>
            <a:pPr lvl="1" eaLnBrk="1" hangingPunct="1"/>
            <a:r>
              <a:rPr lang="en-US" sz="2000" b="1" smtClean="0">
                <a:solidFill>
                  <a:srgbClr val="000000"/>
                </a:solidFill>
                <a:latin typeface="Courier New" pitchFamily="49" charset="0"/>
              </a:rPr>
              <a:t>select: length, options[], selectedIndex</a:t>
            </a:r>
          </a:p>
          <a:p>
            <a:pPr lvl="1" eaLnBrk="1" hangingPunct="1"/>
            <a:r>
              <a:rPr lang="en-US" sz="2000" b="1" smtClean="0">
                <a:solidFill>
                  <a:srgbClr val="000000"/>
                </a:solidFill>
                <a:latin typeface="Courier New" pitchFamily="49" charset="0"/>
              </a:rPr>
              <a:t>text, password, textarea:defaultValue</a:t>
            </a:r>
          </a:p>
          <a:p>
            <a:pPr lvl="1" eaLnBrk="1" hangingPunct="1">
              <a:buFont typeface="Wingdings" pitchFamily="2" charset="2"/>
              <a:buNone/>
            </a:pPr>
            <a:endParaRPr lang="en-US" sz="2000" b="1" smtClean="0">
              <a:solidFill>
                <a:srgbClr val="000000"/>
              </a:solidFill>
              <a:latin typeface="Courier New" pitchFamily="49" charset="0"/>
            </a:endParaRPr>
          </a:p>
          <a:p>
            <a:pPr eaLnBrk="1" hangingPunct="1"/>
            <a:r>
              <a:rPr lang="en-US" smtClean="0"/>
              <a:t> Methods: </a:t>
            </a:r>
          </a:p>
          <a:p>
            <a:pPr lvl="1" eaLnBrk="1" hangingPunct="1"/>
            <a:r>
              <a:rPr lang="en-US" sz="2000" smtClean="0"/>
              <a:t>All form elements:</a:t>
            </a:r>
            <a:r>
              <a:rPr lang="en-US" sz="2000" b="1" smtClean="0">
                <a:solidFill>
                  <a:srgbClr val="000000"/>
                </a:solidFill>
                <a:latin typeface="Courier New" pitchFamily="49" charset="0"/>
              </a:rPr>
              <a:t> focus(), blur()</a:t>
            </a:r>
          </a:p>
          <a:p>
            <a:pPr lvl="1" eaLnBrk="1" hangingPunct="1"/>
            <a:r>
              <a:rPr lang="en-US" sz="2000" smtClean="0"/>
              <a:t>For</a:t>
            </a:r>
            <a:r>
              <a:rPr lang="en-US" sz="2000" b="1" smtClean="0">
                <a:solidFill>
                  <a:srgbClr val="000000"/>
                </a:solidFill>
                <a:latin typeface="Courier New" pitchFamily="49" charset="0"/>
              </a:rPr>
              <a:t> button, submit, reset: click()</a:t>
            </a:r>
          </a:p>
        </p:txBody>
      </p:sp>
      <p:sp>
        <p:nvSpPr>
          <p:cNvPr id="717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73A4B66-105A-49B5-AA56-09F7038294A4}" type="slidenum">
              <a:rPr lang="en-US" smtClean="0">
                <a:solidFill>
                  <a:schemeClr val="bg2"/>
                </a:solidFill>
              </a:rPr>
              <a:pPr eaLnBrk="1" hangingPunct="1"/>
              <a:t>38</a:t>
            </a:fld>
            <a:endParaRPr lang="en-US" smtClean="0">
              <a:solidFill>
                <a:schemeClr val="bg2"/>
              </a:solidFill>
            </a:endParaRPr>
          </a:p>
        </p:txBody>
      </p:sp>
    </p:spTree>
    <p:extLst>
      <p:ext uri="{BB962C8B-B14F-4D97-AF65-F5344CB8AC3E}">
        <p14:creationId xmlns="" xmlns:p14="http://schemas.microsoft.com/office/powerpoint/2010/main" val="26875192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228600" y="685800"/>
            <a:ext cx="8686800" cy="5410200"/>
          </a:xfrm>
        </p:spPr>
        <p:txBody>
          <a:bodyPr/>
          <a:lstStyle/>
          <a:p>
            <a:pPr eaLnBrk="1" hangingPunct="1"/>
            <a:r>
              <a:rPr lang="en-US" dirty="0" smtClean="0"/>
              <a:t>Events </a:t>
            </a:r>
          </a:p>
          <a:p>
            <a:pPr lvl="1" eaLnBrk="1" hangingPunct="1"/>
            <a:r>
              <a:rPr lang="en-US" sz="2000" dirty="0" smtClean="0"/>
              <a:t>For all form elements</a:t>
            </a:r>
            <a:r>
              <a:rPr lang="en-US" sz="2000" dirty="0" smtClean="0">
                <a:sym typeface="Wingdings" pitchFamily="2" charset="2"/>
              </a:rPr>
              <a:t></a:t>
            </a:r>
            <a:r>
              <a:rPr lang="en-US" sz="2000" dirty="0" smtClean="0"/>
              <a:t> </a:t>
            </a:r>
            <a:r>
              <a:rPr lang="en-US" sz="2000" b="1" dirty="0" err="1" smtClean="0">
                <a:solidFill>
                  <a:srgbClr val="000000"/>
                </a:solidFill>
                <a:latin typeface="Courier New" pitchFamily="49" charset="0"/>
              </a:rPr>
              <a:t>onBlur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onFocus</a:t>
            </a:r>
            <a:endParaRPr lang="en-US" sz="2000" b="1" dirty="0" smtClean="0">
              <a:solidFill>
                <a:srgbClr val="000000"/>
              </a:solidFill>
              <a:latin typeface="Courier New" pitchFamily="49" charset="0"/>
            </a:endParaRPr>
          </a:p>
          <a:p>
            <a:pPr lvl="1" eaLnBrk="1" hangingPunct="1"/>
            <a:r>
              <a:rPr lang="en-US" sz="2000" dirty="0" smtClean="0"/>
              <a:t>For</a:t>
            </a:r>
            <a:r>
              <a:rPr lang="en-US" sz="2000" b="1" dirty="0" smtClean="0">
                <a:solidFill>
                  <a:srgbClr val="000000"/>
                </a:solidFill>
                <a:latin typeface="Courier New" pitchFamily="49" charset="0"/>
              </a:rPr>
              <a:t> select, text, </a:t>
            </a:r>
            <a:r>
              <a:rPr lang="en-US" sz="2000" b="1" dirty="0" err="1" smtClean="0">
                <a:solidFill>
                  <a:srgbClr val="000000"/>
                </a:solidFill>
                <a:latin typeface="Courier New" pitchFamily="49" charset="0"/>
              </a:rPr>
              <a:t>textarea</a:t>
            </a:r>
            <a:r>
              <a:rPr lang="en-US" sz="2000" b="1" dirty="0" smtClean="0">
                <a:solidFill>
                  <a:srgbClr val="000000"/>
                </a:solidFill>
                <a:latin typeface="Courier New" pitchFamily="49" charset="0"/>
                <a:sym typeface="Wingdings" pitchFamily="2" charset="2"/>
              </a:rPr>
              <a:t> </a:t>
            </a:r>
            <a:r>
              <a:rPr lang="en-US" sz="2000" b="1" dirty="0" err="1" smtClean="0">
                <a:solidFill>
                  <a:srgbClr val="000000"/>
                </a:solidFill>
                <a:latin typeface="Courier New" pitchFamily="49" charset="0"/>
              </a:rPr>
              <a:t>onChange</a:t>
            </a:r>
            <a:endParaRPr lang="en-US" sz="2000" b="1" dirty="0" smtClean="0">
              <a:solidFill>
                <a:srgbClr val="000000"/>
              </a:solidFill>
              <a:latin typeface="Courier New" pitchFamily="49" charset="0"/>
            </a:endParaRPr>
          </a:p>
          <a:p>
            <a:pPr lvl="1" eaLnBrk="1" hangingPunct="1"/>
            <a:r>
              <a:rPr lang="en-US" sz="2000" dirty="0" smtClean="0"/>
              <a:t>For</a:t>
            </a:r>
            <a:r>
              <a:rPr lang="en-US" sz="2000" b="1" dirty="0" smtClean="0">
                <a:solidFill>
                  <a:srgbClr val="000000"/>
                </a:solidFill>
                <a:latin typeface="Courier New" pitchFamily="49" charset="0"/>
              </a:rPr>
              <a:t> text, </a:t>
            </a:r>
            <a:r>
              <a:rPr lang="en-US" sz="2000" b="1" dirty="0" err="1" smtClean="0">
                <a:solidFill>
                  <a:srgbClr val="000000"/>
                </a:solidFill>
                <a:latin typeface="Courier New" pitchFamily="49" charset="0"/>
              </a:rPr>
              <a:t>textarea</a:t>
            </a:r>
            <a:r>
              <a:rPr lang="en-US" sz="2000" b="1" dirty="0" smtClean="0">
                <a:solidFill>
                  <a:srgbClr val="000000"/>
                </a:solidFill>
                <a:latin typeface="Courier New" pitchFamily="49" charset="0"/>
                <a:sym typeface="Wingdings" pitchFamily="2" charset="2"/>
              </a:rPr>
              <a:t></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onSelect</a:t>
            </a:r>
            <a:endParaRPr lang="en-US" sz="2000" b="1" dirty="0" smtClean="0">
              <a:solidFill>
                <a:srgbClr val="000000"/>
              </a:solidFill>
              <a:latin typeface="Courier New" pitchFamily="49" charset="0"/>
            </a:endParaRPr>
          </a:p>
          <a:p>
            <a:pPr lvl="1" eaLnBrk="1" hangingPunct="1"/>
            <a:r>
              <a:rPr lang="en-US" sz="2000" dirty="0" smtClean="0"/>
              <a:t>For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button,submit,reset,radio,checkbox</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onClick</a:t>
            </a:r>
            <a:endParaRPr lang="en-US" sz="2000" b="1" dirty="0" smtClean="0">
              <a:solidFill>
                <a:srgbClr val="000000"/>
              </a:solidFill>
              <a:latin typeface="Courier New" pitchFamily="49" charset="0"/>
            </a:endParaRPr>
          </a:p>
          <a:p>
            <a:pPr lvl="1" eaLnBrk="1" hangingPunct="1"/>
            <a:r>
              <a:rPr lang="en-US" sz="2000" dirty="0" smtClean="0"/>
              <a:t>For</a:t>
            </a:r>
            <a:r>
              <a:rPr lang="en-US" sz="2000" b="1" dirty="0" smtClean="0">
                <a:solidFill>
                  <a:srgbClr val="000000"/>
                </a:solidFill>
                <a:latin typeface="Courier New" pitchFamily="49" charset="0"/>
              </a:rPr>
              <a:t> button: </a:t>
            </a:r>
            <a:r>
              <a:rPr lang="en-US" sz="2000" b="1" dirty="0" err="1" smtClean="0">
                <a:solidFill>
                  <a:srgbClr val="000000"/>
                </a:solidFill>
                <a:latin typeface="Courier New" pitchFamily="49" charset="0"/>
              </a:rPr>
              <a:t>onMouseDown</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onMouseUp</a:t>
            </a:r>
            <a:r>
              <a:rPr lang="en-US" sz="2000" b="1" dirty="0" smtClean="0">
                <a:solidFill>
                  <a:srgbClr val="000000"/>
                </a:solidFill>
                <a:latin typeface="Courier New" pitchFamily="49" charset="0"/>
              </a:rPr>
              <a:t>, </a:t>
            </a:r>
          </a:p>
          <a:p>
            <a:pPr lvl="1" eaLnBrk="1" hangingPunct="1"/>
            <a:r>
              <a:rPr lang="en-US" sz="2000" dirty="0" smtClean="0"/>
              <a:t>For</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textArea</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onKeyDown</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onKeyUp,onKeyPress</a:t>
            </a:r>
            <a:endParaRPr lang="en-US" sz="2000" b="1" dirty="0" smtClean="0">
              <a:solidFill>
                <a:srgbClr val="000000"/>
              </a:solidFill>
              <a:latin typeface="Courier New" pitchFamily="49" charset="0"/>
            </a:endParaRPr>
          </a:p>
          <a:p>
            <a:endParaRPr lang="en-US" dirty="0" smtClean="0"/>
          </a:p>
        </p:txBody>
      </p:sp>
      <p:sp>
        <p:nvSpPr>
          <p:cNvPr id="819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072CB1-56E6-4FFC-9FB9-142656146639}" type="slidenum">
              <a:rPr lang="en-US" smtClean="0">
                <a:solidFill>
                  <a:schemeClr val="bg2"/>
                </a:solidFill>
              </a:rPr>
              <a:pPr eaLnBrk="1" hangingPunct="1"/>
              <a:t>39</a:t>
            </a:fld>
            <a:endParaRPr lang="en-US" smtClean="0">
              <a:solidFill>
                <a:schemeClr val="bg2"/>
              </a:solidFill>
            </a:endParaRPr>
          </a:p>
        </p:txBody>
      </p:sp>
    </p:spTree>
    <p:extLst>
      <p:ext uri="{BB962C8B-B14F-4D97-AF65-F5344CB8AC3E}">
        <p14:creationId xmlns="" xmlns:p14="http://schemas.microsoft.com/office/powerpoint/2010/main" val="3309469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t>JavaScript</a:t>
            </a:r>
            <a:endParaRPr lang="en-IN" dirty="0" smtClean="0"/>
          </a:p>
        </p:txBody>
      </p:sp>
      <p:sp>
        <p:nvSpPr>
          <p:cNvPr id="4099" name="Content Placeholder 2"/>
          <p:cNvSpPr>
            <a:spLocks noGrp="1"/>
          </p:cNvSpPr>
          <p:nvPr>
            <p:ph idx="1"/>
          </p:nvPr>
        </p:nvSpPr>
        <p:spPr>
          <a:xfrm>
            <a:off x="304800" y="990600"/>
            <a:ext cx="8215312" cy="5286375"/>
          </a:xfrm>
        </p:spPr>
        <p:txBody>
          <a:bodyPr/>
          <a:lstStyle/>
          <a:p>
            <a:pPr eaLnBrk="1" hangingPunct="1"/>
            <a:r>
              <a:rPr lang="en-US" dirty="0" smtClean="0"/>
              <a:t>Is a scripting language developed by Netscape, and later standardized by W3C.</a:t>
            </a:r>
          </a:p>
          <a:p>
            <a:pPr eaLnBrk="1" hangingPunct="1"/>
            <a:r>
              <a:rPr lang="en-US" dirty="0" smtClean="0"/>
              <a:t>It is used </a:t>
            </a:r>
          </a:p>
          <a:p>
            <a:pPr lvl="1" eaLnBrk="1" hangingPunct="1"/>
            <a:r>
              <a:rPr lang="en-US" sz="2000" dirty="0" smtClean="0"/>
              <a:t>to </a:t>
            </a:r>
            <a:r>
              <a:rPr lang="en-US" sz="2000" dirty="0"/>
              <a:t>create more interactive pages- client side validations etc.</a:t>
            </a:r>
          </a:p>
          <a:p>
            <a:pPr lvl="1" eaLnBrk="1" hangingPunct="1"/>
            <a:r>
              <a:rPr lang="en-US" sz="2000" dirty="0" smtClean="0"/>
              <a:t>to </a:t>
            </a:r>
            <a:r>
              <a:rPr lang="en-US" sz="2000" dirty="0"/>
              <a:t>generate html dynamically.</a:t>
            </a:r>
          </a:p>
          <a:p>
            <a:pPr lvl="1" eaLnBrk="1" hangingPunct="1"/>
            <a:r>
              <a:rPr lang="en-US" sz="2000" dirty="0" smtClean="0"/>
              <a:t>To handle HTML </a:t>
            </a:r>
            <a:r>
              <a:rPr lang="en-US" sz="2000" dirty="0"/>
              <a:t>elements </a:t>
            </a:r>
            <a:r>
              <a:rPr lang="en-US" sz="2000" dirty="0" smtClean="0"/>
              <a:t>events</a:t>
            </a:r>
            <a:endParaRPr lang="en-US" sz="2000" dirty="0"/>
          </a:p>
          <a:p>
            <a:pPr lvl="1" eaLnBrk="1" hangingPunct="1"/>
            <a:r>
              <a:rPr lang="en-US" sz="2000" dirty="0"/>
              <a:t>To enhance browser capabilities by giving it a better look – printing on status bar etc.</a:t>
            </a:r>
          </a:p>
          <a:p>
            <a:pPr lvl="1" eaLnBrk="1" hangingPunct="1"/>
            <a:r>
              <a:rPr lang="en-US" sz="2000" dirty="0"/>
              <a:t>Interaction with embedded components like applets and active x controls.</a:t>
            </a:r>
          </a:p>
          <a:p>
            <a:pPr eaLnBrk="1" hangingPunct="1"/>
            <a:r>
              <a:rPr lang="en-US" dirty="0"/>
              <a:t>JavaScript  can read an external XML file and update the data content of your web page.</a:t>
            </a:r>
          </a:p>
          <a:p>
            <a:pPr eaLnBrk="1" hangingPunct="1"/>
            <a:endParaRPr lang="en-US" dirty="0" smtClean="0"/>
          </a:p>
        </p:txBody>
      </p:sp>
      <p:sp>
        <p:nvSpPr>
          <p:cNvPr id="5124"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BD87015-1568-4EFF-BAD7-0FEB5DE9BD9B}" type="slidenum">
              <a:rPr lang="en-US" smtClean="0">
                <a:solidFill>
                  <a:schemeClr val="bg2"/>
                </a:solidFill>
              </a:rPr>
              <a:pPr eaLnBrk="1" hangingPunct="1">
                <a:defRPr/>
              </a:pPr>
              <a:t>4</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0"/>
            <a:ext cx="8229600" cy="838200"/>
          </a:xfrm>
        </p:spPr>
        <p:txBody>
          <a:bodyPr/>
          <a:lstStyle/>
          <a:p>
            <a:r>
              <a:rPr lang="en-US" dirty="0" smtClean="0"/>
              <a:t>Ways to get form field values</a:t>
            </a:r>
          </a:p>
        </p:txBody>
      </p:sp>
      <p:sp>
        <p:nvSpPr>
          <p:cNvPr id="3" name="Content Placeholder 2"/>
          <p:cNvSpPr>
            <a:spLocks noGrp="1"/>
          </p:cNvSpPr>
          <p:nvPr>
            <p:ph idx="1"/>
          </p:nvPr>
        </p:nvSpPr>
        <p:spPr>
          <a:xfrm>
            <a:off x="381000" y="1066800"/>
            <a:ext cx="8382000" cy="5334000"/>
          </a:xfrm>
        </p:spPr>
        <p:txBody>
          <a:bodyPr/>
          <a:lstStyle/>
          <a:p>
            <a:pPr eaLnBrk="1" hangingPunct="1">
              <a:lnSpc>
                <a:spcPct val="110000"/>
              </a:lnSpc>
              <a:buFont typeface="Wingdings" pitchFamily="2" charset="2"/>
              <a:buNone/>
              <a:defRPr/>
            </a:pPr>
            <a:r>
              <a:rPr lang="en-US" b="1" dirty="0" smtClean="0">
                <a:solidFill>
                  <a:srgbClr val="000000"/>
                </a:solidFill>
                <a:latin typeface="Courier New" pitchFamily="49" charset="0"/>
              </a:rPr>
              <a:t>&lt;form&gt;</a:t>
            </a:r>
          </a:p>
          <a:p>
            <a:pPr eaLnBrk="1" hangingPunct="1">
              <a:lnSpc>
                <a:spcPct val="110000"/>
              </a:lnSpc>
              <a:buFont typeface="Wingdings" pitchFamily="2" charset="2"/>
              <a:buNone/>
              <a:defRPr/>
            </a:pPr>
            <a:r>
              <a:rPr lang="en-US" b="1" dirty="0" smtClean="0">
                <a:solidFill>
                  <a:srgbClr val="000000"/>
                </a:solidFill>
                <a:latin typeface="Courier New" pitchFamily="49" charset="0"/>
              </a:rPr>
              <a:t>&lt;input type="text" name</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firstname</a:t>
            </a:r>
            <a:r>
              <a:rPr lang="en-US" b="1" dirty="0" smtClean="0">
                <a:solidFill>
                  <a:srgbClr val="000000"/>
                </a:solidFill>
                <a:latin typeface="Courier New" pitchFamily="49" charset="0"/>
              </a:rPr>
              <a:t>" id=“n1“&gt; </a:t>
            </a:r>
          </a:p>
          <a:p>
            <a:pPr eaLnBrk="1" hangingPunct="1">
              <a:lnSpc>
                <a:spcPct val="110000"/>
              </a:lnSpc>
              <a:buFont typeface="Wingdings" pitchFamily="2" charset="2"/>
              <a:buNone/>
              <a:defRPr/>
            </a:pPr>
            <a:r>
              <a:rPr lang="en-US" b="1" dirty="0" smtClean="0">
                <a:solidFill>
                  <a:srgbClr val="000000"/>
                </a:solidFill>
                <a:latin typeface="Courier New" pitchFamily="49" charset="0"/>
              </a:rPr>
              <a:t>&lt;/form&gt;</a:t>
            </a:r>
          </a:p>
          <a:p>
            <a:pPr eaLnBrk="1" hangingPunct="1">
              <a:lnSpc>
                <a:spcPct val="110000"/>
              </a:lnSpc>
              <a:buFont typeface="Wingdings" pitchFamily="2" charset="2"/>
              <a:buNone/>
              <a:defRPr/>
            </a:pPr>
            <a:endParaRPr lang="en-US" dirty="0" smtClean="0"/>
          </a:p>
          <a:p>
            <a:pPr eaLnBrk="1" hangingPunct="1">
              <a:lnSpc>
                <a:spcPct val="110000"/>
              </a:lnSpc>
              <a:buFont typeface="Wingdings" pitchFamily="2" charset="2"/>
              <a:buNone/>
              <a:defRPr/>
            </a:pPr>
            <a:r>
              <a:rPr lang="en-US" dirty="0" smtClean="0"/>
              <a:t>Getting the value using elements array:</a:t>
            </a:r>
          </a:p>
          <a:p>
            <a:pPr marL="457200" indent="-457200">
              <a:buFont typeface="Wingdings" pitchFamily="2" charset="2"/>
              <a:buAutoNum type="arabicPeriod"/>
              <a:defRPr/>
            </a:pPr>
            <a:r>
              <a:rPr lang="en-US" b="1" dirty="0" err="1" smtClean="0">
                <a:solidFill>
                  <a:srgbClr val="000000"/>
                </a:solidFill>
                <a:latin typeface="Courier New" pitchFamily="49" charset="0"/>
              </a:rPr>
              <a:t>document.forms</a:t>
            </a:r>
            <a:r>
              <a:rPr lang="en-US" b="1" dirty="0" smtClean="0">
                <a:solidFill>
                  <a:srgbClr val="000000"/>
                </a:solidFill>
                <a:latin typeface="Courier New" pitchFamily="49" charset="0"/>
              </a:rPr>
              <a:t>[0].elements</a:t>
            </a:r>
            <a:r>
              <a:rPr lang="en-US" b="1" dirty="0" smtClean="0">
                <a:solidFill>
                  <a:srgbClr val="000000"/>
                </a:solidFill>
                <a:latin typeface="Courier New" pitchFamily="49" charset="0"/>
              </a:rPr>
              <a:t>[“</a:t>
            </a:r>
            <a:r>
              <a:rPr lang="en-US" b="1" dirty="0" err="1" smtClean="0">
                <a:solidFill>
                  <a:srgbClr val="000000"/>
                </a:solidFill>
                <a:latin typeface="Courier New" pitchFamily="49" charset="0"/>
              </a:rPr>
              <a:t>firstname</a:t>
            </a:r>
            <a:r>
              <a:rPr lang="en-US" b="1" dirty="0" smtClean="0">
                <a:solidFill>
                  <a:srgbClr val="000000"/>
                </a:solidFill>
                <a:latin typeface="Courier New" pitchFamily="49" charset="0"/>
              </a:rPr>
              <a:t>"].value;</a:t>
            </a:r>
          </a:p>
          <a:p>
            <a:pPr marL="457200" indent="-457200">
              <a:buFont typeface="Wingdings" pitchFamily="2" charset="2"/>
              <a:buAutoNum type="arabicPeriod"/>
              <a:defRPr/>
            </a:pPr>
            <a:r>
              <a:rPr lang="en-US" b="1" dirty="0" err="1" smtClean="0">
                <a:solidFill>
                  <a:srgbClr val="000000"/>
                </a:solidFill>
                <a:latin typeface="Courier New" pitchFamily="49" charset="0"/>
              </a:rPr>
              <a:t>document.forms</a:t>
            </a:r>
            <a:r>
              <a:rPr lang="en-US" b="1" dirty="0" smtClean="0">
                <a:solidFill>
                  <a:srgbClr val="000000"/>
                </a:solidFill>
                <a:latin typeface="Courier New" pitchFamily="49" charset="0"/>
              </a:rPr>
              <a:t>[0].elements[0].value;</a:t>
            </a:r>
          </a:p>
          <a:p>
            <a:pPr marL="457200" indent="-457200">
              <a:buFont typeface="Wingdings" pitchFamily="2" charset="2"/>
              <a:buAutoNum type="arabicPeriod"/>
              <a:defRPr/>
            </a:pPr>
            <a:r>
              <a:rPr lang="en-US" b="1" dirty="0" err="1" smtClean="0">
                <a:solidFill>
                  <a:srgbClr val="000000"/>
                </a:solidFill>
                <a:latin typeface="Courier New" pitchFamily="49" charset="0"/>
              </a:rPr>
              <a:t>document.forms</a:t>
            </a:r>
            <a:r>
              <a:rPr lang="en-US" b="1" dirty="0" smtClean="0">
                <a:solidFill>
                  <a:srgbClr val="000000"/>
                </a:solidFill>
                <a:latin typeface="Courier New" pitchFamily="49" charset="0"/>
              </a:rPr>
              <a:t>[0].elements[“n1”].value;</a:t>
            </a:r>
          </a:p>
          <a:p>
            <a:pPr marL="457200" indent="-457200">
              <a:buFont typeface="Wingdings" pitchFamily="2" charset="2"/>
              <a:buNone/>
              <a:defRPr/>
            </a:pPr>
            <a:r>
              <a:rPr lang="en-IN" dirty="0" smtClean="0"/>
              <a:t>Using form name and element name/id combination:</a:t>
            </a:r>
          </a:p>
          <a:p>
            <a:pPr marL="457200" indent="-457200">
              <a:buFont typeface="Wingdings" pitchFamily="2" charset="2"/>
              <a:buNone/>
              <a:defRPr/>
            </a:pPr>
            <a:r>
              <a:rPr lang="en-IN" b="1" dirty="0" smtClean="0">
                <a:solidFill>
                  <a:srgbClr val="000000"/>
                </a:solidFill>
                <a:latin typeface="Courier New" pitchFamily="49" charset="0"/>
              </a:rPr>
              <a:t>document.[forms[0]/f1].[login/n1].value</a:t>
            </a:r>
          </a:p>
          <a:p>
            <a:pPr marL="457200" indent="-457200">
              <a:buFont typeface="Wingdings" pitchFamily="2" charset="2"/>
              <a:buNone/>
              <a:defRPr/>
            </a:pPr>
            <a:endParaRPr lang="en-IN" b="1" dirty="0" smtClean="0">
              <a:solidFill>
                <a:srgbClr val="000000"/>
              </a:solidFill>
              <a:latin typeface="Courier New" pitchFamily="49" charset="0"/>
            </a:endParaRPr>
          </a:p>
          <a:p>
            <a:pPr marL="457200" indent="-457200">
              <a:buFont typeface="Wingdings" pitchFamily="2" charset="2"/>
              <a:buNone/>
              <a:defRPr/>
            </a:pPr>
            <a:endParaRPr lang="en-IN" dirty="0" smtClean="0"/>
          </a:p>
          <a:p>
            <a:pPr marL="457200" indent="-457200">
              <a:buFont typeface="Wingdings" pitchFamily="2" charset="2"/>
              <a:buNone/>
              <a:defRPr/>
            </a:pPr>
            <a:endParaRPr lang="en-IN" b="1" dirty="0" smtClean="0">
              <a:solidFill>
                <a:srgbClr val="000000"/>
              </a:solidFill>
              <a:latin typeface="Courier New" pitchFamily="49" charset="0"/>
            </a:endParaRPr>
          </a:p>
          <a:p>
            <a:pPr>
              <a:defRPr/>
            </a:pPr>
            <a:endParaRPr lang="en-US" dirty="0"/>
          </a:p>
        </p:txBody>
      </p:sp>
      <p:sp>
        <p:nvSpPr>
          <p:cNvPr id="922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759F7E-6560-44CE-A416-91A5D42E0F52}" type="slidenum">
              <a:rPr lang="en-US" smtClean="0">
                <a:solidFill>
                  <a:schemeClr val="bg2"/>
                </a:solidFill>
              </a:rPr>
              <a:pPr eaLnBrk="1" hangingPunct="1"/>
              <a:t>40</a:t>
            </a:fld>
            <a:endParaRPr lang="en-US" smtClean="0">
              <a:solidFill>
                <a:schemeClr val="bg2"/>
              </a:solidFill>
            </a:endParaRPr>
          </a:p>
        </p:txBody>
      </p:sp>
    </p:spTree>
    <p:extLst>
      <p:ext uri="{BB962C8B-B14F-4D97-AF65-F5344CB8AC3E}">
        <p14:creationId xmlns="" xmlns:p14="http://schemas.microsoft.com/office/powerpoint/2010/main" val="2035838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0"/>
            <a:ext cx="7924800" cy="762000"/>
          </a:xfrm>
        </p:spPr>
        <p:txBody>
          <a:bodyPr/>
          <a:lstStyle/>
          <a:p>
            <a:pPr eaLnBrk="1" hangingPunct="1"/>
            <a:r>
              <a:rPr lang="en-US" dirty="0" smtClean="0"/>
              <a:t>Example: form components</a:t>
            </a:r>
            <a:endParaRPr lang="en-IN" dirty="0" smtClean="0"/>
          </a:p>
        </p:txBody>
      </p:sp>
      <p:sp>
        <p:nvSpPr>
          <p:cNvPr id="10243" name="Rectangle 3"/>
          <p:cNvSpPr>
            <a:spLocks noGrp="1" noChangeArrowheads="1"/>
          </p:cNvSpPr>
          <p:nvPr>
            <p:ph type="body" idx="1"/>
          </p:nvPr>
        </p:nvSpPr>
        <p:spPr>
          <a:xfrm>
            <a:off x="152400" y="1143000"/>
            <a:ext cx="8686800" cy="5373688"/>
          </a:xfrm>
        </p:spPr>
        <p:txBody>
          <a:bodyPr/>
          <a:lstStyle/>
          <a:p>
            <a:pPr eaLnBrk="1" hangingPunct="1">
              <a:lnSpc>
                <a:spcPct val="80000"/>
              </a:lnSpc>
              <a:buFontTx/>
              <a:buNone/>
            </a:pPr>
            <a:r>
              <a:rPr lang="en-US" dirty="0" smtClean="0"/>
              <a:t>This example uses text fields , radio button and checkbox.</a:t>
            </a:r>
            <a:endParaRPr lang="en-IN" b="1" dirty="0" smtClean="0">
              <a:solidFill>
                <a:srgbClr val="000000"/>
              </a:solidFill>
              <a:latin typeface="Courier New" pitchFamily="49" charset="0"/>
            </a:endParaRPr>
          </a:p>
          <a:p>
            <a:pPr eaLnBrk="1" hangingPunct="1">
              <a:buFontTx/>
              <a:buNone/>
            </a:pPr>
            <a:r>
              <a:rPr lang="en-IN" b="1" dirty="0" smtClean="0">
                <a:solidFill>
                  <a:srgbClr val="000000"/>
                </a:solidFill>
                <a:latin typeface="Courier New" pitchFamily="49" charset="0"/>
              </a:rPr>
              <a:t>&lt;html&gt;&lt;head&gt;&lt;title&gt;Validate&lt;/title&gt;</a:t>
            </a:r>
          </a:p>
          <a:p>
            <a:pPr eaLnBrk="1" hangingPunct="1">
              <a:buFontTx/>
              <a:buNone/>
            </a:pPr>
            <a:r>
              <a:rPr lang="en-IN" b="1" dirty="0" smtClean="0">
                <a:solidFill>
                  <a:srgbClr val="000000"/>
                </a:solidFill>
                <a:latin typeface="Courier New" pitchFamily="49" charset="0"/>
              </a:rPr>
              <a:t>&lt;script&gt;</a:t>
            </a:r>
          </a:p>
          <a:p>
            <a:pPr eaLnBrk="1" hangingPunct="1">
              <a:buFontTx/>
              <a:buNone/>
            </a:pPr>
            <a:r>
              <a:rPr lang="en-IN" b="1" dirty="0" smtClean="0">
                <a:solidFill>
                  <a:srgbClr val="000000"/>
                </a:solidFill>
                <a:latin typeface="Courier New" pitchFamily="49" charset="0"/>
              </a:rPr>
              <a:t>function check(){</a:t>
            </a:r>
          </a:p>
          <a:p>
            <a:pPr eaLnBrk="1" hangingPunct="1">
              <a:buFontTx/>
              <a:buNone/>
            </a:pPr>
            <a:r>
              <a:rPr lang="en-IN" b="1" dirty="0" smtClean="0">
                <a:solidFill>
                  <a:srgbClr val="000000"/>
                </a:solidFill>
                <a:latin typeface="Courier New" pitchFamily="49" charset="0"/>
              </a:rPr>
              <a:t> </a:t>
            </a:r>
            <a:r>
              <a:rPr lang="en-IN" b="1" dirty="0" smtClean="0">
                <a:solidFill>
                  <a:srgbClr val="C00000"/>
                </a:solidFill>
                <a:latin typeface="Courier New" pitchFamily="49" charset="0"/>
              </a:rPr>
              <a:t>with(</a:t>
            </a:r>
            <a:r>
              <a:rPr lang="en-IN" b="1" dirty="0" err="1" smtClean="0">
                <a:solidFill>
                  <a:srgbClr val="C00000"/>
                </a:solidFill>
                <a:latin typeface="Courier New" pitchFamily="49" charset="0"/>
              </a:rPr>
              <a:t>document.forms</a:t>
            </a:r>
            <a:r>
              <a:rPr lang="en-IN" b="1" dirty="0" smtClean="0">
                <a:solidFill>
                  <a:srgbClr val="C00000"/>
                </a:solidFill>
                <a:latin typeface="Courier New" pitchFamily="49" charset="0"/>
              </a:rPr>
              <a:t>[0])</a:t>
            </a:r>
            <a:r>
              <a:rPr lang="en-IN" b="1" dirty="0" smtClean="0">
                <a:solidFill>
                  <a:srgbClr val="000000"/>
                </a:solidFill>
                <a:latin typeface="Courier New" pitchFamily="49" charset="0"/>
              </a:rPr>
              <a:t>{</a:t>
            </a:r>
          </a:p>
          <a:p>
            <a:pPr eaLnBrk="1" hangingPunct="1">
              <a:buFontTx/>
              <a:buNone/>
            </a:pPr>
            <a:r>
              <a:rPr lang="en-IN" b="1" dirty="0" smtClean="0">
                <a:solidFill>
                  <a:srgbClr val="000000"/>
                </a:solidFill>
                <a:latin typeface="Courier New" pitchFamily="49" charset="0"/>
              </a:rPr>
              <a:t> if ((</a:t>
            </a:r>
            <a:r>
              <a:rPr lang="en-IN" b="1" dirty="0" err="1" smtClean="0">
                <a:solidFill>
                  <a:srgbClr val="000000"/>
                </a:solidFill>
                <a:latin typeface="Courier New" pitchFamily="49" charset="0"/>
              </a:rPr>
              <a:t>name.value</a:t>
            </a:r>
            <a:r>
              <a:rPr lang="en-IN" b="1" dirty="0" smtClean="0">
                <a:solidFill>
                  <a:srgbClr val="000000"/>
                </a:solidFill>
                <a:latin typeface="Courier New" pitchFamily="49" charset="0"/>
              </a:rPr>
              <a:t>=="") || (</a:t>
            </a:r>
            <a:r>
              <a:rPr lang="en-IN" b="1" dirty="0" err="1" smtClean="0">
                <a:solidFill>
                  <a:srgbClr val="000000"/>
                </a:solidFill>
                <a:latin typeface="Courier New" pitchFamily="49" charset="0"/>
              </a:rPr>
              <a:t>address.value</a:t>
            </a:r>
            <a:r>
              <a:rPr lang="en-IN" b="1" dirty="0" smtClean="0">
                <a:solidFill>
                  <a:srgbClr val="000000"/>
                </a:solidFill>
                <a:latin typeface="Courier New" pitchFamily="49" charset="0"/>
              </a:rPr>
              <a:t>==""))	{</a:t>
            </a:r>
          </a:p>
          <a:p>
            <a:pPr eaLnBrk="1" hangingPunct="1">
              <a:buFontTx/>
              <a:buNone/>
            </a:pPr>
            <a:r>
              <a:rPr lang="en-IN" b="1" dirty="0" smtClean="0">
                <a:solidFill>
                  <a:srgbClr val="000000"/>
                </a:solidFill>
                <a:latin typeface="Courier New" pitchFamily="49" charset="0"/>
              </a:rPr>
              <a:t>	alert("Please ensure that all fields are filled up"); </a:t>
            </a:r>
            <a:r>
              <a:rPr lang="en-IN" b="1" dirty="0" smtClean="0">
                <a:solidFill>
                  <a:srgbClr val="C00000"/>
                </a:solidFill>
                <a:latin typeface="Courier New" pitchFamily="49" charset="0"/>
              </a:rPr>
              <a:t>return false</a:t>
            </a:r>
            <a:r>
              <a:rPr lang="en-IN" b="1" dirty="0" smtClean="0">
                <a:solidFill>
                  <a:srgbClr val="000000"/>
                </a:solidFill>
                <a:latin typeface="Courier New" pitchFamily="49" charset="0"/>
              </a:rPr>
              <a:t>;</a:t>
            </a:r>
          </a:p>
          <a:p>
            <a:pPr eaLnBrk="1" hangingPunct="1">
              <a:buFontTx/>
              <a:buNone/>
            </a:pPr>
            <a:r>
              <a:rPr lang="en-IN" b="1" dirty="0" smtClean="0">
                <a:solidFill>
                  <a:srgbClr val="000000"/>
                </a:solidFill>
                <a:latin typeface="Courier New" pitchFamily="49" charset="0"/>
              </a:rPr>
              <a:t>	}</a:t>
            </a:r>
          </a:p>
          <a:p>
            <a:pPr eaLnBrk="1" hangingPunct="1">
              <a:buFontTx/>
              <a:buNone/>
            </a:pPr>
            <a:r>
              <a:rPr lang="en-IN" b="1" dirty="0" smtClean="0">
                <a:solidFill>
                  <a:srgbClr val="000000"/>
                </a:solidFill>
                <a:latin typeface="Courier New" pitchFamily="49" charset="0"/>
              </a:rPr>
              <a:t>s=like[0].</a:t>
            </a:r>
            <a:r>
              <a:rPr lang="en-IN" b="1" dirty="0" err="1" smtClean="0">
                <a:solidFill>
                  <a:srgbClr val="000000"/>
                </a:solidFill>
                <a:latin typeface="Courier New" pitchFamily="49" charset="0"/>
              </a:rPr>
              <a:t>checked?like</a:t>
            </a:r>
            <a:r>
              <a:rPr lang="en-IN" b="1" dirty="0" smtClean="0">
                <a:solidFill>
                  <a:srgbClr val="000000"/>
                </a:solidFill>
                <a:latin typeface="Courier New" pitchFamily="49" charset="0"/>
              </a:rPr>
              <a:t>[0].</a:t>
            </a:r>
            <a:r>
              <a:rPr lang="en-IN" b="1" dirty="0" err="1" smtClean="0">
                <a:solidFill>
                  <a:srgbClr val="000000"/>
                </a:solidFill>
                <a:latin typeface="Courier New" pitchFamily="49" charset="0"/>
              </a:rPr>
              <a:t>value:like</a:t>
            </a:r>
            <a:r>
              <a:rPr lang="en-IN" b="1" dirty="0" smtClean="0">
                <a:solidFill>
                  <a:srgbClr val="000000"/>
                </a:solidFill>
                <a:latin typeface="Courier New" pitchFamily="49" charset="0"/>
              </a:rPr>
              <a:t>[1].value;</a:t>
            </a:r>
          </a:p>
          <a:p>
            <a:pPr eaLnBrk="1" hangingPunct="1">
              <a:buFontTx/>
              <a:buNone/>
            </a:pPr>
            <a:r>
              <a:rPr lang="en-IN" b="1" dirty="0" smtClean="0">
                <a:solidFill>
                  <a:srgbClr val="000000"/>
                </a:solidFill>
                <a:latin typeface="Courier New" pitchFamily="49" charset="0"/>
              </a:rPr>
              <a:t>s="</a:t>
            </a:r>
            <a:r>
              <a:rPr lang="en-IN" b="1" dirty="0" err="1" smtClean="0">
                <a:solidFill>
                  <a:srgbClr val="000000"/>
                </a:solidFill>
                <a:latin typeface="Courier New" pitchFamily="49" charset="0"/>
              </a:rPr>
              <a:t>Thankyou</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name.value</a:t>
            </a:r>
            <a:r>
              <a:rPr lang="en-IN" b="1" dirty="0" smtClean="0">
                <a:solidFill>
                  <a:srgbClr val="000000"/>
                </a:solidFill>
                <a:latin typeface="Courier New" pitchFamily="49" charset="0"/>
              </a:rPr>
              <a:t>+". You "+ s +" our site.\n";</a:t>
            </a:r>
          </a:p>
          <a:p>
            <a:pPr eaLnBrk="1" hangingPunct="1">
              <a:buFontTx/>
              <a:buNone/>
            </a:pPr>
            <a:r>
              <a:rPr lang="en-IN" b="1" dirty="0" smtClean="0">
                <a:solidFill>
                  <a:srgbClr val="000000"/>
                </a:solidFill>
                <a:latin typeface="Courier New" pitchFamily="49" charset="0"/>
              </a:rPr>
              <a:t>s=</a:t>
            </a:r>
            <a:r>
              <a:rPr lang="en-IN" b="1" dirty="0" err="1" smtClean="0">
                <a:solidFill>
                  <a:srgbClr val="000000"/>
                </a:solidFill>
                <a:latin typeface="Courier New" pitchFamily="49" charset="0"/>
              </a:rPr>
              <a:t>s+"Your</a:t>
            </a:r>
            <a:r>
              <a:rPr lang="en-IN" b="1" dirty="0" smtClean="0">
                <a:solidFill>
                  <a:srgbClr val="000000"/>
                </a:solidFill>
                <a:latin typeface="Courier New" pitchFamily="49" charset="0"/>
              </a:rPr>
              <a:t> </a:t>
            </a:r>
            <a:r>
              <a:rPr lang="en-IN" b="1" dirty="0" err="1" smtClean="0">
                <a:solidFill>
                  <a:srgbClr val="000000"/>
                </a:solidFill>
                <a:latin typeface="Courier New" pitchFamily="49" charset="0"/>
              </a:rPr>
              <a:t>suggesstion</a:t>
            </a:r>
            <a:r>
              <a:rPr lang="en-IN" b="1" dirty="0" smtClean="0">
                <a:solidFill>
                  <a:srgbClr val="000000"/>
                </a:solidFill>
                <a:latin typeface="Courier New" pitchFamily="49" charset="0"/>
              </a:rPr>
              <a:t> (";</a:t>
            </a:r>
          </a:p>
        </p:txBody>
      </p:sp>
      <p:sp>
        <p:nvSpPr>
          <p:cNvPr id="10244" name="TextBox 6"/>
          <p:cNvSpPr txBox="1">
            <a:spLocks noChangeArrowheads="1"/>
          </p:cNvSpPr>
          <p:nvPr/>
        </p:nvSpPr>
        <p:spPr bwMode="auto">
          <a:xfrm>
            <a:off x="4572000" y="2362200"/>
            <a:ext cx="42672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Instead of name attribute of the text field, id attribute can also be used if provided</a:t>
            </a:r>
          </a:p>
        </p:txBody>
      </p:sp>
      <p:cxnSp>
        <p:nvCxnSpPr>
          <p:cNvPr id="9" name="Straight Arrow Connector 8"/>
          <p:cNvCxnSpPr/>
          <p:nvPr/>
        </p:nvCxnSpPr>
        <p:spPr>
          <a:xfrm flipH="1">
            <a:off x="5486400" y="3124200"/>
            <a:ext cx="1524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46" name="Slide Number Placeholder 5"/>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46CBEA-061F-478C-B995-CAC4733B71B5}" type="slidenum">
              <a:rPr lang="en-US" smtClean="0">
                <a:solidFill>
                  <a:schemeClr val="bg2"/>
                </a:solidFill>
              </a:rPr>
              <a:pPr eaLnBrk="1" hangingPunct="1"/>
              <a:t>41</a:t>
            </a:fld>
            <a:endParaRPr lang="en-US" smtClean="0">
              <a:solidFill>
                <a:schemeClr val="bg2"/>
              </a:solidFill>
            </a:endParaRPr>
          </a:p>
        </p:txBody>
      </p:sp>
    </p:spTree>
    <p:extLst>
      <p:ext uri="{BB962C8B-B14F-4D97-AF65-F5344CB8AC3E}">
        <p14:creationId xmlns="" xmlns:p14="http://schemas.microsoft.com/office/powerpoint/2010/main" val="1659422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76200" y="609600"/>
            <a:ext cx="9067800" cy="6124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40000"/>
              </a:lnSpc>
            </a:pPr>
            <a:r>
              <a:rPr lang="en-IN" sz="2000" b="1">
                <a:solidFill>
                  <a:srgbClr val="000000"/>
                </a:solidFill>
                <a:latin typeface="Courier New" pitchFamily="49" charset="0"/>
              </a:rPr>
              <a:t>for(i=0;i&lt;better.length;i++)</a:t>
            </a:r>
          </a:p>
          <a:p>
            <a:pPr>
              <a:lnSpc>
                <a:spcPct val="140000"/>
              </a:lnSpc>
            </a:pPr>
            <a:r>
              <a:rPr lang="en-IN" sz="2000" b="1">
                <a:solidFill>
                  <a:srgbClr val="000000"/>
                </a:solidFill>
                <a:latin typeface="Courier New" pitchFamily="49" charset="0"/>
              </a:rPr>
              <a:t> if (better[i].checked)  s=s+	better[i].value+";"</a:t>
            </a:r>
          </a:p>
          <a:p>
            <a:pPr>
              <a:lnSpc>
                <a:spcPct val="140000"/>
              </a:lnSpc>
            </a:pPr>
            <a:r>
              <a:rPr lang="en-IN" sz="2000" b="1">
                <a:solidFill>
                  <a:srgbClr val="000000"/>
                </a:solidFill>
                <a:latin typeface="Courier New" pitchFamily="49" charset="0"/>
              </a:rPr>
              <a:t>s=s+" ) are recorded “; }</a:t>
            </a:r>
          </a:p>
          <a:p>
            <a:pPr>
              <a:lnSpc>
                <a:spcPct val="140000"/>
              </a:lnSpc>
            </a:pPr>
            <a:r>
              <a:rPr lang="en-IN" sz="2000" b="1">
                <a:solidFill>
                  <a:srgbClr val="000000"/>
                </a:solidFill>
                <a:latin typeface="Courier New" pitchFamily="49" charset="0"/>
              </a:rPr>
              <a:t>alert(s);</a:t>
            </a:r>
          </a:p>
          <a:p>
            <a:pPr>
              <a:lnSpc>
                <a:spcPct val="140000"/>
              </a:lnSpc>
            </a:pPr>
            <a:r>
              <a:rPr lang="en-IN" sz="2000" b="1">
                <a:solidFill>
                  <a:srgbClr val="C00000"/>
                </a:solidFill>
                <a:latin typeface="Courier New" pitchFamily="49" charset="0"/>
              </a:rPr>
              <a:t>return true;</a:t>
            </a:r>
            <a:r>
              <a:rPr lang="en-IN" sz="2000" b="1">
                <a:solidFill>
                  <a:srgbClr val="000000"/>
                </a:solidFill>
                <a:latin typeface="Courier New" pitchFamily="49" charset="0"/>
              </a:rPr>
              <a:t>}</a:t>
            </a:r>
          </a:p>
          <a:p>
            <a:pPr>
              <a:lnSpc>
                <a:spcPct val="140000"/>
              </a:lnSpc>
            </a:pPr>
            <a:r>
              <a:rPr lang="en-IN" sz="2000" b="1">
                <a:solidFill>
                  <a:srgbClr val="000000"/>
                </a:solidFill>
                <a:latin typeface="Courier New" pitchFamily="49" charset="0"/>
              </a:rPr>
              <a:t>&lt;/script&gt;</a:t>
            </a:r>
          </a:p>
          <a:p>
            <a:pPr>
              <a:lnSpc>
                <a:spcPct val="140000"/>
              </a:lnSpc>
            </a:pPr>
            <a:r>
              <a:rPr lang="en-IN" sz="2000" b="1">
                <a:solidFill>
                  <a:srgbClr val="000000"/>
                </a:solidFill>
                <a:latin typeface="Courier New" pitchFamily="49" charset="0"/>
              </a:rPr>
              <a:t>&lt;/head&gt;&lt;body&gt;</a:t>
            </a:r>
          </a:p>
          <a:p>
            <a:pPr>
              <a:lnSpc>
                <a:spcPct val="140000"/>
              </a:lnSpc>
            </a:pPr>
            <a:r>
              <a:rPr lang="en-IN" sz="2000" b="1">
                <a:solidFill>
                  <a:srgbClr val="000000"/>
                </a:solidFill>
                <a:latin typeface="Courier New" pitchFamily="49" charset="0"/>
              </a:rPr>
              <a:t>&lt;form action="thank.html" </a:t>
            </a:r>
            <a:r>
              <a:rPr lang="en-IN" sz="2000" b="1">
                <a:solidFill>
                  <a:srgbClr val="008000"/>
                </a:solidFill>
                <a:latin typeface="Courier New" pitchFamily="49" charset="0"/>
              </a:rPr>
              <a:t>onSubmit="return check()"</a:t>
            </a:r>
            <a:r>
              <a:rPr lang="en-IN" sz="2000" b="1">
                <a:solidFill>
                  <a:srgbClr val="000000"/>
                </a:solidFill>
                <a:latin typeface="Courier New" pitchFamily="49" charset="0"/>
              </a:rPr>
              <a:t>&gt;</a:t>
            </a:r>
          </a:p>
          <a:p>
            <a:pPr>
              <a:lnSpc>
                <a:spcPct val="140000"/>
              </a:lnSpc>
            </a:pPr>
            <a:r>
              <a:rPr lang="en-IN" sz="2000" b="1">
                <a:solidFill>
                  <a:srgbClr val="C00000"/>
                </a:solidFill>
                <a:latin typeface="Courier New" pitchFamily="49" charset="0"/>
              </a:rPr>
              <a:t>Name: &lt;input type=text name=“name”&gt;&lt;br&gt;&lt;br&gt;</a:t>
            </a:r>
          </a:p>
          <a:p>
            <a:pPr>
              <a:lnSpc>
                <a:spcPct val="140000"/>
              </a:lnSpc>
            </a:pPr>
            <a:r>
              <a:rPr lang="en-IN" sz="2000" b="1">
                <a:solidFill>
                  <a:srgbClr val="C00000"/>
                </a:solidFill>
                <a:latin typeface="Courier New" pitchFamily="49" charset="0"/>
              </a:rPr>
              <a:t>Address: &lt;input type=text name=“address”&gt;</a:t>
            </a:r>
            <a:r>
              <a:rPr lang="en-IN" sz="2000" b="1">
                <a:solidFill>
                  <a:srgbClr val="000000"/>
                </a:solidFill>
                <a:latin typeface="Courier New" pitchFamily="49" charset="0"/>
              </a:rPr>
              <a:t>&lt;br&gt;&lt;br&gt;</a:t>
            </a:r>
          </a:p>
          <a:p>
            <a:pPr>
              <a:lnSpc>
                <a:spcPct val="140000"/>
              </a:lnSpc>
            </a:pPr>
            <a:r>
              <a:rPr lang="en-IN" sz="2000" b="1">
                <a:solidFill>
                  <a:srgbClr val="000000"/>
                </a:solidFill>
                <a:latin typeface="Courier New" pitchFamily="49" charset="0"/>
              </a:rPr>
              <a:t>Do you like our site</a:t>
            </a:r>
          </a:p>
          <a:p>
            <a:pPr>
              <a:lnSpc>
                <a:spcPct val="140000"/>
              </a:lnSpc>
            </a:pPr>
            <a:r>
              <a:rPr lang="en-IN" sz="2000" b="1">
                <a:solidFill>
                  <a:srgbClr val="7030A0"/>
                </a:solidFill>
                <a:latin typeface="Courier New" pitchFamily="49" charset="0"/>
              </a:rPr>
              <a:t>&lt;input type=radio name="like" value="like" checked&gt;Yes</a:t>
            </a:r>
          </a:p>
          <a:p>
            <a:pPr>
              <a:lnSpc>
                <a:spcPct val="140000"/>
              </a:lnSpc>
            </a:pPr>
            <a:r>
              <a:rPr lang="en-IN" sz="2000" b="1">
                <a:solidFill>
                  <a:srgbClr val="7030A0"/>
                </a:solidFill>
                <a:latin typeface="Courier New" pitchFamily="49" charset="0"/>
              </a:rPr>
              <a:t>&lt;input type=radio name="like" value="don't like"&gt;No </a:t>
            </a:r>
            <a:r>
              <a:rPr lang="en-IN" sz="2000" b="1">
                <a:solidFill>
                  <a:srgbClr val="000000"/>
                </a:solidFill>
                <a:latin typeface="Courier New" pitchFamily="49" charset="0"/>
              </a:rPr>
              <a:t>&lt;br&gt;&lt;br&gt;</a:t>
            </a:r>
          </a:p>
        </p:txBody>
      </p:sp>
      <p:sp>
        <p:nvSpPr>
          <p:cNvPr id="11267" name="TextBox 2"/>
          <p:cNvSpPr txBox="1">
            <a:spLocks noChangeArrowheads="1"/>
          </p:cNvSpPr>
          <p:nvPr/>
        </p:nvSpPr>
        <p:spPr bwMode="auto">
          <a:xfrm>
            <a:off x="4678363" y="2362200"/>
            <a:ext cx="4465637" cy="922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When check() returns </a:t>
            </a:r>
            <a:r>
              <a:rPr lang="en-US" dirty="0" smtClean="0"/>
              <a:t>false, </a:t>
            </a:r>
            <a:r>
              <a:rPr lang="en-US" dirty="0"/>
              <a:t>the form does not get submitted</a:t>
            </a:r>
            <a:r>
              <a:rPr lang="en-US" dirty="0">
                <a:sym typeface="Wingdings" pitchFamily="2" charset="2"/>
              </a:rPr>
              <a:t> the page does not go to thank.html</a:t>
            </a:r>
            <a:r>
              <a:rPr lang="en-US" dirty="0"/>
              <a:t> </a:t>
            </a:r>
            <a:endParaRPr lang="en-IN" dirty="0"/>
          </a:p>
        </p:txBody>
      </p:sp>
      <p:sp>
        <p:nvSpPr>
          <p:cNvPr id="1126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1E5BAB-2FA3-4105-A3BF-74E4190946AD}" type="slidenum">
              <a:rPr lang="en-US" smtClean="0">
                <a:solidFill>
                  <a:schemeClr val="bg2"/>
                </a:solidFill>
              </a:rPr>
              <a:pPr eaLnBrk="1" hangingPunct="1"/>
              <a:t>42</a:t>
            </a:fld>
            <a:endParaRPr lang="en-US" smtClean="0">
              <a:solidFill>
                <a:schemeClr val="bg2"/>
              </a:solidFill>
            </a:endParaRPr>
          </a:p>
        </p:txBody>
      </p:sp>
    </p:spTree>
    <p:extLst>
      <p:ext uri="{BB962C8B-B14F-4D97-AF65-F5344CB8AC3E}">
        <p14:creationId xmlns="" xmlns:p14="http://schemas.microsoft.com/office/powerpoint/2010/main" val="16498687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52400" y="685800"/>
            <a:ext cx="8915400" cy="5694363"/>
          </a:xfrm>
          <a:prstGeom prst="rect">
            <a:avLst/>
          </a:prstGeom>
          <a:noFill/>
          <a:ln w="9525">
            <a:noFill/>
            <a:miter lim="800000"/>
            <a:headEnd/>
            <a:tailEnd/>
          </a:ln>
        </p:spPr>
        <p:txBody>
          <a:bodyPr>
            <a:spAutoFit/>
          </a:bodyPr>
          <a:lstStyle/>
          <a:p>
            <a:pPr>
              <a:lnSpc>
                <a:spcPct val="140000"/>
              </a:lnSpc>
              <a:defRPr/>
            </a:pPr>
            <a:r>
              <a:rPr lang="en-IN" sz="2000" b="1" dirty="0">
                <a:solidFill>
                  <a:srgbClr val="000000"/>
                </a:solidFill>
                <a:latin typeface="Courier New" pitchFamily="49" charset="0"/>
                <a:cs typeface="+mn-cs"/>
              </a:rPr>
              <a:t>Tell us how we can make this site better for you:&lt;</a:t>
            </a:r>
            <a:r>
              <a:rPr lang="en-IN" sz="2000" b="1" dirty="0" err="1">
                <a:solidFill>
                  <a:srgbClr val="000000"/>
                </a:solidFill>
                <a:latin typeface="Courier New" pitchFamily="49" charset="0"/>
                <a:cs typeface="+mn-cs"/>
              </a:rPr>
              <a:t>br</a:t>
            </a:r>
            <a:r>
              <a:rPr lang="en-IN" sz="2000" b="1" dirty="0">
                <a:solidFill>
                  <a:srgbClr val="000000"/>
                </a:solidFill>
                <a:latin typeface="Courier New" pitchFamily="49" charset="0"/>
                <a:cs typeface="+mn-cs"/>
              </a:rPr>
              <a:t>&gt;</a:t>
            </a:r>
          </a:p>
          <a:p>
            <a:pPr>
              <a:lnSpc>
                <a:spcPct val="140000"/>
              </a:lnSpc>
              <a:defRPr/>
            </a:pPr>
            <a:r>
              <a:rPr lang="en-IN" sz="2000" b="1" dirty="0">
                <a:solidFill>
                  <a:schemeClr val="tx2">
                    <a:lumMod val="75000"/>
                  </a:schemeClr>
                </a:solidFill>
                <a:latin typeface="Courier New" pitchFamily="49" charset="0"/>
                <a:cs typeface="+mn-cs"/>
              </a:rPr>
              <a:t>&lt;input type=checkbox name="better" value="Change the </a:t>
            </a:r>
            <a:r>
              <a:rPr lang="en-IN" sz="2000" b="1" dirty="0" err="1">
                <a:solidFill>
                  <a:schemeClr val="tx2">
                    <a:lumMod val="75000"/>
                  </a:schemeClr>
                </a:solidFill>
                <a:latin typeface="Courier New" pitchFamily="49" charset="0"/>
                <a:cs typeface="+mn-cs"/>
              </a:rPr>
              <a:t>bg</a:t>
            </a:r>
            <a:r>
              <a:rPr lang="en-IN" sz="2000" b="1" dirty="0">
                <a:solidFill>
                  <a:schemeClr val="tx2">
                    <a:lumMod val="75000"/>
                  </a:schemeClr>
                </a:solidFill>
                <a:latin typeface="Courier New" pitchFamily="49" charset="0"/>
                <a:cs typeface="+mn-cs"/>
              </a:rPr>
              <a:t> </a:t>
            </a:r>
            <a:r>
              <a:rPr lang="en-IN" sz="2000" b="1" dirty="0" err="1">
                <a:solidFill>
                  <a:schemeClr val="tx2">
                    <a:lumMod val="75000"/>
                  </a:schemeClr>
                </a:solidFill>
                <a:latin typeface="Courier New" pitchFamily="49" charset="0"/>
                <a:cs typeface="+mn-cs"/>
              </a:rPr>
              <a:t>color</a:t>
            </a:r>
            <a:r>
              <a:rPr lang="en-IN" sz="2000" b="1" dirty="0">
                <a:solidFill>
                  <a:schemeClr val="tx2">
                    <a:lumMod val="75000"/>
                  </a:schemeClr>
                </a:solidFill>
                <a:latin typeface="Courier New" pitchFamily="49" charset="0"/>
                <a:cs typeface="+mn-cs"/>
              </a:rPr>
              <a:t>"&gt;Change the </a:t>
            </a:r>
            <a:r>
              <a:rPr lang="en-IN" sz="2000" b="1" dirty="0" err="1">
                <a:solidFill>
                  <a:schemeClr val="tx2">
                    <a:lumMod val="75000"/>
                  </a:schemeClr>
                </a:solidFill>
                <a:latin typeface="Courier New" pitchFamily="49" charset="0"/>
                <a:cs typeface="+mn-cs"/>
              </a:rPr>
              <a:t>bg</a:t>
            </a:r>
            <a:r>
              <a:rPr lang="en-IN" sz="2000" b="1" dirty="0">
                <a:solidFill>
                  <a:schemeClr val="tx2">
                    <a:lumMod val="75000"/>
                  </a:schemeClr>
                </a:solidFill>
                <a:latin typeface="Courier New" pitchFamily="49" charset="0"/>
                <a:cs typeface="+mn-cs"/>
              </a:rPr>
              <a:t> </a:t>
            </a:r>
            <a:r>
              <a:rPr lang="en-IN" sz="2000" b="1" dirty="0" err="1">
                <a:solidFill>
                  <a:schemeClr val="tx2">
                    <a:lumMod val="75000"/>
                  </a:schemeClr>
                </a:solidFill>
                <a:latin typeface="Courier New" pitchFamily="49" charset="0"/>
                <a:cs typeface="+mn-cs"/>
              </a:rPr>
              <a:t>color</a:t>
            </a:r>
            <a:endParaRPr lang="en-IN" sz="2000" b="1" dirty="0">
              <a:solidFill>
                <a:schemeClr val="tx2">
                  <a:lumMod val="75000"/>
                </a:schemeClr>
              </a:solidFill>
              <a:latin typeface="Courier New" pitchFamily="49" charset="0"/>
              <a:cs typeface="+mn-cs"/>
            </a:endParaRPr>
          </a:p>
          <a:p>
            <a:pPr>
              <a:lnSpc>
                <a:spcPct val="140000"/>
              </a:lnSpc>
              <a:defRPr/>
            </a:pPr>
            <a:r>
              <a:rPr lang="en-IN" sz="2000" b="1" dirty="0">
                <a:solidFill>
                  <a:schemeClr val="tx2">
                    <a:lumMod val="75000"/>
                  </a:schemeClr>
                </a:solidFill>
                <a:latin typeface="Courier New" pitchFamily="49" charset="0"/>
                <a:cs typeface="+mn-cs"/>
              </a:rPr>
              <a:t>&lt;</a:t>
            </a:r>
            <a:r>
              <a:rPr lang="en-IN" sz="2000" b="1" dirty="0" err="1">
                <a:solidFill>
                  <a:schemeClr val="tx2">
                    <a:lumMod val="75000"/>
                  </a:schemeClr>
                </a:solidFill>
                <a:latin typeface="Courier New" pitchFamily="49" charset="0"/>
                <a:cs typeface="+mn-cs"/>
              </a:rPr>
              <a:t>br</a:t>
            </a:r>
            <a:r>
              <a:rPr lang="en-IN" sz="2000" b="1" dirty="0">
                <a:solidFill>
                  <a:schemeClr val="tx2">
                    <a:lumMod val="75000"/>
                  </a:schemeClr>
                </a:solidFill>
                <a:latin typeface="Courier New" pitchFamily="49" charset="0"/>
                <a:cs typeface="+mn-cs"/>
              </a:rPr>
              <a:t>&gt;</a:t>
            </a:r>
          </a:p>
          <a:p>
            <a:pPr>
              <a:lnSpc>
                <a:spcPct val="140000"/>
              </a:lnSpc>
              <a:defRPr/>
            </a:pPr>
            <a:r>
              <a:rPr lang="en-IN" sz="2000" b="1" dirty="0">
                <a:solidFill>
                  <a:schemeClr val="tx2">
                    <a:lumMod val="75000"/>
                  </a:schemeClr>
                </a:solidFill>
                <a:latin typeface="Courier New" pitchFamily="49" charset="0"/>
                <a:cs typeface="+mn-cs"/>
              </a:rPr>
              <a:t>&lt;input type=checkbox name="better" value="Change the </a:t>
            </a:r>
            <a:r>
              <a:rPr lang="en-IN" sz="2000" b="1" dirty="0" err="1">
                <a:solidFill>
                  <a:schemeClr val="tx2">
                    <a:lumMod val="75000"/>
                  </a:schemeClr>
                </a:solidFill>
                <a:latin typeface="Courier New" pitchFamily="49" charset="0"/>
                <a:cs typeface="+mn-cs"/>
              </a:rPr>
              <a:t>fg</a:t>
            </a:r>
            <a:r>
              <a:rPr lang="en-IN" sz="2000" b="1" dirty="0">
                <a:solidFill>
                  <a:schemeClr val="tx2">
                    <a:lumMod val="75000"/>
                  </a:schemeClr>
                </a:solidFill>
                <a:latin typeface="Courier New" pitchFamily="49" charset="0"/>
                <a:cs typeface="+mn-cs"/>
              </a:rPr>
              <a:t> </a:t>
            </a:r>
            <a:r>
              <a:rPr lang="en-IN" sz="2000" b="1" dirty="0" err="1">
                <a:solidFill>
                  <a:schemeClr val="tx2">
                    <a:lumMod val="75000"/>
                  </a:schemeClr>
                </a:solidFill>
                <a:latin typeface="Courier New" pitchFamily="49" charset="0"/>
                <a:cs typeface="+mn-cs"/>
              </a:rPr>
              <a:t>color</a:t>
            </a:r>
            <a:r>
              <a:rPr lang="en-IN" sz="2000" b="1" dirty="0">
                <a:solidFill>
                  <a:schemeClr val="tx2">
                    <a:lumMod val="75000"/>
                  </a:schemeClr>
                </a:solidFill>
                <a:latin typeface="Courier New" pitchFamily="49" charset="0"/>
                <a:cs typeface="+mn-cs"/>
              </a:rPr>
              <a:t>"&gt;Change the </a:t>
            </a:r>
            <a:r>
              <a:rPr lang="en-IN" sz="2000" b="1" dirty="0" err="1">
                <a:solidFill>
                  <a:schemeClr val="tx2">
                    <a:lumMod val="75000"/>
                  </a:schemeClr>
                </a:solidFill>
                <a:latin typeface="Courier New" pitchFamily="49" charset="0"/>
                <a:cs typeface="+mn-cs"/>
              </a:rPr>
              <a:t>fg</a:t>
            </a:r>
            <a:r>
              <a:rPr lang="en-IN" sz="2000" b="1" dirty="0">
                <a:solidFill>
                  <a:schemeClr val="tx2">
                    <a:lumMod val="75000"/>
                  </a:schemeClr>
                </a:solidFill>
                <a:latin typeface="Courier New" pitchFamily="49" charset="0"/>
                <a:cs typeface="+mn-cs"/>
              </a:rPr>
              <a:t> </a:t>
            </a:r>
            <a:r>
              <a:rPr lang="en-IN" sz="2000" b="1" dirty="0" err="1">
                <a:solidFill>
                  <a:schemeClr val="tx2">
                    <a:lumMod val="75000"/>
                  </a:schemeClr>
                </a:solidFill>
                <a:latin typeface="Courier New" pitchFamily="49" charset="0"/>
                <a:cs typeface="+mn-cs"/>
              </a:rPr>
              <a:t>color</a:t>
            </a:r>
            <a:endParaRPr lang="en-IN" sz="2000" b="1" dirty="0">
              <a:solidFill>
                <a:schemeClr val="tx2">
                  <a:lumMod val="75000"/>
                </a:schemeClr>
              </a:solidFill>
              <a:latin typeface="Courier New" pitchFamily="49" charset="0"/>
              <a:cs typeface="+mn-cs"/>
            </a:endParaRPr>
          </a:p>
          <a:p>
            <a:pPr>
              <a:lnSpc>
                <a:spcPct val="140000"/>
              </a:lnSpc>
              <a:defRPr/>
            </a:pPr>
            <a:r>
              <a:rPr lang="en-IN" sz="2000" b="1" dirty="0">
                <a:solidFill>
                  <a:schemeClr val="tx2">
                    <a:lumMod val="75000"/>
                  </a:schemeClr>
                </a:solidFill>
                <a:latin typeface="Courier New" pitchFamily="49" charset="0"/>
                <a:cs typeface="+mn-cs"/>
              </a:rPr>
              <a:t>&lt;</a:t>
            </a:r>
            <a:r>
              <a:rPr lang="en-IN" sz="2000" b="1" dirty="0" err="1">
                <a:solidFill>
                  <a:schemeClr val="tx2">
                    <a:lumMod val="75000"/>
                  </a:schemeClr>
                </a:solidFill>
                <a:latin typeface="Courier New" pitchFamily="49" charset="0"/>
                <a:cs typeface="+mn-cs"/>
              </a:rPr>
              <a:t>br</a:t>
            </a:r>
            <a:r>
              <a:rPr lang="en-IN" sz="2000" b="1" dirty="0">
                <a:solidFill>
                  <a:schemeClr val="tx2">
                    <a:lumMod val="75000"/>
                  </a:schemeClr>
                </a:solidFill>
                <a:latin typeface="Courier New" pitchFamily="49" charset="0"/>
                <a:cs typeface="+mn-cs"/>
              </a:rPr>
              <a:t>&gt;</a:t>
            </a:r>
          </a:p>
          <a:p>
            <a:pPr>
              <a:lnSpc>
                <a:spcPct val="140000"/>
              </a:lnSpc>
              <a:defRPr/>
            </a:pPr>
            <a:r>
              <a:rPr lang="en-IN" sz="2000" b="1" dirty="0">
                <a:solidFill>
                  <a:schemeClr val="tx2">
                    <a:lumMod val="75000"/>
                  </a:schemeClr>
                </a:solidFill>
                <a:latin typeface="Courier New" pitchFamily="49" charset="0"/>
                <a:cs typeface="+mn-cs"/>
              </a:rPr>
              <a:t>&lt;input type=checkbox name="better" value="Change the layout"&gt;Change the layout</a:t>
            </a:r>
          </a:p>
          <a:p>
            <a:pPr>
              <a:lnSpc>
                <a:spcPct val="140000"/>
              </a:lnSpc>
              <a:defRPr/>
            </a:pPr>
            <a:r>
              <a:rPr lang="en-IN" sz="2000" b="1" dirty="0">
                <a:solidFill>
                  <a:schemeClr val="tx2">
                    <a:lumMod val="75000"/>
                  </a:schemeClr>
                </a:solidFill>
                <a:latin typeface="Courier New" pitchFamily="49" charset="0"/>
                <a:cs typeface="+mn-cs"/>
              </a:rPr>
              <a:t>&lt;</a:t>
            </a:r>
            <a:r>
              <a:rPr lang="en-IN" sz="2000" b="1" dirty="0" err="1">
                <a:solidFill>
                  <a:schemeClr val="tx2">
                    <a:lumMod val="75000"/>
                  </a:schemeClr>
                </a:solidFill>
                <a:latin typeface="Courier New" pitchFamily="49" charset="0"/>
                <a:cs typeface="+mn-cs"/>
              </a:rPr>
              <a:t>br</a:t>
            </a:r>
            <a:r>
              <a:rPr lang="en-IN" sz="2000" b="1" dirty="0">
                <a:solidFill>
                  <a:schemeClr val="tx2">
                    <a:lumMod val="75000"/>
                  </a:schemeClr>
                </a:solidFill>
                <a:latin typeface="Courier New" pitchFamily="49" charset="0"/>
                <a:cs typeface="+mn-cs"/>
              </a:rPr>
              <a:t>&gt;</a:t>
            </a:r>
          </a:p>
          <a:p>
            <a:pPr>
              <a:lnSpc>
                <a:spcPct val="140000"/>
              </a:lnSpc>
              <a:defRPr/>
            </a:pPr>
            <a:r>
              <a:rPr lang="en-IN" sz="2000" b="1" dirty="0">
                <a:solidFill>
                  <a:schemeClr val="tx2">
                    <a:lumMod val="75000"/>
                  </a:schemeClr>
                </a:solidFill>
                <a:latin typeface="Courier New" pitchFamily="49" charset="0"/>
                <a:cs typeface="+mn-cs"/>
              </a:rPr>
              <a:t>&lt;input type=checkbox name="better" value="Include more services"&gt;Include more services</a:t>
            </a:r>
          </a:p>
          <a:p>
            <a:pPr>
              <a:lnSpc>
                <a:spcPct val="140000"/>
              </a:lnSpc>
              <a:defRPr/>
            </a:pPr>
            <a:r>
              <a:rPr lang="en-IN" sz="2000" b="1" dirty="0">
                <a:solidFill>
                  <a:srgbClr val="000000"/>
                </a:solidFill>
                <a:latin typeface="Courier New" pitchFamily="49" charset="0"/>
                <a:cs typeface="+mn-cs"/>
              </a:rPr>
              <a:t>&lt;</a:t>
            </a:r>
            <a:r>
              <a:rPr lang="en-IN" sz="2000" b="1" dirty="0" err="1">
                <a:solidFill>
                  <a:srgbClr val="000000"/>
                </a:solidFill>
                <a:latin typeface="Courier New" pitchFamily="49" charset="0"/>
                <a:cs typeface="+mn-cs"/>
              </a:rPr>
              <a:t>br</a:t>
            </a:r>
            <a:r>
              <a:rPr lang="en-IN" sz="2000" b="1" dirty="0">
                <a:solidFill>
                  <a:srgbClr val="000000"/>
                </a:solidFill>
                <a:latin typeface="Courier New" pitchFamily="49" charset="0"/>
                <a:cs typeface="+mn-cs"/>
              </a:rPr>
              <a:t>&gt;&lt;</a:t>
            </a:r>
            <a:r>
              <a:rPr lang="en-IN" sz="2000" b="1" dirty="0" err="1">
                <a:solidFill>
                  <a:srgbClr val="000000"/>
                </a:solidFill>
                <a:latin typeface="Courier New" pitchFamily="49" charset="0"/>
                <a:cs typeface="+mn-cs"/>
              </a:rPr>
              <a:t>br</a:t>
            </a:r>
            <a:r>
              <a:rPr lang="en-IN" sz="2000" b="1" dirty="0">
                <a:solidFill>
                  <a:srgbClr val="000000"/>
                </a:solidFill>
                <a:latin typeface="Courier New" pitchFamily="49" charset="0"/>
                <a:cs typeface="+mn-cs"/>
              </a:rPr>
              <a:t>&gt;&lt;input type=submit&gt;&lt;/form&gt; &lt;/body&gt;&lt;/html&gt;</a:t>
            </a:r>
          </a:p>
        </p:txBody>
      </p:sp>
      <p:sp>
        <p:nvSpPr>
          <p:cNvPr id="1229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933304-8B73-44D5-82AD-871DA5EBAD7D}" type="slidenum">
              <a:rPr lang="en-US" smtClean="0">
                <a:solidFill>
                  <a:schemeClr val="bg2"/>
                </a:solidFill>
              </a:rPr>
              <a:pPr eaLnBrk="1" hangingPunct="1"/>
              <a:t>43</a:t>
            </a:fld>
            <a:endParaRPr lang="en-US" smtClean="0">
              <a:solidFill>
                <a:schemeClr val="bg2"/>
              </a:solidFill>
            </a:endParaRPr>
          </a:p>
        </p:txBody>
      </p:sp>
    </p:spTree>
    <p:extLst>
      <p:ext uri="{BB962C8B-B14F-4D97-AF65-F5344CB8AC3E}">
        <p14:creationId xmlns="" xmlns:p14="http://schemas.microsoft.com/office/powerpoint/2010/main" val="1369125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750" y="0"/>
            <a:ext cx="8229600" cy="765175"/>
          </a:xfrm>
        </p:spPr>
        <p:txBody>
          <a:bodyPr/>
          <a:lstStyle/>
          <a:p>
            <a:pPr eaLnBrk="1" hangingPunct="1"/>
            <a:r>
              <a:rPr lang="en-US" dirty="0" smtClean="0"/>
              <a:t>Example : working with select</a:t>
            </a:r>
            <a:endParaRPr lang="en-IN" dirty="0" smtClean="0"/>
          </a:p>
        </p:txBody>
      </p:sp>
      <p:sp>
        <p:nvSpPr>
          <p:cNvPr id="13315" name="Rectangle 3"/>
          <p:cNvSpPr>
            <a:spLocks noGrp="1" noChangeArrowheads="1"/>
          </p:cNvSpPr>
          <p:nvPr>
            <p:ph type="body" idx="1"/>
          </p:nvPr>
        </p:nvSpPr>
        <p:spPr>
          <a:xfrm>
            <a:off x="381000" y="1143000"/>
            <a:ext cx="8382000" cy="5410200"/>
          </a:xfrm>
        </p:spPr>
        <p:txBody>
          <a:bodyPr/>
          <a:lstStyle/>
          <a:p>
            <a:r>
              <a:rPr lang="en-IN" dirty="0" smtClean="0"/>
              <a:t>The page displays a multiple choice question. </a:t>
            </a:r>
            <a:r>
              <a:rPr lang="en-US" dirty="0"/>
              <a:t>A dialog box pops up depending on the radio button chosen by the user.</a:t>
            </a:r>
          </a:p>
          <a:p>
            <a:pPr eaLnBrk="1" hangingPunct="1">
              <a:lnSpc>
                <a:spcPct val="80000"/>
              </a:lnSpc>
              <a:buFontTx/>
              <a:buNone/>
            </a:pPr>
            <a:endParaRPr lang="en-IN" b="1" dirty="0" smtClean="0">
              <a:solidFill>
                <a:srgbClr val="000000"/>
              </a:solidFill>
              <a:latin typeface="Courier New" pitchFamily="49" charset="0"/>
            </a:endParaRPr>
          </a:p>
          <a:p>
            <a:pPr eaLnBrk="1" hangingPunct="1">
              <a:lnSpc>
                <a:spcPct val="80000"/>
              </a:lnSpc>
              <a:buFontTx/>
              <a:buNone/>
            </a:pPr>
            <a:r>
              <a:rPr lang="en-IN" b="1" dirty="0" smtClean="0">
                <a:solidFill>
                  <a:srgbClr val="000000"/>
                </a:solidFill>
                <a:latin typeface="Courier New" pitchFamily="49" charset="0"/>
              </a:rPr>
              <a:t>&lt;html&gt;&lt;head&gt;</a:t>
            </a:r>
          </a:p>
          <a:p>
            <a:pPr eaLnBrk="1" hangingPunct="1">
              <a:lnSpc>
                <a:spcPct val="80000"/>
              </a:lnSpc>
              <a:buFontTx/>
              <a:buNone/>
            </a:pPr>
            <a:r>
              <a:rPr lang="en-IN" b="1" dirty="0" smtClean="0">
                <a:solidFill>
                  <a:srgbClr val="000000"/>
                </a:solidFill>
                <a:latin typeface="Courier New" pitchFamily="49" charset="0"/>
              </a:rPr>
              <a:t>&lt;title&gt;Validate&lt;/title&gt;</a:t>
            </a:r>
          </a:p>
          <a:p>
            <a:pPr eaLnBrk="1" hangingPunct="1">
              <a:lnSpc>
                <a:spcPct val="80000"/>
              </a:lnSpc>
              <a:buFontTx/>
              <a:buNone/>
            </a:pPr>
            <a:r>
              <a:rPr lang="en-IN" b="1" dirty="0" smtClean="0">
                <a:solidFill>
                  <a:srgbClr val="000000"/>
                </a:solidFill>
                <a:latin typeface="Courier New" pitchFamily="49" charset="0"/>
              </a:rPr>
              <a:t>&lt;script&gt;</a:t>
            </a:r>
          </a:p>
          <a:p>
            <a:pPr eaLnBrk="1" hangingPunct="1">
              <a:lnSpc>
                <a:spcPct val="80000"/>
              </a:lnSpc>
              <a:buFontTx/>
              <a:buNone/>
            </a:pPr>
            <a:r>
              <a:rPr lang="en-IN" b="1" dirty="0" smtClean="0">
                <a:solidFill>
                  <a:srgbClr val="000000"/>
                </a:solidFill>
                <a:latin typeface="Courier New" pitchFamily="49" charset="0"/>
              </a:rPr>
              <a:t>function check(){</a:t>
            </a:r>
          </a:p>
          <a:p>
            <a:pPr eaLnBrk="1" hangingPunct="1">
              <a:lnSpc>
                <a:spcPct val="80000"/>
              </a:lnSpc>
              <a:buFontTx/>
              <a:buNone/>
            </a:pPr>
            <a:r>
              <a:rPr lang="en-IN" b="1" dirty="0" smtClean="0">
                <a:solidFill>
                  <a:srgbClr val="000000"/>
                </a:solidFill>
                <a:latin typeface="Courier New" pitchFamily="49" charset="0"/>
              </a:rPr>
              <a:t> i=</a:t>
            </a:r>
            <a:r>
              <a:rPr lang="en-IN" b="1" dirty="0" smtClean="0">
                <a:solidFill>
                  <a:srgbClr val="C00000"/>
                </a:solidFill>
                <a:latin typeface="Courier New" pitchFamily="49" charset="0"/>
              </a:rPr>
              <a:t>document.f1</a:t>
            </a:r>
            <a:r>
              <a:rPr lang="en-IN" b="1" dirty="0" smtClean="0">
                <a:solidFill>
                  <a:srgbClr val="000000"/>
                </a:solidFill>
                <a:latin typeface="Courier New" pitchFamily="49" charset="0"/>
              </a:rPr>
              <a:t>.choose.options.selectedIndex;</a:t>
            </a:r>
          </a:p>
          <a:p>
            <a:pPr eaLnBrk="1" hangingPunct="1">
              <a:lnSpc>
                <a:spcPct val="80000"/>
              </a:lnSpc>
              <a:buFontTx/>
              <a:buNone/>
            </a:pPr>
            <a:r>
              <a:rPr lang="en-IN" b="1" dirty="0" smtClean="0">
                <a:solidFill>
                  <a:srgbClr val="000000"/>
                </a:solidFill>
                <a:latin typeface="Courier New" pitchFamily="49" charset="0"/>
              </a:rPr>
              <a:t> if(i==0)</a:t>
            </a:r>
          </a:p>
          <a:p>
            <a:pPr eaLnBrk="1" hangingPunct="1">
              <a:lnSpc>
                <a:spcPct val="80000"/>
              </a:lnSpc>
              <a:buFontTx/>
              <a:buNone/>
            </a:pPr>
            <a:r>
              <a:rPr lang="en-IN" b="1" dirty="0" smtClean="0">
                <a:solidFill>
                  <a:srgbClr val="000000"/>
                </a:solidFill>
                <a:latin typeface="Courier New" pitchFamily="49" charset="0"/>
              </a:rPr>
              <a:t>	alert("Correct");</a:t>
            </a:r>
          </a:p>
          <a:p>
            <a:pPr eaLnBrk="1" hangingPunct="1">
              <a:lnSpc>
                <a:spcPct val="80000"/>
              </a:lnSpc>
              <a:buFontTx/>
              <a:buNone/>
            </a:pPr>
            <a:r>
              <a:rPr lang="en-IN" b="1" dirty="0" smtClean="0">
                <a:solidFill>
                  <a:srgbClr val="000000"/>
                </a:solidFill>
                <a:latin typeface="Courier New" pitchFamily="49" charset="0"/>
              </a:rPr>
              <a:t>else</a:t>
            </a:r>
          </a:p>
          <a:p>
            <a:pPr eaLnBrk="1" hangingPunct="1">
              <a:lnSpc>
                <a:spcPct val="80000"/>
              </a:lnSpc>
              <a:buFontTx/>
              <a:buNone/>
            </a:pPr>
            <a:r>
              <a:rPr lang="en-IN" b="1" dirty="0" smtClean="0">
                <a:solidFill>
                  <a:srgbClr val="000000"/>
                </a:solidFill>
                <a:latin typeface="Courier New" pitchFamily="49" charset="0"/>
              </a:rPr>
              <a:t>	alert("Your choice, "+ document.f1.choose.options[i].text +"- is incorrect");</a:t>
            </a:r>
          </a:p>
          <a:p>
            <a:pPr eaLnBrk="1" hangingPunct="1">
              <a:lnSpc>
                <a:spcPct val="80000"/>
              </a:lnSpc>
              <a:buFontTx/>
              <a:buNone/>
            </a:pPr>
            <a:r>
              <a:rPr lang="en-IN" b="1" dirty="0" smtClean="0">
                <a:solidFill>
                  <a:srgbClr val="000000"/>
                </a:solidFill>
                <a:latin typeface="Courier New" pitchFamily="49" charset="0"/>
              </a:rPr>
              <a:t>}</a:t>
            </a:r>
          </a:p>
          <a:p>
            <a:pPr eaLnBrk="1" hangingPunct="1">
              <a:lnSpc>
                <a:spcPct val="80000"/>
              </a:lnSpc>
              <a:buFontTx/>
              <a:buNone/>
            </a:pPr>
            <a:r>
              <a:rPr lang="en-IN" b="1" dirty="0" smtClean="0">
                <a:solidFill>
                  <a:srgbClr val="000000"/>
                </a:solidFill>
                <a:latin typeface="Courier New" pitchFamily="49" charset="0"/>
              </a:rPr>
              <a:t>&lt;/script&gt;</a:t>
            </a:r>
          </a:p>
          <a:p>
            <a:pPr eaLnBrk="1" hangingPunct="1">
              <a:lnSpc>
                <a:spcPct val="80000"/>
              </a:lnSpc>
              <a:buFontTx/>
              <a:buNone/>
            </a:pPr>
            <a:r>
              <a:rPr lang="en-IN" b="1" dirty="0" smtClean="0">
                <a:solidFill>
                  <a:srgbClr val="000000"/>
                </a:solidFill>
                <a:latin typeface="Courier New" pitchFamily="49" charset="0"/>
              </a:rPr>
              <a:t>&lt;/head&gt;</a:t>
            </a:r>
          </a:p>
          <a:p>
            <a:pPr eaLnBrk="1" hangingPunct="1">
              <a:lnSpc>
                <a:spcPct val="80000"/>
              </a:lnSpc>
              <a:buFontTx/>
              <a:buNone/>
            </a:pPr>
            <a:r>
              <a:rPr lang="en-IN" b="1" dirty="0" smtClean="0">
                <a:solidFill>
                  <a:srgbClr val="000000"/>
                </a:solidFill>
                <a:latin typeface="Courier New" pitchFamily="49" charset="0"/>
              </a:rPr>
              <a:t>&lt;body&gt;</a:t>
            </a:r>
          </a:p>
        </p:txBody>
      </p:sp>
      <p:sp>
        <p:nvSpPr>
          <p:cNvPr id="1331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F3B08F-58F4-400E-9D09-4F0C6EFC7D64}" type="slidenum">
              <a:rPr lang="en-US" smtClean="0">
                <a:solidFill>
                  <a:schemeClr val="bg2"/>
                </a:solidFill>
              </a:rPr>
              <a:pPr eaLnBrk="1" hangingPunct="1"/>
              <a:t>44</a:t>
            </a:fld>
            <a:endParaRPr lang="en-US" smtClean="0">
              <a:solidFill>
                <a:schemeClr val="bg2"/>
              </a:solidFill>
            </a:endParaRPr>
          </a:p>
        </p:txBody>
      </p:sp>
    </p:spTree>
    <p:extLst>
      <p:ext uri="{BB962C8B-B14F-4D97-AF65-F5344CB8AC3E}">
        <p14:creationId xmlns="" xmlns:p14="http://schemas.microsoft.com/office/powerpoint/2010/main" val="3547469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304800" y="1133475"/>
            <a:ext cx="8534400" cy="532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a:lnSpc>
                <a:spcPct val="140000"/>
              </a:lnSpc>
              <a:spcBef>
                <a:spcPct val="20000"/>
              </a:spcBef>
              <a:buClr>
                <a:srgbClr val="C81E1E"/>
              </a:buClr>
            </a:pPr>
            <a:r>
              <a:rPr lang="en-IN" sz="2000" b="1">
                <a:solidFill>
                  <a:srgbClr val="000000"/>
                </a:solidFill>
                <a:latin typeface="Courier New" pitchFamily="49" charset="0"/>
              </a:rPr>
              <a:t>&lt;form </a:t>
            </a:r>
            <a:r>
              <a:rPr lang="en-IN" sz="2000" b="1">
                <a:solidFill>
                  <a:srgbClr val="C00000"/>
                </a:solidFill>
                <a:latin typeface="Courier New" pitchFamily="49" charset="0"/>
              </a:rPr>
              <a:t>name=f1</a:t>
            </a:r>
            <a:r>
              <a:rPr lang="en-IN" sz="2000" b="1">
                <a:solidFill>
                  <a:srgbClr val="000000"/>
                </a:solidFill>
                <a:latin typeface="Courier New" pitchFamily="49" charset="0"/>
              </a:rPr>
              <a:t>&gt;</a:t>
            </a:r>
          </a:p>
          <a:p>
            <a:pPr marL="342900" indent="-342900">
              <a:lnSpc>
                <a:spcPct val="140000"/>
              </a:lnSpc>
              <a:spcBef>
                <a:spcPct val="20000"/>
              </a:spcBef>
              <a:buClr>
                <a:srgbClr val="C81E1E"/>
              </a:buClr>
            </a:pPr>
            <a:r>
              <a:rPr lang="en-IN" sz="2000" b="1">
                <a:solidFill>
                  <a:srgbClr val="000000"/>
                </a:solidFill>
                <a:latin typeface="Courier New" pitchFamily="49" charset="0"/>
              </a:rPr>
              <a:t>Which of the following is not true about JavaScript?</a:t>
            </a:r>
          </a:p>
          <a:p>
            <a:pPr marL="342900" indent="-342900">
              <a:lnSpc>
                <a:spcPct val="140000"/>
              </a:lnSpc>
              <a:spcBef>
                <a:spcPct val="20000"/>
              </a:spcBef>
              <a:buClr>
                <a:srgbClr val="C81E1E"/>
              </a:buClr>
            </a:pPr>
            <a:r>
              <a:rPr lang="en-IN" sz="2000" b="1">
                <a:solidFill>
                  <a:srgbClr val="000000"/>
                </a:solidFill>
                <a:latin typeface="Courier New" pitchFamily="49" charset="0"/>
              </a:rPr>
              <a:t>&lt;select name="choose" onChange="check()"&gt;</a:t>
            </a:r>
          </a:p>
          <a:p>
            <a:pPr marL="342900" indent="-342900">
              <a:lnSpc>
                <a:spcPct val="140000"/>
              </a:lnSpc>
              <a:spcBef>
                <a:spcPct val="20000"/>
              </a:spcBef>
              <a:buClr>
                <a:srgbClr val="C81E1E"/>
              </a:buClr>
            </a:pPr>
            <a:r>
              <a:rPr lang="en-IN" sz="2000" b="1">
                <a:solidFill>
                  <a:srgbClr val="000000"/>
                </a:solidFill>
                <a:latin typeface="Courier New" pitchFamily="49" charset="0"/>
              </a:rPr>
              <a:t>&lt;option&gt;JavaScript is object-oriented language&lt;/option&gt;</a:t>
            </a:r>
          </a:p>
          <a:p>
            <a:pPr marL="342900" indent="-342900">
              <a:lnSpc>
                <a:spcPct val="140000"/>
              </a:lnSpc>
              <a:spcBef>
                <a:spcPct val="20000"/>
              </a:spcBef>
              <a:buClr>
                <a:srgbClr val="C81E1E"/>
              </a:buClr>
            </a:pPr>
            <a:r>
              <a:rPr lang="en-IN" sz="2000" b="1">
                <a:solidFill>
                  <a:srgbClr val="000000"/>
                </a:solidFill>
                <a:latin typeface="Courier New" pitchFamily="49" charset="0"/>
              </a:rPr>
              <a:t>&lt;option&gt;JavaScript is loosely typed language&lt;/option&gt;</a:t>
            </a:r>
          </a:p>
          <a:p>
            <a:pPr marL="342900" indent="-342900">
              <a:lnSpc>
                <a:spcPct val="140000"/>
              </a:lnSpc>
              <a:spcBef>
                <a:spcPct val="20000"/>
              </a:spcBef>
              <a:buClr>
                <a:srgbClr val="C81E1E"/>
              </a:buClr>
            </a:pPr>
            <a:r>
              <a:rPr lang="en-IN" sz="2000" b="1">
                <a:solidFill>
                  <a:srgbClr val="000000"/>
                </a:solidFill>
                <a:latin typeface="Courier New" pitchFamily="49" charset="0"/>
              </a:rPr>
              <a:t>&lt;option&gt;JavaScript is used for client side validations&lt;/option&gt;</a:t>
            </a:r>
          </a:p>
          <a:p>
            <a:pPr marL="342900" indent="-342900">
              <a:lnSpc>
                <a:spcPct val="140000"/>
              </a:lnSpc>
              <a:spcBef>
                <a:spcPct val="20000"/>
              </a:spcBef>
              <a:buClr>
                <a:srgbClr val="C81E1E"/>
              </a:buClr>
            </a:pPr>
            <a:r>
              <a:rPr lang="en-IN" sz="2000" b="1">
                <a:solidFill>
                  <a:srgbClr val="000000"/>
                </a:solidFill>
                <a:latin typeface="Courier New" pitchFamily="49" charset="0"/>
              </a:rPr>
              <a:t>&lt;option&gt;JavaScript is platform independent&lt;/option&gt;</a:t>
            </a:r>
          </a:p>
          <a:p>
            <a:pPr marL="342900" indent="-342900">
              <a:lnSpc>
                <a:spcPct val="140000"/>
              </a:lnSpc>
              <a:spcBef>
                <a:spcPct val="20000"/>
              </a:spcBef>
              <a:buClr>
                <a:srgbClr val="C81E1E"/>
              </a:buClr>
            </a:pPr>
            <a:r>
              <a:rPr lang="en-IN" sz="2000" b="1">
                <a:solidFill>
                  <a:srgbClr val="000000"/>
                </a:solidFill>
                <a:latin typeface="Courier New" pitchFamily="49" charset="0"/>
              </a:rPr>
              <a:t>&lt;/select&gt;&lt;/form&gt; </a:t>
            </a:r>
          </a:p>
          <a:p>
            <a:pPr marL="342900" indent="-342900">
              <a:lnSpc>
                <a:spcPct val="140000"/>
              </a:lnSpc>
              <a:spcBef>
                <a:spcPct val="20000"/>
              </a:spcBef>
              <a:buClr>
                <a:srgbClr val="C81E1E"/>
              </a:buClr>
            </a:pPr>
            <a:r>
              <a:rPr lang="en-IN" sz="2000" b="1">
                <a:solidFill>
                  <a:srgbClr val="000000"/>
                </a:solidFill>
                <a:latin typeface="Courier New" pitchFamily="49" charset="0"/>
              </a:rPr>
              <a:t>&lt;/body&gt;&lt;/html&gt;</a:t>
            </a:r>
          </a:p>
        </p:txBody>
      </p:sp>
      <p:sp>
        <p:nvSpPr>
          <p:cNvPr id="14339"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3BA946-41BC-4D1C-96C0-FBE90A486A64}" type="slidenum">
              <a:rPr lang="en-US" smtClean="0">
                <a:solidFill>
                  <a:schemeClr val="bg2"/>
                </a:solidFill>
              </a:rPr>
              <a:pPr eaLnBrk="1" hangingPunct="1"/>
              <a:t>45</a:t>
            </a:fld>
            <a:endParaRPr lang="en-US" smtClean="0">
              <a:solidFill>
                <a:schemeClr val="bg2"/>
              </a:solidFill>
            </a:endParaRPr>
          </a:p>
        </p:txBody>
      </p:sp>
    </p:spTree>
    <p:extLst>
      <p:ext uri="{BB962C8B-B14F-4D97-AF65-F5344CB8AC3E}">
        <p14:creationId xmlns="" xmlns:p14="http://schemas.microsoft.com/office/powerpoint/2010/main" val="1554322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9144000" cy="838200"/>
          </a:xfrm>
        </p:spPr>
        <p:txBody>
          <a:bodyPr/>
          <a:lstStyle/>
          <a:p>
            <a:r>
              <a:rPr lang="en-IN" smtClean="0"/>
              <a:t>Example: adding Option element dynamically</a:t>
            </a:r>
          </a:p>
        </p:txBody>
      </p:sp>
      <p:pic>
        <p:nvPicPr>
          <p:cNvPr id="15363"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188" y="4365625"/>
            <a:ext cx="3994150" cy="2303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0" y="4581525"/>
            <a:ext cx="3736975" cy="198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365"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66950" y="1700213"/>
            <a:ext cx="4348163" cy="201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Arrow Connector 7"/>
          <p:cNvCxnSpPr/>
          <p:nvPr/>
        </p:nvCxnSpPr>
        <p:spPr>
          <a:xfrm rot="10800000" flipV="1">
            <a:off x="1547813" y="4941888"/>
            <a:ext cx="1152525" cy="71913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367" name="TextBox 8"/>
          <p:cNvSpPr txBox="1">
            <a:spLocks noChangeArrowheads="1"/>
          </p:cNvSpPr>
          <p:nvPr/>
        </p:nvSpPr>
        <p:spPr bwMode="auto">
          <a:xfrm>
            <a:off x="2339975" y="5373688"/>
            <a:ext cx="9159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onBlur </a:t>
            </a:r>
            <a:endParaRPr lang="en-IN"/>
          </a:p>
        </p:txBody>
      </p:sp>
      <p:cxnSp>
        <p:nvCxnSpPr>
          <p:cNvPr id="10" name="Straight Arrow Connector 9"/>
          <p:cNvCxnSpPr/>
          <p:nvPr/>
        </p:nvCxnSpPr>
        <p:spPr>
          <a:xfrm rot="10800000" flipV="1">
            <a:off x="5076825" y="4868863"/>
            <a:ext cx="1150938" cy="72072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369" name="TextBox 10"/>
          <p:cNvSpPr txBox="1">
            <a:spLocks noChangeArrowheads="1"/>
          </p:cNvSpPr>
          <p:nvPr/>
        </p:nvSpPr>
        <p:spPr bwMode="auto">
          <a:xfrm>
            <a:off x="5940425" y="5157788"/>
            <a:ext cx="9159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onBlur </a:t>
            </a:r>
            <a:endParaRPr lang="en-IN"/>
          </a:p>
        </p:txBody>
      </p:sp>
      <p:sp>
        <p:nvSpPr>
          <p:cNvPr id="15370" name="TextBox 11"/>
          <p:cNvSpPr txBox="1">
            <a:spLocks noChangeArrowheads="1"/>
          </p:cNvSpPr>
          <p:nvPr/>
        </p:nvSpPr>
        <p:spPr bwMode="auto">
          <a:xfrm>
            <a:off x="5219700" y="2565400"/>
            <a:ext cx="284003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On opening the document</a:t>
            </a:r>
            <a:endParaRPr lang="en-IN"/>
          </a:p>
        </p:txBody>
      </p:sp>
      <p:sp>
        <p:nvSpPr>
          <p:cNvPr id="11" name="Rectangle 10"/>
          <p:cNvSpPr/>
          <p:nvPr/>
        </p:nvSpPr>
        <p:spPr>
          <a:xfrm>
            <a:off x="381000" y="1066800"/>
            <a:ext cx="8001000" cy="708025"/>
          </a:xfrm>
          <a:prstGeom prst="rect">
            <a:avLst/>
          </a:prstGeom>
        </p:spPr>
        <p:txBody>
          <a:bodyPr>
            <a:spAutoFit/>
          </a:bodyPr>
          <a:lstStyle/>
          <a:p>
            <a:pPr>
              <a:defRPr/>
            </a:pPr>
            <a:r>
              <a:rPr lang="en-US" sz="2000" dirty="0">
                <a:solidFill>
                  <a:srgbClr val="5F5F5F"/>
                </a:solidFill>
                <a:latin typeface="+mn-lt"/>
                <a:cs typeface="+mn-cs"/>
              </a:rPr>
              <a:t>This example adds or deletes Choice box options based on what user enters</a:t>
            </a:r>
          </a:p>
        </p:txBody>
      </p:sp>
      <p:sp>
        <p:nvSpPr>
          <p:cNvPr id="15372" name="Slide Number Placeholder 11"/>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A4ABFE-D851-481C-A32D-DE9AD7099320}" type="slidenum">
              <a:rPr lang="en-US" smtClean="0">
                <a:solidFill>
                  <a:schemeClr val="bg2"/>
                </a:solidFill>
              </a:rPr>
              <a:pPr eaLnBrk="1" hangingPunct="1"/>
              <a:t>46</a:t>
            </a:fld>
            <a:endParaRPr lang="en-US" smtClean="0">
              <a:solidFill>
                <a:schemeClr val="bg2"/>
              </a:solidFill>
            </a:endParaRPr>
          </a:p>
        </p:txBody>
      </p:sp>
    </p:spTree>
    <p:extLst>
      <p:ext uri="{BB962C8B-B14F-4D97-AF65-F5344CB8AC3E}">
        <p14:creationId xmlns="" xmlns:p14="http://schemas.microsoft.com/office/powerpoint/2010/main" val="20995239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201613" y="914400"/>
            <a:ext cx="8713787" cy="563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IN" sz="2000" b="1">
                <a:solidFill>
                  <a:srgbClr val="000000"/>
                </a:solidFill>
                <a:latin typeface="Courier New" pitchFamily="49" charset="0"/>
              </a:rPr>
              <a:t>&lt;html&gt;&lt;head&gt;</a:t>
            </a:r>
          </a:p>
          <a:p>
            <a:r>
              <a:rPr lang="en-IN" sz="2000" b="1">
                <a:solidFill>
                  <a:srgbClr val="000000"/>
                </a:solidFill>
                <a:latin typeface="Courier New" pitchFamily="49" charset="0"/>
              </a:rPr>
              <a:t>&lt;script type="text/javascript"&gt;  </a:t>
            </a:r>
          </a:p>
          <a:p>
            <a:r>
              <a:rPr lang="en-IN" sz="2000" b="1">
                <a:solidFill>
                  <a:srgbClr val="000000"/>
                </a:solidFill>
                <a:latin typeface="Courier New" pitchFamily="49" charset="0"/>
              </a:rPr>
              <a:t>function remSelOpt(inp1, sel1) {  </a:t>
            </a:r>
          </a:p>
          <a:p>
            <a:r>
              <a:rPr lang="en-IN" sz="2000" b="1">
                <a:solidFill>
                  <a:srgbClr val="000000"/>
                </a:solidFill>
                <a:latin typeface="Courier New" pitchFamily="49" charset="0"/>
              </a:rPr>
              <a:t> len1 = sel1.options.length;  </a:t>
            </a:r>
          </a:p>
          <a:p>
            <a:r>
              <a:rPr lang="en-IN" sz="2000" b="1">
                <a:solidFill>
                  <a:srgbClr val="000000"/>
                </a:solidFill>
                <a:latin typeface="Courier New" pitchFamily="49" charset="0"/>
              </a:rPr>
              <a:t> for (i=0;i&lt;len1 ;i++ )  {  </a:t>
            </a:r>
          </a:p>
          <a:p>
            <a:r>
              <a:rPr lang="en-IN" sz="2000" b="1">
                <a:solidFill>
                  <a:srgbClr val="000000"/>
                </a:solidFill>
                <a:latin typeface="Courier New" pitchFamily="49" charset="0"/>
              </a:rPr>
              <a:t>  if (sel1.options[i].value == inp1.value)   {  </a:t>
            </a:r>
          </a:p>
          <a:p>
            <a:r>
              <a:rPr lang="en-IN" sz="2000" b="1">
                <a:solidFill>
                  <a:srgbClr val="000000"/>
                </a:solidFill>
                <a:latin typeface="Courier New" pitchFamily="49" charset="0"/>
              </a:rPr>
              <a:t>   </a:t>
            </a:r>
            <a:r>
              <a:rPr lang="en-IN" sz="2000" b="1">
                <a:solidFill>
                  <a:srgbClr val="C00000"/>
                </a:solidFill>
                <a:latin typeface="Courier New" pitchFamily="49" charset="0"/>
              </a:rPr>
              <a:t>sel1.options[i] = null;    </a:t>
            </a:r>
          </a:p>
          <a:p>
            <a:r>
              <a:rPr lang="en-IN" sz="2000" b="1">
                <a:solidFill>
                  <a:srgbClr val="000000"/>
                </a:solidFill>
                <a:latin typeface="Courier New" pitchFamily="49" charset="0"/>
              </a:rPr>
              <a:t>    break;  </a:t>
            </a:r>
          </a:p>
          <a:p>
            <a:r>
              <a:rPr lang="en-IN" sz="2000" b="1">
                <a:solidFill>
                  <a:srgbClr val="000000"/>
                </a:solidFill>
                <a:latin typeface="Courier New" pitchFamily="49" charset="0"/>
              </a:rPr>
              <a:t>  }  </a:t>
            </a:r>
          </a:p>
          <a:p>
            <a:r>
              <a:rPr lang="en-IN" sz="2000" b="1">
                <a:solidFill>
                  <a:srgbClr val="000000"/>
                </a:solidFill>
                <a:latin typeface="Courier New" pitchFamily="49" charset="0"/>
              </a:rPr>
              <a:t> }  </a:t>
            </a:r>
          </a:p>
          <a:p>
            <a:r>
              <a:rPr lang="en-IN" sz="2000" b="1">
                <a:solidFill>
                  <a:srgbClr val="000000"/>
                </a:solidFill>
                <a:latin typeface="Courier New" pitchFamily="49" charset="0"/>
              </a:rPr>
              <a:t>}  </a:t>
            </a:r>
          </a:p>
          <a:p>
            <a:r>
              <a:rPr lang="en-IN" sz="2000" b="1">
                <a:solidFill>
                  <a:srgbClr val="000000"/>
                </a:solidFill>
                <a:latin typeface="Courier New" pitchFamily="49" charset="0"/>
              </a:rPr>
              <a:t>function addSelOpt(inp1, sel1)  {  </a:t>
            </a:r>
          </a:p>
          <a:p>
            <a:r>
              <a:rPr lang="en-IN" sz="2000" b="1">
                <a:solidFill>
                  <a:srgbClr val="000000"/>
                </a:solidFill>
                <a:latin typeface="Courier New" pitchFamily="49" charset="0"/>
              </a:rPr>
              <a:t>len1 = sel1.options.length; </a:t>
            </a:r>
          </a:p>
          <a:p>
            <a:r>
              <a:rPr lang="en-IN" sz="2000" b="1">
                <a:solidFill>
                  <a:srgbClr val="C00000"/>
                </a:solidFill>
                <a:latin typeface="Courier New" pitchFamily="49" charset="0"/>
              </a:rPr>
              <a:t>option0 = new Option(inp1.value,inp1.value);</a:t>
            </a:r>
          </a:p>
          <a:p>
            <a:r>
              <a:rPr lang="en-IN" sz="2000" b="1">
                <a:solidFill>
                  <a:srgbClr val="C00000"/>
                </a:solidFill>
                <a:latin typeface="Courier New" pitchFamily="49" charset="0"/>
              </a:rPr>
              <a:t>sel1.options[len1]=option0;</a:t>
            </a:r>
          </a:p>
          <a:p>
            <a:r>
              <a:rPr lang="en-IN" sz="2000" b="1">
                <a:solidFill>
                  <a:srgbClr val="000000"/>
                </a:solidFill>
                <a:latin typeface="Courier New" pitchFamily="49" charset="0"/>
              </a:rPr>
              <a:t>}  </a:t>
            </a:r>
          </a:p>
          <a:p>
            <a:r>
              <a:rPr lang="en-IN" sz="2000" b="1">
                <a:solidFill>
                  <a:srgbClr val="000000"/>
                </a:solidFill>
                <a:latin typeface="Courier New" pitchFamily="49" charset="0"/>
              </a:rPr>
              <a:t>&lt;/script&gt; </a:t>
            </a:r>
          </a:p>
          <a:p>
            <a:r>
              <a:rPr lang="en-IN" sz="2000" b="1">
                <a:solidFill>
                  <a:srgbClr val="000000"/>
                </a:solidFill>
                <a:latin typeface="Courier New" pitchFamily="49" charset="0"/>
              </a:rPr>
              <a:t>&lt;/head&gt;</a:t>
            </a:r>
          </a:p>
        </p:txBody>
      </p:sp>
      <p:sp>
        <p:nvSpPr>
          <p:cNvPr id="16387"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FFF8F7-0E0E-44D6-B85F-D9A540F6A124}" type="slidenum">
              <a:rPr lang="en-US" smtClean="0">
                <a:solidFill>
                  <a:schemeClr val="bg2"/>
                </a:solidFill>
              </a:rPr>
              <a:pPr eaLnBrk="1" hangingPunct="1"/>
              <a:t>47</a:t>
            </a:fld>
            <a:endParaRPr lang="en-US" smtClean="0">
              <a:solidFill>
                <a:schemeClr val="bg2"/>
              </a:solidFill>
            </a:endParaRPr>
          </a:p>
        </p:txBody>
      </p:sp>
    </p:spTree>
    <p:extLst>
      <p:ext uri="{BB962C8B-B14F-4D97-AF65-F5344CB8AC3E}">
        <p14:creationId xmlns="" xmlns:p14="http://schemas.microsoft.com/office/powerpoint/2010/main" val="6606197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28600" y="1143000"/>
            <a:ext cx="8642350" cy="532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IN" sz="2000" b="1" dirty="0">
                <a:solidFill>
                  <a:srgbClr val="000000"/>
                </a:solidFill>
                <a:latin typeface="Courier New" pitchFamily="49" charset="0"/>
              </a:rPr>
              <a:t>&lt;body&gt;&lt;form&gt;  </a:t>
            </a:r>
          </a:p>
          <a:p>
            <a:r>
              <a:rPr lang="en-IN" sz="2000" b="1" dirty="0">
                <a:solidFill>
                  <a:srgbClr val="000000"/>
                </a:solidFill>
                <a:latin typeface="Courier New" pitchFamily="49" charset="0"/>
              </a:rPr>
              <a:t>enter what to del:</a:t>
            </a:r>
          </a:p>
          <a:p>
            <a:r>
              <a:rPr lang="en-IN" sz="2000" b="1" dirty="0">
                <a:solidFill>
                  <a:srgbClr val="000000"/>
                </a:solidFill>
                <a:latin typeface="Courier New" pitchFamily="49" charset="0"/>
              </a:rPr>
              <a:t>&lt;input type=text name="</a:t>
            </a:r>
            <a:r>
              <a:rPr lang="en-IN" sz="2000" b="1" dirty="0" err="1">
                <a:solidFill>
                  <a:srgbClr val="000000"/>
                </a:solidFill>
                <a:latin typeface="Courier New" pitchFamily="49" charset="0"/>
              </a:rPr>
              <a:t>removeOption</a:t>
            </a:r>
            <a:r>
              <a:rPr lang="en-IN" sz="2000" b="1" dirty="0">
                <a:solidFill>
                  <a:srgbClr val="000000"/>
                </a:solidFill>
                <a:latin typeface="Courier New" pitchFamily="49" charset="0"/>
              </a:rPr>
              <a:t>" </a:t>
            </a:r>
            <a:r>
              <a:rPr lang="en-IN" sz="2000" b="1" dirty="0" err="1">
                <a:solidFill>
                  <a:srgbClr val="C00000"/>
                </a:solidFill>
                <a:latin typeface="Courier New" pitchFamily="49" charset="0"/>
              </a:rPr>
              <a:t>onblur</a:t>
            </a:r>
            <a:r>
              <a:rPr lang="en-IN" sz="2000" b="1" dirty="0">
                <a:solidFill>
                  <a:srgbClr val="000000"/>
                </a:solidFill>
                <a:latin typeface="Courier New" pitchFamily="49" charset="0"/>
              </a:rPr>
              <a:t>="</a:t>
            </a:r>
            <a:r>
              <a:rPr lang="en-IN" sz="2000" b="1" dirty="0" err="1">
                <a:solidFill>
                  <a:srgbClr val="C00000"/>
                </a:solidFill>
                <a:latin typeface="Courier New" pitchFamily="49" charset="0"/>
              </a:rPr>
              <a:t>remSelOpt</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this,this.form.selectList</a:t>
            </a:r>
            <a:r>
              <a:rPr lang="en-IN" sz="2000" b="1" dirty="0">
                <a:solidFill>
                  <a:srgbClr val="000000"/>
                </a:solidFill>
                <a:latin typeface="Courier New" pitchFamily="49" charset="0"/>
              </a:rPr>
              <a:t>)"&gt;  </a:t>
            </a:r>
          </a:p>
          <a:p>
            <a:r>
              <a:rPr lang="en-IN" sz="2000" b="1" dirty="0">
                <a:solidFill>
                  <a:srgbClr val="000000"/>
                </a:solidFill>
                <a:latin typeface="Courier New" pitchFamily="49" charset="0"/>
              </a:rPr>
              <a:t>  &lt;</a:t>
            </a:r>
            <a:r>
              <a:rPr lang="en-IN" sz="2000" b="1" dirty="0" err="1">
                <a:solidFill>
                  <a:srgbClr val="000000"/>
                </a:solidFill>
                <a:latin typeface="Courier New" pitchFamily="49" charset="0"/>
              </a:rPr>
              <a:t>br</a:t>
            </a:r>
            <a:r>
              <a:rPr lang="en-IN" sz="2000" b="1" dirty="0">
                <a:solidFill>
                  <a:srgbClr val="000000"/>
                </a:solidFill>
                <a:latin typeface="Courier New" pitchFamily="49" charset="0"/>
              </a:rPr>
              <a:t>&gt;</a:t>
            </a:r>
          </a:p>
          <a:p>
            <a:r>
              <a:rPr lang="en-IN" sz="2000" b="1" dirty="0">
                <a:solidFill>
                  <a:srgbClr val="000000"/>
                </a:solidFill>
                <a:latin typeface="Courier New" pitchFamily="49" charset="0"/>
              </a:rPr>
              <a:t>enter what to enter:</a:t>
            </a:r>
          </a:p>
          <a:p>
            <a:r>
              <a:rPr lang="en-IN" sz="2000" b="1" dirty="0">
                <a:solidFill>
                  <a:srgbClr val="000000"/>
                </a:solidFill>
                <a:latin typeface="Courier New" pitchFamily="49" charset="0"/>
              </a:rPr>
              <a:t>&lt;input type=text name="</a:t>
            </a:r>
            <a:r>
              <a:rPr lang="en-IN" sz="2000" b="1" dirty="0" err="1">
                <a:solidFill>
                  <a:srgbClr val="000000"/>
                </a:solidFill>
                <a:latin typeface="Courier New" pitchFamily="49" charset="0"/>
              </a:rPr>
              <a:t>removeOption</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onblur</a:t>
            </a:r>
            <a:r>
              <a:rPr lang="en-IN" sz="2000" b="1" dirty="0">
                <a:solidFill>
                  <a:srgbClr val="000000"/>
                </a:solidFill>
                <a:latin typeface="Courier New" pitchFamily="49" charset="0"/>
              </a:rPr>
              <a:t>="</a:t>
            </a:r>
            <a:r>
              <a:rPr lang="en-IN" sz="2000" b="1" dirty="0" err="1">
                <a:solidFill>
                  <a:srgbClr val="C00000"/>
                </a:solidFill>
                <a:latin typeface="Courier New" pitchFamily="49" charset="0"/>
              </a:rPr>
              <a:t>addSelOpt</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this,this.form.selectList</a:t>
            </a:r>
            <a:r>
              <a:rPr lang="en-IN" sz="2000" b="1" dirty="0">
                <a:solidFill>
                  <a:srgbClr val="000000"/>
                </a:solidFill>
                <a:latin typeface="Courier New" pitchFamily="49" charset="0"/>
              </a:rPr>
              <a:t>)"&gt;  </a:t>
            </a:r>
          </a:p>
          <a:p>
            <a:r>
              <a:rPr lang="en-IN" sz="2000" b="1" dirty="0">
                <a:solidFill>
                  <a:srgbClr val="000000"/>
                </a:solidFill>
                <a:latin typeface="Courier New" pitchFamily="49" charset="0"/>
              </a:rPr>
              <a:t>&lt;</a:t>
            </a:r>
            <a:r>
              <a:rPr lang="en-IN" sz="2000" b="1" dirty="0" err="1">
                <a:solidFill>
                  <a:srgbClr val="000000"/>
                </a:solidFill>
                <a:latin typeface="Courier New" pitchFamily="49" charset="0"/>
              </a:rPr>
              <a:t>br</a:t>
            </a:r>
            <a:r>
              <a:rPr lang="en-IN" sz="2000" b="1" dirty="0">
                <a:solidFill>
                  <a:srgbClr val="000000"/>
                </a:solidFill>
                <a:latin typeface="Courier New" pitchFamily="49" charset="0"/>
              </a:rPr>
              <a:t>&gt;</a:t>
            </a:r>
          </a:p>
          <a:p>
            <a:r>
              <a:rPr lang="en-IN" sz="2000" b="1" dirty="0">
                <a:solidFill>
                  <a:srgbClr val="000000"/>
                </a:solidFill>
                <a:latin typeface="Courier New" pitchFamily="49" charset="0"/>
              </a:rPr>
              <a:t>&lt;select id="</a:t>
            </a:r>
            <a:r>
              <a:rPr lang="en-IN" sz="2000" b="1" dirty="0" err="1">
                <a:solidFill>
                  <a:srgbClr val="000000"/>
                </a:solidFill>
                <a:latin typeface="Courier New" pitchFamily="49" charset="0"/>
              </a:rPr>
              <a:t>selectList</a:t>
            </a:r>
            <a:r>
              <a:rPr lang="en-IN" sz="2000" b="1" dirty="0">
                <a:solidFill>
                  <a:srgbClr val="000000"/>
                </a:solidFill>
                <a:latin typeface="Courier New" pitchFamily="49" charset="0"/>
              </a:rPr>
              <a:t>" name="</a:t>
            </a:r>
            <a:r>
              <a:rPr lang="en-IN" sz="2000" b="1" dirty="0" err="1">
                <a:solidFill>
                  <a:srgbClr val="000000"/>
                </a:solidFill>
                <a:latin typeface="Courier New" pitchFamily="49" charset="0"/>
              </a:rPr>
              <a:t>selectList</a:t>
            </a:r>
            <a:r>
              <a:rPr lang="en-IN" sz="2000" b="1" dirty="0">
                <a:solidFill>
                  <a:srgbClr val="000000"/>
                </a:solidFill>
                <a:latin typeface="Courier New" pitchFamily="49" charset="0"/>
              </a:rPr>
              <a:t>"&gt;  </a:t>
            </a:r>
          </a:p>
          <a:p>
            <a:r>
              <a:rPr lang="en-IN" sz="2000" b="1" dirty="0">
                <a:solidFill>
                  <a:srgbClr val="000000"/>
                </a:solidFill>
                <a:latin typeface="Courier New" pitchFamily="49" charset="0"/>
              </a:rPr>
              <a:t> &lt;option value="--"&gt;--&lt;/option&gt;  </a:t>
            </a:r>
          </a:p>
          <a:p>
            <a:r>
              <a:rPr lang="en-IN" sz="2000" b="1" dirty="0">
                <a:solidFill>
                  <a:srgbClr val="000000"/>
                </a:solidFill>
                <a:latin typeface="Courier New" pitchFamily="49" charset="0"/>
              </a:rPr>
              <a:t> &lt;option value="one" selected="selected"&gt;one&lt;/option&gt;  </a:t>
            </a:r>
          </a:p>
          <a:p>
            <a:r>
              <a:rPr lang="en-IN" sz="2000" b="1" dirty="0">
                <a:solidFill>
                  <a:srgbClr val="000000"/>
                </a:solidFill>
                <a:latin typeface="Courier New" pitchFamily="49" charset="0"/>
              </a:rPr>
              <a:t> &lt;option value="two"&gt;two&lt;/option&gt;  </a:t>
            </a:r>
          </a:p>
          <a:p>
            <a:r>
              <a:rPr lang="en-IN" sz="2000" b="1" dirty="0">
                <a:solidFill>
                  <a:srgbClr val="000000"/>
                </a:solidFill>
                <a:latin typeface="Courier New" pitchFamily="49" charset="0"/>
              </a:rPr>
              <a:t> &lt;option value="three"&gt;three&lt;/option&gt;  </a:t>
            </a:r>
          </a:p>
          <a:p>
            <a:r>
              <a:rPr lang="en-IN" sz="2000" b="1" dirty="0">
                <a:solidFill>
                  <a:srgbClr val="000000"/>
                </a:solidFill>
                <a:latin typeface="Courier New" pitchFamily="49" charset="0"/>
              </a:rPr>
              <a:t>&lt;/select&gt; </a:t>
            </a:r>
          </a:p>
          <a:p>
            <a:r>
              <a:rPr lang="en-IN" sz="2000" b="1" dirty="0">
                <a:solidFill>
                  <a:srgbClr val="000000"/>
                </a:solidFill>
                <a:latin typeface="Courier New" pitchFamily="49" charset="0"/>
              </a:rPr>
              <a:t>&lt;/form&gt;</a:t>
            </a:r>
          </a:p>
          <a:p>
            <a:r>
              <a:rPr lang="en-IN" sz="2000" b="1" dirty="0">
                <a:solidFill>
                  <a:srgbClr val="000000"/>
                </a:solidFill>
                <a:latin typeface="Courier New" pitchFamily="49" charset="0"/>
              </a:rPr>
              <a:t>&lt;/body&gt;&lt;/html&gt;</a:t>
            </a:r>
          </a:p>
        </p:txBody>
      </p:sp>
      <p:sp>
        <p:nvSpPr>
          <p:cNvPr id="1741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1041DB-6A13-46E7-AD72-46408EE94571}" type="slidenum">
              <a:rPr lang="en-US" smtClean="0">
                <a:solidFill>
                  <a:schemeClr val="bg2"/>
                </a:solidFill>
              </a:rPr>
              <a:pPr eaLnBrk="1" hangingPunct="1"/>
              <a:t>48</a:t>
            </a:fld>
            <a:endParaRPr lang="en-US" smtClean="0">
              <a:solidFill>
                <a:schemeClr val="bg2"/>
              </a:solidFill>
            </a:endParaRPr>
          </a:p>
        </p:txBody>
      </p:sp>
    </p:spTree>
    <p:extLst>
      <p:ext uri="{BB962C8B-B14F-4D97-AF65-F5344CB8AC3E}">
        <p14:creationId xmlns="" xmlns:p14="http://schemas.microsoft.com/office/powerpoint/2010/main" val="2399183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a:t>
            </a:r>
            <a:endParaRPr lang="en-US" dirty="0"/>
          </a:p>
        </p:txBody>
      </p:sp>
      <p:sp>
        <p:nvSpPr>
          <p:cNvPr id="4" name="Content Placeholder 3"/>
          <p:cNvSpPr>
            <a:spLocks noGrp="1"/>
          </p:cNvSpPr>
          <p:nvPr>
            <p:ph idx="1"/>
          </p:nvPr>
        </p:nvSpPr>
        <p:spPr/>
        <p:txBody>
          <a:bodyPr/>
          <a:lstStyle/>
          <a:p>
            <a:pPr marL="0" indent="0">
              <a:buNone/>
            </a:pPr>
            <a:r>
              <a:rPr lang="en-US" i="1" dirty="0"/>
              <a:t> In the web page that you created for a software company, there is a user registration form which will get the users details. On click of the submit button, validate the fields like Name, Date of birth, Email id, Phone </a:t>
            </a:r>
            <a:r>
              <a:rPr lang="en-US" i="1" dirty="0" smtClean="0"/>
              <a:t>no. </a:t>
            </a:r>
            <a:r>
              <a:rPr lang="en-US" i="1" dirty="0"/>
              <a:t>And on clicking the reset button, clear the form</a:t>
            </a:r>
            <a:r>
              <a:rPr lang="en-US" i="1" dirty="0" smtClean="0"/>
              <a:t>.</a:t>
            </a:r>
          </a:p>
          <a:p>
            <a:pPr marL="0" indent="0" algn="r">
              <a:buNone/>
            </a:pPr>
            <a:r>
              <a:rPr lang="en-US" i="1" dirty="0" smtClean="0"/>
              <a:t>(45 </a:t>
            </a:r>
            <a:r>
              <a:rPr lang="en-US" i="1" dirty="0" err="1" smtClean="0"/>
              <a:t>mins</a:t>
            </a:r>
            <a:r>
              <a:rPr lang="en-US" i="1" dirty="0" smtClean="0"/>
              <a:t>)</a:t>
            </a:r>
            <a:endParaRPr lang="en-US" i="1" dirty="0"/>
          </a:p>
        </p:txBody>
      </p:sp>
      <p:sp>
        <p:nvSpPr>
          <p:cNvPr id="2" name="Slide Number Placeholder 1"/>
          <p:cNvSpPr>
            <a:spLocks noGrp="1"/>
          </p:cNvSpPr>
          <p:nvPr>
            <p:ph type="sldNum" sz="quarter" idx="10"/>
          </p:nvPr>
        </p:nvSpPr>
        <p:spPr/>
        <p:txBody>
          <a:bodyPr/>
          <a:lstStyle/>
          <a:p>
            <a:pPr>
              <a:defRPr/>
            </a:pPr>
            <a:fld id="{E321E349-8752-4F36-8AE2-5CA6F027CB9B}" type="slidenum">
              <a:rPr lang="en-US" smtClean="0"/>
              <a:pPr>
                <a:defRPr/>
              </a:pPr>
              <a:t>49</a:t>
            </a:fld>
            <a:endParaRPr lang="en-US"/>
          </a:p>
        </p:txBody>
      </p:sp>
    </p:spTree>
    <p:extLst>
      <p:ext uri="{BB962C8B-B14F-4D97-AF65-F5344CB8AC3E}">
        <p14:creationId xmlns="" xmlns:p14="http://schemas.microsoft.com/office/powerpoint/2010/main" val="1869410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15875"/>
            <a:ext cx="8229600" cy="777875"/>
          </a:xfrm>
        </p:spPr>
        <p:txBody>
          <a:bodyPr/>
          <a:lstStyle/>
          <a:p>
            <a:pPr eaLnBrk="1" hangingPunct="1">
              <a:defRPr/>
            </a:pPr>
            <a:r>
              <a:rPr lang="en-US" kern="1200" dirty="0" smtClean="0">
                <a:ea typeface="+mn-ea"/>
                <a:cs typeface="+mn-cs"/>
              </a:rPr>
              <a:t>Language Features</a:t>
            </a:r>
            <a:endParaRPr lang="en-IN" kern="1200" dirty="0" smtClean="0">
              <a:ea typeface="+mn-ea"/>
              <a:cs typeface="+mn-cs"/>
            </a:endParaRPr>
          </a:p>
        </p:txBody>
      </p:sp>
      <p:sp>
        <p:nvSpPr>
          <p:cNvPr id="10243" name="Rectangle 3"/>
          <p:cNvSpPr>
            <a:spLocks noGrp="1" noChangeArrowheads="1"/>
          </p:cNvSpPr>
          <p:nvPr>
            <p:ph type="body" idx="1"/>
          </p:nvPr>
        </p:nvSpPr>
        <p:spPr/>
        <p:txBody>
          <a:bodyPr/>
          <a:lstStyle/>
          <a:p>
            <a:pPr eaLnBrk="1" hangingPunct="1">
              <a:lnSpc>
                <a:spcPct val="80000"/>
              </a:lnSpc>
              <a:spcBef>
                <a:spcPts val="1500"/>
              </a:spcBef>
            </a:pPr>
            <a:r>
              <a:rPr lang="en-US" dirty="0" smtClean="0"/>
              <a:t>Syntax similar to C++ and Java</a:t>
            </a:r>
          </a:p>
          <a:p>
            <a:pPr eaLnBrk="1" hangingPunct="1">
              <a:lnSpc>
                <a:spcPct val="80000"/>
              </a:lnSpc>
              <a:spcBef>
                <a:spcPts val="1500"/>
              </a:spcBef>
            </a:pPr>
            <a:r>
              <a:rPr lang="en-US" dirty="0" smtClean="0"/>
              <a:t>Case sensitive</a:t>
            </a:r>
          </a:p>
          <a:p>
            <a:pPr eaLnBrk="1" hangingPunct="1">
              <a:lnSpc>
                <a:spcPct val="80000"/>
              </a:lnSpc>
              <a:spcBef>
                <a:spcPts val="1500"/>
              </a:spcBef>
            </a:pPr>
            <a:r>
              <a:rPr lang="en-US" dirty="0" smtClean="0"/>
              <a:t>Loosely typed</a:t>
            </a:r>
          </a:p>
          <a:p>
            <a:pPr eaLnBrk="1" hangingPunct="1">
              <a:lnSpc>
                <a:spcPct val="80000"/>
              </a:lnSpc>
              <a:spcBef>
                <a:spcPts val="1500"/>
              </a:spcBef>
            </a:pPr>
            <a:r>
              <a:rPr lang="en-US" dirty="0" smtClean="0"/>
              <a:t>Interpreted</a:t>
            </a:r>
          </a:p>
          <a:p>
            <a:pPr eaLnBrk="1" hangingPunct="1">
              <a:lnSpc>
                <a:spcPct val="80000"/>
              </a:lnSpc>
              <a:spcBef>
                <a:spcPts val="1500"/>
              </a:spcBef>
            </a:pPr>
            <a:r>
              <a:rPr lang="en-US" dirty="0" smtClean="0"/>
              <a:t>Platform independent</a:t>
            </a:r>
          </a:p>
          <a:p>
            <a:pPr eaLnBrk="1" hangingPunct="1">
              <a:lnSpc>
                <a:spcPct val="80000"/>
              </a:lnSpc>
              <a:spcBef>
                <a:spcPts val="1500"/>
              </a:spcBef>
            </a:pPr>
            <a:r>
              <a:rPr lang="en-IN" dirty="0" smtClean="0"/>
              <a:t>Object-based language</a:t>
            </a:r>
          </a:p>
          <a:p>
            <a:pPr eaLnBrk="1" hangingPunct="1">
              <a:lnSpc>
                <a:spcPct val="80000"/>
              </a:lnSpc>
              <a:spcBef>
                <a:spcPts val="1500"/>
              </a:spcBef>
            </a:pPr>
            <a:r>
              <a:rPr lang="en-US" dirty="0" smtClean="0"/>
              <a:t>Semicolon, as separator for multiple statements in the same line.</a:t>
            </a:r>
          </a:p>
        </p:txBody>
      </p:sp>
      <p:sp>
        <p:nvSpPr>
          <p:cNvPr id="10244"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43F762C-B643-4028-88B7-B690251D0421}" type="slidenum">
              <a:rPr lang="en-US" smtClean="0">
                <a:solidFill>
                  <a:schemeClr val="bg2"/>
                </a:solidFill>
              </a:rPr>
              <a:pPr eaLnBrk="1" hangingPunct="1">
                <a:defRPr/>
              </a:pPr>
              <a:t>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Cookie</a:t>
            </a:r>
            <a:endParaRPr lang="en-IN" dirty="0" smtClean="0"/>
          </a:p>
        </p:txBody>
      </p:sp>
      <p:sp>
        <p:nvSpPr>
          <p:cNvPr id="28675" name="Rectangle 3"/>
          <p:cNvSpPr>
            <a:spLocks noGrp="1" noChangeArrowheads="1"/>
          </p:cNvSpPr>
          <p:nvPr>
            <p:ph type="body" idx="1"/>
          </p:nvPr>
        </p:nvSpPr>
        <p:spPr/>
        <p:txBody>
          <a:bodyPr/>
          <a:lstStyle/>
          <a:p>
            <a:pPr eaLnBrk="1" hangingPunct="1"/>
            <a:r>
              <a:rPr lang="en-US" dirty="0" smtClean="0"/>
              <a:t>Cookie is small piece of textual information sent by the server to the browser client. It is stored on the client’s machine, and returned by the client’s machine with each request made to the server.</a:t>
            </a:r>
          </a:p>
          <a:p>
            <a:pPr eaLnBrk="1" hangingPunct="1"/>
            <a:r>
              <a:rPr lang="en-US" dirty="0" smtClean="0"/>
              <a:t>Web server sends cookies by sending the </a:t>
            </a:r>
            <a:r>
              <a:rPr lang="en-US" dirty="0" smtClean="0">
                <a:latin typeface="Courier New" pitchFamily="49" charset="0"/>
                <a:cs typeface="Courier New" pitchFamily="49" charset="0"/>
              </a:rPr>
              <a:t>Set-Cookie</a:t>
            </a:r>
            <a:r>
              <a:rPr lang="en-US" dirty="0" smtClean="0"/>
              <a:t> response header.</a:t>
            </a:r>
          </a:p>
          <a:p>
            <a:pPr eaLnBrk="1" hangingPunct="1"/>
            <a:r>
              <a:rPr lang="en-US" dirty="0" smtClean="0"/>
              <a:t>Cookies maintain information between more than one browser session.</a:t>
            </a:r>
          </a:p>
        </p:txBody>
      </p:sp>
      <p:sp>
        <p:nvSpPr>
          <p:cNvPr id="2867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CA5614-2715-49C0-9FF7-A2C552DFD533}" type="slidenum">
              <a:rPr lang="en-US" smtClean="0">
                <a:solidFill>
                  <a:schemeClr val="bg2"/>
                </a:solidFill>
              </a:rPr>
              <a:pPr eaLnBrk="1" hangingPunct="1"/>
              <a:t>50</a:t>
            </a:fld>
            <a:endParaRPr lang="en-US" smtClean="0">
              <a:solidFill>
                <a:schemeClr val="bg2"/>
              </a:solidFill>
            </a:endParaRPr>
          </a:p>
        </p:txBody>
      </p:sp>
    </p:spTree>
    <p:extLst>
      <p:ext uri="{BB962C8B-B14F-4D97-AF65-F5344CB8AC3E}">
        <p14:creationId xmlns="" xmlns:p14="http://schemas.microsoft.com/office/powerpoint/2010/main" val="2585216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Components of a cookie</a:t>
            </a:r>
            <a:endParaRPr lang="en-IN" dirty="0" smtClean="0"/>
          </a:p>
        </p:txBody>
      </p:sp>
      <p:sp>
        <p:nvSpPr>
          <p:cNvPr id="29699" name="Rectangle 3"/>
          <p:cNvSpPr>
            <a:spLocks noGrp="1" noChangeArrowheads="1"/>
          </p:cNvSpPr>
          <p:nvPr>
            <p:ph type="body" idx="1"/>
          </p:nvPr>
        </p:nvSpPr>
        <p:spPr>
          <a:xfrm>
            <a:off x="457200" y="1600200"/>
            <a:ext cx="8382000" cy="3810000"/>
          </a:xfrm>
        </p:spPr>
        <p:txBody>
          <a:bodyPr/>
          <a:lstStyle/>
          <a:p>
            <a:pPr eaLnBrk="1" hangingPunct="1"/>
            <a:r>
              <a:rPr lang="en-US" b="1" smtClean="0">
                <a:solidFill>
                  <a:srgbClr val="000000"/>
                </a:solidFill>
                <a:latin typeface="Courier New" pitchFamily="49" charset="0"/>
              </a:rPr>
              <a:t>name= </a:t>
            </a:r>
            <a:r>
              <a:rPr lang="en-US" b="1" i="1" smtClean="0">
                <a:solidFill>
                  <a:srgbClr val="000000"/>
                </a:solidFill>
                <a:latin typeface="Courier New" pitchFamily="49" charset="0"/>
              </a:rPr>
              <a:t>value</a:t>
            </a:r>
          </a:p>
          <a:p>
            <a:pPr eaLnBrk="1" hangingPunct="1"/>
            <a:r>
              <a:rPr lang="en-US" b="1" smtClean="0">
                <a:solidFill>
                  <a:srgbClr val="000000"/>
                </a:solidFill>
                <a:latin typeface="Courier New" pitchFamily="49" charset="0"/>
              </a:rPr>
              <a:t>comment= </a:t>
            </a:r>
            <a:r>
              <a:rPr lang="en-US" b="1" i="1" smtClean="0">
                <a:solidFill>
                  <a:srgbClr val="000000"/>
                </a:solidFill>
                <a:latin typeface="Courier New" pitchFamily="49" charset="0"/>
              </a:rPr>
              <a:t>cmt</a:t>
            </a:r>
          </a:p>
          <a:p>
            <a:pPr eaLnBrk="1" hangingPunct="1"/>
            <a:r>
              <a:rPr lang="en-US" b="1" smtClean="0">
                <a:solidFill>
                  <a:srgbClr val="000000"/>
                </a:solidFill>
                <a:latin typeface="Courier New" pitchFamily="49" charset="0"/>
              </a:rPr>
              <a:t>domain= </a:t>
            </a:r>
            <a:r>
              <a:rPr lang="en-US" b="1" i="1" smtClean="0">
                <a:solidFill>
                  <a:srgbClr val="000000"/>
                </a:solidFill>
                <a:latin typeface="Courier New" pitchFamily="49" charset="0"/>
              </a:rPr>
              <a:t>domainName</a:t>
            </a:r>
          </a:p>
          <a:p>
            <a:pPr eaLnBrk="1" hangingPunct="1"/>
            <a:r>
              <a:rPr lang="en-IN" b="1" smtClean="0">
                <a:solidFill>
                  <a:srgbClr val="000000"/>
                </a:solidFill>
                <a:latin typeface="Courier New" pitchFamily="49" charset="0"/>
              </a:rPr>
              <a:t>expires</a:t>
            </a:r>
            <a:r>
              <a:rPr lang="en-IN" b="1" smtClean="0"/>
              <a:t> </a:t>
            </a:r>
            <a:r>
              <a:rPr lang="en-IN" b="1" smtClean="0">
                <a:solidFill>
                  <a:srgbClr val="000000"/>
                </a:solidFill>
                <a:latin typeface="Courier New" pitchFamily="49" charset="0"/>
              </a:rPr>
              <a:t>=</a:t>
            </a:r>
            <a:r>
              <a:rPr lang="en-IN" b="1" smtClean="0"/>
              <a:t> </a:t>
            </a:r>
            <a:r>
              <a:rPr lang="en-IN" b="1" i="1" smtClean="0">
                <a:solidFill>
                  <a:srgbClr val="000000"/>
                </a:solidFill>
                <a:latin typeface="Courier New" pitchFamily="49" charset="0"/>
              </a:rPr>
              <a:t>date</a:t>
            </a:r>
            <a:r>
              <a:rPr lang="en-IN" smtClean="0"/>
              <a:t> </a:t>
            </a:r>
          </a:p>
          <a:p>
            <a:pPr eaLnBrk="1" hangingPunct="1"/>
            <a:r>
              <a:rPr lang="en-US" b="1" smtClean="0">
                <a:solidFill>
                  <a:srgbClr val="000000"/>
                </a:solidFill>
                <a:latin typeface="Courier New" pitchFamily="49" charset="0"/>
              </a:rPr>
              <a:t>path= </a:t>
            </a:r>
            <a:r>
              <a:rPr lang="en-US" b="1" i="1" smtClean="0">
                <a:solidFill>
                  <a:srgbClr val="000000"/>
                </a:solidFill>
                <a:latin typeface="Courier New" pitchFamily="49" charset="0"/>
              </a:rPr>
              <a:t>path</a:t>
            </a:r>
          </a:p>
          <a:p>
            <a:pPr eaLnBrk="1" hangingPunct="1"/>
            <a:endParaRPr lang="en-US" b="1" i="1" smtClean="0">
              <a:solidFill>
                <a:srgbClr val="000000"/>
              </a:solidFill>
              <a:latin typeface="Courier New" pitchFamily="49" charset="0"/>
            </a:endParaRPr>
          </a:p>
          <a:p>
            <a:pPr eaLnBrk="1" hangingPunct="1"/>
            <a:r>
              <a:rPr lang="en-IN" b="1" smtClean="0">
                <a:latin typeface="Courier New" pitchFamily="49" charset="0"/>
                <a:cs typeface="Courier New" pitchFamily="49" charset="0"/>
              </a:rPr>
              <a:t>Set-Cookie: uid=732423sdfs73242; expires=Fri, 31-Dec-2010 23:59:59 GMT; path=/; domain=.example.net</a:t>
            </a:r>
            <a:endParaRPr lang="en-IN" b="1" i="1" smtClean="0">
              <a:solidFill>
                <a:srgbClr val="000000"/>
              </a:solidFill>
              <a:latin typeface="Courier New" pitchFamily="49" charset="0"/>
              <a:cs typeface="Courier New" pitchFamily="49" charset="0"/>
            </a:endParaRPr>
          </a:p>
        </p:txBody>
      </p:sp>
      <p:sp>
        <p:nvSpPr>
          <p:cNvPr id="2970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664F9E-83CB-4E19-92D8-775A9C61D69E}" type="slidenum">
              <a:rPr lang="en-US" smtClean="0">
                <a:solidFill>
                  <a:schemeClr val="bg2"/>
                </a:solidFill>
              </a:rPr>
              <a:pPr eaLnBrk="1" hangingPunct="1"/>
              <a:t>51</a:t>
            </a:fld>
            <a:endParaRPr lang="en-US" smtClean="0">
              <a:solidFill>
                <a:schemeClr val="bg2"/>
              </a:solidFill>
            </a:endParaRPr>
          </a:p>
        </p:txBody>
      </p:sp>
    </p:spTree>
    <p:extLst>
      <p:ext uri="{BB962C8B-B14F-4D97-AF65-F5344CB8AC3E}">
        <p14:creationId xmlns="" xmlns:p14="http://schemas.microsoft.com/office/powerpoint/2010/main" val="4005330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Example-cookie</a:t>
            </a:r>
            <a:endParaRPr lang="en-IN" dirty="0" smtClean="0"/>
          </a:p>
        </p:txBody>
      </p:sp>
      <p:sp>
        <p:nvSpPr>
          <p:cNvPr id="30723" name="Rectangle 3"/>
          <p:cNvSpPr>
            <a:spLocks noGrp="1" noChangeArrowheads="1"/>
          </p:cNvSpPr>
          <p:nvPr>
            <p:ph type="body" idx="1"/>
          </p:nvPr>
        </p:nvSpPr>
        <p:spPr>
          <a:xfrm>
            <a:off x="152400" y="990600"/>
            <a:ext cx="8991600" cy="5486400"/>
          </a:xfrm>
        </p:spPr>
        <p:txBody>
          <a:bodyPr/>
          <a:lstStyle/>
          <a:p>
            <a:pPr eaLnBrk="1" hangingPunct="1">
              <a:lnSpc>
                <a:spcPct val="120000"/>
              </a:lnSpc>
              <a:buFontTx/>
              <a:buNone/>
            </a:pPr>
            <a:r>
              <a:rPr lang="en-IN" b="1" dirty="0" smtClean="0">
                <a:solidFill>
                  <a:srgbClr val="000000"/>
                </a:solidFill>
                <a:latin typeface="Courier New" pitchFamily="49" charset="0"/>
              </a:rPr>
              <a:t>&lt;html&gt;&lt;head&gt;</a:t>
            </a:r>
          </a:p>
          <a:p>
            <a:pPr eaLnBrk="1" hangingPunct="1">
              <a:lnSpc>
                <a:spcPct val="120000"/>
              </a:lnSpc>
              <a:buFontTx/>
              <a:buNone/>
            </a:pPr>
            <a:r>
              <a:rPr lang="en-IN" b="1" dirty="0" smtClean="0">
                <a:solidFill>
                  <a:srgbClr val="000000"/>
                </a:solidFill>
                <a:latin typeface="Courier New" pitchFamily="49" charset="0"/>
              </a:rPr>
              <a:t>&lt;script&gt;</a:t>
            </a:r>
          </a:p>
          <a:p>
            <a:pPr lvl="1" eaLnBrk="1" hangingPunct="1">
              <a:lnSpc>
                <a:spcPct val="120000"/>
              </a:lnSpc>
              <a:buFontTx/>
              <a:buNone/>
            </a:pPr>
            <a:r>
              <a:rPr lang="en-IN" sz="2000" b="1" dirty="0">
                <a:solidFill>
                  <a:srgbClr val="000000"/>
                </a:solidFill>
                <a:latin typeface="Courier New" pitchFamily="49" charset="0"/>
              </a:rPr>
              <a:t>function </a:t>
            </a:r>
            <a:r>
              <a:rPr lang="en-IN" sz="2000" b="1" dirty="0" err="1">
                <a:solidFill>
                  <a:srgbClr val="000000"/>
                </a:solidFill>
                <a:latin typeface="Courier New" pitchFamily="49" charset="0"/>
              </a:rPr>
              <a:t>setCookie</a:t>
            </a:r>
            <a:r>
              <a:rPr lang="en-IN" sz="2000" b="1" dirty="0">
                <a:solidFill>
                  <a:srgbClr val="000000"/>
                </a:solidFill>
                <a:latin typeface="Courier New" pitchFamily="49" charset="0"/>
              </a:rPr>
              <a:t>(value){</a:t>
            </a:r>
          </a:p>
          <a:p>
            <a:pPr lvl="1" eaLnBrk="1" hangingPunct="1">
              <a:lnSpc>
                <a:spcPct val="120000"/>
              </a:lnSpc>
              <a:buFontTx/>
              <a:buNone/>
            </a:pPr>
            <a:r>
              <a:rPr lang="en-IN" sz="2000" b="1" dirty="0">
                <a:solidFill>
                  <a:srgbClr val="000000"/>
                </a:solidFill>
                <a:latin typeface="Courier New" pitchFamily="49" charset="0"/>
              </a:rPr>
              <a:t>var </a:t>
            </a:r>
            <a:r>
              <a:rPr lang="en-IN" sz="2000" b="1" dirty="0" err="1">
                <a:solidFill>
                  <a:srgbClr val="000000"/>
                </a:solidFill>
                <a:latin typeface="Courier New" pitchFamily="49" charset="0"/>
              </a:rPr>
              <a:t>dt</a:t>
            </a:r>
            <a:r>
              <a:rPr lang="en-IN" sz="2000" b="1" dirty="0">
                <a:solidFill>
                  <a:srgbClr val="000000"/>
                </a:solidFill>
                <a:latin typeface="Courier New" pitchFamily="49" charset="0"/>
              </a:rPr>
              <a:t>=new Date();</a:t>
            </a:r>
          </a:p>
          <a:p>
            <a:pPr lvl="1" eaLnBrk="1" hangingPunct="1">
              <a:lnSpc>
                <a:spcPct val="120000"/>
              </a:lnSpc>
              <a:buFontTx/>
              <a:buNone/>
            </a:pPr>
            <a:r>
              <a:rPr lang="en-IN" sz="2000" b="1" dirty="0" err="1">
                <a:solidFill>
                  <a:srgbClr val="000000"/>
                </a:solidFill>
                <a:latin typeface="Courier New" pitchFamily="49" charset="0"/>
              </a:rPr>
              <a:t>dt.setDate</a:t>
            </a:r>
            <a:r>
              <a:rPr lang="en-IN" sz="2000" b="1" dirty="0">
                <a:solidFill>
                  <a:srgbClr val="000000"/>
                </a:solidFill>
                <a:latin typeface="Courier New" pitchFamily="49" charset="0"/>
              </a:rPr>
              <a:t>(</a:t>
            </a:r>
            <a:r>
              <a:rPr lang="en-IN" sz="2000" b="1" dirty="0" err="1">
                <a:solidFill>
                  <a:srgbClr val="000000"/>
                </a:solidFill>
                <a:latin typeface="Courier New" pitchFamily="49" charset="0"/>
              </a:rPr>
              <a:t>dt.getDate</a:t>
            </a:r>
            <a:r>
              <a:rPr lang="en-IN" sz="2000" b="1" dirty="0">
                <a:solidFill>
                  <a:srgbClr val="000000"/>
                </a:solidFill>
                <a:latin typeface="Courier New" pitchFamily="49" charset="0"/>
              </a:rPr>
              <a:t>()+1); </a:t>
            </a:r>
          </a:p>
          <a:p>
            <a:pPr lvl="1" eaLnBrk="1" hangingPunct="1">
              <a:lnSpc>
                <a:spcPct val="120000"/>
              </a:lnSpc>
              <a:buFontTx/>
              <a:buNone/>
            </a:pPr>
            <a:r>
              <a:rPr lang="en-IN" sz="2000" b="1" dirty="0" err="1">
                <a:solidFill>
                  <a:srgbClr val="000000"/>
                </a:solidFill>
                <a:latin typeface="Courier New" pitchFamily="49" charset="0"/>
              </a:rPr>
              <a:t>document.cookie</a:t>
            </a:r>
            <a:r>
              <a:rPr lang="en-IN" sz="2000" b="1" dirty="0">
                <a:solidFill>
                  <a:srgbClr val="000000"/>
                </a:solidFill>
                <a:latin typeface="Courier New" pitchFamily="49" charset="0"/>
              </a:rPr>
              <a:t>="</a:t>
            </a:r>
            <a:r>
              <a:rPr lang="en-IN" sz="2000" b="1" dirty="0" err="1">
                <a:solidFill>
                  <a:srgbClr val="000000"/>
                </a:solidFill>
                <a:latin typeface="Courier New" pitchFamily="49" charset="0"/>
              </a:rPr>
              <a:t>uname</a:t>
            </a:r>
            <a:r>
              <a:rPr lang="en-IN" sz="2000" b="1" dirty="0">
                <a:solidFill>
                  <a:srgbClr val="000000"/>
                </a:solidFill>
                <a:latin typeface="Courier New" pitchFamily="49" charset="0"/>
              </a:rPr>
              <a:t>=" +escape(value)+"; expires="+</a:t>
            </a:r>
            <a:r>
              <a:rPr lang="en-IN" sz="2000" b="1" dirty="0" err="1">
                <a:solidFill>
                  <a:srgbClr val="000000"/>
                </a:solidFill>
                <a:latin typeface="Courier New" pitchFamily="49" charset="0"/>
              </a:rPr>
              <a:t>dt.toGMTString</a:t>
            </a:r>
            <a:r>
              <a:rPr lang="en-IN" sz="2000" b="1" dirty="0">
                <a:solidFill>
                  <a:srgbClr val="000000"/>
                </a:solidFill>
                <a:latin typeface="Courier New" pitchFamily="49" charset="0"/>
              </a:rPr>
              <a:t>();		}</a:t>
            </a:r>
          </a:p>
          <a:p>
            <a:pPr lvl="1" eaLnBrk="1" hangingPunct="1">
              <a:lnSpc>
                <a:spcPct val="120000"/>
              </a:lnSpc>
              <a:buFontTx/>
              <a:buNone/>
            </a:pPr>
            <a:r>
              <a:rPr lang="en-IN" sz="2000" b="1" dirty="0">
                <a:solidFill>
                  <a:srgbClr val="000000"/>
                </a:solidFill>
                <a:latin typeface="Courier New" pitchFamily="49" charset="0"/>
              </a:rPr>
              <a:t>function </a:t>
            </a:r>
            <a:r>
              <a:rPr lang="en-IN" sz="2000" b="1" dirty="0" err="1">
                <a:solidFill>
                  <a:srgbClr val="000000"/>
                </a:solidFill>
                <a:latin typeface="Courier New" pitchFamily="49" charset="0"/>
              </a:rPr>
              <a:t>checkCookie</a:t>
            </a:r>
            <a:r>
              <a:rPr lang="en-IN" sz="2000" b="1" dirty="0">
                <a:solidFill>
                  <a:srgbClr val="000000"/>
                </a:solidFill>
                <a:latin typeface="Courier New" pitchFamily="49" charset="0"/>
              </a:rPr>
              <a:t>(){</a:t>
            </a:r>
          </a:p>
          <a:p>
            <a:pPr lvl="1" eaLnBrk="1" hangingPunct="1">
              <a:lnSpc>
                <a:spcPct val="120000"/>
              </a:lnSpc>
              <a:buFontTx/>
              <a:buNone/>
            </a:pPr>
            <a:r>
              <a:rPr lang="en-IN" sz="2000" b="1" dirty="0">
                <a:solidFill>
                  <a:srgbClr val="000000"/>
                </a:solidFill>
                <a:latin typeface="Courier New" pitchFamily="49" charset="0"/>
              </a:rPr>
              <a:t>username=</a:t>
            </a:r>
            <a:r>
              <a:rPr lang="en-IN" sz="2000" b="1" dirty="0" err="1">
                <a:solidFill>
                  <a:srgbClr val="000000"/>
                </a:solidFill>
                <a:latin typeface="Courier New" pitchFamily="49" charset="0"/>
              </a:rPr>
              <a:t>getCookie</a:t>
            </a:r>
            <a:r>
              <a:rPr lang="en-IN" sz="2000" b="1" dirty="0">
                <a:solidFill>
                  <a:srgbClr val="000000"/>
                </a:solidFill>
                <a:latin typeface="Courier New" pitchFamily="49" charset="0"/>
              </a:rPr>
              <a:t>('</a:t>
            </a:r>
            <a:r>
              <a:rPr lang="en-IN" sz="2000" b="1" dirty="0" err="1">
                <a:solidFill>
                  <a:srgbClr val="000000"/>
                </a:solidFill>
                <a:latin typeface="Courier New" pitchFamily="49" charset="0"/>
              </a:rPr>
              <a:t>uname</a:t>
            </a:r>
            <a:r>
              <a:rPr lang="en-IN" sz="2000" b="1" dirty="0">
                <a:solidFill>
                  <a:srgbClr val="000000"/>
                </a:solidFill>
                <a:latin typeface="Courier New" pitchFamily="49" charset="0"/>
              </a:rPr>
              <a:t>');</a:t>
            </a:r>
          </a:p>
          <a:p>
            <a:pPr lvl="1" eaLnBrk="1" hangingPunct="1">
              <a:lnSpc>
                <a:spcPct val="120000"/>
              </a:lnSpc>
              <a:buFontTx/>
              <a:buNone/>
            </a:pPr>
            <a:r>
              <a:rPr lang="en-IN" sz="2000" b="1" dirty="0">
                <a:solidFill>
                  <a:srgbClr val="000000"/>
                </a:solidFill>
                <a:latin typeface="Courier New" pitchFamily="49" charset="0"/>
              </a:rPr>
              <a:t>if (username!=null &amp;&amp; username!="")  {</a:t>
            </a:r>
          </a:p>
          <a:p>
            <a:pPr lvl="1" eaLnBrk="1" hangingPunct="1">
              <a:lnSpc>
                <a:spcPct val="120000"/>
              </a:lnSpc>
              <a:buFontTx/>
              <a:buNone/>
            </a:pPr>
            <a:r>
              <a:rPr lang="en-IN" sz="2000" b="1" dirty="0">
                <a:solidFill>
                  <a:srgbClr val="000000"/>
                </a:solidFill>
                <a:latin typeface="Courier New" pitchFamily="49" charset="0"/>
              </a:rPr>
              <a:t> </a:t>
            </a:r>
            <a:r>
              <a:rPr lang="en-IN" sz="2000" b="1" dirty="0" err="1">
                <a:solidFill>
                  <a:srgbClr val="000000"/>
                </a:solidFill>
                <a:latin typeface="Courier New" pitchFamily="49" charset="0"/>
              </a:rPr>
              <a:t>document.forms</a:t>
            </a:r>
            <a:r>
              <a:rPr lang="en-IN" sz="2000" b="1" dirty="0">
                <a:solidFill>
                  <a:srgbClr val="000000"/>
                </a:solidFill>
                <a:latin typeface="Courier New" pitchFamily="49" charset="0"/>
              </a:rPr>
              <a:t>[0].</a:t>
            </a:r>
            <a:r>
              <a:rPr lang="en-IN" sz="2000" b="1" dirty="0" err="1">
                <a:solidFill>
                  <a:srgbClr val="000000"/>
                </a:solidFill>
                <a:latin typeface="Courier New" pitchFamily="49" charset="0"/>
              </a:rPr>
              <a:t>uname.value</a:t>
            </a:r>
            <a:r>
              <a:rPr lang="en-IN" sz="2000" b="1" dirty="0">
                <a:solidFill>
                  <a:srgbClr val="000000"/>
                </a:solidFill>
                <a:latin typeface="Courier New" pitchFamily="49" charset="0"/>
              </a:rPr>
              <a:t>=username;</a:t>
            </a:r>
          </a:p>
          <a:p>
            <a:pPr lvl="1" eaLnBrk="1" hangingPunct="1">
              <a:lnSpc>
                <a:spcPct val="120000"/>
              </a:lnSpc>
              <a:buFontTx/>
              <a:buNone/>
            </a:pPr>
            <a:r>
              <a:rPr lang="en-IN" sz="2000" b="1" dirty="0">
                <a:solidFill>
                  <a:srgbClr val="000000"/>
                </a:solidFill>
                <a:latin typeface="Courier New" pitchFamily="49" charset="0"/>
              </a:rPr>
              <a:t>}}</a:t>
            </a:r>
          </a:p>
          <a:p>
            <a:pPr eaLnBrk="1" hangingPunct="1">
              <a:lnSpc>
                <a:spcPct val="120000"/>
              </a:lnSpc>
              <a:buFontTx/>
              <a:buNone/>
            </a:pPr>
            <a:endParaRPr lang="en-IN" b="1" dirty="0" smtClean="0">
              <a:solidFill>
                <a:srgbClr val="000000"/>
              </a:solidFill>
              <a:latin typeface="Courier New" pitchFamily="49" charset="0"/>
            </a:endParaRPr>
          </a:p>
          <a:p>
            <a:pPr eaLnBrk="1" hangingPunct="1">
              <a:lnSpc>
                <a:spcPct val="120000"/>
              </a:lnSpc>
              <a:buFont typeface="Wingdings" pitchFamily="2" charset="2"/>
              <a:buNone/>
            </a:pPr>
            <a:endParaRPr lang="en-IN" dirty="0" smtClean="0"/>
          </a:p>
        </p:txBody>
      </p:sp>
      <p:sp>
        <p:nvSpPr>
          <p:cNvPr id="3072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D0AC5C-93DA-4EDB-8749-8D931D5BFCE4}" type="slidenum">
              <a:rPr lang="en-US" smtClean="0">
                <a:solidFill>
                  <a:schemeClr val="bg2"/>
                </a:solidFill>
              </a:rPr>
              <a:pPr eaLnBrk="1" hangingPunct="1"/>
              <a:t>52</a:t>
            </a:fld>
            <a:endParaRPr lang="en-US" smtClean="0">
              <a:solidFill>
                <a:schemeClr val="bg2"/>
              </a:solidFill>
            </a:endParaRPr>
          </a:p>
        </p:txBody>
      </p:sp>
    </p:spTree>
    <p:extLst>
      <p:ext uri="{BB962C8B-B14F-4D97-AF65-F5344CB8AC3E}">
        <p14:creationId xmlns="" xmlns:p14="http://schemas.microsoft.com/office/powerpoint/2010/main" val="33328984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457200" y="1371600"/>
            <a:ext cx="8229600" cy="4525963"/>
          </a:xfrm>
        </p:spPr>
        <p:txBody>
          <a:bodyPr/>
          <a:lstStyle/>
          <a:p>
            <a:pPr eaLnBrk="1" hangingPunct="1">
              <a:lnSpc>
                <a:spcPct val="120000"/>
              </a:lnSpc>
              <a:buNone/>
            </a:pPr>
            <a:r>
              <a:rPr lang="en-IN" b="1" dirty="0" smtClean="0">
                <a:solidFill>
                  <a:srgbClr val="000000"/>
                </a:solidFill>
                <a:latin typeface="Courier New" pitchFamily="49" charset="0"/>
              </a:rPr>
              <a:t>//</a:t>
            </a:r>
            <a:r>
              <a:rPr lang="en-US" dirty="0"/>
              <a:t>Write the function </a:t>
            </a:r>
            <a:r>
              <a:rPr lang="en-IN" b="1" dirty="0" err="1">
                <a:solidFill>
                  <a:srgbClr val="000000"/>
                </a:solidFill>
                <a:latin typeface="Courier New" pitchFamily="49" charset="0"/>
              </a:rPr>
              <a:t>getCookie</a:t>
            </a:r>
            <a:r>
              <a:rPr lang="en-IN" b="1" dirty="0">
                <a:solidFill>
                  <a:srgbClr val="000000"/>
                </a:solidFill>
                <a:latin typeface="Courier New" pitchFamily="49" charset="0"/>
              </a:rPr>
              <a:t>() </a:t>
            </a:r>
            <a:r>
              <a:rPr lang="en-IN" dirty="0"/>
              <a:t>the </a:t>
            </a:r>
            <a:endParaRPr lang="en-IN" b="1" dirty="0" smtClean="0">
              <a:solidFill>
                <a:srgbClr val="000000"/>
              </a:solidFill>
              <a:latin typeface="Courier New" pitchFamily="49" charset="0"/>
            </a:endParaRPr>
          </a:p>
          <a:p>
            <a:pPr eaLnBrk="1" hangingPunct="1">
              <a:lnSpc>
                <a:spcPct val="120000"/>
              </a:lnSpc>
              <a:buFontTx/>
              <a:buNone/>
            </a:pPr>
            <a:endParaRPr lang="en-IN" b="1" dirty="0">
              <a:solidFill>
                <a:srgbClr val="000000"/>
              </a:solidFill>
              <a:latin typeface="Courier New" pitchFamily="49" charset="0"/>
            </a:endParaRPr>
          </a:p>
          <a:p>
            <a:pPr eaLnBrk="1" hangingPunct="1">
              <a:lnSpc>
                <a:spcPct val="120000"/>
              </a:lnSpc>
              <a:buFontTx/>
              <a:buNone/>
            </a:pPr>
            <a:endParaRPr lang="en-IN" b="1" dirty="0" smtClean="0">
              <a:solidFill>
                <a:srgbClr val="000000"/>
              </a:solidFill>
              <a:latin typeface="Courier New" pitchFamily="49" charset="0"/>
            </a:endParaRPr>
          </a:p>
          <a:p>
            <a:pPr eaLnBrk="1" hangingPunct="1">
              <a:lnSpc>
                <a:spcPct val="120000"/>
              </a:lnSpc>
              <a:buFontTx/>
              <a:buNone/>
            </a:pPr>
            <a:r>
              <a:rPr lang="en-IN" b="1" dirty="0" smtClean="0">
                <a:solidFill>
                  <a:srgbClr val="000000"/>
                </a:solidFill>
                <a:latin typeface="Courier New" pitchFamily="49" charset="0"/>
              </a:rPr>
              <a:t>&lt;/script&gt;&lt;/head&gt;</a:t>
            </a:r>
          </a:p>
          <a:p>
            <a:pPr eaLnBrk="1" hangingPunct="1">
              <a:lnSpc>
                <a:spcPct val="120000"/>
              </a:lnSpc>
              <a:buFontTx/>
              <a:buNone/>
            </a:pPr>
            <a:r>
              <a:rPr lang="en-IN" b="1" dirty="0" smtClean="0">
                <a:solidFill>
                  <a:srgbClr val="000000"/>
                </a:solidFill>
                <a:latin typeface="Courier New" pitchFamily="49" charset="0"/>
              </a:rPr>
              <a:t>&lt;body </a:t>
            </a:r>
            <a:r>
              <a:rPr lang="en-IN" b="1" dirty="0" err="1" smtClean="0">
                <a:solidFill>
                  <a:srgbClr val="000000"/>
                </a:solidFill>
                <a:latin typeface="Courier New" pitchFamily="49" charset="0"/>
              </a:rPr>
              <a:t>onLoad</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checkCookie</a:t>
            </a:r>
            <a:r>
              <a:rPr lang="en-IN" b="1" dirty="0" smtClean="0">
                <a:solidFill>
                  <a:srgbClr val="000000"/>
                </a:solidFill>
                <a:latin typeface="Courier New" pitchFamily="49" charset="0"/>
              </a:rPr>
              <a:t>()"&gt;</a:t>
            </a:r>
          </a:p>
          <a:p>
            <a:pPr eaLnBrk="1" hangingPunct="1">
              <a:lnSpc>
                <a:spcPct val="120000"/>
              </a:lnSpc>
              <a:buFontTx/>
              <a:buNone/>
            </a:pPr>
            <a:r>
              <a:rPr lang="en-IN" b="1" dirty="0" smtClean="0">
                <a:solidFill>
                  <a:srgbClr val="000000"/>
                </a:solidFill>
                <a:latin typeface="Courier New" pitchFamily="49" charset="0"/>
              </a:rPr>
              <a:t>&lt;form&gt;Name:&lt;input type="text" name="</a:t>
            </a:r>
            <a:r>
              <a:rPr lang="en-IN" b="1" dirty="0" err="1" smtClean="0">
                <a:solidFill>
                  <a:srgbClr val="000000"/>
                </a:solidFill>
                <a:latin typeface="Courier New" pitchFamily="49" charset="0"/>
              </a:rPr>
              <a:t>uname</a:t>
            </a:r>
            <a:r>
              <a:rPr lang="en-IN" b="1" dirty="0" smtClean="0">
                <a:solidFill>
                  <a:srgbClr val="000000"/>
                </a:solidFill>
                <a:latin typeface="Courier New" pitchFamily="49" charset="0"/>
              </a:rPr>
              <a:t>"&gt;</a:t>
            </a:r>
          </a:p>
          <a:p>
            <a:pPr eaLnBrk="1" hangingPunct="1">
              <a:lnSpc>
                <a:spcPct val="120000"/>
              </a:lnSpc>
              <a:buFontTx/>
              <a:buNone/>
            </a:pPr>
            <a:r>
              <a:rPr lang="en-IN" b="1" dirty="0" smtClean="0">
                <a:solidFill>
                  <a:srgbClr val="000000"/>
                </a:solidFill>
                <a:latin typeface="Courier New" pitchFamily="49" charset="0"/>
              </a:rPr>
              <a:t>&lt;input type="button" value="set" </a:t>
            </a:r>
            <a:r>
              <a:rPr lang="en-IN" b="1" dirty="0" err="1" smtClean="0">
                <a:solidFill>
                  <a:srgbClr val="000000"/>
                </a:solidFill>
                <a:latin typeface="Courier New" pitchFamily="49" charset="0"/>
              </a:rPr>
              <a:t>onClick</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setCookie</a:t>
            </a:r>
            <a:r>
              <a:rPr lang="en-IN" b="1" dirty="0" smtClean="0">
                <a:solidFill>
                  <a:srgbClr val="000000"/>
                </a:solidFill>
                <a:latin typeface="Courier New" pitchFamily="49" charset="0"/>
              </a:rPr>
              <a:t>(</a:t>
            </a:r>
            <a:r>
              <a:rPr lang="en-IN" b="1" dirty="0" err="1" smtClean="0">
                <a:solidFill>
                  <a:srgbClr val="000000"/>
                </a:solidFill>
                <a:latin typeface="Courier New" pitchFamily="49" charset="0"/>
              </a:rPr>
              <a:t>document.forms</a:t>
            </a:r>
            <a:r>
              <a:rPr lang="en-IN" b="1" dirty="0" smtClean="0">
                <a:solidFill>
                  <a:srgbClr val="000000"/>
                </a:solidFill>
                <a:latin typeface="Courier New" pitchFamily="49" charset="0"/>
              </a:rPr>
              <a:t>[0].</a:t>
            </a:r>
            <a:r>
              <a:rPr lang="en-IN" b="1" dirty="0" err="1" smtClean="0">
                <a:solidFill>
                  <a:srgbClr val="000000"/>
                </a:solidFill>
                <a:latin typeface="Courier New" pitchFamily="49" charset="0"/>
              </a:rPr>
              <a:t>uname.value</a:t>
            </a:r>
            <a:r>
              <a:rPr lang="en-IN" b="1" dirty="0" smtClean="0">
                <a:solidFill>
                  <a:srgbClr val="000000"/>
                </a:solidFill>
                <a:latin typeface="Courier New" pitchFamily="49" charset="0"/>
              </a:rPr>
              <a:t>)"&gt;</a:t>
            </a:r>
          </a:p>
          <a:p>
            <a:pPr eaLnBrk="1" hangingPunct="1">
              <a:lnSpc>
                <a:spcPct val="120000"/>
              </a:lnSpc>
              <a:buFontTx/>
              <a:buNone/>
            </a:pPr>
            <a:r>
              <a:rPr lang="en-IN" b="1" dirty="0" smtClean="0">
                <a:solidFill>
                  <a:srgbClr val="000000"/>
                </a:solidFill>
                <a:latin typeface="Courier New" pitchFamily="49" charset="0"/>
              </a:rPr>
              <a:t>&lt;/form&gt;&lt;/body&gt;&lt;/html&gt;</a:t>
            </a:r>
          </a:p>
        </p:txBody>
      </p:sp>
      <p:sp>
        <p:nvSpPr>
          <p:cNvPr id="31747"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49650D-8C62-405C-96A0-BE6BE1237AF7}" type="slidenum">
              <a:rPr lang="en-US" smtClean="0">
                <a:solidFill>
                  <a:schemeClr val="bg2"/>
                </a:solidFill>
              </a:rPr>
              <a:pPr eaLnBrk="1" hangingPunct="1"/>
              <a:t>53</a:t>
            </a:fld>
            <a:endParaRPr lang="en-US" smtClean="0">
              <a:solidFill>
                <a:schemeClr val="bg2"/>
              </a:solidFill>
            </a:endParaRPr>
          </a:p>
        </p:txBody>
      </p:sp>
      <p:sp>
        <p:nvSpPr>
          <p:cNvPr id="5" name="Title 1"/>
          <p:cNvSpPr>
            <a:spLocks noGrp="1"/>
          </p:cNvSpPr>
          <p:nvPr>
            <p:ph type="title"/>
          </p:nvPr>
        </p:nvSpPr>
        <p:spPr/>
        <p:txBody>
          <a:bodyPr/>
          <a:lstStyle/>
          <a:p>
            <a:r>
              <a:rPr lang="en-US" dirty="0" smtClean="0"/>
              <a:t>Activity</a:t>
            </a:r>
            <a:endParaRPr lang="en-US" dirty="0"/>
          </a:p>
        </p:txBody>
      </p:sp>
    </p:spTree>
    <p:extLst>
      <p:ext uri="{BB962C8B-B14F-4D97-AF65-F5344CB8AC3E}">
        <p14:creationId xmlns="" xmlns:p14="http://schemas.microsoft.com/office/powerpoint/2010/main" val="1723596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0" y="914400"/>
            <a:ext cx="9144000" cy="5562600"/>
          </a:xfrm>
        </p:spPr>
        <p:txBody>
          <a:bodyPr/>
          <a:lstStyle/>
          <a:p>
            <a:pPr lvl="0" eaLnBrk="1" hangingPunct="1"/>
            <a:r>
              <a:rPr lang="en-US" dirty="0" smtClean="0"/>
              <a:t>JavaScript is a scripting language developed by Netscape, and later standardized by W3C. JavaScript can read an external XML file and update the data content of your web page.</a:t>
            </a:r>
          </a:p>
          <a:p>
            <a:pPr lvl="0" eaLnBrk="1" hangingPunct="1"/>
            <a:r>
              <a:rPr lang="en-US" dirty="0" smtClean="0"/>
              <a:t>Data types like integer, floating point, String, Boolean are supported.</a:t>
            </a:r>
          </a:p>
          <a:p>
            <a:pPr lvl="0" eaLnBrk="1" hangingPunct="1"/>
            <a:r>
              <a:rPr lang="en-IN" dirty="0" smtClean="0"/>
              <a:t>A function can be defined inside &lt;head&gt; , &lt;body&gt; or in an external file and can be called from anywhere after it has been read.</a:t>
            </a:r>
            <a:endParaRPr lang="en-US" dirty="0" smtClean="0"/>
          </a:p>
          <a:p>
            <a:pPr lvl="0" eaLnBrk="1" hangingPunct="1"/>
            <a:r>
              <a:rPr lang="en-IN" dirty="0" smtClean="0"/>
              <a:t>window object is the highest level JavaScript object which corresponds to the web browser window.</a:t>
            </a:r>
            <a:endParaRPr lang="en-US" dirty="0" smtClean="0"/>
          </a:p>
          <a:p>
            <a:pPr lvl="0" eaLnBrk="1" hangingPunct="1"/>
            <a:r>
              <a:rPr lang="en-US" dirty="0" smtClean="0"/>
              <a:t>document object Represents html document. </a:t>
            </a:r>
          </a:p>
          <a:p>
            <a:pPr lvl="0" eaLnBrk="1" hangingPunct="1"/>
            <a:r>
              <a:rPr lang="en-US" dirty="0" smtClean="0"/>
              <a:t>images[] is a property of document object representing array of window objects.</a:t>
            </a:r>
          </a:p>
          <a:p>
            <a:pPr lvl="0" eaLnBrk="1" hangingPunct="1"/>
            <a:r>
              <a:rPr lang="en-US" dirty="0" smtClean="0"/>
              <a:t>document object contains an array of form objects called forms.</a:t>
            </a:r>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44DC54C4-9F0A-4E25-ADD1-1143C8117203}" type="slidenum">
              <a:rPr lang="en-US" smtClean="0"/>
              <a:pPr>
                <a:defRPr/>
              </a:pPr>
              <a:t>54</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600" y="0"/>
            <a:ext cx="8229600" cy="838200"/>
          </a:xfrm>
        </p:spPr>
        <p:txBody>
          <a:bodyPr/>
          <a:lstStyle/>
          <a:p>
            <a:pPr eaLnBrk="1" hangingPunct="1">
              <a:defRPr/>
            </a:pPr>
            <a:r>
              <a:rPr lang="en-US" kern="1200" dirty="0" smtClean="0">
                <a:ea typeface="+mn-ea"/>
                <a:cs typeface="+mn-cs"/>
              </a:rPr>
              <a:t>Simple Scripts in HTML</a:t>
            </a:r>
            <a:endParaRPr lang="en-IN" kern="1200" dirty="0" smtClean="0">
              <a:ea typeface="+mn-ea"/>
              <a:cs typeface="+mn-cs"/>
            </a:endParaRPr>
          </a:p>
        </p:txBody>
      </p:sp>
      <p:sp>
        <p:nvSpPr>
          <p:cNvPr id="12291" name="Rectangle 3"/>
          <p:cNvSpPr>
            <a:spLocks noGrp="1" noChangeArrowheads="1"/>
          </p:cNvSpPr>
          <p:nvPr>
            <p:ph type="body" idx="1"/>
          </p:nvPr>
        </p:nvSpPr>
        <p:spPr>
          <a:xfrm>
            <a:off x="457200" y="1500188"/>
            <a:ext cx="8229600" cy="4900612"/>
          </a:xfrm>
        </p:spPr>
        <p:txBody>
          <a:bodyPr/>
          <a:lstStyle/>
          <a:p>
            <a:pPr eaLnBrk="1" hangingPunct="1">
              <a:lnSpc>
                <a:spcPct val="90000"/>
              </a:lnSpc>
              <a:buFontTx/>
              <a:buNone/>
            </a:pPr>
            <a:r>
              <a:rPr lang="en-US" b="1" smtClean="0">
                <a:solidFill>
                  <a:srgbClr val="000000"/>
                </a:solidFill>
                <a:latin typeface="Courier New" pitchFamily="49" charset="0"/>
              </a:rPr>
              <a:t>&lt;HTML&gt;&lt;HEAD&gt;&lt;TITLE&gt;Hello&lt;/TITLE&gt;&lt;/HEAD&gt;</a:t>
            </a:r>
          </a:p>
          <a:p>
            <a:pPr eaLnBrk="1" hangingPunct="1">
              <a:lnSpc>
                <a:spcPct val="90000"/>
              </a:lnSpc>
              <a:buFontTx/>
              <a:buNone/>
            </a:pPr>
            <a:r>
              <a:rPr lang="en-US" b="1" smtClean="0">
                <a:solidFill>
                  <a:srgbClr val="000000"/>
                </a:solidFill>
                <a:latin typeface="Courier New" pitchFamily="49" charset="0"/>
              </a:rPr>
              <a:t>&lt;BODY&gt;</a:t>
            </a:r>
          </a:p>
          <a:p>
            <a:pPr eaLnBrk="1" hangingPunct="1">
              <a:lnSpc>
                <a:spcPct val="90000"/>
              </a:lnSpc>
              <a:buFontTx/>
              <a:buNone/>
            </a:pPr>
            <a:r>
              <a:rPr lang="en-US" b="1" smtClean="0">
                <a:solidFill>
                  <a:srgbClr val="000000"/>
                </a:solidFill>
                <a:latin typeface="Courier New" pitchFamily="49" charset="0"/>
              </a:rPr>
              <a:t>First java script code&lt;br&gt;</a:t>
            </a:r>
          </a:p>
          <a:p>
            <a:pPr eaLnBrk="1" hangingPunct="1">
              <a:lnSpc>
                <a:spcPct val="90000"/>
              </a:lnSpc>
              <a:buFontTx/>
              <a:buNone/>
            </a:pPr>
            <a:r>
              <a:rPr lang="en-US" b="1" smtClean="0">
                <a:solidFill>
                  <a:srgbClr val="C81E1E"/>
                </a:solidFill>
                <a:latin typeface="Courier New" pitchFamily="49" charset="0"/>
              </a:rPr>
              <a:t>&lt;SCRIPT </a:t>
            </a:r>
            <a:r>
              <a:rPr lang="en-IN" b="1" smtClean="0">
                <a:solidFill>
                  <a:srgbClr val="C81E1E"/>
                </a:solidFill>
                <a:latin typeface="Courier New" pitchFamily="49" charset="0"/>
              </a:rPr>
              <a:t>type="text/javascript” </a:t>
            </a:r>
            <a:r>
              <a:rPr lang="en-US" b="1" smtClean="0">
                <a:solidFill>
                  <a:srgbClr val="C81E1E"/>
                </a:solidFill>
                <a:latin typeface="Courier New" pitchFamily="49" charset="0"/>
              </a:rPr>
              <a:t>&gt;</a:t>
            </a:r>
          </a:p>
          <a:p>
            <a:pPr eaLnBrk="1" hangingPunct="1">
              <a:lnSpc>
                <a:spcPct val="90000"/>
              </a:lnSpc>
              <a:buFontTx/>
              <a:buNone/>
            </a:pPr>
            <a:r>
              <a:rPr lang="en-US" b="1" smtClean="0">
                <a:solidFill>
                  <a:srgbClr val="C81E1E"/>
                </a:solidFill>
                <a:latin typeface="Courier New" pitchFamily="49" charset="0"/>
              </a:rPr>
              <a:t>//Java script single line comment</a:t>
            </a:r>
          </a:p>
          <a:p>
            <a:pPr eaLnBrk="1" hangingPunct="1">
              <a:lnSpc>
                <a:spcPct val="90000"/>
              </a:lnSpc>
              <a:buFontTx/>
              <a:buNone/>
            </a:pPr>
            <a:r>
              <a:rPr lang="en-US" b="1" smtClean="0">
                <a:solidFill>
                  <a:srgbClr val="008000"/>
                </a:solidFill>
                <a:latin typeface="Courier New" pitchFamily="49" charset="0"/>
              </a:rPr>
              <a:t>alert(“Hello java script”);</a:t>
            </a:r>
          </a:p>
          <a:p>
            <a:pPr eaLnBrk="1" hangingPunct="1">
              <a:lnSpc>
                <a:spcPct val="90000"/>
              </a:lnSpc>
              <a:buFontTx/>
              <a:buNone/>
            </a:pPr>
            <a:r>
              <a:rPr lang="en-US" b="1" smtClean="0">
                <a:solidFill>
                  <a:srgbClr val="C81E1E"/>
                </a:solidFill>
                <a:latin typeface="Courier New" pitchFamily="49" charset="0"/>
              </a:rPr>
              <a:t>/* java script script</a:t>
            </a:r>
          </a:p>
          <a:p>
            <a:pPr eaLnBrk="1" hangingPunct="1">
              <a:lnSpc>
                <a:spcPct val="90000"/>
              </a:lnSpc>
              <a:buFontTx/>
              <a:buNone/>
            </a:pPr>
            <a:r>
              <a:rPr lang="en-US" b="1" smtClean="0">
                <a:solidFill>
                  <a:srgbClr val="C81E1E"/>
                </a:solidFill>
                <a:latin typeface="Courier New" pitchFamily="49" charset="0"/>
              </a:rPr>
              <a:t>multi-line comment */</a:t>
            </a:r>
          </a:p>
          <a:p>
            <a:pPr eaLnBrk="1" hangingPunct="1">
              <a:lnSpc>
                <a:spcPct val="90000"/>
              </a:lnSpc>
              <a:buFontTx/>
              <a:buNone/>
            </a:pPr>
            <a:r>
              <a:rPr lang="en-US" b="1" smtClean="0">
                <a:solidFill>
                  <a:srgbClr val="C81E1E"/>
                </a:solidFill>
                <a:latin typeface="Courier New" pitchFamily="49" charset="0"/>
              </a:rPr>
              <a:t>&lt;/SCRIPT&gt;</a:t>
            </a:r>
          </a:p>
          <a:p>
            <a:pPr eaLnBrk="1" hangingPunct="1">
              <a:lnSpc>
                <a:spcPct val="90000"/>
              </a:lnSpc>
              <a:buFontTx/>
              <a:buNone/>
            </a:pPr>
            <a:r>
              <a:rPr lang="en-US" b="1" smtClean="0">
                <a:solidFill>
                  <a:srgbClr val="000000"/>
                </a:solidFill>
                <a:latin typeface="Courier New" pitchFamily="49" charset="0"/>
              </a:rPr>
              <a:t>&lt;/BODY&gt;</a:t>
            </a:r>
          </a:p>
          <a:p>
            <a:pPr eaLnBrk="1" hangingPunct="1">
              <a:lnSpc>
                <a:spcPct val="90000"/>
              </a:lnSpc>
              <a:buFontTx/>
              <a:buNone/>
            </a:pPr>
            <a:r>
              <a:rPr lang="en-US" b="1" smtClean="0">
                <a:solidFill>
                  <a:srgbClr val="000000"/>
                </a:solidFill>
                <a:latin typeface="Courier New" pitchFamily="49" charset="0"/>
              </a:rPr>
              <a:t>&lt;/HTML&gt;</a:t>
            </a:r>
          </a:p>
          <a:p>
            <a:pPr eaLnBrk="1" hangingPunct="1">
              <a:lnSpc>
                <a:spcPct val="90000"/>
              </a:lnSpc>
              <a:buFontTx/>
              <a:buNone/>
            </a:pPr>
            <a:endParaRPr lang="en-US" b="1" smtClean="0">
              <a:solidFill>
                <a:srgbClr val="000000"/>
              </a:solidFill>
              <a:latin typeface="Courier New" pitchFamily="49" charset="0"/>
            </a:endParaRPr>
          </a:p>
          <a:p>
            <a:pPr eaLnBrk="1" hangingPunct="1">
              <a:lnSpc>
                <a:spcPct val="90000"/>
              </a:lnSpc>
              <a:buFontTx/>
              <a:buNone/>
            </a:pPr>
            <a:endParaRPr lang="en-US" b="1" smtClean="0">
              <a:solidFill>
                <a:srgbClr val="000000"/>
              </a:solidFill>
              <a:latin typeface="Courier New" pitchFamily="49" charset="0"/>
            </a:endParaRPr>
          </a:p>
          <a:p>
            <a:pPr eaLnBrk="1" hangingPunct="1">
              <a:lnSpc>
                <a:spcPct val="90000"/>
              </a:lnSpc>
              <a:buFontTx/>
              <a:buNone/>
            </a:pPr>
            <a:r>
              <a:rPr lang="en-US" b="1" smtClean="0">
                <a:solidFill>
                  <a:srgbClr val="000000"/>
                </a:solidFill>
                <a:latin typeface="Courier New" pitchFamily="49" charset="0"/>
              </a:rPr>
              <a:t>SCRIPT </a:t>
            </a:r>
            <a:r>
              <a:rPr lang="en-US" smtClean="0"/>
              <a:t>tag can appear either in the </a:t>
            </a:r>
            <a:r>
              <a:rPr lang="en-US" b="1" smtClean="0">
                <a:solidFill>
                  <a:srgbClr val="000000"/>
                </a:solidFill>
                <a:latin typeface="Courier New" pitchFamily="49" charset="0"/>
              </a:rPr>
              <a:t>HEAD or </a:t>
            </a:r>
            <a:r>
              <a:rPr lang="en-US" smtClean="0"/>
              <a:t>in the </a:t>
            </a:r>
            <a:r>
              <a:rPr lang="en-US" b="1" smtClean="0">
                <a:solidFill>
                  <a:srgbClr val="000000"/>
                </a:solidFill>
                <a:latin typeface="Courier New" pitchFamily="49" charset="0"/>
              </a:rPr>
              <a:t>BODY </a:t>
            </a:r>
            <a:r>
              <a:rPr lang="en-US" smtClean="0"/>
              <a:t>of an HTML document</a:t>
            </a:r>
          </a:p>
          <a:p>
            <a:pPr eaLnBrk="1" hangingPunct="1">
              <a:lnSpc>
                <a:spcPct val="90000"/>
              </a:lnSpc>
            </a:pPr>
            <a:endParaRPr lang="en-IN" sz="2400" b="1" smtClean="0">
              <a:solidFill>
                <a:srgbClr val="000000"/>
              </a:solidFill>
            </a:endParaRPr>
          </a:p>
        </p:txBody>
      </p:sp>
      <p:sp>
        <p:nvSpPr>
          <p:cNvPr id="12292" name="TextBox 6"/>
          <p:cNvSpPr txBox="1">
            <a:spLocks noChangeArrowheads="1"/>
          </p:cNvSpPr>
          <p:nvPr/>
        </p:nvSpPr>
        <p:spPr bwMode="auto">
          <a:xfrm>
            <a:off x="5410200" y="4114800"/>
            <a:ext cx="8985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popup</a:t>
            </a:r>
            <a:endParaRPr lang="en-IN" sz="2000"/>
          </a:p>
        </p:txBody>
      </p:sp>
      <p:cxnSp>
        <p:nvCxnSpPr>
          <p:cNvPr id="9" name="Straight Arrow Connector 8"/>
          <p:cNvCxnSpPr/>
          <p:nvPr/>
        </p:nvCxnSpPr>
        <p:spPr>
          <a:xfrm>
            <a:off x="4191000" y="3505200"/>
            <a:ext cx="1066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294" name="Picture 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00800" y="1981200"/>
            <a:ext cx="2295525" cy="369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5" name="Slide Number Placeholder 6"/>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D3B1B04-0EA6-422B-B726-6538CF0486F5}" type="slidenum">
              <a:rPr lang="en-US" smtClean="0">
                <a:solidFill>
                  <a:schemeClr val="bg2"/>
                </a:solidFill>
              </a:rPr>
              <a:pPr eaLnBrk="1" hangingPunct="1">
                <a:defRPr/>
              </a:pPr>
              <a:t>6</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625" y="0"/>
            <a:ext cx="8229600" cy="838200"/>
          </a:xfrm>
        </p:spPr>
        <p:txBody>
          <a:bodyPr/>
          <a:lstStyle/>
          <a:p>
            <a:pPr eaLnBrk="1" hangingPunct="1"/>
            <a:r>
              <a:rPr lang="en-US" kern="1200" dirty="0">
                <a:ea typeface="+mn-ea"/>
                <a:cs typeface="+mn-cs"/>
              </a:rPr>
              <a:t>External Script</a:t>
            </a:r>
            <a:endParaRPr lang="en-IN" kern="1200" dirty="0">
              <a:ea typeface="+mn-ea"/>
              <a:cs typeface="+mn-cs"/>
            </a:endParaRPr>
          </a:p>
        </p:txBody>
      </p:sp>
      <p:sp>
        <p:nvSpPr>
          <p:cNvPr id="2" name="Rectangle 3"/>
          <p:cNvSpPr>
            <a:spLocks noGrp="1" noChangeArrowheads="1"/>
          </p:cNvSpPr>
          <p:nvPr>
            <p:ph type="body" idx="1"/>
          </p:nvPr>
        </p:nvSpPr>
        <p:spPr>
          <a:xfrm>
            <a:off x="428625" y="1000125"/>
            <a:ext cx="8229600" cy="1036638"/>
          </a:xfrm>
        </p:spPr>
        <p:txBody>
          <a:bodyPr/>
          <a:lstStyle/>
          <a:p>
            <a:pPr eaLnBrk="1" hangingPunct="1">
              <a:defRPr/>
            </a:pPr>
            <a:r>
              <a:rPr lang="en-US" dirty="0" smtClean="0"/>
              <a:t>Scripts can also be written in a separate file and can be referenced in a HTML file.</a:t>
            </a:r>
          </a:p>
          <a:p>
            <a:pPr eaLnBrk="1" hangingPunct="1">
              <a:defRPr/>
            </a:pPr>
            <a:endParaRPr lang="en-US" sz="2800" dirty="0" smtClean="0"/>
          </a:p>
          <a:p>
            <a:pPr eaLnBrk="1" hangingPunct="1">
              <a:defRPr/>
            </a:pPr>
            <a:endParaRPr lang="en-IN" sz="2400" b="1" kern="1200" dirty="0" smtClean="0">
              <a:solidFill>
                <a:srgbClr val="000000"/>
              </a:solidFill>
              <a:latin typeface="Courier New" pitchFamily="49" charset="0"/>
            </a:endParaRPr>
          </a:p>
        </p:txBody>
      </p:sp>
      <p:sp>
        <p:nvSpPr>
          <p:cNvPr id="15364" name="Rectangle 4"/>
          <p:cNvSpPr>
            <a:spLocks noChangeArrowheads="1"/>
          </p:cNvSpPr>
          <p:nvPr/>
        </p:nvSpPr>
        <p:spPr bwMode="auto">
          <a:xfrm>
            <a:off x="682625" y="1928813"/>
            <a:ext cx="7777163"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b="1">
                <a:solidFill>
                  <a:srgbClr val="000000"/>
                </a:solidFill>
                <a:latin typeface="Courier New" pitchFamily="49" charset="0"/>
              </a:rPr>
              <a:t>&lt;HTML&gt;&lt;HEAD&gt;&lt;BODY&gt; </a:t>
            </a:r>
          </a:p>
          <a:p>
            <a:r>
              <a:rPr lang="en-US" sz="2000" b="1">
                <a:solidFill>
                  <a:srgbClr val="000000"/>
                </a:solidFill>
                <a:latin typeface="Courier New" pitchFamily="49" charset="0"/>
              </a:rPr>
              <a:t>&lt;SCRIPT </a:t>
            </a:r>
            <a:r>
              <a:rPr lang="en-IN" sz="2000" b="1">
                <a:solidFill>
                  <a:srgbClr val="000000"/>
                </a:solidFill>
                <a:latin typeface="Courier New" pitchFamily="49" charset="0"/>
              </a:rPr>
              <a:t>type="text/javascript” </a:t>
            </a:r>
            <a:r>
              <a:rPr lang="en-US" sz="2000" b="1">
                <a:solidFill>
                  <a:srgbClr val="C81E1E"/>
                </a:solidFill>
                <a:latin typeface="Courier New" pitchFamily="49" charset="0"/>
              </a:rPr>
              <a:t>SRC=“jsfile.js”&gt;</a:t>
            </a:r>
          </a:p>
          <a:p>
            <a:r>
              <a:rPr lang="en-US" sz="2000" b="1">
                <a:solidFill>
                  <a:srgbClr val="000000"/>
                </a:solidFill>
                <a:latin typeface="Courier New" pitchFamily="49" charset="0"/>
              </a:rPr>
              <a:t>&lt;/SCRIPT&gt;</a:t>
            </a:r>
          </a:p>
          <a:p>
            <a:r>
              <a:rPr lang="en-US" sz="2000" b="1">
                <a:solidFill>
                  <a:srgbClr val="000000"/>
                </a:solidFill>
                <a:latin typeface="Courier New" pitchFamily="49" charset="0"/>
              </a:rPr>
              <a:t>&lt;/BODY&gt;</a:t>
            </a:r>
          </a:p>
          <a:p>
            <a:r>
              <a:rPr lang="en-US" sz="2000" b="1">
                <a:solidFill>
                  <a:srgbClr val="000000"/>
                </a:solidFill>
                <a:latin typeface="Courier New" pitchFamily="49" charset="0"/>
              </a:rPr>
              <a:t>&lt;/HTML&gt;</a:t>
            </a:r>
            <a:endParaRPr lang="en-IN" sz="2000" b="1">
              <a:solidFill>
                <a:srgbClr val="000000"/>
              </a:solidFill>
              <a:latin typeface="Courier New" pitchFamily="49" charset="0"/>
            </a:endParaRPr>
          </a:p>
        </p:txBody>
      </p:sp>
      <p:sp>
        <p:nvSpPr>
          <p:cNvPr id="15365" name="Rectangle 6"/>
          <p:cNvSpPr>
            <a:spLocks noChangeArrowheads="1"/>
          </p:cNvSpPr>
          <p:nvPr/>
        </p:nvSpPr>
        <p:spPr bwMode="auto">
          <a:xfrm>
            <a:off x="5572125" y="3136900"/>
            <a:ext cx="3500438" cy="309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000" b="1">
                <a:solidFill>
                  <a:srgbClr val="000000"/>
                </a:solidFill>
                <a:latin typeface="Courier New" pitchFamily="49" charset="0"/>
              </a:rPr>
              <a:t>alert(“Hello”);</a:t>
            </a:r>
          </a:p>
        </p:txBody>
      </p:sp>
      <p:sp>
        <p:nvSpPr>
          <p:cNvPr id="15366" name="Rectangle 7"/>
          <p:cNvSpPr>
            <a:spLocks noChangeArrowheads="1"/>
          </p:cNvSpPr>
          <p:nvPr/>
        </p:nvSpPr>
        <p:spPr bwMode="auto">
          <a:xfrm>
            <a:off x="5580063" y="2706688"/>
            <a:ext cx="9556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u="sng">
                <a:solidFill>
                  <a:srgbClr val="CC0066"/>
                </a:solidFill>
              </a:rPr>
              <a:t>jsfile.js</a:t>
            </a:r>
            <a:endParaRPr lang="en-IN" sz="2000" u="sng">
              <a:solidFill>
                <a:srgbClr val="CC0066"/>
              </a:solidFill>
            </a:endParaRPr>
          </a:p>
        </p:txBody>
      </p:sp>
      <p:sp>
        <p:nvSpPr>
          <p:cNvPr id="10" name="TextBox 9"/>
          <p:cNvSpPr txBox="1"/>
          <p:nvPr/>
        </p:nvSpPr>
        <p:spPr>
          <a:xfrm>
            <a:off x="381000" y="3733800"/>
            <a:ext cx="5786438" cy="22463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2000" dirty="0"/>
              <a:t>Path can be </a:t>
            </a:r>
          </a:p>
          <a:p>
            <a:pPr marL="342900" indent="-342900">
              <a:buFontTx/>
              <a:buAutoNum type="arabicPeriod"/>
              <a:defRPr/>
            </a:pPr>
            <a:r>
              <a:rPr lang="en-US" sz="2000" dirty="0"/>
              <a:t>Absolute path </a:t>
            </a:r>
          </a:p>
          <a:p>
            <a:pPr marL="800100" lvl="1" indent="-342900">
              <a:defRPr/>
            </a:pPr>
            <a:r>
              <a:rPr lang="en-US" sz="2000" b="1" dirty="0">
                <a:solidFill>
                  <a:srgbClr val="000000"/>
                </a:solidFill>
                <a:latin typeface="Courier New" pitchFamily="49" charset="0"/>
              </a:rPr>
              <a:t>http:://server1/get.jsp</a:t>
            </a:r>
          </a:p>
          <a:p>
            <a:pPr marL="342900" indent="-342900">
              <a:buFontTx/>
              <a:buAutoNum type="arabicPeriod"/>
              <a:defRPr/>
            </a:pPr>
            <a:r>
              <a:rPr lang="en-US" sz="2000" dirty="0"/>
              <a:t>Root relative:</a:t>
            </a:r>
          </a:p>
          <a:p>
            <a:pPr marL="800100" lvl="1" indent="-342900">
              <a:defRPr/>
            </a:pPr>
            <a:r>
              <a:rPr lang="en-US" sz="2000" b="1" dirty="0">
                <a:solidFill>
                  <a:srgbClr val="000000"/>
                </a:solidFill>
                <a:latin typeface="Courier New" pitchFamily="49" charset="0"/>
              </a:rPr>
              <a:t>/scripts/jsfile.js</a:t>
            </a:r>
          </a:p>
          <a:p>
            <a:pPr marL="342900" indent="-342900">
              <a:buFontTx/>
              <a:buAutoNum type="arabicPeriod"/>
              <a:defRPr/>
            </a:pPr>
            <a:r>
              <a:rPr lang="en-US" sz="2000" dirty="0"/>
              <a:t>Document relative</a:t>
            </a:r>
          </a:p>
          <a:p>
            <a:pPr marL="800100" lvl="1" indent="-342900">
              <a:defRPr/>
            </a:pPr>
            <a:r>
              <a:rPr lang="en-US" sz="2000" b="1" dirty="0">
                <a:solidFill>
                  <a:srgbClr val="000000"/>
                </a:solidFill>
                <a:latin typeface="Courier New" pitchFamily="49" charset="0"/>
              </a:rPr>
              <a:t>../scripts/jsfile.js</a:t>
            </a:r>
            <a:endParaRPr lang="en-IN" sz="2000" dirty="0"/>
          </a:p>
        </p:txBody>
      </p:sp>
      <p:sp>
        <p:nvSpPr>
          <p:cNvPr id="9" name="Rectangle 8"/>
          <p:cNvSpPr/>
          <p:nvPr/>
        </p:nvSpPr>
        <p:spPr>
          <a:xfrm>
            <a:off x="5292725" y="2590800"/>
            <a:ext cx="3779838" cy="1008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369" name="Rectangle 11"/>
          <p:cNvSpPr>
            <a:spLocks noChangeArrowheads="1"/>
          </p:cNvSpPr>
          <p:nvPr/>
        </p:nvSpPr>
        <p:spPr bwMode="auto">
          <a:xfrm>
            <a:off x="457200" y="6211888"/>
            <a:ext cx="7391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i="1"/>
              <a:t>Why would you want to write JavaScript in another file?</a:t>
            </a:r>
            <a:endParaRPr lang="en-IN" sz="2000" i="1"/>
          </a:p>
        </p:txBody>
      </p:sp>
      <p:sp>
        <p:nvSpPr>
          <p:cNvPr id="15370" name="Slide Number Placeholder 10"/>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85A05C3-74BF-4953-9FC4-ABBDDD183ABD}" type="slidenum">
              <a:rPr lang="en-US" smtClean="0">
                <a:solidFill>
                  <a:schemeClr val="bg2"/>
                </a:solidFill>
              </a:rPr>
              <a:pPr eaLnBrk="1" hangingPunct="1">
                <a:defRPr/>
              </a:pPr>
              <a:t>7</a:t>
            </a:fld>
            <a:endParaRPr lang="en-US"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76200"/>
            <a:ext cx="7772400" cy="609600"/>
          </a:xfrm>
        </p:spPr>
        <p:txBody>
          <a:bodyPr/>
          <a:lstStyle/>
          <a:p>
            <a:pPr eaLnBrk="1" hangingPunct="1"/>
            <a:r>
              <a:rPr lang="en-US" dirty="0" smtClean="0"/>
              <a:t>Data types </a:t>
            </a:r>
            <a:r>
              <a:rPr lang="en-US" dirty="0"/>
              <a:t>and Variables </a:t>
            </a:r>
            <a:endParaRPr lang="en-US" dirty="0" smtClean="0"/>
          </a:p>
        </p:txBody>
      </p:sp>
      <p:sp>
        <p:nvSpPr>
          <p:cNvPr id="17411" name="Rectangle 3"/>
          <p:cNvSpPr>
            <a:spLocks noGrp="1" noChangeArrowheads="1"/>
          </p:cNvSpPr>
          <p:nvPr>
            <p:ph type="body" idx="1"/>
          </p:nvPr>
        </p:nvSpPr>
        <p:spPr>
          <a:xfrm>
            <a:off x="457200" y="1295400"/>
            <a:ext cx="8286750" cy="5072063"/>
          </a:xfrm>
        </p:spPr>
        <p:txBody>
          <a:bodyPr/>
          <a:lstStyle/>
          <a:p>
            <a:pPr marL="609600" indent="-609600" eaLnBrk="1" hangingPunct="1">
              <a:lnSpc>
                <a:spcPct val="80000"/>
              </a:lnSpc>
              <a:spcBef>
                <a:spcPts val="1000"/>
              </a:spcBef>
            </a:pPr>
            <a:r>
              <a:rPr lang="en-US" dirty="0" smtClean="0"/>
              <a:t>Data types supported by Java Script are</a:t>
            </a:r>
          </a:p>
          <a:p>
            <a:pPr marL="609600" indent="-609600" eaLnBrk="1" hangingPunct="1">
              <a:lnSpc>
                <a:spcPct val="80000"/>
              </a:lnSpc>
              <a:spcBef>
                <a:spcPts val="1000"/>
              </a:spcBef>
              <a:buFontTx/>
              <a:buAutoNum type="alphaLcParenR"/>
            </a:pPr>
            <a:r>
              <a:rPr lang="en-US" dirty="0" smtClean="0"/>
              <a:t>Numeric – integer and floating point numbers (64 bit, IEE754 floating point)</a:t>
            </a:r>
          </a:p>
          <a:p>
            <a:pPr marL="1009650" lvl="1" indent="-609600" eaLnBrk="1" hangingPunct="1">
              <a:lnSpc>
                <a:spcPct val="80000"/>
              </a:lnSpc>
              <a:spcBef>
                <a:spcPts val="1000"/>
              </a:spcBef>
              <a:buFontTx/>
              <a:buNone/>
            </a:pPr>
            <a:r>
              <a:rPr lang="en-US" sz="2000" dirty="0" smtClean="0"/>
              <a:t> 	</a:t>
            </a:r>
            <a:r>
              <a:rPr lang="en-US" sz="2000" b="1" dirty="0" smtClean="0">
                <a:solidFill>
                  <a:srgbClr val="000000"/>
                </a:solidFill>
                <a:latin typeface="Courier New" pitchFamily="49" charset="0"/>
                <a:cs typeface="Courier New" pitchFamily="49" charset="0"/>
              </a:rPr>
              <a:t>alert(5+154e-2); </a:t>
            </a:r>
          </a:p>
          <a:p>
            <a:pPr marL="609600" indent="-609600" eaLnBrk="1" hangingPunct="1">
              <a:lnSpc>
                <a:spcPct val="80000"/>
              </a:lnSpc>
              <a:spcBef>
                <a:spcPts val="1000"/>
              </a:spcBef>
              <a:buFontTx/>
              <a:buAutoNum type="alphaLcParenR"/>
            </a:pPr>
            <a:r>
              <a:rPr lang="en-US" dirty="0" smtClean="0"/>
              <a:t>String- </a:t>
            </a:r>
          </a:p>
          <a:p>
            <a:pPr marL="1009650" lvl="1" indent="-609600" eaLnBrk="1" hangingPunct="1">
              <a:lnSpc>
                <a:spcPct val="80000"/>
              </a:lnSpc>
              <a:spcBef>
                <a:spcPts val="1000"/>
              </a:spcBef>
              <a:buFontTx/>
              <a:buNone/>
            </a:pPr>
            <a:r>
              <a:rPr lang="en-US" sz="2000" b="1" dirty="0" smtClean="0">
                <a:solidFill>
                  <a:srgbClr val="000000"/>
                </a:solidFill>
                <a:latin typeface="Courier New" pitchFamily="49" charset="0"/>
                <a:cs typeface="Courier New" pitchFamily="49" charset="0"/>
              </a:rPr>
              <a:t>	alert(“Hello”) ;or</a:t>
            </a:r>
          </a:p>
          <a:p>
            <a:pPr marL="1009650" lvl="1" indent="-609600" eaLnBrk="1" hangingPunct="1">
              <a:lnSpc>
                <a:spcPct val="80000"/>
              </a:lnSpc>
              <a:spcBef>
                <a:spcPts val="1000"/>
              </a:spcBef>
              <a:buFontTx/>
              <a:buNone/>
            </a:pPr>
            <a:r>
              <a:rPr lang="en-US" sz="2000" b="1" dirty="0" smtClean="0">
                <a:solidFill>
                  <a:srgbClr val="000000"/>
                </a:solidFill>
                <a:latin typeface="Courier New" pitchFamily="49" charset="0"/>
                <a:cs typeface="Courier New" pitchFamily="49" charset="0"/>
              </a:rPr>
              <a:t>	alert(‘Hello’) ;</a:t>
            </a:r>
          </a:p>
          <a:p>
            <a:pPr marL="609600" indent="-609600" eaLnBrk="1" hangingPunct="1">
              <a:lnSpc>
                <a:spcPct val="80000"/>
              </a:lnSpc>
              <a:spcBef>
                <a:spcPts val="1000"/>
              </a:spcBef>
              <a:buFontTx/>
              <a:buAutoNum type="alphaLcParenR"/>
            </a:pPr>
            <a:r>
              <a:rPr lang="en-US" dirty="0" smtClean="0"/>
              <a:t>Boolean- </a:t>
            </a:r>
            <a:r>
              <a:rPr lang="en-US" b="1" dirty="0" smtClean="0">
                <a:solidFill>
                  <a:srgbClr val="000000"/>
                </a:solidFill>
                <a:latin typeface="Courier New" pitchFamily="49" charset="0"/>
                <a:cs typeface="Courier New" pitchFamily="49" charset="0"/>
              </a:rPr>
              <a:t>true, false</a:t>
            </a:r>
          </a:p>
          <a:p>
            <a:pPr marL="609600" indent="-609600" eaLnBrk="1" hangingPunct="1">
              <a:spcBef>
                <a:spcPts val="0"/>
              </a:spcBef>
              <a:defRPr/>
            </a:pPr>
            <a:r>
              <a:rPr lang="en-US" dirty="0"/>
              <a:t>To declare a variable:</a:t>
            </a:r>
          </a:p>
          <a:p>
            <a:pPr marL="1009650" lvl="1" indent="-609600" eaLnBrk="1" hangingPunct="1">
              <a:spcBef>
                <a:spcPts val="0"/>
              </a:spcBef>
              <a:defRPr/>
            </a:pPr>
            <a:r>
              <a:rPr lang="en-US" sz="2000" b="1" dirty="0" err="1">
                <a:solidFill>
                  <a:srgbClr val="000000"/>
                </a:solidFill>
                <a:latin typeface="Courier New" pitchFamily="49" charset="0"/>
                <a:cs typeface="Courier New" pitchFamily="49" charset="0"/>
              </a:rPr>
              <a:t>var</a:t>
            </a:r>
            <a:r>
              <a:rPr lang="en-US" sz="2000" b="1" dirty="0">
                <a:solidFill>
                  <a:srgbClr val="000000"/>
                </a:solidFill>
                <a:latin typeface="Courier New" pitchFamily="49" charset="0"/>
                <a:cs typeface="Courier New" pitchFamily="49" charset="0"/>
              </a:rPr>
              <a:t> x;</a:t>
            </a:r>
          </a:p>
          <a:p>
            <a:pPr marL="1009650" lvl="1" indent="-609600" eaLnBrk="1" hangingPunct="1">
              <a:spcBef>
                <a:spcPts val="0"/>
              </a:spcBef>
              <a:defRPr/>
            </a:pPr>
            <a:r>
              <a:rPr lang="en-US" sz="2000" b="1" dirty="0" err="1">
                <a:solidFill>
                  <a:srgbClr val="000000"/>
                </a:solidFill>
                <a:latin typeface="Courier New" pitchFamily="49" charset="0"/>
                <a:cs typeface="Courier New" pitchFamily="49" charset="0"/>
              </a:rPr>
              <a:t>var</a:t>
            </a:r>
            <a:r>
              <a:rPr lang="en-US" sz="2000" b="1" dirty="0">
                <a:solidFill>
                  <a:srgbClr val="000000"/>
                </a:solidFill>
                <a:latin typeface="Courier New" pitchFamily="49" charset="0"/>
                <a:cs typeface="Courier New" pitchFamily="49" charset="0"/>
              </a:rPr>
              <a:t> x=1; </a:t>
            </a:r>
            <a:r>
              <a:rPr lang="en-US" sz="2000" b="1" dirty="0">
                <a:solidFill>
                  <a:srgbClr val="000000"/>
                </a:solidFill>
                <a:latin typeface="Courier New" pitchFamily="49" charset="0"/>
                <a:cs typeface="Courier New" pitchFamily="49" charset="0"/>
                <a:sym typeface="Wingdings" pitchFamily="2" charset="2"/>
              </a:rPr>
              <a:t></a:t>
            </a:r>
            <a:r>
              <a:rPr lang="en-US" sz="2000" dirty="0"/>
              <a:t>declare and initialize</a:t>
            </a:r>
          </a:p>
          <a:p>
            <a:pPr marL="0" indent="0" eaLnBrk="1" hangingPunct="1">
              <a:lnSpc>
                <a:spcPct val="80000"/>
              </a:lnSpc>
              <a:spcBef>
                <a:spcPts val="1000"/>
              </a:spcBef>
              <a:buNone/>
            </a:pPr>
            <a:endParaRPr lang="en-US" b="1" dirty="0" smtClean="0">
              <a:solidFill>
                <a:srgbClr val="000000"/>
              </a:solidFill>
              <a:latin typeface="Courier New" pitchFamily="49" charset="0"/>
              <a:cs typeface="Courier New" pitchFamily="49" charset="0"/>
            </a:endParaRPr>
          </a:p>
          <a:p>
            <a:pPr marL="609600" indent="-609600" eaLnBrk="1" hangingPunct="1">
              <a:lnSpc>
                <a:spcPct val="80000"/>
              </a:lnSpc>
              <a:buFontTx/>
              <a:buNone/>
            </a:pPr>
            <a:endParaRPr lang="en-US" sz="2400" dirty="0" smtClean="0"/>
          </a:p>
        </p:txBody>
      </p:sp>
      <p:sp>
        <p:nvSpPr>
          <p:cNvPr id="17412"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9E9A7F8-8F21-4C28-9508-2F21477823CA}" type="slidenum">
              <a:rPr lang="en-US" smtClean="0">
                <a:solidFill>
                  <a:schemeClr val="bg2"/>
                </a:solidFill>
              </a:rPr>
              <a:pPr eaLnBrk="1" hangingPunct="1">
                <a:defRPr/>
              </a:pPr>
              <a:t>8</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0"/>
            <a:ext cx="8229600" cy="838200"/>
          </a:xfrm>
        </p:spPr>
        <p:txBody>
          <a:bodyPr/>
          <a:lstStyle/>
          <a:p>
            <a:pPr eaLnBrk="1" hangingPunct="1"/>
            <a:r>
              <a:rPr lang="en-US" dirty="0"/>
              <a:t>Operators</a:t>
            </a:r>
            <a:endParaRPr lang="en-IN" dirty="0"/>
          </a:p>
        </p:txBody>
      </p:sp>
      <p:sp>
        <p:nvSpPr>
          <p:cNvPr id="22531" name="Rectangle 3"/>
          <p:cNvSpPr>
            <a:spLocks noGrp="1" noChangeArrowheads="1"/>
          </p:cNvSpPr>
          <p:nvPr>
            <p:ph type="body" idx="1"/>
          </p:nvPr>
        </p:nvSpPr>
        <p:spPr>
          <a:xfrm>
            <a:off x="214313" y="966788"/>
            <a:ext cx="8786812" cy="5357812"/>
          </a:xfrm>
        </p:spPr>
        <p:txBody>
          <a:bodyPr/>
          <a:lstStyle/>
          <a:p>
            <a:pPr indent="0" eaLnBrk="1" hangingPunct="1">
              <a:spcBef>
                <a:spcPts val="0"/>
              </a:spcBef>
              <a:defRPr/>
            </a:pPr>
            <a:r>
              <a:rPr lang="en-US" dirty="0" smtClean="0"/>
              <a:t>Arithmetic: </a:t>
            </a:r>
          </a:p>
          <a:p>
            <a:pPr indent="0" eaLnBrk="1" hangingPunct="1">
              <a:spcBef>
                <a:spcPts val="0"/>
              </a:spcBef>
              <a:buFontTx/>
              <a:buNone/>
              <a:defRPr/>
            </a:pPr>
            <a:r>
              <a:rPr lang="en-US" dirty="0" smtClean="0"/>
              <a:t>	</a:t>
            </a:r>
            <a:r>
              <a:rPr lang="en-US" b="1" dirty="0" smtClean="0">
                <a:solidFill>
                  <a:srgbClr val="000000"/>
                </a:solidFill>
                <a:latin typeface="Courier New" pitchFamily="49" charset="0"/>
              </a:rPr>
              <a:t>+  -  *  /  %  +=   -=  *=  /=  %= ++ --</a:t>
            </a:r>
          </a:p>
          <a:p>
            <a:pPr indent="0" eaLnBrk="1" hangingPunct="1">
              <a:spcBef>
                <a:spcPts val="0"/>
              </a:spcBef>
              <a:defRPr/>
            </a:pPr>
            <a:r>
              <a:rPr lang="en-US" dirty="0" smtClean="0"/>
              <a:t>Logical:</a:t>
            </a:r>
          </a:p>
          <a:p>
            <a:pPr indent="0" eaLnBrk="1" hangingPunct="1">
              <a:spcBef>
                <a:spcPts val="0"/>
              </a:spcBef>
              <a:buFontTx/>
              <a:buNone/>
              <a:defRPr/>
            </a:pPr>
            <a:r>
              <a:rPr lang="en-US" b="1" dirty="0" smtClean="0">
                <a:solidFill>
                  <a:srgbClr val="000000"/>
                </a:solidFill>
                <a:latin typeface="Courier New" pitchFamily="49" charset="0"/>
              </a:rPr>
              <a:t> 	&amp;	|	 !	 &amp;&amp;	 || </a:t>
            </a:r>
          </a:p>
          <a:p>
            <a:pPr indent="0" eaLnBrk="1" hangingPunct="1">
              <a:spcBef>
                <a:spcPts val="0"/>
              </a:spcBef>
              <a:defRPr/>
            </a:pPr>
            <a:r>
              <a:rPr lang="en-US" dirty="0" smtClean="0"/>
              <a:t>Relational:</a:t>
            </a:r>
          </a:p>
          <a:p>
            <a:pPr indent="0" eaLnBrk="1" hangingPunct="1">
              <a:spcBef>
                <a:spcPts val="0"/>
              </a:spcBef>
              <a:buFontTx/>
              <a:buNone/>
              <a:defRPr/>
            </a:pPr>
            <a:r>
              <a:rPr lang="en-US" b="1" dirty="0" smtClean="0">
                <a:solidFill>
                  <a:srgbClr val="000000"/>
                </a:solidFill>
                <a:latin typeface="Courier New" pitchFamily="49" charset="0"/>
              </a:rPr>
              <a:t>	 &gt;  &gt;=  &lt;  &lt;=  ==  != </a:t>
            </a:r>
            <a:r>
              <a:rPr lang="en-US" b="1" dirty="0" smtClean="0">
                <a:solidFill>
                  <a:schemeClr val="tx2"/>
                </a:solidFill>
                <a:latin typeface="Courier New" pitchFamily="49" charset="0"/>
              </a:rPr>
              <a:t>=== !==</a:t>
            </a:r>
          </a:p>
          <a:p>
            <a:pPr indent="0" eaLnBrk="1" hangingPunct="1">
              <a:spcBef>
                <a:spcPts val="0"/>
              </a:spcBef>
              <a:defRPr/>
            </a:pPr>
            <a:r>
              <a:rPr lang="en-US" dirty="0" smtClean="0"/>
              <a:t>String concatenation:	</a:t>
            </a:r>
            <a:r>
              <a:rPr lang="en-US" b="1" dirty="0" smtClean="0">
                <a:solidFill>
                  <a:srgbClr val="000000"/>
                </a:solidFill>
                <a:latin typeface="Courier New" pitchFamily="49" charset="0"/>
              </a:rPr>
              <a:t>+</a:t>
            </a:r>
          </a:p>
          <a:p>
            <a:pPr indent="0" eaLnBrk="1" hangingPunct="1">
              <a:spcBef>
                <a:spcPts val="0"/>
              </a:spcBef>
              <a:defRPr/>
            </a:pPr>
            <a:r>
              <a:rPr lang="en-US" dirty="0" smtClean="0"/>
              <a:t>Bit wise:</a:t>
            </a:r>
          </a:p>
          <a:p>
            <a:pPr indent="0" eaLnBrk="1" hangingPunct="1">
              <a:spcBef>
                <a:spcPts val="0"/>
              </a:spcBef>
              <a:buFontTx/>
              <a:buNone/>
              <a:defRPr/>
            </a:pPr>
            <a:r>
              <a:rPr lang="en-US" dirty="0" smtClean="0"/>
              <a:t> 	</a:t>
            </a:r>
            <a:r>
              <a:rPr lang="en-US" b="1" dirty="0" smtClean="0">
                <a:solidFill>
                  <a:srgbClr val="000000"/>
                </a:solidFill>
                <a:latin typeface="Courier New" pitchFamily="49" charset="0"/>
              </a:rPr>
              <a:t>&gt;&gt;  &lt;&lt;  &gt;&gt;&gt;  &gt;&gt;=  &lt;&lt;=  &gt;&gt;&gt;=</a:t>
            </a:r>
          </a:p>
          <a:p>
            <a:pPr indent="0" eaLnBrk="1" hangingPunct="1">
              <a:spcBef>
                <a:spcPts val="0"/>
              </a:spcBef>
              <a:defRPr/>
            </a:pPr>
            <a:r>
              <a:rPr lang="en-US" dirty="0" smtClean="0"/>
              <a:t>Ternary:</a:t>
            </a:r>
            <a:r>
              <a:rPr lang="en-US" b="1" dirty="0" smtClean="0">
                <a:solidFill>
                  <a:srgbClr val="000000"/>
                </a:solidFill>
                <a:latin typeface="Courier New" pitchFamily="49" charset="0"/>
              </a:rPr>
              <a:t> ?: </a:t>
            </a:r>
          </a:p>
          <a:p>
            <a:pPr indent="0" eaLnBrk="1" hangingPunct="1">
              <a:spcBef>
                <a:spcPts val="0"/>
              </a:spcBef>
              <a:defRPr/>
            </a:pPr>
            <a:r>
              <a:rPr lang="en-US" dirty="0" smtClean="0"/>
              <a:t>Conversion functions:</a:t>
            </a:r>
          </a:p>
          <a:p>
            <a:pPr indent="0" eaLnBrk="1" hangingPunct="1">
              <a:spcBef>
                <a:spcPts val="0"/>
              </a:spcBef>
              <a:buFontTx/>
              <a:buNone/>
              <a:defRPr/>
            </a:pPr>
            <a:r>
              <a:rPr lang="en-US" dirty="0" smtClean="0"/>
              <a:t>	</a:t>
            </a:r>
            <a:r>
              <a:rPr lang="en-US" b="1" dirty="0" err="1" smtClean="0">
                <a:solidFill>
                  <a:srgbClr val="000000"/>
                </a:solidFill>
                <a:latin typeface="Courier New" pitchFamily="49" charset="0"/>
              </a:rPr>
              <a:t>parseInt</a:t>
            </a:r>
            <a:r>
              <a:rPr lang="en-US" b="1" dirty="0" smtClean="0">
                <a:solidFill>
                  <a:srgbClr val="000000"/>
                </a:solidFill>
                <a:latin typeface="Courier New" pitchFamily="49" charset="0"/>
              </a:rPr>
              <a:t>() </a:t>
            </a:r>
            <a:r>
              <a:rPr lang="en-US" dirty="0" smtClean="0"/>
              <a:t>and</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parseFloat</a:t>
            </a:r>
            <a:r>
              <a:rPr lang="en-US" b="1" dirty="0" smtClean="0">
                <a:solidFill>
                  <a:srgbClr val="000000"/>
                </a:solidFill>
                <a:latin typeface="Courier New" pitchFamily="49" charset="0"/>
              </a:rPr>
              <a:t>()</a:t>
            </a:r>
          </a:p>
          <a:p>
            <a:pPr indent="0" eaLnBrk="1" hangingPunct="1">
              <a:spcBef>
                <a:spcPts val="0"/>
              </a:spcBef>
              <a:buFontTx/>
              <a:buNone/>
              <a:defRPr/>
            </a:pPr>
            <a:r>
              <a:rPr lang="en-US" dirty="0" smtClean="0"/>
              <a:t>	To convert string to </a:t>
            </a:r>
            <a:r>
              <a:rPr lang="en-US" b="1" dirty="0" err="1" smtClean="0">
                <a:solidFill>
                  <a:srgbClr val="000000"/>
                </a:solidFill>
                <a:latin typeface="Courier New" pitchFamily="49" charset="0"/>
              </a:rPr>
              <a:t>int</a:t>
            </a:r>
            <a:r>
              <a:rPr lang="en-US" dirty="0" smtClean="0"/>
              <a:t> and </a:t>
            </a:r>
            <a:r>
              <a:rPr lang="en-US" b="1" dirty="0" err="1" smtClean="0">
                <a:solidFill>
                  <a:srgbClr val="000000"/>
                </a:solidFill>
                <a:latin typeface="Courier New" pitchFamily="49" charset="0"/>
              </a:rPr>
              <a:t>float</a:t>
            </a:r>
            <a:r>
              <a:rPr lang="en-US" dirty="0" smtClean="0"/>
              <a:t> respectively</a:t>
            </a:r>
          </a:p>
          <a:p>
            <a:pPr eaLnBrk="1" hangingPunct="1">
              <a:lnSpc>
                <a:spcPct val="80000"/>
              </a:lnSpc>
              <a:buFontTx/>
              <a:buNone/>
              <a:defRPr/>
            </a:pPr>
            <a:endParaRPr lang="en-IN" b="1" dirty="0" smtClean="0">
              <a:solidFill>
                <a:srgbClr val="000000"/>
              </a:solidFill>
              <a:latin typeface="Courier New" pitchFamily="49" charset="0"/>
            </a:endParaRPr>
          </a:p>
        </p:txBody>
      </p:sp>
      <p:sp>
        <p:nvSpPr>
          <p:cNvPr id="20484" name="Slide Number Placeholder 3"/>
          <p:cNvSpPr>
            <a:spLocks noGrp="1"/>
          </p:cNvSpPr>
          <p:nvPr>
            <p:ph type="sldNum" sz="quarter"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4977523-096B-4575-8919-0B9C9FF97B19}" type="slidenum">
              <a:rPr lang="en-US" smtClean="0">
                <a:solidFill>
                  <a:schemeClr val="bg2"/>
                </a:solidFill>
              </a:rPr>
              <a:pPr eaLnBrk="1" hangingPunct="1">
                <a:defRPr/>
              </a:pPr>
              <a:t>9</a:t>
            </a:fld>
            <a:endParaRPr lang="en-US" smtClean="0">
              <a:solidFill>
                <a:schemeClr val="bg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C658E5-CF65-4F01-8468-59C72DC99E4E}">
  <ds:schemaRefs>
    <ds:schemaRef ds:uri="http://schemas.openxmlformats.org/package/2006/metadata/core-properties"/>
    <ds:schemaRef ds:uri="http://schemas.microsoft.com/office/2006/metadata/properties"/>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D2CE6F35-04F3-4376-9227-FEB935E56267}">
  <ds:schemaRefs>
    <ds:schemaRef ds:uri="http://schemas.microsoft.com/sharepoint/v3/contenttype/forms"/>
  </ds:schemaRefs>
</ds:datastoreItem>
</file>

<file path=customXml/itemProps3.xml><?xml version="1.0" encoding="utf-8"?>
<ds:datastoreItem xmlns:ds="http://schemas.openxmlformats.org/officeDocument/2006/customXml" ds:itemID="{27BC500F-9F11-4319-92AC-622F5940A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894</TotalTime>
  <Words>3741</Words>
  <Application>Microsoft Office PowerPoint</Application>
  <PresentationFormat>On-screen Show (4:3)</PresentationFormat>
  <Paragraphs>762</Paragraphs>
  <Slides>54</Slides>
  <Notes>20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Default Design</vt:lpstr>
      <vt:lpstr>JavaScript language fundamentals</vt:lpstr>
      <vt:lpstr>Objectives</vt:lpstr>
      <vt:lpstr>Table of Content</vt:lpstr>
      <vt:lpstr>JavaScript</vt:lpstr>
      <vt:lpstr>Language Features</vt:lpstr>
      <vt:lpstr>Simple Scripts in HTML</vt:lpstr>
      <vt:lpstr>External Script</vt:lpstr>
      <vt:lpstr>Data types and Variables </vt:lpstr>
      <vt:lpstr>Operators</vt:lpstr>
      <vt:lpstr>Control statements</vt:lpstr>
      <vt:lpstr>Function</vt:lpstr>
      <vt:lpstr>Example: writing JavaScript function</vt:lpstr>
      <vt:lpstr>Calling a function</vt:lpstr>
      <vt:lpstr>Local and Global variables</vt:lpstr>
      <vt:lpstr>String</vt:lpstr>
      <vt:lpstr>Slide 16</vt:lpstr>
      <vt:lpstr>Slide 17</vt:lpstr>
      <vt:lpstr>Members that wrap HTML tags</vt:lpstr>
      <vt:lpstr>Escape Sequence</vt:lpstr>
      <vt:lpstr>Exercise</vt:lpstr>
      <vt:lpstr>Math</vt:lpstr>
      <vt:lpstr>Exercise</vt:lpstr>
      <vt:lpstr>Date</vt:lpstr>
      <vt:lpstr>Date methods</vt:lpstr>
      <vt:lpstr>Date arithmetic</vt:lpstr>
      <vt:lpstr>Exercise</vt:lpstr>
      <vt:lpstr>Object Hierarchy</vt:lpstr>
      <vt:lpstr>HTML elements object events</vt:lpstr>
      <vt:lpstr>Slide 29</vt:lpstr>
      <vt:lpstr>Slide 30</vt:lpstr>
      <vt:lpstr>Slide 31</vt:lpstr>
      <vt:lpstr>Slide 32</vt:lpstr>
      <vt:lpstr>Example: document</vt:lpstr>
      <vt:lpstr>Exercise</vt:lpstr>
      <vt:lpstr>images</vt:lpstr>
      <vt:lpstr>Example- Image rollover</vt:lpstr>
      <vt:lpstr>forms</vt:lpstr>
      <vt:lpstr>Form elements</vt:lpstr>
      <vt:lpstr>Slide 39</vt:lpstr>
      <vt:lpstr>Ways to get form field values</vt:lpstr>
      <vt:lpstr>Example: form components</vt:lpstr>
      <vt:lpstr>Slide 42</vt:lpstr>
      <vt:lpstr>Slide 43</vt:lpstr>
      <vt:lpstr>Example : working with select</vt:lpstr>
      <vt:lpstr>Slide 45</vt:lpstr>
      <vt:lpstr>Example: adding Option element dynamically</vt:lpstr>
      <vt:lpstr>Slide 47</vt:lpstr>
      <vt:lpstr>Slide 48</vt:lpstr>
      <vt:lpstr>Exercise</vt:lpstr>
      <vt:lpstr>Cookie</vt:lpstr>
      <vt:lpstr>Components of a cookie</vt:lpstr>
      <vt:lpstr>Example-cookie</vt:lpstr>
      <vt:lpstr>Activity</vt:lpstr>
      <vt:lpstr>Summary</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HP</cp:lastModifiedBy>
  <cp:revision>235</cp:revision>
  <dcterms:created xsi:type="dcterms:W3CDTF">2005-08-31T12:40:43Z</dcterms:created>
  <dcterms:modified xsi:type="dcterms:W3CDTF">2016-10-05T09:37:19Z</dcterms:modified>
</cp:coreProperties>
</file>