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heme/themeOverride2.xml" ContentType="application/vnd.openxmlformats-officedocument.themeOverr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sldIdLst>
    <p:sldId id="256" r:id="rId2"/>
    <p:sldId id="324" r:id="rId3"/>
    <p:sldId id="325" r:id="rId4"/>
    <p:sldId id="361" r:id="rId5"/>
    <p:sldId id="326" r:id="rId6"/>
    <p:sldId id="327" r:id="rId7"/>
    <p:sldId id="362" r:id="rId8"/>
    <p:sldId id="328" r:id="rId9"/>
    <p:sldId id="329" r:id="rId10"/>
    <p:sldId id="363" r:id="rId11"/>
    <p:sldId id="330" r:id="rId12"/>
    <p:sldId id="364" r:id="rId13"/>
    <p:sldId id="331" r:id="rId14"/>
    <p:sldId id="365" r:id="rId15"/>
    <p:sldId id="332" r:id="rId16"/>
    <p:sldId id="366" r:id="rId17"/>
    <p:sldId id="333" r:id="rId18"/>
    <p:sldId id="334" r:id="rId19"/>
    <p:sldId id="335" r:id="rId20"/>
    <p:sldId id="368"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69" r:id="rId35"/>
    <p:sldId id="349" r:id="rId36"/>
    <p:sldId id="350" r:id="rId37"/>
    <p:sldId id="351" r:id="rId38"/>
    <p:sldId id="352" r:id="rId39"/>
    <p:sldId id="353" r:id="rId40"/>
    <p:sldId id="354" r:id="rId41"/>
    <p:sldId id="370" r:id="rId42"/>
    <p:sldId id="355" r:id="rId43"/>
    <p:sldId id="357" r:id="rId44"/>
    <p:sldId id="358" r:id="rId45"/>
    <p:sldId id="35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3871" autoAdjust="0"/>
  </p:normalViewPr>
  <p:slideViewPr>
    <p:cSldViewPr>
      <p:cViewPr>
        <p:scale>
          <a:sx n="68" d="100"/>
          <a:sy n="68" d="100"/>
        </p:scale>
        <p:origin x="-1446"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A8901-C30C-472C-B053-802A16023A9B}" type="datetimeFigureOut">
              <a:rPr lang="en-IN" smtClean="0"/>
              <a:pPr/>
              <a:t>26-10-2018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01EBD-4B02-47FF-9634-51A92008D3A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2060"/>
                </a:solidFill>
                <a:latin typeface="Book Antiqua" pitchFamily="18" charset="0"/>
              </a:rPr>
              <a:t>Gen 0 -Newly created objects. Gen 0 is collected frequently to ensure that short-lived objects are quickly collected and memory is released. Objects that survive a Gen 0 collection are promoted to Gen1  </a:t>
            </a:r>
          </a:p>
          <a:p>
            <a:endParaRPr lang="en-US" dirty="0" smtClean="0">
              <a:solidFill>
                <a:srgbClr val="002060"/>
              </a:solidFill>
              <a:latin typeface="Book Antiqua" pitchFamily="18" charset="0"/>
            </a:endParaRPr>
          </a:p>
          <a:p>
            <a:r>
              <a:rPr lang="en-US" dirty="0" smtClean="0"/>
              <a:t>Gen 1 - Collected less frequently than Gen 0 and contains longer-lived objects which were promoted from Gen 0. Objects that survive a Gen 1 collection are promoted to Gen 2</a:t>
            </a:r>
          </a:p>
          <a:p>
            <a:endParaRPr lang="en-US" dirty="0" smtClean="0"/>
          </a:p>
          <a:p>
            <a:r>
              <a:rPr lang="en-US" dirty="0" smtClean="0"/>
              <a:t>Gen 2 – Objects promoted from Gen 1 (i.e. the longest-lived objects) and collected infrequently. The overall strategy of the garbage collector is to collect and move longer-lived objects less frequently</a:t>
            </a:r>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17</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garbage collector's optimizing engine determines the best time to perform a collection, based upon the allocations being made. When the garbage collector performs a collection, it checks for objects in the managed heap that are no longer being used by the application and performs the necessary operations to reclaim their memory.</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Finalize ()</a:t>
            </a:r>
            <a:r>
              <a:rPr lang="en-US" sz="1200" b="0" i="0" kern="1200" dirty="0" smtClean="0">
                <a:solidFill>
                  <a:schemeClr val="tx1"/>
                </a:solidFill>
                <a:latin typeface="+mn-lt"/>
                <a:ea typeface="+mn-ea"/>
                <a:cs typeface="+mn-cs"/>
              </a:rPr>
              <a:t> is called by Garbage Collector implicitly to free unmanaged resources. The garbage collector calls this method at some point after there are no longer valid references to the object. There are some resources like windows handles, database connections which cannot be collected by the garbage collector. Therefore the programmer needs to call Dispose() method of IDisposable interface. </a:t>
            </a:r>
          </a:p>
          <a:p>
            <a:r>
              <a:rPr lang="en-US" dirty="0" smtClean="0"/>
              <a:t/>
            </a:r>
            <a:br>
              <a:rPr lang="en-US" dirty="0" smtClean="0"/>
            </a:br>
            <a:r>
              <a:rPr lang="en-US" sz="1200" b="1" i="0" kern="1200" dirty="0" smtClean="0">
                <a:solidFill>
                  <a:schemeClr val="tx1"/>
                </a:solidFill>
                <a:latin typeface="+mn-lt"/>
                <a:ea typeface="+mn-ea"/>
                <a:cs typeface="+mn-cs"/>
              </a:rPr>
              <a:t>Dispose ()</a:t>
            </a:r>
            <a:r>
              <a:rPr lang="en-US" sz="1200" b="0" i="0" kern="1200" dirty="0" smtClean="0">
                <a:solidFill>
                  <a:schemeClr val="tx1"/>
                </a:solidFill>
                <a:latin typeface="+mn-lt"/>
                <a:ea typeface="+mn-ea"/>
                <a:cs typeface="+mn-cs"/>
              </a:rPr>
              <a:t> of IDisposable interface is called by the programmer to explicitly release resources when they are no longer being used. Dispose () can be called even if other references to the object are alive. </a:t>
            </a:r>
            <a:r>
              <a:rPr lang="en-US" dirty="0" smtClean="0"/>
              <a:t/>
            </a:r>
            <a:br>
              <a:rPr lang="en-US" dirty="0" smtClean="0"/>
            </a:br>
            <a:endParaRPr lang="en-US" b="1"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 call the Dispose() method, the class must implement the </a:t>
            </a:r>
            <a:r>
              <a:rPr lang="en-US" sz="1200" dirty="0" err="1" smtClean="0"/>
              <a:t>IDisposable</a:t>
            </a:r>
            <a:r>
              <a:rPr lang="en-US" sz="1200" dirty="0" smtClean="0"/>
              <a:t> interface</a:t>
            </a:r>
          </a:p>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20</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a:t>
            </a:r>
            <a:r>
              <a:rPr lang="en-US" baseline="0" dirty="0" smtClean="0"/>
              <a:t> to Inheritance Concept</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are  the  Topics  we are  going  to discuss.</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Inheritance</a:t>
            </a:r>
            <a:r>
              <a:rPr lang="en-US" baseline="0" dirty="0" smtClean="0"/>
              <a:t> concept talks about Reusability.</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baseline="0" dirty="0" smtClean="0"/>
              <a:t> Inheritance we have both base class and child class. Base class is also known as Super class or parent class  and </a:t>
            </a:r>
            <a:r>
              <a:rPr lang="en-US" baseline="0" dirty="0" err="1" smtClean="0"/>
              <a:t>childclass</a:t>
            </a:r>
            <a:r>
              <a:rPr lang="en-US" baseline="0" dirty="0" smtClean="0"/>
              <a:t> is also know as sub class or derived class.</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Air Ticket is a class which is having commonalities of both </a:t>
            </a:r>
            <a:r>
              <a:rPr lang="en-US" baseline="0" dirty="0" smtClean="0"/>
              <a:t> Confirmed Ticket and Requested Ticket.</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have two</a:t>
            </a:r>
            <a:r>
              <a:rPr lang="en-US" baseline="0" dirty="0" smtClean="0"/>
              <a:t> types of Relationships :</a:t>
            </a:r>
          </a:p>
          <a:p>
            <a:endParaRPr lang="en-US" baseline="0" dirty="0" smtClean="0"/>
          </a:p>
          <a:p>
            <a:r>
              <a:rPr lang="en-US" baseline="0" dirty="0" smtClean="0"/>
              <a:t>1.Is -a Relationship</a:t>
            </a:r>
          </a:p>
          <a:p>
            <a:r>
              <a:rPr lang="en-US" baseline="0" dirty="0" smtClean="0"/>
              <a:t>2. Has-a Relationship</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You can force the garbage collector to do clean up by calling the </a:t>
            </a:r>
            <a:r>
              <a:rPr lang="en-US" dirty="0" smtClean="0"/>
              <a:t>GC.</a:t>
            </a:r>
            <a:r>
              <a:rPr lang="en-US" baseline="0" dirty="0" smtClean="0"/>
              <a:t> </a:t>
            </a:r>
            <a:r>
              <a:rPr lang="en-US" dirty="0" smtClean="0"/>
              <a:t> Collect</a:t>
            </a:r>
            <a:r>
              <a:rPr lang="en-US" sz="1200" b="0" i="0" kern="1200" dirty="0" smtClean="0">
                <a:solidFill>
                  <a:schemeClr val="tx1"/>
                </a:solidFill>
                <a:latin typeface="+mn-lt"/>
                <a:ea typeface="+mn-ea"/>
                <a:cs typeface="+mn-cs"/>
              </a:rPr>
              <a:t> method, but in most cases, this should be avoided because it may result in performance issues. </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Numerals is </a:t>
            </a:r>
            <a:r>
              <a:rPr lang="en-US" baseline="0" dirty="0" smtClean="0"/>
              <a:t> a parent class and  even ,odd,  prime  Numbers are child classes of Numerals.</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a  class is derived</a:t>
            </a:r>
            <a:r>
              <a:rPr lang="en-US" baseline="0" dirty="0" smtClean="0"/>
              <a:t> from two or more classes this concept is called Multiple Inheritance.</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pc="-35" noProof="1" smtClean="0">
              <a:solidFill>
                <a:srgbClr val="002060"/>
              </a:solidFill>
              <a:latin typeface="Book Antiqua" pitchFamily="18" charset="0"/>
              <a:ea typeface="Verdana" pitchFamily="34" charset="0"/>
              <a:cs typeface="Verdana" pitchFamily="34" charset="0"/>
            </a:endParaRPr>
          </a:p>
          <a:p>
            <a:r>
              <a:rPr lang="en-US" spc="-35" noProof="1" smtClean="0">
                <a:solidFill>
                  <a:srgbClr val="002060"/>
                </a:solidFill>
                <a:latin typeface="Book Antiqua" pitchFamily="18" charset="0"/>
                <a:ea typeface="Verdana" pitchFamily="34" charset="0"/>
                <a:cs typeface="Verdana" pitchFamily="34" charset="0"/>
              </a:rPr>
              <a:t>Whatever the parent</a:t>
            </a:r>
            <a:r>
              <a:rPr lang="en-US" spc="-35" baseline="0" noProof="1" smtClean="0">
                <a:solidFill>
                  <a:srgbClr val="002060"/>
                </a:solidFill>
                <a:latin typeface="Book Antiqua" pitchFamily="18" charset="0"/>
                <a:ea typeface="Verdana" pitchFamily="34" charset="0"/>
                <a:cs typeface="Verdana" pitchFamily="34" charset="0"/>
              </a:rPr>
              <a:t> class  is having  i.e available to the child class except private members.</a:t>
            </a:r>
            <a:endParaRPr lang="en-US" spc="-35" noProof="1" smtClean="0">
              <a:solidFill>
                <a:srgbClr val="002060"/>
              </a:solidFill>
              <a:latin typeface="Book Antiqua" pitchFamily="18" charset="0"/>
              <a:ea typeface="Verdana" pitchFamily="34" charset="0"/>
              <a:cs typeface="Verdana" pitchFamily="34" charset="0"/>
            </a:endParaRPr>
          </a:p>
          <a:p>
            <a:endParaRPr lang="en-IN" spc="-35" noProof="1" smtClean="0">
              <a:solidFill>
                <a:srgbClr val="002060"/>
              </a:solidFill>
              <a:latin typeface="Book Antiqua" pitchFamily="18" charset="0"/>
              <a:ea typeface="Verdana" pitchFamily="34" charset="0"/>
              <a:cs typeface="Verdana" pitchFamily="34" charset="0"/>
            </a:endParaRPr>
          </a:p>
          <a:p>
            <a:r>
              <a:rPr lang="en-IN" spc="-35" noProof="1" smtClean="0">
                <a:solidFill>
                  <a:srgbClr val="002060"/>
                </a:solidFill>
                <a:latin typeface="Book Antiqua" pitchFamily="18" charset="0"/>
                <a:ea typeface="Verdana" pitchFamily="34" charset="0"/>
                <a:cs typeface="Verdana" pitchFamily="34" charset="0"/>
              </a:rPr>
              <a:t>A subclass does not inherit the private members of its parent class. However, if the super class has public or protected methods for accessing its private fields, these can also be applied by the subclass</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You can Inherit</a:t>
            </a:r>
            <a:r>
              <a:rPr lang="en-US" baseline="0" dirty="0" smtClean="0"/>
              <a:t> methods which are present in parent class in to child </a:t>
            </a:r>
            <a:r>
              <a:rPr lang="en-US" baseline="0" dirty="0" err="1" smtClean="0"/>
              <a:t>class.And</a:t>
            </a:r>
            <a:r>
              <a:rPr lang="en-US" baseline="0" dirty="0" smtClean="0"/>
              <a:t> subsequently you can add extra methods in to your child class.</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key word differentiates local variables and instance variables.</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using this</a:t>
            </a:r>
            <a:r>
              <a:rPr lang="en-US" baseline="0" dirty="0" smtClean="0"/>
              <a:t>() you can invoke another constructor which is available in the same class. But we cannot  make constructor calling inside a method . It leads to compile time error.</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Super()</a:t>
            </a:r>
            <a:r>
              <a:rPr lang="en-US" baseline="0" dirty="0" smtClean="0"/>
              <a:t>  is used to initialize child class properties in parent class constructor.</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noProof="1" smtClean="0">
                <a:solidFill>
                  <a:srgbClr val="002060"/>
                </a:solidFill>
                <a:latin typeface="Book Antiqua" pitchFamily="18" charset="0"/>
                <a:cs typeface="Courier New" pitchFamily="49" charset="0"/>
              </a:rPr>
              <a:t>When an object of the Student class (subclass) is instantiated, the default constructor of its base class i.e. Person, is invoked implicitly before the statements in the constructor method of the derivedclass are executed</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a:t>
            </a:r>
            <a:r>
              <a:rPr lang="en-US" dirty="0" smtClean="0"/>
              <a:t>IDisposable</a:t>
            </a:r>
            <a:r>
              <a:rPr lang="en-US" sz="1200" b="0" i="0" kern="1200" dirty="0" smtClean="0">
                <a:solidFill>
                  <a:schemeClr val="tx1"/>
                </a:solidFill>
                <a:latin typeface="+mn-lt"/>
                <a:ea typeface="+mn-ea"/>
                <a:cs typeface="+mn-cs"/>
              </a:rPr>
              <a:t> interface contains only one public method with signature </a:t>
            </a:r>
            <a:r>
              <a:rPr lang="en-US" dirty="0" smtClean="0"/>
              <a:t>void Dispose()</a:t>
            </a:r>
            <a:r>
              <a:rPr lang="en-US" sz="1200" b="0" i="0" kern="1200" dirty="0" smtClean="0">
                <a:solidFill>
                  <a:schemeClr val="tx1"/>
                </a:solidFill>
                <a:latin typeface="+mn-lt"/>
                <a:ea typeface="+mn-ea"/>
                <a:cs typeface="+mn-cs"/>
              </a:rPr>
              <a:t>. We can implement this method to close or release unmanaged resources such as files, streams, and handles held by an instance of the class that implements this interface.</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properties are an integral part of the C# programming language.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In C#, properties are nothing but natural extension of data fields. They are usually known as 'smart fields' in C# community.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We know that data encapsulation and hiding are the two fundamental characteristics of any object oriented programming language.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In C#, data encapsulation is possible through either classes or structures. By using various access modifiers like private, public, protected, internal etc it is possible to control the accessibility of the class members.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Usually inside a class, we declare a data field as private and will provide a set of public SET and GET methods to access the data fields. This is a good programming practice, since the data fields are not direct</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In the Above example 1000 is assigned to Empid field</a:t>
            </a:r>
            <a:r>
              <a:rPr lang="en-IN" baseline="0" dirty="0" smtClean="0"/>
              <a:t> using Id property.</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Static Properties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C# also supports static properties, which belongs to the class rather than to the objects of the class. All the rules applicable to a static member are applicable to static properties also. </a:t>
            </a:r>
          </a:p>
          <a:p>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 classes can declare indexers to provide array-like access to the classes.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Defining an indexer allows you to create classes that act like "virtual arrays."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Instances of that class can be accessed using the </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array access operator.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Since an indexer is accessed using the </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operator, it does not have a name.</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Syntax for Declaration:</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public type this [type identifier]</a:t>
            </a:r>
          </a:p>
          <a:p>
            <a:r>
              <a:rPr lang="en-US" sz="1200" b="0" i="0" kern="1200" dirty="0" smtClean="0">
                <a:solidFill>
                  <a:schemeClr val="tx1"/>
                </a:solidFill>
                <a:latin typeface="+mn-lt"/>
                <a:ea typeface="+mn-ea"/>
                <a:cs typeface="+mn-cs"/>
              </a:rPr>
              <a:t>Ex : public string this [int myIndex]</a:t>
            </a:r>
          </a:p>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Declaring Indexer</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public string this[ </a:t>
            </a:r>
            <a:r>
              <a:rPr lang="en-US" sz="1200" b="0" i="0" kern="1200" dirty="0" err="1" smtClean="0">
                <a:solidFill>
                  <a:schemeClr val="tx1"/>
                </a:solidFill>
                <a:latin typeface="+mn-lt"/>
                <a:ea typeface="+mn-ea"/>
                <a:cs typeface="+mn-cs"/>
              </a:rPr>
              <a:t>int</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myCompanies]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get{</a:t>
            </a:r>
          </a:p>
          <a:p>
            <a:r>
              <a:rPr lang="en-US" sz="1200" b="0" i="0" kern="1200" dirty="0" smtClean="0">
                <a:solidFill>
                  <a:schemeClr val="tx1"/>
                </a:solidFill>
                <a:latin typeface="+mn-lt"/>
                <a:ea typeface="+mn-ea"/>
                <a:cs typeface="+mn-cs"/>
              </a:rPr>
              <a:t>  return  mycompanies[index]</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 set{</a:t>
            </a:r>
          </a:p>
          <a:p>
            <a:r>
              <a:rPr lang="en-US" sz="1200" b="0" i="0" kern="1200" dirty="0" smtClean="0">
                <a:solidFill>
                  <a:schemeClr val="tx1"/>
                </a:solidFill>
                <a:latin typeface="+mn-lt"/>
                <a:ea typeface="+mn-ea"/>
                <a:cs typeface="+mn-cs"/>
              </a:rPr>
              <a:t>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solidFill>
                  <a:srgbClr val="002060"/>
                </a:solidFill>
                <a:latin typeface="Book Antiqua" pitchFamily="18" charset="0"/>
              </a:rPr>
              <a:t>Indexers in C# must have at least one parameter</a:t>
            </a:r>
            <a:r>
              <a:rPr lang="en-US" baseline="0" dirty="0" smtClean="0">
                <a:solidFill>
                  <a:srgbClr val="002060"/>
                </a:solidFill>
                <a:latin typeface="Book Antiqua" pitchFamily="18" charset="0"/>
              </a:rPr>
              <a:t> else</a:t>
            </a:r>
            <a:r>
              <a:rPr lang="en-US" dirty="0" smtClean="0">
                <a:solidFill>
                  <a:srgbClr val="002060"/>
                </a:solidFill>
                <a:latin typeface="Book Antiqua" pitchFamily="18" charset="0"/>
              </a:rPr>
              <a:t> the compiler will generate a compilation error.</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6865651-6286-4C5B-9C14-6C1369A5D4DB}" type="slidenum">
              <a:rPr lang="en-US" smtClean="0"/>
              <a:pPr/>
              <a:t>13</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None/>
            </a:pPr>
            <a:r>
              <a:rPr lang="en-US" sz="1200" dirty="0" smtClean="0">
                <a:solidFill>
                  <a:srgbClr val="002060"/>
                </a:solidFill>
                <a:latin typeface="Book Antiqua" pitchFamily="18" charset="0"/>
              </a:rPr>
              <a:t>Calling Garbage collector when application requires memory can be considered as an advantage, this will not effect performance of application.[calling garbage collector more number of times into app takes more processor time, this will effects app performance.]</a:t>
            </a:r>
          </a:p>
          <a:p>
            <a:pPr lvl="0">
              <a:buNone/>
            </a:pPr>
            <a:r>
              <a:rPr lang="en-US" sz="1200" dirty="0" smtClean="0">
                <a:solidFill>
                  <a:srgbClr val="002060"/>
                </a:solidFill>
                <a:latin typeface="Book Antiqua" pitchFamily="18" charset="0"/>
              </a:rPr>
              <a:t>Developer can call Garbage collector explicitly</a:t>
            </a:r>
          </a:p>
          <a:p>
            <a:pPr lvl="0">
              <a:buNone/>
            </a:pPr>
            <a:r>
              <a:rPr lang="en-US" sz="1200" dirty="0" smtClean="0">
                <a:solidFill>
                  <a:srgbClr val="002060"/>
                </a:solidFill>
                <a:latin typeface="Book Antiqua" pitchFamily="18" charset="0"/>
              </a:rPr>
              <a:t>System.gc.collect()-it will call garbage collector</a:t>
            </a:r>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image" Target="../media/image5.gif"/><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b="1"/>
            </a:lvl1pPr>
          </a:lstStyle>
          <a:p>
            <a:r>
              <a:rPr lang="en-US" dirty="0"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dirty="0"/>
          </a:p>
        </p:txBody>
      </p:sp>
      <p:sp>
        <p:nvSpPr>
          <p:cNvPr id="6" name="Slide Number Placeholder 5"/>
          <p:cNvSpPr>
            <a:spLocks noGrp="1"/>
          </p:cNvSpPr>
          <p:nvPr>
            <p:ph type="sldNum" sz="quarter" idx="12"/>
          </p:nvPr>
        </p:nvSpPr>
        <p:spPr>
          <a:xfrm>
            <a:off x="323528" y="6492875"/>
            <a:ext cx="611560"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1763688" y="6492875"/>
            <a:ext cx="2133600" cy="365125"/>
          </a:xfrm>
          <a:prstGeom prst="rect">
            <a:avLst/>
          </a:prstGeom>
        </p:spPr>
        <p:txBody>
          <a:bodyPr/>
          <a:lstStyle/>
          <a:p>
            <a:fld id="{0CD13243-3D31-4DD5-8512-B28F7F2A6CD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Slide Number Placeholder 5"/>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lstStyle>
            <a:lvl1pPr>
              <a:defRPr b="1"/>
            </a:lvl1pPr>
          </a:lstStyle>
          <a:p>
            <a:r>
              <a:rPr lang="en-US" dirty="0" smtClean="0"/>
              <a:t>Click to edit Master title style</a:t>
            </a:r>
            <a:endParaRPr lang="en-IN" dirty="0"/>
          </a:p>
        </p:txBody>
      </p:sp>
      <p:sp>
        <p:nvSpPr>
          <p:cNvPr id="3" name="Content Placeholder 2"/>
          <p:cNvSpPr>
            <a:spLocks noGrp="1"/>
          </p:cNvSpPr>
          <p:nvPr>
            <p:ph idx="1"/>
          </p:nvPr>
        </p:nvSpPr>
        <p:spPr>
          <a:xfrm>
            <a:off x="539552" y="1556792"/>
            <a:ext cx="8229600" cy="4525963"/>
          </a:xfrm>
        </p:spPr>
        <p:txBody>
          <a:bodyPr/>
          <a:lstStyle>
            <a:lvl1pPr>
              <a:defRPr sz="2800"/>
            </a:lvl1pPr>
            <a:lvl2pPr>
              <a:buFontTx/>
              <a:buBlip>
                <a:blip r:embed="rId2"/>
              </a:buBlip>
              <a:defRPr sz="2400"/>
            </a:lvl2pPr>
            <a:lvl3pPr>
              <a:buFontTx/>
              <a:buBlip>
                <a:blip r:embed="rId3"/>
              </a:buBlip>
              <a:defRPr sz="2000"/>
            </a:lvl3pPr>
            <a:lvl4pPr>
              <a:buFontTx/>
              <a:buBlip>
                <a:blip r:embed="rId4"/>
              </a:buBlip>
              <a:defRPr sz="1800"/>
            </a:lvl4pPr>
            <a:lvl5pPr>
              <a:buFontTx/>
              <a:buBlip>
                <a:blip r:embed="rId5"/>
              </a:buBlip>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Slide Number Placeholder 5"/>
          <p:cNvSpPr>
            <a:spLocks noGrp="1"/>
          </p:cNvSpPr>
          <p:nvPr>
            <p:ph type="sldNum" sz="quarter" idx="12"/>
          </p:nvPr>
        </p:nvSpPr>
        <p:spPr>
          <a:xfrm>
            <a:off x="179512" y="6492875"/>
            <a:ext cx="576064" cy="365125"/>
          </a:xfrm>
          <a:prstGeom prst="rect">
            <a:avLst/>
          </a:prstGeom>
        </p:spPr>
        <p:txBody>
          <a:bodyPr/>
          <a:lstStyle>
            <a:lvl1pPr>
              <a:defRPr>
                <a:solidFill>
                  <a:srgbClr val="002060"/>
                </a:solidFill>
              </a:defRPr>
            </a:lvl1pPr>
          </a:lstStyle>
          <a:p>
            <a:fld id="{0CD13243-3D31-4DD5-8512-B28F7F2A6CD3}" type="slidenum">
              <a:rPr lang="en-IN" smtClean="0"/>
              <a:pPr/>
              <a:t>‹#›</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lvl1pPr>
          </a:lstStyle>
          <a:p>
            <a:r>
              <a:rPr lang="en-US" dirty="0" smtClean="0"/>
              <a:t>Click to edit Master title style</a:t>
            </a:r>
            <a:endParaRPr lang="en-IN"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Slide Number Placeholder 8"/>
          <p:cNvSpPr>
            <a:spLocks noGrp="1"/>
          </p:cNvSpPr>
          <p:nvPr>
            <p:ph type="sldNum" sz="quarter" idx="12"/>
          </p:nvPr>
        </p:nvSpPr>
        <p:spPr>
          <a:xfrm>
            <a:off x="179512"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7128792" cy="1143000"/>
          </a:xfrm>
        </p:spPr>
        <p:txBody>
          <a:bodyPr/>
          <a:lstStyle/>
          <a:p>
            <a:r>
              <a:rPr lang="en-US" smtClean="0"/>
              <a:t>Click to edit Master title style</a:t>
            </a:r>
            <a:endParaRPr lang="en-IN" dirty="0"/>
          </a:p>
        </p:txBody>
      </p:sp>
      <p:sp>
        <p:nvSpPr>
          <p:cNvPr id="5" name="Slide Number Placeholder 4"/>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95536"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smtClean="0"/>
              <a:t>All Rights Reserved with Trendz IT Ltd</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1691680" y="6353944"/>
            <a:ext cx="7452320" cy="504056"/>
          </a:xfrm>
          <a:prstGeom prst="rect">
            <a:avLst/>
          </a:prstGeom>
        </p:spPr>
        <p:txBody>
          <a:bodyPr/>
          <a:lstStyle>
            <a:lvl1pPr>
              <a:defRPr sz="1400"/>
            </a:lvl1pPr>
          </a:lstStyle>
          <a:p>
            <a:r>
              <a:rPr lang="en-IN" dirty="0" smtClean="0"/>
              <a:t>All Rights Reserved with Trendz IT Ltd</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pic>
        <p:nvPicPr>
          <p:cNvPr id="8" name="Picture 7" descr="Logo 2012 header.PNG"/>
          <p:cNvPicPr>
            <a:picLocks noChangeAspect="1"/>
          </p:cNvPicPr>
          <p:nvPr userDrawn="1"/>
        </p:nvPicPr>
        <p:blipFill>
          <a:blip r:embed="rId2" cstate="print"/>
          <a:stretch>
            <a:fillRect/>
          </a:stretch>
        </p:blipFill>
        <p:spPr>
          <a:xfrm>
            <a:off x="7335802" y="0"/>
            <a:ext cx="1808198" cy="85725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7452320" cy="706090"/>
          </a:xfrm>
          <a:prstGeom prst="rect">
            <a:avLst/>
          </a:prstGeom>
          <a:solidFill>
            <a:srgbClr val="002060"/>
          </a:solidFill>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67544" y="1052736"/>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spcBef>
          <a:spcPct val="0"/>
        </a:spcBef>
        <a:buNone/>
        <a:defRPr sz="4000" kern="1200">
          <a:solidFill>
            <a:srgbClr val="99CC00"/>
          </a:solidFill>
          <a:latin typeface="Book Antiqua" pitchFamily="18" charset="0"/>
          <a:ea typeface="Verdana" pitchFamily="34" charset="0"/>
          <a:cs typeface="Verdana" pitchFamily="34" charset="0"/>
        </a:defRPr>
      </a:lvl1pPr>
    </p:titleStyle>
    <p:bodyStyle>
      <a:lvl1pPr marL="342900" indent="-342900" algn="l" defTabSz="914400" rtl="0" eaLnBrk="1" latinLnBrk="0" hangingPunct="1">
        <a:spcBef>
          <a:spcPct val="20000"/>
        </a:spcBef>
        <a:buFontTx/>
        <a:buBlip>
          <a:blip r:embed="rId13"/>
        </a:buBlip>
        <a:defRPr sz="2800" kern="1200">
          <a:solidFill>
            <a:srgbClr val="002060"/>
          </a:solidFill>
          <a:latin typeface="Book Antiqua" pitchFamily="18" charset="0"/>
          <a:ea typeface="+mn-ea"/>
          <a:cs typeface="+mn-cs"/>
        </a:defRPr>
      </a:lvl1pPr>
      <a:lvl2pPr marL="742950" indent="-285750" algn="l" defTabSz="914400" rtl="0" eaLnBrk="1" latinLnBrk="0" hangingPunct="1">
        <a:spcBef>
          <a:spcPct val="20000"/>
        </a:spcBef>
        <a:buFont typeface="Wingdings" pitchFamily="2" charset="2"/>
        <a:buChar char="§"/>
        <a:defRPr sz="2400" kern="1200">
          <a:solidFill>
            <a:srgbClr val="002060"/>
          </a:solidFill>
          <a:latin typeface="Book Antiqu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002060"/>
          </a:solidFill>
          <a:latin typeface="Book Antiqu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002060"/>
          </a:solidFill>
          <a:latin typeface="Book Antiqua" pitchFamily="18" charset="0"/>
          <a:ea typeface="+mn-ea"/>
          <a:cs typeface="+mn-cs"/>
        </a:defRPr>
      </a:lvl4pPr>
      <a:lvl5pPr marL="2057400" indent="-228600" algn="l" defTabSz="914400" rtl="0" eaLnBrk="1" latinLnBrk="0" hangingPunct="1">
        <a:spcBef>
          <a:spcPct val="20000"/>
        </a:spcBef>
        <a:buFont typeface="Courier New" pitchFamily="49" charset="0"/>
        <a:buChar char="o"/>
        <a:defRPr sz="1600" kern="1200">
          <a:solidFill>
            <a:srgbClr val="002060"/>
          </a:solidFill>
          <a:latin typeface="Book Antiqu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564904"/>
            <a:ext cx="7772400" cy="1470025"/>
          </a:xfrm>
        </p:spPr>
        <p:txBody>
          <a:bodyPr/>
          <a:lstStyle/>
          <a:p>
            <a:r>
              <a:rPr lang="en-US" dirty="0" smtClean="0"/>
              <a:t>Classes and Objects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contd…</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10</a:t>
            </a:fld>
            <a:endParaRPr lang="en-IN" dirty="0"/>
          </a:p>
        </p:txBody>
      </p:sp>
      <p:sp>
        <p:nvSpPr>
          <p:cNvPr id="6" name="Rectangle 5"/>
          <p:cNvSpPr/>
          <p:nvPr/>
        </p:nvSpPr>
        <p:spPr>
          <a:xfrm>
            <a:off x="1835696" y="1700808"/>
            <a:ext cx="2160240" cy="3384376"/>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solidFill>
                  <a:srgbClr val="002060"/>
                </a:solidFill>
                <a:latin typeface="Book Antiqua" pitchFamily="18" charset="0"/>
              </a:rPr>
              <a:t>public int Id</a:t>
            </a:r>
          </a:p>
          <a:p>
            <a:pPr algn="ctr"/>
            <a:r>
              <a:rPr lang="en-US" sz="2400" dirty="0" smtClean="0">
                <a:solidFill>
                  <a:srgbClr val="002060"/>
                </a:solidFill>
                <a:latin typeface="Book Antiqua" pitchFamily="18" charset="0"/>
              </a:rPr>
              <a:t>{</a:t>
            </a:r>
          </a:p>
          <a:p>
            <a:pPr algn="ctr"/>
            <a:r>
              <a:rPr lang="en-US" sz="2400" dirty="0" smtClean="0">
                <a:solidFill>
                  <a:srgbClr val="002060"/>
                </a:solidFill>
                <a:latin typeface="Book Antiqua" pitchFamily="18" charset="0"/>
              </a:rPr>
              <a:t>get</a:t>
            </a:r>
          </a:p>
          <a:p>
            <a:pPr algn="ctr"/>
            <a:r>
              <a:rPr lang="en-US" sz="2400" dirty="0" smtClean="0">
                <a:solidFill>
                  <a:srgbClr val="002060"/>
                </a:solidFill>
                <a:latin typeface="Book Antiqua" pitchFamily="18" charset="0"/>
              </a:rPr>
              <a:t>{</a:t>
            </a:r>
          </a:p>
          <a:p>
            <a:pPr algn="ctr"/>
            <a:r>
              <a:rPr lang="en-US" sz="2400" dirty="0" smtClean="0">
                <a:solidFill>
                  <a:srgbClr val="002060"/>
                </a:solidFill>
                <a:latin typeface="Book Antiqua" pitchFamily="18" charset="0"/>
              </a:rPr>
              <a:t>return empid;</a:t>
            </a:r>
          </a:p>
          <a:p>
            <a:pPr algn="ctr"/>
            <a:r>
              <a:rPr lang="en-US" sz="2400" dirty="0" smtClean="0">
                <a:solidFill>
                  <a:srgbClr val="002060"/>
                </a:solidFill>
                <a:latin typeface="Book Antiqua" pitchFamily="18" charset="0"/>
              </a:rPr>
              <a:t>}</a:t>
            </a:r>
          </a:p>
          <a:p>
            <a:pPr algn="ctr"/>
            <a:r>
              <a:rPr lang="en-US" sz="2400" dirty="0" smtClean="0">
                <a:solidFill>
                  <a:srgbClr val="002060"/>
                </a:solidFill>
                <a:latin typeface="Book Antiqua" pitchFamily="18" charset="0"/>
              </a:rPr>
              <a:t>}</a:t>
            </a:r>
            <a:endParaRPr lang="en-US" sz="2400" dirty="0">
              <a:solidFill>
                <a:srgbClr val="002060"/>
              </a:solidFill>
              <a:latin typeface="Book Antiqua" pitchFamily="18" charset="0"/>
            </a:endParaRPr>
          </a:p>
        </p:txBody>
      </p:sp>
      <p:sp>
        <p:nvSpPr>
          <p:cNvPr id="7" name="Rectangle 6"/>
          <p:cNvSpPr/>
          <p:nvPr/>
        </p:nvSpPr>
        <p:spPr>
          <a:xfrm>
            <a:off x="4788024" y="1700808"/>
            <a:ext cx="2016224" cy="3384376"/>
          </a:xfrm>
          <a:prstGeom prst="rect">
            <a:avLst/>
          </a:prstGeom>
          <a:ln w="5715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solidFill>
                  <a:srgbClr val="002060"/>
                </a:solidFill>
                <a:latin typeface="Book Antiqua" pitchFamily="18" charset="0"/>
              </a:rPr>
              <a:t>public int Id</a:t>
            </a:r>
          </a:p>
          <a:p>
            <a:pPr algn="ctr"/>
            <a:r>
              <a:rPr lang="en-US" sz="2400" dirty="0" smtClean="0">
                <a:solidFill>
                  <a:srgbClr val="002060"/>
                </a:solidFill>
                <a:latin typeface="Book Antiqua" pitchFamily="18" charset="0"/>
              </a:rPr>
              <a:t>{</a:t>
            </a:r>
          </a:p>
          <a:p>
            <a:pPr algn="ctr"/>
            <a:r>
              <a:rPr lang="en-US" sz="2400" dirty="0" smtClean="0">
                <a:solidFill>
                  <a:srgbClr val="002060"/>
                </a:solidFill>
                <a:latin typeface="Book Antiqua" pitchFamily="18" charset="0"/>
              </a:rPr>
              <a:t>set</a:t>
            </a:r>
          </a:p>
          <a:p>
            <a:pPr algn="ctr"/>
            <a:r>
              <a:rPr lang="en-US" sz="2400" dirty="0" smtClean="0">
                <a:solidFill>
                  <a:srgbClr val="002060"/>
                </a:solidFill>
                <a:latin typeface="Book Antiqua" pitchFamily="18" charset="0"/>
              </a:rPr>
              <a:t>{</a:t>
            </a:r>
          </a:p>
          <a:p>
            <a:pPr algn="ctr"/>
            <a:r>
              <a:rPr lang="en-US" sz="2400" dirty="0" smtClean="0">
                <a:solidFill>
                  <a:srgbClr val="002060"/>
                </a:solidFill>
                <a:latin typeface="Book Antiqua" pitchFamily="18" charset="0"/>
              </a:rPr>
              <a:t>empid=value</a:t>
            </a:r>
          </a:p>
          <a:p>
            <a:pPr algn="ctr"/>
            <a:r>
              <a:rPr lang="en-US" sz="2400" dirty="0" smtClean="0">
                <a:solidFill>
                  <a:srgbClr val="002060"/>
                </a:solidFill>
                <a:latin typeface="Book Antiqua" pitchFamily="18" charset="0"/>
              </a:rPr>
              <a:t>}</a:t>
            </a:r>
          </a:p>
          <a:p>
            <a:pPr algn="ctr"/>
            <a:r>
              <a:rPr lang="en-US" sz="2400" dirty="0" smtClean="0">
                <a:solidFill>
                  <a:srgbClr val="002060"/>
                </a:solidFill>
                <a:latin typeface="Book Antiqua" pitchFamily="18" charset="0"/>
              </a:rPr>
              <a:t>}</a:t>
            </a:r>
            <a:endParaRPr lang="en-US" sz="2400" dirty="0">
              <a:solidFill>
                <a:srgbClr val="002060"/>
              </a:solidFill>
              <a:latin typeface="Book Antiqu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Indexers</a:t>
            </a:r>
            <a:endParaRPr lang="en-US" dirty="0"/>
          </a:p>
        </p:txBody>
      </p:sp>
      <p:sp>
        <p:nvSpPr>
          <p:cNvPr id="3" name="Content Placeholder 2"/>
          <p:cNvSpPr>
            <a:spLocks noGrp="1"/>
          </p:cNvSpPr>
          <p:nvPr>
            <p:ph idx="1"/>
          </p:nvPr>
        </p:nvSpPr>
        <p:spPr>
          <a:xfrm>
            <a:off x="251520" y="980728"/>
            <a:ext cx="8640960" cy="5688632"/>
          </a:xfrm>
        </p:spPr>
        <p:txBody>
          <a:bodyPr numCol="1">
            <a:normAutofit/>
          </a:bodyPr>
          <a:lstStyle/>
          <a:p>
            <a:r>
              <a:rPr lang="en-US" dirty="0" smtClean="0">
                <a:solidFill>
                  <a:srgbClr val="002060"/>
                </a:solidFill>
                <a:latin typeface="Book Antiqua" pitchFamily="18" charset="0"/>
              </a:rPr>
              <a:t>An array elements can be accessed using [] operator</a:t>
            </a:r>
          </a:p>
          <a:p>
            <a:r>
              <a:rPr lang="en-US" dirty="0" smtClean="0">
                <a:solidFill>
                  <a:srgbClr val="002060"/>
                </a:solidFill>
                <a:latin typeface="Book Antiqua" pitchFamily="18" charset="0"/>
              </a:rPr>
              <a:t>C# also provides a capability to use []  operators on any user-defined classes (or structure)</a:t>
            </a:r>
          </a:p>
          <a:p>
            <a:pPr lvl="1">
              <a:buNone/>
            </a:pPr>
            <a:r>
              <a:rPr lang="en-US" dirty="0" smtClean="0">
                <a:solidFill>
                  <a:srgbClr val="002060"/>
                </a:solidFill>
                <a:latin typeface="Book Antiqua" pitchFamily="18" charset="0"/>
              </a:rPr>
              <a:t>class FlowerVase{….}</a:t>
            </a:r>
          </a:p>
          <a:p>
            <a:pPr lvl="1">
              <a:buNone/>
            </a:pPr>
            <a:r>
              <a:rPr lang="en-US" dirty="0" smtClean="0">
                <a:solidFill>
                  <a:srgbClr val="002060"/>
                </a:solidFill>
                <a:latin typeface="Book Antiqua" pitchFamily="18" charset="0"/>
              </a:rPr>
              <a:t>FlowerVase f= new FlowerVase()</a:t>
            </a:r>
          </a:p>
          <a:p>
            <a:pPr lvl="1">
              <a:buNone/>
            </a:pPr>
            <a:r>
              <a:rPr lang="en-US" dirty="0" smtClean="0">
                <a:solidFill>
                  <a:srgbClr val="002060"/>
                </a:solidFill>
                <a:latin typeface="Book Antiqua" pitchFamily="18" charset="0"/>
              </a:rPr>
              <a:t>	f[0]= 12</a:t>
            </a:r>
          </a:p>
          <a:p>
            <a:pPr lvl="1">
              <a:buNone/>
            </a:pPr>
            <a:r>
              <a:rPr lang="en-US" dirty="0" smtClean="0">
                <a:solidFill>
                  <a:srgbClr val="002060"/>
                </a:solidFill>
                <a:latin typeface="Book Antiqua" pitchFamily="18" charset="0"/>
              </a:rPr>
              <a:t>	f[1]= 13</a:t>
            </a:r>
          </a:p>
          <a:p>
            <a:r>
              <a:rPr lang="en-US" dirty="0" smtClean="0">
                <a:solidFill>
                  <a:srgbClr val="002060"/>
                </a:solidFill>
                <a:latin typeface="Book Antiqua" pitchFamily="18" charset="0"/>
              </a:rPr>
              <a:t>Indexer must be created </a:t>
            </a:r>
          </a:p>
          <a:p>
            <a:r>
              <a:rPr lang="en-US" dirty="0" smtClean="0">
                <a:solidFill>
                  <a:srgbClr val="002060"/>
                </a:solidFill>
                <a:latin typeface="Book Antiqua" pitchFamily="18" charset="0"/>
              </a:rPr>
              <a:t>Object acts as an array when the class has indexers</a:t>
            </a:r>
          </a:p>
          <a:p>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11</a:t>
            </a:fld>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Indexers contd…</a:t>
            </a:r>
            <a:endParaRPr lang="en-IN" dirty="0"/>
          </a:p>
        </p:txBody>
      </p:sp>
      <p:sp>
        <p:nvSpPr>
          <p:cNvPr id="3" name="Content Placeholder 2"/>
          <p:cNvSpPr>
            <a:spLocks noGrp="1"/>
          </p:cNvSpPr>
          <p:nvPr>
            <p:ph idx="1"/>
          </p:nvPr>
        </p:nvSpPr>
        <p:spPr>
          <a:xfrm>
            <a:off x="179512" y="1052736"/>
            <a:ext cx="8640960" cy="5040560"/>
          </a:xfrm>
        </p:spPr>
        <p:txBody>
          <a:bodyPr/>
          <a:lstStyle/>
          <a:p>
            <a:pPr>
              <a:buNone/>
            </a:pPr>
            <a:r>
              <a:rPr lang="en-US" b="1" dirty="0" smtClean="0"/>
              <a:t>Declaration:</a:t>
            </a:r>
          </a:p>
          <a:p>
            <a:pPr lvl="0">
              <a:buNone/>
            </a:pPr>
            <a:r>
              <a:rPr lang="en-US" dirty="0" smtClean="0"/>
              <a:t>public return-type this[int index-position]</a:t>
            </a:r>
          </a:p>
          <a:p>
            <a:pPr lvl="0">
              <a:buNone/>
            </a:pPr>
            <a:r>
              <a:rPr lang="en-US" dirty="0" smtClean="0"/>
              <a:t>{</a:t>
            </a:r>
          </a:p>
          <a:p>
            <a:pPr lvl="0">
              <a:buNone/>
            </a:pPr>
            <a:r>
              <a:rPr lang="en-US" dirty="0" smtClean="0"/>
              <a:t>get { return some-value}</a:t>
            </a:r>
          </a:p>
          <a:p>
            <a:pPr lvl="0">
              <a:buNone/>
            </a:pPr>
            <a:r>
              <a:rPr lang="en-US" dirty="0" smtClean="0"/>
              <a:t>set { some-value= value}</a:t>
            </a:r>
          </a:p>
          <a:p>
            <a:pPr lvl="0">
              <a:buNone/>
            </a:pPr>
            <a:r>
              <a:rPr lang="en-US" dirty="0" smtClean="0"/>
              <a:t>}</a:t>
            </a:r>
          </a:p>
          <a:p>
            <a:r>
              <a:rPr lang="en-US" dirty="0" smtClean="0"/>
              <a:t>indexer name should be this keyword</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12</a:t>
            </a:fld>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Indexers</a:t>
            </a:r>
            <a:endParaRPr lang="en-US" dirty="0"/>
          </a:p>
        </p:txBody>
      </p:sp>
      <p:sp>
        <p:nvSpPr>
          <p:cNvPr id="3" name="Content Placeholder 2"/>
          <p:cNvSpPr>
            <a:spLocks noGrp="1"/>
          </p:cNvSpPr>
          <p:nvPr>
            <p:ph idx="1"/>
          </p:nvPr>
        </p:nvSpPr>
        <p:spPr>
          <a:xfrm>
            <a:off x="395536" y="1124744"/>
            <a:ext cx="8229600" cy="4525963"/>
          </a:xfrm>
        </p:spPr>
        <p:txBody>
          <a:bodyPr numCol="1">
            <a:normAutofit/>
          </a:bodyPr>
          <a:lstStyle/>
          <a:p>
            <a:pPr lvl="0">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Indexers in C# must have at least one parameter </a:t>
            </a:r>
          </a:p>
          <a:p>
            <a:r>
              <a:rPr lang="en-US" dirty="0" smtClean="0">
                <a:solidFill>
                  <a:srgbClr val="002060"/>
                </a:solidFill>
                <a:latin typeface="Book Antiqua" pitchFamily="18" charset="0"/>
              </a:rPr>
              <a:t>One parameter indexer are called one dimensional indexers</a:t>
            </a:r>
          </a:p>
          <a:p>
            <a:r>
              <a:rPr lang="en-US" dirty="0" smtClean="0">
                <a:solidFill>
                  <a:srgbClr val="002060"/>
                </a:solidFill>
                <a:latin typeface="Book Antiqua" pitchFamily="18" charset="0"/>
              </a:rPr>
              <a:t>Two parameter indexers are called two dimensional indexers</a:t>
            </a:r>
          </a:p>
          <a:p>
            <a:r>
              <a:rPr lang="en-US" dirty="0" smtClean="0">
                <a:solidFill>
                  <a:srgbClr val="002060"/>
                </a:solidFill>
                <a:latin typeface="Book Antiqua" pitchFamily="18" charset="0"/>
              </a:rPr>
              <a:t>Indexers can be overloaded</a:t>
            </a:r>
          </a:p>
          <a:p>
            <a:r>
              <a:rPr lang="en-US" dirty="0" smtClean="0">
                <a:solidFill>
                  <a:srgbClr val="002060"/>
                </a:solidFill>
                <a:latin typeface="Book Antiqua" pitchFamily="18" charset="0"/>
              </a:rPr>
              <a:t>Indexers can’t be declared as static[static indexers are not supported by c#]</a:t>
            </a:r>
          </a:p>
          <a:p>
            <a:pPr>
              <a:buNone/>
            </a:pPr>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13</a:t>
            </a:fld>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Indexers</a:t>
            </a:r>
            <a:endParaRPr lang="en-IN" dirty="0"/>
          </a:p>
        </p:txBody>
      </p:sp>
      <p:sp>
        <p:nvSpPr>
          <p:cNvPr id="3" name="Content Placeholder 2"/>
          <p:cNvSpPr>
            <a:spLocks noGrp="1"/>
          </p:cNvSpPr>
          <p:nvPr>
            <p:ph idx="1"/>
          </p:nvPr>
        </p:nvSpPr>
        <p:spPr/>
        <p:txBody>
          <a:bodyPr/>
          <a:lstStyle/>
          <a:p>
            <a:r>
              <a:rPr lang="en-US" dirty="0" smtClean="0"/>
              <a:t>indexers can be directly accessed with the class object</a:t>
            </a:r>
          </a:p>
          <a:p>
            <a:pPr lvl="0">
              <a:buBlip>
                <a:blip r:embed="rId2"/>
              </a:buBlip>
            </a:pPr>
            <a:endParaRPr lang="en-US" dirty="0" smtClean="0"/>
          </a:p>
          <a:p>
            <a:pPr lvl="0">
              <a:buNone/>
            </a:pPr>
            <a:r>
              <a:rPr lang="en-US" dirty="0" smtClean="0"/>
              <a:t>//to call setaccessor of indexers</a:t>
            </a:r>
          </a:p>
          <a:p>
            <a:r>
              <a:rPr lang="en-US" dirty="0" smtClean="0"/>
              <a:t>object[index]=value;</a:t>
            </a:r>
          </a:p>
          <a:p>
            <a:pPr lvl="0">
              <a:buNone/>
            </a:pPr>
            <a:endParaRPr lang="en-US" dirty="0" smtClean="0"/>
          </a:p>
          <a:p>
            <a:pPr lvl="0">
              <a:buNone/>
            </a:pPr>
            <a:r>
              <a:rPr lang="en-US" dirty="0" smtClean="0"/>
              <a:t>//to call get accessor</a:t>
            </a:r>
          </a:p>
          <a:p>
            <a:r>
              <a:rPr lang="en-US" dirty="0" smtClean="0"/>
              <a:t>some variable=object[index];</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14</a:t>
            </a:fld>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a:t>
            </a:r>
            <a:endParaRPr lang="en-US" dirty="0"/>
          </a:p>
        </p:txBody>
      </p:sp>
      <p:sp>
        <p:nvSpPr>
          <p:cNvPr id="3" name="Content Placeholder 2"/>
          <p:cNvSpPr>
            <a:spLocks noGrp="1"/>
          </p:cNvSpPr>
          <p:nvPr>
            <p:ph idx="1"/>
          </p:nvPr>
        </p:nvSpPr>
        <p:spPr>
          <a:xfrm>
            <a:off x="323528" y="1124745"/>
            <a:ext cx="8352928" cy="4176464"/>
          </a:xfrm>
        </p:spPr>
        <p:txBody>
          <a:bodyPr numCol="1">
            <a:normAutofit/>
          </a:bodyPr>
          <a:lstStyle/>
          <a:p>
            <a:pPr lvl="0">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Garbage collector is a service of CLR to release unused objects memory from heap</a:t>
            </a:r>
          </a:p>
          <a:p>
            <a:r>
              <a:rPr lang="en-US" dirty="0" smtClean="0">
                <a:solidFill>
                  <a:srgbClr val="002060"/>
                </a:solidFill>
                <a:latin typeface="Book Antiqua" pitchFamily="18" charset="0"/>
              </a:rPr>
              <a:t> </a:t>
            </a:r>
            <a:r>
              <a:rPr lang="en-US" dirty="0" smtClean="0"/>
              <a:t>T</a:t>
            </a:r>
            <a:r>
              <a:rPr lang="en-US" dirty="0" smtClean="0">
                <a:solidFill>
                  <a:srgbClr val="002060"/>
                </a:solidFill>
                <a:latin typeface="Book Antiqua" pitchFamily="18" charset="0"/>
              </a:rPr>
              <a:t>his provides automatic memory management</a:t>
            </a:r>
          </a:p>
        </p:txBody>
      </p:sp>
      <p:sp>
        <p:nvSpPr>
          <p:cNvPr id="4" name="Slide Number Placeholder 3"/>
          <p:cNvSpPr>
            <a:spLocks noGrp="1"/>
          </p:cNvSpPr>
          <p:nvPr>
            <p:ph type="sldNum" sz="quarter" idx="12"/>
          </p:nvPr>
        </p:nvSpPr>
        <p:spPr/>
        <p:txBody>
          <a:bodyPr/>
          <a:lstStyle/>
          <a:p>
            <a:fld id="{0CD13243-3D31-4DD5-8512-B28F7F2A6CD3}" type="slidenum">
              <a:rPr lang="en-IN" smtClean="0"/>
              <a:pPr/>
              <a:t>15</a:t>
            </a:fld>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a:t>
            </a:r>
            <a:endParaRPr lang="en-IN" dirty="0"/>
          </a:p>
        </p:txBody>
      </p:sp>
      <p:sp>
        <p:nvSpPr>
          <p:cNvPr id="3" name="Content Placeholder 2"/>
          <p:cNvSpPr>
            <a:spLocks noGrp="1"/>
          </p:cNvSpPr>
          <p:nvPr>
            <p:ph idx="1"/>
          </p:nvPr>
        </p:nvSpPr>
        <p:spPr>
          <a:xfrm>
            <a:off x="395536" y="1196752"/>
            <a:ext cx="8229600" cy="4525963"/>
          </a:xfrm>
        </p:spPr>
        <p:txBody>
          <a:bodyPr/>
          <a:lstStyle/>
          <a:p>
            <a:r>
              <a:rPr lang="en-US" dirty="0" smtClean="0"/>
              <a:t>The object which doesn't have reference from an application is called ‘unused object’</a:t>
            </a:r>
          </a:p>
          <a:p>
            <a:r>
              <a:rPr lang="en-US" dirty="0" smtClean="0"/>
              <a:t>GC is a .NET framework thread, which runs when needed</a:t>
            </a:r>
          </a:p>
          <a:p>
            <a:r>
              <a:rPr lang="en-US" dirty="0" smtClean="0"/>
              <a:t>CLR will call garbage collector in 2 cases</a:t>
            </a:r>
          </a:p>
          <a:p>
            <a:pPr lvl="1"/>
            <a:r>
              <a:rPr lang="en-US" dirty="0" smtClean="0"/>
              <a:t>When application requires memory</a:t>
            </a:r>
          </a:p>
          <a:p>
            <a:pPr lvl="1"/>
            <a:r>
              <a:rPr lang="en-US" dirty="0" smtClean="0"/>
              <a:t>When application is closed</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16</a:t>
            </a:fld>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Generations</a:t>
            </a:r>
          </a:p>
        </p:txBody>
      </p:sp>
      <p:sp>
        <p:nvSpPr>
          <p:cNvPr id="3" name="Content Placeholder 2"/>
          <p:cNvSpPr>
            <a:spLocks noGrp="1"/>
          </p:cNvSpPr>
          <p:nvPr>
            <p:ph idx="1"/>
          </p:nvPr>
        </p:nvSpPr>
        <p:spPr>
          <a:xfrm>
            <a:off x="251520" y="1052736"/>
            <a:ext cx="8496944" cy="4896544"/>
          </a:xfrm>
        </p:spPr>
        <p:txBody>
          <a:bodyPr numCol="1">
            <a:normAutofit/>
          </a:bodyPr>
          <a:lstStyle/>
          <a:p>
            <a:pPr lvl="0">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The garbage collector classifies all objects into three generations (Gens)</a:t>
            </a:r>
          </a:p>
          <a:p>
            <a:r>
              <a:rPr lang="en-US" dirty="0" smtClean="0">
                <a:solidFill>
                  <a:srgbClr val="002060"/>
                </a:solidFill>
                <a:latin typeface="Book Antiqua" pitchFamily="18" charset="0"/>
              </a:rPr>
              <a:t> </a:t>
            </a:r>
            <a:r>
              <a:rPr lang="en-US" dirty="0" smtClean="0"/>
              <a:t>U</a:t>
            </a:r>
            <a:r>
              <a:rPr lang="en-US" dirty="0" smtClean="0">
                <a:solidFill>
                  <a:srgbClr val="002060"/>
                </a:solidFill>
                <a:latin typeface="Book Antiqua" pitchFamily="18" charset="0"/>
              </a:rPr>
              <a:t>ses three generations to group objects by their lifetime and volatility</a:t>
            </a:r>
          </a:p>
          <a:p>
            <a:pPr lvl="1"/>
            <a:r>
              <a:rPr lang="en-US" dirty="0" smtClean="0">
                <a:solidFill>
                  <a:srgbClr val="002060"/>
                </a:solidFill>
                <a:latin typeface="Book Antiqua" pitchFamily="18" charset="0"/>
              </a:rPr>
              <a:t>Gen 0</a:t>
            </a:r>
          </a:p>
          <a:p>
            <a:pPr lvl="1"/>
            <a:r>
              <a:rPr lang="en-US" dirty="0" smtClean="0"/>
              <a:t>Gen 1</a:t>
            </a:r>
          </a:p>
          <a:p>
            <a:pPr lvl="1"/>
            <a:r>
              <a:rPr lang="en-US" dirty="0" smtClean="0"/>
              <a:t>Gen 2</a:t>
            </a:r>
            <a:endParaRPr lang="en-US" dirty="0" smtClean="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17</a:t>
            </a:fld>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a:t>
            </a:r>
            <a:endParaRPr lang="en-US" dirty="0"/>
          </a:p>
        </p:txBody>
      </p:sp>
      <p:pic>
        <p:nvPicPr>
          <p:cNvPr id="4" name="Content Placeholder 3" descr="GarbageCollector.PNG"/>
          <p:cNvPicPr>
            <a:picLocks noGrp="1" noChangeAspect="1"/>
          </p:cNvPicPr>
          <p:nvPr>
            <p:ph idx="1"/>
          </p:nvPr>
        </p:nvPicPr>
        <p:blipFill>
          <a:blip r:embed="rId3" cstate="print"/>
          <a:stretch>
            <a:fillRect/>
          </a:stretch>
        </p:blipFill>
        <p:spPr>
          <a:xfrm>
            <a:off x="655934" y="1199950"/>
            <a:ext cx="7803557" cy="4610500"/>
          </a:xfrm>
        </p:spPr>
      </p:pic>
      <p:sp>
        <p:nvSpPr>
          <p:cNvPr id="5" name="Slide Number Placeholder 4"/>
          <p:cNvSpPr>
            <a:spLocks noGrp="1"/>
          </p:cNvSpPr>
          <p:nvPr>
            <p:ph type="sldNum" sz="quarter" idx="12"/>
          </p:nvPr>
        </p:nvSpPr>
        <p:spPr/>
        <p:txBody>
          <a:bodyPr/>
          <a:lstStyle/>
          <a:p>
            <a:fld id="{0CD13243-3D31-4DD5-8512-B28F7F2A6CD3}" type="slidenum">
              <a:rPr lang="en-IN" smtClean="0"/>
              <a:pPr/>
              <a:t>18</a:t>
            </a:fld>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a:t>
            </a:r>
            <a:endParaRPr lang="en-US" dirty="0"/>
          </a:p>
        </p:txBody>
      </p:sp>
      <p:sp>
        <p:nvSpPr>
          <p:cNvPr id="3" name="Content Placeholder 2"/>
          <p:cNvSpPr>
            <a:spLocks noGrp="1"/>
          </p:cNvSpPr>
          <p:nvPr>
            <p:ph idx="1"/>
          </p:nvPr>
        </p:nvSpPr>
        <p:spPr>
          <a:xfrm>
            <a:off x="251520" y="1052736"/>
            <a:ext cx="8568952" cy="4968552"/>
          </a:xfrm>
        </p:spPr>
        <p:txBody>
          <a:bodyPr numCol="1">
            <a:normAutofit/>
          </a:bodyPr>
          <a:lstStyle/>
          <a:p>
            <a:pPr lvl="0">
              <a:buNone/>
            </a:pPr>
            <a:endParaRPr lang="en-US" sz="2000" b="1" dirty="0" smtClean="0">
              <a:solidFill>
                <a:srgbClr val="002060"/>
              </a:solidFill>
              <a:latin typeface="Book Antiqua" pitchFamily="18" charset="0"/>
            </a:endParaRPr>
          </a:p>
          <a:p>
            <a:pPr lvl="0">
              <a:buNone/>
            </a:pPr>
            <a:r>
              <a:rPr lang="en-US" sz="2400" dirty="0" smtClean="0">
                <a:solidFill>
                  <a:srgbClr val="002060"/>
                </a:solidFill>
                <a:latin typeface="Book Antiqua" pitchFamily="18" charset="0"/>
              </a:rPr>
              <a:t>Finalize(): </a:t>
            </a:r>
          </a:p>
          <a:p>
            <a:r>
              <a:rPr lang="en-US" sz="2200" dirty="0" smtClean="0">
                <a:solidFill>
                  <a:srgbClr val="002060"/>
                </a:solidFill>
                <a:latin typeface="Book Antiqua" pitchFamily="18" charset="0"/>
              </a:rPr>
              <a:t>The Finalize destructor is a special method </a:t>
            </a:r>
          </a:p>
          <a:p>
            <a:r>
              <a:rPr lang="en-US" sz="2200" dirty="0" smtClean="0">
                <a:solidFill>
                  <a:srgbClr val="002060"/>
                </a:solidFill>
                <a:latin typeface="Book Antiqua" pitchFamily="18" charset="0"/>
              </a:rPr>
              <a:t>The .NET Framework automatically runs the Finalize() destructor to destroy objects in the memory</a:t>
            </a:r>
          </a:p>
          <a:p>
            <a:r>
              <a:rPr lang="en-US" sz="2200" dirty="0" smtClean="0">
                <a:solidFill>
                  <a:srgbClr val="002060"/>
                </a:solidFill>
                <a:latin typeface="Book Antiqua" pitchFamily="18" charset="0"/>
              </a:rPr>
              <a:t>CLR periodically check for objects that are not used by the application</a:t>
            </a:r>
          </a:p>
          <a:p>
            <a:r>
              <a:rPr lang="en-US" sz="2200" dirty="0" smtClean="0">
                <a:solidFill>
                  <a:srgbClr val="002060"/>
                </a:solidFill>
                <a:latin typeface="Book Antiqua" pitchFamily="18" charset="0"/>
              </a:rPr>
              <a:t>Finalize() destructor is called automatically and the garbage collector of the CLR release the object from the memory</a:t>
            </a:r>
          </a:p>
          <a:p>
            <a:endParaRPr lang="en-US" sz="1800" dirty="0" smtClean="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19</a:t>
            </a:fld>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 Antiqua" pitchFamily="18" charset="0"/>
              </a:rPr>
              <a:t>Inheritance</a:t>
            </a:r>
            <a:endParaRPr lang="en-IN" dirty="0">
              <a:latin typeface="Book Antiqua" pitchFamily="18" charset="0"/>
            </a:endParaRPr>
          </a:p>
        </p:txBody>
      </p:sp>
      <p:sp>
        <p:nvSpPr>
          <p:cNvPr id="3" name="Content Placeholder 2"/>
          <p:cNvSpPr>
            <a:spLocks noGrp="1"/>
          </p:cNvSpPr>
          <p:nvPr>
            <p:ph idx="1"/>
          </p:nvPr>
        </p:nvSpPr>
        <p:spPr>
          <a:xfrm>
            <a:off x="395536" y="1340768"/>
            <a:ext cx="8229600" cy="4525963"/>
          </a:xfrm>
        </p:spPr>
        <p:txBody>
          <a:bodyPr/>
          <a:lstStyle/>
          <a:p>
            <a:pPr marL="231775" indent="-231775">
              <a:spcBef>
                <a:spcPts val="1800"/>
              </a:spcBef>
              <a:defRPr/>
            </a:pPr>
            <a:endParaRPr lang="en-US" dirty="0" smtClean="0">
              <a:solidFill>
                <a:schemeClr val="accent1">
                  <a:lumMod val="50000"/>
                </a:schemeClr>
              </a:solidFill>
              <a:cs typeface="Arial" pitchFamily="34" charset="0"/>
            </a:endParaRPr>
          </a:p>
          <a:p>
            <a:pPr marL="231775" indent="-231775">
              <a:spcBef>
                <a:spcPts val="1800"/>
              </a:spcBef>
              <a:defRPr/>
            </a:pPr>
            <a:r>
              <a:rPr lang="en-US" dirty="0" smtClean="0">
                <a:solidFill>
                  <a:srgbClr val="002060"/>
                </a:solidFill>
                <a:latin typeface="Book Antiqua" pitchFamily="18" charset="0"/>
                <a:cs typeface="Arial" pitchFamily="34" charset="0"/>
              </a:rPr>
              <a:t>Destructors</a:t>
            </a:r>
          </a:p>
          <a:p>
            <a:pPr marL="231775" indent="-231775">
              <a:spcBef>
                <a:spcPts val="1800"/>
              </a:spcBef>
              <a:defRPr/>
            </a:pPr>
            <a:r>
              <a:rPr lang="en-US" dirty="0" smtClean="0">
                <a:solidFill>
                  <a:srgbClr val="002060"/>
                </a:solidFill>
                <a:latin typeface="Book Antiqua" pitchFamily="18" charset="0"/>
                <a:cs typeface="Arial" pitchFamily="34" charset="0"/>
              </a:rPr>
              <a:t>Properties</a:t>
            </a:r>
          </a:p>
          <a:p>
            <a:pPr marL="231775" indent="-231775">
              <a:spcBef>
                <a:spcPts val="1800"/>
              </a:spcBef>
              <a:defRPr/>
            </a:pPr>
            <a:r>
              <a:rPr lang="en-US" dirty="0" smtClean="0">
                <a:solidFill>
                  <a:srgbClr val="002060"/>
                </a:solidFill>
                <a:latin typeface="Book Antiqua" pitchFamily="18" charset="0"/>
                <a:cs typeface="Arial" pitchFamily="34" charset="0"/>
              </a:rPr>
              <a:t>Indexers</a:t>
            </a:r>
          </a:p>
          <a:p>
            <a:pPr marL="231775" indent="-231775">
              <a:spcBef>
                <a:spcPts val="1800"/>
              </a:spcBef>
              <a:defRPr/>
            </a:pPr>
            <a:r>
              <a:rPr lang="en-US" dirty="0" smtClean="0">
                <a:solidFill>
                  <a:srgbClr val="002060"/>
                </a:solidFill>
                <a:latin typeface="Book Antiqua" pitchFamily="18" charset="0"/>
                <a:cs typeface="Arial" pitchFamily="34" charset="0"/>
              </a:rPr>
              <a:t>Garbage Collector</a:t>
            </a:r>
          </a:p>
          <a:p>
            <a:endParaRPr lang="en-IN" dirty="0">
              <a:solidFill>
                <a:srgbClr val="002060"/>
              </a:solidFill>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2</a:t>
            </a:fld>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a:t>
            </a:r>
            <a:endParaRPr lang="en-IN" dirty="0"/>
          </a:p>
        </p:txBody>
      </p:sp>
      <p:sp>
        <p:nvSpPr>
          <p:cNvPr id="3" name="Content Placeholder 2"/>
          <p:cNvSpPr>
            <a:spLocks noGrp="1"/>
          </p:cNvSpPr>
          <p:nvPr>
            <p:ph idx="1"/>
          </p:nvPr>
        </p:nvSpPr>
        <p:spPr>
          <a:xfrm>
            <a:off x="323528" y="1124744"/>
            <a:ext cx="8229600" cy="4525963"/>
          </a:xfrm>
        </p:spPr>
        <p:txBody>
          <a:bodyPr>
            <a:normAutofit/>
          </a:bodyPr>
          <a:lstStyle/>
          <a:p>
            <a:pPr>
              <a:buNone/>
            </a:pPr>
            <a:r>
              <a:rPr lang="en-US" sz="2400" dirty="0" smtClean="0"/>
              <a:t>Dispose():</a:t>
            </a:r>
          </a:p>
          <a:p>
            <a:endParaRPr lang="en-US" sz="2000" b="1" dirty="0" smtClean="0"/>
          </a:p>
          <a:p>
            <a:r>
              <a:rPr lang="en-US" sz="2400" dirty="0" smtClean="0"/>
              <a:t>The Dispose() method is called to release a resource such as database connection</a:t>
            </a:r>
          </a:p>
          <a:p>
            <a:r>
              <a:rPr lang="en-US" sz="2400" dirty="0" smtClean="0"/>
              <a:t>Unlike the Finalize() destructor, the Dispose() method is not called automatically</a:t>
            </a:r>
          </a:p>
          <a:p>
            <a:r>
              <a:rPr lang="en-US" sz="2400" dirty="0" smtClean="0"/>
              <a:t>Called explicitly when an object is no longer needed</a:t>
            </a:r>
          </a:p>
          <a:p>
            <a:r>
              <a:rPr lang="en-US" sz="2400" dirty="0" smtClean="0"/>
              <a:t>The IDisposable interface contains the Dispose() method </a:t>
            </a:r>
            <a:endParaRPr lang="en-US" sz="2000" b="1" dirty="0" smtClean="0"/>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20</a:t>
            </a:fld>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t>
            </a:r>
            <a:endParaRPr lang="en-IN" dirty="0"/>
          </a:p>
        </p:txBody>
      </p:sp>
      <p:sp>
        <p:nvSpPr>
          <p:cNvPr id="4" name="Rounded Rectangle 3"/>
          <p:cNvSpPr/>
          <p:nvPr/>
        </p:nvSpPr>
        <p:spPr>
          <a:xfrm>
            <a:off x="323528" y="1124744"/>
            <a:ext cx="8587680" cy="51125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000" dirty="0" smtClean="0">
                <a:solidFill>
                  <a:srgbClr val="002060"/>
                </a:solidFill>
                <a:latin typeface="Book Antiqua" pitchFamily="18" charset="0"/>
              </a:rPr>
              <a:t>1.How do you create a Read only Property in C#</a:t>
            </a:r>
          </a:p>
          <a:p>
            <a:r>
              <a:rPr lang="en-US" sz="2000" dirty="0" smtClean="0">
                <a:solidFill>
                  <a:srgbClr val="002060"/>
                </a:solidFill>
                <a:latin typeface="Book Antiqua" pitchFamily="18" charset="0"/>
              </a:rPr>
              <a:t>A.Using Only Get accessor B.Using Only Set C.Using both Get and Set </a:t>
            </a:r>
          </a:p>
          <a:p>
            <a:r>
              <a:rPr lang="en-US" sz="2000" dirty="0" smtClean="0">
                <a:solidFill>
                  <a:srgbClr val="002060"/>
                </a:solidFill>
                <a:latin typeface="Book Antiqua" pitchFamily="18" charset="0"/>
              </a:rPr>
              <a:t>A.  A</a:t>
            </a:r>
          </a:p>
          <a:p>
            <a:endParaRPr lang="en-US" sz="2000" dirty="0" smtClean="0">
              <a:solidFill>
                <a:srgbClr val="002060"/>
              </a:solidFill>
              <a:latin typeface="Book Antiqua" pitchFamily="18" charset="0"/>
            </a:endParaRPr>
          </a:p>
          <a:p>
            <a:r>
              <a:rPr lang="en-US" sz="2000" dirty="0" smtClean="0">
                <a:solidFill>
                  <a:srgbClr val="002060"/>
                </a:solidFill>
                <a:latin typeface="Book Antiqua" pitchFamily="18" charset="0"/>
              </a:rPr>
              <a:t>2.Garbage collection-----------</a:t>
            </a:r>
          </a:p>
          <a:p>
            <a:r>
              <a:rPr lang="en-US" sz="2000" dirty="0" smtClean="0">
                <a:solidFill>
                  <a:srgbClr val="002060"/>
                </a:solidFill>
                <a:latin typeface="Book Antiqua" pitchFamily="18" charset="0"/>
              </a:rPr>
              <a:t>A. reclaims the unused object  B.using the unused object</a:t>
            </a:r>
          </a:p>
          <a:p>
            <a:r>
              <a:rPr lang="en-US" sz="2000" dirty="0" smtClean="0">
                <a:solidFill>
                  <a:srgbClr val="002060"/>
                </a:solidFill>
                <a:latin typeface="Book Antiqua" pitchFamily="18" charset="0"/>
              </a:rPr>
              <a:t>A. A</a:t>
            </a:r>
          </a:p>
          <a:p>
            <a:endParaRPr lang="en-US" sz="2000" dirty="0" smtClean="0">
              <a:solidFill>
                <a:srgbClr val="002060"/>
              </a:solidFill>
              <a:latin typeface="Book Antiqua" pitchFamily="18" charset="0"/>
            </a:endParaRPr>
          </a:p>
          <a:p>
            <a:r>
              <a:rPr lang="en-US" sz="2000" dirty="0" smtClean="0">
                <a:solidFill>
                  <a:srgbClr val="002060"/>
                </a:solidFill>
                <a:latin typeface="Book Antiqua" pitchFamily="18" charset="0"/>
              </a:rPr>
              <a:t>3.How do you call garbage collector__________</a:t>
            </a:r>
          </a:p>
          <a:p>
            <a:r>
              <a:rPr lang="en-US" sz="2000" dirty="0" smtClean="0">
                <a:solidFill>
                  <a:srgbClr val="002060"/>
                </a:solidFill>
                <a:latin typeface="Book Antiqua" pitchFamily="18" charset="0"/>
              </a:rPr>
              <a:t>A. GC.Collect()</a:t>
            </a:r>
          </a:p>
          <a:p>
            <a:endParaRPr lang="en-US" sz="2000" dirty="0" smtClean="0">
              <a:solidFill>
                <a:srgbClr val="002060"/>
              </a:solidFill>
              <a:latin typeface="Book Antiqua" pitchFamily="18" charset="0"/>
            </a:endParaRPr>
          </a:p>
          <a:p>
            <a:r>
              <a:rPr lang="en-US" sz="2000" dirty="0" smtClean="0">
                <a:solidFill>
                  <a:srgbClr val="002060"/>
                </a:solidFill>
                <a:latin typeface="Book Antiqua" pitchFamily="18" charset="0"/>
              </a:rPr>
              <a:t>4.can get/set have more than one access specifier in property?</a:t>
            </a:r>
          </a:p>
          <a:p>
            <a:r>
              <a:rPr lang="en-US" sz="2000" dirty="0" smtClean="0">
                <a:solidFill>
                  <a:srgbClr val="002060"/>
                </a:solidFill>
                <a:latin typeface="Book Antiqua" pitchFamily="18" charset="0"/>
              </a:rPr>
              <a:t>A.Yes  B.No  C.None</a:t>
            </a:r>
          </a:p>
          <a:p>
            <a:r>
              <a:rPr lang="en-US" sz="2000" dirty="0" smtClean="0">
                <a:solidFill>
                  <a:srgbClr val="002060"/>
                </a:solidFill>
                <a:latin typeface="Book Antiqua" pitchFamily="18" charset="0"/>
              </a:rPr>
              <a:t>A. A</a:t>
            </a:r>
            <a:endParaRPr lang="en-IN" sz="2000" dirty="0">
              <a:solidFill>
                <a:srgbClr val="002060"/>
              </a:solidFill>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21</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 calcmode="lin" valueType="num">
                                      <p:cBhvr additive="base">
                                        <p:cTn id="39"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 calcmode="lin" valueType="num">
                                      <p:cBhvr additive="base">
                                        <p:cTn id="45"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 calcmode="lin" valueType="num">
                                      <p:cBhvr additive="base">
                                        <p:cTn id="51" dur="500" fill="hold"/>
                                        <p:tgtEl>
                                          <p:spTgt spid="4">
                                            <p:txEl>
                                              <p:pRg st="11" end="1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4">
                                            <p:txEl>
                                              <p:pRg st="11" end="11"/>
                                            </p:txEl>
                                          </p:spTgt>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anim calcmode="lin" valueType="num">
                                      <p:cBhvr additive="base">
                                        <p:cTn id="55" dur="500" fill="hold"/>
                                        <p:tgtEl>
                                          <p:spTgt spid="4">
                                            <p:txEl>
                                              <p:pRg st="12" end="1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 calcmode="lin" valueType="num">
                                      <p:cBhvr additive="base">
                                        <p:cTn id="61" dur="500" fill="hold"/>
                                        <p:tgtEl>
                                          <p:spTgt spid="4">
                                            <p:txEl>
                                              <p:pRg st="13" end="13"/>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683568" y="2636912"/>
            <a:ext cx="7772400" cy="1470025"/>
          </a:xfrm>
        </p:spPr>
        <p:txBody>
          <a:bodyPr/>
          <a:lstStyle/>
          <a:p>
            <a:r>
              <a:rPr lang="en-US" dirty="0" smtClean="0"/>
              <a:t>Inheritance</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 Antiqua" pitchFamily="18" charset="0"/>
              </a:rPr>
              <a:t>Inheritance</a:t>
            </a:r>
            <a:endParaRPr lang="en-IN" dirty="0">
              <a:latin typeface="Book Antiqua" pitchFamily="18" charset="0"/>
            </a:endParaRPr>
          </a:p>
        </p:txBody>
      </p:sp>
      <p:sp>
        <p:nvSpPr>
          <p:cNvPr id="3" name="Content Placeholder 2"/>
          <p:cNvSpPr>
            <a:spLocks noGrp="1"/>
          </p:cNvSpPr>
          <p:nvPr>
            <p:ph idx="1"/>
          </p:nvPr>
        </p:nvSpPr>
        <p:spPr>
          <a:xfrm>
            <a:off x="323528" y="1124744"/>
            <a:ext cx="8229600" cy="4525963"/>
          </a:xfrm>
        </p:spPr>
        <p:txBody>
          <a:bodyPr/>
          <a:lstStyle/>
          <a:p>
            <a:pPr marL="231775" indent="-231775">
              <a:spcBef>
                <a:spcPts val="1800"/>
              </a:spcBef>
              <a:defRPr/>
            </a:pPr>
            <a:r>
              <a:rPr lang="en-US" dirty="0" smtClean="0">
                <a:solidFill>
                  <a:srgbClr val="002060"/>
                </a:solidFill>
                <a:latin typeface="Book Antiqua" pitchFamily="18" charset="0"/>
                <a:cs typeface="Arial" pitchFamily="34" charset="0"/>
              </a:rPr>
              <a:t>Define inheritance</a:t>
            </a:r>
          </a:p>
          <a:p>
            <a:pPr marL="231775" indent="-231775">
              <a:spcBef>
                <a:spcPts val="1800"/>
              </a:spcBef>
              <a:defRPr/>
            </a:pPr>
            <a:r>
              <a:rPr lang="en-US" dirty="0" smtClean="0">
                <a:solidFill>
                  <a:srgbClr val="002060"/>
                </a:solidFill>
                <a:latin typeface="Book Antiqua" pitchFamily="18" charset="0"/>
                <a:cs typeface="Arial" pitchFamily="34" charset="0"/>
              </a:rPr>
              <a:t>Need for Inheritance</a:t>
            </a:r>
          </a:p>
          <a:p>
            <a:pPr marL="231775" indent="-231775">
              <a:spcBef>
                <a:spcPts val="1800"/>
              </a:spcBef>
              <a:defRPr/>
            </a:pPr>
            <a:r>
              <a:rPr lang="en-US" dirty="0" smtClean="0">
                <a:solidFill>
                  <a:srgbClr val="002060"/>
                </a:solidFill>
                <a:latin typeface="Book Antiqua" pitchFamily="18" charset="0"/>
                <a:cs typeface="Arial" pitchFamily="34" charset="0"/>
              </a:rPr>
              <a:t>Base and Child class</a:t>
            </a:r>
          </a:p>
          <a:p>
            <a:pPr marL="231775" indent="-231775">
              <a:spcBef>
                <a:spcPts val="1800"/>
              </a:spcBef>
              <a:defRPr/>
            </a:pPr>
            <a:r>
              <a:rPr lang="en-US" dirty="0" smtClean="0">
                <a:solidFill>
                  <a:srgbClr val="002060"/>
                </a:solidFill>
                <a:latin typeface="Book Antiqua" pitchFamily="18" charset="0"/>
                <a:cs typeface="Arial" pitchFamily="34" charset="0"/>
              </a:rPr>
              <a:t> Multiple constructors</a:t>
            </a:r>
          </a:p>
          <a:p>
            <a:pPr marL="231775" indent="-231775">
              <a:spcBef>
                <a:spcPts val="1800"/>
              </a:spcBef>
              <a:defRPr/>
            </a:pPr>
            <a:r>
              <a:rPr lang="en-US" dirty="0" smtClean="0">
                <a:solidFill>
                  <a:srgbClr val="002060"/>
                </a:solidFill>
                <a:latin typeface="Book Antiqua" pitchFamily="18" charset="0"/>
                <a:cs typeface="Arial" pitchFamily="34" charset="0"/>
              </a:rPr>
              <a:t>Use “base” keyword</a:t>
            </a:r>
          </a:p>
          <a:p>
            <a:pPr>
              <a:buNone/>
            </a:pP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23</a:t>
            </a:fld>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052736"/>
            <a:ext cx="8640960" cy="5112568"/>
          </a:xfrm>
        </p:spPr>
        <p:txBody>
          <a:bodyPr>
            <a:noAutofit/>
          </a:bodyPr>
          <a:lstStyle/>
          <a:p>
            <a:pPr>
              <a:lnSpc>
                <a:spcPct val="150000"/>
              </a:lnSpc>
              <a:buBlip>
                <a:blip r:embed="rId3"/>
              </a:buBlip>
              <a:tabLst>
                <a:tab pos="521528" algn="l"/>
              </a:tabLst>
            </a:pPr>
            <a:r>
              <a:rPr lang="en-GB" spc="-35" dirty="0" smtClean="0">
                <a:solidFill>
                  <a:srgbClr val="002060"/>
                </a:solidFill>
                <a:latin typeface="Book Antiqua" pitchFamily="18" charset="0"/>
              </a:rPr>
              <a:t>  Enables you to extend the functionality of the existing class</a:t>
            </a:r>
          </a:p>
          <a:p>
            <a:pPr>
              <a:lnSpc>
                <a:spcPct val="150000"/>
              </a:lnSpc>
              <a:buBlip>
                <a:blip r:embed="rId3"/>
              </a:buBlip>
              <a:tabLst>
                <a:tab pos="521528" algn="l"/>
              </a:tabLst>
            </a:pPr>
            <a:r>
              <a:rPr lang="en-GB" spc="-35" dirty="0" smtClean="0">
                <a:solidFill>
                  <a:srgbClr val="002060"/>
                </a:solidFill>
                <a:latin typeface="Book Antiqua" pitchFamily="18" charset="0"/>
              </a:rPr>
              <a:t> Enables you to add new  features and functionality to an existing class without modifying  the existing class</a:t>
            </a:r>
          </a:p>
          <a:p>
            <a:pPr>
              <a:lnSpc>
                <a:spcPct val="150000"/>
              </a:lnSpc>
              <a:buBlip>
                <a:blip r:embed="rId3"/>
              </a:buBlip>
              <a:tabLst>
                <a:tab pos="521528" algn="l"/>
              </a:tabLst>
            </a:pPr>
            <a:r>
              <a:rPr lang="en-GB" spc="-35" dirty="0" smtClean="0">
                <a:solidFill>
                  <a:srgbClr val="002060"/>
                </a:solidFill>
                <a:latin typeface="Book Antiqua" pitchFamily="18" charset="0"/>
              </a:rPr>
              <a:t>Enables you to share data and methods among multiple class</a:t>
            </a:r>
          </a:p>
        </p:txBody>
      </p:sp>
      <p:sp>
        <p:nvSpPr>
          <p:cNvPr id="4" name="Content Placeholder 3"/>
          <p:cNvSpPr>
            <a:spLocks noGrp="1"/>
          </p:cNvSpPr>
          <p:nvPr>
            <p:ph idx="4294967295"/>
          </p:nvPr>
        </p:nvSpPr>
        <p:spPr>
          <a:xfrm flipV="1">
            <a:off x="8153400" y="7162800"/>
            <a:ext cx="1981200" cy="45719"/>
          </a:xfrm>
        </p:spPr>
        <p:txBody>
          <a:bodyPr>
            <a:normAutofit fontScale="25000" lnSpcReduction="20000"/>
          </a:bodyPr>
          <a:lstStyle/>
          <a:p>
            <a:pPr>
              <a:buNone/>
            </a:pPr>
            <a:endParaRPr lang="en-US" dirty="0">
              <a:latin typeface="Book Antiqua" pitchFamily="18" charset="0"/>
            </a:endParaRPr>
          </a:p>
        </p:txBody>
      </p:sp>
      <p:sp>
        <p:nvSpPr>
          <p:cNvPr id="6" name="Title 1"/>
          <p:cNvSpPr>
            <a:spLocks noGrp="1"/>
          </p:cNvSpPr>
          <p:nvPr>
            <p:ph type="title"/>
          </p:nvPr>
        </p:nvSpPr>
        <p:spPr/>
        <p:txBody>
          <a:bodyPr>
            <a:normAutofit/>
          </a:bodyPr>
          <a:lstStyle/>
          <a:p>
            <a:r>
              <a:rPr lang="en-US" dirty="0" smtClean="0">
                <a:latin typeface="Book Antiqua" pitchFamily="18" charset="0"/>
              </a:rPr>
              <a:t>Inheritance </a:t>
            </a:r>
          </a:p>
        </p:txBody>
      </p:sp>
      <p:sp>
        <p:nvSpPr>
          <p:cNvPr id="5" name="Slide Number Placeholder 4"/>
          <p:cNvSpPr>
            <a:spLocks noGrp="1"/>
          </p:cNvSpPr>
          <p:nvPr>
            <p:ph type="sldNum" sz="quarter" idx="12"/>
          </p:nvPr>
        </p:nvSpPr>
        <p:spPr/>
        <p:txBody>
          <a:bodyPr/>
          <a:lstStyle/>
          <a:p>
            <a:fld id="{0CD13243-3D31-4DD5-8512-B28F7F2A6CD3}" type="slidenum">
              <a:rPr lang="en-IN" smtClean="0"/>
              <a:pPr/>
              <a:t>24</a:t>
            </a:fld>
            <a:endParaRPr lang="en-IN"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55080" cy="762000"/>
          </a:xfrm>
          <a:solidFill>
            <a:schemeClr val="tx2">
              <a:lumMod val="75000"/>
            </a:schemeClr>
          </a:solidFill>
        </p:spPr>
        <p:txBody>
          <a:bodyPr vert="horz" lIns="91440" tIns="45720" rIns="91440" bIns="45720" rtlCol="0" anchor="ctr">
            <a:normAutofit fontScale="90000"/>
          </a:bodyPr>
          <a:lstStyle/>
          <a:p>
            <a:r>
              <a:rPr lang="en-US" sz="3100" dirty="0" smtClean="0">
                <a:latin typeface="Book Antiqua" pitchFamily="18" charset="0"/>
              </a:rPr>
              <a:t/>
            </a:r>
            <a:br>
              <a:rPr lang="en-US" sz="3100" dirty="0" smtClean="0">
                <a:latin typeface="Book Antiqua" pitchFamily="18" charset="0"/>
              </a:rPr>
            </a:br>
            <a:r>
              <a:rPr lang="en-US" sz="4400" dirty="0" smtClean="0">
                <a:latin typeface="Book Antiqua" pitchFamily="18" charset="0"/>
              </a:rPr>
              <a:t>Inheritance</a:t>
            </a:r>
            <a:br>
              <a:rPr lang="en-US" sz="4400" dirty="0" smtClean="0">
                <a:latin typeface="Book Antiqua" pitchFamily="18" charset="0"/>
              </a:rPr>
            </a:br>
            <a:endParaRPr lang="en-IN" sz="4400" dirty="0" smtClean="0">
              <a:latin typeface="Book Antiqua" pitchFamily="18" charset="0"/>
            </a:endParaRPr>
          </a:p>
        </p:txBody>
      </p:sp>
      <p:sp>
        <p:nvSpPr>
          <p:cNvPr id="3" name="Content Placeholder 2"/>
          <p:cNvSpPr>
            <a:spLocks noGrp="1"/>
          </p:cNvSpPr>
          <p:nvPr>
            <p:ph idx="1"/>
          </p:nvPr>
        </p:nvSpPr>
        <p:spPr>
          <a:xfrm>
            <a:off x="0" y="990600"/>
            <a:ext cx="9029696" cy="5638800"/>
          </a:xfrm>
        </p:spPr>
        <p:txBody>
          <a:bodyPr/>
          <a:lstStyle/>
          <a:p>
            <a:pPr>
              <a:buNone/>
            </a:pPr>
            <a:r>
              <a:rPr lang="en-US" sz="2000" b="1" spc="-35" dirty="0" smtClean="0">
                <a:solidFill>
                  <a:srgbClr val="002060"/>
                </a:solidFill>
                <a:latin typeface="Book Antiqua" pitchFamily="18" charset="0"/>
              </a:rPr>
              <a:t> </a:t>
            </a:r>
            <a:endParaRPr lang="en-US" sz="1800" spc="-35" dirty="0" smtClean="0">
              <a:solidFill>
                <a:srgbClr val="002060"/>
              </a:solidFill>
              <a:latin typeface="Book Antiqua" pitchFamily="18" charset="0"/>
            </a:endParaRPr>
          </a:p>
          <a:p>
            <a:pPr>
              <a:lnSpc>
                <a:spcPct val="150000"/>
              </a:lnSpc>
              <a:buBlip>
                <a:blip r:embed="rId3"/>
              </a:buBlip>
              <a:tabLst>
                <a:tab pos="521528" algn="l"/>
              </a:tabLst>
            </a:pPr>
            <a:r>
              <a:rPr lang="en-US" spc="-35" dirty="0" smtClean="0">
                <a:solidFill>
                  <a:srgbClr val="002060"/>
                </a:solidFill>
                <a:latin typeface="Book Antiqua" pitchFamily="18" charset="0"/>
              </a:rPr>
              <a:t>A base class or parent class is the one from which another class inherits attributes and  behavior</a:t>
            </a:r>
          </a:p>
          <a:p>
            <a:pPr>
              <a:lnSpc>
                <a:spcPct val="150000"/>
              </a:lnSpc>
              <a:buBlip>
                <a:blip r:embed="rId3"/>
              </a:buBlip>
              <a:tabLst>
                <a:tab pos="521528" algn="l"/>
              </a:tabLst>
            </a:pPr>
            <a:r>
              <a:rPr lang="en-US" spc="-35" dirty="0" smtClean="0">
                <a:solidFill>
                  <a:srgbClr val="002060"/>
                </a:solidFill>
                <a:latin typeface="Book Antiqua" pitchFamily="18" charset="0"/>
              </a:rPr>
              <a:t>A derived class or child class is a class that inherits attributes and behaviors from a base class</a:t>
            </a:r>
            <a:endParaRPr lang="en-IN" spc="-35" dirty="0" smtClean="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25</a:t>
            </a:fld>
            <a:endParaRPr lang="en-IN"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Book Antiqua" pitchFamily="18" charset="0"/>
              </a:rPr>
              <a:t>Inheritance</a:t>
            </a:r>
            <a:endParaRPr lang="en-IN" dirty="0">
              <a:latin typeface="Book Antiqua" pitchFamily="18" charset="0"/>
            </a:endParaRPr>
          </a:p>
        </p:txBody>
      </p:sp>
      <p:graphicFrame>
        <p:nvGraphicFramePr>
          <p:cNvPr id="4" name="Content Placeholder 3"/>
          <p:cNvGraphicFramePr>
            <a:graphicFrameLocks noGrp="1"/>
          </p:cNvGraphicFramePr>
          <p:nvPr>
            <p:ph idx="1"/>
          </p:nvPr>
        </p:nvGraphicFramePr>
        <p:xfrm>
          <a:off x="3275856" y="1196752"/>
          <a:ext cx="2427889" cy="2895599"/>
        </p:xfrm>
        <a:graphic>
          <a:graphicData uri="http://schemas.openxmlformats.org/drawingml/2006/table">
            <a:tbl>
              <a:tblPr>
                <a:tableStyleId>{69C7853C-536D-4A76-A0AE-DD22124D55A5}</a:tableStyleId>
              </a:tblPr>
              <a:tblGrid>
                <a:gridCol w="2427889"/>
              </a:tblGrid>
              <a:tr h="2895599">
                <a:tc>
                  <a:txBody>
                    <a:bodyPr/>
                    <a:lstStyle/>
                    <a:p>
                      <a:r>
                        <a:rPr lang="en-US" dirty="0" smtClean="0">
                          <a:solidFill>
                            <a:srgbClr val="002060"/>
                          </a:solidFill>
                          <a:latin typeface="Book Antiqua" pitchFamily="18" charset="0"/>
                        </a:rPr>
                        <a:t>Class: Air Ticket</a:t>
                      </a:r>
                    </a:p>
                    <a:p>
                      <a:endParaRPr lang="en-US" dirty="0" smtClean="0">
                        <a:solidFill>
                          <a:srgbClr val="002060"/>
                        </a:solidFill>
                        <a:latin typeface="Book Antiqua" pitchFamily="18" charset="0"/>
                      </a:endParaRPr>
                    </a:p>
                    <a:p>
                      <a:endParaRPr lang="en-US" dirty="0" smtClean="0">
                        <a:solidFill>
                          <a:srgbClr val="002060"/>
                        </a:solidFill>
                        <a:latin typeface="Book Antiqua" pitchFamily="18" charset="0"/>
                      </a:endParaRPr>
                    </a:p>
                    <a:p>
                      <a:r>
                        <a:rPr lang="en-US" dirty="0" smtClean="0">
                          <a:solidFill>
                            <a:srgbClr val="002060"/>
                          </a:solidFill>
                          <a:latin typeface="Book Antiqua" pitchFamily="18" charset="0"/>
                        </a:rPr>
                        <a:t>Attributes:</a:t>
                      </a:r>
                    </a:p>
                    <a:p>
                      <a:r>
                        <a:rPr lang="en-US" dirty="0" smtClean="0">
                          <a:solidFill>
                            <a:srgbClr val="002060"/>
                          </a:solidFill>
                          <a:latin typeface="Book Antiqua" pitchFamily="18" charset="0"/>
                        </a:rPr>
                        <a:t>Flight Number</a:t>
                      </a:r>
                    </a:p>
                    <a:p>
                      <a:r>
                        <a:rPr lang="en-US" dirty="0" smtClean="0">
                          <a:solidFill>
                            <a:srgbClr val="002060"/>
                          </a:solidFill>
                          <a:latin typeface="Book Antiqua" pitchFamily="18" charset="0"/>
                        </a:rPr>
                        <a:t>Date</a:t>
                      </a:r>
                    </a:p>
                    <a:p>
                      <a:r>
                        <a:rPr lang="en-US" dirty="0" smtClean="0">
                          <a:solidFill>
                            <a:srgbClr val="002060"/>
                          </a:solidFill>
                          <a:latin typeface="Book Antiqua" pitchFamily="18" charset="0"/>
                        </a:rPr>
                        <a:t>Time</a:t>
                      </a:r>
                    </a:p>
                    <a:p>
                      <a:r>
                        <a:rPr lang="en-US" dirty="0" smtClean="0">
                          <a:solidFill>
                            <a:srgbClr val="002060"/>
                          </a:solidFill>
                          <a:latin typeface="Book Antiqua" pitchFamily="18" charset="0"/>
                        </a:rPr>
                        <a:t>Destination</a:t>
                      </a:r>
                    </a:p>
                    <a:p>
                      <a:endParaRPr lang="en-IN" dirty="0"/>
                    </a:p>
                  </a:txBody>
                  <a:tcPr/>
                </a:tc>
              </a:tr>
            </a:tbl>
          </a:graphicData>
        </a:graphic>
      </p:graphicFrame>
      <p:graphicFrame>
        <p:nvGraphicFramePr>
          <p:cNvPr id="5" name="Table 4"/>
          <p:cNvGraphicFramePr>
            <a:graphicFrameLocks noGrp="1"/>
          </p:cNvGraphicFramePr>
          <p:nvPr/>
        </p:nvGraphicFramePr>
        <p:xfrm>
          <a:off x="251520" y="3068960"/>
          <a:ext cx="2514600" cy="3108960"/>
        </p:xfrm>
        <a:graphic>
          <a:graphicData uri="http://schemas.openxmlformats.org/drawingml/2006/table">
            <a:tbl>
              <a:tblPr>
                <a:tableStyleId>{69C7853C-536D-4A76-A0AE-DD22124D55A5}</a:tableStyleId>
              </a:tblPr>
              <a:tblGrid>
                <a:gridCol w="2514600"/>
              </a:tblGrid>
              <a:tr h="2895600">
                <a:tc>
                  <a:txBody>
                    <a:bodyPr/>
                    <a:lstStyle/>
                    <a:p>
                      <a:r>
                        <a:rPr lang="en-US" dirty="0" smtClean="0">
                          <a:solidFill>
                            <a:srgbClr val="002060"/>
                          </a:solidFill>
                          <a:latin typeface="Book Antiqua" pitchFamily="18" charset="0"/>
                        </a:rPr>
                        <a:t>Class: Confirmed Ticket</a:t>
                      </a:r>
                    </a:p>
                    <a:p>
                      <a:endParaRPr lang="en-US" dirty="0" smtClean="0">
                        <a:solidFill>
                          <a:srgbClr val="002060"/>
                        </a:solidFill>
                        <a:latin typeface="Book Antiqua" pitchFamily="18" charset="0"/>
                      </a:endParaRPr>
                    </a:p>
                    <a:p>
                      <a:r>
                        <a:rPr lang="en-US" dirty="0" smtClean="0">
                          <a:solidFill>
                            <a:srgbClr val="002060"/>
                          </a:solidFill>
                          <a:latin typeface="Book Antiqua" pitchFamily="18" charset="0"/>
                        </a:rPr>
                        <a:t>Inherited</a:t>
                      </a:r>
                      <a:r>
                        <a:rPr lang="en-US" baseline="0" dirty="0" smtClean="0">
                          <a:solidFill>
                            <a:srgbClr val="002060"/>
                          </a:solidFill>
                          <a:latin typeface="Book Antiqua" pitchFamily="18" charset="0"/>
                        </a:rPr>
                        <a:t> Attributes:</a:t>
                      </a:r>
                    </a:p>
                    <a:p>
                      <a:r>
                        <a:rPr lang="en-US" baseline="0" dirty="0" smtClean="0">
                          <a:solidFill>
                            <a:srgbClr val="002060"/>
                          </a:solidFill>
                          <a:latin typeface="Book Antiqua" pitchFamily="18" charset="0"/>
                        </a:rPr>
                        <a:t>Flight Number</a:t>
                      </a:r>
                    </a:p>
                    <a:p>
                      <a:r>
                        <a:rPr lang="en-US" baseline="0" dirty="0" smtClean="0">
                          <a:solidFill>
                            <a:srgbClr val="002060"/>
                          </a:solidFill>
                          <a:latin typeface="Book Antiqua" pitchFamily="18" charset="0"/>
                        </a:rPr>
                        <a:t>Date</a:t>
                      </a:r>
                    </a:p>
                    <a:p>
                      <a:r>
                        <a:rPr lang="en-US" baseline="0" dirty="0" smtClean="0">
                          <a:solidFill>
                            <a:srgbClr val="002060"/>
                          </a:solidFill>
                          <a:latin typeface="Book Antiqua" pitchFamily="18" charset="0"/>
                        </a:rPr>
                        <a:t>Time</a:t>
                      </a:r>
                    </a:p>
                    <a:p>
                      <a:r>
                        <a:rPr lang="en-US" baseline="0" dirty="0" smtClean="0">
                          <a:solidFill>
                            <a:srgbClr val="002060"/>
                          </a:solidFill>
                          <a:latin typeface="Book Antiqua" pitchFamily="18" charset="0"/>
                        </a:rPr>
                        <a:t>Destination</a:t>
                      </a:r>
                    </a:p>
                    <a:p>
                      <a:endParaRPr lang="en-US" dirty="0" smtClean="0"/>
                    </a:p>
                    <a:p>
                      <a:r>
                        <a:rPr lang="en-US" dirty="0" smtClean="0">
                          <a:solidFill>
                            <a:srgbClr val="002060"/>
                          </a:solidFill>
                          <a:latin typeface="Book Antiqua" pitchFamily="18" charset="0"/>
                        </a:rPr>
                        <a:t>Own Attribute:</a:t>
                      </a:r>
                    </a:p>
                    <a:p>
                      <a:r>
                        <a:rPr lang="en-US" dirty="0" smtClean="0">
                          <a:solidFill>
                            <a:srgbClr val="002060"/>
                          </a:solidFill>
                          <a:latin typeface="Book Antiqua" pitchFamily="18" charset="0"/>
                        </a:rPr>
                        <a:t>Seat No:</a:t>
                      </a:r>
                      <a:endParaRPr lang="en-IN" dirty="0">
                        <a:solidFill>
                          <a:srgbClr val="002060"/>
                        </a:solidFill>
                        <a:latin typeface="Book Antiqua" pitchFamily="18" charset="0"/>
                      </a:endParaRPr>
                    </a:p>
                  </a:txBody>
                  <a:tcPr/>
                </a:tc>
              </a:tr>
            </a:tbl>
          </a:graphicData>
        </a:graphic>
      </p:graphicFrame>
      <p:graphicFrame>
        <p:nvGraphicFramePr>
          <p:cNvPr id="6" name="Table 5"/>
          <p:cNvGraphicFramePr>
            <a:graphicFrameLocks noGrp="1"/>
          </p:cNvGraphicFramePr>
          <p:nvPr/>
        </p:nvGraphicFramePr>
        <p:xfrm>
          <a:off x="6228184" y="3068960"/>
          <a:ext cx="2667000" cy="2834640"/>
        </p:xfrm>
        <a:graphic>
          <a:graphicData uri="http://schemas.openxmlformats.org/drawingml/2006/table">
            <a:tbl>
              <a:tblPr>
                <a:tableStyleId>{69C7853C-536D-4A76-A0AE-DD22124D55A5}</a:tableStyleId>
              </a:tblPr>
              <a:tblGrid>
                <a:gridCol w="2667000"/>
              </a:tblGrid>
              <a:tr h="2743199">
                <a:tc>
                  <a:txBody>
                    <a:bodyPr/>
                    <a:lstStyle/>
                    <a:p>
                      <a:r>
                        <a:rPr lang="en-US" dirty="0" smtClean="0">
                          <a:solidFill>
                            <a:srgbClr val="002060"/>
                          </a:solidFill>
                          <a:latin typeface="Book Antiqua" pitchFamily="18" charset="0"/>
                        </a:rPr>
                        <a:t>Class:</a:t>
                      </a:r>
                      <a:r>
                        <a:rPr lang="en-US" baseline="0" dirty="0" smtClean="0">
                          <a:solidFill>
                            <a:srgbClr val="002060"/>
                          </a:solidFill>
                          <a:latin typeface="Book Antiqua" pitchFamily="18" charset="0"/>
                        </a:rPr>
                        <a:t> Requested Ticket</a:t>
                      </a:r>
                    </a:p>
                    <a:p>
                      <a:endParaRPr lang="en-US" baseline="0" dirty="0" smtClean="0">
                        <a:solidFill>
                          <a:srgbClr val="002060"/>
                        </a:solidFill>
                        <a:latin typeface="Book Antiqua" pitchFamily="18" charset="0"/>
                      </a:endParaRPr>
                    </a:p>
                    <a:p>
                      <a:r>
                        <a:rPr lang="en-US" dirty="0" smtClean="0">
                          <a:solidFill>
                            <a:srgbClr val="002060"/>
                          </a:solidFill>
                          <a:latin typeface="Book Antiqua" pitchFamily="18" charset="0"/>
                        </a:rPr>
                        <a:t>Inherited</a:t>
                      </a:r>
                      <a:r>
                        <a:rPr lang="en-US" baseline="0" dirty="0" smtClean="0">
                          <a:solidFill>
                            <a:srgbClr val="002060"/>
                          </a:solidFill>
                          <a:latin typeface="Book Antiqua" pitchFamily="18" charset="0"/>
                        </a:rPr>
                        <a:t> Attributes:</a:t>
                      </a:r>
                    </a:p>
                    <a:p>
                      <a:r>
                        <a:rPr lang="en-US" baseline="0" dirty="0" smtClean="0">
                          <a:solidFill>
                            <a:srgbClr val="002060"/>
                          </a:solidFill>
                          <a:latin typeface="Book Antiqua" pitchFamily="18" charset="0"/>
                        </a:rPr>
                        <a:t>Flight Number</a:t>
                      </a:r>
                    </a:p>
                    <a:p>
                      <a:r>
                        <a:rPr lang="en-US" baseline="0" dirty="0" smtClean="0">
                          <a:solidFill>
                            <a:srgbClr val="002060"/>
                          </a:solidFill>
                          <a:latin typeface="Book Antiqua" pitchFamily="18" charset="0"/>
                        </a:rPr>
                        <a:t>Date</a:t>
                      </a:r>
                    </a:p>
                    <a:p>
                      <a:r>
                        <a:rPr lang="en-US" baseline="0" dirty="0" smtClean="0">
                          <a:solidFill>
                            <a:srgbClr val="002060"/>
                          </a:solidFill>
                          <a:latin typeface="Book Antiqua" pitchFamily="18" charset="0"/>
                        </a:rPr>
                        <a:t>Time</a:t>
                      </a:r>
                    </a:p>
                    <a:p>
                      <a:r>
                        <a:rPr lang="en-US" baseline="0" dirty="0" smtClean="0">
                          <a:solidFill>
                            <a:srgbClr val="002060"/>
                          </a:solidFill>
                          <a:latin typeface="Book Antiqua" pitchFamily="18" charset="0"/>
                        </a:rPr>
                        <a:t>Destination</a:t>
                      </a:r>
                      <a:endParaRPr lang="en-US" dirty="0" smtClean="0">
                        <a:solidFill>
                          <a:srgbClr val="002060"/>
                        </a:solidFill>
                        <a:latin typeface="Book Antiqua" pitchFamily="18" charset="0"/>
                      </a:endParaRPr>
                    </a:p>
                    <a:p>
                      <a:endParaRPr lang="en-US" dirty="0" smtClean="0">
                        <a:solidFill>
                          <a:srgbClr val="002060"/>
                        </a:solidFill>
                        <a:latin typeface="Book Antiqua" pitchFamily="18" charset="0"/>
                      </a:endParaRPr>
                    </a:p>
                    <a:p>
                      <a:r>
                        <a:rPr lang="en-US" dirty="0" smtClean="0">
                          <a:solidFill>
                            <a:srgbClr val="002060"/>
                          </a:solidFill>
                          <a:latin typeface="Book Antiqua" pitchFamily="18" charset="0"/>
                        </a:rPr>
                        <a:t>Own Attribute:</a:t>
                      </a:r>
                    </a:p>
                    <a:p>
                      <a:r>
                        <a:rPr lang="en-US" dirty="0" smtClean="0">
                          <a:solidFill>
                            <a:srgbClr val="002060"/>
                          </a:solidFill>
                          <a:latin typeface="Book Antiqua" pitchFamily="18" charset="0"/>
                        </a:rPr>
                        <a:t>Status:</a:t>
                      </a:r>
                      <a:endParaRPr lang="en-IN" dirty="0">
                        <a:solidFill>
                          <a:srgbClr val="002060"/>
                        </a:solidFill>
                        <a:latin typeface="Book Antiqua" pitchFamily="18" charset="0"/>
                      </a:endParaRPr>
                    </a:p>
                  </a:txBody>
                  <a:tcPr/>
                </a:tc>
              </a:tr>
            </a:tbl>
          </a:graphicData>
        </a:graphic>
      </p:graphicFrame>
      <p:cxnSp>
        <p:nvCxnSpPr>
          <p:cNvPr id="17" name="Straight Connector 16"/>
          <p:cNvCxnSpPr/>
          <p:nvPr/>
        </p:nvCxnSpPr>
        <p:spPr>
          <a:xfrm>
            <a:off x="3851920" y="4077072"/>
            <a:ext cx="34280" cy="1333128"/>
          </a:xfrm>
          <a:prstGeom prst="line">
            <a:avLst/>
          </a:prstGeom>
          <a:ln w="38100"/>
        </p:spPr>
        <p:style>
          <a:lnRef idx="2">
            <a:schemeClr val="accent6"/>
          </a:lnRef>
          <a:fillRef idx="0">
            <a:schemeClr val="accent6"/>
          </a:fillRef>
          <a:effectRef idx="1">
            <a:schemeClr val="accent6"/>
          </a:effectRef>
          <a:fontRef idx="minor">
            <a:schemeClr val="tx1"/>
          </a:fontRef>
        </p:style>
      </p:cxnSp>
      <p:cxnSp>
        <p:nvCxnSpPr>
          <p:cNvPr id="19" name="Straight Arrow Connector 18"/>
          <p:cNvCxnSpPr/>
          <p:nvPr/>
        </p:nvCxnSpPr>
        <p:spPr>
          <a:xfrm flipH="1">
            <a:off x="2743200" y="5410200"/>
            <a:ext cx="1143000"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1" name="Straight Connector 20"/>
          <p:cNvCxnSpPr/>
          <p:nvPr/>
        </p:nvCxnSpPr>
        <p:spPr>
          <a:xfrm>
            <a:off x="251520" y="3861048"/>
            <a:ext cx="2514600" cy="0"/>
          </a:xfrm>
          <a:prstGeom prst="line">
            <a:avLst/>
          </a:prstGeom>
          <a:ln w="38100"/>
        </p:spPr>
        <p:style>
          <a:lnRef idx="1">
            <a:schemeClr val="accent3"/>
          </a:lnRef>
          <a:fillRef idx="0">
            <a:schemeClr val="accent3"/>
          </a:fillRef>
          <a:effectRef idx="0">
            <a:schemeClr val="accent3"/>
          </a:effectRef>
          <a:fontRef idx="minor">
            <a:schemeClr val="tx1"/>
          </a:fontRef>
        </p:style>
      </p:cxnSp>
      <p:cxnSp>
        <p:nvCxnSpPr>
          <p:cNvPr id="23" name="Straight Connector 22"/>
          <p:cNvCxnSpPr/>
          <p:nvPr/>
        </p:nvCxnSpPr>
        <p:spPr>
          <a:xfrm>
            <a:off x="251520" y="5445224"/>
            <a:ext cx="2586608" cy="0"/>
          </a:xfrm>
          <a:prstGeom prst="line">
            <a:avLst/>
          </a:prstGeom>
          <a:ln w="38100"/>
        </p:spPr>
        <p:style>
          <a:lnRef idx="1">
            <a:schemeClr val="accent3"/>
          </a:lnRef>
          <a:fillRef idx="0">
            <a:schemeClr val="accent3"/>
          </a:fillRef>
          <a:effectRef idx="0">
            <a:schemeClr val="accent3"/>
          </a:effectRef>
          <a:fontRef idx="minor">
            <a:schemeClr val="tx1"/>
          </a:fontRef>
        </p:style>
      </p:cxnSp>
      <p:cxnSp>
        <p:nvCxnSpPr>
          <p:cNvPr id="25" name="Straight Connector 24"/>
          <p:cNvCxnSpPr/>
          <p:nvPr/>
        </p:nvCxnSpPr>
        <p:spPr>
          <a:xfrm>
            <a:off x="6228184" y="3573016"/>
            <a:ext cx="2664296" cy="0"/>
          </a:xfrm>
          <a:prstGeom prst="line">
            <a:avLst/>
          </a:prstGeom>
          <a:ln w="38100"/>
        </p:spPr>
        <p:style>
          <a:lnRef idx="1">
            <a:schemeClr val="accent3"/>
          </a:lnRef>
          <a:fillRef idx="0">
            <a:schemeClr val="accent3"/>
          </a:fillRef>
          <a:effectRef idx="0">
            <a:schemeClr val="accent3"/>
          </a:effectRef>
          <a:fontRef idx="minor">
            <a:schemeClr val="tx1"/>
          </a:fontRef>
        </p:style>
      </p:cxnSp>
      <p:cxnSp>
        <p:nvCxnSpPr>
          <p:cNvPr id="27" name="Straight Connector 26"/>
          <p:cNvCxnSpPr/>
          <p:nvPr/>
        </p:nvCxnSpPr>
        <p:spPr>
          <a:xfrm>
            <a:off x="6228184" y="5085184"/>
            <a:ext cx="2664296" cy="0"/>
          </a:xfrm>
          <a:prstGeom prst="line">
            <a:avLst/>
          </a:prstGeom>
          <a:ln w="38100"/>
        </p:spPr>
        <p:style>
          <a:lnRef idx="1">
            <a:schemeClr val="accent3"/>
          </a:lnRef>
          <a:fillRef idx="0">
            <a:schemeClr val="accent3"/>
          </a:fillRef>
          <a:effectRef idx="0">
            <a:schemeClr val="accent3"/>
          </a:effectRef>
          <a:fontRef idx="minor">
            <a:schemeClr val="tx1"/>
          </a:fontRef>
        </p:style>
      </p:cxnSp>
      <p:cxnSp>
        <p:nvCxnSpPr>
          <p:cNvPr id="15" name="Straight Connector 14"/>
          <p:cNvCxnSpPr/>
          <p:nvPr/>
        </p:nvCxnSpPr>
        <p:spPr>
          <a:xfrm flipH="1">
            <a:off x="5257800" y="4077072"/>
            <a:ext cx="34280" cy="1333128"/>
          </a:xfrm>
          <a:prstGeom prst="line">
            <a:avLst/>
          </a:prstGeom>
          <a:ln w="38100"/>
        </p:spPr>
        <p:style>
          <a:lnRef idx="2">
            <a:schemeClr val="accent6"/>
          </a:lnRef>
          <a:fillRef idx="0">
            <a:schemeClr val="accent6"/>
          </a:fillRef>
          <a:effectRef idx="1">
            <a:schemeClr val="accent6"/>
          </a:effectRef>
          <a:fontRef idx="minor">
            <a:schemeClr val="tx1"/>
          </a:fontRef>
        </p:style>
      </p:cxnSp>
      <p:cxnSp>
        <p:nvCxnSpPr>
          <p:cNvPr id="20" name="Straight Arrow Connector 19"/>
          <p:cNvCxnSpPr/>
          <p:nvPr/>
        </p:nvCxnSpPr>
        <p:spPr>
          <a:xfrm>
            <a:off x="5257800" y="5410200"/>
            <a:ext cx="1066800"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6" name="Slide Number Placeholder 15"/>
          <p:cNvSpPr>
            <a:spLocks noGrp="1"/>
          </p:cNvSpPr>
          <p:nvPr>
            <p:ph type="sldNum" sz="quarter" idx="12"/>
          </p:nvPr>
        </p:nvSpPr>
        <p:spPr/>
        <p:txBody>
          <a:bodyPr/>
          <a:lstStyle/>
          <a:p>
            <a:fld id="{0CD13243-3D31-4DD5-8512-B28F7F2A6CD3}" type="slidenum">
              <a:rPr lang="en-IN" smtClean="0"/>
              <a:pPr/>
              <a:t>26</a:t>
            </a:fld>
            <a:endParaRPr lang="en-IN" dirty="0"/>
          </a:p>
        </p:txBody>
      </p:sp>
      <p:cxnSp>
        <p:nvCxnSpPr>
          <p:cNvPr id="28" name="Straight Connector 27"/>
          <p:cNvCxnSpPr/>
          <p:nvPr/>
        </p:nvCxnSpPr>
        <p:spPr>
          <a:xfrm>
            <a:off x="3275856" y="1700808"/>
            <a:ext cx="2448272" cy="0"/>
          </a:xfrm>
          <a:prstGeom prst="line">
            <a:avLst/>
          </a:prstGeom>
          <a:ln w="38100"/>
        </p:spPr>
        <p:style>
          <a:lnRef idx="1">
            <a:schemeClr val="accent3"/>
          </a:lnRef>
          <a:fillRef idx="0">
            <a:schemeClr val="accent3"/>
          </a:fillRef>
          <a:effectRef idx="0">
            <a:schemeClr val="accent3"/>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0-#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0-#ppt_w/2"/>
                                          </p:val>
                                        </p:tav>
                                        <p:tav tm="100000">
                                          <p:val>
                                            <p:strVal val="#ppt_x"/>
                                          </p:val>
                                        </p:tav>
                                      </p:tavLst>
                                    </p:anim>
                                    <p:anim calcmode="lin" valueType="num">
                                      <p:cBhvr additive="base">
                                        <p:cTn id="36" dur="500" fill="hold"/>
                                        <p:tgtEl>
                                          <p:spTgt spid="27"/>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0-#ppt_w/2"/>
                                          </p:val>
                                        </p:tav>
                                        <p:tav tm="100000">
                                          <p:val>
                                            <p:strVal val="#ppt_x"/>
                                          </p:val>
                                        </p:tav>
                                      </p:tavLst>
                                    </p:anim>
                                    <p:anim calcmode="lin" valueType="num">
                                      <p:cBhvr additive="base">
                                        <p:cTn id="40" dur="500" fill="hold"/>
                                        <p:tgtEl>
                                          <p:spTgt spid="17"/>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0-#ppt_w/2"/>
                                          </p:val>
                                        </p:tav>
                                        <p:tav tm="100000">
                                          <p:val>
                                            <p:strVal val="#ppt_x"/>
                                          </p:val>
                                        </p:tav>
                                      </p:tavLst>
                                    </p:anim>
                                    <p:anim calcmode="lin" valueType="num">
                                      <p:cBhvr additive="base">
                                        <p:cTn id="48" dur="500" fill="hold"/>
                                        <p:tgtEl>
                                          <p:spTgt spid="20"/>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0-#ppt_w/2"/>
                                          </p:val>
                                        </p:tav>
                                        <p:tav tm="100000">
                                          <p:val>
                                            <p:strVal val="#ppt_x"/>
                                          </p:val>
                                        </p:tav>
                                      </p:tavLst>
                                    </p:anim>
                                    <p:anim calcmode="lin" valueType="num">
                                      <p:cBhvr additive="base">
                                        <p:cTn id="5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Relationships</a:t>
            </a:r>
            <a:endParaRPr lang="en-IN" dirty="0" smtClean="0"/>
          </a:p>
        </p:txBody>
      </p:sp>
      <p:sp>
        <p:nvSpPr>
          <p:cNvPr id="3" name="Content Placeholder 2"/>
          <p:cNvSpPr>
            <a:spLocks noGrp="1"/>
          </p:cNvSpPr>
          <p:nvPr>
            <p:ph idx="1"/>
          </p:nvPr>
        </p:nvSpPr>
        <p:spPr>
          <a:xfrm>
            <a:off x="251520" y="908720"/>
            <a:ext cx="8229600" cy="4525963"/>
          </a:xfrm>
        </p:spPr>
        <p:txBody>
          <a:bodyPr>
            <a:normAutofit/>
          </a:bodyPr>
          <a:lstStyle/>
          <a:p>
            <a:pPr>
              <a:lnSpc>
                <a:spcPct val="150000"/>
              </a:lnSpc>
              <a:buBlip>
                <a:blip r:embed="rId3"/>
              </a:buBlip>
              <a:tabLst>
                <a:tab pos="521528" algn="l"/>
              </a:tabLst>
            </a:pPr>
            <a:r>
              <a:rPr lang="en-US" spc="-35" dirty="0" smtClean="0">
                <a:solidFill>
                  <a:srgbClr val="002060"/>
                </a:solidFill>
                <a:latin typeface="Book Antiqua" pitchFamily="18" charset="0"/>
              </a:rPr>
              <a:t> Is-a</a:t>
            </a:r>
          </a:p>
          <a:p>
            <a:pPr>
              <a:lnSpc>
                <a:spcPct val="150000"/>
              </a:lnSpc>
              <a:buBlip>
                <a:blip r:embed="rId3"/>
              </a:buBlip>
              <a:tabLst>
                <a:tab pos="521528" algn="l"/>
              </a:tabLst>
            </a:pPr>
            <a:r>
              <a:rPr lang="en-US" spc="-35" dirty="0" smtClean="0">
                <a:solidFill>
                  <a:srgbClr val="002060"/>
                </a:solidFill>
                <a:latin typeface="Book Antiqua" pitchFamily="18" charset="0"/>
              </a:rPr>
              <a:t>Has-a </a:t>
            </a:r>
            <a:endParaRPr lang="en-IN" spc="-35" dirty="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27</a:t>
            </a:fld>
            <a:endParaRPr lang="en-IN"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040"/>
            <a:ext cx="7524328" cy="908720"/>
          </a:xfrm>
        </p:spPr>
        <p:txBody>
          <a:bodyPr>
            <a:normAutofit/>
          </a:bodyPr>
          <a:lstStyle/>
          <a:p>
            <a:r>
              <a:rPr lang="en-US" dirty="0" smtClean="0"/>
              <a:t>Is-a Relationship</a:t>
            </a:r>
            <a:endParaRPr lang="en-IN" dirty="0"/>
          </a:p>
        </p:txBody>
      </p:sp>
      <p:sp>
        <p:nvSpPr>
          <p:cNvPr id="3" name="Content Placeholder 2"/>
          <p:cNvSpPr>
            <a:spLocks noGrp="1"/>
          </p:cNvSpPr>
          <p:nvPr>
            <p:ph idx="1"/>
          </p:nvPr>
        </p:nvSpPr>
        <p:spPr>
          <a:xfrm>
            <a:off x="323528" y="908720"/>
            <a:ext cx="8229600" cy="4525963"/>
          </a:xfrm>
        </p:spPr>
        <p:txBody>
          <a:bodyPr/>
          <a:lstStyle/>
          <a:p>
            <a:pPr>
              <a:lnSpc>
                <a:spcPct val="150000"/>
              </a:lnSpc>
              <a:tabLst>
                <a:tab pos="521528" algn="l"/>
              </a:tabLst>
            </a:pPr>
            <a:r>
              <a:rPr lang="en-US" sz="2400" spc="-35" dirty="0" smtClean="0">
                <a:solidFill>
                  <a:srgbClr val="002060"/>
                </a:solidFill>
                <a:latin typeface="Book Antiqua" pitchFamily="18" charset="0"/>
              </a:rPr>
              <a:t>Relationship between objects of super class and subclass is referred to as an is-a relationship</a:t>
            </a:r>
            <a:endParaRPr lang="en-IN" sz="2400" spc="-35" dirty="0" smtClean="0">
              <a:solidFill>
                <a:srgbClr val="002060"/>
              </a:solidFill>
              <a:latin typeface="Book Antiqua" pitchFamily="18" charset="0"/>
            </a:endParaRPr>
          </a:p>
          <a:p>
            <a:pPr>
              <a:lnSpc>
                <a:spcPct val="150000"/>
              </a:lnSpc>
              <a:tabLst>
                <a:tab pos="521528" algn="l"/>
              </a:tabLst>
            </a:pPr>
            <a:r>
              <a:rPr lang="en-US" sz="2400" spc="-35" dirty="0" smtClean="0">
                <a:solidFill>
                  <a:srgbClr val="002060"/>
                </a:solidFill>
                <a:latin typeface="Book Antiqua" pitchFamily="18" charset="0"/>
              </a:rPr>
              <a:t>A subclass always inherits the attributes of the  super class</a:t>
            </a:r>
            <a:endParaRPr lang="en-US" sz="2400" dirty="0" smtClean="0"/>
          </a:p>
          <a:p>
            <a:endParaRPr lang="en-US" dirty="0" smtClean="0"/>
          </a:p>
          <a:p>
            <a:endParaRPr lang="en-US" dirty="0" smtClean="0"/>
          </a:p>
          <a:p>
            <a:endParaRPr lang="en-US" dirty="0" smtClean="0"/>
          </a:p>
          <a:p>
            <a:pPr>
              <a:buNone/>
            </a:pPr>
            <a:endParaRPr lang="en-IN" dirty="0"/>
          </a:p>
        </p:txBody>
      </p:sp>
      <p:sp>
        <p:nvSpPr>
          <p:cNvPr id="4" name="Flowchart: Document 3"/>
          <p:cNvSpPr/>
          <p:nvPr/>
        </p:nvSpPr>
        <p:spPr>
          <a:xfrm>
            <a:off x="179512" y="3356992"/>
            <a:ext cx="2667000" cy="1905000"/>
          </a:xfrm>
          <a:prstGeom prst="flowChartDocumen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marL="228600" indent="-228600">
              <a:lnSpc>
                <a:spcPct val="150000"/>
              </a:lnSpc>
              <a:spcBef>
                <a:spcPct val="20000"/>
              </a:spcBef>
              <a:tabLst>
                <a:tab pos="521528" algn="l"/>
              </a:tabLst>
            </a:pPr>
            <a:r>
              <a:rPr lang="en-US" sz="2000" spc="-35" dirty="0" smtClean="0">
                <a:solidFill>
                  <a:srgbClr val="002060"/>
                </a:solidFill>
                <a:latin typeface="Book Antiqua" pitchFamily="18" charset="0"/>
                <a:ea typeface="Verdana" pitchFamily="34" charset="0"/>
                <a:cs typeface="Verdana" pitchFamily="34" charset="0"/>
              </a:rPr>
              <a:t>     Confirmed Ticket</a:t>
            </a:r>
            <a:endParaRPr lang="en-IN" sz="2000" spc="-35" dirty="0" err="1" smtClean="0">
              <a:solidFill>
                <a:srgbClr val="002060"/>
              </a:solidFill>
              <a:latin typeface="Book Antiqua" pitchFamily="18" charset="0"/>
              <a:ea typeface="Verdana" pitchFamily="34" charset="0"/>
              <a:cs typeface="Verdana" pitchFamily="34" charset="0"/>
            </a:endParaRPr>
          </a:p>
        </p:txBody>
      </p:sp>
      <p:sp>
        <p:nvSpPr>
          <p:cNvPr id="5" name="Flowchart: Document 4"/>
          <p:cNvSpPr/>
          <p:nvPr/>
        </p:nvSpPr>
        <p:spPr>
          <a:xfrm>
            <a:off x="5742112" y="3280792"/>
            <a:ext cx="2895600" cy="1981200"/>
          </a:xfrm>
          <a:prstGeom prst="flowChartDocumen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marL="228600" indent="-228600">
              <a:lnSpc>
                <a:spcPct val="150000"/>
              </a:lnSpc>
              <a:spcBef>
                <a:spcPct val="20000"/>
              </a:spcBef>
              <a:tabLst>
                <a:tab pos="521528" algn="l"/>
              </a:tabLst>
            </a:pPr>
            <a:r>
              <a:rPr lang="en-US" spc="-35" dirty="0" smtClean="0">
                <a:solidFill>
                  <a:srgbClr val="002060"/>
                </a:solidFill>
                <a:latin typeface="Book Antiqua" pitchFamily="18" charset="0"/>
                <a:ea typeface="Verdana" pitchFamily="34" charset="0"/>
                <a:cs typeface="Verdana" pitchFamily="34" charset="0"/>
              </a:rPr>
              <a:t>                   </a:t>
            </a:r>
            <a:r>
              <a:rPr lang="en-US" sz="2000" spc="-35" dirty="0" smtClean="0">
                <a:solidFill>
                  <a:srgbClr val="002060"/>
                </a:solidFill>
                <a:latin typeface="Book Antiqua" pitchFamily="18" charset="0"/>
                <a:ea typeface="Verdana" pitchFamily="34" charset="0"/>
                <a:cs typeface="Verdana" pitchFamily="34" charset="0"/>
              </a:rPr>
              <a:t>Ticket</a:t>
            </a:r>
            <a:endParaRPr lang="en-IN" sz="2000" spc="-35" dirty="0" smtClean="0">
              <a:solidFill>
                <a:srgbClr val="002060"/>
              </a:solidFill>
              <a:latin typeface="Book Antiqua" pitchFamily="18" charset="0"/>
              <a:ea typeface="Verdana" pitchFamily="34" charset="0"/>
              <a:cs typeface="Verdana" pitchFamily="34" charset="0"/>
            </a:endParaRPr>
          </a:p>
        </p:txBody>
      </p:sp>
      <p:sp>
        <p:nvSpPr>
          <p:cNvPr id="6" name="Right Arrow 5"/>
          <p:cNvSpPr/>
          <p:nvPr/>
        </p:nvSpPr>
        <p:spPr>
          <a:xfrm>
            <a:off x="3227512" y="3585592"/>
            <a:ext cx="2133600" cy="762000"/>
          </a:xfrm>
          <a:prstGeom prst="rightArrow">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marL="228600" indent="-228600">
              <a:lnSpc>
                <a:spcPct val="150000"/>
              </a:lnSpc>
              <a:spcBef>
                <a:spcPct val="20000"/>
              </a:spcBef>
              <a:tabLst>
                <a:tab pos="521528" algn="l"/>
              </a:tabLst>
            </a:pPr>
            <a:r>
              <a:rPr lang="en-US" sz="2000" spc="-35" dirty="0" smtClean="0">
                <a:solidFill>
                  <a:srgbClr val="002060"/>
                </a:solidFill>
                <a:latin typeface="Book Antiqua" pitchFamily="18" charset="0"/>
                <a:ea typeface="Verdana" pitchFamily="34" charset="0"/>
                <a:cs typeface="Verdana" pitchFamily="34" charset="0"/>
              </a:rPr>
              <a:t>              Is-a</a:t>
            </a:r>
            <a:endParaRPr lang="en-IN" sz="2000" spc="-35" dirty="0">
              <a:solidFill>
                <a:srgbClr val="002060"/>
              </a:solidFill>
              <a:latin typeface="Book Antiqua" pitchFamily="18" charset="0"/>
              <a:ea typeface="Verdana" pitchFamily="34" charset="0"/>
              <a:cs typeface="Verdana" pitchFamily="34" charset="0"/>
            </a:endParaRPr>
          </a:p>
        </p:txBody>
      </p:sp>
      <p:sp>
        <p:nvSpPr>
          <p:cNvPr id="7" name="Slide Number Placeholder 6"/>
          <p:cNvSpPr>
            <a:spLocks noGrp="1"/>
          </p:cNvSpPr>
          <p:nvPr>
            <p:ph type="sldNum" sz="quarter" idx="12"/>
          </p:nvPr>
        </p:nvSpPr>
        <p:spPr>
          <a:xfrm>
            <a:off x="179512" y="6132835"/>
            <a:ext cx="576064" cy="365125"/>
          </a:xfrm>
        </p:spPr>
        <p:txBody>
          <a:bodyPr/>
          <a:lstStyle/>
          <a:p>
            <a:fld id="{0CD13243-3D31-4DD5-8512-B28F7F2A6CD3}" type="slidenum">
              <a:rPr lang="en-IN" smtClean="0"/>
              <a:pPr/>
              <a:t>28</a:t>
            </a:fld>
            <a:endParaRPr lang="en-I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heckerboard(across)">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50000"/>
              </a:lnSpc>
              <a:tabLst>
                <a:tab pos="521528" algn="l"/>
              </a:tabLst>
            </a:pPr>
            <a:r>
              <a:rPr lang="en-US" dirty="0" smtClean="0"/>
              <a:t>Is-a Relationship contd…</a:t>
            </a:r>
          </a:p>
        </p:txBody>
      </p:sp>
      <p:sp>
        <p:nvSpPr>
          <p:cNvPr id="3" name="Content Placeholder 2"/>
          <p:cNvSpPr>
            <a:spLocks noGrp="1"/>
          </p:cNvSpPr>
          <p:nvPr>
            <p:ph idx="1"/>
          </p:nvPr>
        </p:nvSpPr>
        <p:spPr/>
        <p:txBody>
          <a:bodyPr/>
          <a:lstStyle/>
          <a:p>
            <a:pPr>
              <a:lnSpc>
                <a:spcPct val="150000"/>
              </a:lnSpc>
              <a:buBlip>
                <a:blip r:embed="rId2"/>
              </a:buBlip>
              <a:tabLst>
                <a:tab pos="521528" algn="l"/>
              </a:tabLst>
            </a:pPr>
            <a:r>
              <a:rPr lang="en-US" spc="-35" dirty="0" smtClean="0">
                <a:solidFill>
                  <a:srgbClr val="002060"/>
                </a:solidFill>
                <a:latin typeface="Book Antiqua" pitchFamily="18" charset="0"/>
              </a:rPr>
              <a:t>The is-a relationship between the Clean wash class and Washing Machine class</a:t>
            </a:r>
          </a:p>
          <a:p>
            <a:endParaRPr lang="en-US" dirty="0" smtClean="0"/>
          </a:p>
          <a:p>
            <a:endParaRPr lang="en-US" dirty="0" smtClean="0"/>
          </a:p>
          <a:p>
            <a:endParaRPr lang="en-US" dirty="0" smtClean="0"/>
          </a:p>
          <a:p>
            <a:endParaRPr lang="en-IN" dirty="0"/>
          </a:p>
        </p:txBody>
      </p:sp>
      <p:sp>
        <p:nvSpPr>
          <p:cNvPr id="4" name="Flowchart: Document 3"/>
          <p:cNvSpPr/>
          <p:nvPr/>
        </p:nvSpPr>
        <p:spPr>
          <a:xfrm>
            <a:off x="457200" y="3352800"/>
            <a:ext cx="2286000" cy="1905000"/>
          </a:xfrm>
          <a:prstGeom prst="flowChartDocumen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marL="228600" indent="-228600">
              <a:lnSpc>
                <a:spcPct val="150000"/>
              </a:lnSpc>
              <a:spcBef>
                <a:spcPct val="20000"/>
              </a:spcBef>
              <a:tabLst>
                <a:tab pos="521528" algn="l"/>
              </a:tabLst>
            </a:pPr>
            <a:r>
              <a:rPr lang="en-US" spc="-35" dirty="0" smtClean="0">
                <a:solidFill>
                  <a:srgbClr val="002060"/>
                </a:solidFill>
                <a:latin typeface="Book Antiqua" pitchFamily="18" charset="0"/>
                <a:ea typeface="Verdana" pitchFamily="34" charset="0"/>
                <a:cs typeface="Verdana" pitchFamily="34" charset="0"/>
              </a:rPr>
              <a:t>      </a:t>
            </a:r>
            <a:r>
              <a:rPr lang="en-US" sz="2000" spc="-35" dirty="0" smtClean="0">
                <a:solidFill>
                  <a:srgbClr val="002060"/>
                </a:solidFill>
                <a:latin typeface="Book Antiqua" pitchFamily="18" charset="0"/>
                <a:ea typeface="Verdana" pitchFamily="34" charset="0"/>
                <a:cs typeface="Verdana" pitchFamily="34" charset="0"/>
              </a:rPr>
              <a:t>Clean  wash</a:t>
            </a:r>
            <a:endParaRPr lang="en-IN" sz="2000" spc="-35" dirty="0">
              <a:solidFill>
                <a:srgbClr val="002060"/>
              </a:solidFill>
              <a:latin typeface="Book Antiqua" pitchFamily="18" charset="0"/>
              <a:ea typeface="Verdana" pitchFamily="34" charset="0"/>
              <a:cs typeface="Verdana" pitchFamily="34" charset="0"/>
            </a:endParaRPr>
          </a:p>
        </p:txBody>
      </p:sp>
      <p:sp>
        <p:nvSpPr>
          <p:cNvPr id="5" name="Flowchart: Document 4"/>
          <p:cNvSpPr/>
          <p:nvPr/>
        </p:nvSpPr>
        <p:spPr>
          <a:xfrm>
            <a:off x="6477000" y="3429000"/>
            <a:ext cx="2362200" cy="1752600"/>
          </a:xfrm>
          <a:prstGeom prst="flowChartDocumen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marL="228600" indent="-228600">
              <a:lnSpc>
                <a:spcPct val="150000"/>
              </a:lnSpc>
              <a:spcBef>
                <a:spcPct val="20000"/>
              </a:spcBef>
              <a:tabLst>
                <a:tab pos="521528" algn="l"/>
              </a:tabLst>
            </a:pPr>
            <a:r>
              <a:rPr lang="en-US" spc="-35" dirty="0" smtClean="0">
                <a:solidFill>
                  <a:srgbClr val="002060"/>
                </a:solidFill>
                <a:latin typeface="Book Antiqua" pitchFamily="18" charset="0"/>
                <a:ea typeface="Verdana" pitchFamily="34" charset="0"/>
                <a:cs typeface="Verdana" pitchFamily="34" charset="0"/>
              </a:rPr>
              <a:t>        </a:t>
            </a:r>
            <a:r>
              <a:rPr lang="en-US" sz="2000" spc="-35" dirty="0" smtClean="0">
                <a:solidFill>
                  <a:srgbClr val="002060"/>
                </a:solidFill>
                <a:latin typeface="Book Antiqua" pitchFamily="18" charset="0"/>
                <a:ea typeface="Verdana" pitchFamily="34" charset="0"/>
                <a:cs typeface="Verdana" pitchFamily="34" charset="0"/>
              </a:rPr>
              <a:t>Washing</a:t>
            </a:r>
          </a:p>
          <a:p>
            <a:pPr marL="228600" indent="-228600">
              <a:lnSpc>
                <a:spcPct val="150000"/>
              </a:lnSpc>
              <a:spcBef>
                <a:spcPct val="20000"/>
              </a:spcBef>
              <a:tabLst>
                <a:tab pos="521528" algn="l"/>
              </a:tabLst>
            </a:pPr>
            <a:r>
              <a:rPr lang="en-US" sz="2000" spc="-35" dirty="0" smtClean="0">
                <a:solidFill>
                  <a:srgbClr val="002060"/>
                </a:solidFill>
                <a:latin typeface="Book Antiqua" pitchFamily="18" charset="0"/>
                <a:ea typeface="Verdana" pitchFamily="34" charset="0"/>
                <a:cs typeface="Verdana" pitchFamily="34" charset="0"/>
              </a:rPr>
              <a:t>         machine</a:t>
            </a:r>
            <a:endParaRPr lang="en-IN" sz="2000" spc="-35" dirty="0">
              <a:solidFill>
                <a:srgbClr val="002060"/>
              </a:solidFill>
              <a:latin typeface="Book Antiqua" pitchFamily="18" charset="0"/>
              <a:ea typeface="Verdana" pitchFamily="34" charset="0"/>
              <a:cs typeface="Verdana" pitchFamily="34" charset="0"/>
            </a:endParaRPr>
          </a:p>
        </p:txBody>
      </p:sp>
      <p:sp>
        <p:nvSpPr>
          <p:cNvPr id="6" name="Right Arrow 5"/>
          <p:cNvSpPr/>
          <p:nvPr/>
        </p:nvSpPr>
        <p:spPr>
          <a:xfrm>
            <a:off x="3276600" y="3810000"/>
            <a:ext cx="2514600" cy="914400"/>
          </a:xfrm>
          <a:prstGeom prst="rightArrow">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marL="228600" indent="-228600">
              <a:lnSpc>
                <a:spcPct val="150000"/>
              </a:lnSpc>
              <a:spcBef>
                <a:spcPct val="20000"/>
              </a:spcBef>
              <a:tabLst>
                <a:tab pos="521528" algn="l"/>
              </a:tabLst>
            </a:pPr>
            <a:r>
              <a:rPr lang="en-US" spc="-35" dirty="0" smtClean="0">
                <a:solidFill>
                  <a:srgbClr val="002060"/>
                </a:solidFill>
                <a:latin typeface="Book Antiqua" pitchFamily="18" charset="0"/>
                <a:ea typeface="Verdana" pitchFamily="34" charset="0"/>
                <a:cs typeface="Verdana" pitchFamily="34" charset="0"/>
              </a:rPr>
              <a:t>                </a:t>
            </a:r>
            <a:r>
              <a:rPr lang="en-US" sz="2000" spc="-35" dirty="0" smtClean="0">
                <a:solidFill>
                  <a:srgbClr val="002060"/>
                </a:solidFill>
                <a:latin typeface="Book Antiqua" pitchFamily="18" charset="0"/>
                <a:ea typeface="Verdana" pitchFamily="34" charset="0"/>
                <a:cs typeface="Verdana" pitchFamily="34" charset="0"/>
              </a:rPr>
              <a:t>Is-a</a:t>
            </a:r>
            <a:endParaRPr lang="en-IN" sz="2000" spc="-35" dirty="0">
              <a:solidFill>
                <a:srgbClr val="002060"/>
              </a:solidFill>
              <a:latin typeface="Book Antiqua" pitchFamily="18" charset="0"/>
              <a:ea typeface="Verdana" pitchFamily="34" charset="0"/>
              <a:cs typeface="Verdana" pitchFamily="34" charset="0"/>
            </a:endParaRPr>
          </a:p>
        </p:txBody>
      </p:sp>
      <p:sp>
        <p:nvSpPr>
          <p:cNvPr id="7" name="Slide Number Placeholder 6"/>
          <p:cNvSpPr>
            <a:spLocks noGrp="1"/>
          </p:cNvSpPr>
          <p:nvPr>
            <p:ph type="sldNum" sz="quarter" idx="12"/>
          </p:nvPr>
        </p:nvSpPr>
        <p:spPr/>
        <p:txBody>
          <a:bodyPr/>
          <a:lstStyle/>
          <a:p>
            <a:fld id="{0CD13243-3D31-4DD5-8512-B28F7F2A6CD3}" type="slidenum">
              <a:rPr lang="en-IN" smtClean="0"/>
              <a:pPr/>
              <a:t>29</a:t>
            </a:fld>
            <a:endParaRPr lang="en-I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bg/>
                                          </p:spTgt>
                                        </p:tgtEl>
                                        <p:attrNameLst>
                                          <p:attrName>style.visibility</p:attrName>
                                        </p:attrNameLst>
                                      </p:cBhvr>
                                      <p:to>
                                        <p:strVal val="visible"/>
                                      </p:to>
                                    </p:set>
                                    <p:anim calcmode="lin" valueType="num">
                                      <p:cBhvr additive="base">
                                        <p:cTn id="19"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6">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bg/>
                                          </p:spTgt>
                                        </p:tgtEl>
                                        <p:attrNameLst>
                                          <p:attrName>style.visibility</p:attrName>
                                        </p:attrNameLst>
                                      </p:cBhvr>
                                      <p:to>
                                        <p:strVal val="visible"/>
                                      </p:to>
                                    </p:set>
                                    <p:anim calcmode="lin" valueType="num">
                                      <p:cBhvr additive="base">
                                        <p:cTn id="29" dur="500" fill="hold"/>
                                        <p:tgtEl>
                                          <p:spTgt spid="5">
                                            <p:bg/>
                                          </p:spTgt>
                                        </p:tgtEl>
                                        <p:attrNameLst>
                                          <p:attrName>ppt_x</p:attrName>
                                        </p:attrNameLst>
                                      </p:cBhvr>
                                      <p:tavLst>
                                        <p:tav tm="0">
                                          <p:val>
                                            <p:strVal val="#ppt_x"/>
                                          </p:val>
                                        </p:tav>
                                        <p:tav tm="100000">
                                          <p:val>
                                            <p:strVal val="#ppt_x"/>
                                          </p:val>
                                        </p:tav>
                                      </p:tavLst>
                                    </p:anim>
                                    <p:anim calcmode="lin" valueType="num">
                                      <p:cBhvr additive="base">
                                        <p:cTn id="30"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 calcmode="lin" valueType="num">
                                      <p:cBhvr additive="base">
                                        <p:cTn id="3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 calcmode="lin" valueType="num">
                                      <p:cBhvr additive="base">
                                        <p:cTn id="4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P spid="6" grpId="0"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4" y="1124744"/>
            <a:ext cx="9029696" cy="4824536"/>
          </a:xfrm>
        </p:spPr>
        <p:txBody>
          <a:bodyPr>
            <a:normAutofit fontScale="77500" lnSpcReduction="20000"/>
          </a:bodyPr>
          <a:lstStyle/>
          <a:p>
            <a:pPr marL="514350" indent="-514350">
              <a:lnSpc>
                <a:spcPct val="150000"/>
              </a:lnSpc>
              <a:buBlip>
                <a:blip r:embed="rId3"/>
              </a:buBlip>
              <a:tabLst>
                <a:tab pos="521528" algn="l"/>
              </a:tabLst>
            </a:pPr>
            <a:r>
              <a:rPr lang="en-US" sz="3600" spc="-35" dirty="0" smtClean="0">
                <a:solidFill>
                  <a:srgbClr val="002060"/>
                </a:solidFill>
                <a:latin typeface="Book Antiqua" pitchFamily="18" charset="0"/>
              </a:rPr>
              <a:t>Destructors are used to destroy an instances of a class</a:t>
            </a:r>
          </a:p>
          <a:p>
            <a:pPr marL="514350" indent="-514350">
              <a:lnSpc>
                <a:spcPct val="150000"/>
              </a:lnSpc>
              <a:tabLst>
                <a:tab pos="521528" algn="l"/>
              </a:tabLst>
            </a:pPr>
            <a:r>
              <a:rPr lang="en-US" sz="3600" spc="-35" dirty="0" smtClean="0">
                <a:solidFill>
                  <a:srgbClr val="002060"/>
                </a:solidFill>
                <a:latin typeface="Book Antiqua" pitchFamily="18" charset="0"/>
              </a:rPr>
              <a:t>A class can only have one destructor</a:t>
            </a:r>
          </a:p>
          <a:p>
            <a:pPr marL="514350" indent="-514350">
              <a:lnSpc>
                <a:spcPct val="150000"/>
              </a:lnSpc>
              <a:tabLst>
                <a:tab pos="521528" algn="l"/>
              </a:tabLst>
            </a:pPr>
            <a:r>
              <a:rPr lang="en-US" sz="3600" spc="-35" dirty="0" smtClean="0">
                <a:solidFill>
                  <a:srgbClr val="002060"/>
                </a:solidFill>
                <a:latin typeface="Book Antiqua" pitchFamily="18" charset="0"/>
              </a:rPr>
              <a:t>Destructors cannot be overloaded</a:t>
            </a:r>
          </a:p>
          <a:p>
            <a:pPr marL="514350" indent="-514350">
              <a:lnSpc>
                <a:spcPct val="150000"/>
              </a:lnSpc>
              <a:tabLst>
                <a:tab pos="521528" algn="l"/>
              </a:tabLst>
            </a:pPr>
            <a:r>
              <a:rPr lang="en-US" sz="3600" spc="-35" dirty="0" smtClean="0">
                <a:solidFill>
                  <a:srgbClr val="002060"/>
                </a:solidFill>
                <a:latin typeface="Book Antiqua" pitchFamily="18" charset="0"/>
              </a:rPr>
              <a:t>Destructors cannot be called. They are invoked automatically</a:t>
            </a:r>
          </a:p>
          <a:p>
            <a:pPr marL="514350" indent="-514350">
              <a:lnSpc>
                <a:spcPct val="150000"/>
              </a:lnSpc>
              <a:tabLst>
                <a:tab pos="521528" algn="l"/>
              </a:tabLst>
            </a:pPr>
            <a:r>
              <a:rPr lang="en-US" sz="3600" spc="-35" dirty="0" smtClean="0">
                <a:solidFill>
                  <a:srgbClr val="002060"/>
                </a:solidFill>
                <a:latin typeface="Book Antiqua" pitchFamily="18" charset="0"/>
              </a:rPr>
              <a:t>A Destructor does not take modifiers or have parameters</a:t>
            </a:r>
          </a:p>
          <a:p>
            <a:pPr>
              <a:lnSpc>
                <a:spcPct val="150000"/>
              </a:lnSpc>
              <a:buNone/>
              <a:tabLst>
                <a:tab pos="521528" algn="l"/>
              </a:tabLst>
            </a:pPr>
            <a:endParaRPr lang="en-US" sz="3300" spc="-35" dirty="0" smtClean="0">
              <a:solidFill>
                <a:srgbClr val="002060"/>
              </a:solidFill>
              <a:latin typeface="Book Antiqua" pitchFamily="18" charset="0"/>
            </a:endParaRPr>
          </a:p>
        </p:txBody>
      </p:sp>
      <p:sp>
        <p:nvSpPr>
          <p:cNvPr id="4" name="Content Placeholder 3"/>
          <p:cNvSpPr>
            <a:spLocks noGrp="1"/>
          </p:cNvSpPr>
          <p:nvPr>
            <p:ph idx="4294967295"/>
          </p:nvPr>
        </p:nvSpPr>
        <p:spPr>
          <a:xfrm flipV="1">
            <a:off x="8153400" y="7162800"/>
            <a:ext cx="1981200" cy="45719"/>
          </a:xfrm>
        </p:spPr>
        <p:txBody>
          <a:bodyPr>
            <a:normAutofit fontScale="25000" lnSpcReduction="20000"/>
          </a:bodyPr>
          <a:lstStyle/>
          <a:p>
            <a:pPr>
              <a:buNone/>
            </a:pPr>
            <a:endParaRPr lang="en-US" dirty="0">
              <a:latin typeface="Book Antiqua" pitchFamily="18" charset="0"/>
            </a:endParaRPr>
          </a:p>
        </p:txBody>
      </p:sp>
      <p:sp>
        <p:nvSpPr>
          <p:cNvPr id="6" name="Title 1"/>
          <p:cNvSpPr>
            <a:spLocks noGrp="1"/>
          </p:cNvSpPr>
          <p:nvPr>
            <p:ph type="title"/>
          </p:nvPr>
        </p:nvSpPr>
        <p:spPr/>
        <p:txBody>
          <a:bodyPr>
            <a:normAutofit/>
          </a:bodyPr>
          <a:lstStyle/>
          <a:p>
            <a:r>
              <a:rPr lang="en-US" dirty="0" smtClean="0">
                <a:latin typeface="Book Antiqua" pitchFamily="18" charset="0"/>
              </a:rPr>
              <a:t>Destructors</a:t>
            </a:r>
          </a:p>
        </p:txBody>
      </p:sp>
      <p:sp>
        <p:nvSpPr>
          <p:cNvPr id="5" name="Slide Number Placeholder 4"/>
          <p:cNvSpPr>
            <a:spLocks noGrp="1"/>
          </p:cNvSpPr>
          <p:nvPr>
            <p:ph type="sldNum" sz="quarter" idx="12"/>
          </p:nvPr>
        </p:nvSpPr>
        <p:spPr/>
        <p:txBody>
          <a:bodyPr/>
          <a:lstStyle/>
          <a:p>
            <a:fld id="{0CD13243-3D31-4DD5-8512-B28F7F2A6CD3}" type="slidenum">
              <a:rPr lang="en-IN" smtClean="0"/>
              <a:pPr/>
              <a:t>3</a:t>
            </a:fld>
            <a:endParaRPr lang="en-IN"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50000"/>
              </a:lnSpc>
              <a:tabLst>
                <a:tab pos="521528" algn="l"/>
              </a:tabLst>
            </a:pPr>
            <a:r>
              <a:rPr lang="en-US" dirty="0" smtClean="0"/>
              <a:t>Has-a Relationship</a:t>
            </a:r>
          </a:p>
        </p:txBody>
      </p:sp>
      <p:sp>
        <p:nvSpPr>
          <p:cNvPr id="3" name="Content Placeholder 2"/>
          <p:cNvSpPr>
            <a:spLocks noGrp="1"/>
          </p:cNvSpPr>
          <p:nvPr>
            <p:ph idx="1"/>
          </p:nvPr>
        </p:nvSpPr>
        <p:spPr>
          <a:xfrm>
            <a:off x="0" y="1556792"/>
            <a:ext cx="8964488" cy="4525963"/>
          </a:xfrm>
        </p:spPr>
        <p:txBody>
          <a:bodyPr>
            <a:normAutofit/>
          </a:bodyPr>
          <a:lstStyle/>
          <a:p>
            <a:pPr>
              <a:lnSpc>
                <a:spcPct val="150000"/>
              </a:lnSpc>
              <a:buBlip>
                <a:blip r:embed="rId3"/>
              </a:buBlip>
              <a:tabLst>
                <a:tab pos="521528" algn="l"/>
              </a:tabLst>
            </a:pPr>
            <a:r>
              <a:rPr lang="en-US" spc="-35" dirty="0" smtClean="0">
                <a:solidFill>
                  <a:srgbClr val="002060"/>
                </a:solidFill>
                <a:latin typeface="Book Antiqua" pitchFamily="18" charset="0"/>
              </a:rPr>
              <a:t>The has-a relationship is also known as aggregation or composition</a:t>
            </a:r>
            <a:endParaRPr lang="en-IN" dirty="0"/>
          </a:p>
        </p:txBody>
      </p:sp>
      <p:sp>
        <p:nvSpPr>
          <p:cNvPr id="4" name="Flowchart: Document 3"/>
          <p:cNvSpPr/>
          <p:nvPr/>
        </p:nvSpPr>
        <p:spPr>
          <a:xfrm>
            <a:off x="395536" y="3068960"/>
            <a:ext cx="2743200" cy="1981200"/>
          </a:xfrm>
          <a:prstGeom prst="flowChartDocumen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marL="228600" indent="-228600" algn="ctr">
              <a:lnSpc>
                <a:spcPct val="150000"/>
              </a:lnSpc>
              <a:spcBef>
                <a:spcPct val="20000"/>
              </a:spcBef>
              <a:tabLst>
                <a:tab pos="521528" algn="l"/>
              </a:tabLst>
            </a:pPr>
            <a:r>
              <a:rPr lang="en-US" sz="2000" spc="-35" dirty="0" smtClean="0">
                <a:solidFill>
                  <a:srgbClr val="002060"/>
                </a:solidFill>
                <a:latin typeface="Book Antiqua" pitchFamily="18" charset="0"/>
                <a:ea typeface="Verdana" pitchFamily="34" charset="0"/>
                <a:cs typeface="Verdana" pitchFamily="34" charset="0"/>
              </a:rPr>
              <a:t>    Student-detail</a:t>
            </a:r>
            <a:endParaRPr lang="en-IN" sz="2000" spc="-35" dirty="0">
              <a:solidFill>
                <a:srgbClr val="002060"/>
              </a:solidFill>
              <a:latin typeface="Book Antiqua" pitchFamily="18" charset="0"/>
              <a:ea typeface="Verdana" pitchFamily="34" charset="0"/>
              <a:cs typeface="Verdana" pitchFamily="34" charset="0"/>
            </a:endParaRPr>
          </a:p>
        </p:txBody>
      </p:sp>
      <p:sp>
        <p:nvSpPr>
          <p:cNvPr id="5" name="Flowchart: Document 4"/>
          <p:cNvSpPr/>
          <p:nvPr/>
        </p:nvSpPr>
        <p:spPr>
          <a:xfrm>
            <a:off x="6012160" y="3068960"/>
            <a:ext cx="2895600" cy="1905000"/>
          </a:xfrm>
          <a:prstGeom prst="flowChartDocumen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marL="228600" indent="-228600" algn="ctr">
              <a:lnSpc>
                <a:spcPct val="150000"/>
              </a:lnSpc>
              <a:spcBef>
                <a:spcPct val="20000"/>
              </a:spcBef>
              <a:tabLst>
                <a:tab pos="521528" algn="l"/>
              </a:tabLst>
            </a:pPr>
            <a:r>
              <a:rPr lang="en-US" spc="-35" dirty="0" smtClean="0">
                <a:solidFill>
                  <a:srgbClr val="002060"/>
                </a:solidFill>
                <a:latin typeface="Book Antiqua" pitchFamily="18" charset="0"/>
                <a:ea typeface="Verdana" pitchFamily="34" charset="0"/>
                <a:cs typeface="Verdana" pitchFamily="34" charset="0"/>
              </a:rPr>
              <a:t>                </a:t>
            </a:r>
            <a:r>
              <a:rPr lang="en-US" sz="2000" spc="-35" dirty="0" smtClean="0">
                <a:solidFill>
                  <a:srgbClr val="002060"/>
                </a:solidFill>
                <a:latin typeface="Book Antiqua" pitchFamily="18" charset="0"/>
                <a:ea typeface="Verdana" pitchFamily="34" charset="0"/>
                <a:cs typeface="Verdana" pitchFamily="34" charset="0"/>
              </a:rPr>
              <a:t>Address</a:t>
            </a:r>
            <a:endParaRPr lang="en-IN" sz="2000" spc="-35" dirty="0">
              <a:solidFill>
                <a:srgbClr val="002060"/>
              </a:solidFill>
              <a:latin typeface="Book Antiqua" pitchFamily="18" charset="0"/>
              <a:ea typeface="Verdana" pitchFamily="34" charset="0"/>
              <a:cs typeface="Verdana" pitchFamily="34" charset="0"/>
            </a:endParaRPr>
          </a:p>
        </p:txBody>
      </p:sp>
      <p:sp>
        <p:nvSpPr>
          <p:cNvPr id="6" name="Right Arrow 5"/>
          <p:cNvSpPr/>
          <p:nvPr/>
        </p:nvSpPr>
        <p:spPr>
          <a:xfrm>
            <a:off x="3672136" y="3390528"/>
            <a:ext cx="1905000" cy="762000"/>
          </a:xfrm>
          <a:prstGeom prst="rightArrow">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marL="228600" indent="-228600">
              <a:lnSpc>
                <a:spcPct val="150000"/>
              </a:lnSpc>
              <a:spcBef>
                <a:spcPct val="20000"/>
              </a:spcBef>
              <a:tabLst>
                <a:tab pos="521528" algn="l"/>
              </a:tabLst>
            </a:pPr>
            <a:r>
              <a:rPr lang="en-US" sz="2000" spc="-35" dirty="0" smtClean="0">
                <a:solidFill>
                  <a:srgbClr val="002060"/>
                </a:solidFill>
                <a:latin typeface="Book Antiqua" pitchFamily="18" charset="0"/>
                <a:ea typeface="Verdana" pitchFamily="34" charset="0"/>
                <a:cs typeface="Verdana" pitchFamily="34" charset="0"/>
              </a:rPr>
              <a:t>          Has-a</a:t>
            </a:r>
            <a:endParaRPr lang="en-IN" sz="2000" spc="-35" dirty="0">
              <a:solidFill>
                <a:srgbClr val="002060"/>
              </a:solidFill>
              <a:latin typeface="Book Antiqua" pitchFamily="18" charset="0"/>
              <a:ea typeface="Verdana" pitchFamily="34" charset="0"/>
              <a:cs typeface="Verdana" pitchFamily="34" charset="0"/>
            </a:endParaRPr>
          </a:p>
        </p:txBody>
      </p:sp>
      <p:sp>
        <p:nvSpPr>
          <p:cNvPr id="7" name="Slide Number Placeholder 6"/>
          <p:cNvSpPr>
            <a:spLocks noGrp="1"/>
          </p:cNvSpPr>
          <p:nvPr>
            <p:ph type="sldNum" sz="quarter" idx="12"/>
          </p:nvPr>
        </p:nvSpPr>
        <p:spPr/>
        <p:txBody>
          <a:bodyPr/>
          <a:lstStyle/>
          <a:p>
            <a:fld id="{0CD13243-3D31-4DD5-8512-B28F7F2A6CD3}" type="slidenum">
              <a:rPr lang="en-IN" smtClean="0"/>
              <a:pPr/>
              <a:t>30</a:t>
            </a:fld>
            <a:endParaRPr lang="en-IN"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amond(in)">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Has-a Relationship contd..</a:t>
            </a:r>
            <a:endParaRPr lang="en-IN" dirty="0">
              <a:latin typeface="Book Antiqua" pitchFamily="18" charset="0"/>
            </a:endParaRPr>
          </a:p>
        </p:txBody>
      </p:sp>
      <p:sp>
        <p:nvSpPr>
          <p:cNvPr id="3" name="Content Placeholder 2"/>
          <p:cNvSpPr>
            <a:spLocks noGrp="1"/>
          </p:cNvSpPr>
          <p:nvPr>
            <p:ph idx="1"/>
          </p:nvPr>
        </p:nvSpPr>
        <p:spPr>
          <a:xfrm>
            <a:off x="323528" y="1124744"/>
            <a:ext cx="8229600" cy="4525963"/>
          </a:xfrm>
        </p:spPr>
        <p:txBody>
          <a:bodyPr>
            <a:normAutofit/>
          </a:bodyPr>
          <a:lstStyle/>
          <a:p>
            <a:pPr>
              <a:lnSpc>
                <a:spcPct val="150000"/>
              </a:lnSpc>
              <a:buBlip>
                <a:blip r:embed="rId3"/>
              </a:buBlip>
              <a:tabLst>
                <a:tab pos="521528" algn="l"/>
              </a:tabLst>
            </a:pPr>
            <a:r>
              <a:rPr lang="en-US" spc="-35" dirty="0" smtClean="0">
                <a:solidFill>
                  <a:srgbClr val="002060"/>
                </a:solidFill>
                <a:latin typeface="Book Antiqua" pitchFamily="18" charset="0"/>
              </a:rPr>
              <a:t>A washing machine has a spinner and depicts the has-a relationship between the washing Machine and Color class</a:t>
            </a:r>
            <a:endParaRPr lang="en-IN" dirty="0"/>
          </a:p>
        </p:txBody>
      </p:sp>
      <p:sp>
        <p:nvSpPr>
          <p:cNvPr id="4" name="Flowchart: Document 3"/>
          <p:cNvSpPr/>
          <p:nvPr/>
        </p:nvSpPr>
        <p:spPr>
          <a:xfrm>
            <a:off x="539552" y="3356992"/>
            <a:ext cx="2514600" cy="1905000"/>
          </a:xfrm>
          <a:prstGeom prst="flowChartDocumen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olidFill>
                  <a:srgbClr val="002060"/>
                </a:solidFill>
                <a:latin typeface="Book Antiqua" pitchFamily="18" charset="0"/>
              </a:rPr>
              <a:t>Washing Machine</a:t>
            </a:r>
            <a:endParaRPr lang="en-IN" sz="2400" dirty="0">
              <a:solidFill>
                <a:srgbClr val="002060"/>
              </a:solidFill>
              <a:latin typeface="Book Antiqua" pitchFamily="18" charset="0"/>
            </a:endParaRPr>
          </a:p>
        </p:txBody>
      </p:sp>
      <p:sp>
        <p:nvSpPr>
          <p:cNvPr id="5" name="Flowchart: Document 4"/>
          <p:cNvSpPr/>
          <p:nvPr/>
        </p:nvSpPr>
        <p:spPr>
          <a:xfrm>
            <a:off x="6228184" y="3284984"/>
            <a:ext cx="2590800" cy="1828800"/>
          </a:xfrm>
          <a:prstGeom prst="flowChartDocumen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olidFill>
                  <a:srgbClr val="002060"/>
                </a:solidFill>
                <a:latin typeface="Book Antiqua" pitchFamily="18" charset="0"/>
              </a:rPr>
              <a:t>Color</a:t>
            </a:r>
            <a:endParaRPr lang="en-IN" sz="2400" dirty="0">
              <a:solidFill>
                <a:srgbClr val="002060"/>
              </a:solidFill>
              <a:latin typeface="Book Antiqua" pitchFamily="18" charset="0"/>
            </a:endParaRPr>
          </a:p>
        </p:txBody>
      </p:sp>
      <p:sp>
        <p:nvSpPr>
          <p:cNvPr id="6" name="Right Arrow 5"/>
          <p:cNvSpPr/>
          <p:nvPr/>
        </p:nvSpPr>
        <p:spPr>
          <a:xfrm>
            <a:off x="3347864" y="3717032"/>
            <a:ext cx="2514600" cy="838200"/>
          </a:xfrm>
          <a:prstGeom prst="rightArrow">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olidFill>
                  <a:srgbClr val="002060"/>
                </a:solidFill>
                <a:latin typeface="Book Antiqua" pitchFamily="18" charset="0"/>
              </a:rPr>
              <a:t>Has-a</a:t>
            </a:r>
            <a:endParaRPr lang="en-IN" sz="2400" dirty="0">
              <a:solidFill>
                <a:srgbClr val="002060"/>
              </a:solidFill>
              <a:latin typeface="Book Antiqua" pitchFamily="18" charset="0"/>
            </a:endParaRPr>
          </a:p>
        </p:txBody>
      </p:sp>
      <p:sp>
        <p:nvSpPr>
          <p:cNvPr id="7" name="Slide Number Placeholder 6"/>
          <p:cNvSpPr>
            <a:spLocks noGrp="1"/>
          </p:cNvSpPr>
          <p:nvPr>
            <p:ph type="sldNum" sz="quarter" idx="12"/>
          </p:nvPr>
        </p:nvSpPr>
        <p:spPr/>
        <p:txBody>
          <a:bodyPr/>
          <a:lstStyle/>
          <a:p>
            <a:fld id="{0CD13243-3D31-4DD5-8512-B28F7F2A6CD3}" type="slidenum">
              <a:rPr lang="en-IN" smtClean="0"/>
              <a:pPr/>
              <a:t>31</a:t>
            </a:fld>
            <a:endParaRPr lang="en-IN" dirty="0"/>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 calcmode="lin" valueType="num">
                                      <p:cBhvr additive="base">
                                        <p:cTn id="15"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6" dur="500" fill="hold"/>
                                        <p:tgtEl>
                                          <p:spTgt spid="6">
                                            <p:bg/>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bg/>
                                          </p:spTgt>
                                        </p:tgtEl>
                                        <p:attrNameLst>
                                          <p:attrName>style.visibility</p:attrName>
                                        </p:attrNameLst>
                                      </p:cBhvr>
                                      <p:to>
                                        <p:strVal val="visible"/>
                                      </p:to>
                                    </p:set>
                                    <p:anim calcmode="lin" valueType="num">
                                      <p:cBhvr additive="base">
                                        <p:cTn id="25" dur="500" fill="hold"/>
                                        <p:tgtEl>
                                          <p:spTgt spid="5">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5">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 calcmode="lin" valueType="num">
                                      <p:cBhvr additive="base">
                                        <p:cTn id="2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5" grpId="0" build="allAtOnce" animBg="1"/>
      <p:bldP spid="6" grpId="0" build="allAtOnce"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 Antiqua" pitchFamily="18" charset="0"/>
              </a:rPr>
              <a:t>Inheritance contd…</a:t>
            </a:r>
            <a:endParaRPr lang="en-IN" dirty="0">
              <a:latin typeface="Book Antiqua" pitchFamily="18" charset="0"/>
            </a:endParaRPr>
          </a:p>
        </p:txBody>
      </p:sp>
      <p:sp>
        <p:nvSpPr>
          <p:cNvPr id="3" name="Content Placeholder 2"/>
          <p:cNvSpPr>
            <a:spLocks noGrp="1"/>
          </p:cNvSpPr>
          <p:nvPr>
            <p:ph idx="1"/>
          </p:nvPr>
        </p:nvSpPr>
        <p:spPr/>
        <p:txBody>
          <a:bodyPr>
            <a:normAutofit/>
          </a:bodyPr>
          <a:lstStyle/>
          <a:p>
            <a:pPr>
              <a:lnSpc>
                <a:spcPct val="150000"/>
              </a:lnSpc>
              <a:buBlip>
                <a:blip r:embed="rId2"/>
              </a:buBlip>
              <a:tabLst>
                <a:tab pos="521528" algn="l"/>
              </a:tabLst>
            </a:pPr>
            <a:r>
              <a:rPr lang="en-US" spc="-35" dirty="0" smtClean="0">
                <a:solidFill>
                  <a:srgbClr val="002060"/>
                </a:solidFill>
                <a:latin typeface="Book Antiqua" pitchFamily="18" charset="0"/>
              </a:rPr>
              <a:t>Single inheritance</a:t>
            </a:r>
          </a:p>
          <a:p>
            <a:pPr>
              <a:lnSpc>
                <a:spcPct val="150000"/>
              </a:lnSpc>
              <a:buBlip>
                <a:blip r:embed="rId2"/>
              </a:buBlip>
              <a:tabLst>
                <a:tab pos="521528" algn="l"/>
              </a:tabLst>
            </a:pPr>
            <a:r>
              <a:rPr lang="en-US" spc="-35" dirty="0" smtClean="0">
                <a:solidFill>
                  <a:srgbClr val="002060"/>
                </a:solidFill>
                <a:latin typeface="Book Antiqua" pitchFamily="18" charset="0"/>
              </a:rPr>
              <a:t>Multiple inheritance</a:t>
            </a: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32</a:t>
            </a:fld>
            <a:endParaRPr lang="en-IN"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 Antiqua" pitchFamily="18" charset="0"/>
              </a:rPr>
              <a:t>Single Inheritance</a:t>
            </a:r>
            <a:endParaRPr lang="en-IN" dirty="0">
              <a:latin typeface="Book Antiqua" pitchFamily="18" charset="0"/>
            </a:endParaRPr>
          </a:p>
        </p:txBody>
      </p:sp>
      <p:sp>
        <p:nvSpPr>
          <p:cNvPr id="3" name="Content Placeholder 2"/>
          <p:cNvSpPr>
            <a:spLocks noGrp="1"/>
          </p:cNvSpPr>
          <p:nvPr>
            <p:ph idx="1"/>
          </p:nvPr>
        </p:nvSpPr>
        <p:spPr>
          <a:xfrm>
            <a:off x="323528" y="1052736"/>
            <a:ext cx="8640960" cy="5328592"/>
          </a:xfrm>
        </p:spPr>
        <p:txBody>
          <a:bodyPr/>
          <a:lstStyle/>
          <a:p>
            <a:pPr>
              <a:lnSpc>
                <a:spcPct val="150000"/>
              </a:lnSpc>
              <a:buNone/>
              <a:tabLst>
                <a:tab pos="521528" algn="l"/>
              </a:tabLst>
            </a:pPr>
            <a:endParaRPr lang="en-US" sz="1800" spc="-35" dirty="0" smtClean="0">
              <a:solidFill>
                <a:srgbClr val="002060"/>
              </a:solidFill>
              <a:latin typeface="Book Antiqua" pitchFamily="18" charset="0"/>
            </a:endParaRPr>
          </a:p>
          <a:p>
            <a:pPr>
              <a:lnSpc>
                <a:spcPct val="150000"/>
              </a:lnSpc>
              <a:tabLst>
                <a:tab pos="521528" algn="l"/>
              </a:tabLst>
            </a:pPr>
            <a:r>
              <a:rPr lang="en-US" spc="-35" dirty="0" smtClean="0">
                <a:solidFill>
                  <a:srgbClr val="002060"/>
                </a:solidFill>
                <a:latin typeface="Book Antiqua" pitchFamily="18" charset="0"/>
              </a:rPr>
              <a:t>Single inheritance - Child class is derived from only one base class</a:t>
            </a:r>
            <a:endParaRPr lang="en-IN" dirty="0"/>
          </a:p>
        </p:txBody>
      </p:sp>
      <p:sp>
        <p:nvSpPr>
          <p:cNvPr id="7" name="Slide Number Placeholder 6"/>
          <p:cNvSpPr>
            <a:spLocks noGrp="1"/>
          </p:cNvSpPr>
          <p:nvPr>
            <p:ph type="sldNum" sz="quarter" idx="12"/>
          </p:nvPr>
        </p:nvSpPr>
        <p:spPr/>
        <p:txBody>
          <a:bodyPr/>
          <a:lstStyle/>
          <a:p>
            <a:fld id="{0CD13243-3D31-4DD5-8512-B28F7F2A6CD3}" type="slidenum">
              <a:rPr lang="en-IN" smtClean="0"/>
              <a:pPr/>
              <a:t>33</a:t>
            </a:fld>
            <a:endParaRPr lang="en-IN"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 </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34</a:t>
            </a:fld>
            <a:endParaRPr lang="en-IN" dirty="0"/>
          </a:p>
        </p:txBody>
      </p:sp>
      <p:sp>
        <p:nvSpPr>
          <p:cNvPr id="6" name="Rounded Rectangle 5"/>
          <p:cNvSpPr/>
          <p:nvPr/>
        </p:nvSpPr>
        <p:spPr>
          <a:xfrm>
            <a:off x="3107060" y="1412776"/>
            <a:ext cx="2209800" cy="1295400"/>
          </a:xfrm>
          <a:prstGeom prst="round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olidFill>
                  <a:srgbClr val="002060"/>
                </a:solidFill>
                <a:latin typeface="Book Antiqua" pitchFamily="18" charset="0"/>
              </a:rPr>
              <a:t>Base Class</a:t>
            </a:r>
            <a:endParaRPr lang="en-IN" sz="2400" dirty="0" smtClean="0">
              <a:solidFill>
                <a:srgbClr val="002060"/>
              </a:solidFill>
              <a:latin typeface="Book Antiqua" pitchFamily="18" charset="0"/>
            </a:endParaRPr>
          </a:p>
          <a:p>
            <a:pPr algn="ctr"/>
            <a:r>
              <a:rPr lang="en-US" sz="2400" dirty="0" smtClean="0">
                <a:solidFill>
                  <a:srgbClr val="002060"/>
                </a:solidFill>
                <a:latin typeface="Book Antiqua" pitchFamily="18" charset="0"/>
              </a:rPr>
              <a:t>(parent)</a:t>
            </a:r>
          </a:p>
        </p:txBody>
      </p:sp>
      <p:sp>
        <p:nvSpPr>
          <p:cNvPr id="7" name="Rounded Rectangle 6"/>
          <p:cNvSpPr/>
          <p:nvPr/>
        </p:nvSpPr>
        <p:spPr>
          <a:xfrm>
            <a:off x="3131840" y="4003576"/>
            <a:ext cx="2209800" cy="1295400"/>
          </a:xfrm>
          <a:prstGeom prst="round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olidFill>
                  <a:srgbClr val="002060"/>
                </a:solidFill>
              </a:rPr>
              <a:t>Derived class</a:t>
            </a:r>
          </a:p>
          <a:p>
            <a:pPr algn="ctr"/>
            <a:r>
              <a:rPr lang="en-US" sz="2400" dirty="0" smtClean="0">
                <a:solidFill>
                  <a:srgbClr val="002060"/>
                </a:solidFill>
              </a:rPr>
              <a:t>(child)</a:t>
            </a:r>
            <a:endParaRPr lang="en-IN" sz="2400" dirty="0">
              <a:solidFill>
                <a:srgbClr val="002060"/>
              </a:solidFill>
            </a:endParaRPr>
          </a:p>
        </p:txBody>
      </p:sp>
      <p:cxnSp>
        <p:nvCxnSpPr>
          <p:cNvPr id="8" name="Straight Arrow Connector 7"/>
          <p:cNvCxnSpPr>
            <a:stCxn id="6" idx="2"/>
          </p:cNvCxnSpPr>
          <p:nvPr/>
        </p:nvCxnSpPr>
        <p:spPr>
          <a:xfrm>
            <a:off x="4211960" y="2708176"/>
            <a:ext cx="0" cy="1295400"/>
          </a:xfrm>
          <a:prstGeom prst="straightConnector1">
            <a:avLst/>
          </a:prstGeom>
          <a:ln w="38100">
            <a:tailEnd type="arrow"/>
          </a:ln>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down)">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bg/>
                                          </p:spTgt>
                                        </p:tgtEl>
                                        <p:attrNameLst>
                                          <p:attrName>style.visibility</p:attrName>
                                        </p:attrNameLst>
                                      </p:cBhvr>
                                      <p:to>
                                        <p:strVal val="visible"/>
                                      </p:to>
                                    </p:set>
                                    <p:animEffect transition="in" filter="wipe(down)">
                                      <p:cBhvr>
                                        <p:cTn id="22" dur="500"/>
                                        <p:tgtEl>
                                          <p:spTgt spid="7">
                                            <p:bg/>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down)">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wipe(down)">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 Antiqua" pitchFamily="18" charset="0"/>
              </a:rPr>
              <a:t>Single Inheritance contd…</a:t>
            </a:r>
            <a:endParaRPr lang="en-IN" dirty="0">
              <a:latin typeface="Book Antiqua" pitchFamily="18" charset="0"/>
            </a:endParaRPr>
          </a:p>
        </p:txBody>
      </p:sp>
      <p:sp>
        <p:nvSpPr>
          <p:cNvPr id="3" name="Content Placeholder 2"/>
          <p:cNvSpPr>
            <a:spLocks noGrp="1"/>
          </p:cNvSpPr>
          <p:nvPr>
            <p:ph idx="1"/>
          </p:nvPr>
        </p:nvSpPr>
        <p:spPr>
          <a:xfrm>
            <a:off x="0" y="685800"/>
            <a:ext cx="9144000" cy="5791200"/>
          </a:xfrm>
        </p:spPr>
        <p:txBody>
          <a:bodyPr/>
          <a:lstStyle/>
          <a:p>
            <a:pPr>
              <a:buBlip>
                <a:blip r:embed="rId3"/>
              </a:buBlip>
            </a:pPr>
            <a:endParaRPr lang="en-US" sz="1800" spc="-35" dirty="0" smtClean="0">
              <a:solidFill>
                <a:srgbClr val="002060"/>
              </a:solidFill>
              <a:latin typeface="Book Antiqua" pitchFamily="18" charset="0"/>
            </a:endParaRPr>
          </a:p>
          <a:p>
            <a:pPr>
              <a:buNone/>
            </a:pPr>
            <a:r>
              <a:rPr lang="en-US" sz="1800" spc="-35" dirty="0" smtClean="0">
                <a:solidFill>
                  <a:srgbClr val="002060"/>
                </a:solidFill>
                <a:latin typeface="Book Antiqua" pitchFamily="18" charset="0"/>
              </a:rPr>
              <a:t> </a:t>
            </a:r>
          </a:p>
          <a:p>
            <a:pPr>
              <a:buNone/>
            </a:pPr>
            <a:endParaRPr lang="en-US" sz="1800" spc="-35" dirty="0" smtClean="0">
              <a:solidFill>
                <a:srgbClr val="002060"/>
              </a:solidFill>
              <a:latin typeface="Book Antiqua" pitchFamily="18" charset="0"/>
            </a:endParaRPr>
          </a:p>
          <a:p>
            <a:pPr>
              <a:buNone/>
            </a:pPr>
            <a:endParaRPr lang="en-IN" dirty="0"/>
          </a:p>
        </p:txBody>
      </p:sp>
      <p:sp>
        <p:nvSpPr>
          <p:cNvPr id="4" name="Rectangle 3"/>
          <p:cNvSpPr/>
          <p:nvPr/>
        </p:nvSpPr>
        <p:spPr>
          <a:xfrm>
            <a:off x="2819400" y="1740024"/>
            <a:ext cx="3200400" cy="838200"/>
          </a:xfrm>
          <a:prstGeom prst="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solidFill>
                  <a:srgbClr val="002060"/>
                </a:solidFill>
                <a:latin typeface="Book Antiqua" pitchFamily="18" charset="0"/>
              </a:rPr>
              <a:t>Numerals</a:t>
            </a:r>
            <a:endParaRPr lang="en-IN" b="1" dirty="0">
              <a:solidFill>
                <a:srgbClr val="002060"/>
              </a:solidFill>
              <a:latin typeface="Book Antiqua" pitchFamily="18" charset="0"/>
            </a:endParaRPr>
          </a:p>
        </p:txBody>
      </p:sp>
      <p:sp>
        <p:nvSpPr>
          <p:cNvPr id="5" name="Rectangle 4"/>
          <p:cNvSpPr/>
          <p:nvPr/>
        </p:nvSpPr>
        <p:spPr>
          <a:xfrm>
            <a:off x="179512" y="3861048"/>
            <a:ext cx="1981200" cy="762000"/>
          </a:xfrm>
          <a:prstGeom prst="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solidFill>
                  <a:srgbClr val="002060"/>
                </a:solidFill>
                <a:latin typeface="Book Antiqua" pitchFamily="18" charset="0"/>
              </a:rPr>
              <a:t>Even Numbers</a:t>
            </a:r>
            <a:endParaRPr lang="en-IN" b="1" dirty="0">
              <a:solidFill>
                <a:srgbClr val="002060"/>
              </a:solidFill>
              <a:latin typeface="Book Antiqua" pitchFamily="18" charset="0"/>
            </a:endParaRPr>
          </a:p>
        </p:txBody>
      </p:sp>
      <p:sp>
        <p:nvSpPr>
          <p:cNvPr id="6" name="Rectangle 5"/>
          <p:cNvSpPr/>
          <p:nvPr/>
        </p:nvSpPr>
        <p:spPr>
          <a:xfrm>
            <a:off x="3275856" y="3789040"/>
            <a:ext cx="2438400" cy="838200"/>
          </a:xfrm>
          <a:prstGeom prst="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solidFill>
                  <a:srgbClr val="002060"/>
                </a:solidFill>
                <a:latin typeface="Book Antiqua" pitchFamily="18" charset="0"/>
              </a:rPr>
              <a:t>Odd Numbers</a:t>
            </a:r>
            <a:endParaRPr lang="en-IN" b="1" dirty="0">
              <a:solidFill>
                <a:srgbClr val="002060"/>
              </a:solidFill>
              <a:latin typeface="Book Antiqua" pitchFamily="18" charset="0"/>
            </a:endParaRPr>
          </a:p>
        </p:txBody>
      </p:sp>
      <p:sp>
        <p:nvSpPr>
          <p:cNvPr id="7" name="Rectangle 6"/>
          <p:cNvSpPr/>
          <p:nvPr/>
        </p:nvSpPr>
        <p:spPr>
          <a:xfrm>
            <a:off x="6516216" y="3861048"/>
            <a:ext cx="2133600" cy="762000"/>
          </a:xfrm>
          <a:prstGeom prst="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solidFill>
                  <a:srgbClr val="002060"/>
                </a:solidFill>
                <a:latin typeface="Book Antiqua" pitchFamily="18" charset="0"/>
              </a:rPr>
              <a:t>Prime Numbers</a:t>
            </a:r>
            <a:endParaRPr lang="en-IN" b="1" dirty="0">
              <a:solidFill>
                <a:srgbClr val="002060"/>
              </a:solidFill>
              <a:latin typeface="Book Antiqua" pitchFamily="18" charset="0"/>
            </a:endParaRPr>
          </a:p>
        </p:txBody>
      </p:sp>
      <p:cxnSp>
        <p:nvCxnSpPr>
          <p:cNvPr id="9" name="Straight Arrow Connector 8"/>
          <p:cNvCxnSpPr>
            <a:endCxn id="6" idx="0"/>
          </p:cNvCxnSpPr>
          <p:nvPr/>
        </p:nvCxnSpPr>
        <p:spPr>
          <a:xfrm flipH="1">
            <a:off x="4495056" y="2564904"/>
            <a:ext cx="4936" cy="122413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1" name="Straight Connector 30"/>
          <p:cNvCxnSpPr/>
          <p:nvPr/>
        </p:nvCxnSpPr>
        <p:spPr>
          <a:xfrm>
            <a:off x="685800" y="3035424"/>
            <a:ext cx="6934200"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34" name="Straight Arrow Connector 33"/>
          <p:cNvCxnSpPr/>
          <p:nvPr/>
        </p:nvCxnSpPr>
        <p:spPr>
          <a:xfrm>
            <a:off x="685800" y="3035424"/>
            <a:ext cx="0" cy="6858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6" name="Straight Arrow Connector 35"/>
          <p:cNvCxnSpPr/>
          <p:nvPr/>
        </p:nvCxnSpPr>
        <p:spPr>
          <a:xfrm>
            <a:off x="7596336" y="3068960"/>
            <a:ext cx="0" cy="6858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2" name="Slide Number Placeholder 11"/>
          <p:cNvSpPr>
            <a:spLocks noGrp="1"/>
          </p:cNvSpPr>
          <p:nvPr>
            <p:ph type="sldNum" sz="quarter" idx="12"/>
          </p:nvPr>
        </p:nvSpPr>
        <p:spPr/>
        <p:txBody>
          <a:bodyPr/>
          <a:lstStyle/>
          <a:p>
            <a:fld id="{0CD13243-3D31-4DD5-8512-B28F7F2A6CD3}" type="slidenum">
              <a:rPr lang="en-IN" smtClean="0"/>
              <a:pPr/>
              <a:t>35</a:t>
            </a:fld>
            <a:endParaRPr lang="en-I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ppt_x"/>
                                          </p:val>
                                        </p:tav>
                                        <p:tav tm="100000">
                                          <p:val>
                                            <p:strVal val="#ppt_x"/>
                                          </p:val>
                                        </p:tav>
                                      </p:tavLst>
                                    </p:anim>
                                    <p:anim calcmode="lin" valueType="num">
                                      <p:cBhvr additive="base">
                                        <p:cTn id="3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ppt_x"/>
                                          </p:val>
                                        </p:tav>
                                        <p:tav tm="100000">
                                          <p:val>
                                            <p:strVal val="#ppt_x"/>
                                          </p:val>
                                        </p:tav>
                                      </p:tavLst>
                                    </p:anim>
                                    <p:anim calcmode="lin" valueType="num">
                                      <p:cBhvr additive="base">
                                        <p:cTn id="4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additive="base">
                                        <p:cTn id="45" dur="500" fill="hold"/>
                                        <p:tgtEl>
                                          <p:spTgt spid="36"/>
                                        </p:tgtEl>
                                        <p:attrNameLst>
                                          <p:attrName>ppt_x</p:attrName>
                                        </p:attrNameLst>
                                      </p:cBhvr>
                                      <p:tavLst>
                                        <p:tav tm="0">
                                          <p:val>
                                            <p:strVal val="#ppt_x"/>
                                          </p:val>
                                        </p:tav>
                                        <p:tav tm="100000">
                                          <p:val>
                                            <p:strVal val="#ppt_x"/>
                                          </p:val>
                                        </p:tav>
                                      </p:tavLst>
                                    </p:anim>
                                    <p:anim calcmode="lin" valueType="num">
                                      <p:cBhvr additive="base">
                                        <p:cTn id="4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 Antiqua" pitchFamily="18" charset="0"/>
              </a:rPr>
              <a:t>Multiple Inheritance</a:t>
            </a:r>
            <a:endParaRPr lang="en-IN" dirty="0">
              <a:latin typeface="Book Antiqua" pitchFamily="18" charset="0"/>
            </a:endParaRPr>
          </a:p>
        </p:txBody>
      </p:sp>
      <p:sp>
        <p:nvSpPr>
          <p:cNvPr id="3" name="Content Placeholder 2"/>
          <p:cNvSpPr>
            <a:spLocks noGrp="1"/>
          </p:cNvSpPr>
          <p:nvPr>
            <p:ph idx="1"/>
          </p:nvPr>
        </p:nvSpPr>
        <p:spPr>
          <a:xfrm>
            <a:off x="179512" y="1124744"/>
            <a:ext cx="8229600" cy="5040560"/>
          </a:xfrm>
        </p:spPr>
        <p:txBody>
          <a:bodyPr/>
          <a:lstStyle/>
          <a:p>
            <a:pPr>
              <a:buBlip>
                <a:blip r:embed="rId3"/>
              </a:buBlip>
            </a:pPr>
            <a:r>
              <a:rPr lang="en-US" sz="1800" spc="-35" dirty="0" smtClean="0">
                <a:solidFill>
                  <a:srgbClr val="002060"/>
                </a:solidFill>
                <a:latin typeface="Book Antiqua" pitchFamily="18" charset="0"/>
              </a:rPr>
              <a:t> </a:t>
            </a:r>
            <a:r>
              <a:rPr lang="en-US" spc="-35" dirty="0" smtClean="0">
                <a:solidFill>
                  <a:srgbClr val="002060"/>
                </a:solidFill>
                <a:latin typeface="Book Antiqua" pitchFamily="18" charset="0"/>
              </a:rPr>
              <a:t>Multiple inheritance - Class s is derived from more than one super class</a:t>
            </a:r>
            <a:endParaRPr lang="en-IN" dirty="0"/>
          </a:p>
        </p:txBody>
      </p:sp>
      <p:sp>
        <p:nvSpPr>
          <p:cNvPr id="4" name="Rectangle 3"/>
          <p:cNvSpPr/>
          <p:nvPr/>
        </p:nvSpPr>
        <p:spPr>
          <a:xfrm>
            <a:off x="757064" y="2692896"/>
            <a:ext cx="2514600" cy="990600"/>
          </a:xfrm>
          <a:prstGeom prst="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olidFill>
                  <a:srgbClr val="002060"/>
                </a:solidFill>
                <a:latin typeface="Book Antiqua" pitchFamily="18" charset="0"/>
              </a:rPr>
              <a:t>Base class(parent-1)</a:t>
            </a:r>
            <a:endParaRPr lang="en-IN" sz="2400" dirty="0">
              <a:solidFill>
                <a:srgbClr val="002060"/>
              </a:solidFill>
              <a:latin typeface="Book Antiqua" pitchFamily="18" charset="0"/>
            </a:endParaRPr>
          </a:p>
        </p:txBody>
      </p:sp>
      <p:sp>
        <p:nvSpPr>
          <p:cNvPr id="5" name="Rectangle 4"/>
          <p:cNvSpPr/>
          <p:nvPr/>
        </p:nvSpPr>
        <p:spPr>
          <a:xfrm>
            <a:off x="4795664" y="2692896"/>
            <a:ext cx="3048000" cy="1066800"/>
          </a:xfrm>
          <a:prstGeom prst="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olidFill>
                  <a:srgbClr val="002060"/>
                </a:solidFill>
                <a:latin typeface="Book Antiqua" pitchFamily="18" charset="0"/>
              </a:rPr>
              <a:t>Base class(parent-2)</a:t>
            </a:r>
            <a:endParaRPr lang="en-IN" sz="2400" dirty="0">
              <a:solidFill>
                <a:srgbClr val="002060"/>
              </a:solidFill>
              <a:latin typeface="Book Antiqua" pitchFamily="18" charset="0"/>
            </a:endParaRPr>
          </a:p>
        </p:txBody>
      </p:sp>
      <p:sp>
        <p:nvSpPr>
          <p:cNvPr id="6" name="Rectangle 5"/>
          <p:cNvSpPr/>
          <p:nvPr/>
        </p:nvSpPr>
        <p:spPr>
          <a:xfrm>
            <a:off x="3347864" y="4293096"/>
            <a:ext cx="2057400" cy="990600"/>
          </a:xfrm>
          <a:prstGeom prst="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olidFill>
                  <a:srgbClr val="002060"/>
                </a:solidFill>
                <a:latin typeface="Book Antiqua" pitchFamily="18" charset="0"/>
              </a:rPr>
              <a:t>Derived class(child)</a:t>
            </a:r>
            <a:endParaRPr lang="en-IN" sz="2400" dirty="0">
              <a:solidFill>
                <a:srgbClr val="002060"/>
              </a:solidFill>
              <a:latin typeface="Book Antiqua" pitchFamily="18" charset="0"/>
            </a:endParaRPr>
          </a:p>
        </p:txBody>
      </p:sp>
      <p:cxnSp>
        <p:nvCxnSpPr>
          <p:cNvPr id="8" name="Shape 7"/>
          <p:cNvCxnSpPr>
            <a:stCxn id="4" idx="2"/>
          </p:cNvCxnSpPr>
          <p:nvPr/>
        </p:nvCxnSpPr>
        <p:spPr>
          <a:xfrm rot="16200000" flipH="1">
            <a:off x="2147714" y="3550146"/>
            <a:ext cx="1066800" cy="1333500"/>
          </a:xfrm>
          <a:prstGeom prst="bentConnector2">
            <a:avLst/>
          </a:prstGeom>
          <a:ln w="38100">
            <a:tailEnd type="arrow"/>
          </a:ln>
        </p:spPr>
        <p:style>
          <a:lnRef idx="2">
            <a:schemeClr val="accent6"/>
          </a:lnRef>
          <a:fillRef idx="0">
            <a:schemeClr val="accent6"/>
          </a:fillRef>
          <a:effectRef idx="1">
            <a:schemeClr val="accent6"/>
          </a:effectRef>
          <a:fontRef idx="minor">
            <a:schemeClr val="tx1"/>
          </a:fontRef>
        </p:style>
      </p:cxnSp>
      <p:cxnSp>
        <p:nvCxnSpPr>
          <p:cNvPr id="14" name="Shape 13"/>
          <p:cNvCxnSpPr>
            <a:stCxn id="5" idx="2"/>
            <a:endCxn id="6" idx="3"/>
          </p:cNvCxnSpPr>
          <p:nvPr/>
        </p:nvCxnSpPr>
        <p:spPr>
          <a:xfrm rot="5400000">
            <a:off x="5348114" y="3816846"/>
            <a:ext cx="1028700" cy="914400"/>
          </a:xfrm>
          <a:prstGeom prst="bentConnector2">
            <a:avLst/>
          </a:prstGeom>
          <a:ln w="38100">
            <a:tailEnd type="arrow"/>
          </a:ln>
        </p:spPr>
        <p:style>
          <a:lnRef idx="2">
            <a:schemeClr val="accent6"/>
          </a:lnRef>
          <a:fillRef idx="0">
            <a:schemeClr val="accent6"/>
          </a:fillRef>
          <a:effectRef idx="1">
            <a:schemeClr val="accent6"/>
          </a:effectRef>
          <a:fontRef idx="minor">
            <a:schemeClr val="tx1"/>
          </a:fontRef>
        </p:style>
      </p:cxnSp>
      <p:sp>
        <p:nvSpPr>
          <p:cNvPr id="9" name="Slide Number Placeholder 8"/>
          <p:cNvSpPr>
            <a:spLocks noGrp="1"/>
          </p:cNvSpPr>
          <p:nvPr>
            <p:ph type="sldNum" sz="quarter" idx="12"/>
          </p:nvPr>
        </p:nvSpPr>
        <p:spPr/>
        <p:txBody>
          <a:bodyPr/>
          <a:lstStyle/>
          <a:p>
            <a:fld id="{0CD13243-3D31-4DD5-8512-B28F7F2A6CD3}" type="slidenum">
              <a:rPr lang="en-IN" smtClean="0"/>
              <a:pPr/>
              <a:t>36</a:t>
            </a:fld>
            <a:endParaRPr lang="en-I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bg/>
                                          </p:spTgt>
                                        </p:tgtEl>
                                        <p:attrNameLst>
                                          <p:attrName>style.visibility</p:attrName>
                                        </p:attrNameLst>
                                      </p:cBhvr>
                                      <p:to>
                                        <p:strVal val="visible"/>
                                      </p:to>
                                    </p:set>
                                    <p:anim calcmode="lin" valueType="num">
                                      <p:cBhvr additive="base">
                                        <p:cTn id="1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5">
                                            <p:bg/>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 calcmode="lin" valueType="num">
                                      <p:cBhvr additive="base">
                                        <p:cTn id="2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anim calcmode="lin" valueType="num">
                                      <p:cBhvr additive="base">
                                        <p:cTn id="2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6">
                                            <p:bg/>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5" grpId="0" build="allAtOnce" animBg="1"/>
      <p:bldP spid="6" grpId="0" build="allAtOnce"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 Antiqua" pitchFamily="18" charset="0"/>
              </a:rPr>
              <a:t>Inheritance contd…</a:t>
            </a:r>
            <a:endParaRPr lang="en-IN" dirty="0"/>
          </a:p>
        </p:txBody>
      </p:sp>
      <p:sp>
        <p:nvSpPr>
          <p:cNvPr id="5" name="TextBox 4"/>
          <p:cNvSpPr txBox="1">
            <a:spLocks noChangeArrowheads="1"/>
          </p:cNvSpPr>
          <p:nvPr/>
        </p:nvSpPr>
        <p:spPr bwMode="auto">
          <a:xfrm>
            <a:off x="0" y="1412776"/>
            <a:ext cx="7924800" cy="725488"/>
          </a:xfrm>
          <a:prstGeom prst="rect">
            <a:avLst/>
          </a:prstGeom>
          <a:solidFill>
            <a:schemeClr val="bg1"/>
          </a:solidFill>
          <a:ln>
            <a:noFill/>
            <a:headEnd/>
            <a:tailEnd/>
          </a:ln>
          <a:effectLst/>
        </p:spPr>
        <p:style>
          <a:lnRef idx="1">
            <a:schemeClr val="accent3"/>
          </a:lnRef>
          <a:fillRef idx="2">
            <a:schemeClr val="accent3"/>
          </a:fillRef>
          <a:effectRef idx="1">
            <a:schemeClr val="accent3"/>
          </a:effectRef>
          <a:fontRef idx="minor">
            <a:schemeClr val="dk1"/>
          </a:fontRef>
        </p:style>
        <p:txBody>
          <a:bodyPr tIns="91440" bIns="91440" anchor="ctr"/>
          <a:lstStyle/>
          <a:p>
            <a:pPr marL="228600" indent="-228600">
              <a:lnSpc>
                <a:spcPct val="150000"/>
              </a:lnSpc>
              <a:spcBef>
                <a:spcPct val="20000"/>
              </a:spcBef>
              <a:buClr>
                <a:srgbClr val="292929"/>
              </a:buClr>
              <a:buBlip>
                <a:blip r:embed="rId3"/>
              </a:buBlip>
              <a:tabLst>
                <a:tab pos="521528" algn="l"/>
              </a:tabLst>
            </a:pPr>
            <a:r>
              <a:rPr lang="en-IN" sz="2800" spc="-35" noProof="1">
                <a:solidFill>
                  <a:srgbClr val="002060"/>
                </a:solidFill>
                <a:latin typeface="Book Antiqua" pitchFamily="18" charset="0"/>
                <a:ea typeface="Verdana" pitchFamily="34" charset="0"/>
                <a:cs typeface="Verdana" pitchFamily="34" charset="0"/>
              </a:rPr>
              <a:t>The inherited attributes can be used </a:t>
            </a:r>
            <a:r>
              <a:rPr lang="en-IN" sz="2800" spc="-35" noProof="1" smtClean="0">
                <a:solidFill>
                  <a:srgbClr val="002060"/>
                </a:solidFill>
                <a:latin typeface="Book Antiqua" pitchFamily="18" charset="0"/>
                <a:ea typeface="Verdana" pitchFamily="34" charset="0"/>
                <a:cs typeface="Verdana" pitchFamily="34" charset="0"/>
              </a:rPr>
              <a:t>directly just </a:t>
            </a:r>
            <a:r>
              <a:rPr lang="en-IN" sz="2800" spc="-35" noProof="1">
                <a:solidFill>
                  <a:srgbClr val="002060"/>
                </a:solidFill>
                <a:latin typeface="Book Antiqua" pitchFamily="18" charset="0"/>
                <a:ea typeface="Verdana" pitchFamily="34" charset="0"/>
                <a:cs typeface="Verdana" pitchFamily="34" charset="0"/>
              </a:rPr>
              <a:t>like any other </a:t>
            </a:r>
            <a:r>
              <a:rPr lang="en-IN" sz="2800" spc="-35" noProof="1" smtClean="0">
                <a:solidFill>
                  <a:srgbClr val="002060"/>
                </a:solidFill>
                <a:latin typeface="Book Antiqua" pitchFamily="18" charset="0"/>
                <a:ea typeface="Verdana" pitchFamily="34" charset="0"/>
                <a:cs typeface="Verdana" pitchFamily="34" charset="0"/>
              </a:rPr>
              <a:t>attributes</a:t>
            </a:r>
            <a:endParaRPr lang="en-IN" sz="2800" spc="-35" noProof="1">
              <a:solidFill>
                <a:srgbClr val="002060"/>
              </a:solidFill>
              <a:latin typeface="Book Antiqua" pitchFamily="18" charset="0"/>
              <a:ea typeface="Verdana" pitchFamily="34" charset="0"/>
              <a:cs typeface="Verdana" pitchFamily="34" charset="0"/>
            </a:endParaRPr>
          </a:p>
        </p:txBody>
      </p:sp>
      <p:sp>
        <p:nvSpPr>
          <p:cNvPr id="6" name="TextBox 5"/>
          <p:cNvSpPr txBox="1">
            <a:spLocks noChangeArrowheads="1"/>
          </p:cNvSpPr>
          <p:nvPr/>
        </p:nvSpPr>
        <p:spPr bwMode="auto">
          <a:xfrm>
            <a:off x="0" y="2636912"/>
            <a:ext cx="8077200" cy="731838"/>
          </a:xfrm>
          <a:prstGeom prst="rect">
            <a:avLst/>
          </a:prstGeom>
          <a:solidFill>
            <a:schemeClr val="bg1"/>
          </a:solidFill>
          <a:ln>
            <a:noFill/>
            <a:headEnd/>
            <a:tailEnd/>
          </a:ln>
          <a:effectLst/>
        </p:spPr>
        <p:style>
          <a:lnRef idx="1">
            <a:schemeClr val="accent3"/>
          </a:lnRef>
          <a:fillRef idx="2">
            <a:schemeClr val="accent3"/>
          </a:fillRef>
          <a:effectRef idx="1">
            <a:schemeClr val="accent3"/>
          </a:effectRef>
          <a:fontRef idx="minor">
            <a:schemeClr val="dk1"/>
          </a:fontRef>
        </p:style>
        <p:txBody>
          <a:bodyPr tIns="91440" bIns="91440" anchor="ctr"/>
          <a:lstStyle/>
          <a:p>
            <a:pPr marL="228600" indent="-228600">
              <a:lnSpc>
                <a:spcPct val="150000"/>
              </a:lnSpc>
              <a:spcBef>
                <a:spcPct val="20000"/>
              </a:spcBef>
              <a:buClr>
                <a:srgbClr val="292929"/>
              </a:buClr>
              <a:buBlip>
                <a:blip r:embed="rId3"/>
              </a:buBlip>
              <a:tabLst>
                <a:tab pos="521528" algn="l"/>
              </a:tabLst>
            </a:pPr>
            <a:r>
              <a:rPr lang="en-IN" sz="2800" spc="-35" noProof="1" smtClean="0">
                <a:solidFill>
                  <a:srgbClr val="002060"/>
                </a:solidFill>
                <a:latin typeface="Book Antiqua" pitchFamily="18" charset="0"/>
                <a:ea typeface="Verdana" pitchFamily="34" charset="0"/>
                <a:cs typeface="Verdana" pitchFamily="34" charset="0"/>
              </a:rPr>
              <a:t>new </a:t>
            </a:r>
            <a:r>
              <a:rPr lang="en-IN" sz="2800" spc="-35" noProof="1">
                <a:solidFill>
                  <a:srgbClr val="002060"/>
                </a:solidFill>
                <a:latin typeface="Book Antiqua" pitchFamily="18" charset="0"/>
                <a:ea typeface="Verdana" pitchFamily="34" charset="0"/>
                <a:cs typeface="Verdana" pitchFamily="34" charset="0"/>
              </a:rPr>
              <a:t>attributes </a:t>
            </a:r>
            <a:r>
              <a:rPr lang="en-IN" sz="2800" spc="-35" noProof="1" smtClean="0">
                <a:solidFill>
                  <a:srgbClr val="002060"/>
                </a:solidFill>
                <a:latin typeface="Book Antiqua" pitchFamily="18" charset="0"/>
                <a:ea typeface="Verdana" pitchFamily="34" charset="0"/>
                <a:cs typeface="Verdana" pitchFamily="34" charset="0"/>
              </a:rPr>
              <a:t>can be declared in </a:t>
            </a:r>
            <a:r>
              <a:rPr lang="en-IN" sz="2800" spc="-35" noProof="1">
                <a:solidFill>
                  <a:srgbClr val="002060"/>
                </a:solidFill>
                <a:latin typeface="Book Antiqua" pitchFamily="18" charset="0"/>
                <a:ea typeface="Verdana" pitchFamily="34" charset="0"/>
                <a:cs typeface="Verdana" pitchFamily="34" charset="0"/>
              </a:rPr>
              <a:t>the </a:t>
            </a:r>
            <a:r>
              <a:rPr lang="en-IN" sz="2800" spc="-35" noProof="1" smtClean="0">
                <a:solidFill>
                  <a:srgbClr val="002060"/>
                </a:solidFill>
                <a:latin typeface="Book Antiqua" pitchFamily="18" charset="0"/>
                <a:ea typeface="Verdana" pitchFamily="34" charset="0"/>
                <a:cs typeface="Verdana" pitchFamily="34" charset="0"/>
              </a:rPr>
              <a:t>child class </a:t>
            </a:r>
            <a:r>
              <a:rPr lang="en-IN" sz="2800" spc="-35" noProof="1">
                <a:solidFill>
                  <a:srgbClr val="002060"/>
                </a:solidFill>
                <a:latin typeface="Book Antiqua" pitchFamily="18" charset="0"/>
                <a:ea typeface="Verdana" pitchFamily="34" charset="0"/>
                <a:cs typeface="Verdana" pitchFamily="34" charset="0"/>
              </a:rPr>
              <a:t>that are not in the </a:t>
            </a:r>
            <a:r>
              <a:rPr lang="en-IN" sz="2800" spc="-35" noProof="1" smtClean="0">
                <a:solidFill>
                  <a:srgbClr val="002060"/>
                </a:solidFill>
                <a:latin typeface="Book Antiqua" pitchFamily="18" charset="0"/>
                <a:ea typeface="Verdana" pitchFamily="34" charset="0"/>
                <a:cs typeface="Verdana" pitchFamily="34" charset="0"/>
              </a:rPr>
              <a:t>base class</a:t>
            </a:r>
            <a:endParaRPr lang="en-IN" sz="2800" spc="-35" noProof="1">
              <a:solidFill>
                <a:srgbClr val="002060"/>
              </a:solidFill>
              <a:latin typeface="Book Antiqua" pitchFamily="18" charset="0"/>
              <a:ea typeface="Verdana" pitchFamily="34" charset="0"/>
              <a:cs typeface="Verdana" pitchFamily="34" charset="0"/>
            </a:endParaRPr>
          </a:p>
        </p:txBody>
      </p:sp>
      <p:sp>
        <p:nvSpPr>
          <p:cNvPr id="8" name="TextBox 7"/>
          <p:cNvSpPr txBox="1">
            <a:spLocks noChangeArrowheads="1"/>
          </p:cNvSpPr>
          <p:nvPr/>
        </p:nvSpPr>
        <p:spPr bwMode="auto">
          <a:xfrm>
            <a:off x="0" y="3717032"/>
            <a:ext cx="7346950" cy="1350963"/>
          </a:xfrm>
          <a:prstGeom prst="rect">
            <a:avLst/>
          </a:prstGeom>
          <a:solidFill>
            <a:schemeClr val="bg1"/>
          </a:solidFill>
          <a:ln>
            <a:noFill/>
            <a:headEnd/>
            <a:tailEnd/>
          </a:ln>
          <a:effectLst/>
        </p:spPr>
        <p:style>
          <a:lnRef idx="1">
            <a:schemeClr val="accent3"/>
          </a:lnRef>
          <a:fillRef idx="2">
            <a:schemeClr val="accent3"/>
          </a:fillRef>
          <a:effectRef idx="1">
            <a:schemeClr val="accent3"/>
          </a:effectRef>
          <a:fontRef idx="minor">
            <a:schemeClr val="dk1"/>
          </a:fontRef>
        </p:style>
        <p:txBody>
          <a:bodyPr tIns="91440" bIns="91440" anchor="ctr"/>
          <a:lstStyle/>
          <a:p>
            <a:pPr marL="228600" indent="-228600">
              <a:lnSpc>
                <a:spcPct val="150000"/>
              </a:lnSpc>
              <a:spcBef>
                <a:spcPct val="20000"/>
              </a:spcBef>
              <a:buClr>
                <a:srgbClr val="292929"/>
              </a:buClr>
              <a:buBlip>
                <a:blip r:embed="rId3"/>
              </a:buBlip>
              <a:tabLst>
                <a:tab pos="521528" algn="l"/>
              </a:tabLst>
            </a:pPr>
            <a:r>
              <a:rPr lang="en-US" sz="2800" spc="-35" noProof="1" smtClean="0">
                <a:solidFill>
                  <a:srgbClr val="002060"/>
                </a:solidFill>
                <a:latin typeface="Book Antiqua" pitchFamily="18" charset="0"/>
                <a:ea typeface="Verdana" pitchFamily="34" charset="0"/>
                <a:cs typeface="Verdana" pitchFamily="34" charset="0"/>
              </a:rPr>
              <a:t>Private members  cannot be inherited in to childclass</a:t>
            </a:r>
            <a:endParaRPr lang="en-IN" sz="2800" spc="-35" noProof="1">
              <a:solidFill>
                <a:srgbClr val="002060"/>
              </a:solidFill>
              <a:latin typeface="Book Antiqua" pitchFamily="18" charset="0"/>
              <a:ea typeface="Verdana" pitchFamily="34" charset="0"/>
              <a:cs typeface="Verdana" pitchFamily="34" charset="0"/>
            </a:endParaRPr>
          </a:p>
        </p:txBody>
      </p:sp>
      <p:sp>
        <p:nvSpPr>
          <p:cNvPr id="7" name="Slide Number Placeholder 6"/>
          <p:cNvSpPr>
            <a:spLocks noGrp="1"/>
          </p:cNvSpPr>
          <p:nvPr>
            <p:ph type="sldNum" sz="quarter" idx="12"/>
          </p:nvPr>
        </p:nvSpPr>
        <p:spPr/>
        <p:txBody>
          <a:bodyPr/>
          <a:lstStyle/>
          <a:p>
            <a:fld id="{0CD13243-3D31-4DD5-8512-B28F7F2A6CD3}" type="slidenum">
              <a:rPr lang="en-IN" smtClean="0"/>
              <a:pPr/>
              <a:t>37</a:t>
            </a:fld>
            <a:endParaRPr lang="en-I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 Antiqua" pitchFamily="18" charset="0"/>
              </a:rPr>
              <a:t>Inheritance contd…</a:t>
            </a:r>
            <a:endParaRPr lang="en-IN" dirty="0"/>
          </a:p>
        </p:txBody>
      </p:sp>
      <p:sp>
        <p:nvSpPr>
          <p:cNvPr id="5" name="TextBox 4"/>
          <p:cNvSpPr txBox="1">
            <a:spLocks noChangeArrowheads="1"/>
          </p:cNvSpPr>
          <p:nvPr/>
        </p:nvSpPr>
        <p:spPr bwMode="auto">
          <a:xfrm>
            <a:off x="0" y="2209800"/>
            <a:ext cx="7346950" cy="725487"/>
          </a:xfrm>
          <a:prstGeom prst="rect">
            <a:avLst/>
          </a:prstGeom>
          <a:solidFill>
            <a:schemeClr val="bg1"/>
          </a:solidFill>
          <a:ln>
            <a:solidFill>
              <a:schemeClr val="bg1"/>
            </a:solidFill>
            <a:headEnd/>
            <a:tailEnd/>
          </a:ln>
          <a:effectLst/>
        </p:spPr>
        <p:style>
          <a:lnRef idx="1">
            <a:schemeClr val="accent3"/>
          </a:lnRef>
          <a:fillRef idx="2">
            <a:schemeClr val="accent3"/>
          </a:fillRef>
          <a:effectRef idx="1">
            <a:schemeClr val="accent3"/>
          </a:effectRef>
          <a:fontRef idx="minor">
            <a:schemeClr val="dk1"/>
          </a:fontRef>
        </p:style>
        <p:txBody>
          <a:bodyPr tIns="91440" bIns="91440" anchor="ctr"/>
          <a:lstStyle/>
          <a:p>
            <a:pPr marL="228600" indent="-228600">
              <a:lnSpc>
                <a:spcPct val="150000"/>
              </a:lnSpc>
              <a:spcBef>
                <a:spcPct val="20000"/>
              </a:spcBef>
              <a:buClr>
                <a:srgbClr val="292929"/>
              </a:buClr>
              <a:buBlip>
                <a:blip r:embed="rId3"/>
              </a:buBlip>
              <a:tabLst>
                <a:tab pos="521528" algn="l"/>
              </a:tabLst>
            </a:pPr>
            <a:endParaRPr lang="en-IN" spc="-35" noProof="1">
              <a:solidFill>
                <a:srgbClr val="002060"/>
              </a:solidFill>
              <a:latin typeface="Book Antiqua" pitchFamily="18" charset="0"/>
              <a:ea typeface="Verdana" pitchFamily="34" charset="0"/>
              <a:cs typeface="Verdana" pitchFamily="34" charset="0"/>
            </a:endParaRPr>
          </a:p>
        </p:txBody>
      </p:sp>
      <p:sp>
        <p:nvSpPr>
          <p:cNvPr id="6" name="TextBox 5"/>
          <p:cNvSpPr txBox="1">
            <a:spLocks noChangeArrowheads="1"/>
          </p:cNvSpPr>
          <p:nvPr/>
        </p:nvSpPr>
        <p:spPr bwMode="auto">
          <a:xfrm>
            <a:off x="0" y="3048000"/>
            <a:ext cx="7772400" cy="731838"/>
          </a:xfrm>
          <a:prstGeom prst="rect">
            <a:avLst/>
          </a:prstGeom>
          <a:solidFill>
            <a:schemeClr val="bg1"/>
          </a:solidFill>
          <a:ln>
            <a:solidFill>
              <a:schemeClr val="bg1"/>
            </a:solidFill>
            <a:headEnd/>
            <a:tailEnd/>
          </a:ln>
          <a:effectLst/>
        </p:spPr>
        <p:style>
          <a:lnRef idx="1">
            <a:schemeClr val="accent3"/>
          </a:lnRef>
          <a:fillRef idx="2">
            <a:schemeClr val="accent3"/>
          </a:fillRef>
          <a:effectRef idx="1">
            <a:schemeClr val="accent3"/>
          </a:effectRef>
          <a:fontRef idx="minor">
            <a:schemeClr val="dk1"/>
          </a:fontRef>
        </p:style>
        <p:txBody>
          <a:bodyPr tIns="91440" bIns="91440" anchor="ctr"/>
          <a:lstStyle/>
          <a:p>
            <a:pPr marL="228600" indent="-228600">
              <a:lnSpc>
                <a:spcPct val="150000"/>
              </a:lnSpc>
              <a:spcBef>
                <a:spcPct val="20000"/>
              </a:spcBef>
              <a:buClr>
                <a:srgbClr val="292929"/>
              </a:buClr>
              <a:buBlip>
                <a:blip r:embed="rId3"/>
              </a:buBlip>
              <a:tabLst>
                <a:tab pos="521528" algn="l"/>
              </a:tabLst>
            </a:pPr>
            <a:endParaRPr lang="en-IN" spc="-35" noProof="1">
              <a:solidFill>
                <a:srgbClr val="002060"/>
              </a:solidFill>
              <a:latin typeface="Book Antiqua" pitchFamily="18" charset="0"/>
              <a:ea typeface="Verdana" pitchFamily="34" charset="0"/>
              <a:cs typeface="Verdana" pitchFamily="34" charset="0"/>
            </a:endParaRPr>
          </a:p>
        </p:txBody>
      </p:sp>
      <p:sp>
        <p:nvSpPr>
          <p:cNvPr id="7" name="Slide Number Placeholder 6"/>
          <p:cNvSpPr>
            <a:spLocks noGrp="1"/>
          </p:cNvSpPr>
          <p:nvPr>
            <p:ph type="sldNum" sz="quarter" idx="12"/>
          </p:nvPr>
        </p:nvSpPr>
        <p:spPr/>
        <p:txBody>
          <a:bodyPr/>
          <a:lstStyle/>
          <a:p>
            <a:fld id="{0CD13243-3D31-4DD5-8512-B28F7F2A6CD3}" type="slidenum">
              <a:rPr lang="en-IN" smtClean="0"/>
              <a:pPr/>
              <a:t>38</a:t>
            </a:fld>
            <a:endParaRPr lang="en-IN" dirty="0"/>
          </a:p>
        </p:txBody>
      </p:sp>
      <p:sp>
        <p:nvSpPr>
          <p:cNvPr id="9" name="Content Placeholder 8"/>
          <p:cNvSpPr>
            <a:spLocks noGrp="1"/>
          </p:cNvSpPr>
          <p:nvPr>
            <p:ph idx="1"/>
          </p:nvPr>
        </p:nvSpPr>
        <p:spPr>
          <a:xfrm>
            <a:off x="323528" y="1268760"/>
            <a:ext cx="8229600" cy="4525963"/>
          </a:xfrm>
        </p:spPr>
        <p:txBody>
          <a:bodyPr/>
          <a:lstStyle/>
          <a:p>
            <a:r>
              <a:rPr lang="en-IN" spc="-35" noProof="1" smtClean="0">
                <a:ea typeface="Verdana" pitchFamily="34" charset="0"/>
                <a:cs typeface="Verdana" pitchFamily="34" charset="0"/>
              </a:rPr>
              <a:t>The inherited methods can be used directly</a:t>
            </a:r>
          </a:p>
          <a:p>
            <a:r>
              <a:rPr lang="en-IN" spc="-35" noProof="1" smtClean="0">
                <a:ea typeface="Verdana" pitchFamily="34" charset="0"/>
                <a:cs typeface="Verdana" pitchFamily="34" charset="0"/>
              </a:rPr>
              <a:t>New methods can be declared in the subclass that are not in the base class</a:t>
            </a:r>
          </a:p>
          <a:p>
            <a:endParaRPr lang="en-I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 Antiqua" pitchFamily="18" charset="0"/>
              </a:rPr>
              <a:t>Inheritance</a:t>
            </a:r>
            <a:endParaRPr lang="en-IN" dirty="0"/>
          </a:p>
        </p:txBody>
      </p:sp>
      <p:graphicFrame>
        <p:nvGraphicFramePr>
          <p:cNvPr id="4" name="Group 2"/>
          <p:cNvGraphicFramePr>
            <a:graphicFrameLocks noGrp="1"/>
          </p:cNvGraphicFramePr>
          <p:nvPr/>
        </p:nvGraphicFramePr>
        <p:xfrm>
          <a:off x="323528" y="1124744"/>
          <a:ext cx="8534400" cy="5074986"/>
        </p:xfrm>
        <a:graphic>
          <a:graphicData uri="http://schemas.openxmlformats.org/drawingml/2006/table">
            <a:tbl>
              <a:tblPr>
                <a:tableStyleId>{69C7853C-536D-4A76-A0AE-DD22124D55A5}</a:tableStyleId>
              </a:tblPr>
              <a:tblGrid>
                <a:gridCol w="8534400"/>
              </a:tblGrid>
              <a:tr h="287788">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sz="1800" b="1" i="0" u="none" strike="noStrike" cap="none" normalizeH="0" baseline="0" dirty="0" smtClean="0">
                        <a:ln>
                          <a:noFill/>
                        </a:ln>
                        <a:solidFill>
                          <a:srgbClr val="FFFFFF"/>
                        </a:solidFill>
                        <a:effectLst/>
                        <a:latin typeface="Calibri" pitchFamily="34" charset="0"/>
                        <a:cs typeface="Arial" pitchFamily="34" charset="0"/>
                      </a:endParaRPr>
                    </a:p>
                  </a:txBody>
                  <a:tcPr marL="90000" marR="90000" marT="46800" marB="46800" anchor="ctr" horzOverflow="overflow"/>
                </a:tc>
              </a:tr>
              <a:tr h="4055612">
                <a:tc>
                  <a:txBody>
                    <a:bodyPr/>
                    <a:lstStyle/>
                    <a:p>
                      <a:pPr marL="228600" marR="0" lvl="0" indent="-228600" algn="l" defTabSz="914400" rtl="0" eaLnBrk="1" fontAlgn="base" latinLnBrk="0" hangingPunct="1">
                        <a:lnSpc>
                          <a:spcPct val="150000"/>
                        </a:lnSpc>
                        <a:spcBef>
                          <a:spcPct val="20000"/>
                        </a:spcBef>
                        <a:spcAft>
                          <a:spcPct val="0"/>
                        </a:spcAft>
                        <a:buClr>
                          <a:srgbClr val="292929"/>
                        </a:buClr>
                        <a:buSzPct val="100000"/>
                        <a:buFont typeface="Arial" pitchFamily="34" charset="0"/>
                        <a:buNone/>
                        <a:tabLst>
                          <a:tab pos="521528" algn="l"/>
                        </a:tabLst>
                      </a:pPr>
                      <a:r>
                        <a:rPr lang="en-US" sz="2000" kern="1200" spc="-35" noProof="1" smtClean="0">
                          <a:solidFill>
                            <a:srgbClr val="002060"/>
                          </a:solidFill>
                          <a:latin typeface="Book Antiqua" pitchFamily="18" charset="0"/>
                        </a:rPr>
                        <a:t>class Car{</a:t>
                      </a:r>
                    </a:p>
                    <a:p>
                      <a:pPr marL="228600" marR="0" lvl="0" indent="-228600" algn="l" defTabSz="914400" rtl="0" eaLnBrk="1" fontAlgn="base" latinLnBrk="0" hangingPunct="1">
                        <a:lnSpc>
                          <a:spcPct val="150000"/>
                        </a:lnSpc>
                        <a:spcBef>
                          <a:spcPct val="20000"/>
                        </a:spcBef>
                        <a:spcAft>
                          <a:spcPct val="0"/>
                        </a:spcAft>
                        <a:buClr>
                          <a:srgbClr val="292929"/>
                        </a:buClr>
                        <a:buSzPct val="100000"/>
                        <a:buFont typeface="Arial" pitchFamily="34" charset="0"/>
                        <a:buNone/>
                        <a:tabLst>
                          <a:tab pos="521528" algn="l"/>
                        </a:tabLst>
                      </a:pPr>
                      <a:r>
                        <a:rPr lang="en-US" sz="2000" kern="1200" spc="-35" noProof="1" smtClean="0">
                          <a:solidFill>
                            <a:srgbClr val="002060"/>
                          </a:solidFill>
                          <a:latin typeface="Book Antiqua" pitchFamily="18" charset="0"/>
                        </a:rPr>
                        <a:t>	   String name;</a:t>
                      </a:r>
                    </a:p>
                    <a:p>
                      <a:pPr marL="228600" marR="0" lvl="0" indent="-228600" algn="l" defTabSz="914400" rtl="0" eaLnBrk="1" fontAlgn="base" latinLnBrk="0" hangingPunct="1">
                        <a:lnSpc>
                          <a:spcPct val="150000"/>
                        </a:lnSpc>
                        <a:spcBef>
                          <a:spcPct val="20000"/>
                        </a:spcBef>
                        <a:spcAft>
                          <a:spcPct val="0"/>
                        </a:spcAft>
                        <a:buClr>
                          <a:srgbClr val="292929"/>
                        </a:buClr>
                        <a:buSzPct val="100000"/>
                        <a:buFont typeface="Arial" pitchFamily="34" charset="0"/>
                        <a:buNone/>
                        <a:tabLst>
                          <a:tab pos="521528" algn="l"/>
                        </a:tabLst>
                      </a:pPr>
                      <a:r>
                        <a:rPr lang="en-US" sz="2000" kern="1200" spc="-35" noProof="1" smtClean="0">
                          <a:solidFill>
                            <a:srgbClr val="002060"/>
                          </a:solidFill>
                          <a:latin typeface="Book Antiqua" pitchFamily="18" charset="0"/>
                        </a:rPr>
                        <a:t>   public Car(){</a:t>
                      </a:r>
                    </a:p>
                    <a:p>
                      <a:pPr marL="228600" marR="0" lvl="0" indent="-228600" algn="l" defTabSz="914400" rtl="0" eaLnBrk="1" fontAlgn="base" latinLnBrk="0" hangingPunct="1">
                        <a:lnSpc>
                          <a:spcPct val="150000"/>
                        </a:lnSpc>
                        <a:spcBef>
                          <a:spcPct val="20000"/>
                        </a:spcBef>
                        <a:spcAft>
                          <a:spcPct val="0"/>
                        </a:spcAft>
                        <a:buClr>
                          <a:srgbClr val="292929"/>
                        </a:buClr>
                        <a:buSzPct val="100000"/>
                        <a:buFont typeface="Arial" pitchFamily="34" charset="0"/>
                        <a:buNone/>
                        <a:tabLst>
                          <a:tab pos="521528" algn="l"/>
                        </a:tabLst>
                      </a:pPr>
                      <a:r>
                        <a:rPr lang="en-US" sz="2000" kern="1200" spc="-35" noProof="1" smtClean="0">
                          <a:solidFill>
                            <a:srgbClr val="002060"/>
                          </a:solidFill>
                          <a:latin typeface="Book Antiqua" pitchFamily="18" charset="0"/>
                        </a:rPr>
                        <a:t>		  name=“My First Car”;</a:t>
                      </a:r>
                    </a:p>
                    <a:p>
                      <a:pPr marL="228600" marR="0" lvl="0" indent="-228600" algn="l" defTabSz="914400" rtl="0" eaLnBrk="1" fontAlgn="base" latinLnBrk="0" hangingPunct="1">
                        <a:lnSpc>
                          <a:spcPct val="150000"/>
                        </a:lnSpc>
                        <a:spcBef>
                          <a:spcPct val="20000"/>
                        </a:spcBef>
                        <a:spcAft>
                          <a:spcPct val="0"/>
                        </a:spcAft>
                        <a:buClr>
                          <a:srgbClr val="292929"/>
                        </a:buClr>
                        <a:buSzPct val="100000"/>
                        <a:buFont typeface="Arial" pitchFamily="34" charset="0"/>
                        <a:buNone/>
                        <a:tabLst>
                          <a:tab pos="521528" algn="l"/>
                        </a:tabLst>
                      </a:pPr>
                      <a:r>
                        <a:rPr lang="en-US" sz="2000" kern="1200" spc="-35" noProof="1" smtClean="0">
                          <a:solidFill>
                            <a:srgbClr val="002060"/>
                          </a:solidFill>
                          <a:latin typeface="Book Antiqua" pitchFamily="18" charset="0"/>
                        </a:rPr>
                        <a:t> 	}</a:t>
                      </a:r>
                    </a:p>
                    <a:p>
                      <a:pPr marL="228600" marR="0" lvl="0" indent="-228600" algn="l" defTabSz="914400" rtl="0" eaLnBrk="1" fontAlgn="base" latinLnBrk="0" hangingPunct="1">
                        <a:lnSpc>
                          <a:spcPct val="150000"/>
                        </a:lnSpc>
                        <a:spcBef>
                          <a:spcPct val="20000"/>
                        </a:spcBef>
                        <a:spcAft>
                          <a:spcPct val="0"/>
                        </a:spcAft>
                        <a:buClr>
                          <a:srgbClr val="292929"/>
                        </a:buClr>
                        <a:buSzPct val="100000"/>
                        <a:buFont typeface="Arial" pitchFamily="34" charset="0"/>
                        <a:buNone/>
                        <a:tabLst>
                          <a:tab pos="521528" algn="l"/>
                        </a:tabLst>
                      </a:pPr>
                      <a:r>
                        <a:rPr lang="en-US" sz="2000" kern="1200" spc="-35" noProof="1" smtClean="0">
                          <a:solidFill>
                            <a:srgbClr val="002060"/>
                          </a:solidFill>
                          <a:latin typeface="Book Antiqua" pitchFamily="18" charset="0"/>
                        </a:rPr>
                        <a:t> 	public Car(String name ){</a:t>
                      </a:r>
                    </a:p>
                    <a:p>
                      <a:pPr marL="228600" marR="0" lvl="0" indent="-228600" algn="l" defTabSz="914400" rtl="0" eaLnBrk="1" fontAlgn="base" latinLnBrk="0" hangingPunct="1">
                        <a:lnSpc>
                          <a:spcPct val="150000"/>
                        </a:lnSpc>
                        <a:spcBef>
                          <a:spcPct val="20000"/>
                        </a:spcBef>
                        <a:spcAft>
                          <a:spcPct val="0"/>
                        </a:spcAft>
                        <a:buClr>
                          <a:srgbClr val="292929"/>
                        </a:buClr>
                        <a:buSzPct val="100000"/>
                        <a:buFont typeface="Arial" pitchFamily="34" charset="0"/>
                        <a:buNone/>
                        <a:tabLst>
                          <a:tab pos="521528" algn="l"/>
                        </a:tabLst>
                      </a:pPr>
                      <a:r>
                        <a:rPr lang="en-US" sz="2000" kern="1200" spc="-35" noProof="1" smtClean="0">
                          <a:solidFill>
                            <a:srgbClr val="002060"/>
                          </a:solidFill>
                          <a:latin typeface="Book Antiqua" pitchFamily="18" charset="0"/>
                        </a:rPr>
                        <a:t>	    	this.name=name;</a:t>
                      </a:r>
                    </a:p>
                    <a:p>
                      <a:pPr marL="228600" marR="0" lvl="0" indent="-228600" algn="l" defTabSz="914400" rtl="0" eaLnBrk="1" fontAlgn="base" latinLnBrk="0" hangingPunct="1">
                        <a:lnSpc>
                          <a:spcPct val="150000"/>
                        </a:lnSpc>
                        <a:spcBef>
                          <a:spcPct val="20000"/>
                        </a:spcBef>
                        <a:spcAft>
                          <a:spcPct val="0"/>
                        </a:spcAft>
                        <a:buClr>
                          <a:srgbClr val="292929"/>
                        </a:buClr>
                        <a:buSzPct val="100000"/>
                        <a:buFont typeface="Arial" pitchFamily="34" charset="0"/>
                        <a:buNone/>
                        <a:tabLst>
                          <a:tab pos="521528" algn="l"/>
                        </a:tabLst>
                      </a:pPr>
                      <a:r>
                        <a:rPr lang="en-US" sz="2000" kern="1200" spc="-35" noProof="1" smtClean="0">
                          <a:solidFill>
                            <a:srgbClr val="002060"/>
                          </a:solidFill>
                          <a:latin typeface="Book Antiqua" pitchFamily="18" charset="0"/>
                        </a:rPr>
                        <a:t>	   }</a:t>
                      </a:r>
                    </a:p>
                    <a:p>
                      <a:pPr marL="228600" marR="0" lvl="0" indent="-228600" algn="l" defTabSz="914400" rtl="0" eaLnBrk="1" fontAlgn="base" latinLnBrk="0" hangingPunct="1">
                        <a:lnSpc>
                          <a:spcPct val="150000"/>
                        </a:lnSpc>
                        <a:spcBef>
                          <a:spcPct val="20000"/>
                        </a:spcBef>
                        <a:spcAft>
                          <a:spcPct val="0"/>
                        </a:spcAft>
                        <a:buClr>
                          <a:srgbClr val="292929"/>
                        </a:buClr>
                        <a:buSzPct val="100000"/>
                        <a:buFont typeface="Arial" pitchFamily="34" charset="0"/>
                        <a:buNone/>
                        <a:tabLst>
                          <a:tab pos="521528" algn="l"/>
                        </a:tabLst>
                      </a:pPr>
                      <a:r>
                        <a:rPr lang="en-US" sz="2000" kern="1200" spc="-35" noProof="1" smtClean="0">
                          <a:solidFill>
                            <a:srgbClr val="002060"/>
                          </a:solidFill>
                          <a:latin typeface="Book Antiqua" pitchFamily="18" charset="0"/>
                        </a:rPr>
                        <a:t>}</a:t>
                      </a:r>
                    </a:p>
                  </a:txBody>
                  <a:tcPr marL="90000" marR="90000" marT="46800" marB="46800" horzOverflow="overflow"/>
                </a:tc>
              </a:tr>
            </a:tbl>
          </a:graphicData>
        </a:graphic>
      </p:graphicFrame>
      <p:sp>
        <p:nvSpPr>
          <p:cNvPr id="5" name="AutoShape 30"/>
          <p:cNvSpPr>
            <a:spLocks noChangeArrowheads="1"/>
          </p:cNvSpPr>
          <p:nvPr/>
        </p:nvSpPr>
        <p:spPr bwMode="auto">
          <a:xfrm>
            <a:off x="3131840" y="5229200"/>
            <a:ext cx="1876425" cy="792088"/>
          </a:xfrm>
          <a:prstGeom prst="wedgeRectCallout">
            <a:avLst>
              <a:gd name="adj1" fmla="val -148259"/>
              <a:gd name="adj2" fmla="val -60009"/>
            </a:avLst>
          </a:prstGeom>
          <a:ln w="38100">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b="0" dirty="0">
                <a:solidFill>
                  <a:srgbClr val="002060"/>
                </a:solidFill>
                <a:latin typeface="Book Antiqua" pitchFamily="18" charset="0"/>
              </a:rPr>
              <a:t>Refers to the current object </a:t>
            </a:r>
          </a:p>
        </p:txBody>
      </p:sp>
      <p:sp>
        <p:nvSpPr>
          <p:cNvPr id="6" name="Slide Number Placeholder 5"/>
          <p:cNvSpPr>
            <a:spLocks noGrp="1"/>
          </p:cNvSpPr>
          <p:nvPr>
            <p:ph type="sldNum" sz="quarter" idx="12"/>
          </p:nvPr>
        </p:nvSpPr>
        <p:spPr/>
        <p:txBody>
          <a:bodyPr/>
          <a:lstStyle/>
          <a:p>
            <a:fld id="{0CD13243-3D31-4DD5-8512-B28F7F2A6CD3}" type="slidenum">
              <a:rPr lang="en-IN" smtClean="0"/>
              <a:pPr/>
              <a:t>39</a:t>
            </a:fld>
            <a:endParaRPr lang="en-I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Destructors</a:t>
            </a:r>
            <a:endParaRPr lang="en-IN" dirty="0"/>
          </a:p>
        </p:txBody>
      </p:sp>
      <p:sp>
        <p:nvSpPr>
          <p:cNvPr id="3" name="Content Placeholder 2"/>
          <p:cNvSpPr>
            <a:spLocks noGrp="1"/>
          </p:cNvSpPr>
          <p:nvPr>
            <p:ph idx="1"/>
          </p:nvPr>
        </p:nvSpPr>
        <p:spPr>
          <a:xfrm>
            <a:off x="395536" y="1196752"/>
            <a:ext cx="8229600" cy="4525963"/>
          </a:xfrm>
        </p:spPr>
        <p:txBody>
          <a:bodyPr>
            <a:normAutofit fontScale="85000" lnSpcReduction="20000"/>
          </a:bodyPr>
          <a:lstStyle/>
          <a:p>
            <a:pPr>
              <a:lnSpc>
                <a:spcPct val="150000"/>
              </a:lnSpc>
              <a:buNone/>
              <a:tabLst>
                <a:tab pos="521528" algn="l"/>
              </a:tabLst>
            </a:pPr>
            <a:r>
              <a:rPr lang="en-US" spc="-35" dirty="0" smtClean="0"/>
              <a:t>Declaration:</a:t>
            </a:r>
          </a:p>
          <a:p>
            <a:pPr>
              <a:lnSpc>
                <a:spcPct val="150000"/>
              </a:lnSpc>
              <a:buNone/>
              <a:tabLst>
                <a:tab pos="521528" algn="l"/>
              </a:tabLst>
            </a:pPr>
            <a:r>
              <a:rPr lang="en-US" spc="-35" dirty="0" smtClean="0"/>
              <a:t>	Class Myclass</a:t>
            </a:r>
          </a:p>
          <a:p>
            <a:pPr>
              <a:lnSpc>
                <a:spcPct val="150000"/>
              </a:lnSpc>
              <a:buNone/>
              <a:tabLst>
                <a:tab pos="521528" algn="l"/>
              </a:tabLst>
            </a:pPr>
            <a:r>
              <a:rPr lang="en-US" spc="-35" dirty="0" smtClean="0"/>
              <a:t>	{</a:t>
            </a:r>
          </a:p>
          <a:p>
            <a:pPr>
              <a:lnSpc>
                <a:spcPct val="150000"/>
              </a:lnSpc>
              <a:buNone/>
              <a:tabLst>
                <a:tab pos="521528" algn="l"/>
              </a:tabLst>
            </a:pPr>
            <a:r>
              <a:rPr lang="en-US" spc="-35" dirty="0" smtClean="0"/>
              <a:t>	~ Myclass() </a:t>
            </a:r>
          </a:p>
          <a:p>
            <a:pPr>
              <a:lnSpc>
                <a:spcPct val="150000"/>
              </a:lnSpc>
              <a:buNone/>
              <a:tabLst>
                <a:tab pos="521528" algn="l"/>
              </a:tabLst>
            </a:pPr>
            <a:r>
              <a:rPr lang="en-US" spc="-35" dirty="0" smtClean="0"/>
              <a:t>{</a:t>
            </a:r>
          </a:p>
          <a:p>
            <a:pPr>
              <a:lnSpc>
                <a:spcPct val="150000"/>
              </a:lnSpc>
              <a:buNone/>
              <a:tabLst>
                <a:tab pos="521528" algn="l"/>
              </a:tabLst>
            </a:pPr>
            <a:r>
              <a:rPr lang="en-US" spc="-35" dirty="0" smtClean="0"/>
              <a:t>	// Cleaning up code goes here</a:t>
            </a:r>
          </a:p>
          <a:p>
            <a:pPr>
              <a:lnSpc>
                <a:spcPct val="150000"/>
              </a:lnSpc>
              <a:buNone/>
              <a:tabLst>
                <a:tab pos="521528" algn="l"/>
              </a:tabLst>
            </a:pPr>
            <a:r>
              <a:rPr lang="en-US" spc="-35" dirty="0" smtClean="0"/>
              <a:t> }</a:t>
            </a:r>
          </a:p>
          <a:p>
            <a:pPr>
              <a:lnSpc>
                <a:spcPct val="150000"/>
              </a:lnSpc>
              <a:buNone/>
              <a:tabLst>
                <a:tab pos="521528" algn="l"/>
              </a:tabLst>
            </a:pPr>
            <a:r>
              <a:rPr lang="en-US" spc="-35" dirty="0" smtClean="0"/>
              <a:t>	}</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4</a:t>
            </a:fld>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 Antiqua" pitchFamily="18" charset="0"/>
              </a:rPr>
              <a:t>Inheritance</a:t>
            </a:r>
            <a:endParaRPr lang="en-IN" dirty="0"/>
          </a:p>
        </p:txBody>
      </p:sp>
      <p:sp>
        <p:nvSpPr>
          <p:cNvPr id="3" name="Content Placeholder 2"/>
          <p:cNvSpPr>
            <a:spLocks noGrp="1"/>
          </p:cNvSpPr>
          <p:nvPr>
            <p:ph idx="1"/>
          </p:nvPr>
        </p:nvSpPr>
        <p:spPr>
          <a:xfrm>
            <a:off x="251520" y="980728"/>
            <a:ext cx="8229600" cy="4525963"/>
          </a:xfrm>
        </p:spPr>
        <p:txBody>
          <a:bodyPr>
            <a:normAutofit/>
          </a:bodyPr>
          <a:lstStyle/>
          <a:p>
            <a:pPr fontAlgn="base">
              <a:lnSpc>
                <a:spcPct val="150000"/>
              </a:lnSpc>
              <a:buClr>
                <a:srgbClr val="292929"/>
              </a:buClr>
              <a:tabLst>
                <a:tab pos="521528" algn="l"/>
              </a:tabLst>
            </a:pPr>
            <a:r>
              <a:rPr lang="en-US" spc="-35" noProof="1" smtClean="0">
                <a:solidFill>
                  <a:srgbClr val="002060"/>
                </a:solidFill>
                <a:latin typeface="Book Antiqua" pitchFamily="18" charset="0"/>
              </a:rPr>
              <a:t>Is a reference to the current object within an instance method or constructor</a:t>
            </a:r>
          </a:p>
          <a:p>
            <a:pPr fontAlgn="base">
              <a:lnSpc>
                <a:spcPct val="150000"/>
              </a:lnSpc>
              <a:buClr>
                <a:srgbClr val="292929"/>
              </a:buClr>
              <a:tabLst>
                <a:tab pos="521528" algn="l"/>
              </a:tabLst>
            </a:pPr>
            <a:r>
              <a:rPr lang="en-US" spc="-35" noProof="1" smtClean="0">
                <a:solidFill>
                  <a:srgbClr val="002060"/>
                </a:solidFill>
                <a:latin typeface="Book Antiqua" pitchFamily="18" charset="0"/>
              </a:rPr>
              <a:t>Explicit constructor invocation -- call another constructor in the same class</a:t>
            </a:r>
          </a:p>
          <a:p>
            <a:pPr>
              <a:buNone/>
            </a:pPr>
            <a:endParaRPr lang="en-IN" dirty="0"/>
          </a:p>
        </p:txBody>
      </p:sp>
      <p:sp>
        <p:nvSpPr>
          <p:cNvPr id="8" name="Slide Number Placeholder 7"/>
          <p:cNvSpPr>
            <a:spLocks noGrp="1"/>
          </p:cNvSpPr>
          <p:nvPr>
            <p:ph type="sldNum" sz="quarter" idx="12"/>
          </p:nvPr>
        </p:nvSpPr>
        <p:spPr/>
        <p:txBody>
          <a:bodyPr/>
          <a:lstStyle/>
          <a:p>
            <a:fld id="{0CD13243-3D31-4DD5-8512-B28F7F2A6CD3}" type="slidenum">
              <a:rPr lang="en-IN" smtClean="0"/>
              <a:pPr/>
              <a:t>40</a:t>
            </a:fld>
            <a:endParaRPr lang="en-IN"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41</a:t>
            </a:fld>
            <a:endParaRPr lang="en-IN" dirty="0"/>
          </a:p>
        </p:txBody>
      </p:sp>
      <p:sp>
        <p:nvSpPr>
          <p:cNvPr id="6" name="TextBox 5"/>
          <p:cNvSpPr txBox="1"/>
          <p:nvPr/>
        </p:nvSpPr>
        <p:spPr>
          <a:xfrm>
            <a:off x="5105400" y="908720"/>
            <a:ext cx="3859088" cy="6140271"/>
          </a:xfrm>
          <a:prstGeom prst="rect">
            <a:avLst/>
          </a:prstGeom>
          <a:ln w="28575"/>
        </p:spPr>
        <p:style>
          <a:lnRef idx="2">
            <a:schemeClr val="accent4"/>
          </a:lnRef>
          <a:fillRef idx="1">
            <a:schemeClr val="lt1"/>
          </a:fillRef>
          <a:effectRef idx="0">
            <a:schemeClr val="accent4"/>
          </a:effectRef>
          <a:fontRef idx="minor">
            <a:schemeClr val="dk1"/>
          </a:fontRef>
        </p:style>
        <p:txBody>
          <a:bodyPr wrap="square" rtlCol="0">
            <a:spAutoFit/>
          </a:bodyPr>
          <a:lstStyle/>
          <a:p>
            <a:pPr marL="228600" indent="-228600" fontAlgn="base">
              <a:lnSpc>
                <a:spcPct val="150000"/>
              </a:lnSpc>
              <a:spcBef>
                <a:spcPct val="20000"/>
              </a:spcBef>
              <a:buClr>
                <a:srgbClr val="292929"/>
              </a:buClr>
              <a:buFont typeface="Arial" pitchFamily="34" charset="0"/>
              <a:tabLst>
                <a:tab pos="521528" algn="l"/>
              </a:tabLst>
            </a:pPr>
            <a:r>
              <a:rPr lang="en-US" sz="2000" spc="-35" noProof="1" smtClean="0">
                <a:solidFill>
                  <a:srgbClr val="002060"/>
                </a:solidFill>
                <a:latin typeface="Book Antiqua" pitchFamily="18" charset="0"/>
                <a:ea typeface="Verdana" pitchFamily="34" charset="0"/>
                <a:cs typeface="Verdana" pitchFamily="34" charset="0"/>
              </a:rPr>
              <a:t>public MyClass(int a, int b) :this(0, 0, a, b)</a:t>
            </a:r>
          </a:p>
          <a:p>
            <a:pPr marL="228600" indent="-228600" fontAlgn="base">
              <a:lnSpc>
                <a:spcPct val="150000"/>
              </a:lnSpc>
              <a:spcBef>
                <a:spcPct val="20000"/>
              </a:spcBef>
              <a:buClr>
                <a:srgbClr val="292929"/>
              </a:buClr>
              <a:buFont typeface="Arial" pitchFamily="34" charset="0"/>
              <a:tabLst>
                <a:tab pos="521528" algn="l"/>
              </a:tabLst>
            </a:pPr>
            <a:r>
              <a:rPr lang="en-US" sz="2000" spc="-35" noProof="1" smtClean="0">
                <a:solidFill>
                  <a:srgbClr val="002060"/>
                </a:solidFill>
                <a:latin typeface="Book Antiqua" pitchFamily="18" charset="0"/>
                <a:ea typeface="Verdana" pitchFamily="34" charset="0"/>
                <a:cs typeface="Verdana" pitchFamily="34" charset="0"/>
              </a:rPr>
              <a:t>{ </a:t>
            </a:r>
          </a:p>
          <a:p>
            <a:pPr marL="228600" indent="-228600" fontAlgn="base">
              <a:lnSpc>
                <a:spcPct val="150000"/>
              </a:lnSpc>
              <a:spcBef>
                <a:spcPct val="20000"/>
              </a:spcBef>
              <a:buClr>
                <a:srgbClr val="292929"/>
              </a:buClr>
              <a:buFont typeface="Arial" pitchFamily="34" charset="0"/>
              <a:tabLst>
                <a:tab pos="521528" algn="l"/>
              </a:tabLst>
            </a:pPr>
            <a:r>
              <a:rPr lang="en-US" sz="2000" spc="-35" noProof="1" smtClean="0">
                <a:solidFill>
                  <a:srgbClr val="002060"/>
                </a:solidFill>
                <a:latin typeface="Book Antiqua" pitchFamily="18" charset="0"/>
                <a:ea typeface="Verdana" pitchFamily="34" charset="0"/>
                <a:cs typeface="Verdana" pitchFamily="34" charset="0"/>
              </a:rPr>
              <a:t> } </a:t>
            </a:r>
          </a:p>
          <a:p>
            <a:pPr marL="228600" indent="-228600" fontAlgn="base">
              <a:lnSpc>
                <a:spcPct val="150000"/>
              </a:lnSpc>
              <a:spcBef>
                <a:spcPct val="20000"/>
              </a:spcBef>
              <a:buClr>
                <a:srgbClr val="292929"/>
              </a:buClr>
              <a:buFont typeface="Arial" pitchFamily="34" charset="0"/>
              <a:tabLst>
                <a:tab pos="521528" algn="l"/>
              </a:tabLst>
            </a:pPr>
            <a:r>
              <a:rPr lang="en-US" sz="2000" spc="-35" noProof="1" smtClean="0">
                <a:solidFill>
                  <a:srgbClr val="002060"/>
                </a:solidFill>
                <a:latin typeface="Book Antiqua" pitchFamily="18" charset="0"/>
                <a:ea typeface="Verdana" pitchFamily="34" charset="0"/>
                <a:cs typeface="Verdana" pitchFamily="34" charset="0"/>
              </a:rPr>
              <a:t>   public MyClass(int x, int y, int a, int b) {</a:t>
            </a:r>
          </a:p>
          <a:p>
            <a:pPr marL="228600" indent="-228600" fontAlgn="base">
              <a:lnSpc>
                <a:spcPct val="150000"/>
              </a:lnSpc>
              <a:spcBef>
                <a:spcPct val="20000"/>
              </a:spcBef>
              <a:buClr>
                <a:srgbClr val="292929"/>
              </a:buClr>
              <a:buFont typeface="Arial" pitchFamily="34" charset="0"/>
              <a:tabLst>
                <a:tab pos="521528" algn="l"/>
              </a:tabLst>
            </a:pPr>
            <a:r>
              <a:rPr lang="en-US" sz="2000" spc="-35" noProof="1" smtClean="0">
                <a:solidFill>
                  <a:srgbClr val="002060"/>
                </a:solidFill>
                <a:latin typeface="Book Antiqua" pitchFamily="18" charset="0"/>
                <a:ea typeface="Verdana" pitchFamily="34" charset="0"/>
                <a:cs typeface="Verdana" pitchFamily="34" charset="0"/>
              </a:rPr>
              <a:t>      this.x = x; </a:t>
            </a:r>
          </a:p>
          <a:p>
            <a:pPr marL="228600" indent="-228600" fontAlgn="base">
              <a:lnSpc>
                <a:spcPct val="150000"/>
              </a:lnSpc>
              <a:spcBef>
                <a:spcPct val="20000"/>
              </a:spcBef>
              <a:buClr>
                <a:srgbClr val="292929"/>
              </a:buClr>
              <a:buFont typeface="Arial" pitchFamily="34" charset="0"/>
              <a:tabLst>
                <a:tab pos="521528" algn="l"/>
              </a:tabLst>
            </a:pPr>
            <a:r>
              <a:rPr lang="en-US" sz="2000" spc="-35" noProof="1" smtClean="0">
                <a:solidFill>
                  <a:srgbClr val="002060"/>
                </a:solidFill>
                <a:latin typeface="Book Antiqua" pitchFamily="18" charset="0"/>
                <a:ea typeface="Verdana" pitchFamily="34" charset="0"/>
                <a:cs typeface="Verdana" pitchFamily="34" charset="0"/>
              </a:rPr>
              <a:t>      this.y = y; </a:t>
            </a:r>
          </a:p>
          <a:p>
            <a:pPr marL="228600" indent="-228600" fontAlgn="base">
              <a:lnSpc>
                <a:spcPct val="150000"/>
              </a:lnSpc>
              <a:spcBef>
                <a:spcPct val="20000"/>
              </a:spcBef>
              <a:buClr>
                <a:srgbClr val="292929"/>
              </a:buClr>
              <a:buFont typeface="Arial" pitchFamily="34" charset="0"/>
              <a:tabLst>
                <a:tab pos="521528" algn="l"/>
              </a:tabLst>
            </a:pPr>
            <a:r>
              <a:rPr lang="en-US" sz="2000" spc="-35" noProof="1" smtClean="0">
                <a:solidFill>
                  <a:srgbClr val="002060"/>
                </a:solidFill>
                <a:latin typeface="Book Antiqua" pitchFamily="18" charset="0"/>
                <a:ea typeface="Verdana" pitchFamily="34" charset="0"/>
                <a:cs typeface="Verdana" pitchFamily="34" charset="0"/>
              </a:rPr>
              <a:t>      this.a = a; </a:t>
            </a:r>
          </a:p>
          <a:p>
            <a:pPr marL="228600" indent="-228600" fontAlgn="base">
              <a:lnSpc>
                <a:spcPct val="150000"/>
              </a:lnSpc>
              <a:spcBef>
                <a:spcPct val="20000"/>
              </a:spcBef>
              <a:buClr>
                <a:srgbClr val="292929"/>
              </a:buClr>
              <a:buFont typeface="Arial" pitchFamily="34" charset="0"/>
              <a:tabLst>
                <a:tab pos="521528" algn="l"/>
              </a:tabLst>
            </a:pPr>
            <a:r>
              <a:rPr lang="en-US" sz="2000" spc="-35" noProof="1" smtClean="0">
                <a:solidFill>
                  <a:srgbClr val="002060"/>
                </a:solidFill>
                <a:latin typeface="Book Antiqua" pitchFamily="18" charset="0"/>
                <a:ea typeface="Verdana" pitchFamily="34" charset="0"/>
                <a:cs typeface="Verdana" pitchFamily="34" charset="0"/>
              </a:rPr>
              <a:t>      this.b = b; </a:t>
            </a:r>
          </a:p>
          <a:p>
            <a:pPr marL="228600" indent="-228600" fontAlgn="base">
              <a:lnSpc>
                <a:spcPct val="150000"/>
              </a:lnSpc>
              <a:spcBef>
                <a:spcPct val="20000"/>
              </a:spcBef>
              <a:buClr>
                <a:srgbClr val="292929"/>
              </a:buClr>
              <a:buFont typeface="Arial" pitchFamily="34" charset="0"/>
              <a:tabLst>
                <a:tab pos="521528" algn="l"/>
              </a:tabLst>
            </a:pPr>
            <a:r>
              <a:rPr lang="en-US" sz="2000" spc="-35" noProof="1" smtClean="0">
                <a:solidFill>
                  <a:srgbClr val="002060"/>
                </a:solidFill>
                <a:latin typeface="Book Antiqua" pitchFamily="18" charset="0"/>
                <a:ea typeface="Verdana" pitchFamily="34" charset="0"/>
                <a:cs typeface="Verdana" pitchFamily="34" charset="0"/>
              </a:rPr>
              <a:t>  } }          ... </a:t>
            </a:r>
          </a:p>
          <a:p>
            <a:pPr marL="228600" indent="-228600" fontAlgn="base">
              <a:lnSpc>
                <a:spcPct val="150000"/>
              </a:lnSpc>
              <a:spcBef>
                <a:spcPct val="20000"/>
              </a:spcBef>
              <a:buClr>
                <a:srgbClr val="292929"/>
              </a:buClr>
              <a:buFont typeface="Arial" pitchFamily="34" charset="0"/>
              <a:tabLst>
                <a:tab pos="521528" algn="l"/>
              </a:tabLst>
            </a:pPr>
            <a:endParaRPr lang="en-IN" sz="2000" dirty="0"/>
          </a:p>
        </p:txBody>
      </p:sp>
      <p:sp>
        <p:nvSpPr>
          <p:cNvPr id="7" name="TextBox 6"/>
          <p:cNvSpPr txBox="1"/>
          <p:nvPr/>
        </p:nvSpPr>
        <p:spPr>
          <a:xfrm>
            <a:off x="179512" y="1700808"/>
            <a:ext cx="4038600" cy="3124573"/>
          </a:xfrm>
          <a:prstGeom prst="rect">
            <a:avLst/>
          </a:prstGeom>
          <a:ln w="28575"/>
        </p:spPr>
        <p:style>
          <a:lnRef idx="2">
            <a:schemeClr val="accent4"/>
          </a:lnRef>
          <a:fillRef idx="1">
            <a:schemeClr val="lt1"/>
          </a:fillRef>
          <a:effectRef idx="0">
            <a:schemeClr val="accent4"/>
          </a:effectRef>
          <a:fontRef idx="minor">
            <a:schemeClr val="dk1"/>
          </a:fontRef>
        </p:style>
        <p:txBody>
          <a:bodyPr wrap="square" rtlCol="0">
            <a:spAutoFit/>
          </a:bodyPr>
          <a:lstStyle/>
          <a:p>
            <a:pPr marL="228600" indent="-228600" fontAlgn="base">
              <a:lnSpc>
                <a:spcPct val="150000"/>
              </a:lnSpc>
              <a:spcBef>
                <a:spcPct val="20000"/>
              </a:spcBef>
              <a:buClr>
                <a:srgbClr val="292929"/>
              </a:buClr>
              <a:buFont typeface="Arial" pitchFamily="34" charset="0"/>
              <a:tabLst>
                <a:tab pos="521528" algn="l"/>
              </a:tabLst>
            </a:pPr>
            <a:r>
              <a:rPr lang="en-US" sz="2000" spc="-35" noProof="1" smtClean="0">
                <a:solidFill>
                  <a:srgbClr val="002060"/>
                </a:solidFill>
                <a:latin typeface="Book Antiqua" pitchFamily="18" charset="0"/>
                <a:ea typeface="Verdana" pitchFamily="34" charset="0"/>
                <a:cs typeface="Verdana" pitchFamily="34" charset="0"/>
              </a:rPr>
              <a:t>public class MyClass { </a:t>
            </a:r>
          </a:p>
          <a:p>
            <a:pPr marL="228600" indent="-228600" fontAlgn="base">
              <a:lnSpc>
                <a:spcPct val="150000"/>
              </a:lnSpc>
              <a:spcBef>
                <a:spcPct val="20000"/>
              </a:spcBef>
              <a:buClr>
                <a:srgbClr val="292929"/>
              </a:buClr>
              <a:buFont typeface="Arial" pitchFamily="34" charset="0"/>
              <a:tabLst>
                <a:tab pos="521528" algn="l"/>
              </a:tabLst>
            </a:pPr>
            <a:r>
              <a:rPr lang="en-US" sz="2000" spc="-35" noProof="1" smtClean="0">
                <a:solidFill>
                  <a:srgbClr val="002060"/>
                </a:solidFill>
                <a:latin typeface="Book Antiqua" pitchFamily="18" charset="0"/>
                <a:ea typeface="Verdana" pitchFamily="34" charset="0"/>
                <a:cs typeface="Verdana" pitchFamily="34" charset="0"/>
              </a:rPr>
              <a:t>   private int x, y, a, b; </a:t>
            </a:r>
          </a:p>
          <a:p>
            <a:pPr marL="228600" indent="-228600" fontAlgn="base">
              <a:lnSpc>
                <a:spcPct val="150000"/>
              </a:lnSpc>
              <a:spcBef>
                <a:spcPct val="20000"/>
              </a:spcBef>
              <a:buClr>
                <a:srgbClr val="292929"/>
              </a:buClr>
              <a:buFont typeface="Arial" pitchFamily="34" charset="0"/>
              <a:tabLst>
                <a:tab pos="521528" algn="l"/>
              </a:tabLst>
            </a:pPr>
            <a:r>
              <a:rPr lang="en-US" sz="2000" spc="-35" noProof="1" smtClean="0">
                <a:solidFill>
                  <a:srgbClr val="002060"/>
                </a:solidFill>
                <a:latin typeface="Book Antiqua" pitchFamily="18" charset="0"/>
                <a:ea typeface="Verdana" pitchFamily="34" charset="0"/>
                <a:cs typeface="Verdana" pitchFamily="34" charset="0"/>
              </a:rPr>
              <a:t>   public MyClass():this(0, 0, 0, 0) </a:t>
            </a:r>
          </a:p>
          <a:p>
            <a:pPr marL="228600" indent="-228600" fontAlgn="base">
              <a:lnSpc>
                <a:spcPct val="150000"/>
              </a:lnSpc>
              <a:spcBef>
                <a:spcPct val="20000"/>
              </a:spcBef>
              <a:buClr>
                <a:srgbClr val="292929"/>
              </a:buClr>
              <a:buFont typeface="Arial" pitchFamily="34" charset="0"/>
              <a:tabLst>
                <a:tab pos="521528" algn="l"/>
              </a:tabLst>
            </a:pPr>
            <a:r>
              <a:rPr lang="en-US" sz="2000" spc="-35" noProof="1" smtClean="0">
                <a:solidFill>
                  <a:srgbClr val="002060"/>
                </a:solidFill>
                <a:latin typeface="Book Antiqua" pitchFamily="18" charset="0"/>
                <a:ea typeface="Verdana" pitchFamily="34" charset="0"/>
                <a:cs typeface="Verdana" pitchFamily="34" charset="0"/>
              </a:rPr>
              <a:t>{ </a:t>
            </a:r>
          </a:p>
          <a:p>
            <a:pPr marL="228600" indent="-228600" fontAlgn="base">
              <a:lnSpc>
                <a:spcPct val="150000"/>
              </a:lnSpc>
              <a:spcBef>
                <a:spcPct val="20000"/>
              </a:spcBef>
              <a:buClr>
                <a:srgbClr val="292929"/>
              </a:buClr>
              <a:buFont typeface="Arial" pitchFamily="34" charset="0"/>
              <a:tabLst>
                <a:tab pos="521528" algn="l"/>
              </a:tabLst>
            </a:pPr>
            <a:r>
              <a:rPr lang="en-US" sz="2000" spc="-35" noProof="1" smtClean="0">
                <a:solidFill>
                  <a:srgbClr val="002060"/>
                </a:solidFill>
                <a:latin typeface="Book Antiqua" pitchFamily="18" charset="0"/>
                <a:ea typeface="Verdana" pitchFamily="34" charset="0"/>
                <a:cs typeface="Verdana" pitchFamily="34" charset="0"/>
              </a:rPr>
              <a:t>      </a:t>
            </a:r>
          </a:p>
          <a:p>
            <a:pPr marL="228600" indent="-228600" fontAlgn="base">
              <a:lnSpc>
                <a:spcPct val="150000"/>
              </a:lnSpc>
              <a:spcBef>
                <a:spcPct val="20000"/>
              </a:spcBef>
              <a:buClr>
                <a:srgbClr val="292929"/>
              </a:buClr>
              <a:buFont typeface="Arial" pitchFamily="34" charset="0"/>
              <a:tabLst>
                <a:tab pos="521528" algn="l"/>
              </a:tabLst>
            </a:pPr>
            <a:r>
              <a:rPr lang="en-US" sz="2000" spc="-35" noProof="1" smtClean="0">
                <a:solidFill>
                  <a:srgbClr val="002060"/>
                </a:solidFill>
                <a:latin typeface="Book Antiqua" pitchFamily="18" charset="0"/>
                <a:ea typeface="Verdana" pitchFamily="34" charset="0"/>
                <a:cs typeface="Verdana" pitchFamily="34" charset="0"/>
              </a:rPr>
              <a:t> } </a:t>
            </a:r>
          </a:p>
        </p:txBody>
      </p:sp>
      <p:sp>
        <p:nvSpPr>
          <p:cNvPr id="8" name="Rectangle 7"/>
          <p:cNvSpPr/>
          <p:nvPr/>
        </p:nvSpPr>
        <p:spPr>
          <a:xfrm>
            <a:off x="5105400" y="1052736"/>
            <a:ext cx="3643064" cy="3937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cxnSp>
        <p:nvCxnSpPr>
          <p:cNvPr id="9" name="Elbow Connector 8"/>
          <p:cNvCxnSpPr/>
          <p:nvPr/>
        </p:nvCxnSpPr>
        <p:spPr>
          <a:xfrm flipV="1">
            <a:off x="3754760" y="1209328"/>
            <a:ext cx="1295400" cy="990600"/>
          </a:xfrm>
          <a:prstGeom prst="bentConnector3">
            <a:avLst>
              <a:gd name="adj1" fmla="val 50000"/>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ppt_w"/>
                                          </p:val>
                                        </p:tav>
                                        <p:tav tm="100000">
                                          <p:val>
                                            <p:strVal val="#ppt_w"/>
                                          </p:val>
                                        </p:tav>
                                      </p:tavLst>
                                    </p:anim>
                                    <p:anim calcmode="lin" valueType="num">
                                      <p:cBhvr>
                                        <p:cTn id="8" dur="500" fill="hold"/>
                                        <p:tgtEl>
                                          <p:spTgt spid="8"/>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 Antiqua" pitchFamily="18" charset="0"/>
              </a:rPr>
              <a:t>Inheritance contd…</a:t>
            </a:r>
            <a:endParaRPr lang="en-IN" dirty="0"/>
          </a:p>
        </p:txBody>
      </p:sp>
      <p:graphicFrame>
        <p:nvGraphicFramePr>
          <p:cNvPr id="8" name="Group 2"/>
          <p:cNvGraphicFramePr>
            <a:graphicFrameLocks noGrp="1"/>
          </p:cNvGraphicFramePr>
          <p:nvPr/>
        </p:nvGraphicFramePr>
        <p:xfrm>
          <a:off x="196949" y="1052736"/>
          <a:ext cx="8947051" cy="4665600"/>
        </p:xfrm>
        <a:graphic>
          <a:graphicData uri="http://schemas.openxmlformats.org/drawingml/2006/table">
            <a:tbl>
              <a:tblPr>
                <a:tableStyleId>{69C7853C-536D-4A76-A0AE-DD22124D55A5}</a:tableStyleId>
              </a:tblPr>
              <a:tblGrid>
                <a:gridCol w="3840480"/>
                <a:gridCol w="5106571"/>
              </a:tblGrid>
              <a:tr h="4361253">
                <a:tc>
                  <a:txBody>
                    <a:bodyPr/>
                    <a:lstStyle/>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dirty="0" smtClean="0">
                          <a:ln>
                            <a:noFill/>
                          </a:ln>
                          <a:solidFill>
                            <a:srgbClr val="002060"/>
                          </a:solidFill>
                          <a:effectLst/>
                          <a:latin typeface="Book Antiqua" pitchFamily="18" charset="0"/>
                        </a:rPr>
                        <a:t>class A { </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dirty="0" smtClean="0">
                          <a:ln>
                            <a:noFill/>
                          </a:ln>
                          <a:solidFill>
                            <a:srgbClr val="002060"/>
                          </a:solidFill>
                          <a:effectLst/>
                          <a:latin typeface="Book Antiqua" pitchFamily="18" charset="0"/>
                        </a:rPr>
                        <a:t>  int a1,a2,a3;</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dirty="0" smtClean="0">
                          <a:ln>
                            <a:noFill/>
                          </a:ln>
                          <a:solidFill>
                            <a:srgbClr val="002060"/>
                          </a:solidFill>
                          <a:effectLst/>
                          <a:latin typeface="Book Antiqua" pitchFamily="18" charset="0"/>
                        </a:rPr>
                        <a:t>  public A(int m1, int m2,  </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dirty="0" smtClean="0">
                          <a:ln>
                            <a:noFill/>
                          </a:ln>
                          <a:solidFill>
                            <a:srgbClr val="002060"/>
                          </a:solidFill>
                          <a:effectLst/>
                          <a:latin typeface="Book Antiqua" pitchFamily="18" charset="0"/>
                        </a:rPr>
                        <a:t>               int  m3){</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dirty="0" smtClean="0">
                          <a:ln>
                            <a:noFill/>
                          </a:ln>
                          <a:solidFill>
                            <a:srgbClr val="002060"/>
                          </a:solidFill>
                          <a:effectLst/>
                          <a:latin typeface="Book Antiqua" pitchFamily="18" charset="0"/>
                        </a:rPr>
                        <a:t>       a1 = m1;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dirty="0" smtClean="0">
                          <a:ln>
                            <a:noFill/>
                          </a:ln>
                          <a:solidFill>
                            <a:srgbClr val="002060"/>
                          </a:solidFill>
                          <a:effectLst/>
                          <a:latin typeface="Book Antiqua" pitchFamily="18" charset="0"/>
                        </a:rPr>
                        <a:t>       a2 = m2;</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dirty="0" smtClean="0">
                          <a:ln>
                            <a:noFill/>
                          </a:ln>
                          <a:solidFill>
                            <a:srgbClr val="002060"/>
                          </a:solidFill>
                          <a:effectLst/>
                          <a:latin typeface="Book Antiqua" pitchFamily="18" charset="0"/>
                        </a:rPr>
                        <a:t>       a3 = m3;</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dirty="0" smtClean="0">
                          <a:ln>
                            <a:noFill/>
                          </a:ln>
                          <a:solidFill>
                            <a:srgbClr val="002060"/>
                          </a:solidFill>
                          <a:effectLst/>
                          <a:latin typeface="Book Antiqua" pitchFamily="18" charset="0"/>
                        </a:rPr>
                        <a:t>  }</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dirty="0" smtClean="0">
                          <a:ln>
                            <a:noFill/>
                          </a:ln>
                          <a:solidFill>
                            <a:srgbClr val="002060"/>
                          </a:solidFill>
                          <a:effectLst/>
                          <a:latin typeface="Book Antiqua" pitchFamily="18" charset="0"/>
                        </a:rPr>
                        <a:t>} </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dirty="0" smtClean="0">
                          <a:ln>
                            <a:noFill/>
                          </a:ln>
                          <a:solidFill>
                            <a:srgbClr val="002060"/>
                          </a:solidFill>
                          <a:effectLst/>
                          <a:latin typeface="Book Antiqua" pitchFamily="18" charset="0"/>
                        </a:rPr>
                        <a:t>class B extends A {</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dirty="0" smtClean="0">
                          <a:ln>
                            <a:noFill/>
                          </a:ln>
                          <a:solidFill>
                            <a:srgbClr val="002060"/>
                          </a:solidFill>
                          <a:effectLst/>
                          <a:latin typeface="Book Antiqua" pitchFamily="18" charset="0"/>
                        </a:rPr>
                        <a:t>  int  a4,a5;</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dirty="0" smtClean="0">
                          <a:ln>
                            <a:noFill/>
                          </a:ln>
                          <a:solidFill>
                            <a:srgbClr val="002060"/>
                          </a:solidFill>
                          <a:effectLst/>
                          <a:latin typeface="Book Antiqua" pitchFamily="18" charset="0"/>
                        </a:rPr>
                        <a:t>  public B(int x1, int x2,  </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dirty="0" smtClean="0">
                          <a:ln>
                            <a:noFill/>
                          </a:ln>
                          <a:solidFill>
                            <a:srgbClr val="002060"/>
                          </a:solidFill>
                          <a:effectLst/>
                          <a:latin typeface="Book Antiqua" pitchFamily="18" charset="0"/>
                        </a:rPr>
                        <a:t>    int x3, int x4, int x5) {</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dirty="0" smtClean="0">
                          <a:ln>
                            <a:noFill/>
                          </a:ln>
                          <a:solidFill>
                            <a:srgbClr val="002060"/>
                          </a:solidFill>
                          <a:effectLst/>
                          <a:latin typeface="Book Antiqua" pitchFamily="18" charset="0"/>
                        </a:rPr>
                        <a:t>      a1=x1;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dirty="0" smtClean="0">
                          <a:ln>
                            <a:noFill/>
                          </a:ln>
                          <a:solidFill>
                            <a:srgbClr val="002060"/>
                          </a:solidFill>
                          <a:effectLst/>
                          <a:latin typeface="Book Antiqua" pitchFamily="18" charset="0"/>
                        </a:rPr>
                        <a:t>      a2=x2;</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dirty="0" smtClean="0">
                          <a:ln>
                            <a:noFill/>
                          </a:ln>
                          <a:solidFill>
                            <a:srgbClr val="002060"/>
                          </a:solidFill>
                          <a:effectLst/>
                          <a:latin typeface="Book Antiqua" pitchFamily="18" charset="0"/>
                        </a:rPr>
                        <a:t>      a3=x3;</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dirty="0" smtClean="0">
                          <a:ln>
                            <a:noFill/>
                          </a:ln>
                          <a:solidFill>
                            <a:srgbClr val="002060"/>
                          </a:solidFill>
                          <a:effectLst/>
                          <a:latin typeface="Book Antiqua" pitchFamily="18" charset="0"/>
                        </a:rPr>
                        <a:t>      a4=x4;</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dirty="0" smtClean="0">
                          <a:ln>
                            <a:noFill/>
                          </a:ln>
                          <a:solidFill>
                            <a:srgbClr val="002060"/>
                          </a:solidFill>
                          <a:effectLst/>
                          <a:latin typeface="Book Antiqua" pitchFamily="18" charset="0"/>
                        </a:rPr>
                        <a:t>      a5=x5;</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dirty="0" smtClean="0">
                          <a:ln>
                            <a:noFill/>
                          </a:ln>
                          <a:solidFill>
                            <a:srgbClr val="002060"/>
                          </a:solidFill>
                          <a:effectLst/>
                          <a:latin typeface="Book Antiqua" pitchFamily="18" charset="0"/>
                        </a:rPr>
                        <a:t>   }</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u="none" strike="noStrike" cap="none" normalizeH="0" baseline="0" dirty="0" smtClean="0">
                          <a:ln>
                            <a:noFill/>
                          </a:ln>
                          <a:solidFill>
                            <a:srgbClr val="002060"/>
                          </a:solidFill>
                          <a:effectLst/>
                          <a:latin typeface="Book Antiqua" pitchFamily="18" charset="0"/>
                        </a:rPr>
                        <a:t>}</a:t>
                      </a:r>
                      <a:endParaRPr kumimoji="0" lang="en-US" sz="1800" b="1" i="0" u="none" strike="noStrike" cap="none" normalizeH="0" baseline="0" dirty="0" smtClean="0">
                        <a:ln>
                          <a:noFill/>
                        </a:ln>
                        <a:solidFill>
                          <a:srgbClr val="002060"/>
                        </a:solidFill>
                        <a:effectLst/>
                        <a:latin typeface="Book Antiqua" pitchFamily="18" charset="0"/>
                        <a:cs typeface="Courier New" pitchFamily="49" charset="0"/>
                      </a:endParaRPr>
                    </a:p>
                  </a:txBody>
                  <a:tcPr marL="90000" marR="90000" marT="46800" marB="46800" horzOverflow="overflow"/>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90000" marR="90000" marT="46800" marB="46800" horzOverflow="overflow"/>
                </a:tc>
              </a:tr>
            </a:tbl>
          </a:graphicData>
        </a:graphic>
      </p:graphicFrame>
      <p:sp>
        <p:nvSpPr>
          <p:cNvPr id="9" name="TextBox 8"/>
          <p:cNvSpPr txBox="1">
            <a:spLocks noChangeArrowheads="1"/>
          </p:cNvSpPr>
          <p:nvPr/>
        </p:nvSpPr>
        <p:spPr bwMode="auto">
          <a:xfrm>
            <a:off x="3952875" y="1730375"/>
            <a:ext cx="4979988" cy="3538341"/>
          </a:xfrm>
          <a:prstGeom prst="rect">
            <a:avLst/>
          </a:prstGeom>
          <a:noFill/>
          <a:ln w="9525">
            <a:noFill/>
            <a:miter lim="800000"/>
            <a:headEnd/>
            <a:tailEnd/>
          </a:ln>
        </p:spPr>
        <p:txBody>
          <a:bodyPr>
            <a:spAutoFit/>
          </a:bodyPr>
          <a:lstStyle/>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2060"/>
                </a:solidFill>
                <a:latin typeface="Book Antiqua" pitchFamily="18" charset="0"/>
                <a:cs typeface="Courier New" pitchFamily="49" charset="0"/>
              </a:rPr>
              <a:t>class B extends A{</a:t>
            </a: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2060"/>
                </a:solidFill>
                <a:latin typeface="Book Antiqua" pitchFamily="18" charset="0"/>
                <a:cs typeface="Courier New" pitchFamily="49" charset="0"/>
              </a:rPr>
              <a:t>  int a4,a5;</a:t>
            </a: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002060"/>
              </a:solidFill>
              <a:latin typeface="Book Antiqua" pitchFamily="18" charset="0"/>
              <a:cs typeface="Courier New" pitchFamily="49" charset="0"/>
            </a:endParaRP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2060"/>
                </a:solidFill>
                <a:latin typeface="Book Antiqua" pitchFamily="18" charset="0"/>
                <a:cs typeface="Courier New" pitchFamily="49" charset="0"/>
              </a:rPr>
              <a:t>  public B(intx1,intx2,intx3,</a:t>
            </a:r>
          </a:p>
          <a:p>
            <a:pPr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2060"/>
                </a:solidFill>
                <a:latin typeface="Book Antiqua" pitchFamily="18" charset="0"/>
                <a:cs typeface="Courier New" pitchFamily="49" charset="0"/>
              </a:rPr>
              <a:t>         intx4,intx5</a:t>
            </a:r>
            <a:r>
              <a:rPr lang="en-US" dirty="0" smtClean="0">
                <a:solidFill>
                  <a:srgbClr val="002060"/>
                </a:solidFill>
                <a:latin typeface="Book Antiqua" pitchFamily="18" charset="0"/>
                <a:cs typeface="Courier New" pitchFamily="49" charset="0"/>
              </a:rPr>
              <a:t>): base(x1,x2,x3) </a:t>
            </a: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2060"/>
                </a:solidFill>
                <a:latin typeface="Book Antiqua" pitchFamily="18" charset="0"/>
                <a:cs typeface="Courier New" pitchFamily="49" charset="0"/>
              </a:rPr>
              <a:t>{</a:t>
            </a:r>
            <a:endParaRPr lang="en-US" dirty="0">
              <a:solidFill>
                <a:srgbClr val="002060"/>
              </a:solidFill>
              <a:latin typeface="Book Antiqua" pitchFamily="18" charset="0"/>
              <a:cs typeface="Courier New" pitchFamily="49" charset="0"/>
            </a:endParaRP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2060"/>
                </a:solidFill>
                <a:latin typeface="Book Antiqua" pitchFamily="18" charset="0"/>
                <a:cs typeface="Courier New" pitchFamily="49" charset="0"/>
              </a:rPr>
              <a:t>		a4=x4</a:t>
            </a:r>
            <a:r>
              <a:rPr lang="en-US" dirty="0">
                <a:solidFill>
                  <a:srgbClr val="002060"/>
                </a:solidFill>
                <a:latin typeface="Book Antiqua" pitchFamily="18" charset="0"/>
                <a:cs typeface="Courier New" pitchFamily="49" charset="0"/>
              </a:rPr>
              <a:t>;</a:t>
            </a: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2060"/>
                </a:solidFill>
                <a:latin typeface="Book Antiqua" pitchFamily="18" charset="0"/>
                <a:cs typeface="Courier New" pitchFamily="49" charset="0"/>
              </a:rPr>
              <a:t>      </a:t>
            </a:r>
            <a:r>
              <a:rPr lang="en-US" dirty="0" smtClean="0">
                <a:solidFill>
                  <a:srgbClr val="002060"/>
                </a:solidFill>
                <a:latin typeface="Book Antiqua" pitchFamily="18" charset="0"/>
                <a:cs typeface="Courier New" pitchFamily="49" charset="0"/>
              </a:rPr>
              <a:t>  a5=x5</a:t>
            </a:r>
            <a:r>
              <a:rPr lang="en-US" dirty="0">
                <a:solidFill>
                  <a:srgbClr val="002060"/>
                </a:solidFill>
                <a:latin typeface="Book Antiqua" pitchFamily="18" charset="0"/>
                <a:cs typeface="Courier New" pitchFamily="49" charset="0"/>
              </a:rPr>
              <a:t>;</a:t>
            </a: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2060"/>
                </a:solidFill>
                <a:latin typeface="Book Antiqua" pitchFamily="18" charset="0"/>
                <a:cs typeface="Courier New" pitchFamily="49" charset="0"/>
              </a:rPr>
              <a:t>  }</a:t>
            </a: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002060"/>
              </a:solidFill>
              <a:latin typeface="Book Antiqua" pitchFamily="18" charset="0"/>
              <a:cs typeface="Courier New" pitchFamily="49" charset="0"/>
            </a:endParaRP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2060"/>
                </a:solidFill>
                <a:latin typeface="Book Antiqua" pitchFamily="18" charset="0"/>
                <a:cs typeface="Courier New" pitchFamily="49" charset="0"/>
              </a:rPr>
              <a:t>}</a:t>
            </a:r>
          </a:p>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p>
        </p:txBody>
      </p:sp>
      <p:sp>
        <p:nvSpPr>
          <p:cNvPr id="10" name="Oval Callout 9"/>
          <p:cNvSpPr/>
          <p:nvPr/>
        </p:nvSpPr>
        <p:spPr>
          <a:xfrm>
            <a:off x="6400800" y="4267200"/>
            <a:ext cx="2743200" cy="1182687"/>
          </a:xfrm>
          <a:prstGeom prst="wedgeEllipseCallout">
            <a:avLst>
              <a:gd name="adj1" fmla="val -56408"/>
              <a:gd name="adj2" fmla="val -140768"/>
            </a:avLst>
          </a:prstGeom>
        </p:spPr>
        <p:style>
          <a:lnRef idx="1">
            <a:schemeClr val="dk1"/>
          </a:lnRef>
          <a:fillRef idx="2">
            <a:schemeClr val="dk1"/>
          </a:fillRef>
          <a:effectRef idx="1">
            <a:schemeClr val="dk1"/>
          </a:effectRef>
          <a:fontRef idx="minor">
            <a:schemeClr val="dk1"/>
          </a:fontRef>
        </p:style>
        <p:txBody>
          <a:bodyPr anchor="ctr"/>
          <a:lstStyle/>
          <a:p>
            <a:pPr>
              <a:defRPr/>
            </a:pPr>
            <a:r>
              <a:rPr lang="en-US" b="0" dirty="0">
                <a:solidFill>
                  <a:srgbClr val="002060"/>
                </a:solidFill>
                <a:latin typeface="Book Antiqua" pitchFamily="18" charset="0"/>
              </a:rPr>
              <a:t>Calls the </a:t>
            </a:r>
            <a:r>
              <a:rPr lang="en-US" dirty="0" smtClean="0">
                <a:solidFill>
                  <a:srgbClr val="002060"/>
                </a:solidFill>
                <a:latin typeface="Book Antiqua" pitchFamily="18" charset="0"/>
              </a:rPr>
              <a:t>base</a:t>
            </a:r>
            <a:r>
              <a:rPr lang="en-US" b="0" dirty="0" smtClean="0">
                <a:solidFill>
                  <a:srgbClr val="002060"/>
                </a:solidFill>
                <a:latin typeface="Book Antiqua" pitchFamily="18" charset="0"/>
              </a:rPr>
              <a:t> </a:t>
            </a:r>
            <a:r>
              <a:rPr lang="en-US" b="0" dirty="0">
                <a:solidFill>
                  <a:srgbClr val="002060"/>
                </a:solidFill>
                <a:latin typeface="Book Antiqua" pitchFamily="18" charset="0"/>
              </a:rPr>
              <a:t>class constructor</a:t>
            </a:r>
            <a:endParaRPr lang="en-IN" b="0" dirty="0">
              <a:solidFill>
                <a:srgbClr val="002060"/>
              </a:solidFill>
              <a:latin typeface="Book Antiqua" pitchFamily="18" charset="0"/>
            </a:endParaRPr>
          </a:p>
        </p:txBody>
      </p:sp>
      <p:sp>
        <p:nvSpPr>
          <p:cNvPr id="11" name="Rectangle 10"/>
          <p:cNvSpPr/>
          <p:nvPr/>
        </p:nvSpPr>
        <p:spPr>
          <a:xfrm>
            <a:off x="304800" y="2590800"/>
            <a:ext cx="1371600" cy="746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2" name="Rectangle 11"/>
          <p:cNvSpPr/>
          <p:nvPr/>
        </p:nvSpPr>
        <p:spPr>
          <a:xfrm>
            <a:off x="304800" y="4648200"/>
            <a:ext cx="987425" cy="7445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3" name="Rectangle 12"/>
          <p:cNvSpPr/>
          <p:nvPr/>
        </p:nvSpPr>
        <p:spPr>
          <a:xfrm>
            <a:off x="5715000" y="2971800"/>
            <a:ext cx="2098675" cy="239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4" name="Slide Number Placeholder 13"/>
          <p:cNvSpPr>
            <a:spLocks noGrp="1"/>
          </p:cNvSpPr>
          <p:nvPr>
            <p:ph type="sldNum" sz="quarter" idx="12"/>
          </p:nvPr>
        </p:nvSpPr>
        <p:spPr/>
        <p:txBody>
          <a:bodyPr/>
          <a:lstStyle/>
          <a:p>
            <a:fld id="{0CD13243-3D31-4DD5-8512-B28F7F2A6CD3}" type="slidenum">
              <a:rPr lang="en-IN" smtClean="0"/>
              <a:pPr/>
              <a:t>42</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downRigh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32"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strVal val="4*#ppt_w"/>
                                          </p:val>
                                        </p:tav>
                                        <p:tav tm="100000">
                                          <p:val>
                                            <p:strVal val="#ppt_w"/>
                                          </p:val>
                                        </p:tav>
                                      </p:tavLst>
                                    </p:anim>
                                    <p:anim calcmode="lin" valueType="num">
                                      <p:cBhvr>
                                        <p:cTn id="22" dur="500" fill="hold"/>
                                        <p:tgtEl>
                                          <p:spTgt spid="11"/>
                                        </p:tgtEl>
                                        <p:attrNameLst>
                                          <p:attrName>ppt_h</p:attrName>
                                        </p:attrNameLst>
                                      </p:cBhvr>
                                      <p:tavLst>
                                        <p:tav tm="0">
                                          <p:val>
                                            <p:strVal val="4*#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32"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strVal val="4*#ppt_w"/>
                                          </p:val>
                                        </p:tav>
                                        <p:tav tm="100000">
                                          <p:val>
                                            <p:strVal val="#ppt_w"/>
                                          </p:val>
                                        </p:tav>
                                      </p:tavLst>
                                    </p:anim>
                                    <p:anim calcmode="lin" valueType="num">
                                      <p:cBhvr>
                                        <p:cTn id="28" dur="500" fill="hold"/>
                                        <p:tgtEl>
                                          <p:spTgt spid="12"/>
                                        </p:tgtEl>
                                        <p:attrNameLst>
                                          <p:attrName>ppt_h</p:attrName>
                                        </p:attrNameLst>
                                      </p:cBhvr>
                                      <p:tavLst>
                                        <p:tav tm="0">
                                          <p:val>
                                            <p:strVal val="4*#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32"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strVal val="4*#ppt_w"/>
                                          </p:val>
                                        </p:tav>
                                        <p:tav tm="100000">
                                          <p:val>
                                            <p:strVal val="#ppt_w"/>
                                          </p:val>
                                        </p:tav>
                                      </p:tavLst>
                                    </p:anim>
                                    <p:anim calcmode="lin" valueType="num">
                                      <p:cBhvr>
                                        <p:cTn id="34" dur="500" fill="hold"/>
                                        <p:tgtEl>
                                          <p:spTgt spid="1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 Antiqua" pitchFamily="18" charset="0"/>
              </a:rPr>
              <a:t>Inheritance</a:t>
            </a:r>
            <a:endParaRPr lang="en-IN" dirty="0"/>
          </a:p>
        </p:txBody>
      </p:sp>
      <p:sp>
        <p:nvSpPr>
          <p:cNvPr id="5" name="TextBox 4"/>
          <p:cNvSpPr txBox="1">
            <a:spLocks noChangeArrowheads="1"/>
          </p:cNvSpPr>
          <p:nvPr/>
        </p:nvSpPr>
        <p:spPr bwMode="auto">
          <a:xfrm>
            <a:off x="381000" y="2895600"/>
            <a:ext cx="8450263" cy="731837"/>
          </a:xfrm>
          <a:prstGeom prst="rect">
            <a:avLst/>
          </a:prstGeom>
          <a:solidFill>
            <a:schemeClr val="bg1"/>
          </a:solidFill>
          <a:ln>
            <a:solidFill>
              <a:schemeClr val="bg1"/>
            </a:solidFill>
            <a:headEnd/>
            <a:tailEnd/>
          </a:ln>
          <a:effectLst/>
        </p:spPr>
        <p:style>
          <a:lnRef idx="1">
            <a:schemeClr val="accent3"/>
          </a:lnRef>
          <a:fillRef idx="2">
            <a:schemeClr val="accent3"/>
          </a:fillRef>
          <a:effectRef idx="1">
            <a:schemeClr val="accent3"/>
          </a:effectRef>
          <a:fontRef idx="minor">
            <a:schemeClr val="dk1"/>
          </a:fontRef>
        </p:style>
        <p:txBody>
          <a:bodyPr tIns="91440" bIns="91440" anchor="ctr"/>
          <a:lstStyle/>
          <a:p>
            <a:pPr marL="228600" indent="-228600">
              <a:spcBef>
                <a:spcPct val="20000"/>
              </a:spcBef>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IN" sz="2800" noProof="1">
                <a:solidFill>
                  <a:srgbClr val="002060"/>
                </a:solidFill>
                <a:latin typeface="Book Antiqua" pitchFamily="18" charset="0"/>
                <a:cs typeface="Courier New" pitchFamily="49" charset="0"/>
              </a:rPr>
              <a:t>A </a:t>
            </a:r>
            <a:r>
              <a:rPr lang="en-IN" sz="2800" noProof="1" smtClean="0">
                <a:solidFill>
                  <a:srgbClr val="002060"/>
                </a:solidFill>
                <a:latin typeface="Book Antiqua" pitchFamily="18" charset="0"/>
                <a:cs typeface="Courier New" pitchFamily="49" charset="0"/>
              </a:rPr>
              <a:t>child class </a:t>
            </a:r>
            <a:r>
              <a:rPr lang="en-IN" sz="2800" noProof="1">
                <a:solidFill>
                  <a:srgbClr val="002060"/>
                </a:solidFill>
                <a:latin typeface="Book Antiqua" pitchFamily="18" charset="0"/>
                <a:cs typeface="Courier New" pitchFamily="49" charset="0"/>
              </a:rPr>
              <a:t>constructor invokes the constructor of the </a:t>
            </a:r>
            <a:r>
              <a:rPr lang="en-IN" sz="2800" noProof="1" smtClean="0">
                <a:solidFill>
                  <a:srgbClr val="002060"/>
                </a:solidFill>
                <a:latin typeface="Book Antiqua" pitchFamily="18" charset="0"/>
                <a:cs typeface="Courier New" pitchFamily="49" charset="0"/>
              </a:rPr>
              <a:t>baseclass implicitly</a:t>
            </a:r>
            <a:endParaRPr lang="en-IN" sz="2800" noProof="1">
              <a:solidFill>
                <a:srgbClr val="002060"/>
              </a:solidFill>
              <a:latin typeface="Book Antiqua" pitchFamily="18" charset="0"/>
              <a:cs typeface="Courier New" pitchFamily="49"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43</a:t>
            </a:fld>
            <a:endParaRPr lang="en-IN" dirty="0"/>
          </a:p>
        </p:txBody>
      </p:sp>
      <p:sp>
        <p:nvSpPr>
          <p:cNvPr id="7" name="Rectangle 6"/>
          <p:cNvSpPr/>
          <p:nvPr/>
        </p:nvSpPr>
        <p:spPr>
          <a:xfrm>
            <a:off x="0" y="1412776"/>
            <a:ext cx="8460432" cy="954107"/>
          </a:xfrm>
          <a:prstGeom prst="rect">
            <a:avLst/>
          </a:prstGeom>
        </p:spPr>
        <p:txBody>
          <a:bodyPr wrap="square">
            <a:spAutoFit/>
          </a:bodyPr>
          <a:lstStyle/>
          <a:p>
            <a:pPr lvl="1" algn="just">
              <a:buClr>
                <a:srgbClr val="292929"/>
              </a:buClr>
              <a:buBlip>
                <a:blip r:embed="rId3"/>
              </a:buBlip>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800" noProof="1" smtClean="0">
                <a:solidFill>
                  <a:srgbClr val="002060"/>
                </a:solidFill>
                <a:latin typeface="Book Antiqua" pitchFamily="18" charset="0"/>
                <a:cs typeface="Courier New" pitchFamily="49" charset="0"/>
              </a:rPr>
              <a:t>A child class will call base class constructor by  </a:t>
            </a:r>
          </a:p>
          <a:p>
            <a:pPr lvl="1"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800" noProof="1" smtClean="0">
                <a:solidFill>
                  <a:srgbClr val="002060"/>
                </a:solidFill>
                <a:latin typeface="Book Antiqua" pitchFamily="18" charset="0"/>
                <a:cs typeface="Courier New" pitchFamily="49" charset="0"/>
              </a:rPr>
              <a:t>  using  base keyword</a:t>
            </a:r>
            <a:endParaRPr lang="en-IN" sz="2800" noProof="1">
              <a:solidFill>
                <a:srgbClr val="002060"/>
              </a:solidFill>
              <a:latin typeface="Book Antiqua" pitchFamily="18" charset="0"/>
              <a:cs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t>
            </a:r>
            <a:endParaRPr lang="en-IN" dirty="0"/>
          </a:p>
        </p:txBody>
      </p:sp>
      <p:sp>
        <p:nvSpPr>
          <p:cNvPr id="4" name="Rounded Rectangle 3"/>
          <p:cNvSpPr/>
          <p:nvPr/>
        </p:nvSpPr>
        <p:spPr>
          <a:xfrm>
            <a:off x="251520" y="1052736"/>
            <a:ext cx="8610600" cy="50405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sz="2400" dirty="0" smtClean="0">
                <a:solidFill>
                  <a:srgbClr val="002060"/>
                </a:solidFill>
                <a:latin typeface="Book Antiqua" pitchFamily="18" charset="0"/>
              </a:rPr>
              <a:t>1.Why Inheritance</a:t>
            </a:r>
          </a:p>
          <a:p>
            <a:r>
              <a:rPr lang="en-IN" sz="2400" dirty="0" smtClean="0">
                <a:solidFill>
                  <a:srgbClr val="002060"/>
                </a:solidFill>
                <a:latin typeface="Book Antiqua" pitchFamily="18" charset="0"/>
              </a:rPr>
              <a:t>A.Inheritance leads to code reusability</a:t>
            </a:r>
          </a:p>
          <a:p>
            <a:endParaRPr lang="en-IN" sz="2400" dirty="0" smtClean="0">
              <a:solidFill>
                <a:srgbClr val="002060"/>
              </a:solidFill>
              <a:latin typeface="Book Antiqua" pitchFamily="18" charset="0"/>
            </a:endParaRPr>
          </a:p>
          <a:p>
            <a:r>
              <a:rPr lang="en-IN" sz="2400" dirty="0" smtClean="0">
                <a:solidFill>
                  <a:srgbClr val="002060"/>
                </a:solidFill>
                <a:latin typeface="Book Antiqua" pitchFamily="18" charset="0"/>
              </a:rPr>
              <a:t>2.Types of Inheritance</a:t>
            </a:r>
          </a:p>
          <a:p>
            <a:r>
              <a:rPr lang="en-IN" sz="2400" dirty="0" smtClean="0">
                <a:solidFill>
                  <a:srgbClr val="002060"/>
                </a:solidFill>
                <a:latin typeface="Book Antiqua" pitchFamily="18" charset="0"/>
              </a:rPr>
              <a:t>A.Single Inheritance , Multilevel Inheritance,Multiple Inheritance ,Hybrid Inheritance</a:t>
            </a:r>
          </a:p>
          <a:p>
            <a:endParaRPr lang="en-IN" sz="2400" dirty="0" smtClean="0">
              <a:solidFill>
                <a:srgbClr val="002060"/>
              </a:solidFill>
              <a:latin typeface="Book Antiqua" pitchFamily="18" charset="0"/>
            </a:endParaRPr>
          </a:p>
          <a:p>
            <a:r>
              <a:rPr lang="en-IN" sz="2400" dirty="0" smtClean="0">
                <a:solidFill>
                  <a:srgbClr val="002060"/>
                </a:solidFill>
                <a:latin typeface="Book Antiqua" pitchFamily="18" charset="0"/>
              </a:rPr>
              <a:t>3.Does C# Supports Multiple Inheritance</a:t>
            </a:r>
          </a:p>
          <a:p>
            <a:r>
              <a:rPr lang="en-IN" sz="2400" dirty="0" smtClean="0">
                <a:solidFill>
                  <a:srgbClr val="002060"/>
                </a:solidFill>
                <a:latin typeface="Book Antiqua" pitchFamily="18" charset="0"/>
              </a:rPr>
              <a:t>A.No</a:t>
            </a:r>
          </a:p>
          <a:p>
            <a:endParaRPr lang="en-IN" sz="2400" dirty="0" smtClean="0">
              <a:solidFill>
                <a:srgbClr val="002060"/>
              </a:solidFill>
              <a:latin typeface="Book Antiqua" pitchFamily="18" charset="0"/>
            </a:endParaRPr>
          </a:p>
          <a:p>
            <a:r>
              <a:rPr lang="en-IN" sz="2400" dirty="0" smtClean="0">
                <a:solidFill>
                  <a:srgbClr val="002060"/>
                </a:solidFill>
                <a:latin typeface="Book Antiqua" pitchFamily="18" charset="0"/>
              </a:rPr>
              <a:t>4.How to call the Base Constructor in Derived Class</a:t>
            </a:r>
          </a:p>
          <a:p>
            <a:r>
              <a:rPr lang="en-IN" sz="2400" dirty="0" smtClean="0">
                <a:solidFill>
                  <a:srgbClr val="002060"/>
                </a:solidFill>
                <a:latin typeface="Book Antiqua" pitchFamily="18" charset="0"/>
              </a:rPr>
              <a:t>A.Using base keyword</a:t>
            </a:r>
            <a:endParaRPr lang="en-IN" sz="2400" dirty="0">
              <a:solidFill>
                <a:srgbClr val="002060"/>
              </a:solidFill>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44</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 calcmode="lin" valueType="num">
                                      <p:cBhvr additive="base">
                                        <p:cTn id="55" dur="500" fill="hold"/>
                                        <p:tgtEl>
                                          <p:spTgt spid="4">
                                            <p:txEl>
                                              <p:pRg st="10" end="1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IN" dirty="0"/>
          </a:p>
        </p:txBody>
      </p:sp>
      <p:sp>
        <p:nvSpPr>
          <p:cNvPr id="4" name="Rounded Rectangle 3"/>
          <p:cNvSpPr/>
          <p:nvPr/>
        </p:nvSpPr>
        <p:spPr>
          <a:xfrm>
            <a:off x="228600" y="685800"/>
            <a:ext cx="8610600" cy="5791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400" dirty="0" smtClean="0">
                <a:solidFill>
                  <a:srgbClr val="002060"/>
                </a:solidFill>
                <a:latin typeface="Book Antiqua" pitchFamily="18" charset="0"/>
              </a:rPr>
              <a:t>1.Does C# support multiple inheritance?</a:t>
            </a:r>
          </a:p>
          <a:p>
            <a:r>
              <a:rPr lang="en-US" sz="2400" dirty="0" smtClean="0">
                <a:solidFill>
                  <a:srgbClr val="002060"/>
                </a:solidFill>
                <a:latin typeface="Book Antiqua" pitchFamily="18" charset="0"/>
              </a:rPr>
              <a:t> A.Yes   B.No C.Some Times</a:t>
            </a:r>
          </a:p>
          <a:p>
            <a:r>
              <a:rPr lang="en-US" sz="2400" dirty="0" smtClean="0">
                <a:solidFill>
                  <a:srgbClr val="002060"/>
                </a:solidFill>
                <a:latin typeface="Book Antiqua" pitchFamily="18" charset="0"/>
              </a:rPr>
              <a:t>A.B</a:t>
            </a:r>
          </a:p>
          <a:p>
            <a:endParaRPr lang="en-US" sz="2400" dirty="0" smtClean="0">
              <a:solidFill>
                <a:srgbClr val="002060"/>
              </a:solidFill>
              <a:latin typeface="Book Antiqua" pitchFamily="18" charset="0"/>
            </a:endParaRPr>
          </a:p>
          <a:p>
            <a:r>
              <a:rPr lang="en-US" sz="2400" dirty="0" smtClean="0">
                <a:solidFill>
                  <a:srgbClr val="002060"/>
                </a:solidFill>
                <a:latin typeface="Book Antiqua" pitchFamily="18" charset="0"/>
              </a:rPr>
              <a:t>2.What’s the top .NET class that everything is derived from?</a:t>
            </a:r>
          </a:p>
          <a:p>
            <a:r>
              <a:rPr lang="en-US" sz="2400" dirty="0" smtClean="0">
                <a:solidFill>
                  <a:srgbClr val="002060"/>
                </a:solidFill>
                <a:latin typeface="Book Antiqua" pitchFamily="18" charset="0"/>
              </a:rPr>
              <a:t> A.System.String B.StringBuilder C.System.Object D.Text.String</a:t>
            </a:r>
          </a:p>
          <a:p>
            <a:r>
              <a:rPr lang="en-US" sz="2400" dirty="0" smtClean="0">
                <a:solidFill>
                  <a:srgbClr val="002060"/>
                </a:solidFill>
                <a:latin typeface="Book Antiqua" pitchFamily="18" charset="0"/>
              </a:rPr>
              <a:t>A. C</a:t>
            </a:r>
          </a:p>
          <a:p>
            <a:endParaRPr lang="en-US" sz="2400" dirty="0" smtClean="0">
              <a:solidFill>
                <a:srgbClr val="002060"/>
              </a:solidFill>
              <a:latin typeface="Book Antiqua" pitchFamily="18" charset="0"/>
            </a:endParaRPr>
          </a:p>
          <a:p>
            <a:r>
              <a:rPr lang="en-US" sz="2400" dirty="0" smtClean="0">
                <a:solidFill>
                  <a:srgbClr val="002060"/>
                </a:solidFill>
                <a:latin typeface="Book Antiqua" pitchFamily="18" charset="0"/>
              </a:rPr>
              <a:t>3.The combination of Multiple &amp; Multilevel Inheritance is called</a:t>
            </a:r>
          </a:p>
          <a:p>
            <a:r>
              <a:rPr lang="en-US" sz="2400" dirty="0" smtClean="0">
                <a:solidFill>
                  <a:srgbClr val="002060"/>
                </a:solidFill>
                <a:latin typeface="Book Antiqua" pitchFamily="18" charset="0"/>
              </a:rPr>
              <a:t> A.Hyrorchical Inheritance B.Hybrid Inheritance C.Both</a:t>
            </a:r>
          </a:p>
          <a:p>
            <a:r>
              <a:rPr lang="en-US" sz="2400" dirty="0" smtClean="0">
                <a:solidFill>
                  <a:srgbClr val="002060"/>
                </a:solidFill>
                <a:latin typeface="Book Antiqua" pitchFamily="18" charset="0"/>
              </a:rPr>
              <a:t>A .A</a:t>
            </a:r>
            <a:endParaRPr lang="en-IN" sz="2400" dirty="0">
              <a:solidFill>
                <a:srgbClr val="002060"/>
              </a:solidFill>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45</a:t>
            </a:fld>
            <a:endParaRPr lang="en-IN" dirty="0"/>
          </a:p>
        </p:txBody>
      </p:sp>
      <p:sp>
        <p:nvSpPr>
          <p:cNvPr id="6" name="Footer Placeholder 5"/>
          <p:cNvSpPr>
            <a:spLocks noGrp="1"/>
          </p:cNvSpPr>
          <p:nvPr>
            <p:ph type="ftr" sz="quarter" idx="4294967295"/>
          </p:nvPr>
        </p:nvSpPr>
        <p:spPr>
          <a:xfrm>
            <a:off x="1691680" y="6353944"/>
            <a:ext cx="7452320" cy="504056"/>
          </a:xfrm>
          <a:prstGeom prst="rect">
            <a:avLst/>
          </a:prstGeom>
        </p:spPr>
        <p:txBody>
          <a:bodyPr/>
          <a:lstStyle/>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 calcmode="lin" valueType="num">
                                      <p:cBhvr additive="base">
                                        <p:cTn id="39"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 calcmode="lin" valueType="num">
                                      <p:cBhvr additive="base">
                                        <p:cTn id="43"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 calcmode="lin" valueType="num">
                                      <p:cBhvr additive="base">
                                        <p:cTn id="49" dur="500" fill="hold"/>
                                        <p:tgtEl>
                                          <p:spTgt spid="4">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52736"/>
            <a:ext cx="9029696" cy="6019800"/>
          </a:xfrm>
        </p:spPr>
        <p:txBody>
          <a:bodyPr>
            <a:normAutofit/>
          </a:bodyPr>
          <a:lstStyle/>
          <a:p>
            <a:pPr marL="514350" indent="-514350">
              <a:lnSpc>
                <a:spcPct val="150000"/>
              </a:lnSpc>
              <a:tabLst>
                <a:tab pos="521528" algn="l"/>
              </a:tabLst>
            </a:pPr>
            <a:r>
              <a:rPr lang="en-US" spc="-35" dirty="0" smtClean="0">
                <a:solidFill>
                  <a:srgbClr val="002060"/>
                </a:solidFill>
                <a:latin typeface="Book Antiqua" pitchFamily="18" charset="0"/>
              </a:rPr>
              <a:t>Destructor is called by the Garbage Collector</a:t>
            </a:r>
          </a:p>
          <a:p>
            <a:pPr marL="514350" indent="-514350">
              <a:lnSpc>
                <a:spcPct val="150000"/>
              </a:lnSpc>
              <a:tabLst>
                <a:tab pos="521528" algn="l"/>
              </a:tabLst>
            </a:pPr>
            <a:r>
              <a:rPr lang="en-US" spc="-35" dirty="0" smtClean="0">
                <a:solidFill>
                  <a:srgbClr val="002060"/>
                </a:solidFill>
                <a:latin typeface="Book Antiqua" pitchFamily="18" charset="0"/>
              </a:rPr>
              <a:t>The garbage collector checks for objects that are no longer </a:t>
            </a:r>
            <a:r>
              <a:rPr lang="en-US" spc="-35" dirty="0" smtClean="0"/>
              <a:t>in use</a:t>
            </a:r>
            <a:endParaRPr lang="en-US" spc="-35" dirty="0" smtClean="0">
              <a:solidFill>
                <a:srgbClr val="002060"/>
              </a:solidFill>
              <a:latin typeface="Book Antiqua" pitchFamily="18" charset="0"/>
            </a:endParaRPr>
          </a:p>
          <a:p>
            <a:pPr marL="514350" indent="-514350">
              <a:lnSpc>
                <a:spcPct val="150000"/>
              </a:lnSpc>
              <a:tabLst>
                <a:tab pos="521528" algn="l"/>
              </a:tabLst>
            </a:pPr>
            <a:r>
              <a:rPr lang="en-US" spc="-35" dirty="0" smtClean="0">
                <a:solidFill>
                  <a:srgbClr val="002060"/>
                </a:solidFill>
                <a:latin typeface="Book Antiqua" pitchFamily="18" charset="0"/>
              </a:rPr>
              <a:t>It considers these objects eligible for destruction and reclaims their memory</a:t>
            </a:r>
          </a:p>
          <a:p>
            <a:pPr marL="514350" indent="-514350">
              <a:lnSpc>
                <a:spcPct val="150000"/>
              </a:lnSpc>
              <a:tabLst>
                <a:tab pos="521528" algn="l"/>
              </a:tabLst>
            </a:pPr>
            <a:r>
              <a:rPr lang="en-US" spc="-35" dirty="0" smtClean="0">
                <a:solidFill>
                  <a:srgbClr val="002060"/>
                </a:solidFill>
                <a:latin typeface="Book Antiqua" pitchFamily="18" charset="0"/>
              </a:rPr>
              <a:t>Destructors are also called when the program exits</a:t>
            </a:r>
          </a:p>
          <a:p>
            <a:pPr>
              <a:lnSpc>
                <a:spcPct val="150000"/>
              </a:lnSpc>
              <a:buNone/>
              <a:tabLst>
                <a:tab pos="521528" algn="l"/>
              </a:tabLst>
            </a:pPr>
            <a:endParaRPr lang="en-US" spc="-35" dirty="0" smtClean="0">
              <a:solidFill>
                <a:srgbClr val="002060"/>
              </a:solidFill>
              <a:latin typeface="Book Antiqua" pitchFamily="18" charset="0"/>
            </a:endParaRPr>
          </a:p>
        </p:txBody>
      </p:sp>
      <p:sp>
        <p:nvSpPr>
          <p:cNvPr id="4" name="Content Placeholder 3"/>
          <p:cNvSpPr>
            <a:spLocks noGrp="1"/>
          </p:cNvSpPr>
          <p:nvPr>
            <p:ph idx="4294967295"/>
          </p:nvPr>
        </p:nvSpPr>
        <p:spPr>
          <a:xfrm flipV="1">
            <a:off x="8153400" y="7162800"/>
            <a:ext cx="1981200" cy="45719"/>
          </a:xfrm>
        </p:spPr>
        <p:txBody>
          <a:bodyPr>
            <a:normAutofit fontScale="25000" lnSpcReduction="20000"/>
          </a:bodyPr>
          <a:lstStyle/>
          <a:p>
            <a:pPr>
              <a:buNone/>
            </a:pPr>
            <a:endParaRPr lang="en-US" dirty="0">
              <a:latin typeface="Book Antiqua" pitchFamily="18" charset="0"/>
            </a:endParaRPr>
          </a:p>
        </p:txBody>
      </p:sp>
      <p:sp>
        <p:nvSpPr>
          <p:cNvPr id="6" name="Title 1"/>
          <p:cNvSpPr>
            <a:spLocks noGrp="1"/>
          </p:cNvSpPr>
          <p:nvPr>
            <p:ph type="title"/>
          </p:nvPr>
        </p:nvSpPr>
        <p:spPr/>
        <p:txBody>
          <a:bodyPr>
            <a:normAutofit/>
          </a:bodyPr>
          <a:lstStyle/>
          <a:p>
            <a:r>
              <a:rPr lang="en-US" dirty="0" smtClean="0">
                <a:latin typeface="Book Antiqua" pitchFamily="18" charset="0"/>
              </a:rPr>
              <a:t>Destructors</a:t>
            </a:r>
          </a:p>
        </p:txBody>
      </p:sp>
      <p:sp>
        <p:nvSpPr>
          <p:cNvPr id="5" name="Slide Number Placeholder 4"/>
          <p:cNvSpPr>
            <a:spLocks noGrp="1"/>
          </p:cNvSpPr>
          <p:nvPr>
            <p:ph type="sldNum" sz="quarter" idx="12"/>
          </p:nvPr>
        </p:nvSpPr>
        <p:spPr/>
        <p:txBody>
          <a:bodyPr/>
          <a:lstStyle/>
          <a:p>
            <a:fld id="{0CD13243-3D31-4DD5-8512-B28F7F2A6CD3}" type="slidenum">
              <a:rPr lang="en-IN" smtClean="0"/>
              <a:pPr/>
              <a:t>5</a:t>
            </a:fld>
            <a:endParaRPr lang="en-IN"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24744"/>
            <a:ext cx="9029696" cy="6019800"/>
          </a:xfrm>
        </p:spPr>
        <p:txBody>
          <a:bodyPr>
            <a:normAutofit/>
          </a:bodyPr>
          <a:lstStyle/>
          <a:p>
            <a:pPr marL="420624" lvl="0" indent="-384048">
              <a:buClr>
                <a:srgbClr val="6EA0B0"/>
              </a:buClr>
              <a:buSzPct val="80000"/>
              <a:buBlip>
                <a:blip r:embed="rId3"/>
              </a:buBlip>
            </a:pPr>
            <a:endParaRPr lang="en-US" sz="1800" dirty="0" smtClean="0">
              <a:solidFill>
                <a:srgbClr val="002060"/>
              </a:solidFill>
              <a:latin typeface="Book Antiqua" pitchFamily="18" charset="0"/>
              <a:ea typeface="+mn-ea"/>
              <a:cs typeface="+mn-cs"/>
            </a:endParaRPr>
          </a:p>
          <a:p>
            <a:pPr marL="420624" indent="-384048">
              <a:buClr>
                <a:srgbClr val="6EA0B0"/>
              </a:buClr>
              <a:buSzPct val="80000"/>
            </a:pPr>
            <a:r>
              <a:rPr lang="en-US" dirty="0" smtClean="0">
                <a:solidFill>
                  <a:srgbClr val="002060"/>
                </a:solidFill>
                <a:latin typeface="Book Antiqua" pitchFamily="18" charset="0"/>
                <a:ea typeface="+mn-ea"/>
                <a:cs typeface="+mn-cs"/>
              </a:rPr>
              <a:t>A property is  a member function of a class </a:t>
            </a:r>
          </a:p>
          <a:p>
            <a:pPr marL="420624" indent="-384048">
              <a:buClr>
                <a:srgbClr val="6EA0B0"/>
              </a:buClr>
              <a:buSzPct val="80000"/>
            </a:pPr>
            <a:r>
              <a:rPr lang="en-US" dirty="0" smtClean="0">
                <a:solidFill>
                  <a:srgbClr val="002060"/>
                </a:solidFill>
                <a:latin typeface="Book Antiqua" pitchFamily="18" charset="0"/>
                <a:ea typeface="+mn-ea"/>
                <a:cs typeface="+mn-cs"/>
              </a:rPr>
              <a:t>Property can read and write the private data members from out side of the class</a:t>
            </a:r>
          </a:p>
          <a:p>
            <a:pPr marL="420624" indent="-384048">
              <a:buClr>
                <a:srgbClr val="6EA0B0"/>
              </a:buClr>
              <a:buSzPct val="80000"/>
            </a:pPr>
            <a:r>
              <a:rPr lang="en-US" dirty="0" smtClean="0">
                <a:solidFill>
                  <a:srgbClr val="002060"/>
                </a:solidFill>
                <a:latin typeface="Book Antiqua" pitchFamily="18" charset="0"/>
                <a:ea typeface="+mn-ea"/>
                <a:cs typeface="+mn-cs"/>
              </a:rPr>
              <a:t>Property declaration comes with 2 accessors</a:t>
            </a:r>
          </a:p>
        </p:txBody>
      </p:sp>
      <p:sp>
        <p:nvSpPr>
          <p:cNvPr id="6" name="Title 1"/>
          <p:cNvSpPr>
            <a:spLocks noGrp="1"/>
          </p:cNvSpPr>
          <p:nvPr>
            <p:ph type="title"/>
          </p:nvPr>
        </p:nvSpPr>
        <p:spPr/>
        <p:txBody>
          <a:bodyPr>
            <a:normAutofit/>
          </a:bodyPr>
          <a:lstStyle/>
          <a:p>
            <a:r>
              <a:rPr lang="en-US" dirty="0" smtClean="0">
                <a:latin typeface="Book Antiqua" pitchFamily="18" charset="0"/>
              </a:rPr>
              <a:t>Properties</a:t>
            </a:r>
          </a:p>
        </p:txBody>
      </p:sp>
      <p:sp>
        <p:nvSpPr>
          <p:cNvPr id="8" name="Slide Number Placeholder 7"/>
          <p:cNvSpPr>
            <a:spLocks noGrp="1"/>
          </p:cNvSpPr>
          <p:nvPr>
            <p:ph type="sldNum" sz="quarter" idx="12"/>
          </p:nvPr>
        </p:nvSpPr>
        <p:spPr/>
        <p:txBody>
          <a:bodyPr/>
          <a:lstStyle/>
          <a:p>
            <a:fld id="{0CD13243-3D31-4DD5-8512-B28F7F2A6CD3}" type="slidenum">
              <a:rPr lang="en-IN" smtClean="0"/>
              <a:pPr/>
              <a:t>6</a:t>
            </a:fld>
            <a:endParaRPr lang="en-IN"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IN" dirty="0"/>
          </a:p>
        </p:txBody>
      </p:sp>
      <p:sp>
        <p:nvSpPr>
          <p:cNvPr id="3" name="Content Placeholder 2"/>
          <p:cNvSpPr>
            <a:spLocks noGrp="1"/>
          </p:cNvSpPr>
          <p:nvPr>
            <p:ph idx="1"/>
          </p:nvPr>
        </p:nvSpPr>
        <p:spPr>
          <a:xfrm>
            <a:off x="128192" y="1042195"/>
            <a:ext cx="8836296" cy="5123109"/>
          </a:xfrm>
        </p:spPr>
        <p:txBody>
          <a:bodyPr>
            <a:normAutofit fontScale="85000" lnSpcReduction="20000"/>
          </a:bodyPr>
          <a:lstStyle/>
          <a:p>
            <a:pPr marL="420624" indent="-384048">
              <a:buClr>
                <a:srgbClr val="6EA0B0"/>
              </a:buClr>
              <a:buSzPct val="80000"/>
            </a:pPr>
            <a:r>
              <a:rPr lang="en-US" dirty="0" smtClean="0"/>
              <a:t>Declaration:</a:t>
            </a:r>
          </a:p>
          <a:p>
            <a:pPr marL="420624" lvl="0" indent="-384048">
              <a:buClr>
                <a:srgbClr val="6EA0B0"/>
              </a:buClr>
              <a:buSzPct val="80000"/>
              <a:buNone/>
            </a:pPr>
            <a:r>
              <a:rPr lang="en-US" dirty="0" smtClean="0">
                <a:solidFill>
                  <a:srgbClr val="C00000"/>
                </a:solidFill>
              </a:rPr>
              <a:t>	 	</a:t>
            </a:r>
            <a:r>
              <a:rPr lang="en-US" dirty="0" smtClean="0"/>
              <a:t>Access specifier return_type  property_name</a:t>
            </a:r>
          </a:p>
          <a:p>
            <a:pPr marL="420624" lvl="0" indent="-384048">
              <a:buClr>
                <a:srgbClr val="6EA0B0"/>
              </a:buClr>
              <a:buSzPct val="80000"/>
              <a:buNone/>
            </a:pPr>
            <a:r>
              <a:rPr lang="en-US" dirty="0" smtClean="0"/>
              <a:t>			{</a:t>
            </a:r>
          </a:p>
          <a:p>
            <a:pPr marL="420624" lvl="0" indent="-384048">
              <a:buClr>
                <a:srgbClr val="6EA0B0"/>
              </a:buClr>
              <a:buSzPct val="80000"/>
              <a:buNone/>
            </a:pPr>
            <a:r>
              <a:rPr lang="en-US" dirty="0" smtClean="0"/>
              <a:t>			get</a:t>
            </a:r>
          </a:p>
          <a:p>
            <a:pPr marL="420624" lvl="0" indent="-384048">
              <a:buClr>
                <a:srgbClr val="6EA0B0"/>
              </a:buClr>
              <a:buSzPct val="80000"/>
              <a:buNone/>
            </a:pPr>
            <a:r>
              <a:rPr lang="en-US" dirty="0" smtClean="0"/>
              <a:t>			{			//get values form a variable</a:t>
            </a:r>
          </a:p>
          <a:p>
            <a:pPr marL="420624" lvl="0" indent="-384048">
              <a:buClr>
                <a:srgbClr val="6EA0B0"/>
              </a:buClr>
              <a:buSzPct val="80000"/>
              <a:buNone/>
            </a:pPr>
            <a:r>
              <a:rPr lang="en-US" dirty="0" smtClean="0"/>
              <a:t>			return variable;	       get accessor</a:t>
            </a:r>
          </a:p>
          <a:p>
            <a:pPr marL="420624" lvl="0" indent="-384048">
              <a:buClr>
                <a:srgbClr val="6EA0B0"/>
              </a:buClr>
              <a:buSzPct val="80000"/>
              <a:buNone/>
            </a:pPr>
            <a:r>
              <a:rPr lang="en-US" dirty="0" smtClean="0"/>
              <a:t>			}</a:t>
            </a:r>
          </a:p>
          <a:p>
            <a:pPr marL="420624" lvl="0" indent="-384048">
              <a:buClr>
                <a:srgbClr val="6EA0B0"/>
              </a:buClr>
              <a:buSzPct val="80000"/>
              <a:buNone/>
            </a:pPr>
            <a:r>
              <a:rPr lang="en-US" dirty="0" smtClean="0"/>
              <a:t>			set</a:t>
            </a:r>
          </a:p>
          <a:p>
            <a:pPr marL="420624" lvl="0" indent="-384048">
              <a:buClr>
                <a:srgbClr val="6EA0B0"/>
              </a:buClr>
              <a:buSzPct val="80000"/>
              <a:buNone/>
            </a:pPr>
            <a:r>
              <a:rPr lang="en-US" dirty="0" smtClean="0"/>
              <a:t>			{			//set values to private var</a:t>
            </a:r>
          </a:p>
          <a:p>
            <a:pPr marL="420624" lvl="0" indent="-384048">
              <a:buClr>
                <a:srgbClr val="6EA0B0"/>
              </a:buClr>
              <a:buSzPct val="80000"/>
              <a:buNone/>
            </a:pPr>
            <a:r>
              <a:rPr lang="en-US" dirty="0" smtClean="0"/>
              <a:t>			variable=value;		set accessor</a:t>
            </a:r>
          </a:p>
          <a:p>
            <a:pPr marL="420624" lvl="0" indent="-384048">
              <a:buClr>
                <a:srgbClr val="6EA0B0"/>
              </a:buClr>
              <a:buSzPct val="80000"/>
              <a:buNone/>
            </a:pPr>
            <a:r>
              <a:rPr lang="en-US" dirty="0" smtClean="0"/>
              <a:t>			}</a:t>
            </a:r>
          </a:p>
          <a:p>
            <a:pPr marL="420624" lvl="0" indent="-384048">
              <a:buClr>
                <a:srgbClr val="6EA0B0"/>
              </a:buClr>
              <a:buSzPct val="80000"/>
              <a:buNone/>
            </a:pPr>
            <a:r>
              <a:rPr lang="en-US" dirty="0" smtClean="0"/>
              <a:t>			}</a:t>
            </a:r>
          </a:p>
          <a:p>
            <a:pPr marL="420624" lvl="0" indent="-384048">
              <a:buClr>
                <a:srgbClr val="6EA0B0"/>
              </a:buClr>
              <a:buSzPct val="80000"/>
              <a:buNone/>
            </a:pPr>
            <a:r>
              <a:rPr lang="en-US" dirty="0" smtClean="0"/>
              <a:t>	Note: return_type of property and variable type should be same</a:t>
            </a:r>
            <a:endParaRPr lang="en-US" spc="-35" dirty="0" smtClean="0"/>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7</a:t>
            </a:fld>
            <a:endParaRPr lang="en-IN" dirty="0"/>
          </a:p>
        </p:txBody>
      </p:sp>
      <p:sp>
        <p:nvSpPr>
          <p:cNvPr id="6" name="Right Brace 5"/>
          <p:cNvSpPr/>
          <p:nvPr/>
        </p:nvSpPr>
        <p:spPr>
          <a:xfrm>
            <a:off x="3995936" y="2564904"/>
            <a:ext cx="838200" cy="11430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ight Brace 6"/>
          <p:cNvSpPr/>
          <p:nvPr/>
        </p:nvSpPr>
        <p:spPr>
          <a:xfrm>
            <a:off x="4211960" y="3933056"/>
            <a:ext cx="838200" cy="11430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052736"/>
            <a:ext cx="3377576" cy="5472608"/>
          </a:xfrm>
        </p:spPr>
        <p:txBody>
          <a:bodyPr anchor="ctr" anchorCtr="0">
            <a:normAutofit fontScale="92500" lnSpcReduction="20000"/>
          </a:bodyPr>
          <a:lstStyle/>
          <a:p>
            <a:pPr marL="420624" lvl="0" indent="-384048">
              <a:buClr>
                <a:srgbClr val="6EA0B0"/>
              </a:buClr>
              <a:buSzPct val="80000"/>
              <a:buNone/>
            </a:pPr>
            <a:r>
              <a:rPr lang="en-US" sz="3000" dirty="0" smtClean="0">
                <a:solidFill>
                  <a:srgbClr val="C00000"/>
                </a:solidFill>
                <a:latin typeface="Arial"/>
                <a:ea typeface="+mn-ea"/>
                <a:cs typeface="+mn-cs"/>
              </a:rPr>
              <a:t>   </a:t>
            </a:r>
            <a:r>
              <a:rPr lang="en-US" dirty="0" smtClean="0"/>
              <a:t>class   A</a:t>
            </a:r>
          </a:p>
          <a:p>
            <a:pPr marL="502920" lvl="4" indent="-182880">
              <a:buClr>
                <a:srgbClr val="7E848D"/>
              </a:buClr>
              <a:buNone/>
            </a:pPr>
            <a:r>
              <a:rPr lang="en-US" sz="2600" dirty="0" smtClean="0">
                <a:solidFill>
                  <a:srgbClr val="002060"/>
                </a:solidFill>
                <a:latin typeface="Book Antiqua" pitchFamily="18" charset="0"/>
              </a:rPr>
              <a:t>{</a:t>
            </a:r>
          </a:p>
          <a:p>
            <a:pPr marL="502920" lvl="4" indent="-182880">
              <a:buClr>
                <a:srgbClr val="7E848D"/>
              </a:buClr>
              <a:buNone/>
            </a:pPr>
            <a:r>
              <a:rPr lang="en-US" sz="2600" dirty="0" smtClean="0">
                <a:solidFill>
                  <a:srgbClr val="002060"/>
                </a:solidFill>
                <a:latin typeface="Book Antiqua" pitchFamily="18" charset="0"/>
              </a:rPr>
              <a:t>private int Empid;</a:t>
            </a:r>
          </a:p>
          <a:p>
            <a:pPr marL="502920" lvl="4" indent="-182880">
              <a:buClr>
                <a:srgbClr val="7E848D"/>
              </a:buClr>
              <a:buNone/>
            </a:pPr>
            <a:r>
              <a:rPr lang="en-US" sz="2600" dirty="0" smtClean="0">
                <a:solidFill>
                  <a:srgbClr val="002060"/>
                </a:solidFill>
                <a:latin typeface="Book Antiqua" pitchFamily="18" charset="0"/>
              </a:rPr>
              <a:t>public int Id</a:t>
            </a:r>
          </a:p>
          <a:p>
            <a:pPr marL="502920" lvl="4" indent="-182880">
              <a:buClr>
                <a:srgbClr val="7E848D"/>
              </a:buClr>
              <a:buNone/>
            </a:pPr>
            <a:r>
              <a:rPr lang="en-US" sz="2600" dirty="0" smtClean="0">
                <a:solidFill>
                  <a:srgbClr val="002060"/>
                </a:solidFill>
                <a:latin typeface="Book Antiqua" pitchFamily="18" charset="0"/>
              </a:rPr>
              <a:t>	{</a:t>
            </a:r>
          </a:p>
          <a:p>
            <a:pPr marL="502920" lvl="4" indent="-182880">
              <a:buClr>
                <a:srgbClr val="7E848D"/>
              </a:buClr>
              <a:buNone/>
            </a:pPr>
            <a:r>
              <a:rPr lang="en-US" sz="2600" dirty="0" smtClean="0">
                <a:solidFill>
                  <a:srgbClr val="002060"/>
                </a:solidFill>
                <a:latin typeface="Book Antiqua" pitchFamily="18" charset="0"/>
              </a:rPr>
              <a:t>get</a:t>
            </a:r>
          </a:p>
          <a:p>
            <a:pPr marL="502920" lvl="4" indent="-182880">
              <a:buClr>
                <a:srgbClr val="7E848D"/>
              </a:buClr>
              <a:buNone/>
            </a:pPr>
            <a:r>
              <a:rPr lang="en-US" sz="2600" dirty="0" smtClean="0">
                <a:solidFill>
                  <a:srgbClr val="002060"/>
                </a:solidFill>
                <a:latin typeface="Book Antiqua" pitchFamily="18" charset="0"/>
              </a:rPr>
              <a:t>	{</a:t>
            </a:r>
          </a:p>
          <a:p>
            <a:pPr marL="502920" lvl="4" indent="-182880">
              <a:buClr>
                <a:srgbClr val="7E848D"/>
              </a:buClr>
              <a:buNone/>
            </a:pPr>
            <a:r>
              <a:rPr lang="en-US" sz="2600" dirty="0" smtClean="0">
                <a:solidFill>
                  <a:srgbClr val="002060"/>
                </a:solidFill>
                <a:latin typeface="Book Antiqua" pitchFamily="18" charset="0"/>
              </a:rPr>
              <a:t>return Empid;</a:t>
            </a:r>
          </a:p>
          <a:p>
            <a:pPr marL="502920" lvl="4" indent="-182880">
              <a:buClr>
                <a:srgbClr val="7E848D"/>
              </a:buClr>
              <a:buNone/>
            </a:pPr>
            <a:r>
              <a:rPr lang="en-US" sz="2600" dirty="0" smtClean="0">
                <a:solidFill>
                  <a:srgbClr val="002060"/>
                </a:solidFill>
                <a:latin typeface="Book Antiqua" pitchFamily="18" charset="0"/>
              </a:rPr>
              <a:t>	}</a:t>
            </a:r>
          </a:p>
          <a:p>
            <a:pPr marL="502920" lvl="4" indent="-182880">
              <a:buClr>
                <a:srgbClr val="7E848D"/>
              </a:buClr>
              <a:buNone/>
            </a:pPr>
            <a:r>
              <a:rPr lang="en-US" sz="2600" dirty="0" smtClean="0">
                <a:solidFill>
                  <a:srgbClr val="002060"/>
                </a:solidFill>
                <a:latin typeface="Book Antiqua" pitchFamily="18" charset="0"/>
              </a:rPr>
              <a:t>set</a:t>
            </a:r>
          </a:p>
          <a:p>
            <a:pPr marL="502920" lvl="4" indent="-182880">
              <a:buClr>
                <a:srgbClr val="7E848D"/>
              </a:buClr>
              <a:buNone/>
            </a:pPr>
            <a:r>
              <a:rPr lang="en-US" sz="2600" dirty="0" smtClean="0">
                <a:solidFill>
                  <a:srgbClr val="002060"/>
                </a:solidFill>
                <a:latin typeface="Book Antiqua" pitchFamily="18" charset="0"/>
              </a:rPr>
              <a:t>	{</a:t>
            </a:r>
          </a:p>
          <a:p>
            <a:pPr marL="502920" lvl="4" indent="-182880">
              <a:buClr>
                <a:srgbClr val="7E848D"/>
              </a:buClr>
              <a:buNone/>
            </a:pPr>
            <a:r>
              <a:rPr lang="en-US" sz="2600" dirty="0" smtClean="0">
                <a:solidFill>
                  <a:srgbClr val="002060"/>
                </a:solidFill>
                <a:latin typeface="Book Antiqua" pitchFamily="18" charset="0"/>
              </a:rPr>
              <a:t>Empid =value;</a:t>
            </a:r>
          </a:p>
          <a:p>
            <a:pPr marL="502920" lvl="4" indent="-182880">
              <a:buClr>
                <a:srgbClr val="7E848D"/>
              </a:buClr>
              <a:buNone/>
            </a:pPr>
            <a:r>
              <a:rPr lang="en-US" sz="2600" dirty="0" smtClean="0">
                <a:solidFill>
                  <a:srgbClr val="002060"/>
                </a:solidFill>
                <a:latin typeface="Book Antiqua" pitchFamily="18" charset="0"/>
              </a:rPr>
              <a:t>	}</a:t>
            </a:r>
          </a:p>
          <a:p>
            <a:pPr marL="502920" lvl="4" indent="-182880">
              <a:buClr>
                <a:srgbClr val="7E848D"/>
              </a:buClr>
              <a:buNone/>
            </a:pPr>
            <a:r>
              <a:rPr lang="en-US" sz="2600" dirty="0" smtClean="0">
                <a:solidFill>
                  <a:srgbClr val="002060"/>
                </a:solidFill>
                <a:latin typeface="Book Antiqua" pitchFamily="18" charset="0"/>
              </a:rPr>
              <a:t>	}</a:t>
            </a:r>
          </a:p>
        </p:txBody>
      </p:sp>
      <p:sp>
        <p:nvSpPr>
          <p:cNvPr id="6" name="Title 1"/>
          <p:cNvSpPr>
            <a:spLocks noGrp="1"/>
          </p:cNvSpPr>
          <p:nvPr>
            <p:ph type="title"/>
          </p:nvPr>
        </p:nvSpPr>
        <p:spPr/>
        <p:txBody>
          <a:bodyPr>
            <a:normAutofit/>
          </a:bodyPr>
          <a:lstStyle/>
          <a:p>
            <a:r>
              <a:rPr lang="en-US" dirty="0" smtClean="0">
                <a:latin typeface="Book Antiqua" pitchFamily="18" charset="0"/>
              </a:rPr>
              <a:t>Properties</a:t>
            </a:r>
          </a:p>
        </p:txBody>
      </p:sp>
      <p:sp>
        <p:nvSpPr>
          <p:cNvPr id="5" name="Rectangle 4"/>
          <p:cNvSpPr/>
          <p:nvPr/>
        </p:nvSpPr>
        <p:spPr>
          <a:xfrm>
            <a:off x="3707904" y="1628800"/>
            <a:ext cx="4968552" cy="3672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2060"/>
                </a:solidFill>
                <a:latin typeface="Book Antiqua" pitchFamily="18" charset="0"/>
              </a:rPr>
              <a:t>A  obj=new A();</a:t>
            </a:r>
          </a:p>
          <a:p>
            <a:r>
              <a:rPr lang="en-US" sz="2400" dirty="0" smtClean="0">
                <a:solidFill>
                  <a:srgbClr val="002060"/>
                </a:solidFill>
                <a:latin typeface="Book Antiqua" pitchFamily="18" charset="0"/>
              </a:rPr>
              <a:t>obj.Id=1000       set accessor executes</a:t>
            </a:r>
          </a:p>
          <a:p>
            <a:r>
              <a:rPr lang="en-US" sz="2400" dirty="0" smtClean="0">
                <a:solidFill>
                  <a:srgbClr val="002060"/>
                </a:solidFill>
                <a:latin typeface="Book Antiqua" pitchFamily="18" charset="0"/>
              </a:rPr>
              <a:t>int a1=obj.Id        get accessor executes</a:t>
            </a:r>
            <a:endParaRPr lang="en-US" sz="2400" dirty="0">
              <a:solidFill>
                <a:srgbClr val="002060"/>
              </a:solidFill>
              <a:latin typeface="Book Antiqua" pitchFamily="18" charset="0"/>
            </a:endParaRPr>
          </a:p>
        </p:txBody>
      </p:sp>
      <p:sp>
        <p:nvSpPr>
          <p:cNvPr id="10" name="Right Arrow 9"/>
          <p:cNvSpPr/>
          <p:nvPr/>
        </p:nvSpPr>
        <p:spPr>
          <a:xfrm>
            <a:off x="5436096" y="3068960"/>
            <a:ext cx="432048"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ight Arrow 11"/>
          <p:cNvSpPr/>
          <p:nvPr/>
        </p:nvSpPr>
        <p:spPr>
          <a:xfrm>
            <a:off x="5580112" y="3789040"/>
            <a:ext cx="432048"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Slide Number Placeholder 12"/>
          <p:cNvSpPr>
            <a:spLocks noGrp="1"/>
          </p:cNvSpPr>
          <p:nvPr>
            <p:ph type="sldNum" sz="quarter" idx="12"/>
          </p:nvPr>
        </p:nvSpPr>
        <p:spPr/>
        <p:txBody>
          <a:bodyPr/>
          <a:lstStyle/>
          <a:p>
            <a:fld id="{0CD13243-3D31-4DD5-8512-B28F7F2A6CD3}" type="slidenum">
              <a:rPr lang="en-IN" smtClean="0"/>
              <a:pPr/>
              <a:t>8</a:t>
            </a:fld>
            <a:endParaRPr lang="en-I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052736"/>
            <a:ext cx="9029696" cy="6019800"/>
          </a:xfrm>
        </p:spPr>
        <p:txBody>
          <a:bodyPr>
            <a:normAutofit/>
          </a:bodyPr>
          <a:lstStyle/>
          <a:p>
            <a:pPr marL="722376" lvl="1" indent="-274320">
              <a:buClr>
                <a:srgbClr val="1212CC"/>
              </a:buClr>
              <a:buSzPct val="90000"/>
              <a:buNone/>
            </a:pPr>
            <a:endParaRPr lang="en-US" sz="1800" dirty="0" smtClean="0">
              <a:solidFill>
                <a:srgbClr val="002060"/>
              </a:solidFill>
              <a:latin typeface="Book Antiqua" pitchFamily="18" charset="0"/>
              <a:ea typeface="+mn-ea"/>
              <a:cs typeface="+mn-cs"/>
            </a:endParaRPr>
          </a:p>
          <a:p>
            <a:pPr marL="722376" lvl="1" indent="-274320">
              <a:buClr>
                <a:srgbClr val="1212CC"/>
              </a:buClr>
              <a:buSzPct val="90000"/>
              <a:buBlip>
                <a:blip r:embed="rId3"/>
              </a:buBlip>
            </a:pPr>
            <a:r>
              <a:rPr lang="en-US" sz="2800" dirty="0" smtClean="0">
                <a:solidFill>
                  <a:srgbClr val="002060"/>
                </a:solidFill>
                <a:latin typeface="Book Antiqua" pitchFamily="18" charset="0"/>
                <a:ea typeface="+mn-ea"/>
                <a:cs typeface="+mn-cs"/>
              </a:rPr>
              <a:t>Read –Write Property</a:t>
            </a:r>
          </a:p>
          <a:p>
            <a:pPr marL="722376" lvl="1" indent="-274320">
              <a:buClr>
                <a:srgbClr val="1212CC"/>
              </a:buClr>
              <a:buSzPct val="90000"/>
              <a:buNone/>
            </a:pPr>
            <a:r>
              <a:rPr lang="en-US" sz="2800" dirty="0" smtClean="0">
                <a:solidFill>
                  <a:srgbClr val="002060"/>
                </a:solidFill>
                <a:latin typeface="Book Antiqua" pitchFamily="18" charset="0"/>
                <a:ea typeface="+mn-ea"/>
                <a:cs typeface="+mn-cs"/>
              </a:rPr>
              <a:t>	Having get and set accessors</a:t>
            </a:r>
          </a:p>
          <a:p>
            <a:pPr marL="722376" lvl="1" indent="-274320">
              <a:buClr>
                <a:srgbClr val="1212CC"/>
              </a:buClr>
              <a:buSzPct val="90000"/>
              <a:buNone/>
            </a:pPr>
            <a:endParaRPr lang="en-US" sz="2800" dirty="0" smtClean="0">
              <a:solidFill>
                <a:srgbClr val="002060"/>
              </a:solidFill>
              <a:latin typeface="Book Antiqua" pitchFamily="18" charset="0"/>
              <a:ea typeface="+mn-ea"/>
              <a:cs typeface="+mn-cs"/>
            </a:endParaRPr>
          </a:p>
          <a:p>
            <a:pPr marL="722376" lvl="1" indent="-274320">
              <a:buClr>
                <a:srgbClr val="1212CC"/>
              </a:buClr>
              <a:buSzPct val="90000"/>
              <a:buBlip>
                <a:blip r:embed="rId3"/>
              </a:buBlip>
            </a:pPr>
            <a:r>
              <a:rPr lang="en-US" sz="2800" dirty="0" smtClean="0">
                <a:solidFill>
                  <a:srgbClr val="002060"/>
                </a:solidFill>
                <a:latin typeface="Book Antiqua" pitchFamily="18" charset="0"/>
                <a:ea typeface="+mn-ea"/>
                <a:cs typeface="+mn-cs"/>
              </a:rPr>
              <a:t>Read only Property</a:t>
            </a:r>
          </a:p>
          <a:p>
            <a:pPr marL="1005840" lvl="2" indent="-256032">
              <a:buClr>
                <a:srgbClr val="1212CC"/>
              </a:buClr>
              <a:buSzPct val="85000"/>
              <a:buNone/>
            </a:pPr>
            <a:r>
              <a:rPr lang="en-US" sz="2800" dirty="0" smtClean="0">
                <a:solidFill>
                  <a:srgbClr val="002060"/>
                </a:solidFill>
                <a:latin typeface="Book Antiqua" pitchFamily="18" charset="0"/>
                <a:ea typeface="+mn-ea"/>
                <a:cs typeface="+mn-cs"/>
              </a:rPr>
              <a:t> Having only get accessor 			</a:t>
            </a:r>
          </a:p>
          <a:p>
            <a:pPr marL="1005840" lvl="2" indent="-256032">
              <a:buClr>
                <a:srgbClr val="1212CC"/>
              </a:buClr>
              <a:buSzPct val="85000"/>
              <a:buNone/>
            </a:pPr>
            <a:endParaRPr lang="en-US" sz="2800" dirty="0" smtClean="0"/>
          </a:p>
          <a:p>
            <a:pPr marL="605790" lvl="1" indent="-256032">
              <a:buClr>
                <a:srgbClr val="1212CC"/>
              </a:buClr>
              <a:buSzPct val="85000"/>
              <a:buBlip>
                <a:blip r:embed="rId3"/>
              </a:buBlip>
            </a:pPr>
            <a:r>
              <a:rPr lang="en-US" sz="2800" dirty="0" smtClean="0"/>
              <a:t>Write only Property</a:t>
            </a:r>
          </a:p>
          <a:p>
            <a:pPr marL="1005840" lvl="2" indent="-256032">
              <a:buClr>
                <a:srgbClr val="1212CC"/>
              </a:buClr>
              <a:buSzPct val="85000"/>
              <a:buNone/>
            </a:pPr>
            <a:r>
              <a:rPr lang="en-US" sz="2800" dirty="0" smtClean="0"/>
              <a:t>Having only set</a:t>
            </a:r>
            <a:r>
              <a:rPr lang="en-US" sz="2800" dirty="0" smtClean="0">
                <a:solidFill>
                  <a:srgbClr val="002060"/>
                </a:solidFill>
                <a:latin typeface="Book Antiqua" pitchFamily="18" charset="0"/>
                <a:ea typeface="+mn-ea"/>
                <a:cs typeface="+mn-cs"/>
              </a:rPr>
              <a:t> accessor</a:t>
            </a:r>
            <a:endParaRPr lang="en-US" sz="2800" spc="-35" dirty="0" smtClean="0">
              <a:solidFill>
                <a:srgbClr val="002060"/>
              </a:solidFill>
              <a:latin typeface="Book Antiqua" pitchFamily="18" charset="0"/>
            </a:endParaRPr>
          </a:p>
        </p:txBody>
      </p:sp>
      <p:sp>
        <p:nvSpPr>
          <p:cNvPr id="6" name="Title 1"/>
          <p:cNvSpPr>
            <a:spLocks noGrp="1"/>
          </p:cNvSpPr>
          <p:nvPr>
            <p:ph type="title"/>
          </p:nvPr>
        </p:nvSpPr>
        <p:spPr/>
        <p:txBody>
          <a:bodyPr>
            <a:normAutofit/>
          </a:bodyPr>
          <a:lstStyle/>
          <a:p>
            <a:r>
              <a:rPr lang="en-US" dirty="0" smtClean="0">
                <a:latin typeface="Book Antiqua" pitchFamily="18" charset="0"/>
              </a:rPr>
              <a:t>Types Of Properties</a:t>
            </a:r>
          </a:p>
        </p:txBody>
      </p:sp>
      <p:sp>
        <p:nvSpPr>
          <p:cNvPr id="8" name="Slide Number Placeholder 7"/>
          <p:cNvSpPr>
            <a:spLocks noGrp="1"/>
          </p:cNvSpPr>
          <p:nvPr>
            <p:ph type="sldNum" sz="quarter" idx="12"/>
          </p:nvPr>
        </p:nvSpPr>
        <p:spPr/>
        <p:txBody>
          <a:bodyPr/>
          <a:lstStyle/>
          <a:p>
            <a:fld id="{0CD13243-3D31-4DD5-8512-B28F7F2A6CD3}" type="slidenum">
              <a:rPr lang="en-IN" smtClean="0"/>
              <a:pPr/>
              <a:t>9</a:t>
            </a:fld>
            <a:endParaRPr lang="en-IN"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rendzI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TrendzIT Template</Template>
  <TotalTime>857</TotalTime>
  <Words>2110</Words>
  <Application>Microsoft Office PowerPoint</Application>
  <PresentationFormat>On-screen Show (4:3)</PresentationFormat>
  <Paragraphs>498</Paragraphs>
  <Slides>45</Slides>
  <Notes>28</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TrendzIT Template</vt:lpstr>
      <vt:lpstr>Classes and Objects</vt:lpstr>
      <vt:lpstr>Inheritance</vt:lpstr>
      <vt:lpstr>Destructors</vt:lpstr>
      <vt:lpstr>Destructors</vt:lpstr>
      <vt:lpstr>Destructors</vt:lpstr>
      <vt:lpstr>Properties</vt:lpstr>
      <vt:lpstr>Properties</vt:lpstr>
      <vt:lpstr>Properties</vt:lpstr>
      <vt:lpstr>Types Of Properties</vt:lpstr>
      <vt:lpstr>Properties contd…</vt:lpstr>
      <vt:lpstr>Indexers</vt:lpstr>
      <vt:lpstr>Indexers contd…</vt:lpstr>
      <vt:lpstr>Indexers</vt:lpstr>
      <vt:lpstr>Indexers</vt:lpstr>
      <vt:lpstr>Garbage Collector</vt:lpstr>
      <vt:lpstr>Garbage Collector</vt:lpstr>
      <vt:lpstr>Generations</vt:lpstr>
      <vt:lpstr>Garbage Collector</vt:lpstr>
      <vt:lpstr>Garbage Collector</vt:lpstr>
      <vt:lpstr>Garbage Collector</vt:lpstr>
      <vt:lpstr>JAM</vt:lpstr>
      <vt:lpstr>Inheritance</vt:lpstr>
      <vt:lpstr>Inheritance</vt:lpstr>
      <vt:lpstr>Inheritance </vt:lpstr>
      <vt:lpstr> Inheritance </vt:lpstr>
      <vt:lpstr>Inheritance</vt:lpstr>
      <vt:lpstr>Relationships</vt:lpstr>
      <vt:lpstr>Is-a Relationship</vt:lpstr>
      <vt:lpstr>Is-a Relationship contd…</vt:lpstr>
      <vt:lpstr>Has-a Relationship</vt:lpstr>
      <vt:lpstr>Has-a Relationship contd..</vt:lpstr>
      <vt:lpstr>Inheritance contd…</vt:lpstr>
      <vt:lpstr>Single Inheritance</vt:lpstr>
      <vt:lpstr>Single Inheritance </vt:lpstr>
      <vt:lpstr>Single Inheritance contd…</vt:lpstr>
      <vt:lpstr>Multiple Inheritance</vt:lpstr>
      <vt:lpstr>Inheritance contd…</vt:lpstr>
      <vt:lpstr>Inheritance contd…</vt:lpstr>
      <vt:lpstr>Inheritance</vt:lpstr>
      <vt:lpstr>Inheritance</vt:lpstr>
      <vt:lpstr>Inheritance</vt:lpstr>
      <vt:lpstr>Inheritance contd…</vt:lpstr>
      <vt:lpstr>Inheritance</vt:lpstr>
      <vt:lpstr>JAM</vt:lpstr>
      <vt:lpstr>Quiz</vt:lpstr>
    </vt:vector>
  </TitlesOfParts>
  <Company>Trendz Information Technologies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Rajbir</dc:creator>
  <cp:lastModifiedBy>Jamuna</cp:lastModifiedBy>
  <cp:revision>85</cp:revision>
  <dcterms:created xsi:type="dcterms:W3CDTF">2013-05-31T08:17:09Z</dcterms:created>
  <dcterms:modified xsi:type="dcterms:W3CDTF">2018-10-26T17:16:53Z</dcterms:modified>
</cp:coreProperties>
</file>