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61" r:id="rId3"/>
    <p:sldId id="262" r:id="rId4"/>
    <p:sldId id="263" r:id="rId5"/>
    <p:sldId id="264" r:id="rId6"/>
    <p:sldId id="265" r:id="rId7"/>
    <p:sldId id="266" r:id="rId8"/>
    <p:sldId id="267" r:id="rId9"/>
    <p:sldId id="300" r:id="rId10"/>
    <p:sldId id="268" r:id="rId11"/>
    <p:sldId id="301" r:id="rId12"/>
    <p:sldId id="269" r:id="rId13"/>
    <p:sldId id="270" r:id="rId14"/>
    <p:sldId id="271" r:id="rId15"/>
    <p:sldId id="302"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079" autoAdjust="0"/>
  </p:normalViewPr>
  <p:slideViewPr>
    <p:cSldViewPr>
      <p:cViewPr varScale="1">
        <p:scale>
          <a:sx n="59" d="100"/>
          <a:sy n="59" d="100"/>
        </p:scale>
        <p:origin x="-168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26-10-2018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classes which</a:t>
            </a:r>
            <a:r>
              <a:rPr lang="en-US" baseline="0" dirty="0" smtClean="0"/>
              <a:t> are implementing the interfaces are responsible to provide implementation for those abstract methods which are present in interface, otherwise if you are not implementing all methods of an interface then your class should be declared as abstract.</a:t>
            </a:r>
            <a:endParaRPr lang="en-IN"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pictorial representation</a:t>
            </a:r>
            <a:r>
              <a:rPr lang="en-US" baseline="0" dirty="0" smtClean="0"/>
              <a:t> we have an interface called speaker which is having only one abstract method i.e speak() method.We also have sub classes like Politician,Priest,Lecturer,these classes implements the method speak() in their own style.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noProof="1" smtClean="0">
                <a:solidFill>
                  <a:srgbClr val="002060"/>
                </a:solidFill>
                <a:latin typeface="Book Antiqua" pitchFamily="18" charset="0"/>
                <a:cs typeface="Courier New" pitchFamily="49" charset="0"/>
              </a:rPr>
              <a:t>Interfaces are used like base-classes who properties are inherited by classes. This is achieved by creating a class that implements the given interface as follows: </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acts as a root </a:t>
            </a:r>
            <a:r>
              <a:rPr lang="en-US" baseline="0" dirty="0" smtClean="0"/>
              <a:t> class for all subclasses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pictorial representation we have an abstract class called</a:t>
            </a:r>
            <a:r>
              <a:rPr lang="en-US" baseline="0" dirty="0" smtClean="0"/>
              <a:t> Human and the sub classes like man and woman.</a:t>
            </a:r>
          </a:p>
          <a:p>
            <a:r>
              <a:rPr lang="en-US" baseline="0" dirty="0" smtClean="0"/>
              <a:t>We place all common properties of man and woman in to an Human abstract class.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Whenever</a:t>
            </a:r>
            <a:r>
              <a:rPr lang="en-US" baseline="0" dirty="0" smtClean="0"/>
              <a:t> a class contains at least one abstract method that class should be declared as abstract class.These abstract methods should be implemented in derived classes.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shape is an abstract class which does not really exists in the world . But we can have Rectangle , Circle</a:t>
            </a:r>
            <a:r>
              <a:rPr lang="en-US" baseline="0" dirty="0" smtClean="0"/>
              <a:t> etc, these shapes which really exists in the real world . For the abstract classes we cannot create objects because they are not completely implemented.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have</a:t>
            </a:r>
            <a:r>
              <a:rPr lang="en-US" baseline="0" dirty="0" smtClean="0"/>
              <a:t> abstract class which does not even contain a single abstract method.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noProof="1" smtClean="0">
                <a:solidFill>
                  <a:srgbClr val="002060"/>
                </a:solidFill>
                <a:latin typeface="Book Antiqua" pitchFamily="18" charset="0"/>
                <a:cs typeface="Courier New" pitchFamily="49" charset="0"/>
              </a:rPr>
              <a:t>An Interface is a contract between client and the service provider</a:t>
            </a:r>
            <a:endParaRPr lang="en-IN" b="0" i="1" noProof="1" smtClean="0">
              <a:solidFill>
                <a:srgbClr val="002060"/>
              </a:solidFill>
              <a:latin typeface="Book Antiqua" pitchFamily="18"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example take</a:t>
            </a:r>
            <a:r>
              <a:rPr lang="en-US" baseline="0" dirty="0" smtClean="0"/>
              <a:t> Bank, here bank is  a client and the service provider is application developer , now bank needs certain set of services like withdraw and deposit to computerized ,they will give these requirements in the form of a requirement specification  to the application  developer, at this point of time application developer implements the requirement specification. </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Interface</a:t>
            </a:r>
            <a:r>
              <a:rPr lang="en-US" baseline="0" dirty="0" smtClean="0"/>
              <a:t> is similar to a class it can have  pure abstract methods .</a:t>
            </a:r>
            <a:endParaRPr lang="en-IN" dirty="0" smtClean="0"/>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20888"/>
            <a:ext cx="7772400" cy="1470025"/>
          </a:xfrm>
        </p:spPr>
        <p:txBody>
          <a:bodyPr/>
          <a:lstStyle/>
          <a:p>
            <a:r>
              <a:rPr lang="en-US" dirty="0" smtClean="0"/>
              <a:t>Abstract Classes &amp; Interfaces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Classes</a:t>
            </a:r>
            <a:endParaRPr lang="en-IN" dirty="0"/>
          </a:p>
        </p:txBody>
      </p:sp>
      <p:sp>
        <p:nvSpPr>
          <p:cNvPr id="4" name="TextBox 14"/>
          <p:cNvSpPr txBox="1">
            <a:spLocks noGrp="1" noChangeArrowheads="1"/>
          </p:cNvSpPr>
          <p:nvPr>
            <p:ph idx="1"/>
          </p:nvPr>
        </p:nvSpPr>
        <p:spPr bwMode="auto">
          <a:xfrm>
            <a:off x="114304" y="1124744"/>
            <a:ext cx="9029696" cy="4536504"/>
          </a:xfrm>
          <a:prstGeom prst="rect">
            <a:avLst/>
          </a:prstGeom>
          <a:solidFill>
            <a:schemeClr val="bg1"/>
          </a:solidFill>
          <a:ln w="12700">
            <a:noFill/>
            <a:miter lim="800000"/>
            <a:headEnd/>
            <a:tailEnd/>
          </a:ln>
          <a:effectLst/>
        </p:spPr>
        <p:txBody>
          <a:bodyPr tIns="91440" bIns="91440" anchor="ctr">
            <a:normAutofit/>
          </a:bodyPr>
          <a:lstStyle/>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solidFill>
                  <a:srgbClr val="002060"/>
                </a:solidFill>
                <a:latin typeface="Book Antiqua" pitchFamily="18" charset="0"/>
                <a:cs typeface="Courier New" pitchFamily="49" charset="0"/>
              </a:rPr>
              <a:t>public </a:t>
            </a:r>
            <a:r>
              <a:rPr lang="en-IN" noProof="1">
                <a:solidFill>
                  <a:srgbClr val="002060"/>
                </a:solidFill>
                <a:latin typeface="Book Antiqua" pitchFamily="18" charset="0"/>
                <a:cs typeface="Courier New" pitchFamily="49" charset="0"/>
              </a:rPr>
              <a:t>Circle </a:t>
            </a:r>
            <a:r>
              <a:rPr lang="en-IN" noProof="1" smtClean="0">
                <a:solidFill>
                  <a:srgbClr val="002060"/>
                </a:solidFill>
                <a:latin typeface="Book Antiqua" pitchFamily="18" charset="0"/>
                <a:cs typeface="Courier New" pitchFamily="49" charset="0"/>
              </a:rPr>
              <a:t>: </a:t>
            </a:r>
            <a:r>
              <a:rPr lang="en-IN" noProof="1">
                <a:solidFill>
                  <a:srgbClr val="002060"/>
                </a:solidFill>
                <a:latin typeface="Book Antiqua" pitchFamily="18" charset="0"/>
                <a:cs typeface="Courier New" pitchFamily="49" charset="0"/>
              </a:rPr>
              <a:t>Shape {</a:t>
            </a:r>
          </a:p>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a:solidFill>
                  <a:srgbClr val="002060"/>
                </a:solidFill>
                <a:latin typeface="Book Antiqua" pitchFamily="18" charset="0"/>
                <a:cs typeface="Courier New" pitchFamily="49" charset="0"/>
              </a:rPr>
              <a:t>	protected double </a:t>
            </a:r>
            <a:r>
              <a:rPr lang="en-IN" noProof="1" smtClean="0">
                <a:solidFill>
                  <a:srgbClr val="002060"/>
                </a:solidFill>
                <a:latin typeface="Book Antiqua" pitchFamily="18" charset="0"/>
                <a:cs typeface="Courier New" pitchFamily="49" charset="0"/>
              </a:rPr>
              <a:t>radius;</a:t>
            </a:r>
            <a:endParaRPr lang="en-IN" noProof="1">
              <a:solidFill>
                <a:srgbClr val="002060"/>
              </a:solidFill>
              <a:latin typeface="Book Antiqua" pitchFamily="18" charset="0"/>
              <a:cs typeface="Courier New" pitchFamily="49" charset="0"/>
            </a:endParaRPr>
          </a:p>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a:solidFill>
                  <a:srgbClr val="002060"/>
                </a:solidFill>
                <a:latin typeface="Book Antiqua" pitchFamily="18" charset="0"/>
                <a:cs typeface="Courier New" pitchFamily="49" charset="0"/>
              </a:rPr>
              <a:t>	protected </a:t>
            </a:r>
            <a:r>
              <a:rPr lang="en-IN" noProof="1" smtClean="0">
                <a:solidFill>
                  <a:srgbClr val="002060"/>
                </a:solidFill>
                <a:latin typeface="Book Antiqua" pitchFamily="18" charset="0"/>
                <a:cs typeface="Courier New" pitchFamily="49" charset="0"/>
              </a:rPr>
              <a:t>const </a:t>
            </a:r>
            <a:r>
              <a:rPr lang="en-IN" noProof="1">
                <a:solidFill>
                  <a:srgbClr val="002060"/>
                </a:solidFill>
                <a:latin typeface="Book Antiqua" pitchFamily="18" charset="0"/>
                <a:cs typeface="Courier New" pitchFamily="49" charset="0"/>
              </a:rPr>
              <a:t>double PI =</a:t>
            </a:r>
            <a:r>
              <a:rPr lang="en-IN" noProof="1" smtClean="0">
                <a:solidFill>
                  <a:srgbClr val="002060"/>
                </a:solidFill>
                <a:latin typeface="Book Antiqua" pitchFamily="18" charset="0"/>
                <a:cs typeface="Courier New" pitchFamily="49" charset="0"/>
              </a:rPr>
              <a:t>3.14;</a:t>
            </a:r>
            <a:endParaRPr lang="en-IN" noProof="1">
              <a:solidFill>
                <a:srgbClr val="002060"/>
              </a:solidFill>
              <a:latin typeface="Book Antiqua" pitchFamily="18" charset="0"/>
              <a:cs typeface="Courier New" pitchFamily="49" charset="0"/>
            </a:endParaRPr>
          </a:p>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a:solidFill>
                  <a:srgbClr val="002060"/>
                </a:solidFill>
                <a:latin typeface="Book Antiqua" pitchFamily="18" charset="0"/>
                <a:cs typeface="Courier New" pitchFamily="49" charset="0"/>
              </a:rPr>
              <a:t>	public Circle() { </a:t>
            </a:r>
            <a:r>
              <a:rPr lang="en-IN" noProof="1" smtClean="0">
                <a:solidFill>
                  <a:srgbClr val="002060"/>
                </a:solidFill>
                <a:latin typeface="Book Antiqua" pitchFamily="18" charset="0"/>
                <a:cs typeface="Courier New" pitchFamily="49" charset="0"/>
              </a:rPr>
              <a:t>radius </a:t>
            </a:r>
            <a:r>
              <a:rPr lang="en-IN" noProof="1">
                <a:solidFill>
                  <a:srgbClr val="002060"/>
                </a:solidFill>
                <a:latin typeface="Book Antiqua" pitchFamily="18" charset="0"/>
                <a:cs typeface="Courier New" pitchFamily="49" charset="0"/>
              </a:rPr>
              <a:t>= 1.0; )</a:t>
            </a:r>
          </a:p>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a:solidFill>
                  <a:srgbClr val="002060"/>
                </a:solidFill>
                <a:latin typeface="Book Antiqua" pitchFamily="18" charset="0"/>
                <a:cs typeface="Courier New" pitchFamily="49" charset="0"/>
              </a:rPr>
              <a:t>	</a:t>
            </a:r>
            <a:r>
              <a:rPr lang="en-IN" noProof="1" smtClean="0">
                <a:solidFill>
                  <a:srgbClr val="002060"/>
                </a:solidFill>
                <a:latin typeface="Book Antiqua" pitchFamily="18" charset="0"/>
                <a:cs typeface="Courier New" pitchFamily="49" charset="0"/>
              </a:rPr>
              <a:t>public  double override </a:t>
            </a:r>
            <a:r>
              <a:rPr lang="en-IN" noProof="1">
                <a:solidFill>
                  <a:srgbClr val="002060"/>
                </a:solidFill>
                <a:latin typeface="Book Antiqua" pitchFamily="18" charset="0"/>
                <a:cs typeface="Courier New" pitchFamily="49" charset="0"/>
              </a:rPr>
              <a:t>area() { return PI * </a:t>
            </a:r>
            <a:r>
              <a:rPr lang="en-IN" noProof="1" smtClean="0">
                <a:solidFill>
                  <a:srgbClr val="002060"/>
                </a:solidFill>
                <a:latin typeface="Book Antiqua" pitchFamily="18" charset="0"/>
                <a:cs typeface="Courier New" pitchFamily="49" charset="0"/>
              </a:rPr>
              <a:t>radius </a:t>
            </a:r>
            <a:r>
              <a:rPr lang="en-IN" noProof="1">
                <a:solidFill>
                  <a:srgbClr val="002060"/>
                </a:solidFill>
                <a:latin typeface="Book Antiqua" pitchFamily="18" charset="0"/>
                <a:cs typeface="Courier New" pitchFamily="49" charset="0"/>
              </a:rPr>
              <a:t>* </a:t>
            </a:r>
            <a:r>
              <a:rPr lang="en-IN" noProof="1" smtClean="0">
                <a:solidFill>
                  <a:srgbClr val="002060"/>
                </a:solidFill>
                <a:latin typeface="Book Antiqua" pitchFamily="18" charset="0"/>
                <a:cs typeface="Courier New" pitchFamily="49" charset="0"/>
              </a:rPr>
              <a:t>radius; }</a:t>
            </a:r>
            <a:endParaRPr lang="en-IN" noProof="1">
              <a:solidFill>
                <a:srgbClr val="002060"/>
              </a:solidFill>
              <a:latin typeface="Book Antiqua" pitchFamily="18" charset="0"/>
              <a:cs typeface="Courier New" pitchFamily="49" charset="0"/>
            </a:endParaRPr>
          </a:p>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solidFill>
                  <a:srgbClr val="002060"/>
                </a:solidFill>
                <a:latin typeface="Book Antiqua" pitchFamily="18" charset="0"/>
                <a:cs typeface="Courier New" pitchFamily="49" charset="0"/>
              </a:rPr>
              <a:t>}</a:t>
            </a:r>
          </a:p>
          <a:p>
            <a:pPr algn="l">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IN" sz="1800" noProof="1" smtClean="0">
              <a:solidFill>
                <a:srgbClr val="002060"/>
              </a:solidFill>
              <a:latin typeface="Book Antiqua" pitchFamily="18" charset="0"/>
              <a:cs typeface="Courier New" pitchFamily="49"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IN" dirty="0"/>
          </a:p>
        </p:txBody>
      </p:sp>
      <p:sp>
        <p:nvSpPr>
          <p:cNvPr id="3" name="Content Placeholder 2"/>
          <p:cNvSpPr>
            <a:spLocks noGrp="1"/>
          </p:cNvSpPr>
          <p:nvPr>
            <p:ph idx="1"/>
          </p:nvPr>
        </p:nvSpPr>
        <p:spPr/>
        <p:txBody>
          <a:bodyPr/>
          <a:lstStyle/>
          <a:p>
            <a:pPr>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cs typeface="Courier New" pitchFamily="49" charset="0"/>
              </a:rPr>
              <a:t>public Rectangle :Shape {</a:t>
            </a:r>
          </a:p>
          <a:p>
            <a:pPr>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cs typeface="Courier New" pitchFamily="49" charset="0"/>
              </a:rPr>
              <a:t>	protected double width, height;</a:t>
            </a:r>
          </a:p>
          <a:p>
            <a:pPr>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cs typeface="Courier New" pitchFamily="49" charset="0"/>
              </a:rPr>
              <a:t>	public Rectangle() { width = 0.0; height=0.0; }</a:t>
            </a:r>
          </a:p>
          <a:p>
            <a:pPr>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cs typeface="Courier New" pitchFamily="49" charset="0"/>
              </a:rPr>
              <a:t>	public double override area() { return width* height; }</a:t>
            </a:r>
          </a:p>
          <a:p>
            <a:pPr>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cs typeface="Courier New" pitchFamily="49" charset="0"/>
              </a:rPr>
              <a:t>}</a:t>
            </a:r>
            <a:endParaRPr lang="en-IN" noProof="1">
              <a:cs typeface="Courier New" pitchFamily="49"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11</a:t>
            </a:fld>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251520" y="1124744"/>
            <a:ext cx="8663880" cy="5112568"/>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457200" indent="-457200">
              <a:buAutoNum type="arabicPeriod"/>
            </a:pPr>
            <a:r>
              <a:rPr lang="en-US" sz="2800" dirty="0" smtClean="0">
                <a:solidFill>
                  <a:srgbClr val="002060"/>
                </a:solidFill>
                <a:latin typeface="Book Antiqua" pitchFamily="18" charset="0"/>
              </a:rPr>
              <a:t>State two features of an abstract class</a:t>
            </a:r>
          </a:p>
          <a:p>
            <a:pPr marL="457200" indent="-457200">
              <a:buAutoNum type="alphaUcPeriod"/>
            </a:pPr>
            <a:r>
              <a:rPr lang="en-US" sz="2800" dirty="0" smtClean="0">
                <a:solidFill>
                  <a:srgbClr val="002060"/>
                </a:solidFill>
                <a:latin typeface="Book Antiqua" pitchFamily="18" charset="0"/>
              </a:rPr>
              <a:t>Abstract class can’t be instantiated , Abstract class contains abstract methods that can be implemented in derived class </a:t>
            </a:r>
          </a:p>
          <a:p>
            <a:pPr marL="457200" indent="-457200">
              <a:buAutoNum type="alphaUcPeriod"/>
            </a:pPr>
            <a:endParaRPr lang="en-US" sz="2800" dirty="0" smtClean="0">
              <a:solidFill>
                <a:srgbClr val="002060"/>
              </a:solidFill>
              <a:latin typeface="Book Antiqua" pitchFamily="18" charset="0"/>
            </a:endParaRPr>
          </a:p>
          <a:p>
            <a:pPr marL="457200" indent="-457200"/>
            <a:r>
              <a:rPr lang="en-US" sz="2800" dirty="0" smtClean="0">
                <a:solidFill>
                  <a:srgbClr val="002060"/>
                </a:solidFill>
                <a:latin typeface="Book Antiqua" pitchFamily="18" charset="0"/>
              </a:rPr>
              <a:t>2.   Can we have a static abstract  class </a:t>
            </a:r>
          </a:p>
          <a:p>
            <a:pPr marL="457200" indent="-457200">
              <a:buAutoNum type="alphaUcPeriod"/>
            </a:pPr>
            <a:r>
              <a:rPr lang="en-US" sz="2800" dirty="0" smtClean="0">
                <a:solidFill>
                  <a:srgbClr val="002060"/>
                </a:solidFill>
                <a:latin typeface="Book Antiqua" pitchFamily="18" charset="0"/>
              </a:rPr>
              <a:t>No</a:t>
            </a:r>
          </a:p>
          <a:p>
            <a:pPr marL="457200" indent="-457200"/>
            <a:endParaRPr lang="en-US" sz="2800" dirty="0" smtClean="0">
              <a:solidFill>
                <a:srgbClr val="002060"/>
              </a:solidFill>
              <a:latin typeface="Book Antiqua" pitchFamily="18" charset="0"/>
            </a:endParaRPr>
          </a:p>
          <a:p>
            <a:pPr marL="457200" indent="-457200"/>
            <a:r>
              <a:rPr lang="en-US" sz="2800" dirty="0" smtClean="0">
                <a:solidFill>
                  <a:srgbClr val="002060"/>
                </a:solidFill>
                <a:latin typeface="Book Antiqua" pitchFamily="18" charset="0"/>
              </a:rPr>
              <a:t>3.   What is an abstract method ?</a:t>
            </a:r>
          </a:p>
          <a:p>
            <a:pPr marL="457200" indent="-457200">
              <a:buAutoNum type="alphaUcPeriod"/>
            </a:pPr>
            <a:r>
              <a:rPr lang="en-US" sz="2800" dirty="0" smtClean="0">
                <a:solidFill>
                  <a:srgbClr val="002060"/>
                </a:solidFill>
                <a:latin typeface="Book Antiqua" pitchFamily="18" charset="0"/>
              </a:rPr>
              <a:t>A method which has only declaration and no </a:t>
            </a:r>
          </a:p>
          <a:p>
            <a:pPr marL="457200" indent="-457200"/>
            <a:r>
              <a:rPr lang="en-US" sz="2800" dirty="0" smtClean="0">
                <a:solidFill>
                  <a:srgbClr val="002060"/>
                </a:solidFill>
                <a:latin typeface="Book Antiqua" pitchFamily="18" charset="0"/>
              </a:rPr>
              <a:t>       implementation is called abstract method </a:t>
            </a:r>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Interfaces</a:t>
            </a:r>
            <a:endParaRPr lang="en-IN" dirty="0">
              <a:latin typeface="Book Antiqua" pitchFamily="18" charset="0"/>
            </a:endParaRPr>
          </a:p>
        </p:txBody>
      </p:sp>
      <p:sp>
        <p:nvSpPr>
          <p:cNvPr id="5" name="Rectangle 4"/>
          <p:cNvSpPr/>
          <p:nvPr/>
        </p:nvSpPr>
        <p:spPr>
          <a:xfrm>
            <a:off x="228600" y="1066800"/>
            <a:ext cx="8303840" cy="2508379"/>
          </a:xfrm>
          <a:prstGeom prst="rect">
            <a:avLst/>
          </a:prstGeom>
        </p:spPr>
        <p:txBody>
          <a:bodyPr wrap="square">
            <a:spAutoFit/>
          </a:bodyPr>
          <a:lstStyle/>
          <a:p>
            <a:pPr marL="231775" indent="-231775">
              <a:spcBef>
                <a:spcPts val="1800"/>
              </a:spcBef>
              <a:buBlip>
                <a:blip r:embed="rId2"/>
              </a:buBlip>
              <a:defRPr/>
            </a:pPr>
            <a:r>
              <a:rPr lang="en-US" sz="2800" dirty="0" smtClean="0">
                <a:solidFill>
                  <a:srgbClr val="002060"/>
                </a:solidFill>
                <a:latin typeface="Book Antiqua" pitchFamily="18" charset="0"/>
                <a:cs typeface="Arial" pitchFamily="34" charset="0"/>
              </a:rPr>
              <a:t>Define interface</a:t>
            </a:r>
          </a:p>
          <a:p>
            <a:pPr marL="231775" indent="-231775">
              <a:spcBef>
                <a:spcPts val="1800"/>
              </a:spcBef>
              <a:buBlip>
                <a:blip r:embed="rId2"/>
              </a:buBlip>
              <a:defRPr/>
            </a:pPr>
            <a:r>
              <a:rPr lang="en-US" sz="2800" dirty="0" smtClean="0">
                <a:solidFill>
                  <a:srgbClr val="002060"/>
                </a:solidFill>
                <a:latin typeface="Book Antiqua" pitchFamily="18" charset="0"/>
                <a:cs typeface="Arial" pitchFamily="34" charset="0"/>
              </a:rPr>
              <a:t>Interface Inheritance</a:t>
            </a:r>
          </a:p>
          <a:p>
            <a:pPr marL="231775" indent="-231775">
              <a:spcBef>
                <a:spcPts val="1800"/>
              </a:spcBef>
              <a:buBlip>
                <a:blip r:embed="rId2"/>
              </a:buBlip>
              <a:defRPr/>
            </a:pPr>
            <a:r>
              <a:rPr lang="en-US" sz="2800" dirty="0" smtClean="0">
                <a:solidFill>
                  <a:srgbClr val="002060"/>
                </a:solidFill>
                <a:latin typeface="Book Antiqua" pitchFamily="18" charset="0"/>
                <a:cs typeface="Arial" pitchFamily="34" charset="0"/>
              </a:rPr>
              <a:t>Differentiate abstract class and interface</a:t>
            </a:r>
          </a:p>
          <a:p>
            <a:pPr marL="231775" indent="-231775">
              <a:spcBef>
                <a:spcPts val="1800"/>
              </a:spcBef>
              <a:buBlip>
                <a:blip r:embed="rId2"/>
              </a:buBlip>
              <a:defRPr/>
            </a:pPr>
            <a:r>
              <a:rPr lang="en-US" sz="2800" dirty="0" smtClean="0">
                <a:solidFill>
                  <a:srgbClr val="002060"/>
                </a:solidFill>
                <a:latin typeface="Book Antiqua" pitchFamily="18" charset="0"/>
                <a:cs typeface="Arial" pitchFamily="34" charset="0"/>
              </a:rPr>
              <a:t>Use interfaces in C# applications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a:xfrm>
            <a:off x="251520" y="1268760"/>
            <a:ext cx="8517632" cy="4813995"/>
          </a:xfrm>
        </p:spPr>
        <p:txBody>
          <a:bodyPr>
            <a:noAutofit/>
          </a:bodyPr>
          <a:lstStyle/>
          <a:p>
            <a:r>
              <a:rPr lang="en-US" dirty="0" smtClean="0"/>
              <a:t>Interface is a logical construct that defines functionality with out specifying implementation</a:t>
            </a:r>
          </a:p>
          <a:p>
            <a:r>
              <a:rPr lang="en-US" dirty="0" smtClean="0">
                <a:solidFill>
                  <a:srgbClr val="002060"/>
                </a:solidFill>
                <a:latin typeface="Book Antiqua" pitchFamily="18" charset="0"/>
              </a:rPr>
              <a:t>An interface defines a set of abstract methods that will be implemented by a class or structure</a:t>
            </a:r>
          </a:p>
          <a:p>
            <a:r>
              <a:rPr lang="en-US" dirty="0" smtClean="0"/>
              <a:t>An interface is a user defined reference type</a:t>
            </a:r>
          </a:p>
          <a:p>
            <a:r>
              <a:rPr lang="en-US" dirty="0" smtClean="0"/>
              <a:t>Once an Interface is defined any no of classes can implement it</a:t>
            </a:r>
          </a:p>
          <a:p>
            <a:endParaRPr lang="en-US" dirty="0" smtClean="0"/>
          </a:p>
          <a:p>
            <a:endParaRPr lang="en-US" dirty="0" smtClean="0">
              <a:solidFill>
                <a:srgbClr val="002060"/>
              </a:solidFill>
              <a:latin typeface="Book Antiqua" pitchFamily="18" charset="0"/>
            </a:endParaRPr>
          </a:p>
          <a:p>
            <a:endParaRPr lang="en-US" dirty="0" smtClean="0">
              <a:solidFill>
                <a:srgbClr val="002060"/>
              </a:solidFill>
              <a:latin typeface="Book Antiqua" pitchFamily="18" charset="0"/>
            </a:endParaRPr>
          </a:p>
          <a:p>
            <a:endParaRPr lang="en-US" sz="1800"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IN" dirty="0"/>
          </a:p>
        </p:txBody>
      </p:sp>
      <p:sp>
        <p:nvSpPr>
          <p:cNvPr id="3" name="Content Placeholder 2"/>
          <p:cNvSpPr>
            <a:spLocks noGrp="1"/>
          </p:cNvSpPr>
          <p:nvPr>
            <p:ph idx="1"/>
          </p:nvPr>
        </p:nvSpPr>
        <p:spPr>
          <a:xfrm>
            <a:off x="179512" y="980728"/>
            <a:ext cx="8712968" cy="5040560"/>
          </a:xfrm>
        </p:spPr>
        <p:txBody>
          <a:bodyPr>
            <a:normAutofit/>
          </a:bodyPr>
          <a:lstStyle/>
          <a:p>
            <a:r>
              <a:rPr lang="en-US" dirty="0" smtClean="0"/>
              <a:t>Interface doesn't support Instantiation but supports inheritance</a:t>
            </a:r>
          </a:p>
          <a:p>
            <a:r>
              <a:rPr lang="en-US" dirty="0" smtClean="0"/>
              <a:t>Default access specifier for interface is internal</a:t>
            </a:r>
          </a:p>
          <a:p>
            <a:r>
              <a:rPr lang="en-US" dirty="0" smtClean="0"/>
              <a:t>A class must provide implementations for the methods described by the Interface.</a:t>
            </a:r>
          </a:p>
          <a:p>
            <a:r>
              <a:rPr lang="en-US" dirty="0" smtClean="0"/>
              <a:t>Interface  can have methods,properties,events and indexers.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a:xfrm>
            <a:off x="251520" y="1052736"/>
            <a:ext cx="8496944" cy="4968552"/>
          </a:xfrm>
        </p:spPr>
        <p:txBody>
          <a:bodyPr>
            <a:normAutofit/>
          </a:bodyPr>
          <a:lstStyle/>
          <a:p>
            <a:r>
              <a:rPr lang="en-US" dirty="0" smtClean="0"/>
              <a:t>Interface members can not be fields, constructors and static members</a:t>
            </a:r>
          </a:p>
          <a:p>
            <a:r>
              <a:rPr lang="en-US" dirty="0" smtClean="0"/>
              <a:t>Interface members are by default public and abstract</a:t>
            </a:r>
          </a:p>
          <a:p>
            <a:r>
              <a:rPr lang="en-US" dirty="0" smtClean="0">
                <a:solidFill>
                  <a:srgbClr val="002060"/>
                </a:solidFill>
                <a:latin typeface="Book Antiqua" pitchFamily="18" charset="0"/>
              </a:rPr>
              <a:t>Interface members declaration should not include  keywords like abstract,static,virtual,override </a:t>
            </a:r>
          </a:p>
          <a:p>
            <a:r>
              <a:rPr lang="en-US" dirty="0" smtClean="0">
                <a:solidFill>
                  <a:srgbClr val="002060"/>
                </a:solidFill>
                <a:latin typeface="Book Antiqua" pitchFamily="18" charset="0"/>
              </a:rPr>
              <a:t>Each interface member in a  class must be declared </a:t>
            </a:r>
            <a:r>
              <a:rPr lang="en-US" dirty="0" smtClean="0"/>
              <a:t>as</a:t>
            </a:r>
            <a:r>
              <a:rPr lang="en-US" dirty="0" smtClean="0">
                <a:solidFill>
                  <a:srgbClr val="002060"/>
                </a:solidFill>
                <a:latin typeface="Book Antiqua" pitchFamily="18" charset="0"/>
              </a:rPr>
              <a:t> public</a:t>
            </a:r>
          </a:p>
          <a:p>
            <a:endParaRPr lang="en-US" sz="1800" dirty="0" smtClean="0">
              <a:solidFill>
                <a:srgbClr val="002060"/>
              </a:solidFill>
              <a:latin typeface="Book Antiqua" pitchFamily="18" charset="0"/>
            </a:endParaRP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4" name="Rounded Rectangle 3"/>
          <p:cNvSpPr/>
          <p:nvPr/>
        </p:nvSpPr>
        <p:spPr>
          <a:xfrm>
            <a:off x="323528" y="1196752"/>
            <a:ext cx="8424936" cy="4464496"/>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2">
              <a:buFontTx/>
              <a:buNone/>
            </a:pPr>
            <a:r>
              <a:rPr lang="en-US" sz="2800" dirty="0" smtClean="0">
                <a:solidFill>
                  <a:srgbClr val="002060"/>
                </a:solidFill>
                <a:latin typeface="Book Antiqua" pitchFamily="18" charset="0"/>
              </a:rPr>
              <a:t>public interface Itest</a:t>
            </a:r>
          </a:p>
          <a:p>
            <a:pPr lvl="2">
              <a:buFontTx/>
              <a:buNone/>
            </a:pPr>
            <a:r>
              <a:rPr lang="en-US" sz="2800" dirty="0" smtClean="0">
                <a:solidFill>
                  <a:srgbClr val="002060"/>
                </a:solidFill>
                <a:latin typeface="Book Antiqua" pitchFamily="18" charset="0"/>
              </a:rPr>
              <a:t>{</a:t>
            </a:r>
          </a:p>
          <a:p>
            <a:pPr lvl="2">
              <a:buFontTx/>
              <a:buNone/>
            </a:pPr>
            <a:r>
              <a:rPr lang="en-US" sz="2800" dirty="0" smtClean="0">
                <a:solidFill>
                  <a:srgbClr val="002060"/>
                </a:solidFill>
                <a:latin typeface="Book Antiqua" pitchFamily="18" charset="0"/>
              </a:rPr>
              <a:t>void f(string s); //abstract method</a:t>
            </a:r>
          </a:p>
          <a:p>
            <a:pPr lvl="2">
              <a:buFontTx/>
              <a:buNone/>
            </a:pPr>
            <a:r>
              <a:rPr lang="en-US" sz="2800" dirty="0" smtClean="0">
                <a:solidFill>
                  <a:srgbClr val="002060"/>
                </a:solidFill>
                <a:latin typeface="Book Antiqua" pitchFamily="18" charset="0"/>
              </a:rPr>
              <a:t>int x { get;set; }   //abstract property</a:t>
            </a:r>
          </a:p>
          <a:p>
            <a:pPr lvl="2">
              <a:buFontTx/>
              <a:buNone/>
            </a:pPr>
            <a:r>
              <a:rPr lang="en-US" sz="2800" dirty="0" smtClean="0">
                <a:solidFill>
                  <a:srgbClr val="002060"/>
                </a:solidFill>
                <a:latin typeface="Book Antiqua" pitchFamily="18" charset="0"/>
              </a:rPr>
              <a:t>string this [int  index] { get; set; } //indexer</a:t>
            </a:r>
          </a:p>
          <a:p>
            <a:pPr lvl="2">
              <a:buFontTx/>
              <a:buNone/>
            </a:pPr>
            <a:r>
              <a:rPr lang="en-US" sz="2800" dirty="0" smtClean="0">
                <a:solidFill>
                  <a:srgbClr val="002060"/>
                </a:solidFill>
                <a:latin typeface="Book Antiqua" pitchFamily="18" charset="0"/>
              </a:rPr>
              <a:t>}</a:t>
            </a:r>
          </a:p>
          <a:p>
            <a:pPr lvl="2">
              <a:buFontTx/>
              <a:buNone/>
            </a:pPr>
            <a:r>
              <a:rPr lang="en-US" sz="2800" dirty="0" smtClean="0">
                <a:solidFill>
                  <a:srgbClr val="002060"/>
                </a:solidFill>
                <a:latin typeface="Book Antiqua" pitchFamily="18" charset="0"/>
              </a:rPr>
              <a:t>Class A:Itest</a:t>
            </a:r>
          </a:p>
          <a:p>
            <a:pPr lvl="2">
              <a:buFontTx/>
              <a:buNone/>
            </a:pPr>
            <a:r>
              <a:rPr lang="en-US" sz="2800" dirty="0" smtClean="0">
                <a:solidFill>
                  <a:srgbClr val="002060"/>
                </a:solidFill>
                <a:latin typeface="Book Antiqua" pitchFamily="18" charset="0"/>
              </a:rPr>
              <a:t>{</a:t>
            </a:r>
          </a:p>
          <a:p>
            <a:pPr lvl="2">
              <a:buFontTx/>
              <a:buNone/>
            </a:pPr>
            <a:r>
              <a:rPr lang="en-US" sz="2800" dirty="0" smtClean="0">
                <a:solidFill>
                  <a:srgbClr val="002060"/>
                </a:solidFill>
                <a:latin typeface="Book Antiqua" pitchFamily="18" charset="0"/>
              </a:rPr>
              <a:t>//Implement Interface members</a:t>
            </a:r>
          </a:p>
          <a:p>
            <a:pPr lvl="2">
              <a:buFontTx/>
              <a:buNone/>
            </a:pPr>
            <a:r>
              <a:rPr lang="en-US" sz="2800" dirty="0" smtClean="0">
                <a:solidFill>
                  <a:srgbClr val="002060"/>
                </a:solidFill>
                <a:latin typeface="Book Antiqua" pitchFamily="18" charset="0"/>
              </a:rPr>
              <a:t>}</a:t>
            </a:r>
          </a:p>
        </p:txBody>
      </p:sp>
      <p:sp>
        <p:nvSpPr>
          <p:cNvPr id="5" name="Slide Number Placeholder 4"/>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noFill/>
          </a:ln>
        </p:spPr>
        <p:txBody>
          <a:bodyPr>
            <a:normAutofit/>
          </a:bodyPr>
          <a:lstStyle/>
          <a:p>
            <a:r>
              <a:rPr lang="en-US" dirty="0" smtClean="0">
                <a:latin typeface="Book Antiqua" pitchFamily="18" charset="0"/>
              </a:rPr>
              <a:t>Interfaces</a:t>
            </a:r>
            <a:endParaRPr lang="en-IN" dirty="0"/>
          </a:p>
        </p:txBody>
      </p:sp>
      <p:sp>
        <p:nvSpPr>
          <p:cNvPr id="4" name="Rectangle 4"/>
          <p:cNvSpPr>
            <a:spLocks noChangeArrowheads="1"/>
          </p:cNvSpPr>
          <p:nvPr/>
        </p:nvSpPr>
        <p:spPr bwMode="auto">
          <a:xfrm>
            <a:off x="3100388" y="2262188"/>
            <a:ext cx="2943225" cy="549275"/>
          </a:xfrm>
          <a:prstGeom prst="rect">
            <a:avLst/>
          </a:prstGeom>
          <a:ln w="57150">
            <a:headEnd/>
            <a:tailEnd/>
          </a:ln>
        </p:spPr>
        <p:style>
          <a:lnRef idx="1">
            <a:schemeClr val="accent4"/>
          </a:lnRef>
          <a:fillRef idx="2">
            <a:schemeClr val="accent4"/>
          </a:fillRef>
          <a:effectRef idx="1">
            <a:schemeClr val="accent4"/>
          </a:effectRef>
          <a:fontRef idx="minor">
            <a:schemeClr val="dk1"/>
          </a:fontRef>
        </p:style>
        <p:txBody>
          <a:bodyPr wrap="none" anchor="ctr"/>
          <a:lstStyle/>
          <a:p>
            <a:pPr fontAlgn="auto">
              <a:spcBef>
                <a:spcPts val="0"/>
              </a:spcBef>
              <a:spcAft>
                <a:spcPts val="0"/>
              </a:spcAft>
              <a:defRPr/>
            </a:pPr>
            <a:r>
              <a:rPr lang="en-US" sz="2800" b="0" kern="0" dirty="0">
                <a:solidFill>
                  <a:srgbClr val="002060"/>
                </a:solidFill>
                <a:latin typeface="Book Antiqua" pitchFamily="18" charset="0"/>
              </a:rPr>
              <a:t>speak()</a:t>
            </a:r>
          </a:p>
        </p:txBody>
      </p:sp>
      <p:sp>
        <p:nvSpPr>
          <p:cNvPr id="5" name="Rectangle 17"/>
          <p:cNvSpPr>
            <a:spLocks noChangeArrowheads="1"/>
          </p:cNvSpPr>
          <p:nvPr/>
        </p:nvSpPr>
        <p:spPr bwMode="auto">
          <a:xfrm>
            <a:off x="3092450" y="1441450"/>
            <a:ext cx="2959100" cy="836613"/>
          </a:xfrm>
          <a:prstGeom prst="rect">
            <a:avLst/>
          </a:prstGeom>
          <a:ln w="57150">
            <a:headEnd/>
            <a:tailEnd/>
          </a:ln>
        </p:spPr>
        <p:style>
          <a:lnRef idx="1">
            <a:schemeClr val="accent4"/>
          </a:lnRef>
          <a:fillRef idx="2">
            <a:schemeClr val="accent4"/>
          </a:fillRef>
          <a:effectRef idx="1">
            <a:schemeClr val="accent4"/>
          </a:effectRef>
          <a:fontRef idx="minor">
            <a:schemeClr val="dk1"/>
          </a:fontRef>
        </p:style>
        <p:txBody>
          <a:bodyPr wrap="none" anchor="ctr"/>
          <a:lstStyle/>
          <a:p>
            <a:pPr fontAlgn="auto">
              <a:spcBef>
                <a:spcPts val="0"/>
              </a:spcBef>
              <a:spcAft>
                <a:spcPts val="0"/>
              </a:spcAft>
              <a:defRPr/>
            </a:pPr>
            <a:r>
              <a:rPr lang="en-US" sz="2800" b="0" kern="0" dirty="0">
                <a:solidFill>
                  <a:srgbClr val="002060"/>
                </a:solidFill>
                <a:latin typeface="Book Antiqua" pitchFamily="18" charset="0"/>
              </a:rPr>
              <a:t>&lt;&lt;Interface&gt;&gt;</a:t>
            </a:r>
          </a:p>
          <a:p>
            <a:pPr fontAlgn="auto">
              <a:spcBef>
                <a:spcPts val="0"/>
              </a:spcBef>
              <a:spcAft>
                <a:spcPts val="0"/>
              </a:spcAft>
              <a:defRPr/>
            </a:pPr>
            <a:r>
              <a:rPr lang="en-US" sz="2800" b="0" kern="0" dirty="0">
                <a:solidFill>
                  <a:srgbClr val="002060"/>
                </a:solidFill>
                <a:latin typeface="Book Antiqua" pitchFamily="18" charset="0"/>
              </a:rPr>
              <a:t>Speaker</a:t>
            </a:r>
          </a:p>
        </p:txBody>
      </p:sp>
      <p:grpSp>
        <p:nvGrpSpPr>
          <p:cNvPr id="3" name="Group 41"/>
          <p:cNvGrpSpPr>
            <a:grpSpLocks/>
          </p:cNvGrpSpPr>
          <p:nvPr/>
        </p:nvGrpSpPr>
        <p:grpSpPr bwMode="auto">
          <a:xfrm>
            <a:off x="231775" y="4127500"/>
            <a:ext cx="2620963" cy="1387475"/>
            <a:chOff x="232230" y="4127959"/>
            <a:chExt cx="2620963" cy="1387308"/>
          </a:xfrm>
        </p:grpSpPr>
        <p:sp>
          <p:nvSpPr>
            <p:cNvPr id="7" name="Rectangle 18"/>
            <p:cNvSpPr>
              <a:spLocks noChangeArrowheads="1"/>
            </p:cNvSpPr>
            <p:nvPr/>
          </p:nvSpPr>
          <p:spPr bwMode="auto">
            <a:xfrm>
              <a:off x="235405" y="4889867"/>
              <a:ext cx="2614613" cy="625400"/>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2800" kern="0" dirty="0">
                  <a:solidFill>
                    <a:srgbClr val="002060"/>
                  </a:solidFill>
                  <a:latin typeface="Book Antiqua" pitchFamily="18" charset="0"/>
                </a:rPr>
                <a:t>speak()</a:t>
              </a:r>
            </a:p>
          </p:txBody>
        </p:sp>
        <p:sp>
          <p:nvSpPr>
            <p:cNvPr id="8" name="Rectangle 5"/>
            <p:cNvSpPr>
              <a:spLocks noChangeArrowheads="1"/>
            </p:cNvSpPr>
            <p:nvPr/>
          </p:nvSpPr>
          <p:spPr bwMode="auto">
            <a:xfrm>
              <a:off x="232230" y="4127959"/>
              <a:ext cx="2620963" cy="777781"/>
            </a:xfrm>
            <a:prstGeom prst="rect">
              <a:avLst/>
            </a:prstGeom>
            <a:ln w="57150">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r>
                <a:rPr lang="en-US" sz="2800" kern="0" dirty="0">
                  <a:solidFill>
                    <a:srgbClr val="002060"/>
                  </a:solidFill>
                  <a:latin typeface="Book Antiqua" pitchFamily="18" charset="0"/>
                </a:rPr>
                <a:t>Politician</a:t>
              </a:r>
            </a:p>
          </p:txBody>
        </p:sp>
      </p:grpSp>
      <p:grpSp>
        <p:nvGrpSpPr>
          <p:cNvPr id="6" name="Group 43"/>
          <p:cNvGrpSpPr>
            <a:grpSpLocks/>
          </p:cNvGrpSpPr>
          <p:nvPr/>
        </p:nvGrpSpPr>
        <p:grpSpPr bwMode="auto">
          <a:xfrm>
            <a:off x="3200400" y="4114800"/>
            <a:ext cx="2620962" cy="1371599"/>
            <a:chOff x="3261519" y="4127960"/>
            <a:chExt cx="2620963" cy="1371432"/>
          </a:xfrm>
        </p:grpSpPr>
        <p:sp>
          <p:nvSpPr>
            <p:cNvPr id="10" name="Rectangle 19"/>
            <p:cNvSpPr>
              <a:spLocks noChangeArrowheads="1"/>
            </p:cNvSpPr>
            <p:nvPr/>
          </p:nvSpPr>
          <p:spPr bwMode="auto">
            <a:xfrm>
              <a:off x="3264694" y="4889866"/>
              <a:ext cx="2614613" cy="609526"/>
            </a:xfrm>
            <a:prstGeom prst="rect">
              <a:avLst/>
            </a:prstGeom>
            <a:ln w="57150">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r>
                <a:rPr lang="en-US" sz="2800" kern="0" dirty="0">
                  <a:solidFill>
                    <a:srgbClr val="002060"/>
                  </a:solidFill>
                  <a:latin typeface="Book Antiqua" pitchFamily="18" charset="0"/>
                </a:rPr>
                <a:t>speak()</a:t>
              </a:r>
            </a:p>
          </p:txBody>
        </p:sp>
        <p:sp>
          <p:nvSpPr>
            <p:cNvPr id="11" name="Rectangle 6"/>
            <p:cNvSpPr>
              <a:spLocks noChangeArrowheads="1"/>
            </p:cNvSpPr>
            <p:nvPr/>
          </p:nvSpPr>
          <p:spPr bwMode="auto">
            <a:xfrm>
              <a:off x="3261519" y="4127960"/>
              <a:ext cx="2620963" cy="777780"/>
            </a:xfrm>
            <a:prstGeom prst="rect">
              <a:avLst/>
            </a:prstGeom>
            <a:ln w="57150">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r>
                <a:rPr lang="en-US" sz="2800" kern="0" dirty="0">
                  <a:solidFill>
                    <a:srgbClr val="002060"/>
                  </a:solidFill>
                  <a:latin typeface="Book Antiqua" pitchFamily="18" charset="0"/>
                </a:rPr>
                <a:t>Priest</a:t>
              </a:r>
            </a:p>
          </p:txBody>
        </p:sp>
      </p:grpSp>
      <p:grpSp>
        <p:nvGrpSpPr>
          <p:cNvPr id="9" name="Group 44"/>
          <p:cNvGrpSpPr>
            <a:grpSpLocks/>
          </p:cNvGrpSpPr>
          <p:nvPr/>
        </p:nvGrpSpPr>
        <p:grpSpPr bwMode="auto">
          <a:xfrm>
            <a:off x="6324600" y="4038600"/>
            <a:ext cx="2620963" cy="1371600"/>
            <a:chOff x="6324600" y="4127959"/>
            <a:chExt cx="2620963" cy="1371433"/>
          </a:xfrm>
        </p:grpSpPr>
        <p:sp>
          <p:nvSpPr>
            <p:cNvPr id="13" name="Rectangle 21"/>
            <p:cNvSpPr>
              <a:spLocks noChangeArrowheads="1"/>
            </p:cNvSpPr>
            <p:nvPr/>
          </p:nvSpPr>
          <p:spPr bwMode="auto">
            <a:xfrm>
              <a:off x="6324600" y="4889866"/>
              <a:ext cx="2597150" cy="609526"/>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en-US" sz="2800" kern="0" dirty="0">
                  <a:solidFill>
                    <a:srgbClr val="002060"/>
                  </a:solidFill>
                  <a:latin typeface="Book Antiqua" pitchFamily="18" charset="0"/>
                </a:rPr>
                <a:t>speak()</a:t>
              </a:r>
            </a:p>
          </p:txBody>
        </p:sp>
        <p:sp>
          <p:nvSpPr>
            <p:cNvPr id="14" name="Rectangle 20"/>
            <p:cNvSpPr>
              <a:spLocks noChangeArrowheads="1"/>
            </p:cNvSpPr>
            <p:nvPr/>
          </p:nvSpPr>
          <p:spPr bwMode="auto">
            <a:xfrm>
              <a:off x="6324600" y="4127959"/>
              <a:ext cx="2620963" cy="777780"/>
            </a:xfrm>
            <a:prstGeom prst="rect">
              <a:avLst/>
            </a:prstGeom>
            <a:ln w="57150">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2800" b="0" kern="0" dirty="0">
                  <a:solidFill>
                    <a:srgbClr val="002060"/>
                  </a:solidFill>
                  <a:latin typeface="Book Antiqua" pitchFamily="18" charset="0"/>
                </a:rPr>
                <a:t>Lecturer</a:t>
              </a:r>
            </a:p>
          </p:txBody>
        </p:sp>
      </p:grpSp>
      <p:cxnSp>
        <p:nvCxnSpPr>
          <p:cNvPr id="15" name="Elbow Connector 14"/>
          <p:cNvCxnSpPr/>
          <p:nvPr/>
        </p:nvCxnSpPr>
        <p:spPr>
          <a:xfrm rot="5400000" flipH="1" flipV="1">
            <a:off x="2063750" y="2417763"/>
            <a:ext cx="1316037" cy="2103438"/>
          </a:xfrm>
          <a:prstGeom prst="bentConnector3">
            <a:avLst>
              <a:gd name="adj1" fmla="val 50000"/>
            </a:avLst>
          </a:prstGeom>
          <a:ln w="57150">
            <a:headEnd type="none" w="med" len="med"/>
            <a:tailEnd type="triangle" w="lg" len="lg"/>
          </a:ln>
        </p:spPr>
        <p:style>
          <a:lnRef idx="3">
            <a:schemeClr val="accent2"/>
          </a:lnRef>
          <a:fillRef idx="0">
            <a:schemeClr val="accent2"/>
          </a:fillRef>
          <a:effectRef idx="2">
            <a:schemeClr val="accent2"/>
          </a:effectRef>
          <a:fontRef idx="minor">
            <a:schemeClr val="tx1"/>
          </a:fontRef>
        </p:style>
      </p:cxnSp>
      <p:cxnSp>
        <p:nvCxnSpPr>
          <p:cNvPr id="16" name="Elbow Connector 15"/>
          <p:cNvCxnSpPr/>
          <p:nvPr/>
        </p:nvCxnSpPr>
        <p:spPr>
          <a:xfrm rot="16200000" flipV="1">
            <a:off x="5896769" y="2372519"/>
            <a:ext cx="1316037" cy="2193925"/>
          </a:xfrm>
          <a:prstGeom prst="bentConnector3">
            <a:avLst>
              <a:gd name="adj1" fmla="val 50000"/>
            </a:avLst>
          </a:prstGeom>
          <a:ln w="57150">
            <a:headEnd type="none" w="med" len="med"/>
            <a:tailEnd type="triangle" w="lg" len="lg"/>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11" idx="0"/>
            <a:endCxn id="4" idx="2"/>
          </p:cNvCxnSpPr>
          <p:nvPr/>
        </p:nvCxnSpPr>
        <p:spPr>
          <a:xfrm flipV="1">
            <a:off x="4510881" y="2811463"/>
            <a:ext cx="61120" cy="1303337"/>
          </a:xfrm>
          <a:prstGeom prst="straightConnector1">
            <a:avLst/>
          </a:prstGeom>
          <a:ln w="57150">
            <a:headEnd type="none" w="med" len="med"/>
            <a:tailEnd type="triangle" w="lg" len="lg"/>
          </a:ln>
        </p:spPr>
        <p:style>
          <a:lnRef idx="3">
            <a:schemeClr val="accent2"/>
          </a:lnRef>
          <a:fillRef idx="0">
            <a:schemeClr val="accent2"/>
          </a:fillRef>
          <a:effectRef idx="2">
            <a:schemeClr val="accent2"/>
          </a:effectRef>
          <a:fontRef idx="minor">
            <a:schemeClr val="tx1"/>
          </a:fontRef>
        </p:style>
      </p:cxnSp>
      <p:sp>
        <p:nvSpPr>
          <p:cNvPr id="19" name="Slide Number Placeholder 18"/>
          <p:cNvSpPr>
            <a:spLocks noGrp="1"/>
          </p:cNvSpPr>
          <p:nvPr>
            <p:ph type="sldNum" sz="quarter" idx="12"/>
          </p:nvPr>
        </p:nvSpPr>
        <p:spPr>
          <a:ln w="57150">
            <a:noFill/>
          </a:ln>
        </p:spPr>
        <p:txBody>
          <a:bodyPr/>
          <a:lstStyle/>
          <a:p>
            <a:fld id="{0CD13243-3D31-4DD5-8512-B28F7F2A6CD3}" type="slidenum">
              <a:rPr lang="en-IN" sz="2800" smtClean="0"/>
              <a:pPr/>
              <a:t>18</a:t>
            </a:fld>
            <a:endParaRPr lang="en-I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000"/>
                            </p:stCondLst>
                            <p:childTnLst>
                              <p:par>
                                <p:cTn id="25" presetID="47"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Inheritance.</a:t>
            </a:r>
            <a:endParaRPr lang="en-US" dirty="0"/>
          </a:p>
        </p:txBody>
      </p:sp>
      <p:sp>
        <p:nvSpPr>
          <p:cNvPr id="4" name="Content Placeholder 4"/>
          <p:cNvSpPr>
            <a:spLocks noGrp="1"/>
          </p:cNvSpPr>
          <p:nvPr>
            <p:ph idx="1"/>
          </p:nvPr>
        </p:nvSpPr>
        <p:spPr>
          <a:xfrm>
            <a:off x="179512" y="980728"/>
            <a:ext cx="8568952" cy="5328592"/>
          </a:xfrm>
        </p:spPr>
        <p:txBody>
          <a:bodyPr numCol="2">
            <a:noAutofit/>
          </a:bodyPr>
          <a:lstStyle/>
          <a:p>
            <a:r>
              <a:rPr lang="en-US" dirty="0" smtClean="0">
                <a:solidFill>
                  <a:srgbClr val="002060"/>
                </a:solidFill>
                <a:latin typeface="Book Antiqua" pitchFamily="18" charset="0"/>
                <a:cs typeface="Courier New" pitchFamily="49" charset="0"/>
              </a:rPr>
              <a:t>A interface can inherit  one or more interfaces</a:t>
            </a:r>
          </a:p>
          <a:p>
            <a:pPr lvl="1">
              <a:buNone/>
            </a:pPr>
            <a:r>
              <a:rPr lang="en-US" sz="2000" dirty="0" smtClean="0">
                <a:solidFill>
                  <a:srgbClr val="002060"/>
                </a:solidFill>
                <a:latin typeface="Book Antiqua" pitchFamily="18" charset="0"/>
                <a:cs typeface="Courier New" pitchFamily="49" charset="0"/>
              </a:rPr>
              <a:t>Interface Ib:Ia</a:t>
            </a:r>
          </a:p>
          <a:p>
            <a:pPr lvl="1">
              <a:buNone/>
            </a:pPr>
            <a:r>
              <a:rPr lang="en-US" sz="2000" dirty="0" smtClean="0">
                <a:solidFill>
                  <a:srgbClr val="002060"/>
                </a:solidFill>
                <a:latin typeface="Book Antiqua" pitchFamily="18" charset="0"/>
                <a:cs typeface="Courier New" pitchFamily="49" charset="0"/>
              </a:rPr>
              <a:t>		{</a:t>
            </a:r>
          </a:p>
          <a:p>
            <a:pPr lvl="1">
              <a:buNone/>
            </a:pPr>
            <a:r>
              <a:rPr lang="en-US" sz="2000" dirty="0" smtClean="0">
                <a:solidFill>
                  <a:srgbClr val="002060"/>
                </a:solidFill>
                <a:latin typeface="Book Antiqua" pitchFamily="18" charset="0"/>
                <a:cs typeface="Courier New" pitchFamily="49" charset="0"/>
              </a:rPr>
              <a:t>		}</a:t>
            </a:r>
          </a:p>
          <a:p>
            <a:pPr lvl="1">
              <a:buNone/>
            </a:pPr>
            <a:r>
              <a:rPr lang="en-US" sz="2000" dirty="0" smtClean="0">
                <a:solidFill>
                  <a:srgbClr val="002060"/>
                </a:solidFill>
                <a:latin typeface="Book Antiqua" pitchFamily="18" charset="0"/>
                <a:cs typeface="Courier New" pitchFamily="49" charset="0"/>
              </a:rPr>
              <a:t>Interface Ic:Ia,Id</a:t>
            </a:r>
          </a:p>
          <a:p>
            <a:pPr lvl="1">
              <a:buNone/>
            </a:pPr>
            <a:r>
              <a:rPr lang="en-US" sz="2000" dirty="0" smtClean="0">
                <a:solidFill>
                  <a:srgbClr val="002060"/>
                </a:solidFill>
                <a:latin typeface="Book Antiqua" pitchFamily="18" charset="0"/>
                <a:cs typeface="Courier New" pitchFamily="49" charset="0"/>
              </a:rPr>
              <a:t>{</a:t>
            </a:r>
          </a:p>
          <a:p>
            <a:pPr lvl="1">
              <a:buNone/>
            </a:pPr>
            <a:r>
              <a:rPr lang="en-US" sz="2000" dirty="0" smtClean="0">
                <a:solidFill>
                  <a:srgbClr val="002060"/>
                </a:solidFill>
                <a:latin typeface="Book Antiqua" pitchFamily="18" charset="0"/>
                <a:cs typeface="Courier New" pitchFamily="49" charset="0"/>
              </a:rPr>
              <a:t>}</a:t>
            </a:r>
          </a:p>
          <a:p>
            <a:pPr lvl="1">
              <a:buNone/>
            </a:pPr>
            <a:r>
              <a:rPr lang="en-US" sz="2000" dirty="0" smtClean="0">
                <a:solidFill>
                  <a:srgbClr val="002060"/>
                </a:solidFill>
                <a:latin typeface="Book Antiqua" pitchFamily="18" charset="0"/>
                <a:cs typeface="Courier New" pitchFamily="49" charset="0"/>
              </a:rPr>
              <a:t>Class A:Ia,Ib</a:t>
            </a:r>
          </a:p>
          <a:p>
            <a:pPr lvl="1">
              <a:buNone/>
            </a:pPr>
            <a:r>
              <a:rPr lang="en-US" sz="2000" dirty="0" smtClean="0">
                <a:solidFill>
                  <a:srgbClr val="002060"/>
                </a:solidFill>
                <a:latin typeface="Book Antiqua" pitchFamily="18" charset="0"/>
                <a:cs typeface="Courier New" pitchFamily="49" charset="0"/>
              </a:rPr>
              <a:t>{</a:t>
            </a:r>
          </a:p>
          <a:p>
            <a:pPr lvl="1">
              <a:buNone/>
            </a:pPr>
            <a:r>
              <a:rPr lang="en-US" sz="2000" dirty="0" smtClean="0">
                <a:solidFill>
                  <a:srgbClr val="002060"/>
                </a:solidFill>
                <a:latin typeface="Book Antiqua" pitchFamily="18" charset="0"/>
                <a:cs typeface="Courier New" pitchFamily="49" charset="0"/>
              </a:rPr>
              <a:t>}</a:t>
            </a:r>
          </a:p>
          <a:p>
            <a:pPr lvl="1">
              <a:buNone/>
            </a:pPr>
            <a:r>
              <a:rPr lang="en-US" sz="2000" dirty="0" smtClean="0">
                <a:solidFill>
                  <a:srgbClr val="002060"/>
                </a:solidFill>
                <a:latin typeface="Book Antiqua" pitchFamily="18" charset="0"/>
                <a:cs typeface="Courier New" pitchFamily="49" charset="0"/>
              </a:rPr>
              <a:t>Class B:c,Ia</a:t>
            </a:r>
          </a:p>
          <a:p>
            <a:pPr lvl="1">
              <a:buNone/>
            </a:pPr>
            <a:r>
              <a:rPr lang="en-US" sz="2000" dirty="0" smtClean="0">
                <a:solidFill>
                  <a:srgbClr val="002060"/>
                </a:solidFill>
                <a:latin typeface="Book Antiqua" pitchFamily="18" charset="0"/>
                <a:cs typeface="Courier New" pitchFamily="49" charset="0"/>
              </a:rPr>
              <a:t>{ </a:t>
            </a:r>
          </a:p>
          <a:p>
            <a:pPr lvl="1">
              <a:buNone/>
            </a:pPr>
            <a:r>
              <a:rPr lang="en-US" sz="2000" dirty="0" smtClean="0">
                <a:solidFill>
                  <a:srgbClr val="002060"/>
                </a:solidFill>
                <a:latin typeface="Book Antiqua" pitchFamily="18" charset="0"/>
                <a:cs typeface="Courier New" pitchFamily="49" charset="0"/>
              </a:rPr>
              <a:t>}</a:t>
            </a:r>
          </a:p>
          <a:p>
            <a:pPr lvl="1">
              <a:buNone/>
            </a:pPr>
            <a:endParaRPr lang="en-US" sz="2000" dirty="0" smtClean="0">
              <a:solidFill>
                <a:srgbClr val="002060"/>
              </a:solidFill>
              <a:latin typeface="Book Antiqua" pitchFamily="18" charset="0"/>
              <a:cs typeface="Courier New" pitchFamily="49" charset="0"/>
            </a:endParaRPr>
          </a:p>
          <a:p>
            <a:pPr lvl="1">
              <a:buNone/>
            </a:pPr>
            <a:endParaRPr lang="en-US" sz="2000" dirty="0" smtClean="0">
              <a:solidFill>
                <a:srgbClr val="002060"/>
              </a:solidFill>
              <a:latin typeface="Book Antiqua" pitchFamily="18" charset="0"/>
              <a:cs typeface="Courier New" pitchFamily="49" charset="0"/>
            </a:endParaRPr>
          </a:p>
          <a:p>
            <a:endParaRPr lang="en-US" sz="2000" dirty="0" smtClean="0">
              <a:solidFill>
                <a:srgbClr val="002060"/>
              </a:solidFill>
              <a:latin typeface="Book Antiqua" pitchFamily="18" charset="0"/>
              <a:cs typeface="Courier New" pitchFamily="49" charset="0"/>
            </a:endParaRPr>
          </a:p>
          <a:p>
            <a:endParaRPr lang="en-US" sz="2000"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An interface cannot inherit a class</a:t>
            </a:r>
          </a:p>
          <a:p>
            <a:pPr lvl="1">
              <a:buNone/>
            </a:pPr>
            <a:r>
              <a:rPr lang="en-US" sz="2000" dirty="0" smtClean="0">
                <a:solidFill>
                  <a:srgbClr val="002060"/>
                </a:solidFill>
                <a:latin typeface="Book Antiqua" pitchFamily="18" charset="0"/>
                <a:cs typeface="Courier New" pitchFamily="49" charset="0"/>
              </a:rPr>
              <a:t>	Class A</a:t>
            </a:r>
          </a:p>
          <a:p>
            <a:pPr lvl="1">
              <a:buNone/>
            </a:pPr>
            <a:r>
              <a:rPr lang="en-US" sz="2000" dirty="0" smtClean="0">
                <a:solidFill>
                  <a:srgbClr val="002060"/>
                </a:solidFill>
                <a:latin typeface="Book Antiqua" pitchFamily="18" charset="0"/>
                <a:cs typeface="Courier New" pitchFamily="49" charset="0"/>
              </a:rPr>
              <a:t>		{</a:t>
            </a:r>
          </a:p>
          <a:p>
            <a:pPr lvl="1">
              <a:buNone/>
            </a:pPr>
            <a:r>
              <a:rPr lang="en-US" sz="2000" dirty="0" smtClean="0">
                <a:solidFill>
                  <a:srgbClr val="002060"/>
                </a:solidFill>
                <a:latin typeface="Book Antiqua" pitchFamily="18" charset="0"/>
                <a:cs typeface="Courier New" pitchFamily="49" charset="0"/>
              </a:rPr>
              <a:t>		}</a:t>
            </a:r>
          </a:p>
          <a:p>
            <a:pPr lvl="1">
              <a:buNone/>
            </a:pPr>
            <a:r>
              <a:rPr lang="en-US" sz="2000" dirty="0" smtClean="0">
                <a:solidFill>
                  <a:srgbClr val="002060"/>
                </a:solidFill>
                <a:latin typeface="Book Antiqua" pitchFamily="18" charset="0"/>
                <a:cs typeface="Courier New" pitchFamily="49" charset="0"/>
              </a:rPr>
              <a:t>	Interface Ia:A</a:t>
            </a:r>
          </a:p>
          <a:p>
            <a:pPr lvl="1">
              <a:buNone/>
            </a:pPr>
            <a:r>
              <a:rPr lang="en-US" sz="2000" dirty="0" smtClean="0">
                <a:solidFill>
                  <a:srgbClr val="002060"/>
                </a:solidFill>
                <a:latin typeface="Book Antiqua" pitchFamily="18" charset="0"/>
                <a:cs typeface="Courier New" pitchFamily="49" charset="0"/>
              </a:rPr>
              <a:t>		{		</a:t>
            </a:r>
          </a:p>
          <a:p>
            <a:pPr lvl="1">
              <a:buNone/>
            </a:pPr>
            <a:r>
              <a:rPr lang="en-US" sz="2000" dirty="0" smtClean="0">
                <a:solidFill>
                  <a:srgbClr val="002060"/>
                </a:solidFill>
                <a:latin typeface="Book Antiqua" pitchFamily="18" charset="0"/>
                <a:cs typeface="Courier New" pitchFamily="49" charset="0"/>
              </a:rPr>
              <a:t>		}</a:t>
            </a:r>
          </a:p>
          <a:p>
            <a:endParaRPr lang="en-US" sz="2000" dirty="0" smtClean="0">
              <a:solidFill>
                <a:srgbClr val="002060"/>
              </a:solidFill>
              <a:latin typeface="Book Antiqua" pitchFamily="18" charset="0"/>
              <a:cs typeface="Courier New" pitchFamily="49" charset="0"/>
            </a:endParaRPr>
          </a:p>
          <a:p>
            <a:pPr>
              <a:buNone/>
            </a:pPr>
            <a:endParaRPr lang="en-US" sz="2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a:xfrm>
            <a:off x="539552" y="1124744"/>
            <a:ext cx="8229600" cy="4525963"/>
          </a:xfrm>
        </p:spPr>
        <p:txBody>
          <a:bodyPr/>
          <a:lstStyle/>
          <a:p>
            <a:pPr marL="231775" indent="-231775">
              <a:spcBef>
                <a:spcPts val="1800"/>
              </a:spcBef>
              <a:buFont typeface="Wingdings" pitchFamily="2" charset="2"/>
              <a:buChar char="ü"/>
              <a:defRPr/>
            </a:pPr>
            <a:endParaRPr lang="en-US" sz="1800" dirty="0" smtClean="0">
              <a:solidFill>
                <a:srgbClr val="002060"/>
              </a:solidFill>
              <a:latin typeface="Book Antiqua" pitchFamily="18" charset="0"/>
              <a:cs typeface="Arial" pitchFamily="34" charset="0"/>
            </a:endParaRPr>
          </a:p>
          <a:p>
            <a:pPr marL="231775" indent="-231775">
              <a:spcBef>
                <a:spcPts val="1800"/>
              </a:spcBef>
              <a:defRPr/>
            </a:pPr>
            <a:r>
              <a:rPr lang="en-US" dirty="0" smtClean="0">
                <a:solidFill>
                  <a:srgbClr val="002060"/>
                </a:solidFill>
                <a:latin typeface="Book Antiqua" pitchFamily="18" charset="0"/>
                <a:cs typeface="Arial" pitchFamily="34" charset="0"/>
              </a:rPr>
              <a:t>Define abstract class</a:t>
            </a:r>
          </a:p>
          <a:p>
            <a:pPr marL="231775" indent="-231775">
              <a:spcBef>
                <a:spcPts val="1800"/>
              </a:spcBef>
              <a:defRPr/>
            </a:pPr>
            <a:r>
              <a:rPr lang="en-US" dirty="0" smtClean="0">
                <a:solidFill>
                  <a:srgbClr val="002060"/>
                </a:solidFill>
                <a:latin typeface="Book Antiqua" pitchFamily="18" charset="0"/>
                <a:cs typeface="Arial" pitchFamily="34" charset="0"/>
              </a:rPr>
              <a:t>Why abstract classes are needed</a:t>
            </a:r>
          </a:p>
          <a:p>
            <a:pPr marL="231775" indent="-231775">
              <a:spcBef>
                <a:spcPts val="1800"/>
              </a:spcBef>
              <a:defRPr/>
            </a:pPr>
            <a:r>
              <a:rPr lang="en-US" dirty="0" smtClean="0">
                <a:solidFill>
                  <a:srgbClr val="002060"/>
                </a:solidFill>
                <a:latin typeface="Book Antiqua" pitchFamily="18" charset="0"/>
                <a:cs typeface="Arial" pitchFamily="34" charset="0"/>
              </a:rPr>
              <a:t>Understand when to create abstract classes </a:t>
            </a:r>
          </a:p>
          <a:p>
            <a:pPr marL="231775" indent="-231775">
              <a:spcBef>
                <a:spcPts val="1800"/>
              </a:spcBef>
              <a:defRPr/>
            </a:pPr>
            <a:r>
              <a:rPr lang="en-US" dirty="0" smtClean="0">
                <a:solidFill>
                  <a:srgbClr val="002060"/>
                </a:solidFill>
                <a:latin typeface="Book Antiqua" pitchFamily="18" charset="0"/>
                <a:cs typeface="Arial" pitchFamily="34" charset="0"/>
              </a:rPr>
              <a:t>Use abstract classes in writing  java applications</a:t>
            </a:r>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23528" y="1196752"/>
            <a:ext cx="8610600" cy="489654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514350" indent="-514350">
              <a:buAutoNum type="arabicPeriod"/>
            </a:pPr>
            <a:r>
              <a:rPr lang="en-US" sz="2800" dirty="0" smtClean="0">
                <a:solidFill>
                  <a:srgbClr val="002060"/>
                </a:solidFill>
                <a:latin typeface="Book Antiqua" pitchFamily="18" charset="0"/>
              </a:rPr>
              <a:t>What is an interface </a:t>
            </a:r>
          </a:p>
          <a:p>
            <a:pPr marL="514350" indent="-514350"/>
            <a:r>
              <a:rPr lang="en-US" sz="2800" dirty="0" smtClean="0">
                <a:solidFill>
                  <a:srgbClr val="002060"/>
                </a:solidFill>
                <a:latin typeface="Book Antiqua" pitchFamily="18" charset="0"/>
              </a:rPr>
              <a:t>A. An interface defines a functionality without implementation </a:t>
            </a:r>
          </a:p>
          <a:p>
            <a:pPr marL="514350" indent="-514350"/>
            <a:endParaRPr lang="en-US" sz="2800" dirty="0" smtClean="0">
              <a:solidFill>
                <a:srgbClr val="002060"/>
              </a:solidFill>
              <a:latin typeface="Book Antiqua" pitchFamily="18" charset="0"/>
            </a:endParaRPr>
          </a:p>
          <a:p>
            <a:pPr marL="514350" indent="-514350"/>
            <a:r>
              <a:rPr lang="en-US" sz="2800" dirty="0" smtClean="0">
                <a:solidFill>
                  <a:srgbClr val="002060"/>
                </a:solidFill>
                <a:latin typeface="Book Antiqua" pitchFamily="18" charset="0"/>
              </a:rPr>
              <a:t>2. List 3 important features of interface </a:t>
            </a:r>
          </a:p>
          <a:p>
            <a:pPr marL="514350" indent="-514350"/>
            <a:r>
              <a:rPr lang="en-US" sz="2800" dirty="0" smtClean="0">
                <a:solidFill>
                  <a:srgbClr val="002060"/>
                </a:solidFill>
                <a:latin typeface="Book Antiqua" pitchFamily="18" charset="0"/>
              </a:rPr>
              <a:t>A. An interface has to be public , cannot implement members , cannot have constructors </a:t>
            </a:r>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Classes</a:t>
            </a:r>
            <a:endParaRPr lang="en-IN" dirty="0"/>
          </a:p>
        </p:txBody>
      </p:sp>
      <p:sp>
        <p:nvSpPr>
          <p:cNvPr id="5" name="TextBox 14"/>
          <p:cNvSpPr txBox="1">
            <a:spLocks noChangeArrowheads="1"/>
          </p:cNvSpPr>
          <p:nvPr/>
        </p:nvSpPr>
        <p:spPr bwMode="auto">
          <a:xfrm>
            <a:off x="0" y="2924944"/>
            <a:ext cx="9144000" cy="3384376"/>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  Cannot </a:t>
            </a:r>
            <a:r>
              <a:rPr lang="en-IN" sz="2800" noProof="1">
                <a:solidFill>
                  <a:srgbClr val="002060"/>
                </a:solidFill>
                <a:latin typeface="Book Antiqua" pitchFamily="18" charset="0"/>
                <a:cs typeface="Courier New" pitchFamily="49" charset="0"/>
              </a:rPr>
              <a:t>be instantiated – objects cannot  </a:t>
            </a:r>
            <a:r>
              <a:rPr lang="en-IN" sz="2800" noProof="1" smtClean="0">
                <a:solidFill>
                  <a:srgbClr val="002060"/>
                </a:solidFill>
                <a:latin typeface="Book Antiqua" pitchFamily="18" charset="0"/>
                <a:cs typeface="Courier New" pitchFamily="49" charset="0"/>
              </a:rPr>
              <a:t>be created</a:t>
            </a: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IN" sz="2800" noProof="1" smtClean="0">
              <a:solidFill>
                <a:srgbClr val="002060"/>
              </a:solidFill>
              <a:latin typeface="Book Antiqua" pitchFamily="18" charset="0"/>
              <a:cs typeface="Courier New" pitchFamily="49" charset="0"/>
            </a:endParaRP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Abstract classes containt abstract methods   </a:t>
            </a: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   which can be implemented by the derived class</a:t>
            </a: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endParaRPr lang="en-IN" sz="2800" noProof="1" smtClean="0">
              <a:solidFill>
                <a:srgbClr val="002060"/>
              </a:solidFill>
              <a:latin typeface="Book Antiqua" pitchFamily="18" charset="0"/>
              <a:cs typeface="Courier New" pitchFamily="49" charset="0"/>
            </a:endParaRP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Can override the methods of the abstract class in the </a:t>
            </a: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   derived  class and provide a new functionality to it</a:t>
            </a:r>
            <a:endParaRPr lang="en-IN" sz="2800" noProof="1">
              <a:solidFill>
                <a:srgbClr val="002060"/>
              </a:solidFill>
              <a:latin typeface="Book Antiqua" pitchFamily="18" charset="0"/>
              <a:cs typeface="Courier New" pitchFamily="49" charset="0"/>
            </a:endParaRPr>
          </a:p>
        </p:txBody>
      </p:sp>
      <p:sp>
        <p:nvSpPr>
          <p:cNvPr id="8" name="TextBox 14"/>
          <p:cNvSpPr txBox="1">
            <a:spLocks noChangeArrowheads="1"/>
          </p:cNvSpPr>
          <p:nvPr/>
        </p:nvSpPr>
        <p:spPr bwMode="auto">
          <a:xfrm>
            <a:off x="0" y="1988840"/>
            <a:ext cx="9144000" cy="832741"/>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  Provides </a:t>
            </a:r>
            <a:r>
              <a:rPr lang="en-IN" sz="2800" noProof="1">
                <a:solidFill>
                  <a:srgbClr val="002060"/>
                </a:solidFill>
                <a:latin typeface="Book Antiqua" pitchFamily="18" charset="0"/>
                <a:cs typeface="Courier New" pitchFamily="49" charset="0"/>
              </a:rPr>
              <a:t>a common </a:t>
            </a:r>
            <a:r>
              <a:rPr lang="en-IN" sz="2800" noProof="1" smtClean="0">
                <a:solidFill>
                  <a:srgbClr val="002060"/>
                </a:solidFill>
                <a:latin typeface="Book Antiqua" pitchFamily="18" charset="0"/>
                <a:cs typeface="Courier New" pitchFamily="49" charset="0"/>
              </a:rPr>
              <a:t>functionality </a:t>
            </a:r>
            <a:r>
              <a:rPr lang="en-IN" sz="2800" noProof="1">
                <a:solidFill>
                  <a:srgbClr val="002060"/>
                </a:solidFill>
                <a:latin typeface="Book Antiqua" pitchFamily="18" charset="0"/>
                <a:cs typeface="Courier New" pitchFamily="49" charset="0"/>
              </a:rPr>
              <a:t>for a group of </a:t>
            </a:r>
            <a:endParaRPr lang="en-IN" sz="2800" noProof="1" smtClean="0">
              <a:solidFill>
                <a:srgbClr val="002060"/>
              </a:solidFill>
              <a:latin typeface="Book Antiqua" pitchFamily="18" charset="0"/>
              <a:cs typeface="Courier New" pitchFamily="49" charset="0"/>
            </a:endParaRP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     classes</a:t>
            </a:r>
            <a:endParaRPr lang="en-IN" sz="2800" noProof="1">
              <a:solidFill>
                <a:srgbClr val="002060"/>
              </a:solidFill>
              <a:latin typeface="Book Antiqua" pitchFamily="18" charset="0"/>
              <a:cs typeface="Courier New" pitchFamily="49" charset="0"/>
            </a:endParaRPr>
          </a:p>
        </p:txBody>
      </p:sp>
      <p:sp>
        <p:nvSpPr>
          <p:cNvPr id="11" name="TextBox 14"/>
          <p:cNvSpPr txBox="1">
            <a:spLocks noChangeArrowheads="1"/>
          </p:cNvSpPr>
          <p:nvPr/>
        </p:nvSpPr>
        <p:spPr bwMode="auto">
          <a:xfrm>
            <a:off x="0" y="1052736"/>
            <a:ext cx="9144000" cy="829960"/>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smtClean="0">
                <a:solidFill>
                  <a:srgbClr val="002060"/>
                </a:solidFill>
                <a:latin typeface="Book Antiqua" pitchFamily="18" charset="0"/>
                <a:cs typeface="Courier New" pitchFamily="49" charset="0"/>
              </a:rPr>
              <a:t>  Is an incomplete class and cannot be used  directly</a:t>
            </a:r>
            <a:endParaRPr lang="en-IN" sz="2800" noProof="1">
              <a:solidFill>
                <a:srgbClr val="002060"/>
              </a:solidFill>
              <a:latin typeface="Book Antiqua" pitchFamily="18" charset="0"/>
              <a:cs typeface="Courier New" pitchFamily="49"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Classes</a:t>
            </a:r>
            <a:endParaRPr lang="en-IN" dirty="0">
              <a:latin typeface="Book Antiqua" pitchFamily="18" charset="0"/>
            </a:endParaRPr>
          </a:p>
        </p:txBody>
      </p:sp>
      <p:grpSp>
        <p:nvGrpSpPr>
          <p:cNvPr id="3" name="Group 42"/>
          <p:cNvGrpSpPr>
            <a:grpSpLocks/>
          </p:cNvGrpSpPr>
          <p:nvPr/>
        </p:nvGrpSpPr>
        <p:grpSpPr bwMode="auto">
          <a:xfrm>
            <a:off x="785813" y="4494214"/>
            <a:ext cx="2115351" cy="1826657"/>
            <a:chOff x="786060" y="4494618"/>
            <a:chExt cx="2115595" cy="1826400"/>
          </a:xfrm>
        </p:grpSpPr>
        <p:pic>
          <p:nvPicPr>
            <p:cNvPr id="5" name="Picture 9" descr="gents_char_2.png"/>
            <p:cNvPicPr>
              <a:picLocks noChangeAspect="1"/>
            </p:cNvPicPr>
            <p:nvPr/>
          </p:nvPicPr>
          <p:blipFill>
            <a:blip r:embed="rId3" cstate="print"/>
            <a:srcRect b="51680"/>
            <a:stretch>
              <a:fillRect/>
            </a:stretch>
          </p:blipFill>
          <p:spPr bwMode="auto">
            <a:xfrm>
              <a:off x="962524" y="4494618"/>
              <a:ext cx="959741" cy="1453082"/>
            </a:xfrm>
            <a:prstGeom prst="rect">
              <a:avLst/>
            </a:prstGeom>
            <a:noFill/>
            <a:ln w="9525">
              <a:noFill/>
              <a:miter lim="800000"/>
              <a:headEnd/>
              <a:tailEnd/>
            </a:ln>
          </p:spPr>
        </p:pic>
        <p:pic>
          <p:nvPicPr>
            <p:cNvPr id="6" name="Picture 14" descr="gents_char_1.png"/>
            <p:cNvPicPr>
              <a:picLocks noChangeAspect="1"/>
            </p:cNvPicPr>
            <p:nvPr/>
          </p:nvPicPr>
          <p:blipFill>
            <a:blip r:embed="rId4" cstate="print"/>
            <a:srcRect b="51254"/>
            <a:stretch>
              <a:fillRect/>
            </a:stretch>
          </p:blipFill>
          <p:spPr bwMode="auto">
            <a:xfrm>
              <a:off x="1941913" y="4494618"/>
              <a:ext cx="959742" cy="1465862"/>
            </a:xfrm>
            <a:prstGeom prst="rect">
              <a:avLst/>
            </a:prstGeom>
            <a:noFill/>
            <a:ln w="9525">
              <a:noFill/>
              <a:miter lim="800000"/>
              <a:headEnd/>
              <a:tailEnd/>
            </a:ln>
          </p:spPr>
        </p:pic>
        <p:sp>
          <p:nvSpPr>
            <p:cNvPr id="7" name="TextBox 6"/>
            <p:cNvSpPr txBox="1"/>
            <p:nvPr/>
          </p:nvSpPr>
          <p:spPr>
            <a:xfrm>
              <a:off x="786060" y="5951738"/>
              <a:ext cx="1460824" cy="369280"/>
            </a:xfrm>
            <a:prstGeom prst="rect">
              <a:avLst/>
            </a:prstGeom>
            <a:ln>
              <a:solidFill>
                <a:srgbClr val="E9EDF4"/>
              </a:solidFill>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b="0" dirty="0">
                  <a:solidFill>
                    <a:srgbClr val="002060"/>
                  </a:solidFill>
                  <a:latin typeface="Book Antiqua" pitchFamily="18" charset="0"/>
                </a:rPr>
                <a:t>Man Objects</a:t>
              </a:r>
            </a:p>
          </p:txBody>
        </p:sp>
      </p:grpSp>
      <p:grpSp>
        <p:nvGrpSpPr>
          <p:cNvPr id="4" name="Group 43"/>
          <p:cNvGrpSpPr>
            <a:grpSpLocks/>
          </p:cNvGrpSpPr>
          <p:nvPr/>
        </p:nvGrpSpPr>
        <p:grpSpPr bwMode="auto">
          <a:xfrm>
            <a:off x="6216650" y="4475164"/>
            <a:ext cx="2016249" cy="1821894"/>
            <a:chOff x="6216316" y="4475747"/>
            <a:chExt cx="2016019" cy="1821214"/>
          </a:xfrm>
        </p:grpSpPr>
        <p:pic>
          <p:nvPicPr>
            <p:cNvPr id="9" name="Picture 10" descr="lady_char_1.png"/>
            <p:cNvPicPr>
              <a:picLocks noChangeAspect="1"/>
            </p:cNvPicPr>
            <p:nvPr/>
          </p:nvPicPr>
          <p:blipFill>
            <a:blip r:embed="rId5" cstate="print"/>
            <a:srcRect b="53629"/>
            <a:stretch>
              <a:fillRect/>
            </a:stretch>
          </p:blipFill>
          <p:spPr bwMode="auto">
            <a:xfrm>
              <a:off x="7445951" y="4475747"/>
              <a:ext cx="786384" cy="1459831"/>
            </a:xfrm>
            <a:prstGeom prst="rect">
              <a:avLst/>
            </a:prstGeom>
            <a:noFill/>
            <a:ln w="9525">
              <a:noFill/>
              <a:miter lim="800000"/>
              <a:headEnd/>
              <a:tailEnd/>
            </a:ln>
          </p:spPr>
        </p:pic>
        <p:pic>
          <p:nvPicPr>
            <p:cNvPr id="10" name="Picture 11" descr="lady_char_2.png"/>
            <p:cNvPicPr>
              <a:picLocks noChangeAspect="1"/>
            </p:cNvPicPr>
            <p:nvPr/>
          </p:nvPicPr>
          <p:blipFill>
            <a:blip r:embed="rId6" cstate="print"/>
            <a:srcRect b="51546"/>
            <a:stretch>
              <a:fillRect/>
            </a:stretch>
          </p:blipFill>
          <p:spPr bwMode="auto">
            <a:xfrm>
              <a:off x="6473801" y="4475747"/>
              <a:ext cx="783789" cy="1457113"/>
            </a:xfrm>
            <a:prstGeom prst="rect">
              <a:avLst/>
            </a:prstGeom>
            <a:noFill/>
            <a:ln w="9525">
              <a:noFill/>
              <a:miter lim="800000"/>
              <a:headEnd/>
              <a:tailEnd/>
            </a:ln>
          </p:spPr>
        </p:pic>
        <p:sp>
          <p:nvSpPr>
            <p:cNvPr id="11" name="TextBox 10"/>
            <p:cNvSpPr txBox="1"/>
            <p:nvPr/>
          </p:nvSpPr>
          <p:spPr>
            <a:xfrm>
              <a:off x="6216316" y="5927767"/>
              <a:ext cx="1803493" cy="369194"/>
            </a:xfrm>
            <a:prstGeom prst="rect">
              <a:avLst/>
            </a:prstGeom>
            <a:ln>
              <a:noFill/>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b="0" dirty="0">
                  <a:solidFill>
                    <a:srgbClr val="002060"/>
                  </a:solidFill>
                  <a:latin typeface="Book Antiqua" pitchFamily="18" charset="0"/>
                </a:rPr>
                <a:t>Woman Objects</a:t>
              </a:r>
            </a:p>
          </p:txBody>
        </p:sp>
      </p:grpSp>
      <p:grpSp>
        <p:nvGrpSpPr>
          <p:cNvPr id="8" name="Group 41"/>
          <p:cNvGrpSpPr>
            <a:grpSpLocks/>
          </p:cNvGrpSpPr>
          <p:nvPr/>
        </p:nvGrpSpPr>
        <p:grpSpPr bwMode="auto">
          <a:xfrm>
            <a:off x="3328988" y="1250950"/>
            <a:ext cx="2486025" cy="1477052"/>
            <a:chOff x="3328737" y="1251285"/>
            <a:chExt cx="2486526" cy="1475965"/>
          </a:xfrm>
        </p:grpSpPr>
        <p:sp>
          <p:nvSpPr>
            <p:cNvPr id="13" name="Rounded Rectangle 12"/>
            <p:cNvSpPr/>
            <p:nvPr/>
          </p:nvSpPr>
          <p:spPr>
            <a:xfrm>
              <a:off x="3328737" y="1251285"/>
              <a:ext cx="2486526" cy="1107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TextBox 20"/>
            <p:cNvSpPr txBox="1">
              <a:spLocks noChangeArrowheads="1"/>
            </p:cNvSpPr>
            <p:nvPr/>
          </p:nvSpPr>
          <p:spPr bwMode="auto">
            <a:xfrm>
              <a:off x="3443967" y="2358190"/>
              <a:ext cx="1893849" cy="369060"/>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Human Abstract</a:t>
              </a:r>
            </a:p>
          </p:txBody>
        </p:sp>
      </p:grpSp>
      <p:grpSp>
        <p:nvGrpSpPr>
          <p:cNvPr id="12" name="Group 24"/>
          <p:cNvGrpSpPr>
            <a:grpSpLocks/>
          </p:cNvGrpSpPr>
          <p:nvPr/>
        </p:nvGrpSpPr>
        <p:grpSpPr bwMode="auto">
          <a:xfrm>
            <a:off x="617538" y="2887663"/>
            <a:ext cx="2486025" cy="1522582"/>
            <a:chOff x="1130969" y="2751221"/>
            <a:chExt cx="2486526" cy="1523227"/>
          </a:xfrm>
        </p:grpSpPr>
        <p:sp>
          <p:nvSpPr>
            <p:cNvPr id="16" name="Rounded Rectangle 15"/>
            <p:cNvSpPr/>
            <p:nvPr/>
          </p:nvSpPr>
          <p:spPr>
            <a:xfrm>
              <a:off x="1130969" y="2751221"/>
              <a:ext cx="2486526" cy="1106956"/>
            </a:xfrm>
            <a:prstGeom prst="roundRect">
              <a:avLst/>
            </a:prstGeom>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anchor="ctr"/>
            <a:lstStyle/>
            <a:p>
              <a:pPr>
                <a:defRPr/>
              </a:pPr>
              <a:endParaRPr lang="en-US"/>
            </a:p>
          </p:txBody>
        </p:sp>
        <p:sp>
          <p:nvSpPr>
            <p:cNvPr id="17" name="TextBox 21"/>
            <p:cNvSpPr txBox="1">
              <a:spLocks noChangeArrowheads="1"/>
            </p:cNvSpPr>
            <p:nvPr/>
          </p:nvSpPr>
          <p:spPr bwMode="auto">
            <a:xfrm>
              <a:off x="2015800" y="3874168"/>
              <a:ext cx="704181" cy="400280"/>
            </a:xfrm>
            <a:prstGeom prst="rect">
              <a:avLst/>
            </a:prstGeom>
            <a:noFill/>
            <a:ln w="9525">
              <a:noFill/>
              <a:miter lim="800000"/>
              <a:headEnd/>
              <a:tailEnd/>
            </a:ln>
          </p:spPr>
          <p:txBody>
            <a:bodyPr wrap="none">
              <a:spAutoFit/>
            </a:bodyPr>
            <a:lstStyle/>
            <a:p>
              <a:r>
                <a:rPr lang="en-US" sz="2000" b="0" dirty="0">
                  <a:solidFill>
                    <a:srgbClr val="002060"/>
                  </a:solidFill>
                  <a:latin typeface="Book Antiqua" pitchFamily="18" charset="0"/>
                </a:rPr>
                <a:t>Man</a:t>
              </a:r>
              <a:endParaRPr lang="en-US" b="0" dirty="0">
                <a:solidFill>
                  <a:srgbClr val="002060"/>
                </a:solidFill>
                <a:latin typeface="Book Antiqua" pitchFamily="18" charset="0"/>
              </a:endParaRPr>
            </a:p>
          </p:txBody>
        </p:sp>
      </p:grpSp>
      <p:grpSp>
        <p:nvGrpSpPr>
          <p:cNvPr id="15" name="Group 23"/>
          <p:cNvGrpSpPr>
            <a:grpSpLocks/>
          </p:cNvGrpSpPr>
          <p:nvPr/>
        </p:nvGrpSpPr>
        <p:grpSpPr bwMode="auto">
          <a:xfrm>
            <a:off x="5943600" y="2895599"/>
            <a:ext cx="2486025" cy="1459967"/>
            <a:chOff x="5550569" y="2662989"/>
            <a:chExt cx="2486526" cy="1460272"/>
          </a:xfrm>
        </p:grpSpPr>
        <p:sp>
          <p:nvSpPr>
            <p:cNvPr id="19" name="Rounded Rectangle 18"/>
            <p:cNvSpPr/>
            <p:nvPr/>
          </p:nvSpPr>
          <p:spPr>
            <a:xfrm>
              <a:off x="5550569" y="2662989"/>
              <a:ext cx="2486526" cy="1106718"/>
            </a:xfrm>
            <a:prstGeom prst="roundRect">
              <a:avLst/>
            </a:prstGeom>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anchor="ctr"/>
            <a:lstStyle/>
            <a:p>
              <a:pPr>
                <a:defRPr/>
              </a:pPr>
              <a:endParaRPr lang="en-US"/>
            </a:p>
          </p:txBody>
        </p:sp>
        <p:sp>
          <p:nvSpPr>
            <p:cNvPr id="20" name="TextBox 22"/>
            <p:cNvSpPr txBox="1">
              <a:spLocks noChangeArrowheads="1"/>
            </p:cNvSpPr>
            <p:nvPr/>
          </p:nvSpPr>
          <p:spPr bwMode="auto">
            <a:xfrm>
              <a:off x="6220438" y="3753852"/>
              <a:ext cx="995986" cy="369409"/>
            </a:xfrm>
            <a:prstGeom prst="rect">
              <a:avLst/>
            </a:prstGeom>
            <a:noFill/>
            <a:ln w="9525">
              <a:noFill/>
              <a:miter lim="800000"/>
              <a:headEnd/>
              <a:tailEnd/>
            </a:ln>
          </p:spPr>
          <p:txBody>
            <a:bodyPr wrap="none">
              <a:spAutoFit/>
            </a:bodyPr>
            <a:lstStyle/>
            <a:p>
              <a:r>
                <a:rPr lang="en-US" b="0" dirty="0">
                  <a:solidFill>
                    <a:srgbClr val="002060"/>
                  </a:solidFill>
                  <a:latin typeface="Book Antiqua" pitchFamily="18" charset="0"/>
                </a:rPr>
                <a:t>Woman</a:t>
              </a:r>
            </a:p>
          </p:txBody>
        </p:sp>
      </p:grpSp>
      <p:cxnSp>
        <p:nvCxnSpPr>
          <p:cNvPr id="21" name="Shape 20"/>
          <p:cNvCxnSpPr>
            <a:stCxn id="16" idx="0"/>
            <a:endCxn id="13" idx="1"/>
          </p:cNvCxnSpPr>
          <p:nvPr/>
        </p:nvCxnSpPr>
        <p:spPr>
          <a:xfrm rot="5400000" flipH="1" flipV="1">
            <a:off x="2053431" y="1612107"/>
            <a:ext cx="1082675" cy="1468438"/>
          </a:xfrm>
          <a:prstGeom prst="bentConnector2">
            <a:avLst/>
          </a:prstGeom>
          <a:ln w="28575">
            <a:solidFill>
              <a:schemeClr val="tx1">
                <a:lumMod val="50000"/>
                <a:lumOff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hape 21"/>
          <p:cNvCxnSpPr>
            <a:stCxn id="19" idx="0"/>
            <a:endCxn id="13" idx="3"/>
          </p:cNvCxnSpPr>
          <p:nvPr/>
        </p:nvCxnSpPr>
        <p:spPr>
          <a:xfrm rot="16200000" flipV="1">
            <a:off x="5955507" y="1664494"/>
            <a:ext cx="1090613" cy="1371600"/>
          </a:xfrm>
          <a:prstGeom prst="bentConnector2">
            <a:avLst/>
          </a:prstGeom>
          <a:ln w="28575">
            <a:solidFill>
              <a:schemeClr val="tx1">
                <a:lumMod val="50000"/>
                <a:lumOff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 name="Oval Callout 22"/>
          <p:cNvSpPr/>
          <p:nvPr/>
        </p:nvSpPr>
        <p:spPr>
          <a:xfrm>
            <a:off x="6283325" y="839788"/>
            <a:ext cx="2700338" cy="860425"/>
          </a:xfrm>
          <a:prstGeom prst="wedgeEllipseCallout">
            <a:avLst>
              <a:gd name="adj1" fmla="val -72201"/>
              <a:gd name="adj2" fmla="val 17849"/>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IN" b="0" dirty="0">
                <a:solidFill>
                  <a:srgbClr val="002060"/>
                </a:solidFill>
                <a:latin typeface="Book Antiqua" pitchFamily="18" charset="0"/>
                <a:cs typeface="Courier New" pitchFamily="49" charset="0"/>
              </a:rPr>
              <a:t>NO object exist for this category</a:t>
            </a:r>
          </a:p>
        </p:txBody>
      </p:sp>
      <p:sp>
        <p:nvSpPr>
          <p:cNvPr id="25" name="Slide Number Placeholder 24"/>
          <p:cNvSpPr>
            <a:spLocks noGrp="1"/>
          </p:cNvSpPr>
          <p:nvPr>
            <p:ph type="sldNum" sz="quarter" idx="12"/>
          </p:nvPr>
        </p:nvSpPr>
        <p:spPr/>
        <p:txBody>
          <a:bodyPr/>
          <a:lstStyle/>
          <a:p>
            <a:fld id="{0CD13243-3D31-4DD5-8512-B28F7F2A6CD3}" type="slidenum">
              <a:rPr lang="en-IN" smtClean="0"/>
              <a:pPr/>
              <a:t>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2500"/>
                            </p:stCondLst>
                            <p:childTnLst>
                              <p:par>
                                <p:cTn id="25" presetID="47"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7"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anim calcmode="lin" valueType="num">
                                      <p:cBhvr>
                                        <p:cTn id="34" dur="500" fill="hold"/>
                                        <p:tgtEl>
                                          <p:spTgt spid="4"/>
                                        </p:tgtEl>
                                        <p:attrNameLst>
                                          <p:attrName>ppt_x</p:attrName>
                                        </p:attrNameLst>
                                      </p:cBhvr>
                                      <p:tavLst>
                                        <p:tav tm="0">
                                          <p:val>
                                            <p:strVal val="#ppt_x"/>
                                          </p:val>
                                        </p:tav>
                                        <p:tav tm="100000">
                                          <p:val>
                                            <p:strVal val="#ppt_x"/>
                                          </p:val>
                                        </p:tav>
                                      </p:tavLst>
                                    </p:anim>
                                    <p:anim calcmode="lin" valueType="num">
                                      <p:cBhvr>
                                        <p:cTn id="35" dur="500" fill="hold"/>
                                        <p:tgtEl>
                                          <p:spTgt spid="4"/>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 presetClass="entr" presetSubtype="2"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1+#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Classes</a:t>
            </a:r>
            <a:endParaRPr lang="en-IN" dirty="0"/>
          </a:p>
        </p:txBody>
      </p:sp>
      <p:sp>
        <p:nvSpPr>
          <p:cNvPr id="5" name="TextBox 14"/>
          <p:cNvSpPr txBox="1">
            <a:spLocks noChangeArrowheads="1"/>
          </p:cNvSpPr>
          <p:nvPr/>
        </p:nvSpPr>
        <p:spPr bwMode="auto">
          <a:xfrm>
            <a:off x="179512" y="5445224"/>
            <a:ext cx="8569325" cy="832741"/>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cs typeface="Courier New" pitchFamily="49" charset="0"/>
              </a:rPr>
              <a:t> The </a:t>
            </a:r>
            <a:r>
              <a:rPr lang="en-IN" sz="2800" noProof="1">
                <a:solidFill>
                  <a:srgbClr val="002060"/>
                </a:solidFill>
                <a:latin typeface="Book Antiqua" pitchFamily="18" charset="0"/>
                <a:cs typeface="Courier New" pitchFamily="49" charset="0"/>
              </a:rPr>
              <a:t>abstract methods of an abstract class must be </a:t>
            </a:r>
            <a:endParaRPr lang="en-IN" sz="2800" noProof="1" smtClean="0">
              <a:solidFill>
                <a:srgbClr val="002060"/>
              </a:solidFill>
              <a:latin typeface="Book Antiqua" pitchFamily="18" charset="0"/>
              <a:cs typeface="Courier New" pitchFamily="49" charset="0"/>
            </a:endParaRP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cs typeface="Courier New" pitchFamily="49" charset="0"/>
              </a:rPr>
              <a:t>    implemented  </a:t>
            </a:r>
            <a:r>
              <a:rPr lang="en-IN" sz="2800" noProof="1">
                <a:solidFill>
                  <a:srgbClr val="002060"/>
                </a:solidFill>
                <a:latin typeface="Book Antiqua" pitchFamily="18" charset="0"/>
                <a:cs typeface="Courier New" pitchFamily="49" charset="0"/>
              </a:rPr>
              <a:t>in </a:t>
            </a:r>
            <a:r>
              <a:rPr lang="en-IN" sz="2800" noProof="1" smtClean="0">
                <a:solidFill>
                  <a:srgbClr val="002060"/>
                </a:solidFill>
                <a:latin typeface="Book Antiqua" pitchFamily="18" charset="0"/>
                <a:cs typeface="Courier New" pitchFamily="49" charset="0"/>
              </a:rPr>
              <a:t>the derived class</a:t>
            </a:r>
            <a:endParaRPr lang="en-IN" sz="2800" noProof="1">
              <a:solidFill>
                <a:srgbClr val="002060"/>
              </a:solidFill>
              <a:latin typeface="Book Antiqua" pitchFamily="18" charset="0"/>
              <a:cs typeface="Courier New" pitchFamily="49" charset="0"/>
            </a:endParaRPr>
          </a:p>
        </p:txBody>
      </p:sp>
      <p:sp>
        <p:nvSpPr>
          <p:cNvPr id="7" name="TextBox 6"/>
          <p:cNvSpPr txBox="1"/>
          <p:nvPr/>
        </p:nvSpPr>
        <p:spPr>
          <a:xfrm>
            <a:off x="899592" y="1052736"/>
            <a:ext cx="6705600" cy="3314754"/>
          </a:xfrm>
          <a:prstGeom prst="rect">
            <a:avLst/>
          </a:prstGeom>
          <a:ln/>
        </p:spPr>
        <p:style>
          <a:lnRef idx="2">
            <a:schemeClr val="accent1"/>
          </a:lnRef>
          <a:fillRef idx="1">
            <a:schemeClr val="lt1"/>
          </a:fillRef>
          <a:effectRef idx="0">
            <a:schemeClr val="accent1"/>
          </a:effectRef>
          <a:fontRef idx="minor">
            <a:schemeClr val="dk1"/>
          </a:fontRef>
        </p:style>
        <p:txBody>
          <a:bodyPr wrap="square" tIns="91440" bIns="91440" anchor="ctr">
            <a:spAutoFit/>
          </a:bodyPr>
          <a:lstStyle/>
          <a:p>
            <a:pPr marL="342900" indent="-342900" algn="l">
              <a:lnSpc>
                <a:spcPts val="1000"/>
              </a:lnSpc>
              <a:spcBef>
                <a:spcPct val="20000"/>
              </a:spcBef>
              <a:defRPr/>
            </a:pPr>
            <a:endParaRPr lang="en-GB" sz="2800" dirty="0" smtClean="0">
              <a:solidFill>
                <a:srgbClr val="002060"/>
              </a:solidFill>
              <a:latin typeface="Book Antiqua" pitchFamily="18" charset="0"/>
              <a:cs typeface="Courier New" pitchFamily="49" charset="0"/>
            </a:endParaRPr>
          </a:p>
          <a:p>
            <a:pPr marL="342900" indent="-342900" algn="l">
              <a:lnSpc>
                <a:spcPts val="1000"/>
              </a:lnSpc>
              <a:spcBef>
                <a:spcPct val="20000"/>
              </a:spcBef>
              <a:defRPr/>
            </a:pPr>
            <a:r>
              <a:rPr lang="en-GB" sz="2800" dirty="0" smtClean="0">
                <a:solidFill>
                  <a:srgbClr val="002060"/>
                </a:solidFill>
                <a:latin typeface="Book Antiqua" pitchFamily="18" charset="0"/>
                <a:cs typeface="Courier New" pitchFamily="49" charset="0"/>
              </a:rPr>
              <a:t>abstract </a:t>
            </a:r>
            <a:r>
              <a:rPr lang="en-GB" sz="2800" dirty="0">
                <a:solidFill>
                  <a:srgbClr val="002060"/>
                </a:solidFill>
                <a:latin typeface="Book Antiqua" pitchFamily="18" charset="0"/>
                <a:cs typeface="Courier New" pitchFamily="49" charset="0"/>
              </a:rPr>
              <a:t>class ClassName</a:t>
            </a:r>
          </a:p>
          <a:p>
            <a:pPr marL="342900" indent="-342900" algn="l">
              <a:lnSpc>
                <a:spcPts val="1000"/>
              </a:lnSpc>
              <a:spcBef>
                <a:spcPct val="20000"/>
              </a:spcBef>
              <a:defRPr/>
            </a:pPr>
            <a:endParaRPr lang="en-GB" sz="2800" dirty="0" smtClean="0">
              <a:solidFill>
                <a:srgbClr val="002060"/>
              </a:solidFill>
              <a:latin typeface="Book Antiqua" pitchFamily="18" charset="0"/>
              <a:cs typeface="Courier New" pitchFamily="49" charset="0"/>
            </a:endParaRPr>
          </a:p>
          <a:p>
            <a:pPr marL="342900" indent="-342900" algn="l">
              <a:lnSpc>
                <a:spcPts val="1000"/>
              </a:lnSpc>
              <a:spcBef>
                <a:spcPct val="20000"/>
              </a:spcBef>
              <a:defRPr/>
            </a:pPr>
            <a:r>
              <a:rPr lang="en-GB" sz="2800" dirty="0" smtClean="0">
                <a:solidFill>
                  <a:srgbClr val="002060"/>
                </a:solidFill>
                <a:latin typeface="Book Antiqua" pitchFamily="18" charset="0"/>
                <a:cs typeface="Courier New" pitchFamily="49" charset="0"/>
              </a:rPr>
              <a:t>{</a:t>
            </a:r>
            <a:endParaRPr lang="en-GB" sz="2800" dirty="0">
              <a:solidFill>
                <a:srgbClr val="002060"/>
              </a:solidFill>
              <a:latin typeface="Book Antiqua" pitchFamily="18" charset="0"/>
              <a:cs typeface="Courier New" pitchFamily="49" charset="0"/>
            </a:endParaRPr>
          </a:p>
          <a:p>
            <a:pPr marL="1143000" lvl="2" indent="-677863" algn="l">
              <a:lnSpc>
                <a:spcPts val="1000"/>
              </a:lnSpc>
              <a:spcBef>
                <a:spcPct val="20000"/>
              </a:spcBef>
              <a:defRPr/>
            </a:pPr>
            <a:r>
              <a:rPr lang="en-GB" sz="2800" dirty="0" smtClean="0">
                <a:solidFill>
                  <a:srgbClr val="002060"/>
                </a:solidFill>
                <a:latin typeface="Book Antiqua" pitchFamily="18" charset="0"/>
                <a:cs typeface="Courier New" pitchFamily="49" charset="0"/>
              </a:rPr>
              <a:t>...</a:t>
            </a:r>
          </a:p>
          <a:p>
            <a:pPr marL="1143000" lvl="2" indent="-677863" algn="l">
              <a:lnSpc>
                <a:spcPts val="1000"/>
              </a:lnSpc>
              <a:spcBef>
                <a:spcPct val="20000"/>
              </a:spcBef>
              <a:defRPr/>
            </a:pPr>
            <a:endParaRPr lang="en-GB" sz="2800" dirty="0">
              <a:solidFill>
                <a:srgbClr val="002060"/>
              </a:solidFill>
              <a:latin typeface="Book Antiqua" pitchFamily="18" charset="0"/>
              <a:cs typeface="Courier New" pitchFamily="49" charset="0"/>
            </a:endParaRPr>
          </a:p>
          <a:p>
            <a:pPr marL="1143000" lvl="2" indent="-677863" algn="l">
              <a:lnSpc>
                <a:spcPts val="1000"/>
              </a:lnSpc>
              <a:spcBef>
                <a:spcPct val="20000"/>
              </a:spcBef>
              <a:defRPr/>
            </a:pPr>
            <a:r>
              <a:rPr lang="en-GB" sz="2800" dirty="0" smtClean="0">
                <a:solidFill>
                  <a:srgbClr val="002060"/>
                </a:solidFill>
                <a:latin typeface="Book Antiqua" pitchFamily="18" charset="0"/>
                <a:cs typeface="Courier New" pitchFamily="49" charset="0"/>
              </a:rPr>
              <a:t>Public abstract </a:t>
            </a:r>
            <a:r>
              <a:rPr lang="en-GB" sz="2800" dirty="0">
                <a:solidFill>
                  <a:srgbClr val="002060"/>
                </a:solidFill>
                <a:latin typeface="Book Antiqua" pitchFamily="18" charset="0"/>
                <a:cs typeface="Courier New" pitchFamily="49" charset="0"/>
              </a:rPr>
              <a:t>Type MethodName1();</a:t>
            </a:r>
          </a:p>
          <a:p>
            <a:pPr marL="1143000" lvl="2" indent="-677863" algn="l">
              <a:lnSpc>
                <a:spcPts val="1000"/>
              </a:lnSpc>
              <a:spcBef>
                <a:spcPct val="20000"/>
              </a:spcBef>
              <a:defRPr/>
            </a:pPr>
            <a:r>
              <a:rPr lang="en-GB" sz="2800" dirty="0">
                <a:solidFill>
                  <a:srgbClr val="002060"/>
                </a:solidFill>
                <a:latin typeface="Book Antiqua" pitchFamily="18" charset="0"/>
                <a:cs typeface="Courier New" pitchFamily="49" charset="0"/>
              </a:rPr>
              <a:t>…</a:t>
            </a:r>
          </a:p>
          <a:p>
            <a:pPr marL="1143000" lvl="2" indent="-677863" algn="l">
              <a:lnSpc>
                <a:spcPts val="1000"/>
              </a:lnSpc>
              <a:spcBef>
                <a:spcPct val="20000"/>
              </a:spcBef>
              <a:defRPr/>
            </a:pPr>
            <a:r>
              <a:rPr lang="en-GB" sz="2800" dirty="0" smtClean="0">
                <a:solidFill>
                  <a:srgbClr val="002060"/>
                </a:solidFill>
                <a:latin typeface="Book Antiqua" pitchFamily="18" charset="0"/>
                <a:cs typeface="Courier New" pitchFamily="49" charset="0"/>
              </a:rPr>
              <a:t>…</a:t>
            </a:r>
          </a:p>
          <a:p>
            <a:pPr marL="1143000" lvl="2" indent="-677863" algn="l">
              <a:lnSpc>
                <a:spcPts val="1000"/>
              </a:lnSpc>
              <a:spcBef>
                <a:spcPct val="20000"/>
              </a:spcBef>
              <a:defRPr/>
            </a:pPr>
            <a:endParaRPr lang="en-GB" sz="2800" dirty="0">
              <a:solidFill>
                <a:srgbClr val="002060"/>
              </a:solidFill>
              <a:latin typeface="Book Antiqua" pitchFamily="18" charset="0"/>
              <a:cs typeface="Courier New" pitchFamily="49" charset="0"/>
            </a:endParaRPr>
          </a:p>
          <a:p>
            <a:pPr marL="1143000" lvl="2" indent="-677863" algn="l">
              <a:lnSpc>
                <a:spcPts val="1000"/>
              </a:lnSpc>
              <a:spcBef>
                <a:spcPct val="20000"/>
              </a:spcBef>
              <a:defRPr/>
            </a:pPr>
            <a:r>
              <a:rPr lang="en-GB" sz="2800" dirty="0">
                <a:solidFill>
                  <a:srgbClr val="002060"/>
                </a:solidFill>
                <a:latin typeface="Book Antiqua" pitchFamily="18" charset="0"/>
                <a:cs typeface="Courier New" pitchFamily="49" charset="0"/>
              </a:rPr>
              <a:t>Type Method2() </a:t>
            </a:r>
          </a:p>
          <a:p>
            <a:pPr marL="1143000" lvl="2" indent="-677863" algn="l">
              <a:lnSpc>
                <a:spcPts val="1000"/>
              </a:lnSpc>
              <a:spcBef>
                <a:spcPct val="20000"/>
              </a:spcBef>
              <a:defRPr/>
            </a:pPr>
            <a:r>
              <a:rPr lang="en-GB" sz="2800" dirty="0">
                <a:solidFill>
                  <a:srgbClr val="002060"/>
                </a:solidFill>
                <a:latin typeface="Book Antiqua" pitchFamily="18" charset="0"/>
                <a:cs typeface="Courier New" pitchFamily="49" charset="0"/>
              </a:rPr>
              <a:t>{</a:t>
            </a:r>
          </a:p>
          <a:p>
            <a:pPr marL="1143000" lvl="2" indent="-677863" algn="l">
              <a:lnSpc>
                <a:spcPts val="1000"/>
              </a:lnSpc>
              <a:spcBef>
                <a:spcPct val="20000"/>
              </a:spcBef>
              <a:defRPr/>
            </a:pPr>
            <a:r>
              <a:rPr lang="en-GB" sz="2800" dirty="0">
                <a:solidFill>
                  <a:srgbClr val="002060"/>
                </a:solidFill>
                <a:latin typeface="Book Antiqua" pitchFamily="18" charset="0"/>
                <a:cs typeface="Courier New" pitchFamily="49" charset="0"/>
              </a:rPr>
              <a:t>	// method body</a:t>
            </a:r>
          </a:p>
          <a:p>
            <a:pPr marL="1143000" lvl="2" indent="-677863" algn="l">
              <a:lnSpc>
                <a:spcPts val="1000"/>
              </a:lnSpc>
              <a:spcBef>
                <a:spcPct val="20000"/>
              </a:spcBef>
              <a:defRPr/>
            </a:pPr>
            <a:r>
              <a:rPr lang="en-GB" sz="2800" dirty="0">
                <a:solidFill>
                  <a:srgbClr val="002060"/>
                </a:solidFill>
                <a:latin typeface="Book Antiqua" pitchFamily="18" charset="0"/>
                <a:cs typeface="Courier New" pitchFamily="49" charset="0"/>
              </a:rPr>
              <a:t>}</a:t>
            </a:r>
          </a:p>
          <a:p>
            <a:pPr marL="342900" indent="-342900" algn="l">
              <a:lnSpc>
                <a:spcPts val="1000"/>
              </a:lnSpc>
              <a:spcBef>
                <a:spcPct val="20000"/>
              </a:spcBef>
              <a:defRPr/>
            </a:pPr>
            <a:r>
              <a:rPr lang="en-GB" sz="2800" dirty="0">
                <a:solidFill>
                  <a:srgbClr val="002060"/>
                </a:solidFill>
                <a:latin typeface="Book Antiqua" pitchFamily="18" charset="0"/>
                <a:cs typeface="Courier New" pitchFamily="49" charset="0"/>
              </a:rPr>
              <a:t>}</a:t>
            </a:r>
            <a:endParaRPr lang="en-US" sz="2800" dirty="0">
              <a:solidFill>
                <a:srgbClr val="002060"/>
              </a:solidFill>
              <a:latin typeface="Book Antiqua" pitchFamily="18" charset="0"/>
            </a:endParaRPr>
          </a:p>
        </p:txBody>
      </p:sp>
      <p:sp>
        <p:nvSpPr>
          <p:cNvPr id="9" name="TextBox 14"/>
          <p:cNvSpPr txBox="1">
            <a:spLocks noChangeArrowheads="1"/>
          </p:cNvSpPr>
          <p:nvPr/>
        </p:nvSpPr>
        <p:spPr bwMode="auto">
          <a:xfrm>
            <a:off x="251520" y="4509120"/>
            <a:ext cx="8569325" cy="832741"/>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gn="l">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b="0" noProof="1" smtClean="0">
                <a:solidFill>
                  <a:srgbClr val="002060"/>
                </a:solidFill>
                <a:latin typeface="Book Antiqua" pitchFamily="18" charset="0"/>
                <a:cs typeface="Courier New" pitchFamily="49" charset="0"/>
              </a:rPr>
              <a:t> When </a:t>
            </a:r>
            <a:r>
              <a:rPr lang="en-IN" sz="2800" b="0" noProof="1">
                <a:solidFill>
                  <a:srgbClr val="002060"/>
                </a:solidFill>
                <a:latin typeface="Book Antiqua" pitchFamily="18" charset="0"/>
                <a:cs typeface="Courier New" pitchFamily="49" charset="0"/>
              </a:rPr>
              <a:t>a class contains one or more abstract </a:t>
            </a:r>
            <a:endParaRPr lang="en-IN" sz="2800" b="0" noProof="1" smtClean="0">
              <a:solidFill>
                <a:srgbClr val="002060"/>
              </a:solidFill>
              <a:latin typeface="Book Antiqua" pitchFamily="18" charset="0"/>
              <a:cs typeface="Courier New" pitchFamily="49" charset="0"/>
            </a:endParaRPr>
          </a:p>
          <a:p>
            <a:pPr algn="l">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cs typeface="Courier New" pitchFamily="49" charset="0"/>
              </a:rPr>
              <a:t>    </a:t>
            </a:r>
            <a:r>
              <a:rPr lang="en-IN" sz="2800" b="0" noProof="1" smtClean="0">
                <a:solidFill>
                  <a:srgbClr val="002060"/>
                </a:solidFill>
                <a:latin typeface="Book Antiqua" pitchFamily="18" charset="0"/>
                <a:cs typeface="Courier New" pitchFamily="49" charset="0"/>
              </a:rPr>
              <a:t>methods </a:t>
            </a:r>
            <a:r>
              <a:rPr lang="en-IN" sz="2800" b="0" noProof="1">
                <a:solidFill>
                  <a:srgbClr val="002060"/>
                </a:solidFill>
                <a:latin typeface="Book Antiqua" pitchFamily="18" charset="0"/>
                <a:cs typeface="Courier New" pitchFamily="49" charset="0"/>
              </a:rPr>
              <a:t>it </a:t>
            </a:r>
            <a:r>
              <a:rPr lang="en-IN" sz="2800" noProof="1" smtClean="0">
                <a:solidFill>
                  <a:srgbClr val="002060"/>
                </a:solidFill>
                <a:latin typeface="Book Antiqua" pitchFamily="18" charset="0"/>
                <a:cs typeface="Courier New" pitchFamily="49" charset="0"/>
              </a:rPr>
              <a:t> becomes</a:t>
            </a:r>
            <a:r>
              <a:rPr lang="en-IN" sz="2800" b="0" noProof="1" smtClean="0">
                <a:solidFill>
                  <a:srgbClr val="002060"/>
                </a:solidFill>
                <a:latin typeface="Book Antiqua" pitchFamily="18" charset="0"/>
                <a:cs typeface="Courier New" pitchFamily="49" charset="0"/>
              </a:rPr>
              <a:t>  an </a:t>
            </a:r>
            <a:r>
              <a:rPr lang="en-IN" sz="2800" b="0" noProof="1">
                <a:solidFill>
                  <a:srgbClr val="002060"/>
                </a:solidFill>
                <a:latin typeface="Book Antiqua" pitchFamily="18" charset="0"/>
                <a:cs typeface="Courier New" pitchFamily="49" charset="0"/>
              </a:rPr>
              <a:t>abstract </a:t>
            </a:r>
            <a:r>
              <a:rPr lang="en-IN" sz="2800" b="0" noProof="1" smtClean="0">
                <a:solidFill>
                  <a:srgbClr val="002060"/>
                </a:solidFill>
                <a:latin typeface="Book Antiqua" pitchFamily="18" charset="0"/>
                <a:cs typeface="Courier New" pitchFamily="49" charset="0"/>
              </a:rPr>
              <a:t>class</a:t>
            </a:r>
            <a:endParaRPr lang="en-IN" sz="2800" b="0" noProof="1">
              <a:solidFill>
                <a:srgbClr val="002060"/>
              </a:solidFill>
              <a:latin typeface="Book Antiqua" pitchFamily="18" charset="0"/>
              <a:cs typeface="Courier New" pitchFamily="49"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Classes</a:t>
            </a:r>
            <a:endParaRPr lang="en-IN" dirty="0"/>
          </a:p>
        </p:txBody>
      </p:sp>
      <p:sp>
        <p:nvSpPr>
          <p:cNvPr id="4" name="Oval 3"/>
          <p:cNvSpPr/>
          <p:nvPr/>
        </p:nvSpPr>
        <p:spPr>
          <a:xfrm>
            <a:off x="1233488" y="1217613"/>
            <a:ext cx="1220787" cy="1198562"/>
          </a:xfrm>
          <a:prstGeom prst="ellipse">
            <a:avLst/>
          </a:prstGeom>
          <a:ln w="57150"/>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p:txBody>
      </p:sp>
      <p:sp>
        <p:nvSpPr>
          <p:cNvPr id="5" name="Rectangle 4"/>
          <p:cNvSpPr/>
          <p:nvPr/>
        </p:nvSpPr>
        <p:spPr>
          <a:xfrm>
            <a:off x="6608763" y="1474788"/>
            <a:ext cx="1273175" cy="674687"/>
          </a:xfrm>
          <a:prstGeom prst="rect">
            <a:avLst/>
          </a:prstGeom>
          <a:ln w="57150"/>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p:txBody>
      </p:sp>
      <p:sp>
        <p:nvSpPr>
          <p:cNvPr id="6" name="TextBox 5"/>
          <p:cNvSpPr txBox="1"/>
          <p:nvPr/>
        </p:nvSpPr>
        <p:spPr>
          <a:xfrm>
            <a:off x="3808413" y="1557338"/>
            <a:ext cx="1422184" cy="523220"/>
          </a:xfrm>
          <a:prstGeom prst="rect">
            <a:avLst/>
          </a:prstGeom>
          <a:noFill/>
        </p:spPr>
        <p:txBody>
          <a:bodyPr wrap="none">
            <a:spAutoFit/>
          </a:bodyPr>
          <a:lstStyle/>
          <a:p>
            <a:pPr>
              <a:defRPr/>
            </a:pPr>
            <a:r>
              <a:rPr lang="en-US" sz="2800" b="1" dirty="0">
                <a:solidFill>
                  <a:srgbClr val="002060"/>
                </a:solidFill>
                <a:latin typeface="Book Antiqua" pitchFamily="18" charset="0"/>
              </a:rPr>
              <a:t>SHAPE</a:t>
            </a:r>
          </a:p>
        </p:txBody>
      </p:sp>
      <p:sp>
        <p:nvSpPr>
          <p:cNvPr id="7" name="Text Box 4"/>
          <p:cNvSpPr txBox="1">
            <a:spLocks noChangeArrowheads="1"/>
          </p:cNvSpPr>
          <p:nvPr/>
        </p:nvSpPr>
        <p:spPr bwMode="auto">
          <a:xfrm>
            <a:off x="179512" y="2594098"/>
            <a:ext cx="8784976" cy="26336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000" tIns="46800" rIns="90000" bIns="46800" anchor="ctr">
            <a:spAutoFit/>
          </a:bodyPr>
          <a:lstStyle/>
          <a:p>
            <a:pPr algn="l" defTabSz="287338" fontAlgn="auto">
              <a:lnSpc>
                <a:spcPts val="1800"/>
              </a:lnSpc>
              <a:spcBef>
                <a:spcPts val="0"/>
              </a:spcBef>
              <a:spcAft>
                <a:spcPts val="0"/>
              </a:spcAft>
              <a:defRPr/>
            </a:pPr>
            <a:endParaRPr lang="en-AU" altLang="en-AU" sz="2800" kern="0" dirty="0" smtClean="0">
              <a:solidFill>
                <a:srgbClr val="002060"/>
              </a:solidFill>
              <a:latin typeface="Book Antiqua" pitchFamily="18" charset="0"/>
              <a:cs typeface="Courier New" pitchFamily="49" charset="0"/>
            </a:endParaRPr>
          </a:p>
          <a:p>
            <a:pPr algn="l" defTabSz="287338" fontAlgn="auto">
              <a:lnSpc>
                <a:spcPts val="1800"/>
              </a:lnSpc>
              <a:spcBef>
                <a:spcPts val="0"/>
              </a:spcBef>
              <a:spcAft>
                <a:spcPts val="0"/>
              </a:spcAft>
              <a:defRPr/>
            </a:pPr>
            <a:r>
              <a:rPr lang="en-AU" altLang="en-AU" sz="2800" kern="0" dirty="0" smtClean="0">
                <a:solidFill>
                  <a:srgbClr val="002060"/>
                </a:solidFill>
                <a:latin typeface="Book Antiqua" pitchFamily="18" charset="0"/>
                <a:cs typeface="Courier New" pitchFamily="49" charset="0"/>
              </a:rPr>
              <a:t>public </a:t>
            </a:r>
            <a:r>
              <a:rPr lang="en-AU" altLang="en-AU" sz="2800" kern="0" dirty="0">
                <a:solidFill>
                  <a:srgbClr val="002060"/>
                </a:solidFill>
                <a:latin typeface="Book Antiqua" pitchFamily="18" charset="0"/>
                <a:cs typeface="Courier New" pitchFamily="49" charset="0"/>
              </a:rPr>
              <a:t>abstract class Shape </a:t>
            </a:r>
            <a:r>
              <a:rPr lang="en-AU" altLang="en-AU" sz="2800" kern="0" dirty="0" smtClean="0">
                <a:solidFill>
                  <a:srgbClr val="002060"/>
                </a:solidFill>
                <a:latin typeface="Book Antiqua" pitchFamily="18" charset="0"/>
                <a:cs typeface="Courier New" pitchFamily="49" charset="0"/>
              </a:rPr>
              <a:t>{</a:t>
            </a:r>
          </a:p>
          <a:p>
            <a:pPr algn="l" defTabSz="287338" fontAlgn="auto">
              <a:lnSpc>
                <a:spcPts val="1800"/>
              </a:lnSpc>
              <a:spcBef>
                <a:spcPts val="0"/>
              </a:spcBef>
              <a:spcAft>
                <a:spcPts val="0"/>
              </a:spcAft>
              <a:defRPr/>
            </a:pPr>
            <a:endParaRPr lang="en-AU" altLang="en-AU" sz="2800" kern="0" dirty="0">
              <a:solidFill>
                <a:srgbClr val="002060"/>
              </a:solidFill>
              <a:latin typeface="Book Antiqua" pitchFamily="18" charset="0"/>
              <a:cs typeface="Courier New" pitchFamily="49" charset="0"/>
            </a:endParaRPr>
          </a:p>
          <a:p>
            <a:pPr algn="l" defTabSz="287338" fontAlgn="auto">
              <a:lnSpc>
                <a:spcPts val="1800"/>
              </a:lnSpc>
              <a:spcBef>
                <a:spcPts val="0"/>
              </a:spcBef>
              <a:spcAft>
                <a:spcPts val="0"/>
              </a:spcAft>
              <a:defRPr/>
            </a:pPr>
            <a:r>
              <a:rPr lang="en-AU" altLang="en-AU" sz="2800" kern="0" dirty="0">
                <a:solidFill>
                  <a:srgbClr val="002060"/>
                </a:solidFill>
                <a:latin typeface="Book Antiqua" pitchFamily="18" charset="0"/>
                <a:cs typeface="Courier New" pitchFamily="49" charset="0"/>
              </a:rPr>
              <a:t>	    public abstract double area(); </a:t>
            </a:r>
            <a:r>
              <a:rPr lang="en-AU" altLang="en-AU" sz="2800" kern="0" dirty="0" smtClean="0">
                <a:solidFill>
                  <a:srgbClr val="002060"/>
                </a:solidFill>
                <a:latin typeface="Book Antiqua" pitchFamily="18" charset="0"/>
                <a:cs typeface="Courier New" pitchFamily="49" charset="0"/>
              </a:rPr>
              <a:t>//abstract method </a:t>
            </a:r>
          </a:p>
          <a:p>
            <a:pPr algn="l" defTabSz="287338" fontAlgn="auto">
              <a:lnSpc>
                <a:spcPts val="1800"/>
              </a:lnSpc>
              <a:spcBef>
                <a:spcPts val="0"/>
              </a:spcBef>
              <a:spcAft>
                <a:spcPts val="0"/>
              </a:spcAft>
              <a:defRPr/>
            </a:pPr>
            <a:endParaRPr lang="en-AU" altLang="en-AU" sz="2800" kern="0" dirty="0">
              <a:solidFill>
                <a:srgbClr val="002060"/>
              </a:solidFill>
              <a:latin typeface="Book Antiqua" pitchFamily="18" charset="0"/>
              <a:cs typeface="Courier New" pitchFamily="49" charset="0"/>
            </a:endParaRPr>
          </a:p>
          <a:p>
            <a:pPr algn="l" defTabSz="287338" fontAlgn="auto">
              <a:lnSpc>
                <a:spcPts val="1800"/>
              </a:lnSpc>
              <a:spcBef>
                <a:spcPts val="0"/>
              </a:spcBef>
              <a:spcAft>
                <a:spcPts val="0"/>
              </a:spcAft>
              <a:defRPr/>
            </a:pPr>
            <a:r>
              <a:rPr lang="en-AU" altLang="en-AU" sz="2800" kern="0" dirty="0">
                <a:solidFill>
                  <a:srgbClr val="002060"/>
                </a:solidFill>
                <a:latin typeface="Book Antiqua" pitchFamily="18" charset="0"/>
                <a:cs typeface="Courier New" pitchFamily="49" charset="0"/>
              </a:rPr>
              <a:t>	    public void move() { // non-abstract method</a:t>
            </a:r>
          </a:p>
          <a:p>
            <a:pPr algn="l" defTabSz="287338" fontAlgn="auto">
              <a:lnSpc>
                <a:spcPts val="1800"/>
              </a:lnSpc>
              <a:spcBef>
                <a:spcPts val="0"/>
              </a:spcBef>
              <a:spcAft>
                <a:spcPts val="0"/>
              </a:spcAft>
              <a:defRPr/>
            </a:pPr>
            <a:r>
              <a:rPr lang="en-AU" altLang="en-AU" sz="2800" kern="0" dirty="0">
                <a:solidFill>
                  <a:srgbClr val="002060"/>
                </a:solidFill>
                <a:latin typeface="Book Antiqua" pitchFamily="18" charset="0"/>
                <a:cs typeface="Courier New" pitchFamily="49" charset="0"/>
              </a:rPr>
              <a:t>           </a:t>
            </a:r>
            <a:r>
              <a:rPr lang="en-AU" altLang="en-AU" sz="2800" kern="0" dirty="0" smtClean="0">
                <a:solidFill>
                  <a:srgbClr val="002060"/>
                </a:solidFill>
                <a:latin typeface="Book Antiqua" pitchFamily="18" charset="0"/>
                <a:cs typeface="Courier New" pitchFamily="49" charset="0"/>
              </a:rPr>
              <a:t>                                       </a:t>
            </a:r>
          </a:p>
          <a:p>
            <a:pPr algn="l" defTabSz="287338" fontAlgn="auto">
              <a:lnSpc>
                <a:spcPts val="1800"/>
              </a:lnSpc>
              <a:spcBef>
                <a:spcPts val="0"/>
              </a:spcBef>
              <a:spcAft>
                <a:spcPts val="0"/>
              </a:spcAft>
              <a:defRPr/>
            </a:pPr>
            <a:r>
              <a:rPr lang="en-AU" altLang="en-AU" sz="2800" kern="0" dirty="0" smtClean="0">
                <a:solidFill>
                  <a:srgbClr val="002060"/>
                </a:solidFill>
                <a:latin typeface="Book Antiqua" pitchFamily="18" charset="0"/>
                <a:cs typeface="Courier New" pitchFamily="49" charset="0"/>
              </a:rPr>
              <a:t>                                                   implementation</a:t>
            </a:r>
            <a:endParaRPr lang="en-AU" altLang="en-AU" sz="2800" kern="0" dirty="0">
              <a:solidFill>
                <a:srgbClr val="002060"/>
              </a:solidFill>
              <a:latin typeface="Book Antiqua" pitchFamily="18" charset="0"/>
              <a:cs typeface="Courier New" pitchFamily="49" charset="0"/>
            </a:endParaRPr>
          </a:p>
          <a:p>
            <a:pPr algn="l" defTabSz="287338" fontAlgn="auto">
              <a:lnSpc>
                <a:spcPts val="1800"/>
              </a:lnSpc>
              <a:spcBef>
                <a:spcPts val="0"/>
              </a:spcBef>
              <a:spcAft>
                <a:spcPts val="0"/>
              </a:spcAft>
              <a:defRPr/>
            </a:pPr>
            <a:r>
              <a:rPr lang="en-AU" altLang="en-AU" sz="2800" kern="0" dirty="0">
                <a:solidFill>
                  <a:srgbClr val="002060"/>
                </a:solidFill>
                <a:latin typeface="Book Antiqua" pitchFamily="18" charset="0"/>
                <a:cs typeface="Courier New" pitchFamily="49" charset="0"/>
              </a:rPr>
              <a:t>      </a:t>
            </a:r>
            <a:endParaRPr lang="en-AU" altLang="en-AU" sz="2800" kern="0" dirty="0" smtClean="0">
              <a:solidFill>
                <a:srgbClr val="002060"/>
              </a:solidFill>
              <a:latin typeface="Book Antiqua" pitchFamily="18" charset="0"/>
              <a:cs typeface="Courier New" pitchFamily="49" charset="0"/>
            </a:endParaRPr>
          </a:p>
          <a:p>
            <a:pPr algn="l" defTabSz="287338" fontAlgn="auto">
              <a:lnSpc>
                <a:spcPts val="1800"/>
              </a:lnSpc>
              <a:spcBef>
                <a:spcPts val="0"/>
              </a:spcBef>
              <a:spcAft>
                <a:spcPts val="0"/>
              </a:spcAft>
              <a:defRPr/>
            </a:pPr>
            <a:r>
              <a:rPr lang="en-AU" altLang="en-AU" sz="2800" kern="0" dirty="0" smtClean="0">
                <a:solidFill>
                  <a:srgbClr val="002060"/>
                </a:solidFill>
                <a:latin typeface="Book Antiqua" pitchFamily="18" charset="0"/>
                <a:cs typeface="Courier New" pitchFamily="49" charset="0"/>
              </a:rPr>
              <a:t> </a:t>
            </a:r>
            <a:r>
              <a:rPr lang="en-AU" altLang="en-AU" sz="2800" kern="0" dirty="0">
                <a:solidFill>
                  <a:srgbClr val="002060"/>
                </a:solidFill>
                <a:latin typeface="Book Antiqua" pitchFamily="18" charset="0"/>
                <a:cs typeface="Courier New" pitchFamily="49" charset="0"/>
              </a:rPr>
              <a:t>}</a:t>
            </a:r>
          </a:p>
          <a:p>
            <a:pPr algn="l" defTabSz="287338" fontAlgn="auto">
              <a:lnSpc>
                <a:spcPts val="1800"/>
              </a:lnSpc>
              <a:spcBef>
                <a:spcPts val="0"/>
              </a:spcBef>
              <a:spcAft>
                <a:spcPts val="0"/>
              </a:spcAft>
              <a:defRPr/>
            </a:pPr>
            <a:r>
              <a:rPr lang="en-AU" altLang="en-AU" sz="2800" kern="0" dirty="0">
                <a:solidFill>
                  <a:srgbClr val="002060"/>
                </a:solidFill>
                <a:latin typeface="Book Antiqua" pitchFamily="18" charset="0"/>
                <a:cs typeface="Courier New" pitchFamily="49" charset="0"/>
              </a:rPr>
              <a:t>}</a:t>
            </a:r>
          </a:p>
        </p:txBody>
      </p:sp>
      <p:sp>
        <p:nvSpPr>
          <p:cNvPr id="8" name="TextBox 14"/>
          <p:cNvSpPr txBox="1">
            <a:spLocks noChangeArrowheads="1"/>
          </p:cNvSpPr>
          <p:nvPr/>
        </p:nvSpPr>
        <p:spPr bwMode="auto">
          <a:xfrm>
            <a:off x="323528" y="5301208"/>
            <a:ext cx="8424936" cy="774700"/>
          </a:xfrm>
          <a:prstGeom prst="rect">
            <a:avLst/>
          </a:prstGeom>
          <a:solidFill>
            <a:schemeClr val="bg1"/>
          </a:solidFill>
          <a:ln w="12700">
            <a:noFill/>
            <a:miter lim="800000"/>
            <a:headEnd/>
            <a:tailEnd/>
          </a:ln>
          <a:effectLst/>
        </p:spPr>
        <p:txBody>
          <a:bodyPr tIns="91440" bIns="91440" anchor="ctr"/>
          <a:lstStyle/>
          <a:p>
            <a:pPr algn="just">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b="0" noProof="1" smtClean="0">
                <a:solidFill>
                  <a:srgbClr val="002060"/>
                </a:solidFill>
                <a:latin typeface="Book Antiqua" pitchFamily="18" charset="0"/>
                <a:cs typeface="Courier New" pitchFamily="49" charset="0"/>
              </a:rPr>
              <a:t>Shape </a:t>
            </a:r>
            <a:r>
              <a:rPr lang="en-IN" sz="2800" b="0" noProof="1">
                <a:solidFill>
                  <a:srgbClr val="002060"/>
                </a:solidFill>
                <a:latin typeface="Book Antiqua" pitchFamily="18" charset="0"/>
                <a:cs typeface="Courier New" pitchFamily="49" charset="0"/>
              </a:rPr>
              <a:t>s = new Shape</a:t>
            </a:r>
            <a:r>
              <a:rPr lang="en-IN" sz="2800" b="0" noProof="1" smtClean="0">
                <a:solidFill>
                  <a:srgbClr val="002060"/>
                </a:solidFill>
                <a:latin typeface="Book Antiqua" pitchFamily="18" charset="0"/>
                <a:cs typeface="Courier New" pitchFamily="49" charset="0"/>
              </a:rPr>
              <a:t>(); // cannot create object for              </a:t>
            </a:r>
          </a:p>
          <a:p>
            <a:pPr algn="just">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cs typeface="Courier New" pitchFamily="49" charset="0"/>
              </a:rPr>
              <a:t>                                                </a:t>
            </a:r>
            <a:r>
              <a:rPr lang="en-IN" sz="2800" b="0" noProof="1" smtClean="0">
                <a:solidFill>
                  <a:srgbClr val="002060"/>
                </a:solidFill>
                <a:latin typeface="Book Antiqua" pitchFamily="18" charset="0"/>
                <a:cs typeface="Courier New" pitchFamily="49" charset="0"/>
              </a:rPr>
              <a:t>Shape</a:t>
            </a:r>
            <a:endParaRPr lang="en-IN" sz="2800" b="0" noProof="1">
              <a:solidFill>
                <a:srgbClr val="002060"/>
              </a:solidFill>
              <a:latin typeface="Book Antiqua" pitchFamily="18" charset="0"/>
              <a:cs typeface="Courier New" pitchFamily="49"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6</a:t>
            </a:fld>
            <a:endParaRPr lang="en-IN"/>
          </a:p>
        </p:txBody>
      </p:sp>
      <p:sp>
        <p:nvSpPr>
          <p:cNvPr id="18" name="Left Arrow 17"/>
          <p:cNvSpPr/>
          <p:nvPr/>
        </p:nvSpPr>
        <p:spPr>
          <a:xfrm>
            <a:off x="5148064" y="1700808"/>
            <a:ext cx="1368152"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2555776" y="1772816"/>
            <a:ext cx="129614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edg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0-#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Classes</a:t>
            </a:r>
            <a:endParaRPr lang="en-IN" dirty="0"/>
          </a:p>
        </p:txBody>
      </p:sp>
      <p:sp>
        <p:nvSpPr>
          <p:cNvPr id="5" name="TextBox 14"/>
          <p:cNvSpPr txBox="1">
            <a:spLocks noChangeArrowheads="1"/>
          </p:cNvSpPr>
          <p:nvPr/>
        </p:nvSpPr>
        <p:spPr bwMode="auto">
          <a:xfrm>
            <a:off x="0" y="1340768"/>
            <a:ext cx="8778875" cy="823095"/>
          </a:xfrm>
          <a:prstGeom prst="rect">
            <a:avLst/>
          </a:prstGeom>
          <a:solidFill>
            <a:schemeClr val="bg1"/>
          </a:solidFill>
          <a:ln w="9525">
            <a:solidFill>
              <a:schemeClr val="bg1"/>
            </a:solid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gn="l">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 </a:t>
            </a:r>
            <a:r>
              <a:rPr lang="en-IN" sz="2800" noProof="1">
                <a:solidFill>
                  <a:srgbClr val="002060"/>
                </a:solidFill>
                <a:latin typeface="Book Antiqua" pitchFamily="18" charset="0"/>
                <a:ea typeface="Verdana" pitchFamily="34" charset="0"/>
                <a:cs typeface="Verdana" pitchFamily="34" charset="0"/>
              </a:rPr>
              <a:t>class with one or more abstract methods is </a:t>
            </a:r>
            <a:endParaRPr lang="en-IN" sz="2800" noProof="1" smtClean="0">
              <a:solidFill>
                <a:srgbClr val="002060"/>
              </a:solidFill>
              <a:latin typeface="Book Antiqua" pitchFamily="18" charset="0"/>
              <a:ea typeface="Verdana" pitchFamily="34" charset="0"/>
              <a:cs typeface="Verdana" pitchFamily="34" charset="0"/>
            </a:endParaRPr>
          </a:p>
          <a:p>
            <a:pPr algn="l">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automatically abstract</a:t>
            </a:r>
            <a:endParaRPr lang="en-IN" sz="2800" b="0" noProof="1">
              <a:cs typeface="Courier New" pitchFamily="49" charset="0"/>
            </a:endParaRPr>
          </a:p>
        </p:txBody>
      </p:sp>
      <p:sp>
        <p:nvSpPr>
          <p:cNvPr id="8" name="TextBox 14"/>
          <p:cNvSpPr txBox="1">
            <a:spLocks noChangeArrowheads="1"/>
          </p:cNvSpPr>
          <p:nvPr/>
        </p:nvSpPr>
        <p:spPr bwMode="auto">
          <a:xfrm>
            <a:off x="0" y="2924944"/>
            <a:ext cx="9144000" cy="823095"/>
          </a:xfrm>
          <a:prstGeom prst="rect">
            <a:avLst/>
          </a:prstGeom>
          <a:solidFill>
            <a:schemeClr val="bg1"/>
          </a:solidFill>
          <a:ln>
            <a:solidFill>
              <a:schemeClr val="bg1"/>
            </a:solid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 </a:t>
            </a:r>
            <a:r>
              <a:rPr lang="en-IN" sz="2800" noProof="1">
                <a:solidFill>
                  <a:srgbClr val="002060"/>
                </a:solidFill>
                <a:latin typeface="Book Antiqua" pitchFamily="18" charset="0"/>
                <a:ea typeface="Verdana" pitchFamily="34" charset="0"/>
                <a:cs typeface="Verdana" pitchFamily="34" charset="0"/>
              </a:rPr>
              <a:t>class declared </a:t>
            </a:r>
            <a:r>
              <a:rPr lang="en-IN" sz="2800" noProof="1" smtClean="0">
                <a:solidFill>
                  <a:srgbClr val="002060"/>
                </a:solidFill>
                <a:latin typeface="Book Antiqua" pitchFamily="18" charset="0"/>
                <a:ea typeface="Verdana" pitchFamily="34" charset="0"/>
                <a:cs typeface="Verdana" pitchFamily="34" charset="0"/>
              </a:rPr>
              <a:t>abstract</a:t>
            </a:r>
            <a:r>
              <a:rPr lang="en-IN" sz="2800" noProof="1">
                <a:solidFill>
                  <a:srgbClr val="002060"/>
                </a:solidFill>
                <a:latin typeface="Book Antiqua" pitchFamily="18" charset="0"/>
                <a:ea typeface="Verdana" pitchFamily="34" charset="0"/>
                <a:cs typeface="Verdana" pitchFamily="34" charset="0"/>
              </a:rPr>
              <a:t>, even with no abstract </a:t>
            </a:r>
            <a:endParaRPr lang="en-IN" sz="2800" noProof="1" smtClean="0">
              <a:solidFill>
                <a:srgbClr val="002060"/>
              </a:solidFill>
              <a:latin typeface="Book Antiqua" pitchFamily="18" charset="0"/>
              <a:ea typeface="Verdana" pitchFamily="34" charset="0"/>
              <a:cs typeface="Verdana" pitchFamily="34" charset="0"/>
            </a:endParaRP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methods </a:t>
            </a:r>
            <a:r>
              <a:rPr lang="en-IN" sz="2800" noProof="1">
                <a:solidFill>
                  <a:srgbClr val="002060"/>
                </a:solidFill>
                <a:latin typeface="Book Antiqua" pitchFamily="18" charset="0"/>
                <a:ea typeface="Verdana" pitchFamily="34" charset="0"/>
                <a:cs typeface="Verdana" pitchFamily="34" charset="0"/>
              </a:rPr>
              <a:t>can not be </a:t>
            </a:r>
            <a:r>
              <a:rPr lang="en-IN" sz="2800" noProof="1" smtClean="0">
                <a:solidFill>
                  <a:srgbClr val="002060"/>
                </a:solidFill>
                <a:latin typeface="Book Antiqua" pitchFamily="18" charset="0"/>
                <a:ea typeface="Verdana" pitchFamily="34" charset="0"/>
                <a:cs typeface="Verdana" pitchFamily="34" charset="0"/>
              </a:rPr>
              <a:t>instantiated</a:t>
            </a: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800" noProof="1" smtClean="0">
              <a:solidFill>
                <a:srgbClr val="002060"/>
              </a:solidFill>
              <a:latin typeface="Book Antiqua" pitchFamily="18" charset="0"/>
              <a:ea typeface="Verdana" pitchFamily="34" charset="0"/>
              <a:cs typeface="Verdana" pitchFamily="34" charset="0"/>
            </a:endParaRP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ea typeface="Verdana" pitchFamily="34" charset="0"/>
                <a:cs typeface="Verdana" pitchFamily="34" charset="0"/>
              </a:rPr>
              <a:t> abstract class  cannot be declared as sealed</a:t>
            </a: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IN" sz="2800" noProof="1">
              <a:solidFill>
                <a:srgbClr val="002060"/>
              </a:solidFill>
              <a:latin typeface="Book Antiqua" pitchFamily="18" charset="0"/>
              <a:ea typeface="Verdana" pitchFamily="34" charset="0"/>
              <a:cs typeface="Verdana" pitchFamily="34" charset="0"/>
            </a:endParaRPr>
          </a:p>
        </p:txBody>
      </p:sp>
      <p:sp>
        <p:nvSpPr>
          <p:cNvPr id="11" name="TextBox 14"/>
          <p:cNvSpPr txBox="1">
            <a:spLocks noChangeArrowheads="1"/>
          </p:cNvSpPr>
          <p:nvPr/>
        </p:nvSpPr>
        <p:spPr bwMode="auto">
          <a:xfrm>
            <a:off x="0" y="4149080"/>
            <a:ext cx="8778875" cy="823095"/>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 derived class </a:t>
            </a:r>
            <a:r>
              <a:rPr lang="en-IN" sz="2800" noProof="1">
                <a:solidFill>
                  <a:srgbClr val="002060"/>
                </a:solidFill>
                <a:latin typeface="Book Antiqua" pitchFamily="18" charset="0"/>
                <a:ea typeface="Verdana" pitchFamily="34" charset="0"/>
                <a:cs typeface="Verdana" pitchFamily="34" charset="0"/>
              </a:rPr>
              <a:t>of an abstract class can be </a:t>
            </a:r>
            <a:endParaRPr lang="en-IN" sz="2800" noProof="1" smtClean="0">
              <a:solidFill>
                <a:srgbClr val="002060"/>
              </a:solidFill>
              <a:latin typeface="Book Antiqua" pitchFamily="18" charset="0"/>
              <a:ea typeface="Verdana" pitchFamily="34" charset="0"/>
              <a:cs typeface="Verdana" pitchFamily="34" charset="0"/>
            </a:endParaRP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instantiated </a:t>
            </a:r>
            <a:r>
              <a:rPr lang="en-IN" sz="2800" noProof="1">
                <a:solidFill>
                  <a:srgbClr val="002060"/>
                </a:solidFill>
                <a:latin typeface="Book Antiqua" pitchFamily="18" charset="0"/>
                <a:ea typeface="Verdana" pitchFamily="34" charset="0"/>
                <a:cs typeface="Verdana" pitchFamily="34" charset="0"/>
              </a:rPr>
              <a:t>if it overrides all abstract </a:t>
            </a:r>
            <a:r>
              <a:rPr lang="en-IN" sz="2800" noProof="1" smtClean="0">
                <a:solidFill>
                  <a:srgbClr val="002060"/>
                </a:solidFill>
                <a:latin typeface="Book Antiqua" pitchFamily="18" charset="0"/>
                <a:ea typeface="Verdana" pitchFamily="34" charset="0"/>
                <a:cs typeface="Verdana" pitchFamily="34" charset="0"/>
              </a:rPr>
              <a:t>methods</a:t>
            </a:r>
            <a:endParaRPr lang="en-IN" sz="2800" noProof="1">
              <a:solidFill>
                <a:srgbClr val="002060"/>
              </a:solidFill>
              <a:latin typeface="Book Antiqua" pitchFamily="18" charset="0"/>
              <a:ea typeface="Verdana" pitchFamily="34" charset="0"/>
              <a:cs typeface="Verdana" pitchFamily="34" charset="0"/>
            </a:endParaRPr>
          </a:p>
        </p:txBody>
      </p:sp>
      <p:sp>
        <p:nvSpPr>
          <p:cNvPr id="14" name="TextBox 14"/>
          <p:cNvSpPr txBox="1">
            <a:spLocks noChangeArrowheads="1"/>
          </p:cNvSpPr>
          <p:nvPr/>
        </p:nvSpPr>
        <p:spPr bwMode="auto">
          <a:xfrm>
            <a:off x="0" y="5157192"/>
            <a:ext cx="9144000" cy="823095"/>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 derived class </a:t>
            </a:r>
            <a:r>
              <a:rPr lang="en-IN" sz="2800" noProof="1">
                <a:solidFill>
                  <a:srgbClr val="002060"/>
                </a:solidFill>
                <a:latin typeface="Book Antiqua" pitchFamily="18" charset="0"/>
                <a:ea typeface="Verdana" pitchFamily="34" charset="0"/>
                <a:cs typeface="Verdana" pitchFamily="34" charset="0"/>
              </a:rPr>
              <a:t>that does not implement all of the </a:t>
            </a:r>
            <a:endParaRPr lang="en-IN" sz="2800" noProof="1" smtClean="0">
              <a:solidFill>
                <a:srgbClr val="002060"/>
              </a:solidFill>
              <a:latin typeface="Book Antiqua" pitchFamily="18" charset="0"/>
              <a:ea typeface="Verdana" pitchFamily="34" charset="0"/>
              <a:cs typeface="Verdana" pitchFamily="34" charset="0"/>
            </a:endParaRP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base class abstract methods  becomes an abstact class</a:t>
            </a:r>
            <a:endParaRPr lang="en-IN" sz="2800" noProof="1">
              <a:solidFill>
                <a:srgbClr val="002060"/>
              </a:solidFill>
              <a:latin typeface="Book Antiqua" pitchFamily="18" charset="0"/>
              <a:ea typeface="Verdana" pitchFamily="34" charset="0"/>
              <a:cs typeface="Verdana" pitchFamily="34" charset="0"/>
            </a:endParaRPr>
          </a:p>
        </p:txBody>
      </p:sp>
      <p:sp>
        <p:nvSpPr>
          <p:cNvPr id="9" name="Slide Number Placeholder 8"/>
          <p:cNvSpPr>
            <a:spLocks noGrp="1"/>
          </p:cNvSpPr>
          <p:nvPr>
            <p:ph type="sldNum" sz="quarter" idx="12"/>
          </p:nvPr>
        </p:nvSpPr>
        <p:spPr/>
        <p:txBody>
          <a:bodyPr/>
          <a:lstStyle/>
          <a:p>
            <a:fld id="{0CD13243-3D31-4DD5-8512-B28F7F2A6CD3}" type="slidenum">
              <a:rPr lang="en-IN" smtClean="0"/>
              <a:pPr/>
              <a:t>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anim calcmode="lin" valueType="num">
                                      <p:cBhvr additive="base">
                                        <p:cTn id="3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Abstract Method</a:t>
            </a:r>
            <a:endParaRPr lang="en-IN" dirty="0"/>
          </a:p>
        </p:txBody>
      </p:sp>
      <p:sp>
        <p:nvSpPr>
          <p:cNvPr id="5" name="TextBox 14"/>
          <p:cNvSpPr txBox="1">
            <a:spLocks noChangeArrowheads="1"/>
          </p:cNvSpPr>
          <p:nvPr/>
        </p:nvSpPr>
        <p:spPr bwMode="auto">
          <a:xfrm>
            <a:off x="0" y="1362893"/>
            <a:ext cx="8778875" cy="823095"/>
          </a:xfrm>
          <a:prstGeom prst="rect">
            <a:avLst/>
          </a:prstGeom>
          <a:solidFill>
            <a:schemeClr val="bg1"/>
          </a:solidFill>
          <a:ln w="9525">
            <a:solidFill>
              <a:schemeClr val="bg1"/>
            </a:solid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gn="l">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Abstract methods are methods with out  body</a:t>
            </a:r>
          </a:p>
          <a:p>
            <a:pPr algn="l">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IN" sz="2800" b="0" noProof="1" smtClean="0">
              <a:solidFill>
                <a:srgbClr val="002060"/>
              </a:solidFill>
              <a:latin typeface="Book Antiqua" pitchFamily="18" charset="0"/>
              <a:ea typeface="Verdana" pitchFamily="34" charset="0"/>
              <a:cs typeface="Verdana" pitchFamily="34" charset="0"/>
            </a:endParaRPr>
          </a:p>
          <a:p>
            <a:pPr algn="l">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b="0" noProof="1" smtClean="0">
                <a:solidFill>
                  <a:srgbClr val="002060"/>
                </a:solidFill>
                <a:latin typeface="Book Antiqua" pitchFamily="18" charset="0"/>
                <a:ea typeface="Verdana" pitchFamily="34" charset="0"/>
                <a:cs typeface="Verdana" pitchFamily="34" charset="0"/>
              </a:rPr>
              <a:t>The implementation of abstract methods is done </a:t>
            </a:r>
          </a:p>
          <a:p>
            <a:pPr algn="l">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t>
            </a:r>
            <a:r>
              <a:rPr lang="en-IN" sz="2800" b="0" noProof="1" smtClean="0">
                <a:solidFill>
                  <a:srgbClr val="002060"/>
                </a:solidFill>
                <a:latin typeface="Book Antiqua" pitchFamily="18" charset="0"/>
                <a:ea typeface="Verdana" pitchFamily="34" charset="0"/>
                <a:cs typeface="Verdana" pitchFamily="34" charset="0"/>
              </a:rPr>
              <a:t>by derived class</a:t>
            </a:r>
            <a:endParaRPr lang="en-IN" sz="2800" b="0" noProof="1">
              <a:cs typeface="Courier New" pitchFamily="49" charset="0"/>
            </a:endParaRPr>
          </a:p>
        </p:txBody>
      </p:sp>
      <p:sp>
        <p:nvSpPr>
          <p:cNvPr id="11" name="TextBox 14"/>
          <p:cNvSpPr txBox="1">
            <a:spLocks noChangeArrowheads="1"/>
          </p:cNvSpPr>
          <p:nvPr/>
        </p:nvSpPr>
        <p:spPr bwMode="auto">
          <a:xfrm>
            <a:off x="0" y="4077072"/>
            <a:ext cx="8778875" cy="823095"/>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solidFill>
                  <a:srgbClr val="002060"/>
                </a:solidFill>
                <a:latin typeface="Book Antiqua" pitchFamily="18" charset="0"/>
                <a:ea typeface="Verdana" pitchFamily="34" charset="0"/>
                <a:cs typeface="Verdana" pitchFamily="34" charset="0"/>
              </a:rPr>
              <a:t> </a:t>
            </a: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IN" sz="2800" noProof="1" smtClean="0">
              <a:solidFill>
                <a:srgbClr val="002060"/>
              </a:solidFill>
              <a:latin typeface="Book Antiqua" pitchFamily="18" charset="0"/>
              <a:ea typeface="Verdana" pitchFamily="34" charset="0"/>
              <a:cs typeface="Verdana" pitchFamily="34" charset="0"/>
            </a:endParaRP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Abstract method implementation requires override </a:t>
            </a:r>
          </a:p>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keyword</a:t>
            </a:r>
            <a:endParaRPr lang="en-IN" sz="2800" noProof="1">
              <a:solidFill>
                <a:srgbClr val="002060"/>
              </a:solidFill>
              <a:latin typeface="Book Antiqua" pitchFamily="18" charset="0"/>
              <a:ea typeface="Verdana" pitchFamily="34" charset="0"/>
              <a:cs typeface="Verdana" pitchFamily="34" charset="0"/>
            </a:endParaRPr>
          </a:p>
        </p:txBody>
      </p:sp>
      <p:sp>
        <p:nvSpPr>
          <p:cNvPr id="14" name="TextBox 14"/>
          <p:cNvSpPr txBox="1">
            <a:spLocks noChangeArrowheads="1"/>
          </p:cNvSpPr>
          <p:nvPr/>
        </p:nvSpPr>
        <p:spPr bwMode="auto">
          <a:xfrm>
            <a:off x="0" y="2564904"/>
            <a:ext cx="8778875" cy="1600201"/>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lIns="365760"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 </a:t>
            </a: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Abstract method shoud  be public</a:t>
            </a: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IN" sz="2800" noProof="1" smtClean="0">
              <a:solidFill>
                <a:srgbClr val="002060"/>
              </a:solidFill>
              <a:latin typeface="Book Antiqua" pitchFamily="18" charset="0"/>
              <a:ea typeface="Verdana" pitchFamily="34" charset="0"/>
              <a:cs typeface="Verdana" pitchFamily="34" charset="0"/>
            </a:endParaRPr>
          </a:p>
          <a:p>
            <a:pPr>
              <a:lnSpc>
                <a:spcPts val="3000"/>
              </a:lnSpc>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800" noProof="1" smtClean="0">
                <a:solidFill>
                  <a:srgbClr val="002060"/>
                </a:solidFill>
                <a:latin typeface="Book Antiqua" pitchFamily="18" charset="0"/>
                <a:ea typeface="Verdana" pitchFamily="34" charset="0"/>
                <a:cs typeface="Verdana" pitchFamily="34" charset="0"/>
              </a:rPr>
              <a:t>Abstract method should not be static and virtual</a:t>
            </a:r>
          </a:p>
        </p:txBody>
      </p:sp>
      <p:sp>
        <p:nvSpPr>
          <p:cNvPr id="9" name="Slide Number Placeholder 8"/>
          <p:cNvSpPr>
            <a:spLocks noGrp="1"/>
          </p:cNvSpPr>
          <p:nvPr>
            <p:ph type="sldNum" sz="quarter" idx="12"/>
          </p:nvPr>
        </p:nvSpPr>
        <p:spPr/>
        <p:txBody>
          <a:bodyPr/>
          <a:lstStyle/>
          <a:p>
            <a:fld id="{0CD13243-3D31-4DD5-8512-B28F7F2A6CD3}" type="slidenum">
              <a:rPr lang="en-IN" smtClean="0"/>
              <a:pPr/>
              <a:t>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 calcmode="lin" valueType="num">
                                      <p:cBhvr additive="base">
                                        <p:cTn id="2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 calcmode="lin" valueType="num">
                                      <p:cBhvr additive="base">
                                        <p:cTn id="29"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 calcmode="lin" valueType="num">
                                      <p:cBhvr additive="base">
                                        <p:cTn id="35"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
                                            <p:txEl>
                                              <p:pRg st="2" end="2"/>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 calcmode="lin" valueType="num">
                                      <p:cBhvr additive="base">
                                        <p:cTn id="39"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contd…</a:t>
            </a:r>
            <a:endParaRPr lang="en-IN" dirty="0"/>
          </a:p>
        </p:txBody>
      </p:sp>
      <p:sp>
        <p:nvSpPr>
          <p:cNvPr id="3" name="Content Placeholder 2"/>
          <p:cNvSpPr>
            <a:spLocks noGrp="1"/>
          </p:cNvSpPr>
          <p:nvPr>
            <p:ph idx="1"/>
          </p:nvPr>
        </p:nvSpPr>
        <p:spPr>
          <a:xfrm>
            <a:off x="395536" y="1196752"/>
            <a:ext cx="8229600" cy="4525963"/>
          </a:xfrm>
        </p:spPr>
        <p:txBody>
          <a:bodyP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ea typeface="Verdana" pitchFamily="34" charset="0"/>
                <a:cs typeface="Verdana" pitchFamily="34" charset="0"/>
              </a:rPr>
              <a:t>Abstrace Method Declaration:</a:t>
            </a:r>
          </a:p>
          <a:p>
            <a:pPr>
              <a:lnSpc>
                <a:spcPts val="3000"/>
              </a:lnSpc>
              <a:buClr>
                <a:srgbClr val="292929"/>
              </a:buClr>
              <a:buNone/>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noProof="1" smtClean="0">
                <a:ea typeface="Verdana" pitchFamily="34" charset="0"/>
                <a:cs typeface="Verdana" pitchFamily="34" charset="0"/>
              </a:rPr>
              <a:t>    [access-modifiers] abstract return-type method-name([parameters]);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9</a:t>
            </a:fld>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534</TotalTime>
  <Words>998</Words>
  <Application>Microsoft Office PowerPoint</Application>
  <PresentationFormat>On-screen Show (4:3)</PresentationFormat>
  <Paragraphs>227</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TrendzIT Template</vt:lpstr>
      <vt:lpstr>Abstract Classes &amp; Interfaces </vt:lpstr>
      <vt:lpstr>Overview</vt:lpstr>
      <vt:lpstr>Abstract Classes</vt:lpstr>
      <vt:lpstr>Abstract Classes</vt:lpstr>
      <vt:lpstr>Abstract Classes</vt:lpstr>
      <vt:lpstr>Abstract Classes</vt:lpstr>
      <vt:lpstr>Abstract Classes</vt:lpstr>
      <vt:lpstr>Abstract Method</vt:lpstr>
      <vt:lpstr>Abstract Method contd…</vt:lpstr>
      <vt:lpstr>Abstract Classes</vt:lpstr>
      <vt:lpstr>Abstract Classes</vt:lpstr>
      <vt:lpstr>JAM</vt:lpstr>
      <vt:lpstr>Interfaces</vt:lpstr>
      <vt:lpstr>Interfaces</vt:lpstr>
      <vt:lpstr>Interfaces</vt:lpstr>
      <vt:lpstr>Interfaces</vt:lpstr>
      <vt:lpstr>Interfaces</vt:lpstr>
      <vt:lpstr>Interfaces</vt:lpstr>
      <vt:lpstr>Interface Inheritance.</vt:lpstr>
      <vt:lpstr>JAM</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cp:lastModifiedBy>
  <cp:revision>101</cp:revision>
  <dcterms:created xsi:type="dcterms:W3CDTF">2013-05-31T08:17:09Z</dcterms:created>
  <dcterms:modified xsi:type="dcterms:W3CDTF">2018-10-26T17:21:27Z</dcterms:modified>
</cp:coreProperties>
</file>