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5" r:id="rId7"/>
    <p:sldId id="266" r:id="rId8"/>
    <p:sldId id="267" r:id="rId9"/>
    <p:sldId id="268" r:id="rId10"/>
    <p:sldId id="269" r:id="rId11"/>
    <p:sldId id="270" r:id="rId12"/>
    <p:sldId id="271" r:id="rId13"/>
    <p:sldId id="272" r:id="rId14"/>
    <p:sldId id="273" r:id="rId15"/>
    <p:sldId id="274" r:id="rId16"/>
    <p:sldId id="261" r:id="rId17"/>
    <p:sldId id="262"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27-Nov-19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27-Nov-19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27-Nov-19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27-Nov-19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27-Nov-19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27-Nov-19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27-Nov-19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27-Nov-19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27-Nov-19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27-Nov-19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27-Nov-19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27-Nov-19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AA9BA-B9A7-47D7-8ABB-8C0491F86F79}"/>
              </a:ext>
            </a:extLst>
          </p:cNvPr>
          <p:cNvSpPr>
            <a:spLocks noGrp="1"/>
          </p:cNvSpPr>
          <p:nvPr>
            <p:ph type="ctrTitle"/>
          </p:nvPr>
        </p:nvSpPr>
        <p:spPr>
          <a:xfrm>
            <a:off x="1915386" y="2093254"/>
            <a:ext cx="7907884" cy="1133272"/>
          </a:xfrm>
        </p:spPr>
        <p:txBody>
          <a:bodyPr/>
          <a:lstStyle/>
          <a:p>
            <a:r>
              <a:rPr lang="en-US" dirty="0"/>
              <a:t>ONLINE BANKING SYSTEM</a:t>
            </a:r>
          </a:p>
        </p:txBody>
      </p:sp>
      <p:sp>
        <p:nvSpPr>
          <p:cNvPr id="3" name="TextBox 2"/>
          <p:cNvSpPr txBox="1"/>
          <p:nvPr/>
        </p:nvSpPr>
        <p:spPr>
          <a:xfrm>
            <a:off x="3422468" y="3631474"/>
            <a:ext cx="5159830" cy="1477328"/>
          </a:xfrm>
          <a:prstGeom prst="rect">
            <a:avLst/>
          </a:prstGeom>
          <a:noFill/>
        </p:spPr>
        <p:txBody>
          <a:bodyPr wrap="square" rtlCol="0">
            <a:spAutoFit/>
          </a:bodyPr>
          <a:lstStyle/>
          <a:p>
            <a:r>
              <a:rPr lang="en-US" dirty="0" err="1" smtClean="0"/>
              <a:t>Shriya</a:t>
            </a:r>
            <a:r>
              <a:rPr lang="en-US" dirty="0" smtClean="0"/>
              <a:t> </a:t>
            </a:r>
            <a:r>
              <a:rPr lang="en-US" dirty="0" err="1" smtClean="0"/>
              <a:t>Prasanna</a:t>
            </a:r>
            <a:r>
              <a:rPr lang="en-US" dirty="0" smtClean="0"/>
              <a:t> (PsNo:10665479)</a:t>
            </a:r>
          </a:p>
          <a:p>
            <a:r>
              <a:rPr lang="en-US" dirty="0" err="1" smtClean="0"/>
              <a:t>Sowndariya</a:t>
            </a:r>
            <a:r>
              <a:rPr lang="en-US" dirty="0" smtClean="0"/>
              <a:t> </a:t>
            </a:r>
            <a:r>
              <a:rPr lang="en-US" dirty="0" err="1" smtClean="0"/>
              <a:t>Kamaraj</a:t>
            </a:r>
            <a:r>
              <a:rPr lang="en-US" dirty="0" smtClean="0"/>
              <a:t> (PsNo:10665609)</a:t>
            </a:r>
          </a:p>
          <a:p>
            <a:r>
              <a:rPr lang="en-US" dirty="0" err="1" smtClean="0"/>
              <a:t>Marni</a:t>
            </a:r>
            <a:r>
              <a:rPr lang="en-US" dirty="0" smtClean="0"/>
              <a:t> </a:t>
            </a:r>
            <a:r>
              <a:rPr lang="en-US" dirty="0" err="1" smtClean="0"/>
              <a:t>Neeharika</a:t>
            </a:r>
            <a:r>
              <a:rPr lang="en-US" dirty="0" smtClean="0"/>
              <a:t> (PsNo:10665491)</a:t>
            </a:r>
          </a:p>
          <a:p>
            <a:r>
              <a:rPr lang="en-US" dirty="0" err="1" smtClean="0"/>
              <a:t>Kshama</a:t>
            </a:r>
            <a:r>
              <a:rPr lang="en-US" dirty="0" smtClean="0"/>
              <a:t> Sharma (PsNo:10665768)</a:t>
            </a:r>
          </a:p>
          <a:p>
            <a:r>
              <a:rPr lang="en-US" dirty="0" err="1" smtClean="0"/>
              <a:t>Kumaran</a:t>
            </a:r>
            <a:r>
              <a:rPr lang="en-US" dirty="0" smtClean="0"/>
              <a:t> KS </a:t>
            </a:r>
            <a:r>
              <a:rPr lang="en-US" dirty="0"/>
              <a:t>(</a:t>
            </a:r>
            <a:r>
              <a:rPr lang="en-US" dirty="0" smtClean="0"/>
              <a:t>PsNo:10665541)</a:t>
            </a:r>
          </a:p>
        </p:txBody>
      </p:sp>
    </p:spTree>
    <p:extLst>
      <p:ext uri="{BB962C8B-B14F-4D97-AF65-F5344CB8AC3E}">
        <p14:creationId xmlns:p14="http://schemas.microsoft.com/office/powerpoint/2010/main" val="258353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A249-8508-430A-921A-05E956A4A3CF}"/>
              </a:ext>
            </a:extLst>
          </p:cNvPr>
          <p:cNvSpPr>
            <a:spLocks noGrp="1"/>
          </p:cNvSpPr>
          <p:nvPr>
            <p:ph type="title"/>
          </p:nvPr>
        </p:nvSpPr>
        <p:spPr>
          <a:xfrm>
            <a:off x="1371599" y="304799"/>
            <a:ext cx="10250558" cy="1258958"/>
          </a:xfrm>
        </p:spPr>
        <p:txBody>
          <a:bodyPr>
            <a:normAutofit fontScale="90000"/>
          </a:bodyPr>
          <a:lstStyle/>
          <a:p>
            <a:r>
              <a:rPr lang="en-US" sz="1800" dirty="0"/>
              <a:t>In Admin Status Approval page, the admin can approve / reject the status of user . On which the mail will be sent to their respective registered Email-id.</a:t>
            </a:r>
            <a:br>
              <a:rPr lang="en-US" sz="1800" dirty="0"/>
            </a:br>
            <a:r>
              <a:rPr lang="en-US" sz="1800" dirty="0"/>
              <a:t>If the status is approved by admin , Account Number will be sent to their respective email id , else rejection mail will be sent to their respective email id.</a:t>
            </a:r>
            <a:br>
              <a:rPr lang="en-US" sz="1800" dirty="0"/>
            </a:br>
            <a:r>
              <a:rPr lang="en-US" sz="1800" dirty="0"/>
              <a:t/>
            </a:r>
            <a:br>
              <a:rPr lang="en-US" sz="1800" dirty="0"/>
            </a:br>
            <a:endParaRPr lang="en-US" sz="1800" dirty="0"/>
          </a:p>
        </p:txBody>
      </p:sp>
      <p:pic>
        <p:nvPicPr>
          <p:cNvPr id="5" name="Content Placeholder 4" descr="A screenshot of a computer screen&#10;&#10;Description automatically generated">
            <a:extLst>
              <a:ext uri="{FF2B5EF4-FFF2-40B4-BE49-F238E27FC236}">
                <a16:creationId xmlns:a16="http://schemas.microsoft.com/office/drawing/2014/main" id="{0B9C456B-01B1-48EE-874E-B69AE25BD8DF}"/>
              </a:ext>
            </a:extLst>
          </p:cNvPr>
          <p:cNvPicPr>
            <a:picLocks noGrp="1" noChangeAspect="1"/>
          </p:cNvPicPr>
          <p:nvPr>
            <p:ph idx="1"/>
          </p:nvPr>
        </p:nvPicPr>
        <p:blipFill rotWithShape="1">
          <a:blip r:embed="rId2"/>
          <a:srcRect t="9066" b="4718"/>
          <a:stretch/>
        </p:blipFill>
        <p:spPr>
          <a:xfrm>
            <a:off x="1371599" y="1696278"/>
            <a:ext cx="10475844" cy="4856923"/>
          </a:xfrm>
        </p:spPr>
      </p:pic>
    </p:spTree>
    <p:extLst>
      <p:ext uri="{BB962C8B-B14F-4D97-AF65-F5344CB8AC3E}">
        <p14:creationId xmlns:p14="http://schemas.microsoft.com/office/powerpoint/2010/main" val="310860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3396-2ACE-4916-B714-1CE5D0126474}"/>
              </a:ext>
            </a:extLst>
          </p:cNvPr>
          <p:cNvSpPr>
            <a:spLocks noGrp="1"/>
          </p:cNvSpPr>
          <p:nvPr>
            <p:ph type="title"/>
          </p:nvPr>
        </p:nvSpPr>
        <p:spPr>
          <a:xfrm>
            <a:off x="1371600" y="424070"/>
            <a:ext cx="9601200" cy="1391478"/>
          </a:xfrm>
        </p:spPr>
        <p:txBody>
          <a:bodyPr>
            <a:normAutofit/>
          </a:bodyPr>
          <a:lstStyle/>
          <a:p>
            <a:r>
              <a:rPr lang="en-US" sz="1800" dirty="0"/>
              <a:t>If the admin approves the status , the information of the user will be displayed . </a:t>
            </a:r>
          </a:p>
        </p:txBody>
      </p:sp>
      <p:pic>
        <p:nvPicPr>
          <p:cNvPr id="5" name="Content Placeholder 4" descr="A screenshot of a computer&#10;&#10;Description automatically generated">
            <a:extLst>
              <a:ext uri="{FF2B5EF4-FFF2-40B4-BE49-F238E27FC236}">
                <a16:creationId xmlns:a16="http://schemas.microsoft.com/office/drawing/2014/main" id="{6707A6E8-F150-4252-8A15-60AA9641B145}"/>
              </a:ext>
            </a:extLst>
          </p:cNvPr>
          <p:cNvPicPr>
            <a:picLocks noGrp="1" noChangeAspect="1"/>
          </p:cNvPicPr>
          <p:nvPr>
            <p:ph idx="1"/>
          </p:nvPr>
        </p:nvPicPr>
        <p:blipFill rotWithShape="1">
          <a:blip r:embed="rId2"/>
          <a:srcRect t="9228" b="5294"/>
          <a:stretch/>
        </p:blipFill>
        <p:spPr>
          <a:xfrm>
            <a:off x="1524000" y="1139687"/>
            <a:ext cx="10084904" cy="5294243"/>
          </a:xfrm>
        </p:spPr>
      </p:pic>
    </p:spTree>
    <p:extLst>
      <p:ext uri="{BB962C8B-B14F-4D97-AF65-F5344CB8AC3E}">
        <p14:creationId xmlns:p14="http://schemas.microsoft.com/office/powerpoint/2010/main" val="175623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A0B9-87B5-4923-A614-8132FD77BBB7}"/>
              </a:ext>
            </a:extLst>
          </p:cNvPr>
          <p:cNvSpPr>
            <a:spLocks noGrp="1"/>
          </p:cNvSpPr>
          <p:nvPr>
            <p:ph type="title"/>
          </p:nvPr>
        </p:nvSpPr>
        <p:spPr>
          <a:xfrm>
            <a:off x="1371600" y="416614"/>
            <a:ext cx="10091530" cy="855595"/>
          </a:xfrm>
        </p:spPr>
        <p:txBody>
          <a:bodyPr>
            <a:normAutofit/>
          </a:bodyPr>
          <a:lstStyle/>
          <a:p>
            <a:r>
              <a:rPr lang="en-US" sz="1800" dirty="0"/>
              <a:t>As the account is approved by admin, the account number of the user is sent to the user  respective email id.</a:t>
            </a:r>
          </a:p>
        </p:txBody>
      </p:sp>
      <p:pic>
        <p:nvPicPr>
          <p:cNvPr id="5" name="Content Placeholder 4" descr="A screenshot of a cell phone&#10;&#10;Description automatically generated">
            <a:extLst>
              <a:ext uri="{FF2B5EF4-FFF2-40B4-BE49-F238E27FC236}">
                <a16:creationId xmlns:a16="http://schemas.microsoft.com/office/drawing/2014/main" id="{26472C65-8FDB-4AD9-8F50-882A71DAAAB7}"/>
              </a:ext>
            </a:extLst>
          </p:cNvPr>
          <p:cNvPicPr>
            <a:picLocks noGrp="1" noChangeAspect="1"/>
          </p:cNvPicPr>
          <p:nvPr>
            <p:ph idx="1"/>
          </p:nvPr>
        </p:nvPicPr>
        <p:blipFill rotWithShape="1">
          <a:blip r:embed="rId2"/>
          <a:srcRect t="9066" b="4718"/>
          <a:stretch/>
        </p:blipFill>
        <p:spPr>
          <a:xfrm>
            <a:off x="1371600" y="1272209"/>
            <a:ext cx="9852991" cy="4770781"/>
          </a:xfrm>
        </p:spPr>
      </p:pic>
    </p:spTree>
    <p:extLst>
      <p:ext uri="{BB962C8B-B14F-4D97-AF65-F5344CB8AC3E}">
        <p14:creationId xmlns:p14="http://schemas.microsoft.com/office/powerpoint/2010/main" val="249543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5565-4CDB-453A-9E9A-A6D371A002AD}"/>
              </a:ext>
            </a:extLst>
          </p:cNvPr>
          <p:cNvSpPr>
            <a:spLocks noGrp="1"/>
          </p:cNvSpPr>
          <p:nvPr>
            <p:ph type="title"/>
          </p:nvPr>
        </p:nvSpPr>
        <p:spPr>
          <a:xfrm>
            <a:off x="1295400" y="465483"/>
            <a:ext cx="9601200" cy="440635"/>
          </a:xfrm>
        </p:spPr>
        <p:txBody>
          <a:bodyPr>
            <a:normAutofit/>
          </a:bodyPr>
          <a:lstStyle/>
          <a:p>
            <a:r>
              <a:rPr lang="en-US" sz="1800" dirty="0"/>
              <a:t>The Login Page of User</a:t>
            </a:r>
          </a:p>
        </p:txBody>
      </p:sp>
      <p:pic>
        <p:nvPicPr>
          <p:cNvPr id="5" name="Content Placeholder 4" descr="A screen shot of a computer&#10;&#10;Description automatically generated">
            <a:extLst>
              <a:ext uri="{FF2B5EF4-FFF2-40B4-BE49-F238E27FC236}">
                <a16:creationId xmlns:a16="http://schemas.microsoft.com/office/drawing/2014/main" id="{2D3C8E35-6428-453B-BEEB-26C5F5FC4D95}"/>
              </a:ext>
            </a:extLst>
          </p:cNvPr>
          <p:cNvPicPr>
            <a:picLocks noGrp="1" noChangeAspect="1"/>
          </p:cNvPicPr>
          <p:nvPr>
            <p:ph idx="1"/>
          </p:nvPr>
        </p:nvPicPr>
        <p:blipFill rotWithShape="1">
          <a:blip r:embed="rId2"/>
          <a:srcRect t="9726" b="4941"/>
          <a:stretch/>
        </p:blipFill>
        <p:spPr>
          <a:xfrm>
            <a:off x="1371599" y="1033670"/>
            <a:ext cx="10131287" cy="5138529"/>
          </a:xfrm>
        </p:spPr>
      </p:pic>
    </p:spTree>
    <p:extLst>
      <p:ext uri="{BB962C8B-B14F-4D97-AF65-F5344CB8AC3E}">
        <p14:creationId xmlns:p14="http://schemas.microsoft.com/office/powerpoint/2010/main" val="221505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C799-1E92-4180-9CAD-6CA8F613444F}"/>
              </a:ext>
            </a:extLst>
          </p:cNvPr>
          <p:cNvSpPr>
            <a:spLocks noGrp="1"/>
          </p:cNvSpPr>
          <p:nvPr>
            <p:ph type="title"/>
          </p:nvPr>
        </p:nvSpPr>
        <p:spPr>
          <a:xfrm>
            <a:off x="1371600" y="377688"/>
            <a:ext cx="9760226" cy="785191"/>
          </a:xfrm>
        </p:spPr>
        <p:txBody>
          <a:bodyPr>
            <a:normAutofit/>
          </a:bodyPr>
          <a:lstStyle/>
          <a:p>
            <a:r>
              <a:rPr lang="en-US" sz="1800" dirty="0"/>
              <a:t>Once the user logs in to his/her account ,the ‘Home After Login’ Page  is displayed , where the user has facilities to perform the operations displayed on screen.</a:t>
            </a:r>
          </a:p>
        </p:txBody>
      </p:sp>
      <p:pic>
        <p:nvPicPr>
          <p:cNvPr id="5" name="Content Placeholder 4" descr="A screenshot of a cell phone&#10;&#10;Description automatically generated">
            <a:extLst>
              <a:ext uri="{FF2B5EF4-FFF2-40B4-BE49-F238E27FC236}">
                <a16:creationId xmlns:a16="http://schemas.microsoft.com/office/drawing/2014/main" id="{578C3DC0-7713-4350-A8B9-3B40F427268D}"/>
              </a:ext>
            </a:extLst>
          </p:cNvPr>
          <p:cNvPicPr>
            <a:picLocks noGrp="1" noChangeAspect="1"/>
          </p:cNvPicPr>
          <p:nvPr>
            <p:ph idx="1"/>
          </p:nvPr>
        </p:nvPicPr>
        <p:blipFill rotWithShape="1">
          <a:blip r:embed="rId2"/>
          <a:srcRect t="8326" b="5087"/>
          <a:stretch/>
        </p:blipFill>
        <p:spPr>
          <a:xfrm>
            <a:off x="1371600" y="1162879"/>
            <a:ext cx="9760226" cy="5317433"/>
          </a:xfrm>
        </p:spPr>
      </p:pic>
    </p:spTree>
    <p:extLst>
      <p:ext uri="{BB962C8B-B14F-4D97-AF65-F5344CB8AC3E}">
        <p14:creationId xmlns:p14="http://schemas.microsoft.com/office/powerpoint/2010/main" val="4279464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665C-6FDA-41C8-9139-A4525DF6F704}"/>
              </a:ext>
            </a:extLst>
          </p:cNvPr>
          <p:cNvSpPr>
            <a:spLocks noGrp="1"/>
          </p:cNvSpPr>
          <p:nvPr>
            <p:ph type="title"/>
          </p:nvPr>
        </p:nvSpPr>
        <p:spPr>
          <a:xfrm>
            <a:off x="1205948" y="258418"/>
            <a:ext cx="9601200" cy="612913"/>
          </a:xfrm>
        </p:spPr>
        <p:txBody>
          <a:bodyPr>
            <a:normAutofit/>
          </a:bodyPr>
          <a:lstStyle/>
          <a:p>
            <a:r>
              <a:rPr lang="en-US" sz="1800" dirty="0"/>
              <a:t>The Dashboard drop-down contains ‘Account Statement’ and ‘Account Details’.</a:t>
            </a:r>
          </a:p>
        </p:txBody>
      </p:sp>
      <p:pic>
        <p:nvPicPr>
          <p:cNvPr id="5" name="Content Placeholder 4" descr="A screenshot of a cell phone&#10;&#10;Description automatically generated">
            <a:extLst>
              <a:ext uri="{FF2B5EF4-FFF2-40B4-BE49-F238E27FC236}">
                <a16:creationId xmlns:a16="http://schemas.microsoft.com/office/drawing/2014/main" id="{4C1125B1-46DD-4345-95E2-40859087DD8B}"/>
              </a:ext>
            </a:extLst>
          </p:cNvPr>
          <p:cNvPicPr>
            <a:picLocks noGrp="1" noChangeAspect="1"/>
          </p:cNvPicPr>
          <p:nvPr>
            <p:ph idx="1"/>
          </p:nvPr>
        </p:nvPicPr>
        <p:blipFill rotWithShape="1">
          <a:blip r:embed="rId2"/>
          <a:srcRect t="9435" b="5088"/>
          <a:stretch/>
        </p:blipFill>
        <p:spPr>
          <a:xfrm>
            <a:off x="1325217" y="1046923"/>
            <a:ext cx="10257183" cy="5552660"/>
          </a:xfrm>
        </p:spPr>
      </p:pic>
    </p:spTree>
    <p:extLst>
      <p:ext uri="{BB962C8B-B14F-4D97-AF65-F5344CB8AC3E}">
        <p14:creationId xmlns:p14="http://schemas.microsoft.com/office/powerpoint/2010/main" val="78838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303AF-B4C7-44CC-AA4D-2D5DF8DAEDDB}"/>
              </a:ext>
            </a:extLst>
          </p:cNvPr>
          <p:cNvSpPr>
            <a:spLocks noGrp="1"/>
          </p:cNvSpPr>
          <p:nvPr>
            <p:ph type="title"/>
          </p:nvPr>
        </p:nvSpPr>
        <p:spPr>
          <a:xfrm>
            <a:off x="1295400" y="447261"/>
            <a:ext cx="9601200" cy="546652"/>
          </a:xfrm>
        </p:spPr>
        <p:txBody>
          <a:bodyPr>
            <a:normAutofit/>
          </a:bodyPr>
          <a:lstStyle/>
          <a:p>
            <a:r>
              <a:rPr lang="en-US" sz="1800" dirty="0"/>
              <a:t>The ‘Fund Transfer ‘ drop-down contains ‘Transaction’ and ‘Add Beneficiary’.</a:t>
            </a:r>
          </a:p>
        </p:txBody>
      </p:sp>
      <p:pic>
        <p:nvPicPr>
          <p:cNvPr id="5" name="Content Placeholder 4" descr="A screenshot of a cell phone&#10;&#10;Description automatically generated">
            <a:extLst>
              <a:ext uri="{FF2B5EF4-FFF2-40B4-BE49-F238E27FC236}">
                <a16:creationId xmlns:a16="http://schemas.microsoft.com/office/drawing/2014/main" id="{CFFD3EE0-F5E1-41F9-91AB-C1A2231476D1}"/>
              </a:ext>
            </a:extLst>
          </p:cNvPr>
          <p:cNvPicPr>
            <a:picLocks noGrp="1" noChangeAspect="1"/>
          </p:cNvPicPr>
          <p:nvPr>
            <p:ph idx="1"/>
          </p:nvPr>
        </p:nvPicPr>
        <p:blipFill rotWithShape="1">
          <a:blip r:embed="rId2"/>
          <a:srcRect t="9041" b="4911"/>
          <a:stretch/>
        </p:blipFill>
        <p:spPr>
          <a:xfrm>
            <a:off x="1371600" y="1086678"/>
            <a:ext cx="10065026" cy="5433392"/>
          </a:xfrm>
        </p:spPr>
      </p:pic>
    </p:spTree>
    <p:extLst>
      <p:ext uri="{BB962C8B-B14F-4D97-AF65-F5344CB8AC3E}">
        <p14:creationId xmlns:p14="http://schemas.microsoft.com/office/powerpoint/2010/main" val="3903721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430C-0437-4148-8D16-A513F35C452F}"/>
              </a:ext>
            </a:extLst>
          </p:cNvPr>
          <p:cNvSpPr>
            <a:spLocks noGrp="1"/>
          </p:cNvSpPr>
          <p:nvPr>
            <p:ph type="title"/>
          </p:nvPr>
        </p:nvSpPr>
        <p:spPr>
          <a:xfrm>
            <a:off x="1295400" y="354496"/>
            <a:ext cx="9601200" cy="480391"/>
          </a:xfrm>
        </p:spPr>
        <p:txBody>
          <a:bodyPr>
            <a:normAutofit/>
          </a:bodyPr>
          <a:lstStyle/>
          <a:p>
            <a:r>
              <a:rPr lang="en-US" sz="1800" dirty="0"/>
              <a:t>The Profile drop-down contains ‘View profile’ and ‘change password’.</a:t>
            </a:r>
          </a:p>
        </p:txBody>
      </p:sp>
      <p:pic>
        <p:nvPicPr>
          <p:cNvPr id="5" name="Content Placeholder 4" descr="A screenshot of a cell phone&#10;&#10;Description automatically generated">
            <a:extLst>
              <a:ext uri="{FF2B5EF4-FFF2-40B4-BE49-F238E27FC236}">
                <a16:creationId xmlns:a16="http://schemas.microsoft.com/office/drawing/2014/main" id="{CDC779AF-9BDD-49DB-A57A-C8085160C11C}"/>
              </a:ext>
            </a:extLst>
          </p:cNvPr>
          <p:cNvPicPr>
            <a:picLocks noGrp="1" noChangeAspect="1"/>
          </p:cNvPicPr>
          <p:nvPr>
            <p:ph idx="1"/>
          </p:nvPr>
        </p:nvPicPr>
        <p:blipFill rotWithShape="1">
          <a:blip r:embed="rId2"/>
          <a:srcRect t="9066" b="5088"/>
          <a:stretch/>
        </p:blipFill>
        <p:spPr>
          <a:xfrm>
            <a:off x="1295400" y="834887"/>
            <a:ext cx="9601200" cy="5668617"/>
          </a:xfrm>
        </p:spPr>
      </p:pic>
    </p:spTree>
    <p:extLst>
      <p:ext uri="{BB962C8B-B14F-4D97-AF65-F5344CB8AC3E}">
        <p14:creationId xmlns:p14="http://schemas.microsoft.com/office/powerpoint/2010/main" val="268218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680D-778E-4DDE-B963-F424158D6141}"/>
              </a:ext>
            </a:extLst>
          </p:cNvPr>
          <p:cNvSpPr>
            <a:spLocks noGrp="1"/>
          </p:cNvSpPr>
          <p:nvPr>
            <p:ph type="title"/>
          </p:nvPr>
        </p:nvSpPr>
        <p:spPr>
          <a:xfrm>
            <a:off x="1371600" y="834887"/>
            <a:ext cx="9813234" cy="707887"/>
          </a:xfrm>
        </p:spPr>
        <p:txBody>
          <a:bodyPr>
            <a:normAutofit fontScale="90000"/>
          </a:bodyPr>
          <a:lstStyle/>
          <a:p>
            <a:r>
              <a:rPr lang="en-US" sz="1800" dirty="0"/>
              <a:t/>
            </a:r>
            <a:br>
              <a:rPr lang="en-US" sz="1800" dirty="0"/>
            </a:br>
            <a:r>
              <a:rPr lang="en-US" sz="2000" dirty="0"/>
              <a:t>The user will be redirected to ‘Account Statement’ page once he clicks on ‘Account Statement ‘ .</a:t>
            </a:r>
            <a:r>
              <a:rPr lang="en-US" sz="1800" dirty="0"/>
              <a:t/>
            </a:r>
            <a:br>
              <a:rPr lang="en-US" sz="1800" dirty="0"/>
            </a:br>
            <a:endParaRPr lang="en-US" sz="1800" dirty="0"/>
          </a:p>
        </p:txBody>
      </p:sp>
      <p:pic>
        <p:nvPicPr>
          <p:cNvPr id="5" name="Content Placeholder 4" descr="A screenshot of a computer screen&#10;&#10;Description automatically generated">
            <a:extLst>
              <a:ext uri="{FF2B5EF4-FFF2-40B4-BE49-F238E27FC236}">
                <a16:creationId xmlns:a16="http://schemas.microsoft.com/office/drawing/2014/main" id="{BE9AEE4B-0DFD-40F3-81B2-BEB61C32B1C4}"/>
              </a:ext>
            </a:extLst>
          </p:cNvPr>
          <p:cNvPicPr>
            <a:picLocks noGrp="1" noChangeAspect="1"/>
          </p:cNvPicPr>
          <p:nvPr>
            <p:ph idx="1"/>
          </p:nvPr>
        </p:nvPicPr>
        <p:blipFill rotWithShape="1">
          <a:blip r:embed="rId2"/>
          <a:srcRect t="8696" b="5828"/>
          <a:stretch/>
        </p:blipFill>
        <p:spPr>
          <a:xfrm>
            <a:off x="1371600" y="1542773"/>
            <a:ext cx="9813234" cy="4844775"/>
          </a:xfrm>
        </p:spPr>
      </p:pic>
      <p:sp>
        <p:nvSpPr>
          <p:cNvPr id="4" name="TextBox 3">
            <a:extLst>
              <a:ext uri="{FF2B5EF4-FFF2-40B4-BE49-F238E27FC236}">
                <a16:creationId xmlns:a16="http://schemas.microsoft.com/office/drawing/2014/main" id="{6CCC9E83-0F4D-4083-801B-5271D9ACDC52}"/>
              </a:ext>
            </a:extLst>
          </p:cNvPr>
          <p:cNvSpPr txBox="1"/>
          <p:nvPr/>
        </p:nvSpPr>
        <p:spPr>
          <a:xfrm>
            <a:off x="1371600" y="127001"/>
            <a:ext cx="7348331" cy="707886"/>
          </a:xfrm>
          <a:prstGeom prst="rect">
            <a:avLst/>
          </a:prstGeom>
          <a:noFill/>
        </p:spPr>
        <p:txBody>
          <a:bodyPr wrap="square" rtlCol="0">
            <a:spAutoFit/>
          </a:bodyPr>
          <a:lstStyle/>
          <a:p>
            <a:r>
              <a:rPr lang="en-US" sz="4000" b="1" dirty="0"/>
              <a:t>DASHBOARD MODULE</a:t>
            </a:r>
          </a:p>
        </p:txBody>
      </p:sp>
    </p:spTree>
    <p:extLst>
      <p:ext uri="{BB962C8B-B14F-4D97-AF65-F5344CB8AC3E}">
        <p14:creationId xmlns:p14="http://schemas.microsoft.com/office/powerpoint/2010/main" val="842850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41C6-CEE2-4013-B964-62FDFBACE946}"/>
              </a:ext>
            </a:extLst>
          </p:cNvPr>
          <p:cNvSpPr>
            <a:spLocks noGrp="1"/>
          </p:cNvSpPr>
          <p:nvPr>
            <p:ph type="title"/>
          </p:nvPr>
        </p:nvSpPr>
        <p:spPr>
          <a:xfrm>
            <a:off x="1371600" y="367747"/>
            <a:ext cx="9601200" cy="493643"/>
          </a:xfrm>
        </p:spPr>
        <p:txBody>
          <a:bodyPr>
            <a:normAutofit/>
          </a:bodyPr>
          <a:lstStyle/>
          <a:p>
            <a:r>
              <a:rPr lang="en-US" sz="1800" dirty="0"/>
              <a:t>The ‘Account Details’ page of the user</a:t>
            </a:r>
          </a:p>
        </p:txBody>
      </p:sp>
      <p:pic>
        <p:nvPicPr>
          <p:cNvPr id="5" name="Content Placeholder 4" descr="A screenshot of a cell phone&#10;&#10;Description automatically generated">
            <a:extLst>
              <a:ext uri="{FF2B5EF4-FFF2-40B4-BE49-F238E27FC236}">
                <a16:creationId xmlns:a16="http://schemas.microsoft.com/office/drawing/2014/main" id="{9281B79F-2658-4BAA-BF24-75DE3F4D4B75}"/>
              </a:ext>
            </a:extLst>
          </p:cNvPr>
          <p:cNvPicPr>
            <a:picLocks noGrp="1" noChangeAspect="1"/>
          </p:cNvPicPr>
          <p:nvPr>
            <p:ph idx="1"/>
          </p:nvPr>
        </p:nvPicPr>
        <p:blipFill rotWithShape="1">
          <a:blip r:embed="rId2"/>
          <a:srcRect t="9066" b="5088"/>
          <a:stretch/>
        </p:blipFill>
        <p:spPr>
          <a:xfrm>
            <a:off x="1371599" y="1060174"/>
            <a:ext cx="9852991" cy="5287617"/>
          </a:xfrm>
        </p:spPr>
      </p:pic>
    </p:spTree>
    <p:extLst>
      <p:ext uri="{BB962C8B-B14F-4D97-AF65-F5344CB8AC3E}">
        <p14:creationId xmlns:p14="http://schemas.microsoft.com/office/powerpoint/2010/main" val="113270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EB27-E753-438B-9068-7E49EE08444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53E12DE-FD88-470C-80B5-6173B07E7E82}"/>
              </a:ext>
            </a:extLst>
          </p:cNvPr>
          <p:cNvSpPr>
            <a:spLocks noGrp="1"/>
          </p:cNvSpPr>
          <p:nvPr>
            <p:ph idx="1"/>
          </p:nvPr>
        </p:nvSpPr>
        <p:spPr>
          <a:xfrm>
            <a:off x="1371600" y="1868557"/>
            <a:ext cx="9601200" cy="3998843"/>
          </a:xfrm>
        </p:spPr>
        <p:txBody>
          <a:bodyPr/>
          <a:lstStyle/>
          <a:p>
            <a:r>
              <a:rPr lang="en-US" b="1" dirty="0"/>
              <a:t>Online banking</a:t>
            </a:r>
            <a:r>
              <a:rPr lang="en-US" dirty="0"/>
              <a:t>, also known as </a:t>
            </a:r>
            <a:r>
              <a:rPr lang="en-US" b="1" dirty="0"/>
              <a:t>internet banking</a:t>
            </a:r>
            <a:r>
              <a:rPr lang="en-US" dirty="0"/>
              <a:t>, is an electronic payment system that enables customers of a bank or other financial institution to conduct a range of financial transactions through the financial institution's website. The online banking system will typically connect to or be part of the core banking system operated by a bank and is in contrast to branch banking which was the traditional way customers accessed banking services.</a:t>
            </a:r>
          </a:p>
          <a:p>
            <a:r>
              <a:rPr lang="en-US" dirty="0"/>
              <a:t>Some banks operate as a "direct bank" (or “virtual bank”), where they rely completely on internet banking.</a:t>
            </a:r>
          </a:p>
          <a:p>
            <a:r>
              <a:rPr lang="en-US" dirty="0"/>
              <a:t>Internet banking software provides personal and corporate banking services offering features such as viewing account balances, obtaining statements, checking recent transaction and making payments.</a:t>
            </a:r>
          </a:p>
          <a:p>
            <a:endParaRPr lang="en-US" dirty="0"/>
          </a:p>
        </p:txBody>
      </p:sp>
    </p:spTree>
    <p:extLst>
      <p:ext uri="{BB962C8B-B14F-4D97-AF65-F5344CB8AC3E}">
        <p14:creationId xmlns:p14="http://schemas.microsoft.com/office/powerpoint/2010/main" val="8470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0CE7-14E8-4CCF-92DA-9161A16E6899}"/>
              </a:ext>
            </a:extLst>
          </p:cNvPr>
          <p:cNvSpPr>
            <a:spLocks noGrp="1"/>
          </p:cNvSpPr>
          <p:nvPr>
            <p:ph type="title"/>
          </p:nvPr>
        </p:nvSpPr>
        <p:spPr>
          <a:xfrm>
            <a:off x="1371600" y="354495"/>
            <a:ext cx="9601200" cy="718930"/>
          </a:xfrm>
        </p:spPr>
        <p:txBody>
          <a:bodyPr>
            <a:normAutofit/>
          </a:bodyPr>
          <a:lstStyle/>
          <a:p>
            <a:r>
              <a:rPr lang="en-US" sz="1800" dirty="0"/>
              <a:t>The users can add Beneficiary’s to their account for transferring funds. .</a:t>
            </a:r>
            <a:r>
              <a:rPr lang="en-US" sz="1800" dirty="0">
                <a:solidFill>
                  <a:srgbClr val="000000"/>
                </a:solidFill>
                <a:ea typeface="Calibri" panose="020F0502020204030204" pitchFamily="34" charset="0"/>
              </a:rPr>
              <a:t> The user has to enter the all necessary required details mentioned</a:t>
            </a:r>
            <a:r>
              <a:rPr lang="en-US" sz="1800" dirty="0"/>
              <a:t> in the page.</a:t>
            </a:r>
          </a:p>
        </p:txBody>
      </p:sp>
      <p:pic>
        <p:nvPicPr>
          <p:cNvPr id="5" name="Content Placeholder 4" descr="A screenshot of a cell phone&#10;&#10;Description automatically generated">
            <a:extLst>
              <a:ext uri="{FF2B5EF4-FFF2-40B4-BE49-F238E27FC236}">
                <a16:creationId xmlns:a16="http://schemas.microsoft.com/office/drawing/2014/main" id="{9C765243-B648-4D69-A0B9-AD8C26926B91}"/>
              </a:ext>
            </a:extLst>
          </p:cNvPr>
          <p:cNvPicPr>
            <a:picLocks noGrp="1" noChangeAspect="1"/>
          </p:cNvPicPr>
          <p:nvPr>
            <p:ph idx="1"/>
          </p:nvPr>
        </p:nvPicPr>
        <p:blipFill rotWithShape="1">
          <a:blip r:embed="rId2"/>
          <a:srcRect t="9435" b="5088"/>
          <a:stretch/>
        </p:blipFill>
        <p:spPr>
          <a:xfrm>
            <a:off x="1371600" y="1073425"/>
            <a:ext cx="9601200" cy="5208105"/>
          </a:xfrm>
        </p:spPr>
      </p:pic>
    </p:spTree>
    <p:extLst>
      <p:ext uri="{BB962C8B-B14F-4D97-AF65-F5344CB8AC3E}">
        <p14:creationId xmlns:p14="http://schemas.microsoft.com/office/powerpoint/2010/main" val="87950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737F-6234-458A-9E50-72E21BD4E36D}"/>
              </a:ext>
            </a:extLst>
          </p:cNvPr>
          <p:cNvSpPr>
            <a:spLocks noGrp="1"/>
          </p:cNvSpPr>
          <p:nvPr>
            <p:ph type="title"/>
          </p:nvPr>
        </p:nvSpPr>
        <p:spPr>
          <a:xfrm>
            <a:off x="1295400" y="487017"/>
            <a:ext cx="9601200" cy="533400"/>
          </a:xfrm>
        </p:spPr>
        <p:txBody>
          <a:bodyPr>
            <a:normAutofit/>
          </a:bodyPr>
          <a:lstStyle/>
          <a:p>
            <a:r>
              <a:rPr lang="en-US" sz="1800" dirty="0"/>
              <a:t>The user has to enter the required details in ‘Transaction Login ‘ page.</a:t>
            </a:r>
          </a:p>
        </p:txBody>
      </p:sp>
      <p:pic>
        <p:nvPicPr>
          <p:cNvPr id="5" name="Content Placeholder 4" descr="A screenshot of a cell phone&#10;&#10;Description automatically generated">
            <a:extLst>
              <a:ext uri="{FF2B5EF4-FFF2-40B4-BE49-F238E27FC236}">
                <a16:creationId xmlns:a16="http://schemas.microsoft.com/office/drawing/2014/main" id="{42136E53-07B3-4D7C-8B5E-0A07BD255065}"/>
              </a:ext>
            </a:extLst>
          </p:cNvPr>
          <p:cNvPicPr>
            <a:picLocks noGrp="1" noChangeAspect="1"/>
          </p:cNvPicPr>
          <p:nvPr>
            <p:ph idx="1"/>
          </p:nvPr>
        </p:nvPicPr>
        <p:blipFill rotWithShape="1">
          <a:blip r:embed="rId2"/>
          <a:srcRect t="9409" b="5631"/>
          <a:stretch/>
        </p:blipFill>
        <p:spPr>
          <a:xfrm>
            <a:off x="1371599" y="1020417"/>
            <a:ext cx="10012017" cy="5350566"/>
          </a:xfrm>
        </p:spPr>
      </p:pic>
    </p:spTree>
    <p:extLst>
      <p:ext uri="{BB962C8B-B14F-4D97-AF65-F5344CB8AC3E}">
        <p14:creationId xmlns:p14="http://schemas.microsoft.com/office/powerpoint/2010/main" val="3867433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F464-4285-436F-83D7-26D4A381E79A}"/>
              </a:ext>
            </a:extLst>
          </p:cNvPr>
          <p:cNvSpPr>
            <a:spLocks noGrp="1"/>
          </p:cNvSpPr>
          <p:nvPr>
            <p:ph type="title"/>
          </p:nvPr>
        </p:nvSpPr>
        <p:spPr>
          <a:xfrm>
            <a:off x="1371600" y="463826"/>
            <a:ext cx="9601200" cy="1707874"/>
          </a:xfrm>
        </p:spPr>
        <p:txBody>
          <a:bodyPr>
            <a:normAutofit/>
          </a:bodyPr>
          <a:lstStyle/>
          <a:p>
            <a:r>
              <a:rPr lang="en-US" sz="1800" dirty="0"/>
              <a:t>There are three modes of transactions.</a:t>
            </a:r>
            <a:br>
              <a:rPr lang="en-US" sz="1800" dirty="0"/>
            </a:br>
            <a:r>
              <a:rPr lang="en-US" sz="1800" dirty="0"/>
              <a:t>1) IMPS</a:t>
            </a:r>
            <a:br>
              <a:rPr lang="en-US" sz="1800" dirty="0"/>
            </a:br>
            <a:r>
              <a:rPr lang="en-US" sz="1800" dirty="0"/>
              <a:t>2) NEFT</a:t>
            </a:r>
            <a:br>
              <a:rPr lang="en-US" sz="1800" dirty="0"/>
            </a:br>
            <a:r>
              <a:rPr lang="en-US" sz="1800" dirty="0"/>
              <a:t>3) RTGS</a:t>
            </a:r>
          </a:p>
        </p:txBody>
      </p:sp>
      <p:pic>
        <p:nvPicPr>
          <p:cNvPr id="5" name="Content Placeholder 4" descr="A screenshot of a cell phone&#10;&#10;Description automatically generated">
            <a:extLst>
              <a:ext uri="{FF2B5EF4-FFF2-40B4-BE49-F238E27FC236}">
                <a16:creationId xmlns:a16="http://schemas.microsoft.com/office/drawing/2014/main" id="{FD132650-2360-4540-B58B-23A622F94D00}"/>
              </a:ext>
            </a:extLst>
          </p:cNvPr>
          <p:cNvPicPr>
            <a:picLocks noGrp="1" noChangeAspect="1"/>
          </p:cNvPicPr>
          <p:nvPr>
            <p:ph idx="1"/>
          </p:nvPr>
        </p:nvPicPr>
        <p:blipFill rotWithShape="1">
          <a:blip r:embed="rId2"/>
          <a:srcRect t="9066" b="5088"/>
          <a:stretch/>
        </p:blipFill>
        <p:spPr>
          <a:xfrm>
            <a:off x="1371600" y="1762540"/>
            <a:ext cx="9601200" cy="4757530"/>
          </a:xfrm>
        </p:spPr>
      </p:pic>
    </p:spTree>
    <p:extLst>
      <p:ext uri="{BB962C8B-B14F-4D97-AF65-F5344CB8AC3E}">
        <p14:creationId xmlns:p14="http://schemas.microsoft.com/office/powerpoint/2010/main" val="2357901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2DDE-B2E2-4158-B5E5-7EC9A2EFE140}"/>
              </a:ext>
            </a:extLst>
          </p:cNvPr>
          <p:cNvSpPr>
            <a:spLocks noGrp="1"/>
          </p:cNvSpPr>
          <p:nvPr>
            <p:ph type="title"/>
          </p:nvPr>
        </p:nvSpPr>
        <p:spPr>
          <a:xfrm>
            <a:off x="1398105" y="341243"/>
            <a:ext cx="9601200" cy="732183"/>
          </a:xfrm>
        </p:spPr>
        <p:txBody>
          <a:bodyPr>
            <a:normAutofit/>
          </a:bodyPr>
          <a:lstStyle/>
          <a:p>
            <a:r>
              <a:rPr lang="en-US" sz="1800" dirty="0"/>
              <a:t>In NEFT , the user has to enter the beneficiary’s account number and amount.</a:t>
            </a:r>
            <a:br>
              <a:rPr lang="en-US" sz="1800" dirty="0"/>
            </a:br>
            <a:r>
              <a:rPr lang="en-US" sz="1800" dirty="0"/>
              <a:t>Minimum amount is Rs 1.</a:t>
            </a:r>
          </a:p>
        </p:txBody>
      </p:sp>
      <p:pic>
        <p:nvPicPr>
          <p:cNvPr id="5" name="Content Placeholder 4" descr="A screenshot of a cell phone&#10;&#10;Description automatically generated">
            <a:extLst>
              <a:ext uri="{FF2B5EF4-FFF2-40B4-BE49-F238E27FC236}">
                <a16:creationId xmlns:a16="http://schemas.microsoft.com/office/drawing/2014/main" id="{44D4458A-E2C3-4CD8-AAC9-BB9AA0D0F744}"/>
              </a:ext>
            </a:extLst>
          </p:cNvPr>
          <p:cNvPicPr>
            <a:picLocks noGrp="1" noChangeAspect="1"/>
          </p:cNvPicPr>
          <p:nvPr>
            <p:ph idx="1"/>
          </p:nvPr>
        </p:nvPicPr>
        <p:blipFill rotWithShape="1">
          <a:blip r:embed="rId2"/>
          <a:srcRect t="9435" b="5457"/>
          <a:stretch/>
        </p:blipFill>
        <p:spPr>
          <a:xfrm>
            <a:off x="1398104" y="1351721"/>
            <a:ext cx="9601199" cy="5165035"/>
          </a:xfrm>
        </p:spPr>
      </p:pic>
    </p:spTree>
    <p:extLst>
      <p:ext uri="{BB962C8B-B14F-4D97-AF65-F5344CB8AC3E}">
        <p14:creationId xmlns:p14="http://schemas.microsoft.com/office/powerpoint/2010/main" val="4293369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7DA7-537E-4377-90A2-F4685A796473}"/>
              </a:ext>
            </a:extLst>
          </p:cNvPr>
          <p:cNvSpPr>
            <a:spLocks noGrp="1"/>
          </p:cNvSpPr>
          <p:nvPr>
            <p:ph type="title"/>
          </p:nvPr>
        </p:nvSpPr>
        <p:spPr>
          <a:xfrm>
            <a:off x="1371600" y="685800"/>
            <a:ext cx="9601200" cy="599661"/>
          </a:xfrm>
        </p:spPr>
        <p:txBody>
          <a:bodyPr>
            <a:normAutofit/>
          </a:bodyPr>
          <a:lstStyle/>
          <a:p>
            <a:r>
              <a:rPr lang="en-US" sz="1800" dirty="0"/>
              <a:t>In IMPS, Minimum amount is Rs 1 and Maximum amount is Rs 2,00,000.</a:t>
            </a:r>
          </a:p>
        </p:txBody>
      </p:sp>
      <p:pic>
        <p:nvPicPr>
          <p:cNvPr id="5" name="Content Placeholder 4" descr="A screenshot of a cell phone&#10;&#10;Description automatically generated">
            <a:extLst>
              <a:ext uri="{FF2B5EF4-FFF2-40B4-BE49-F238E27FC236}">
                <a16:creationId xmlns:a16="http://schemas.microsoft.com/office/drawing/2014/main" id="{88925471-2EB9-4CDA-BA0A-C344A4491C28}"/>
              </a:ext>
            </a:extLst>
          </p:cNvPr>
          <p:cNvPicPr>
            <a:picLocks noGrp="1" noChangeAspect="1"/>
          </p:cNvPicPr>
          <p:nvPr>
            <p:ph idx="1"/>
          </p:nvPr>
        </p:nvPicPr>
        <p:blipFill rotWithShape="1">
          <a:blip r:embed="rId2"/>
          <a:srcRect t="9066" b="4718"/>
          <a:stretch/>
        </p:blipFill>
        <p:spPr>
          <a:xfrm>
            <a:off x="1371600" y="1417984"/>
            <a:ext cx="9601200" cy="4754216"/>
          </a:xfrm>
        </p:spPr>
      </p:pic>
    </p:spTree>
    <p:extLst>
      <p:ext uri="{BB962C8B-B14F-4D97-AF65-F5344CB8AC3E}">
        <p14:creationId xmlns:p14="http://schemas.microsoft.com/office/powerpoint/2010/main" val="2185609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B5C2-5418-4ED5-AEA1-5081EB6949BD}"/>
              </a:ext>
            </a:extLst>
          </p:cNvPr>
          <p:cNvSpPr>
            <a:spLocks noGrp="1"/>
          </p:cNvSpPr>
          <p:nvPr>
            <p:ph type="title"/>
          </p:nvPr>
        </p:nvSpPr>
        <p:spPr>
          <a:xfrm>
            <a:off x="1371600" y="381001"/>
            <a:ext cx="9601200" cy="732182"/>
          </a:xfrm>
        </p:spPr>
        <p:txBody>
          <a:bodyPr>
            <a:normAutofit/>
          </a:bodyPr>
          <a:lstStyle/>
          <a:p>
            <a:r>
              <a:rPr lang="en-US" sz="1800" dirty="0"/>
              <a:t>In RTGS, Minimum amount should be Rs 2,00,000.</a:t>
            </a:r>
          </a:p>
        </p:txBody>
      </p:sp>
      <p:pic>
        <p:nvPicPr>
          <p:cNvPr id="5" name="Content Placeholder 4" descr="A screenshot of a cell phone&#10;&#10;Description automatically generated">
            <a:extLst>
              <a:ext uri="{FF2B5EF4-FFF2-40B4-BE49-F238E27FC236}">
                <a16:creationId xmlns:a16="http://schemas.microsoft.com/office/drawing/2014/main" id="{3A8E3818-48A9-4509-8CF7-CC8BCD54D4B6}"/>
              </a:ext>
            </a:extLst>
          </p:cNvPr>
          <p:cNvPicPr>
            <a:picLocks noGrp="1" noChangeAspect="1"/>
          </p:cNvPicPr>
          <p:nvPr>
            <p:ph idx="1"/>
          </p:nvPr>
        </p:nvPicPr>
        <p:blipFill rotWithShape="1">
          <a:blip r:embed="rId2"/>
          <a:srcRect t="9066" b="5458"/>
          <a:stretch/>
        </p:blipFill>
        <p:spPr>
          <a:xfrm>
            <a:off x="1371600" y="1113183"/>
            <a:ext cx="9601200" cy="5208104"/>
          </a:xfrm>
        </p:spPr>
      </p:pic>
    </p:spTree>
    <p:extLst>
      <p:ext uri="{BB962C8B-B14F-4D97-AF65-F5344CB8AC3E}">
        <p14:creationId xmlns:p14="http://schemas.microsoft.com/office/powerpoint/2010/main" val="1743588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2A58-DAFC-435C-B79B-680942A2F474}"/>
              </a:ext>
            </a:extLst>
          </p:cNvPr>
          <p:cNvSpPr>
            <a:spLocks noGrp="1"/>
          </p:cNvSpPr>
          <p:nvPr>
            <p:ph type="title"/>
          </p:nvPr>
        </p:nvSpPr>
        <p:spPr>
          <a:xfrm>
            <a:off x="1295400" y="341243"/>
            <a:ext cx="9601200" cy="493643"/>
          </a:xfrm>
        </p:spPr>
        <p:txBody>
          <a:bodyPr>
            <a:normAutofit/>
          </a:bodyPr>
          <a:lstStyle/>
          <a:p>
            <a:r>
              <a:rPr lang="en-US" sz="1800" dirty="0"/>
              <a:t>In ‘View Profile’ page ,the user can view  and edit his/her details.</a:t>
            </a:r>
          </a:p>
        </p:txBody>
      </p:sp>
      <p:pic>
        <p:nvPicPr>
          <p:cNvPr id="5" name="Content Placeholder 4" descr="A screenshot of a computer&#10;&#10;Description automatically generated">
            <a:extLst>
              <a:ext uri="{FF2B5EF4-FFF2-40B4-BE49-F238E27FC236}">
                <a16:creationId xmlns:a16="http://schemas.microsoft.com/office/drawing/2014/main" id="{6B83D94F-9247-4B43-8F22-8EA8E5BC5828}"/>
              </a:ext>
            </a:extLst>
          </p:cNvPr>
          <p:cNvPicPr>
            <a:picLocks noGrp="1" noChangeAspect="1"/>
          </p:cNvPicPr>
          <p:nvPr>
            <p:ph idx="1"/>
          </p:nvPr>
        </p:nvPicPr>
        <p:blipFill rotWithShape="1">
          <a:blip r:embed="rId2"/>
          <a:srcRect t="9435" b="5828"/>
          <a:stretch/>
        </p:blipFill>
        <p:spPr>
          <a:xfrm>
            <a:off x="1295400" y="834886"/>
            <a:ext cx="10061713" cy="5552661"/>
          </a:xfrm>
        </p:spPr>
      </p:pic>
    </p:spTree>
    <p:extLst>
      <p:ext uri="{BB962C8B-B14F-4D97-AF65-F5344CB8AC3E}">
        <p14:creationId xmlns:p14="http://schemas.microsoft.com/office/powerpoint/2010/main" val="1553439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E15E-3F18-45F5-816C-DA36E088DE38}"/>
              </a:ext>
            </a:extLst>
          </p:cNvPr>
          <p:cNvSpPr>
            <a:spLocks noGrp="1"/>
          </p:cNvSpPr>
          <p:nvPr>
            <p:ph type="title"/>
          </p:nvPr>
        </p:nvSpPr>
        <p:spPr>
          <a:xfrm>
            <a:off x="1295400" y="261730"/>
            <a:ext cx="9601200" cy="1485900"/>
          </a:xfrm>
        </p:spPr>
        <p:txBody>
          <a:bodyPr>
            <a:normAutofit/>
          </a:bodyPr>
          <a:lstStyle/>
          <a:p>
            <a:r>
              <a:rPr lang="en-US" sz="1800" dirty="0"/>
              <a:t>The user can change the passwords of Login and Transaction respectively in ‘Change Password ‘ page.</a:t>
            </a:r>
          </a:p>
        </p:txBody>
      </p:sp>
      <p:pic>
        <p:nvPicPr>
          <p:cNvPr id="7" name="Content Placeholder 6" descr="A screenshot of a computer screen&#10;&#10;Description automatically generated">
            <a:extLst>
              <a:ext uri="{FF2B5EF4-FFF2-40B4-BE49-F238E27FC236}">
                <a16:creationId xmlns:a16="http://schemas.microsoft.com/office/drawing/2014/main" id="{29DE92AF-D7A0-4417-A8D8-FB8A4ABDE8D7}"/>
              </a:ext>
            </a:extLst>
          </p:cNvPr>
          <p:cNvPicPr>
            <a:picLocks noGrp="1" noChangeAspect="1"/>
          </p:cNvPicPr>
          <p:nvPr>
            <p:ph idx="1"/>
          </p:nvPr>
        </p:nvPicPr>
        <p:blipFill rotWithShape="1">
          <a:blip r:embed="rId2"/>
          <a:srcRect t="9066" b="5828"/>
          <a:stretch/>
        </p:blipFill>
        <p:spPr>
          <a:xfrm>
            <a:off x="1295400" y="1099931"/>
            <a:ext cx="9601200" cy="5141844"/>
          </a:xfrm>
        </p:spPr>
      </p:pic>
    </p:spTree>
    <p:extLst>
      <p:ext uri="{BB962C8B-B14F-4D97-AF65-F5344CB8AC3E}">
        <p14:creationId xmlns:p14="http://schemas.microsoft.com/office/powerpoint/2010/main" val="1383236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42"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9C45A72F-35A4-431D-B609-C0EA7BE8C84D}"/>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a:t>                           THANK YOU</a:t>
            </a:r>
          </a:p>
        </p:txBody>
      </p:sp>
    </p:spTree>
    <p:extLst>
      <p:ext uri="{BB962C8B-B14F-4D97-AF65-F5344CB8AC3E}">
        <p14:creationId xmlns:p14="http://schemas.microsoft.com/office/powerpoint/2010/main" val="16638148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7604-C106-4A77-8879-737585C6B4D6}"/>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2604A46-8664-4D14-A23E-F3CF31434811}"/>
              </a:ext>
            </a:extLst>
          </p:cNvPr>
          <p:cNvSpPr>
            <a:spLocks noGrp="1"/>
          </p:cNvSpPr>
          <p:nvPr>
            <p:ph idx="1"/>
          </p:nvPr>
        </p:nvSpPr>
        <p:spPr>
          <a:xfrm>
            <a:off x="1371600" y="1948070"/>
            <a:ext cx="9601200" cy="3919330"/>
          </a:xfrm>
        </p:spPr>
        <p:txBody>
          <a:bodyPr/>
          <a:lstStyle/>
          <a:p>
            <a:r>
              <a:rPr lang="en-US" dirty="0"/>
              <a:t>Viewing account balance.</a:t>
            </a:r>
          </a:p>
          <a:p>
            <a:r>
              <a:rPr lang="en-US" dirty="0"/>
              <a:t>Viewing current transactions.</a:t>
            </a:r>
          </a:p>
          <a:p>
            <a:r>
              <a:rPr lang="en-US" dirty="0"/>
              <a:t> Viewing </a:t>
            </a:r>
            <a:r>
              <a:rPr lang="en-US" b="1" dirty="0"/>
              <a:t>bank</a:t>
            </a:r>
            <a:r>
              <a:rPr lang="en-US" dirty="0"/>
              <a:t> statement.</a:t>
            </a:r>
          </a:p>
          <a:p>
            <a:r>
              <a:rPr lang="en-US" dirty="0"/>
              <a:t>Ordering cheque books.</a:t>
            </a:r>
          </a:p>
          <a:p>
            <a:r>
              <a:rPr lang="en-US" dirty="0"/>
              <a:t>Download periodic account statements.</a:t>
            </a:r>
          </a:p>
          <a:p>
            <a:r>
              <a:rPr lang="en-US" dirty="0"/>
              <a:t>Downloading applications for Mobile-</a:t>
            </a:r>
            <a:r>
              <a:rPr lang="en-US" b="1" dirty="0"/>
              <a:t>banking</a:t>
            </a:r>
            <a:r>
              <a:rPr lang="en-US" dirty="0"/>
              <a:t>, </a:t>
            </a:r>
            <a:r>
              <a:rPr lang="en-US" b="1" dirty="0"/>
              <a:t>internet</a:t>
            </a:r>
            <a:r>
              <a:rPr lang="en-US" dirty="0"/>
              <a:t>-</a:t>
            </a:r>
            <a:r>
              <a:rPr lang="en-US" b="1" dirty="0"/>
              <a:t>banking</a:t>
            </a:r>
            <a:r>
              <a:rPr lang="en-US" dirty="0"/>
              <a:t> etc.</a:t>
            </a:r>
          </a:p>
          <a:p>
            <a:r>
              <a:rPr lang="en-US" b="1" dirty="0"/>
              <a:t>Bank</a:t>
            </a:r>
            <a:r>
              <a:rPr lang="en-US" dirty="0"/>
              <a:t> customers can transact </a:t>
            </a:r>
            <a:r>
              <a:rPr lang="en-US" b="1" dirty="0"/>
              <a:t>banking</a:t>
            </a:r>
            <a:r>
              <a:rPr lang="en-US" dirty="0"/>
              <a:t> tasks through </a:t>
            </a:r>
            <a:r>
              <a:rPr lang="en-US" b="1" dirty="0"/>
              <a:t>online banking</a:t>
            </a:r>
            <a:r>
              <a:rPr lang="en-US" dirty="0"/>
              <a:t>, including.</a:t>
            </a:r>
          </a:p>
          <a:p>
            <a:endParaRPr lang="en-US" dirty="0"/>
          </a:p>
        </p:txBody>
      </p:sp>
    </p:spTree>
    <p:extLst>
      <p:ext uri="{BB962C8B-B14F-4D97-AF65-F5344CB8AC3E}">
        <p14:creationId xmlns:p14="http://schemas.microsoft.com/office/powerpoint/2010/main" val="74341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BEE4-01F1-43DF-925F-917224628E7E}"/>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320E8760-2220-416D-B915-19437AEBD071}"/>
              </a:ext>
            </a:extLst>
          </p:cNvPr>
          <p:cNvSpPr>
            <a:spLocks noGrp="1"/>
          </p:cNvSpPr>
          <p:nvPr>
            <p:ph idx="1"/>
          </p:nvPr>
        </p:nvSpPr>
        <p:spPr/>
        <p:txBody>
          <a:bodyPr>
            <a:normAutofit/>
          </a:bodyPr>
          <a:lstStyle/>
          <a:p>
            <a:r>
              <a:rPr lang="en-US" sz="2800" dirty="0"/>
              <a:t>LOR</a:t>
            </a:r>
          </a:p>
          <a:p>
            <a:r>
              <a:rPr lang="en-US" sz="2800" dirty="0"/>
              <a:t>DASHBOARD</a:t>
            </a:r>
          </a:p>
        </p:txBody>
      </p:sp>
    </p:spTree>
    <p:extLst>
      <p:ext uri="{BB962C8B-B14F-4D97-AF65-F5344CB8AC3E}">
        <p14:creationId xmlns:p14="http://schemas.microsoft.com/office/powerpoint/2010/main" val="317355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8139-07BF-45F9-92BC-3E15FA620850}"/>
              </a:ext>
            </a:extLst>
          </p:cNvPr>
          <p:cNvSpPr>
            <a:spLocks noGrp="1"/>
          </p:cNvSpPr>
          <p:nvPr>
            <p:ph type="title"/>
          </p:nvPr>
        </p:nvSpPr>
        <p:spPr>
          <a:xfrm>
            <a:off x="1106557" y="0"/>
            <a:ext cx="9601200" cy="732183"/>
          </a:xfrm>
        </p:spPr>
        <p:txBody>
          <a:bodyPr>
            <a:normAutofit fontScale="90000"/>
          </a:bodyPr>
          <a:lstStyle/>
          <a:p>
            <a:r>
              <a:rPr lang="en-US" dirty="0"/>
              <a:t>LOR</a:t>
            </a:r>
            <a:br>
              <a:rPr lang="en-US" dirty="0"/>
            </a:br>
            <a:endParaRPr lang="en-US" dirty="0"/>
          </a:p>
        </p:txBody>
      </p:sp>
      <p:pic>
        <p:nvPicPr>
          <p:cNvPr id="5" name="Content Placeholder 4" descr="A screenshot of a computer screen&#10;&#10;Description automatically generated">
            <a:extLst>
              <a:ext uri="{FF2B5EF4-FFF2-40B4-BE49-F238E27FC236}">
                <a16:creationId xmlns:a16="http://schemas.microsoft.com/office/drawing/2014/main" id="{296C4910-4830-471D-9E99-D7AB45BF82B7}"/>
              </a:ext>
            </a:extLst>
          </p:cNvPr>
          <p:cNvPicPr>
            <a:picLocks noGrp="1" noChangeAspect="1"/>
          </p:cNvPicPr>
          <p:nvPr>
            <p:ph idx="1"/>
          </p:nvPr>
        </p:nvPicPr>
        <p:blipFill rotWithShape="1">
          <a:blip r:embed="rId2"/>
          <a:srcRect t="8785" b="6729"/>
          <a:stretch/>
        </p:blipFill>
        <p:spPr>
          <a:xfrm>
            <a:off x="1232451" y="1655513"/>
            <a:ext cx="10694506" cy="5076591"/>
          </a:xfrm>
        </p:spPr>
      </p:pic>
      <p:sp>
        <p:nvSpPr>
          <p:cNvPr id="6" name="TextBox 5">
            <a:extLst>
              <a:ext uri="{FF2B5EF4-FFF2-40B4-BE49-F238E27FC236}">
                <a16:creationId xmlns:a16="http://schemas.microsoft.com/office/drawing/2014/main" id="{4088577C-D6EA-4243-82FD-2D05BB74A0C7}"/>
              </a:ext>
            </a:extLst>
          </p:cNvPr>
          <p:cNvSpPr txBox="1"/>
          <p:nvPr/>
        </p:nvSpPr>
        <p:spPr>
          <a:xfrm>
            <a:off x="1232451" y="732183"/>
            <a:ext cx="10455965" cy="923330"/>
          </a:xfrm>
          <a:prstGeom prst="rect">
            <a:avLst/>
          </a:prstGeom>
          <a:noFill/>
        </p:spPr>
        <p:txBody>
          <a:bodyPr wrap="square" rtlCol="0">
            <a:spAutoFit/>
          </a:bodyPr>
          <a:lstStyle/>
          <a:p>
            <a:r>
              <a:rPr lang="en-US" dirty="0"/>
              <a:t>In this module there will be a home page where the user will first have to login if he/she already has an account or signup if he/she doesn’t have an account.</a:t>
            </a:r>
          </a:p>
          <a:p>
            <a:endParaRPr lang="en-US" dirty="0"/>
          </a:p>
        </p:txBody>
      </p:sp>
    </p:spTree>
    <p:extLst>
      <p:ext uri="{BB962C8B-B14F-4D97-AF65-F5344CB8AC3E}">
        <p14:creationId xmlns:p14="http://schemas.microsoft.com/office/powerpoint/2010/main" val="319707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7829-82A2-455D-B5D3-6E392EE39CCF}"/>
              </a:ext>
            </a:extLst>
          </p:cNvPr>
          <p:cNvSpPr>
            <a:spLocks noGrp="1"/>
          </p:cNvSpPr>
          <p:nvPr>
            <p:ph type="title"/>
          </p:nvPr>
        </p:nvSpPr>
        <p:spPr>
          <a:xfrm>
            <a:off x="1007164" y="245166"/>
            <a:ext cx="10959547" cy="921025"/>
          </a:xfrm>
        </p:spPr>
        <p:txBody>
          <a:bodyPr>
            <a:normAutofit/>
          </a:bodyPr>
          <a:lstStyle/>
          <a:p>
            <a:r>
              <a:rPr lang="en-US" sz="1800" dirty="0">
                <a:solidFill>
                  <a:srgbClr val="000000"/>
                </a:solidFill>
                <a:ea typeface="Calibri" panose="020F0502020204030204" pitchFamily="34" charset="0"/>
              </a:rPr>
              <a:t>If the user is visiting for the first time then user will have to click on the sign up button and will be directed to the Savings Account page where the user has to enter the all necessary required details mentioned on that page and then click on the ‘SUBMIT’ button, after which the user again will be directed to the homepage</a:t>
            </a:r>
          </a:p>
        </p:txBody>
      </p:sp>
      <p:pic>
        <p:nvPicPr>
          <p:cNvPr id="5" name="Content Placeholder 4" descr="A screenshot of a computer&#10;&#10;Description automatically generated">
            <a:extLst>
              <a:ext uri="{FF2B5EF4-FFF2-40B4-BE49-F238E27FC236}">
                <a16:creationId xmlns:a16="http://schemas.microsoft.com/office/drawing/2014/main" id="{6E6060D5-BF85-4901-9423-38750FCCAFC6}"/>
              </a:ext>
            </a:extLst>
          </p:cNvPr>
          <p:cNvPicPr>
            <a:picLocks noGrp="1" noChangeAspect="1"/>
          </p:cNvPicPr>
          <p:nvPr>
            <p:ph idx="1"/>
          </p:nvPr>
        </p:nvPicPr>
        <p:blipFill rotWithShape="1">
          <a:blip r:embed="rId2"/>
          <a:srcRect t="9066" b="5458"/>
          <a:stretch/>
        </p:blipFill>
        <p:spPr>
          <a:xfrm>
            <a:off x="1007165" y="1338469"/>
            <a:ext cx="10959548" cy="5274365"/>
          </a:xfrm>
        </p:spPr>
      </p:pic>
    </p:spTree>
    <p:extLst>
      <p:ext uri="{BB962C8B-B14F-4D97-AF65-F5344CB8AC3E}">
        <p14:creationId xmlns:p14="http://schemas.microsoft.com/office/powerpoint/2010/main" val="309363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F95D-4E5B-446D-A595-7A295AE7E46A}"/>
              </a:ext>
            </a:extLst>
          </p:cNvPr>
          <p:cNvSpPr>
            <a:spLocks noGrp="1"/>
          </p:cNvSpPr>
          <p:nvPr>
            <p:ph type="title"/>
          </p:nvPr>
        </p:nvSpPr>
        <p:spPr>
          <a:xfrm>
            <a:off x="1371600" y="367748"/>
            <a:ext cx="9601200" cy="1485900"/>
          </a:xfrm>
        </p:spPr>
        <p:txBody>
          <a:bodyPr>
            <a:normAutofit/>
          </a:bodyPr>
          <a:lstStyle/>
          <a:p>
            <a:r>
              <a:rPr lang="en-US" sz="1800" dirty="0"/>
              <a:t>The user after opening savings account ,has to register  by clicking on registration button.</a:t>
            </a:r>
            <a:r>
              <a:rPr lang="en-US" sz="1800" dirty="0">
                <a:solidFill>
                  <a:srgbClr val="000000"/>
                </a:solidFill>
                <a:ea typeface="Calibri" panose="020F0502020204030204" pitchFamily="34" charset="0"/>
              </a:rPr>
              <a:t> The user has to enter the all necessary required details mentioned on that page and then click on the ’OTP GENERATION’ button .The OTP will be generated and sent to the mail ,after which the user will be directed to the ‘Register Confirm’ page.</a:t>
            </a:r>
            <a:endParaRPr lang="en-US" sz="1800" dirty="0"/>
          </a:p>
        </p:txBody>
      </p:sp>
      <p:pic>
        <p:nvPicPr>
          <p:cNvPr id="5" name="Content Placeholder 4" descr="A screenshot of a cell phone&#10;&#10;Description automatically generated">
            <a:extLst>
              <a:ext uri="{FF2B5EF4-FFF2-40B4-BE49-F238E27FC236}">
                <a16:creationId xmlns:a16="http://schemas.microsoft.com/office/drawing/2014/main" id="{816CA848-A598-4673-96C0-98028CB55D64}"/>
              </a:ext>
            </a:extLst>
          </p:cNvPr>
          <p:cNvPicPr>
            <a:picLocks noGrp="1" noChangeAspect="1"/>
          </p:cNvPicPr>
          <p:nvPr>
            <p:ph idx="1"/>
          </p:nvPr>
        </p:nvPicPr>
        <p:blipFill rotWithShape="1">
          <a:blip r:embed="rId2"/>
          <a:srcRect l="-711" t="9435" r="1" b="4718"/>
          <a:stretch/>
        </p:blipFill>
        <p:spPr>
          <a:xfrm>
            <a:off x="1371600" y="1961322"/>
            <a:ext cx="9799983" cy="4638261"/>
          </a:xfrm>
        </p:spPr>
      </p:pic>
    </p:spTree>
    <p:extLst>
      <p:ext uri="{BB962C8B-B14F-4D97-AF65-F5344CB8AC3E}">
        <p14:creationId xmlns:p14="http://schemas.microsoft.com/office/powerpoint/2010/main" val="85725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8F93-F3D1-41E1-8A82-CAE71DEE3801}"/>
              </a:ext>
            </a:extLst>
          </p:cNvPr>
          <p:cNvSpPr>
            <a:spLocks noGrp="1"/>
          </p:cNvSpPr>
          <p:nvPr>
            <p:ph type="title"/>
          </p:nvPr>
        </p:nvSpPr>
        <p:spPr>
          <a:xfrm>
            <a:off x="1219199" y="381000"/>
            <a:ext cx="10416209" cy="718930"/>
          </a:xfrm>
        </p:spPr>
        <p:txBody>
          <a:bodyPr>
            <a:normAutofit/>
          </a:bodyPr>
          <a:lstStyle/>
          <a:p>
            <a:r>
              <a:rPr lang="en-US" sz="1800" dirty="0">
                <a:solidFill>
                  <a:srgbClr val="000000"/>
                </a:solidFill>
                <a:ea typeface="Calibri" panose="020F0502020204030204" pitchFamily="34" charset="0"/>
              </a:rPr>
              <a:t>The user must enter the all necessary required details mentioned in the page and press on ‘SUBMIT’ button.</a:t>
            </a:r>
            <a:endParaRPr lang="en-US" sz="1800" dirty="0"/>
          </a:p>
        </p:txBody>
      </p:sp>
      <p:pic>
        <p:nvPicPr>
          <p:cNvPr id="5" name="Content Placeholder 4" descr="A screenshot of a cell phone&#10;&#10;Description automatically generated">
            <a:extLst>
              <a:ext uri="{FF2B5EF4-FFF2-40B4-BE49-F238E27FC236}">
                <a16:creationId xmlns:a16="http://schemas.microsoft.com/office/drawing/2014/main" id="{9E2A3521-5D7A-41CB-ADF8-75D97413C1DA}"/>
              </a:ext>
            </a:extLst>
          </p:cNvPr>
          <p:cNvPicPr>
            <a:picLocks noGrp="1" noChangeAspect="1"/>
          </p:cNvPicPr>
          <p:nvPr>
            <p:ph idx="1"/>
          </p:nvPr>
        </p:nvPicPr>
        <p:blipFill rotWithShape="1">
          <a:blip r:embed="rId2"/>
          <a:srcRect t="8695" b="5088"/>
          <a:stretch/>
        </p:blipFill>
        <p:spPr>
          <a:xfrm>
            <a:off x="1219200" y="1099930"/>
            <a:ext cx="10416209" cy="5499653"/>
          </a:xfrm>
        </p:spPr>
      </p:pic>
    </p:spTree>
    <p:extLst>
      <p:ext uri="{BB962C8B-B14F-4D97-AF65-F5344CB8AC3E}">
        <p14:creationId xmlns:p14="http://schemas.microsoft.com/office/powerpoint/2010/main" val="2752649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6DB4-9BE5-41B4-80B9-243088A7B137}"/>
              </a:ext>
            </a:extLst>
          </p:cNvPr>
          <p:cNvSpPr>
            <a:spLocks noGrp="1"/>
          </p:cNvSpPr>
          <p:nvPr>
            <p:ph type="title"/>
          </p:nvPr>
        </p:nvSpPr>
        <p:spPr>
          <a:xfrm>
            <a:off x="1490869" y="387625"/>
            <a:ext cx="9601200" cy="785191"/>
          </a:xfrm>
        </p:spPr>
        <p:txBody>
          <a:bodyPr>
            <a:normAutofit/>
          </a:bodyPr>
          <a:lstStyle/>
          <a:p>
            <a:r>
              <a:rPr lang="en-US" sz="1800" dirty="0"/>
              <a:t>In Admin page, Admin has to enter the details  and press on submit button, where he/she will be directed to ‘ADMIN STATUS APPROVAL ‘page.</a:t>
            </a:r>
          </a:p>
        </p:txBody>
      </p:sp>
      <p:pic>
        <p:nvPicPr>
          <p:cNvPr id="5" name="Content Placeholder 4" descr="A screen shot of a monitor&#10;&#10;Description automatically generated">
            <a:extLst>
              <a:ext uri="{FF2B5EF4-FFF2-40B4-BE49-F238E27FC236}">
                <a16:creationId xmlns:a16="http://schemas.microsoft.com/office/drawing/2014/main" id="{4F43A900-F338-428A-9ADF-ABC8AA361EF2}"/>
              </a:ext>
            </a:extLst>
          </p:cNvPr>
          <p:cNvPicPr>
            <a:picLocks noGrp="1" noChangeAspect="1"/>
          </p:cNvPicPr>
          <p:nvPr>
            <p:ph idx="1"/>
          </p:nvPr>
        </p:nvPicPr>
        <p:blipFill rotWithShape="1">
          <a:blip r:embed="rId2"/>
          <a:srcRect t="9066" b="5088"/>
          <a:stretch/>
        </p:blipFill>
        <p:spPr>
          <a:xfrm>
            <a:off x="1371600" y="1172817"/>
            <a:ext cx="10078278" cy="5297558"/>
          </a:xfrm>
        </p:spPr>
      </p:pic>
    </p:spTree>
    <p:extLst>
      <p:ext uri="{BB962C8B-B14F-4D97-AF65-F5344CB8AC3E}">
        <p14:creationId xmlns:p14="http://schemas.microsoft.com/office/powerpoint/2010/main" val="307002608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404</TotalTime>
  <Words>549</Words>
  <Application>Microsoft Office PowerPoint</Application>
  <PresentationFormat>Widescreen</PresentationFormat>
  <Paragraphs>47</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Calibri</vt:lpstr>
      <vt:lpstr>Franklin Gothic Book</vt:lpstr>
      <vt:lpstr>Crop</vt:lpstr>
      <vt:lpstr>ONLINE BANKING SYSTEM</vt:lpstr>
      <vt:lpstr>INTRODUCTION</vt:lpstr>
      <vt:lpstr>OBJECTIVES</vt:lpstr>
      <vt:lpstr>MODULES</vt:lpstr>
      <vt:lpstr>LOR </vt:lpstr>
      <vt:lpstr>If the user is visiting for the first time then user will have to click on the sign up button and will be directed to the Savings Account page where the user has to enter the all necessary required details mentioned on that page and then click on the ‘SUBMIT’ button, after which the user again will be directed to the homepage</vt:lpstr>
      <vt:lpstr>The user after opening savings account ,has to register  by clicking on registration button. The user has to enter the all necessary required details mentioned on that page and then click on the ’OTP GENERATION’ button .The OTP will be generated and sent to the mail ,after which the user will be directed to the ‘Register Confirm’ page.</vt:lpstr>
      <vt:lpstr>The user must enter the all necessary required details mentioned in the page and press on ‘SUBMIT’ button.</vt:lpstr>
      <vt:lpstr>In Admin page, Admin has to enter the details  and press on submit button, where he/she will be directed to ‘ADMIN STATUS APPROVAL ‘page.</vt:lpstr>
      <vt:lpstr>In Admin Status Approval page, the admin can approve / reject the status of user . On which the mail will be sent to their respective registered Email-id. If the status is approved by admin , Account Number will be sent to their respective email id , else rejection mail will be sent to their respective email id.  </vt:lpstr>
      <vt:lpstr>If the admin approves the status , the information of the user will be displayed . </vt:lpstr>
      <vt:lpstr>As the account is approved by admin, the account number of the user is sent to the user  respective email id.</vt:lpstr>
      <vt:lpstr>The Login Page of User</vt:lpstr>
      <vt:lpstr>Once the user logs in to his/her account ,the ‘Home After Login’ Page  is displayed , where the user has facilities to perform the operations displayed on screen.</vt:lpstr>
      <vt:lpstr>The Dashboard drop-down contains ‘Account Statement’ and ‘Account Details’.</vt:lpstr>
      <vt:lpstr>The ‘Fund Transfer ‘ drop-down contains ‘Transaction’ and ‘Add Beneficiary’.</vt:lpstr>
      <vt:lpstr>The Profile drop-down contains ‘View profile’ and ‘change password’.</vt:lpstr>
      <vt:lpstr> The user will be redirected to ‘Account Statement’ page once he clicks on ‘Account Statement ‘ . </vt:lpstr>
      <vt:lpstr>The ‘Account Details’ page of the user</vt:lpstr>
      <vt:lpstr>The users can add Beneficiary’s to their account for transferring funds. . The user has to enter the all necessary required details mentioned in the page.</vt:lpstr>
      <vt:lpstr>The user has to enter the required details in ‘Transaction Login ‘ page.</vt:lpstr>
      <vt:lpstr>There are three modes of transactions. 1) IMPS 2) NEFT 3) RTGS</vt:lpstr>
      <vt:lpstr>In NEFT , the user has to enter the beneficiary’s account number and amount. Minimum amount is Rs 1.</vt:lpstr>
      <vt:lpstr>In IMPS, Minimum amount is Rs 1 and Maximum amount is Rs 2,00,000.</vt:lpstr>
      <vt:lpstr>In RTGS, Minimum amount should be Rs 2,00,000.</vt:lpstr>
      <vt:lpstr>In ‘View Profile’ page ,the user can view  and edit his/her details.</vt:lpstr>
      <vt:lpstr>The user can change the passwords of Login and Transaction respectively in ‘Change Password ‘ page.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BANKING SYSTEM</dc:title>
  <dc:creator>pcuser</dc:creator>
  <cp:lastModifiedBy>pcuser</cp:lastModifiedBy>
  <cp:revision>19</cp:revision>
  <dcterms:created xsi:type="dcterms:W3CDTF">2019-11-26T14:40:02Z</dcterms:created>
  <dcterms:modified xsi:type="dcterms:W3CDTF">2019-11-27T11:21:58Z</dcterms:modified>
</cp:coreProperties>
</file>