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261" r:id="rId3"/>
    <p:sldId id="262" r:id="rId4"/>
    <p:sldId id="307" r:id="rId5"/>
    <p:sldId id="263" r:id="rId6"/>
    <p:sldId id="264" r:id="rId7"/>
    <p:sldId id="308" r:id="rId8"/>
    <p:sldId id="265" r:id="rId9"/>
    <p:sldId id="266" r:id="rId10"/>
    <p:sldId id="267" r:id="rId11"/>
    <p:sldId id="309" r:id="rId12"/>
    <p:sldId id="268" r:id="rId13"/>
    <p:sldId id="310" r:id="rId14"/>
    <p:sldId id="269" r:id="rId15"/>
    <p:sldId id="311" r:id="rId16"/>
    <p:sldId id="270" r:id="rId17"/>
    <p:sldId id="271" r:id="rId18"/>
    <p:sldId id="272" r:id="rId19"/>
    <p:sldId id="312" r:id="rId20"/>
    <p:sldId id="273" r:id="rId21"/>
    <p:sldId id="313" r:id="rId22"/>
    <p:sldId id="274" r:id="rId23"/>
    <p:sldId id="314" r:id="rId24"/>
    <p:sldId id="315" r:id="rId25"/>
    <p:sldId id="276" r:id="rId26"/>
    <p:sldId id="277" r:id="rId27"/>
    <p:sldId id="278" r:id="rId28"/>
    <p:sldId id="316" r:id="rId29"/>
    <p:sldId id="279" r:id="rId30"/>
    <p:sldId id="280" r:id="rId31"/>
    <p:sldId id="281" r:id="rId32"/>
    <p:sldId id="282" r:id="rId33"/>
    <p:sldId id="317" r:id="rId34"/>
    <p:sldId id="318" r:id="rId35"/>
    <p:sldId id="284" r:id="rId36"/>
    <p:sldId id="319" r:id="rId37"/>
    <p:sldId id="286" r:id="rId38"/>
    <p:sldId id="287" r:id="rId39"/>
    <p:sldId id="320" r:id="rId40"/>
    <p:sldId id="288" r:id="rId41"/>
    <p:sldId id="321" r:id="rId42"/>
    <p:sldId id="289" r:id="rId43"/>
    <p:sldId id="290" r:id="rId44"/>
    <p:sldId id="291" r:id="rId45"/>
    <p:sldId id="292" r:id="rId46"/>
    <p:sldId id="322" r:id="rId47"/>
    <p:sldId id="293" r:id="rId48"/>
    <p:sldId id="294" r:id="rId49"/>
    <p:sldId id="323" r:id="rId50"/>
    <p:sldId id="295" r:id="rId51"/>
    <p:sldId id="324" r:id="rId52"/>
    <p:sldId id="296" r:id="rId53"/>
    <p:sldId id="297" r:id="rId54"/>
    <p:sldId id="325" r:id="rId55"/>
    <p:sldId id="298" r:id="rId56"/>
    <p:sldId id="300" r:id="rId57"/>
    <p:sldId id="301" r:id="rId58"/>
    <p:sldId id="302" r:id="rId59"/>
    <p:sldId id="326" r:id="rId60"/>
    <p:sldId id="303" r:id="rId61"/>
    <p:sldId id="327" r:id="rId62"/>
    <p:sldId id="304" r:id="rId63"/>
    <p:sldId id="30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82" autoAdjust="0"/>
  </p:normalViewPr>
  <p:slideViewPr>
    <p:cSldViewPr>
      <p:cViewPr>
        <p:scale>
          <a:sx n="59" d="100"/>
          <a:sy n="59" d="100"/>
        </p:scale>
        <p:origin x="-16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C71D7-30B5-4E86-BE4C-6463D1B00EAD}" type="doc">
      <dgm:prSet loTypeId="urn:microsoft.com/office/officeart/2005/8/layout/radial1" loCatId="cycle" qsTypeId="urn:microsoft.com/office/officeart/2005/8/quickstyle/simple1" qsCatId="simple" csTypeId="urn:microsoft.com/office/officeart/2005/8/colors/colorful1#1" csCatId="colorful" phldr="1"/>
      <dgm:spPr/>
      <dgm:t>
        <a:bodyPr/>
        <a:lstStyle/>
        <a:p>
          <a:endParaRPr lang="en-US"/>
        </a:p>
      </dgm:t>
    </dgm:pt>
    <dgm:pt modelId="{2260BBBB-9651-44B0-A06B-8A2C51280B57}">
      <dgm:prSet phldrT="[Text]" custT="1"/>
      <dgm:spPr/>
      <dgm:t>
        <a:bodyPr/>
        <a:lstStyle/>
        <a:p>
          <a:r>
            <a:rPr lang="en-US" sz="1800" b="1" dirty="0" smtClean="0">
              <a:solidFill>
                <a:srgbClr val="002060"/>
              </a:solidFill>
              <a:latin typeface="Book Antiqua" pitchFamily="18" charset="0"/>
            </a:rPr>
            <a:t>Frame</a:t>
          </a:r>
        </a:p>
        <a:p>
          <a:r>
            <a:rPr lang="en-US" sz="1800" b="1" dirty="0" smtClean="0">
              <a:solidFill>
                <a:srgbClr val="002060"/>
              </a:solidFill>
              <a:latin typeface="Book Antiqua" pitchFamily="18" charset="0"/>
            </a:rPr>
            <a:t>work</a:t>
          </a:r>
          <a:endParaRPr lang="en-US" sz="1800" b="1" dirty="0">
            <a:solidFill>
              <a:srgbClr val="002060"/>
            </a:solidFill>
            <a:latin typeface="Book Antiqua" pitchFamily="18" charset="0"/>
          </a:endParaRPr>
        </a:p>
      </dgm:t>
    </dgm:pt>
    <dgm:pt modelId="{53ACDD39-EC16-4692-B42E-EA94560C5B2C}" type="parTrans" cxnId="{6BC1484D-727A-4E54-A4AF-B95ACF92B69F}">
      <dgm:prSet/>
      <dgm:spPr/>
      <dgm:t>
        <a:bodyPr/>
        <a:lstStyle/>
        <a:p>
          <a:endParaRPr lang="en-US">
            <a:solidFill>
              <a:srgbClr val="002060"/>
            </a:solidFill>
          </a:endParaRPr>
        </a:p>
      </dgm:t>
    </dgm:pt>
    <dgm:pt modelId="{57143410-E6C9-4498-86E2-B4353333DDC5}" type="sibTrans" cxnId="{6BC1484D-727A-4E54-A4AF-B95ACF92B69F}">
      <dgm:prSet/>
      <dgm:spPr/>
      <dgm:t>
        <a:bodyPr/>
        <a:lstStyle/>
        <a:p>
          <a:endParaRPr lang="en-US">
            <a:solidFill>
              <a:srgbClr val="002060"/>
            </a:solidFill>
          </a:endParaRPr>
        </a:p>
      </dgm:t>
    </dgm:pt>
    <dgm:pt modelId="{A1E91E33-F184-4272-B289-8189D6EAF237}">
      <dgm:prSet phldrT="[Text]" custT="1"/>
      <dgm:spPr/>
      <dgm:t>
        <a:bodyPr/>
        <a:lstStyle/>
        <a:p>
          <a:r>
            <a:rPr lang="en-US" sz="1800" b="1" smtClean="0">
              <a:solidFill>
                <a:srgbClr val="002060"/>
              </a:solidFill>
              <a:latin typeface="Book Antiqua" pitchFamily="18" charset="0"/>
            </a:rPr>
            <a:t>Languages</a:t>
          </a:r>
          <a:endParaRPr lang="en-US" sz="1800" b="1" dirty="0">
            <a:solidFill>
              <a:srgbClr val="002060"/>
            </a:solidFill>
            <a:latin typeface="Book Antiqua" pitchFamily="18" charset="0"/>
          </a:endParaRPr>
        </a:p>
      </dgm:t>
    </dgm:pt>
    <dgm:pt modelId="{45EA0AC0-85DF-45CF-965E-8DD8B0B617A7}" type="parTrans" cxnId="{91C47A65-780A-41EE-8531-CE9912961DD3}">
      <dgm:prSet/>
      <dgm:spPr/>
      <dgm:t>
        <a:bodyPr/>
        <a:lstStyle/>
        <a:p>
          <a:endParaRPr lang="en-US" dirty="0">
            <a:solidFill>
              <a:srgbClr val="002060"/>
            </a:solidFill>
          </a:endParaRPr>
        </a:p>
      </dgm:t>
    </dgm:pt>
    <dgm:pt modelId="{48F5C782-E772-434E-8E37-654B25852D3C}" type="sibTrans" cxnId="{91C47A65-780A-41EE-8531-CE9912961DD3}">
      <dgm:prSet/>
      <dgm:spPr/>
      <dgm:t>
        <a:bodyPr/>
        <a:lstStyle/>
        <a:p>
          <a:endParaRPr lang="en-US">
            <a:solidFill>
              <a:srgbClr val="002060"/>
            </a:solidFill>
          </a:endParaRPr>
        </a:p>
      </dgm:t>
    </dgm:pt>
    <dgm:pt modelId="{14EC65C2-AF06-4981-B348-A7F5A5125559}">
      <dgm:prSet phldrT="[Text]" custT="1"/>
      <dgm:spPr/>
      <dgm:t>
        <a:bodyPr/>
        <a:lstStyle/>
        <a:p>
          <a:r>
            <a:rPr lang="en-US" sz="1800" b="1" smtClean="0">
              <a:solidFill>
                <a:srgbClr val="002060"/>
              </a:solidFill>
              <a:latin typeface="Book Antiqua" pitchFamily="18" charset="0"/>
            </a:rPr>
            <a:t>CLR</a:t>
          </a:r>
          <a:endParaRPr lang="en-US" sz="1800" b="1" dirty="0">
            <a:solidFill>
              <a:srgbClr val="002060"/>
            </a:solidFill>
            <a:latin typeface="Book Antiqua" pitchFamily="18" charset="0"/>
          </a:endParaRPr>
        </a:p>
      </dgm:t>
    </dgm:pt>
    <dgm:pt modelId="{2D71486B-E7FE-4C7A-B7C7-5939776F30FE}" type="parTrans" cxnId="{F60DAD2C-11B2-4352-BF60-4BAE59F05E79}">
      <dgm:prSet/>
      <dgm:spPr/>
      <dgm:t>
        <a:bodyPr/>
        <a:lstStyle/>
        <a:p>
          <a:endParaRPr lang="en-US" dirty="0">
            <a:solidFill>
              <a:srgbClr val="002060"/>
            </a:solidFill>
          </a:endParaRPr>
        </a:p>
      </dgm:t>
    </dgm:pt>
    <dgm:pt modelId="{136A1795-78A7-4825-BBC0-6D7A6BFFE4CE}" type="sibTrans" cxnId="{F60DAD2C-11B2-4352-BF60-4BAE59F05E79}">
      <dgm:prSet/>
      <dgm:spPr/>
      <dgm:t>
        <a:bodyPr/>
        <a:lstStyle/>
        <a:p>
          <a:endParaRPr lang="en-US">
            <a:solidFill>
              <a:srgbClr val="002060"/>
            </a:solidFill>
          </a:endParaRPr>
        </a:p>
      </dgm:t>
    </dgm:pt>
    <dgm:pt modelId="{40377496-1ED7-4329-8D08-290F9367E9D4}">
      <dgm:prSet phldrT="[Text]" custT="1"/>
      <dgm:spPr/>
      <dgm:t>
        <a:bodyPr/>
        <a:lstStyle/>
        <a:p>
          <a:r>
            <a:rPr lang="en-US" sz="1800" b="1" smtClean="0">
              <a:solidFill>
                <a:srgbClr val="002060"/>
              </a:solidFill>
              <a:latin typeface="Book Antiqua" pitchFamily="18" charset="0"/>
            </a:rPr>
            <a:t>Technologies</a:t>
          </a:r>
          <a:endParaRPr lang="en-US" sz="1800" b="1" dirty="0">
            <a:solidFill>
              <a:srgbClr val="002060"/>
            </a:solidFill>
            <a:latin typeface="Book Antiqua" pitchFamily="18" charset="0"/>
          </a:endParaRPr>
        </a:p>
      </dgm:t>
    </dgm:pt>
    <dgm:pt modelId="{D01DA9B6-A10D-4B42-819E-4298DCC82871}" type="parTrans" cxnId="{5B1BFD97-15DA-404C-9B4F-234B4CCA9AC4}">
      <dgm:prSet/>
      <dgm:spPr/>
      <dgm:t>
        <a:bodyPr/>
        <a:lstStyle/>
        <a:p>
          <a:endParaRPr lang="en-US" dirty="0">
            <a:solidFill>
              <a:srgbClr val="002060"/>
            </a:solidFill>
          </a:endParaRPr>
        </a:p>
      </dgm:t>
    </dgm:pt>
    <dgm:pt modelId="{46334E7D-58E2-4BB8-BE28-CE00476281F6}" type="sibTrans" cxnId="{5B1BFD97-15DA-404C-9B4F-234B4CCA9AC4}">
      <dgm:prSet/>
      <dgm:spPr/>
      <dgm:t>
        <a:bodyPr/>
        <a:lstStyle/>
        <a:p>
          <a:endParaRPr lang="en-US">
            <a:solidFill>
              <a:srgbClr val="002060"/>
            </a:solidFill>
          </a:endParaRPr>
        </a:p>
      </dgm:t>
    </dgm:pt>
    <dgm:pt modelId="{5B54F18C-B771-44B8-824D-5E8779C54C44}">
      <dgm:prSet phldrT="[Text]" custT="1"/>
      <dgm:spPr/>
      <dgm:t>
        <a:bodyPr/>
        <a:lstStyle/>
        <a:p>
          <a:r>
            <a:rPr lang="en-US" sz="1800" b="1" smtClean="0">
              <a:solidFill>
                <a:srgbClr val="002060"/>
              </a:solidFill>
              <a:latin typeface="Book Antiqua" pitchFamily="18" charset="0"/>
            </a:rPr>
            <a:t>BCL</a:t>
          </a:r>
          <a:endParaRPr lang="en-US" sz="1800" b="1" dirty="0">
            <a:solidFill>
              <a:srgbClr val="002060"/>
            </a:solidFill>
            <a:latin typeface="Book Antiqua" pitchFamily="18" charset="0"/>
          </a:endParaRPr>
        </a:p>
      </dgm:t>
    </dgm:pt>
    <dgm:pt modelId="{4A070D6A-5463-481A-BF12-9A55F44244B3}" type="parTrans" cxnId="{B7B4F69A-FCAB-4410-A672-8523EA72498C}">
      <dgm:prSet/>
      <dgm:spPr/>
      <dgm:t>
        <a:bodyPr/>
        <a:lstStyle/>
        <a:p>
          <a:endParaRPr lang="en-US" dirty="0">
            <a:solidFill>
              <a:srgbClr val="002060"/>
            </a:solidFill>
          </a:endParaRPr>
        </a:p>
      </dgm:t>
    </dgm:pt>
    <dgm:pt modelId="{CC1558DB-17E6-4F3B-8A2D-D83C4A41F09C}" type="sibTrans" cxnId="{B7B4F69A-FCAB-4410-A672-8523EA72498C}">
      <dgm:prSet/>
      <dgm:spPr/>
      <dgm:t>
        <a:bodyPr/>
        <a:lstStyle/>
        <a:p>
          <a:endParaRPr lang="en-US">
            <a:solidFill>
              <a:srgbClr val="002060"/>
            </a:solidFill>
          </a:endParaRPr>
        </a:p>
      </dgm:t>
    </dgm:pt>
    <dgm:pt modelId="{8CDA08F1-919A-4BB9-8BF7-93C445A8AD4A}" type="pres">
      <dgm:prSet presAssocID="{EBDC71D7-30B5-4E86-BE4C-6463D1B00EAD}" presName="cycle" presStyleCnt="0">
        <dgm:presLayoutVars>
          <dgm:chMax val="1"/>
          <dgm:dir/>
          <dgm:animLvl val="ctr"/>
          <dgm:resizeHandles val="exact"/>
        </dgm:presLayoutVars>
      </dgm:prSet>
      <dgm:spPr/>
      <dgm:t>
        <a:bodyPr/>
        <a:lstStyle/>
        <a:p>
          <a:endParaRPr lang="en-US"/>
        </a:p>
      </dgm:t>
    </dgm:pt>
    <dgm:pt modelId="{A1A70F3A-F915-4527-B122-DEBB1A24BF5C}" type="pres">
      <dgm:prSet presAssocID="{2260BBBB-9651-44B0-A06B-8A2C51280B57}" presName="centerShape" presStyleLbl="node0" presStyleIdx="0" presStyleCnt="1" custScaleX="108946" custScaleY="105649"/>
      <dgm:spPr/>
      <dgm:t>
        <a:bodyPr/>
        <a:lstStyle/>
        <a:p>
          <a:endParaRPr lang="en-US"/>
        </a:p>
      </dgm:t>
    </dgm:pt>
    <dgm:pt modelId="{C93A6E4D-9DE0-4691-8B27-35C099D965AA}" type="pres">
      <dgm:prSet presAssocID="{45EA0AC0-85DF-45CF-965E-8DD8B0B617A7}" presName="Name9" presStyleLbl="parChTrans1D2" presStyleIdx="0" presStyleCnt="4"/>
      <dgm:spPr/>
      <dgm:t>
        <a:bodyPr/>
        <a:lstStyle/>
        <a:p>
          <a:endParaRPr lang="en-US"/>
        </a:p>
      </dgm:t>
    </dgm:pt>
    <dgm:pt modelId="{20FCC694-5E1C-45D1-9D8B-4F5AA4229341}" type="pres">
      <dgm:prSet presAssocID="{45EA0AC0-85DF-45CF-965E-8DD8B0B617A7}" presName="connTx" presStyleLbl="parChTrans1D2" presStyleIdx="0" presStyleCnt="4"/>
      <dgm:spPr/>
      <dgm:t>
        <a:bodyPr/>
        <a:lstStyle/>
        <a:p>
          <a:endParaRPr lang="en-US"/>
        </a:p>
      </dgm:t>
    </dgm:pt>
    <dgm:pt modelId="{E4F0A7CC-818C-4846-805A-A1E9DB337139}" type="pres">
      <dgm:prSet presAssocID="{A1E91E33-F184-4272-B289-8189D6EAF237}" presName="node" presStyleLbl="node1" presStyleIdx="0" presStyleCnt="4" custScaleX="162527" custScaleY="93513">
        <dgm:presLayoutVars>
          <dgm:bulletEnabled val="1"/>
        </dgm:presLayoutVars>
      </dgm:prSet>
      <dgm:spPr/>
      <dgm:t>
        <a:bodyPr/>
        <a:lstStyle/>
        <a:p>
          <a:endParaRPr lang="en-US"/>
        </a:p>
      </dgm:t>
    </dgm:pt>
    <dgm:pt modelId="{6F69575B-653C-4603-BC1F-2CE7878FBEFA}" type="pres">
      <dgm:prSet presAssocID="{2D71486B-E7FE-4C7A-B7C7-5939776F30FE}" presName="Name9" presStyleLbl="parChTrans1D2" presStyleIdx="1" presStyleCnt="4"/>
      <dgm:spPr/>
      <dgm:t>
        <a:bodyPr/>
        <a:lstStyle/>
        <a:p>
          <a:endParaRPr lang="en-US"/>
        </a:p>
      </dgm:t>
    </dgm:pt>
    <dgm:pt modelId="{6E479224-195A-48E1-8D6D-ACF553CAC639}" type="pres">
      <dgm:prSet presAssocID="{2D71486B-E7FE-4C7A-B7C7-5939776F30FE}" presName="connTx" presStyleLbl="parChTrans1D2" presStyleIdx="1" presStyleCnt="4"/>
      <dgm:spPr/>
      <dgm:t>
        <a:bodyPr/>
        <a:lstStyle/>
        <a:p>
          <a:endParaRPr lang="en-US"/>
        </a:p>
      </dgm:t>
    </dgm:pt>
    <dgm:pt modelId="{6F526ACF-8E5F-47CF-8C26-2C57B2D32C59}" type="pres">
      <dgm:prSet presAssocID="{14EC65C2-AF06-4981-B348-A7F5A5125559}" presName="node" presStyleLbl="node1" presStyleIdx="1" presStyleCnt="4" custScaleX="150312" custScaleY="100816" custRadScaleRad="120199" custRadScaleInc="-2848">
        <dgm:presLayoutVars>
          <dgm:bulletEnabled val="1"/>
        </dgm:presLayoutVars>
      </dgm:prSet>
      <dgm:spPr/>
      <dgm:t>
        <a:bodyPr/>
        <a:lstStyle/>
        <a:p>
          <a:endParaRPr lang="en-US"/>
        </a:p>
      </dgm:t>
    </dgm:pt>
    <dgm:pt modelId="{F4D2DFA3-1CB1-4B65-8D40-21E1CD5CA1C7}" type="pres">
      <dgm:prSet presAssocID="{D01DA9B6-A10D-4B42-819E-4298DCC82871}" presName="Name9" presStyleLbl="parChTrans1D2" presStyleIdx="2" presStyleCnt="4"/>
      <dgm:spPr/>
      <dgm:t>
        <a:bodyPr/>
        <a:lstStyle/>
        <a:p>
          <a:endParaRPr lang="en-US"/>
        </a:p>
      </dgm:t>
    </dgm:pt>
    <dgm:pt modelId="{03856F69-C711-46F4-BCF9-463BBA08FFAE}" type="pres">
      <dgm:prSet presAssocID="{D01DA9B6-A10D-4B42-819E-4298DCC82871}" presName="connTx" presStyleLbl="parChTrans1D2" presStyleIdx="2" presStyleCnt="4"/>
      <dgm:spPr/>
      <dgm:t>
        <a:bodyPr/>
        <a:lstStyle/>
        <a:p>
          <a:endParaRPr lang="en-US"/>
        </a:p>
      </dgm:t>
    </dgm:pt>
    <dgm:pt modelId="{CF13745D-A8CA-4945-B70A-B1F62CFADF28}" type="pres">
      <dgm:prSet presAssocID="{40377496-1ED7-4329-8D08-290F9367E9D4}" presName="node" presStyleLbl="node1" presStyleIdx="2" presStyleCnt="4" custScaleX="162527" custScaleY="99005">
        <dgm:presLayoutVars>
          <dgm:bulletEnabled val="1"/>
        </dgm:presLayoutVars>
      </dgm:prSet>
      <dgm:spPr/>
      <dgm:t>
        <a:bodyPr/>
        <a:lstStyle/>
        <a:p>
          <a:endParaRPr lang="en-US"/>
        </a:p>
      </dgm:t>
    </dgm:pt>
    <dgm:pt modelId="{010A7D77-9273-40B8-931E-17CE6B2B8448}" type="pres">
      <dgm:prSet presAssocID="{4A070D6A-5463-481A-BF12-9A55F44244B3}" presName="Name9" presStyleLbl="parChTrans1D2" presStyleIdx="3" presStyleCnt="4"/>
      <dgm:spPr/>
      <dgm:t>
        <a:bodyPr/>
        <a:lstStyle/>
        <a:p>
          <a:endParaRPr lang="en-US"/>
        </a:p>
      </dgm:t>
    </dgm:pt>
    <dgm:pt modelId="{641E7993-DF96-49FC-A17B-BDED3A441E0F}" type="pres">
      <dgm:prSet presAssocID="{4A070D6A-5463-481A-BF12-9A55F44244B3}" presName="connTx" presStyleLbl="parChTrans1D2" presStyleIdx="3" presStyleCnt="4"/>
      <dgm:spPr/>
      <dgm:t>
        <a:bodyPr/>
        <a:lstStyle/>
        <a:p>
          <a:endParaRPr lang="en-US"/>
        </a:p>
      </dgm:t>
    </dgm:pt>
    <dgm:pt modelId="{7AEBE107-11BE-421B-BF78-006F10CB706A}" type="pres">
      <dgm:prSet presAssocID="{5B54F18C-B771-44B8-824D-5E8779C54C44}" presName="node" presStyleLbl="node1" presStyleIdx="3" presStyleCnt="4" custScaleX="156940" custRadScaleRad="120004" custRadScaleInc="-3253">
        <dgm:presLayoutVars>
          <dgm:bulletEnabled val="1"/>
        </dgm:presLayoutVars>
      </dgm:prSet>
      <dgm:spPr/>
      <dgm:t>
        <a:bodyPr/>
        <a:lstStyle/>
        <a:p>
          <a:endParaRPr lang="en-US"/>
        </a:p>
      </dgm:t>
    </dgm:pt>
  </dgm:ptLst>
  <dgm:cxnLst>
    <dgm:cxn modelId="{E0789034-B3B1-4218-931F-7FC21E41D289}" type="presOf" srcId="{5B54F18C-B771-44B8-824D-5E8779C54C44}" destId="{7AEBE107-11BE-421B-BF78-006F10CB706A}" srcOrd="0" destOrd="0" presId="urn:microsoft.com/office/officeart/2005/8/layout/radial1"/>
    <dgm:cxn modelId="{8B2F230B-6ACA-4E61-A7CD-32971E11E819}" type="presOf" srcId="{2260BBBB-9651-44B0-A06B-8A2C51280B57}" destId="{A1A70F3A-F915-4527-B122-DEBB1A24BF5C}" srcOrd="0" destOrd="0" presId="urn:microsoft.com/office/officeart/2005/8/layout/radial1"/>
    <dgm:cxn modelId="{B5F22CC0-F3D7-47F4-908A-18743F6D66F3}" type="presOf" srcId="{45EA0AC0-85DF-45CF-965E-8DD8B0B617A7}" destId="{20FCC694-5E1C-45D1-9D8B-4F5AA4229341}" srcOrd="1" destOrd="0" presId="urn:microsoft.com/office/officeart/2005/8/layout/radial1"/>
    <dgm:cxn modelId="{F2676364-779C-4BCF-AFC4-E624157AB756}" type="presOf" srcId="{2D71486B-E7FE-4C7A-B7C7-5939776F30FE}" destId="{6F69575B-653C-4603-BC1F-2CE7878FBEFA}" srcOrd="0" destOrd="0" presId="urn:microsoft.com/office/officeart/2005/8/layout/radial1"/>
    <dgm:cxn modelId="{5B1BFD97-15DA-404C-9B4F-234B4CCA9AC4}" srcId="{2260BBBB-9651-44B0-A06B-8A2C51280B57}" destId="{40377496-1ED7-4329-8D08-290F9367E9D4}" srcOrd="2" destOrd="0" parTransId="{D01DA9B6-A10D-4B42-819E-4298DCC82871}" sibTransId="{46334E7D-58E2-4BB8-BE28-CE00476281F6}"/>
    <dgm:cxn modelId="{954E4B63-0E18-4D77-A955-11F52BC869B0}" type="presOf" srcId="{D01DA9B6-A10D-4B42-819E-4298DCC82871}" destId="{03856F69-C711-46F4-BCF9-463BBA08FFAE}" srcOrd="1" destOrd="0" presId="urn:microsoft.com/office/officeart/2005/8/layout/radial1"/>
    <dgm:cxn modelId="{A43109CC-369D-40B7-872F-735845EA0162}" type="presOf" srcId="{A1E91E33-F184-4272-B289-8189D6EAF237}" destId="{E4F0A7CC-818C-4846-805A-A1E9DB337139}" srcOrd="0" destOrd="0" presId="urn:microsoft.com/office/officeart/2005/8/layout/radial1"/>
    <dgm:cxn modelId="{FC7E8372-0322-490B-A95B-8C55869AB3A3}" type="presOf" srcId="{40377496-1ED7-4329-8D08-290F9367E9D4}" destId="{CF13745D-A8CA-4945-B70A-B1F62CFADF28}" srcOrd="0" destOrd="0" presId="urn:microsoft.com/office/officeart/2005/8/layout/radial1"/>
    <dgm:cxn modelId="{F60DAD2C-11B2-4352-BF60-4BAE59F05E79}" srcId="{2260BBBB-9651-44B0-A06B-8A2C51280B57}" destId="{14EC65C2-AF06-4981-B348-A7F5A5125559}" srcOrd="1" destOrd="0" parTransId="{2D71486B-E7FE-4C7A-B7C7-5939776F30FE}" sibTransId="{136A1795-78A7-4825-BBC0-6D7A6BFFE4CE}"/>
    <dgm:cxn modelId="{8AADCAEA-248F-48E9-9EC3-3C7D298071C5}" type="presOf" srcId="{EBDC71D7-30B5-4E86-BE4C-6463D1B00EAD}" destId="{8CDA08F1-919A-4BB9-8BF7-93C445A8AD4A}" srcOrd="0" destOrd="0" presId="urn:microsoft.com/office/officeart/2005/8/layout/radial1"/>
    <dgm:cxn modelId="{6BC1484D-727A-4E54-A4AF-B95ACF92B69F}" srcId="{EBDC71D7-30B5-4E86-BE4C-6463D1B00EAD}" destId="{2260BBBB-9651-44B0-A06B-8A2C51280B57}" srcOrd="0" destOrd="0" parTransId="{53ACDD39-EC16-4692-B42E-EA94560C5B2C}" sibTransId="{57143410-E6C9-4498-86E2-B4353333DDC5}"/>
    <dgm:cxn modelId="{D224B09D-A98B-48B4-96AF-457B23735819}" type="presOf" srcId="{14EC65C2-AF06-4981-B348-A7F5A5125559}" destId="{6F526ACF-8E5F-47CF-8C26-2C57B2D32C59}" srcOrd="0" destOrd="0" presId="urn:microsoft.com/office/officeart/2005/8/layout/radial1"/>
    <dgm:cxn modelId="{7B56FD93-A658-4E18-9B9F-A4ED5F8342EB}" type="presOf" srcId="{2D71486B-E7FE-4C7A-B7C7-5939776F30FE}" destId="{6E479224-195A-48E1-8D6D-ACF553CAC639}" srcOrd="1" destOrd="0" presId="urn:microsoft.com/office/officeart/2005/8/layout/radial1"/>
    <dgm:cxn modelId="{B2A2AD51-0D89-49A8-97A5-485291485781}" type="presOf" srcId="{45EA0AC0-85DF-45CF-965E-8DD8B0B617A7}" destId="{C93A6E4D-9DE0-4691-8B27-35C099D965AA}" srcOrd="0" destOrd="0" presId="urn:microsoft.com/office/officeart/2005/8/layout/radial1"/>
    <dgm:cxn modelId="{B7B4F69A-FCAB-4410-A672-8523EA72498C}" srcId="{2260BBBB-9651-44B0-A06B-8A2C51280B57}" destId="{5B54F18C-B771-44B8-824D-5E8779C54C44}" srcOrd="3" destOrd="0" parTransId="{4A070D6A-5463-481A-BF12-9A55F44244B3}" sibTransId="{CC1558DB-17E6-4F3B-8A2D-D83C4A41F09C}"/>
    <dgm:cxn modelId="{89CDC91C-C9DF-410C-AB31-C5C3CD9AFDF7}" type="presOf" srcId="{4A070D6A-5463-481A-BF12-9A55F44244B3}" destId="{010A7D77-9273-40B8-931E-17CE6B2B8448}" srcOrd="0" destOrd="0" presId="urn:microsoft.com/office/officeart/2005/8/layout/radial1"/>
    <dgm:cxn modelId="{91C47A65-780A-41EE-8531-CE9912961DD3}" srcId="{2260BBBB-9651-44B0-A06B-8A2C51280B57}" destId="{A1E91E33-F184-4272-B289-8189D6EAF237}" srcOrd="0" destOrd="0" parTransId="{45EA0AC0-85DF-45CF-965E-8DD8B0B617A7}" sibTransId="{48F5C782-E772-434E-8E37-654B25852D3C}"/>
    <dgm:cxn modelId="{0995D196-80D9-4D89-85FC-9866E49F7886}" type="presOf" srcId="{4A070D6A-5463-481A-BF12-9A55F44244B3}" destId="{641E7993-DF96-49FC-A17B-BDED3A441E0F}" srcOrd="1" destOrd="0" presId="urn:microsoft.com/office/officeart/2005/8/layout/radial1"/>
    <dgm:cxn modelId="{86EA78CB-52F4-48B0-A27B-5158EA7EC5E7}" type="presOf" srcId="{D01DA9B6-A10D-4B42-819E-4298DCC82871}" destId="{F4D2DFA3-1CB1-4B65-8D40-21E1CD5CA1C7}" srcOrd="0" destOrd="0" presId="urn:microsoft.com/office/officeart/2005/8/layout/radial1"/>
    <dgm:cxn modelId="{EE930A88-674C-4738-B0A2-B1FFE03E5729}" type="presParOf" srcId="{8CDA08F1-919A-4BB9-8BF7-93C445A8AD4A}" destId="{A1A70F3A-F915-4527-B122-DEBB1A24BF5C}" srcOrd="0" destOrd="0" presId="urn:microsoft.com/office/officeart/2005/8/layout/radial1"/>
    <dgm:cxn modelId="{45D5B1C5-269D-4696-BBE4-31F449F2095F}" type="presParOf" srcId="{8CDA08F1-919A-4BB9-8BF7-93C445A8AD4A}" destId="{C93A6E4D-9DE0-4691-8B27-35C099D965AA}" srcOrd="1" destOrd="0" presId="urn:microsoft.com/office/officeart/2005/8/layout/radial1"/>
    <dgm:cxn modelId="{28163B57-E19D-4A36-A701-35132C1AD888}" type="presParOf" srcId="{C93A6E4D-9DE0-4691-8B27-35C099D965AA}" destId="{20FCC694-5E1C-45D1-9D8B-4F5AA4229341}" srcOrd="0" destOrd="0" presId="urn:microsoft.com/office/officeart/2005/8/layout/radial1"/>
    <dgm:cxn modelId="{080559DA-FF2F-4731-93FE-8EDEF34542D0}" type="presParOf" srcId="{8CDA08F1-919A-4BB9-8BF7-93C445A8AD4A}" destId="{E4F0A7CC-818C-4846-805A-A1E9DB337139}" srcOrd="2" destOrd="0" presId="urn:microsoft.com/office/officeart/2005/8/layout/radial1"/>
    <dgm:cxn modelId="{1DD4030E-D93B-4A79-ABE9-D81AC94AED0F}" type="presParOf" srcId="{8CDA08F1-919A-4BB9-8BF7-93C445A8AD4A}" destId="{6F69575B-653C-4603-BC1F-2CE7878FBEFA}" srcOrd="3" destOrd="0" presId="urn:microsoft.com/office/officeart/2005/8/layout/radial1"/>
    <dgm:cxn modelId="{B277D543-CAB6-4830-A647-E8B89E4CA36A}" type="presParOf" srcId="{6F69575B-653C-4603-BC1F-2CE7878FBEFA}" destId="{6E479224-195A-48E1-8D6D-ACF553CAC639}" srcOrd="0" destOrd="0" presId="urn:microsoft.com/office/officeart/2005/8/layout/radial1"/>
    <dgm:cxn modelId="{35B31606-9267-4B85-A81C-A39D42DADA1A}" type="presParOf" srcId="{8CDA08F1-919A-4BB9-8BF7-93C445A8AD4A}" destId="{6F526ACF-8E5F-47CF-8C26-2C57B2D32C59}" srcOrd="4" destOrd="0" presId="urn:microsoft.com/office/officeart/2005/8/layout/radial1"/>
    <dgm:cxn modelId="{ED4B024E-7842-4299-ABD4-AADC046F31EE}" type="presParOf" srcId="{8CDA08F1-919A-4BB9-8BF7-93C445A8AD4A}" destId="{F4D2DFA3-1CB1-4B65-8D40-21E1CD5CA1C7}" srcOrd="5" destOrd="0" presId="urn:microsoft.com/office/officeart/2005/8/layout/radial1"/>
    <dgm:cxn modelId="{4EEA3DEB-12C4-4274-81A6-002615071140}" type="presParOf" srcId="{F4D2DFA3-1CB1-4B65-8D40-21E1CD5CA1C7}" destId="{03856F69-C711-46F4-BCF9-463BBA08FFAE}" srcOrd="0" destOrd="0" presId="urn:microsoft.com/office/officeart/2005/8/layout/radial1"/>
    <dgm:cxn modelId="{7AACD18F-6F2D-4AB7-989B-B090ABED3E3A}" type="presParOf" srcId="{8CDA08F1-919A-4BB9-8BF7-93C445A8AD4A}" destId="{CF13745D-A8CA-4945-B70A-B1F62CFADF28}" srcOrd="6" destOrd="0" presId="urn:microsoft.com/office/officeart/2005/8/layout/radial1"/>
    <dgm:cxn modelId="{CE2A97D8-A9FA-4C3C-8418-F7A701988091}" type="presParOf" srcId="{8CDA08F1-919A-4BB9-8BF7-93C445A8AD4A}" destId="{010A7D77-9273-40B8-931E-17CE6B2B8448}" srcOrd="7" destOrd="0" presId="urn:microsoft.com/office/officeart/2005/8/layout/radial1"/>
    <dgm:cxn modelId="{FEC6B2F8-C8B6-4E96-BE9C-8963AA4ED577}" type="presParOf" srcId="{010A7D77-9273-40B8-931E-17CE6B2B8448}" destId="{641E7993-DF96-49FC-A17B-BDED3A441E0F}" srcOrd="0" destOrd="0" presId="urn:microsoft.com/office/officeart/2005/8/layout/radial1"/>
    <dgm:cxn modelId="{0D0FF201-8869-4134-9C6B-2883E6BF85CC}" type="presParOf" srcId="{8CDA08F1-919A-4BB9-8BF7-93C445A8AD4A}" destId="{7AEBE107-11BE-421B-BF78-006F10CB706A}"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70F3A-F915-4527-B122-DEBB1A24BF5C}">
      <dsp:nvSpPr>
        <dsp:cNvPr id="0" name=""/>
        <dsp:cNvSpPr/>
      </dsp:nvSpPr>
      <dsp:spPr>
        <a:xfrm>
          <a:off x="2480316" y="1313958"/>
          <a:ext cx="1122174" cy="10882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Book Antiqua" pitchFamily="18" charset="0"/>
            </a:rPr>
            <a:t>Frame</a:t>
          </a:r>
        </a:p>
        <a:p>
          <a:pPr lvl="0" algn="ctr" defTabSz="800100">
            <a:lnSpc>
              <a:spcPct val="90000"/>
            </a:lnSpc>
            <a:spcBef>
              <a:spcPct val="0"/>
            </a:spcBef>
            <a:spcAft>
              <a:spcPct val="35000"/>
            </a:spcAft>
          </a:pPr>
          <a:r>
            <a:rPr lang="en-US" sz="1800" b="1" kern="1200" dirty="0" smtClean="0">
              <a:solidFill>
                <a:srgbClr val="002060"/>
              </a:solidFill>
              <a:latin typeface="Book Antiqua" pitchFamily="18" charset="0"/>
            </a:rPr>
            <a:t>work</a:t>
          </a:r>
          <a:endParaRPr lang="en-US" sz="1800" b="1" kern="1200" dirty="0">
            <a:solidFill>
              <a:srgbClr val="002060"/>
            </a:solidFill>
            <a:latin typeface="Book Antiqua" pitchFamily="18" charset="0"/>
          </a:endParaRPr>
        </a:p>
      </dsp:txBody>
      <dsp:txXfrm>
        <a:off x="2644655" y="1473323"/>
        <a:ext cx="793496" cy="769484"/>
      </dsp:txXfrm>
    </dsp:sp>
    <dsp:sp modelId="{C93A6E4D-9DE0-4691-8B27-35C099D965AA}">
      <dsp:nvSpPr>
        <dsp:cNvPr id="0" name=""/>
        <dsp:cNvSpPr/>
      </dsp:nvSpPr>
      <dsp:spPr>
        <a:xfrm rot="16200000">
          <a:off x="2883691" y="1140919"/>
          <a:ext cx="315424" cy="30652"/>
        </a:xfrm>
        <a:custGeom>
          <a:avLst/>
          <a:gdLst/>
          <a:ahLst/>
          <a:cxnLst/>
          <a:rect l="0" t="0" r="0" b="0"/>
          <a:pathLst>
            <a:path>
              <a:moveTo>
                <a:pt x="0" y="15326"/>
              </a:moveTo>
              <a:lnTo>
                <a:pt x="315424"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a:off x="3033517" y="1148360"/>
        <a:ext cx="15771" cy="15771"/>
      </dsp:txXfrm>
    </dsp:sp>
    <dsp:sp modelId="{E4F0A7CC-818C-4846-805A-A1E9DB337139}">
      <dsp:nvSpPr>
        <dsp:cNvPr id="0" name=""/>
        <dsp:cNvSpPr/>
      </dsp:nvSpPr>
      <dsp:spPr>
        <a:xfrm>
          <a:off x="2204366" y="35323"/>
          <a:ext cx="1674074" cy="96321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Languages</a:t>
          </a:r>
          <a:endParaRPr lang="en-US" sz="1800" b="1" kern="1200" dirty="0">
            <a:solidFill>
              <a:srgbClr val="002060"/>
            </a:solidFill>
            <a:latin typeface="Book Antiqua" pitchFamily="18" charset="0"/>
          </a:endParaRPr>
        </a:p>
      </dsp:txBody>
      <dsp:txXfrm>
        <a:off x="2449528" y="176382"/>
        <a:ext cx="1183750" cy="681092"/>
      </dsp:txXfrm>
    </dsp:sp>
    <dsp:sp modelId="{6F69575B-653C-4603-BC1F-2CE7878FBEFA}">
      <dsp:nvSpPr>
        <dsp:cNvPr id="0" name=""/>
        <dsp:cNvSpPr/>
      </dsp:nvSpPr>
      <dsp:spPr>
        <a:xfrm rot="21523104">
          <a:off x="3602306" y="1827091"/>
          <a:ext cx="277063" cy="30652"/>
        </a:xfrm>
        <a:custGeom>
          <a:avLst/>
          <a:gdLst/>
          <a:ahLst/>
          <a:cxnLst/>
          <a:rect l="0" t="0" r="0" b="0"/>
          <a:pathLst>
            <a:path>
              <a:moveTo>
                <a:pt x="0" y="15326"/>
              </a:moveTo>
              <a:lnTo>
                <a:pt x="277063"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a:off x="3733912" y="1835491"/>
        <a:ext cx="13853" cy="13853"/>
      </dsp:txXfrm>
    </dsp:sp>
    <dsp:sp modelId="{6F526ACF-8E5F-47CF-8C26-2C57B2D32C59}">
      <dsp:nvSpPr>
        <dsp:cNvPr id="0" name=""/>
        <dsp:cNvSpPr/>
      </dsp:nvSpPr>
      <dsp:spPr>
        <a:xfrm>
          <a:off x="3878905" y="1302793"/>
          <a:ext cx="1548256" cy="103843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CLR</a:t>
          </a:r>
          <a:endParaRPr lang="en-US" sz="1800" b="1" kern="1200" dirty="0">
            <a:solidFill>
              <a:srgbClr val="002060"/>
            </a:solidFill>
            <a:latin typeface="Book Antiqua" pitchFamily="18" charset="0"/>
          </a:endParaRPr>
        </a:p>
      </dsp:txBody>
      <dsp:txXfrm>
        <a:off x="4105642" y="1454868"/>
        <a:ext cx="1094782" cy="734283"/>
      </dsp:txXfrm>
    </dsp:sp>
    <dsp:sp modelId="{F4D2DFA3-1CB1-4B65-8D40-21E1CD5CA1C7}">
      <dsp:nvSpPr>
        <dsp:cNvPr id="0" name=""/>
        <dsp:cNvSpPr/>
      </dsp:nvSpPr>
      <dsp:spPr>
        <a:xfrm rot="5400000">
          <a:off x="2897833" y="2530416"/>
          <a:ext cx="287140" cy="30652"/>
        </a:xfrm>
        <a:custGeom>
          <a:avLst/>
          <a:gdLst/>
          <a:ahLst/>
          <a:cxnLst/>
          <a:rect l="0" t="0" r="0" b="0"/>
          <a:pathLst>
            <a:path>
              <a:moveTo>
                <a:pt x="0" y="15326"/>
              </a:moveTo>
              <a:lnTo>
                <a:pt x="287140"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a:off x="3034225" y="2538564"/>
        <a:ext cx="14357" cy="14357"/>
      </dsp:txXfrm>
    </dsp:sp>
    <dsp:sp modelId="{CF13745D-A8CA-4945-B70A-B1F62CFADF28}">
      <dsp:nvSpPr>
        <dsp:cNvPr id="0" name=""/>
        <dsp:cNvSpPr/>
      </dsp:nvSpPr>
      <dsp:spPr>
        <a:xfrm>
          <a:off x="2204366" y="2689313"/>
          <a:ext cx="1674074" cy="10197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Technologies</a:t>
          </a:r>
          <a:endParaRPr lang="en-US" sz="1800" b="1" kern="1200" dirty="0">
            <a:solidFill>
              <a:srgbClr val="002060"/>
            </a:solidFill>
            <a:latin typeface="Book Antiqua" pitchFamily="18" charset="0"/>
          </a:endParaRPr>
        </a:p>
      </dsp:txBody>
      <dsp:txXfrm>
        <a:off x="2449528" y="2838656"/>
        <a:ext cx="1183750" cy="721093"/>
      </dsp:txXfrm>
    </dsp:sp>
    <dsp:sp modelId="{010A7D77-9273-40B8-931E-17CE6B2B8448}">
      <dsp:nvSpPr>
        <dsp:cNvPr id="0" name=""/>
        <dsp:cNvSpPr/>
      </dsp:nvSpPr>
      <dsp:spPr>
        <a:xfrm rot="10712169">
          <a:off x="2240085" y="1860144"/>
          <a:ext cx="240464" cy="30652"/>
        </a:xfrm>
        <a:custGeom>
          <a:avLst/>
          <a:gdLst/>
          <a:ahLst/>
          <a:cxnLst/>
          <a:rect l="0" t="0" r="0" b="0"/>
          <a:pathLst>
            <a:path>
              <a:moveTo>
                <a:pt x="0" y="15326"/>
              </a:moveTo>
              <a:lnTo>
                <a:pt x="240464"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rot="10800000">
        <a:off x="2354306" y="1869458"/>
        <a:ext cx="12023" cy="12023"/>
      </dsp:txXfrm>
    </dsp:sp>
    <dsp:sp modelId="{7AEBE107-11BE-421B-BF78-006F10CB706A}">
      <dsp:nvSpPr>
        <dsp:cNvPr id="0" name=""/>
        <dsp:cNvSpPr/>
      </dsp:nvSpPr>
      <dsp:spPr>
        <a:xfrm>
          <a:off x="624247" y="1384166"/>
          <a:ext cx="1616526" cy="103002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BCL</a:t>
          </a:r>
          <a:endParaRPr lang="en-US" sz="1800" b="1" kern="1200" dirty="0">
            <a:solidFill>
              <a:srgbClr val="002060"/>
            </a:solidFill>
            <a:latin typeface="Book Antiqua" pitchFamily="18" charset="0"/>
          </a:endParaRPr>
        </a:p>
      </dsp:txBody>
      <dsp:txXfrm>
        <a:off x="860982" y="1535010"/>
        <a:ext cx="1143056" cy="72834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10-08-2021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extLst>
      <p:ext uri="{BB962C8B-B14F-4D97-AF65-F5344CB8AC3E}">
        <p14:creationId xmlns:p14="http://schemas.microsoft.com/office/powerpoint/2010/main" val="14147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2060"/>
                </a:solidFill>
                <a:latin typeface="Book Antiqua" pitchFamily="18" charset="0"/>
              </a:rPr>
              <a:t>net compatible languages compile to a platform-neutral language called Common Intermediate Language(CIL) </a:t>
            </a:r>
          </a:p>
          <a:p>
            <a:endParaRPr lang="en-US" dirty="0" smtClean="0">
              <a:solidFill>
                <a:srgbClr val="002060"/>
              </a:solidFill>
              <a:latin typeface="Book Antiqu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latin typeface="Book Antiqua" pitchFamily="18" charset="0"/>
              </a:rPr>
              <a:t>The platform-specific CLR compiles CIL to machine-readable code that can be executed on the current platform </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17</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It is a sub set of CTS and it specifies a set of rules that needs to be adhered or satisfied by all language compilers targeting CLR. </a:t>
            </a:r>
          </a:p>
          <a:p>
            <a:r>
              <a:rPr lang="en-US" sz="1200" kern="1200" dirty="0" smtClean="0">
                <a:solidFill>
                  <a:schemeClr val="tx1"/>
                </a:solidFill>
                <a:latin typeface="+mn-lt"/>
                <a:ea typeface="+mn-ea"/>
                <a:cs typeface="+mn-cs"/>
              </a:rPr>
              <a:t>It helps in cross language inheritance and cross language debugging.</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Common language specification Rules: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describes the minimal and complete set of features to produce code that can be hosted by CLR. It ensures that products of compilers will work properly in .NET environment. </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Rules: </a:t>
            </a:r>
            <a:br>
              <a:rPr lang="en-US" sz="1200" b="1"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Representation of text strings </a:t>
            </a:r>
          </a:p>
          <a:p>
            <a:r>
              <a:rPr lang="en-US" sz="1200" kern="1200" dirty="0" smtClean="0">
                <a:solidFill>
                  <a:schemeClr val="tx1"/>
                </a:solidFill>
                <a:latin typeface="+mn-lt"/>
                <a:ea typeface="+mn-ea"/>
                <a:cs typeface="+mn-cs"/>
              </a:rPr>
              <a:t>2.       Internal representation of enumerations </a:t>
            </a:r>
          </a:p>
          <a:p>
            <a:r>
              <a:rPr lang="en-US" sz="1200" kern="1200" dirty="0" smtClean="0">
                <a:solidFill>
                  <a:schemeClr val="tx1"/>
                </a:solidFill>
                <a:latin typeface="+mn-lt"/>
                <a:ea typeface="+mn-ea"/>
                <a:cs typeface="+mn-cs"/>
              </a:rPr>
              <a:t>3.       Definition of static members and this is a subset of the CTS which all .NET languages are expected to support.</a:t>
            </a:r>
          </a:p>
          <a:p>
            <a:r>
              <a:rPr lang="en-US" sz="1200" kern="1200" dirty="0" smtClean="0">
                <a:solidFill>
                  <a:schemeClr val="tx1"/>
                </a:solidFill>
                <a:latin typeface="+mn-lt"/>
                <a:ea typeface="+mn-ea"/>
                <a:cs typeface="+mn-cs"/>
              </a:rPr>
              <a:t>4.       Microsoft has defined CLS which are nothing but guidelines that language to follow so that it can communicate with other .NET languages in a  </a:t>
            </a:r>
          </a:p>
          <a:p>
            <a:r>
              <a:rPr lang="en-US" sz="1200" kern="1200" dirty="0" smtClean="0">
                <a:solidFill>
                  <a:schemeClr val="tx1"/>
                </a:solidFill>
                <a:latin typeface="+mn-lt"/>
                <a:ea typeface="+mn-ea"/>
                <a:cs typeface="+mn-cs"/>
              </a:rPr>
              <a:t>          seamless manner.</a:t>
            </a: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Wingdings" pitchFamily="2" charset="2"/>
              <a:buNone/>
            </a:pPr>
            <a:r>
              <a:rPr lang="en-US" sz="1200" kern="1200" dirty="0" smtClean="0">
                <a:solidFill>
                  <a:schemeClr val="tx1"/>
                </a:solidFill>
                <a:latin typeface="+mn-lt"/>
                <a:ea typeface="+mn-ea"/>
                <a:cs typeface="+mn-cs"/>
              </a:rPr>
              <a:t>     It describes set of data types that can be used in different .Net languages in common. (i.e), CTS ensures that objects written in different .Net languages can interact with each other.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Communicating between programs written in any .NET complaint language, the types have to be compatible on the basic level.</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common type system supports two general categories of types:  </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Value types: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Value types directly contain their data, and instances of value types are either allocated on the stack or allocated inline in a structure. Value types can be built-in (implemented by the runtime), user-defined, or enumerations.</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Reference types: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Reference types store a reference to the value's memory address, and are allocated on the heap. Reference types can be self-describing types, pointer types, or interface types. The type of a reference type can be determined from values of self-describing types. Self-describing types are further split into arrays and class types. The class types are user-defined classes, boxed value types, and delegates.  </a:t>
            </a:r>
            <a:br>
              <a:rPr lang="en-US" sz="1200" kern="1200" dirty="0" smtClean="0">
                <a:solidFill>
                  <a:schemeClr val="tx1"/>
                </a:solidFill>
                <a:latin typeface="+mn-lt"/>
                <a:ea typeface="+mn-ea"/>
                <a:cs typeface="+mn-cs"/>
              </a:rPr>
            </a:b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is also called as Framework Class Library and it is common for all types of applications i.e. the way you access the Library Classes and Methods in VB.NET will be the same in C#, and it is common for all other languages in .NET.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following are different types of applications that can make use of .net class library. </a:t>
            </a:r>
          </a:p>
          <a:p>
            <a:r>
              <a:rPr lang="en-US" sz="1200" kern="1200" dirty="0" smtClean="0">
                <a:solidFill>
                  <a:schemeClr val="tx1"/>
                </a:solidFill>
                <a:latin typeface="+mn-lt"/>
                <a:ea typeface="+mn-ea"/>
                <a:cs typeface="+mn-cs"/>
              </a:rPr>
              <a:t>1.                   Windows Application.</a:t>
            </a:r>
          </a:p>
          <a:p>
            <a:r>
              <a:rPr lang="en-US" sz="1200" kern="1200" dirty="0" smtClean="0">
                <a:solidFill>
                  <a:schemeClr val="tx1"/>
                </a:solidFill>
                <a:latin typeface="+mn-lt"/>
                <a:ea typeface="+mn-ea"/>
                <a:cs typeface="+mn-cs"/>
              </a:rPr>
              <a:t>2.                   Console Application</a:t>
            </a:r>
          </a:p>
          <a:p>
            <a:r>
              <a:rPr lang="en-US" sz="1200" kern="1200" dirty="0" smtClean="0">
                <a:solidFill>
                  <a:schemeClr val="tx1"/>
                </a:solidFill>
                <a:latin typeface="+mn-lt"/>
                <a:ea typeface="+mn-ea"/>
                <a:cs typeface="+mn-cs"/>
              </a:rPr>
              <a:t>3.                   Web Application.</a:t>
            </a:r>
          </a:p>
          <a:p>
            <a:r>
              <a:rPr lang="en-US" sz="1200" kern="1200" dirty="0" smtClean="0">
                <a:solidFill>
                  <a:schemeClr val="tx1"/>
                </a:solidFill>
                <a:latin typeface="+mn-lt"/>
                <a:ea typeface="+mn-ea"/>
                <a:cs typeface="+mn-cs"/>
              </a:rPr>
              <a:t>4.                   XML Web Services.</a:t>
            </a:r>
          </a:p>
          <a:p>
            <a:r>
              <a:rPr lang="en-US" sz="1200" kern="1200" dirty="0" smtClean="0">
                <a:solidFill>
                  <a:schemeClr val="tx1"/>
                </a:solidFill>
                <a:latin typeface="+mn-lt"/>
                <a:ea typeface="+mn-ea"/>
                <a:cs typeface="+mn-cs"/>
              </a:rPr>
              <a:t>5.                   Windows Services.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short, developers just need to import the BCL in their language code and use its predefined methods and properties to implement common and complex functions like reading and writing to file, graphic rendering, database interaction, and XML document manipulation.</a:t>
            </a:r>
            <a:br>
              <a:rPr lang="en-US" sz="1200" kern="1200" dirty="0" smtClean="0">
                <a:solidFill>
                  <a:schemeClr val="tx1"/>
                </a:solidFill>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a platform for application developers.</a:t>
            </a:r>
          </a:p>
          <a:p>
            <a:r>
              <a:rPr lang="en-US" dirty="0" smtClean="0"/>
              <a:t>It is a Framework that supports Multiple Language and Cross language integration.</a:t>
            </a:r>
          </a:p>
          <a:p>
            <a:r>
              <a:rPr lang="en-US" dirty="0" smtClean="0"/>
              <a:t>IT has IDE (Integrated Development Environment).</a:t>
            </a:r>
          </a:p>
          <a:p>
            <a:r>
              <a:rPr lang="en-US" dirty="0" smtClean="0"/>
              <a:t>Framework is a set of utilities or can say building blocks of your application system.</a:t>
            </a:r>
          </a:p>
          <a:p>
            <a:r>
              <a:rPr lang="en-US" dirty="0" smtClean="0"/>
              <a:t>.NET Framework provides GUI in a GUI manner.</a:t>
            </a:r>
          </a:p>
          <a:p>
            <a:r>
              <a:rPr lang="en-US" dirty="0" smtClean="0"/>
              <a:t>.NET is a platform independent but with help of Mono Compilation System (MCS). MCS is a middle level interface.</a:t>
            </a:r>
          </a:p>
          <a:p>
            <a:r>
              <a:rPr lang="en-US" dirty="0" smtClean="0"/>
              <a:t>.NET Framework provides interoperability between languages i.e. Common Type System (CTS) .</a:t>
            </a:r>
          </a:p>
          <a:p>
            <a:r>
              <a:rPr lang="en-US" dirty="0" smtClean="0"/>
              <a:t>.NET Framework also includes the .NET Common Language Runtime (CLR), which is responsible for maintaining the execution of all applications developed using the .NET library.</a:t>
            </a:r>
          </a:p>
          <a:p>
            <a:r>
              <a:rPr lang="en-US" dirty="0" smtClean="0"/>
              <a:t>The .NET Framework consists primarily of a gigantic library of code.</a:t>
            </a:r>
          </a:p>
          <a:p>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dirty="0" smtClean="0">
                <a:latin typeface="Book Antiqua" pitchFamily="18" charset="0"/>
              </a:rPr>
              <a:t>Microsoft started development of the .NET Framework in the late 1990s, originally under the name of Next Generation Windows Services (NGWS). By late 2000 the first beta versions of .NET 1.0 were released.</a:t>
            </a:r>
          </a:p>
          <a:p>
            <a:endParaRPr lang="en-US" sz="1800" dirty="0" smtClean="0">
              <a:latin typeface="Book Antiqua" pitchFamily="18" charset="0"/>
            </a:endParaRPr>
          </a:p>
          <a:p>
            <a:r>
              <a:rPr lang="en-US" sz="1800" dirty="0" smtClean="0">
                <a:latin typeface="Book Antiqua" pitchFamily="18" charset="0"/>
              </a:rPr>
              <a:t>Version 3.0 of the .NET Framework is included with Windows Server 2008 and Windows Vista. Version 3.5 is included with Windows 7 and Windows Server 2008 R2, and can also be installed on Windows XP and Windows Server 2003.[2] On 12 April 2010, .NET Framework 4 was released along with</a:t>
            </a:r>
            <a:r>
              <a:rPr lang="en-US" sz="1800" baseline="0" dirty="0" smtClean="0">
                <a:latin typeface="Book Antiqua" pitchFamily="18" charset="0"/>
              </a:rPr>
              <a:t> v</a:t>
            </a:r>
            <a:r>
              <a:rPr lang="en-US" sz="1800" dirty="0" smtClean="0">
                <a:latin typeface="Book Antiqua" pitchFamily="18" charset="0"/>
              </a:rPr>
              <a:t>isual Studio 2010.</a:t>
            </a:r>
          </a:p>
          <a:p>
            <a:endParaRPr lang="en-US" sz="1800" dirty="0" smtClean="0">
              <a:latin typeface="Book Antiqua" pitchFamily="18" charset="0"/>
            </a:endParaRPr>
          </a:p>
          <a:p>
            <a:r>
              <a:rPr lang="en-US" sz="1800" dirty="0" smtClean="0">
                <a:latin typeface="Book Antiqua" pitchFamily="18" charset="0"/>
              </a:rPr>
              <a:t>The .NET Framework family also includes two versions for mobile or embedded device use. A reduced version of the framework, the .NET Compact Framework, is available on Windows CE platforms, including Windows Mobile devices such as smartphones. Additionally, the .NET Micro Framework is targeted at severely resource-constrained devices</a:t>
            </a:r>
          </a:p>
          <a:p>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pitchFamily="2" charset="2"/>
              <a:buNone/>
            </a:pPr>
            <a:r>
              <a:rPr lang="en-US" b="0" dirty="0" smtClean="0"/>
              <a:t>C#[note 1] (pronounced see sharp) is a multi-paradigm programming language encompassing strong typing, imperative, declarative, functional,procedural, generic, object-oriented (class-based), and component-oriented programming disciplines. </a:t>
            </a:r>
          </a:p>
          <a:p>
            <a:pPr>
              <a:buFont typeface="Wingdings" pitchFamily="2" charset="2"/>
              <a:buNone/>
            </a:pPr>
            <a:endParaRPr lang="en-US" b="0" dirty="0" smtClean="0"/>
          </a:p>
          <a:p>
            <a:pPr>
              <a:buFont typeface="Wingdings" pitchFamily="2" charset="2"/>
              <a:buNone/>
            </a:pPr>
            <a:r>
              <a:rPr lang="en-US" b="0" dirty="0" smtClean="0"/>
              <a:t>It was developed by Microsoft within its .NETinitiative and later approved as a standard by Ecma (ECMA-334) and ISO (ISO/IEC 23270:2006). C# is one of the programming languages designed for the Common Language Infrastructure.</a:t>
            </a:r>
          </a:p>
          <a:p>
            <a:pPr>
              <a:buFont typeface="Wingdings" pitchFamily="2" charset="2"/>
              <a:buChar char="v"/>
            </a:pPr>
            <a:endParaRPr lang="en-US" b="0" dirty="0" smtClean="0"/>
          </a:p>
          <a:p>
            <a:pPr>
              <a:buFont typeface="Wingdings" pitchFamily="2" charset="2"/>
              <a:buNone/>
            </a:pPr>
            <a:r>
              <a:rPr lang="en-US" b="0" dirty="0" smtClean="0"/>
              <a:t>C# is intended to be a simple, modern, general-purpose, object-oriented programming language.[6] Its development team is led by Anders Hejlsberg. The most recent version is C# 5.0, which was released on August 15, 2012.</a:t>
            </a:r>
          </a:p>
          <a:p>
            <a:pPr>
              <a:buFont typeface="Wingdings" pitchFamily="2" charset="2"/>
              <a:buChar char="v"/>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programs can consist of one or more files. Each file can contain zero or more namespaces. A namespace can contain types such as classes, structures, interfaces, enumerations, and delegates, in addition to other namespaces. </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.NET is an integral part of many applications running on Windows and provides common functionality for those applications to run. This download is for people who need .NET to run an application on their computer. For developers, the .NET Framework provides a comprehensive and consistent programming model for building applications that have visually stunning user experiences and seamless and secure communication.</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variable is nothing but a name given to a storage area that our programs can manipulate. </a:t>
            </a:r>
          </a:p>
          <a:p>
            <a:r>
              <a:rPr lang="en-US" sz="1200" b="0" i="0" kern="1200" dirty="0" smtClean="0">
                <a:solidFill>
                  <a:schemeClr val="tx1"/>
                </a:solidFill>
                <a:latin typeface="+mn-lt"/>
                <a:ea typeface="+mn-ea"/>
                <a:cs typeface="+mn-cs"/>
              </a:rPr>
              <a:t>Each variable in C# has a specific type, which determines the size and layout of the variable's memory</a:t>
            </a:r>
          </a:p>
          <a:p>
            <a:r>
              <a:rPr lang="en-US" sz="1200" b="0" i="0" kern="1200" dirty="0" smtClean="0">
                <a:solidFill>
                  <a:schemeClr val="tx1"/>
                </a:solidFill>
                <a:latin typeface="+mn-lt"/>
                <a:ea typeface="+mn-ea"/>
                <a:cs typeface="+mn-cs"/>
              </a:rPr>
              <a:t>The range of values that can be stored within that memor</a:t>
            </a:r>
            <a:r>
              <a:rPr lang="en-US" sz="1200" b="0" i="0" kern="1200" baseline="0" dirty="0" smtClean="0">
                <a:solidFill>
                  <a:schemeClr val="tx1"/>
                </a:solidFill>
                <a:latin typeface="+mn-lt"/>
                <a:ea typeface="+mn-ea"/>
                <a:cs typeface="+mn-cs"/>
              </a:rPr>
              <a:t>y </a:t>
            </a:r>
            <a:r>
              <a:rPr lang="en-US" sz="1200" b="0" i="0" kern="1200" dirty="0" smtClean="0">
                <a:solidFill>
                  <a:schemeClr val="tx1"/>
                </a:solidFill>
                <a:latin typeface="+mn-lt"/>
                <a:ea typeface="+mn-ea"/>
                <a:cs typeface="+mn-cs"/>
              </a:rPr>
              <a:t>and the set of operations that can be applied to the variable.</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DataType must be a valid C# data type including char, int, float, double, or any user defined data type etc., and variable_list may consist of one or more identifier names separated by commas.</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is a strongly typed language; therefore every variable and object must have a declared type.</a:t>
            </a:r>
          </a:p>
          <a:p>
            <a:endParaRPr lang="en-US" dirty="0" smtClean="0"/>
          </a:p>
          <a:p>
            <a:r>
              <a:rPr lang="en-US" dirty="0" smtClean="0"/>
              <a:t>A data type can be described as being either:</a:t>
            </a:r>
          </a:p>
          <a:p>
            <a:endParaRPr lang="en-US" dirty="0" smtClean="0"/>
          </a:p>
          <a:p>
            <a:r>
              <a:rPr lang="en-US" dirty="0" smtClean="0"/>
              <a:t>A built-in data type, such as an int or char, or</a:t>
            </a:r>
          </a:p>
          <a:p>
            <a:r>
              <a:rPr lang="en-US" dirty="0" smtClean="0"/>
              <a:t>A user-defined data type, such as a class or interface.</a:t>
            </a:r>
          </a:p>
          <a:p>
            <a:endParaRPr lang="en-US" dirty="0" smtClean="0"/>
          </a:p>
          <a:p>
            <a:r>
              <a:rPr lang="en-US" dirty="0" smtClean="0"/>
              <a:t>Data types can also be defined as being either:</a:t>
            </a:r>
          </a:p>
          <a:p>
            <a:endParaRPr lang="en-US" dirty="0" smtClean="0"/>
          </a:p>
          <a:p>
            <a:r>
              <a:rPr lang="en-US" dirty="0" smtClean="0"/>
              <a:t>Value Types (C# Reference), which store values, or</a:t>
            </a:r>
          </a:p>
          <a:p>
            <a:r>
              <a:rPr lang="en-US" dirty="0" smtClean="0"/>
              <a:t>Reference Types (C# Reference), which store references to the actual data.</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Value type variables can be assigned a value directly. They are derived from the class </a:t>
            </a:r>
            <a:r>
              <a:rPr lang="en-US" sz="1200" b="1" i="0" kern="1200" dirty="0" smtClean="0">
                <a:solidFill>
                  <a:schemeClr val="tx1"/>
                </a:solidFill>
                <a:latin typeface="+mn-lt"/>
                <a:ea typeface="+mn-ea"/>
                <a:cs typeface="+mn-cs"/>
              </a:rPr>
              <a:t>System.ValueType</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value types directly contain data. Some examples are </a:t>
            </a:r>
            <a:r>
              <a:rPr lang="en-US" sz="1200" b="1" i="0" kern="1200" dirty="0" smtClean="0">
                <a:solidFill>
                  <a:schemeClr val="tx1"/>
                </a:solidFill>
                <a:latin typeface="+mn-lt"/>
                <a:ea typeface="+mn-ea"/>
                <a:cs typeface="+mn-cs"/>
              </a:rPr>
              <a:t>int, char, float</a:t>
            </a:r>
            <a:r>
              <a:rPr lang="en-US" sz="1200" b="0" i="0" kern="1200" dirty="0" smtClean="0">
                <a:solidFill>
                  <a:schemeClr val="tx1"/>
                </a:solidFill>
                <a:latin typeface="+mn-lt"/>
                <a:ea typeface="+mn-ea"/>
                <a:cs typeface="+mn-cs"/>
              </a:rPr>
              <a:t>, which stores numbers, alphabets and floating point numbers respectively. When you declare an </a:t>
            </a:r>
            <a:r>
              <a:rPr lang="en-US" sz="1200" b="1" i="0" kern="1200" dirty="0" smtClean="0">
                <a:solidFill>
                  <a:schemeClr val="tx1"/>
                </a:solidFill>
                <a:latin typeface="+mn-lt"/>
                <a:ea typeface="+mn-ea"/>
                <a:cs typeface="+mn-cs"/>
              </a:rPr>
              <a:t>int</a:t>
            </a:r>
            <a:r>
              <a:rPr lang="en-US" sz="1200" b="0" i="0" kern="1200" dirty="0" smtClean="0">
                <a:solidFill>
                  <a:schemeClr val="tx1"/>
                </a:solidFill>
                <a:latin typeface="+mn-lt"/>
                <a:ea typeface="+mn-ea"/>
                <a:cs typeface="+mn-cs"/>
              </a:rPr>
              <a:t> type, the system allocates memory to store the value.</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reference types do not contain the actual data stored in a variable, but they contain a reference to the variables.</a:t>
            </a:r>
          </a:p>
          <a:p>
            <a:r>
              <a:rPr lang="en-US" sz="1200" b="0" i="0" kern="1200" dirty="0" smtClean="0">
                <a:solidFill>
                  <a:schemeClr val="tx1"/>
                </a:solidFill>
                <a:latin typeface="+mn-lt"/>
                <a:ea typeface="+mn-ea"/>
                <a:cs typeface="+mn-cs"/>
              </a:rPr>
              <a:t>In other words, they refer to a memory location. Using more than one variable, the reference types can refer to a memory location. If the data in the memory location is changed by one of the variables, the other variable automatically reflects this change in value.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Example of </a:t>
            </a:r>
            <a:r>
              <a:rPr lang="en-US" sz="1200" b="1" i="0" kern="1200" dirty="0" smtClean="0">
                <a:solidFill>
                  <a:schemeClr val="tx1"/>
                </a:solidFill>
                <a:latin typeface="+mn-lt"/>
                <a:ea typeface="+mn-ea"/>
                <a:cs typeface="+mn-cs"/>
              </a:rPr>
              <a:t>built in</a:t>
            </a:r>
            <a:r>
              <a:rPr lang="en-US" sz="1200" b="0" i="0" kern="1200" dirty="0" smtClean="0">
                <a:solidFill>
                  <a:schemeClr val="tx1"/>
                </a:solidFill>
                <a:latin typeface="+mn-lt"/>
                <a:ea typeface="+mn-ea"/>
                <a:cs typeface="+mn-cs"/>
              </a:rPr>
              <a:t> reference types are:</a:t>
            </a:r>
            <a:r>
              <a:rPr lang="en-US" sz="1200" b="1" i="0" kern="1200" dirty="0" smtClean="0">
                <a:solidFill>
                  <a:schemeClr val="tx1"/>
                </a:solidFill>
                <a:latin typeface="+mn-lt"/>
                <a:ea typeface="+mn-ea"/>
                <a:cs typeface="+mn-cs"/>
              </a:rPr>
              <a:t>object</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dynamic</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string</a:t>
            </a:r>
            <a:r>
              <a:rPr lang="en-US" sz="1200" b="0" i="0" kern="1200" dirty="0" smtClean="0">
                <a:solidFill>
                  <a:schemeClr val="tx1"/>
                </a:solidFill>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literal is a source code representation of a value.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literal:boolean-literal</a:t>
            </a:r>
            <a:br>
              <a:rPr lang="en-US" dirty="0" smtClean="0"/>
            </a:br>
            <a:r>
              <a:rPr lang="en-US" dirty="0" smtClean="0"/>
              <a:t>integer-literal</a:t>
            </a:r>
            <a:br>
              <a:rPr lang="en-US" dirty="0" smtClean="0"/>
            </a:br>
            <a:r>
              <a:rPr lang="en-US" dirty="0" smtClean="0"/>
              <a:t>real-literal</a:t>
            </a:r>
            <a:br>
              <a:rPr lang="en-US" dirty="0" smtClean="0"/>
            </a:br>
            <a:r>
              <a:rPr lang="en-US" dirty="0" smtClean="0"/>
              <a:t>character-literal</a:t>
            </a:r>
            <a:br>
              <a:rPr lang="en-US" dirty="0" smtClean="0"/>
            </a:br>
            <a:r>
              <a:rPr lang="en-US" dirty="0" smtClean="0"/>
              <a:t>string-literal</a:t>
            </a:r>
            <a:br>
              <a:rPr lang="en-US" dirty="0" smtClean="0"/>
            </a:br>
            <a:r>
              <a:rPr lang="en-US" dirty="0" smtClean="0"/>
              <a:t>null-literal</a:t>
            </a:r>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44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40000"/>
              </a:lnSpc>
              <a:buFont typeface="Wingdings" pitchFamily="2" charset="2"/>
              <a:buNone/>
            </a:pPr>
            <a:r>
              <a:rPr lang="en-US" sz="1200" b="0" dirty="0" smtClean="0">
                <a:solidFill>
                  <a:srgbClr val="0000FF"/>
                </a:solidFill>
                <a:latin typeface="Book Antiqua" pitchFamily="18" charset="0"/>
              </a:rPr>
              <a:t>The number that are represented without decimal  point. Whole numbers having positive or negative values. </a:t>
            </a:r>
          </a:p>
          <a:p>
            <a:pPr>
              <a:lnSpc>
                <a:spcPct val="140000"/>
              </a:lnSpc>
              <a:buFont typeface="Wingdings" pitchFamily="2" charset="2"/>
              <a:buNone/>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Real Literals are floating</a:t>
            </a:r>
            <a:r>
              <a:rPr lang="en-US" sz="1200" b="0" baseline="0" dirty="0" smtClean="0">
                <a:solidFill>
                  <a:srgbClr val="0000FF"/>
                </a:solidFill>
                <a:latin typeface="Book Antiqua" pitchFamily="18" charset="0"/>
              </a:rPr>
              <a:t> point constants or numbers with decimal points .ex </a:t>
            </a:r>
            <a:r>
              <a:rPr lang="en-US" sz="1200" b="0" dirty="0" smtClean="0">
                <a:solidFill>
                  <a:srgbClr val="0000FF"/>
                </a:solidFill>
                <a:latin typeface="Book Antiqua" pitchFamily="18" charset="0"/>
              </a:rPr>
              <a:t>80.5,0.001,-3.2,1.0E-03.</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Character</a:t>
            </a:r>
            <a:r>
              <a:rPr lang="en-US" sz="1200" b="0" baseline="0" dirty="0" smtClean="0">
                <a:solidFill>
                  <a:srgbClr val="0000FF"/>
                </a:solidFill>
                <a:latin typeface="Book Antiqua" pitchFamily="18" charset="0"/>
              </a:rPr>
              <a:t> Literals are </a:t>
            </a:r>
            <a:r>
              <a:rPr lang="en-US" sz="1200" b="0" dirty="0" smtClean="0">
                <a:solidFill>
                  <a:srgbClr val="0000FF"/>
                </a:solidFill>
                <a:latin typeface="Book Antiqua" pitchFamily="18" charset="0"/>
              </a:rPr>
              <a:t>Constants which are alphanumeric in character, Alphabets(Upper and Lower), Digits, Special Characters.</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a:lnSpc>
                <a:spcPct val="140000"/>
              </a:lnSpc>
              <a:buFont typeface="Wingdings" pitchFamily="2" charset="2"/>
              <a:buNone/>
            </a:pPr>
            <a:r>
              <a:rPr lang="en-US" sz="1200" b="0" dirty="0" smtClean="0">
                <a:solidFill>
                  <a:srgbClr val="0000FF"/>
                </a:solidFill>
                <a:latin typeface="Book Antiqua" pitchFamily="18" charset="0"/>
              </a:rPr>
              <a:t>String is a Set of alphanumeric characters. Group of characters enclosed within double quotes.  Ex:”String in Java”.</a:t>
            </a:r>
          </a:p>
          <a:p>
            <a:pPr>
              <a:lnSpc>
                <a:spcPct val="140000"/>
              </a:lnSpc>
              <a:buFont typeface="Wingdings" pitchFamily="2" charset="2"/>
              <a:buChar char="v"/>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Boolean</a:t>
            </a:r>
            <a:r>
              <a:rPr lang="en-US" sz="1200" b="0" baseline="0" dirty="0" smtClean="0">
                <a:solidFill>
                  <a:srgbClr val="0000FF"/>
                </a:solidFill>
                <a:latin typeface="Book Antiqua" pitchFamily="18" charset="0"/>
              </a:rPr>
              <a:t> </a:t>
            </a:r>
            <a:r>
              <a:rPr lang="en-US" sz="1200" b="0" dirty="0" smtClean="0">
                <a:solidFill>
                  <a:srgbClr val="0000FF"/>
                </a:solidFill>
                <a:latin typeface="Book Antiqua" pitchFamily="18" charset="0"/>
              </a:rPr>
              <a:t>represent true or false and is applied in logical situation, there will be no quotes. </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a:lnSpc>
                <a:spcPct val="140000"/>
              </a:lnSpc>
              <a:buFont typeface="Wingdings" pitchFamily="2" charset="2"/>
              <a:buNone/>
            </a:pPr>
            <a:r>
              <a:rPr lang="en-US" sz="1200" b="0" dirty="0" smtClean="0">
                <a:solidFill>
                  <a:srgbClr val="0000FF"/>
                </a:solidFill>
                <a:latin typeface="Book Antiqua" pitchFamily="18" charset="0"/>
              </a:rPr>
              <a:t>Null Literal It is represented as ‘/0’ ,String terminator Marks the end of the String.</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IN" dirty="0" smtClean="0"/>
              <a:t>DNA </a:t>
            </a:r>
            <a:r>
              <a:rPr lang="en-IN" baseline="0" dirty="0" smtClean="0"/>
              <a:t> stands for </a:t>
            </a:r>
            <a:r>
              <a:rPr lang="en-IN" dirty="0" smtClean="0"/>
              <a:t>Distributed </a:t>
            </a:r>
            <a:r>
              <a:rPr lang="en-IN" dirty="0" err="1" smtClean="0"/>
              <a:t>interNet</a:t>
            </a:r>
            <a:r>
              <a:rPr lang="en-IN" dirty="0" smtClean="0"/>
              <a:t> Architecture</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IN" dirty="0" smtClean="0"/>
          </a:p>
          <a:p>
            <a:pPr>
              <a:buFont typeface="Wingdings" pitchFamily="2" charset="2"/>
              <a:buNone/>
            </a:pPr>
            <a:r>
              <a:rPr lang="en-US" sz="1200" b="0" i="0" kern="1200" dirty="0" smtClean="0">
                <a:solidFill>
                  <a:schemeClr val="tx1"/>
                </a:solidFill>
                <a:latin typeface="+mn-lt"/>
                <a:ea typeface="+mn-ea"/>
                <a:cs typeface="+mn-cs"/>
              </a:rPr>
              <a:t>The Microsoft .NET initiative is all-encompassing, ever-present, and in certain ways, brand-new—but the underlying technologies have been with us for some time. In this article, we’ll explore the evolutionary process that made .NET possible, from MS-DOS and the iterations of Windows to ActiveX. It’s all come together to culminate in .NET.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Keywords are predefined reserved identifiers that have special meanings to the compiler. They cannot be used as identifiers in your program unless they include </a:t>
            </a:r>
            <a:r>
              <a:rPr lang="en-US" dirty="0" smtClean="0"/>
              <a:t>@</a:t>
            </a:r>
            <a:r>
              <a:rPr lang="en-US" sz="1200" b="0" i="0" kern="1200" dirty="0" smtClean="0">
                <a:solidFill>
                  <a:schemeClr val="tx1"/>
                </a:solidFill>
                <a:latin typeface="+mn-lt"/>
                <a:ea typeface="+mn-ea"/>
                <a:cs typeface="+mn-cs"/>
              </a:rPr>
              <a:t> as a prefix. For example, </a:t>
            </a:r>
            <a:r>
              <a:rPr lang="en-US" b="1" dirty="0" smtClean="0"/>
              <a:t>@if</a:t>
            </a:r>
            <a:r>
              <a:rPr lang="en-US" sz="1200" b="0" i="0" kern="1200" dirty="0" smtClean="0">
                <a:solidFill>
                  <a:schemeClr val="tx1"/>
                </a:solidFill>
                <a:latin typeface="+mn-lt"/>
                <a:ea typeface="+mn-ea"/>
                <a:cs typeface="+mn-cs"/>
              </a:rPr>
              <a:t> is a legal identifier but</a:t>
            </a:r>
            <a:r>
              <a:rPr lang="en-US" sz="1200" b="1" i="0" kern="1200" dirty="0" smtClean="0">
                <a:solidFill>
                  <a:schemeClr val="tx1"/>
                </a:solidFill>
                <a:latin typeface="+mn-lt"/>
                <a:ea typeface="+mn-ea"/>
                <a:cs typeface="+mn-cs"/>
              </a:rPr>
              <a:t> </a:t>
            </a:r>
            <a:r>
              <a:rPr lang="en-US" b="1" dirty="0" smtClean="0"/>
              <a:t>if</a:t>
            </a:r>
            <a:r>
              <a:rPr lang="en-US" sz="1200" b="0" i="0" kern="1200" dirty="0" smtClean="0">
                <a:solidFill>
                  <a:schemeClr val="tx1"/>
                </a:solidFill>
                <a:latin typeface="+mn-lt"/>
                <a:ea typeface="+mn-ea"/>
                <a:cs typeface="+mn-cs"/>
              </a:rPr>
              <a:t> is not because it is a keyword.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is a  essential concept in .NET’s type system. With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one can link between value-types and reference-types by allowing any value of a value-type to be converted to and from type object.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enables a unified view of the type system wherein a value of any type can ultimately be treated as an object.</a:t>
            </a:r>
          </a:p>
          <a:p>
            <a:r>
              <a:rPr lang="en-US" sz="1200" b="0" i="0" kern="1200" dirty="0" smtClean="0">
                <a:solidFill>
                  <a:schemeClr val="tx1"/>
                </a:solidFill>
                <a:latin typeface="+mn-lt"/>
                <a:ea typeface="+mn-ea"/>
                <a:cs typeface="+mn-cs"/>
              </a:rPr>
              <a:t>Converting a value type to reference type is called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is the opposite operation and is an explicit operation.</a:t>
            </a:r>
          </a:p>
          <a:p>
            <a:r>
              <a:rPr lang="en-US" sz="1200" b="0" i="0" kern="1200" dirty="0" smtClean="0">
                <a:solidFill>
                  <a:schemeClr val="tx1"/>
                </a:solidFill>
                <a:latin typeface="+mn-lt"/>
                <a:ea typeface="+mn-ea"/>
                <a:cs typeface="+mn-cs"/>
              </a:rPr>
              <a:t>.NET provides a unified type system. All types including value types derive from the type object. It is possible to call object methods on any value, even values of  primitive  types such as int.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Unboxing is an explicit conversion from the type </a:t>
            </a:r>
            <a:r>
              <a:rPr lang="en-US" sz="1200" b="1" i="0" kern="1200" dirty="0" smtClean="0">
                <a:solidFill>
                  <a:schemeClr val="tx1"/>
                </a:solidFill>
                <a:latin typeface="+mn-lt"/>
                <a:ea typeface="+mn-ea"/>
                <a:cs typeface="+mn-cs"/>
              </a:rPr>
              <a:t>object</a:t>
            </a:r>
            <a:r>
              <a:rPr lang="en-US" sz="1200" b="0" i="0" kern="1200" dirty="0" smtClean="0">
                <a:solidFill>
                  <a:schemeClr val="tx1"/>
                </a:solidFill>
                <a:latin typeface="+mn-lt"/>
                <a:ea typeface="+mn-ea"/>
                <a:cs typeface="+mn-cs"/>
              </a:rPr>
              <a:t> to a</a:t>
            </a:r>
            <a:r>
              <a:rPr lang="en-US" sz="1200" b="0" i="0" u="none"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value type</a:t>
            </a:r>
            <a:r>
              <a:rPr lang="en-US" sz="1200" b="0" i="0" u="none" strike="noStrike"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or from an interface type to a value type that implements the interface.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Unboxing operation consists of:</a:t>
            </a:r>
          </a:p>
          <a:p>
            <a:r>
              <a:rPr lang="en-US" sz="1200" b="0" i="0" kern="1200" dirty="0" smtClean="0">
                <a:solidFill>
                  <a:schemeClr val="tx1"/>
                </a:solidFill>
                <a:latin typeface="+mn-lt"/>
                <a:ea typeface="+mn-ea"/>
                <a:cs typeface="+mn-cs"/>
              </a:rPr>
              <a:t>Checking the object instance to make sure that it is a boxed value of the given value type.</a:t>
            </a:r>
          </a:p>
          <a:p>
            <a:r>
              <a:rPr lang="en-US" sz="1200" b="0" i="0" kern="1200" dirty="0" smtClean="0">
                <a:solidFill>
                  <a:schemeClr val="tx1"/>
                </a:solidFill>
                <a:latin typeface="+mn-lt"/>
                <a:ea typeface="+mn-ea"/>
                <a:cs typeface="+mn-cs"/>
              </a:rPr>
              <a:t>Copying the value from the instance into the value-type variable.</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 Casting:</a:t>
            </a:r>
            <a:r>
              <a:rPr lang="en-US" dirty="0" smtClean="0">
                <a:solidFill>
                  <a:srgbClr val="002060"/>
                </a:solidFill>
                <a:latin typeface="Book Antiqua" pitchFamily="18" charset="0"/>
              </a:rPr>
              <a:t>Data Type gets converted implicitly into its higher type without  intervention </a:t>
            </a:r>
          </a:p>
          <a:p>
            <a:endParaRPr lang="en-US" dirty="0" smtClean="0"/>
          </a:p>
          <a:p>
            <a:r>
              <a:rPr lang="en-US" dirty="0" smtClean="0"/>
              <a:t>Explicit Casting : </a:t>
            </a:r>
            <a:r>
              <a:rPr lang="en-US" dirty="0" smtClean="0">
                <a:solidFill>
                  <a:srgbClr val="002060"/>
                </a:solidFill>
                <a:latin typeface="Book Antiqua" pitchFamily="18" charset="0"/>
              </a:rPr>
              <a:t>Data Type gets converted explicitly  from higher type to lower type  after user intervention .</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 operator is a symbol that tells the compiler to perform specific mathematical or logical manipulations. C# is rich in built-in operators and provides the following type of operators:</a:t>
            </a:r>
          </a:p>
          <a:p>
            <a:r>
              <a:rPr lang="en-US" sz="1200" b="0" i="0" kern="1200" dirty="0" smtClean="0">
                <a:solidFill>
                  <a:schemeClr val="tx1"/>
                </a:solidFill>
                <a:latin typeface="+mn-lt"/>
                <a:ea typeface="+mn-ea"/>
                <a:cs typeface="+mn-cs"/>
              </a:rPr>
              <a:t>Arithmetic Operators</a:t>
            </a:r>
          </a:p>
          <a:p>
            <a:r>
              <a:rPr lang="en-US" sz="1200" b="0" i="0" kern="1200" dirty="0" smtClean="0">
                <a:solidFill>
                  <a:schemeClr val="tx1"/>
                </a:solidFill>
                <a:latin typeface="+mn-lt"/>
                <a:ea typeface="+mn-ea"/>
                <a:cs typeface="+mn-cs"/>
              </a:rPr>
              <a:t>Relational Operators</a:t>
            </a:r>
          </a:p>
          <a:p>
            <a:r>
              <a:rPr lang="en-US" sz="1200" b="0" i="0" kern="1200" dirty="0" smtClean="0">
                <a:solidFill>
                  <a:schemeClr val="tx1"/>
                </a:solidFill>
                <a:latin typeface="+mn-lt"/>
                <a:ea typeface="+mn-ea"/>
                <a:cs typeface="+mn-cs"/>
              </a:rPr>
              <a:t>Logical Operators</a:t>
            </a:r>
          </a:p>
          <a:p>
            <a:r>
              <a:rPr lang="en-US" sz="1200" b="0" i="0" kern="1200" dirty="0" smtClean="0">
                <a:solidFill>
                  <a:schemeClr val="tx1"/>
                </a:solidFill>
                <a:latin typeface="+mn-lt"/>
                <a:ea typeface="+mn-ea"/>
                <a:cs typeface="+mn-cs"/>
              </a:rPr>
              <a:t>Bitwise Operators</a:t>
            </a:r>
          </a:p>
          <a:p>
            <a:r>
              <a:rPr lang="en-US" sz="1200" b="0" i="0" kern="1200" dirty="0" smtClean="0">
                <a:solidFill>
                  <a:schemeClr val="tx1"/>
                </a:solidFill>
                <a:latin typeface="+mn-lt"/>
                <a:ea typeface="+mn-ea"/>
                <a:cs typeface="+mn-cs"/>
              </a:rPr>
              <a:t>Assignment Operators</a:t>
            </a:r>
          </a:p>
          <a:p>
            <a:r>
              <a:rPr lang="en-US" sz="1200" b="0" i="0" kern="1200" dirty="0" smtClean="0">
                <a:solidFill>
                  <a:schemeClr val="tx1"/>
                </a:solidFill>
                <a:latin typeface="+mn-lt"/>
                <a:ea typeface="+mn-ea"/>
                <a:cs typeface="+mn-cs"/>
              </a:rPr>
              <a:t>Misc Operators</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Is a software development environment (also know as an Integrated Development Environment or IDE), It's used primarily by Software Developers to build Software products, websites and Utilities.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Visual Studio was introduced by Microsoft in 1998 and has seen many evolutions, product versions are: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Visual Studio 6.0 (1998)</a:t>
            </a:r>
          </a:p>
          <a:p>
            <a:r>
              <a:rPr lang="en-US" sz="1200" b="0" i="0" kern="1200" dirty="0" smtClean="0">
                <a:solidFill>
                  <a:schemeClr val="tx1"/>
                </a:solidFill>
                <a:latin typeface="+mn-lt"/>
                <a:ea typeface="+mn-ea"/>
                <a:cs typeface="+mn-cs"/>
              </a:rPr>
              <a:t>5.2 Visual Studio .NET (2002)</a:t>
            </a:r>
          </a:p>
          <a:p>
            <a:r>
              <a:rPr lang="en-US" sz="1200" b="0" i="0" kern="1200" dirty="0" smtClean="0">
                <a:solidFill>
                  <a:schemeClr val="tx1"/>
                </a:solidFill>
                <a:latin typeface="+mn-lt"/>
                <a:ea typeface="+mn-ea"/>
                <a:cs typeface="+mn-cs"/>
              </a:rPr>
              <a:t>5.3 Visual Studio .NET 2003</a:t>
            </a:r>
          </a:p>
          <a:p>
            <a:r>
              <a:rPr lang="en-US" sz="1200" b="0" i="0" kern="1200" dirty="0" smtClean="0">
                <a:solidFill>
                  <a:schemeClr val="tx1"/>
                </a:solidFill>
                <a:latin typeface="+mn-lt"/>
                <a:ea typeface="+mn-ea"/>
                <a:cs typeface="+mn-cs"/>
              </a:rPr>
              <a:t>5.4 Visual Studio 2005</a:t>
            </a:r>
          </a:p>
          <a:p>
            <a:r>
              <a:rPr lang="en-US" sz="1200" b="0" i="0" kern="1200" dirty="0" smtClean="0">
                <a:solidFill>
                  <a:schemeClr val="tx1"/>
                </a:solidFill>
                <a:latin typeface="+mn-lt"/>
                <a:ea typeface="+mn-ea"/>
                <a:cs typeface="+mn-cs"/>
              </a:rPr>
              <a:t>5.5 Visual Studio 2008</a:t>
            </a:r>
          </a:p>
          <a:p>
            <a:r>
              <a:rPr lang="en-US" sz="1200" b="0" i="0" kern="1200" dirty="0" smtClean="0">
                <a:solidFill>
                  <a:schemeClr val="tx1"/>
                </a:solidFill>
                <a:latin typeface="+mn-lt"/>
                <a:ea typeface="+mn-ea"/>
                <a:cs typeface="+mn-cs"/>
              </a:rPr>
              <a:t>5.6 Visual Studio 2010</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The current Version of Visual Studio is 2012 and is available in a number of different versions, each designed to suite a different type of user:</a:t>
            </a:r>
          </a:p>
          <a:p>
            <a:r>
              <a:rPr lang="en-US" sz="1200" b="0" i="0" kern="1200" dirty="0" smtClean="0">
                <a:solidFill>
                  <a:schemeClr val="tx1"/>
                </a:solidFill>
                <a:latin typeface="+mn-lt"/>
                <a:ea typeface="+mn-ea"/>
                <a:cs typeface="+mn-cs"/>
              </a:rPr>
              <a:t>Visual Studio 2010 - Express (Free Version)</a:t>
            </a:r>
          </a:p>
          <a:p>
            <a:r>
              <a:rPr lang="en-US" sz="1200" b="0" i="0" kern="1200" dirty="0" smtClean="0">
                <a:solidFill>
                  <a:schemeClr val="tx1"/>
                </a:solidFill>
                <a:latin typeface="+mn-lt"/>
                <a:ea typeface="+mn-ea"/>
                <a:cs typeface="+mn-cs"/>
              </a:rPr>
              <a:t>Visual Studio 2010 - Professional</a:t>
            </a:r>
          </a:p>
          <a:p>
            <a:r>
              <a:rPr lang="en-US" sz="1200" b="0" i="0" kern="1200" dirty="0" smtClean="0">
                <a:solidFill>
                  <a:schemeClr val="tx1"/>
                </a:solidFill>
                <a:latin typeface="+mn-lt"/>
                <a:ea typeface="+mn-ea"/>
                <a:cs typeface="+mn-cs"/>
              </a:rPr>
              <a:t>Visual Studio 2010 - Premium</a:t>
            </a:r>
          </a:p>
          <a:p>
            <a:r>
              <a:rPr lang="en-US" sz="1200" b="0" i="0" kern="1200" dirty="0" smtClean="0">
                <a:solidFill>
                  <a:schemeClr val="tx1"/>
                </a:solidFill>
                <a:latin typeface="+mn-lt"/>
                <a:ea typeface="+mn-ea"/>
                <a:cs typeface="+mn-cs"/>
              </a:rPr>
              <a:t>Visual Studio 2010 - Ultimate</a:t>
            </a:r>
          </a:p>
          <a:p>
            <a:r>
              <a:rPr lang="en-US" sz="1200" b="0" i="0" kern="1200" dirty="0" smtClean="0">
                <a:solidFill>
                  <a:schemeClr val="tx1"/>
                </a:solidFill>
                <a:latin typeface="+mn-lt"/>
                <a:ea typeface="+mn-ea"/>
                <a:cs typeface="+mn-cs"/>
              </a:rPr>
              <a:t>Visual Studio 2010 - Test Professional</a:t>
            </a:r>
          </a:p>
          <a:p>
            <a:r>
              <a:rPr lang="en-US" sz="1200" b="0" i="0" kern="1200" dirty="0" smtClean="0">
                <a:solidFill>
                  <a:schemeClr val="tx1"/>
                </a:solidFill>
                <a:latin typeface="+mn-lt"/>
                <a:ea typeface="+mn-ea"/>
                <a:cs typeface="+mn-cs"/>
              </a:rPr>
              <a:t>Visual Studio 2012 </a:t>
            </a:r>
          </a:p>
          <a:p>
            <a:endParaRPr lang="en-IN"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56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Visual Studio .NET (2002)</a:t>
            </a:r>
          </a:p>
          <a:p>
            <a:r>
              <a:rPr lang="en-US" sz="1200" b="0" i="0" kern="1200" dirty="0" smtClean="0">
                <a:solidFill>
                  <a:schemeClr val="tx1"/>
                </a:solidFill>
                <a:latin typeface="+mn-lt"/>
                <a:ea typeface="+mn-ea"/>
                <a:cs typeface="+mn-cs"/>
              </a:rPr>
              <a:t>Visual Studio .NET 2003</a:t>
            </a:r>
          </a:p>
          <a:p>
            <a:r>
              <a:rPr lang="en-US" sz="1200" b="0" i="0" kern="1200" dirty="0" smtClean="0">
                <a:solidFill>
                  <a:schemeClr val="tx1"/>
                </a:solidFill>
                <a:latin typeface="+mn-lt"/>
                <a:ea typeface="+mn-ea"/>
                <a:cs typeface="+mn-cs"/>
              </a:rPr>
              <a:t>Visual Studio 2005</a:t>
            </a:r>
          </a:p>
          <a:p>
            <a:r>
              <a:rPr lang="en-US" sz="1200" b="0" i="0" kern="1200" dirty="0" smtClean="0">
                <a:solidFill>
                  <a:schemeClr val="tx1"/>
                </a:solidFill>
                <a:latin typeface="+mn-lt"/>
                <a:ea typeface="+mn-ea"/>
                <a:cs typeface="+mn-cs"/>
              </a:rPr>
              <a:t>Visual Studio 2008</a:t>
            </a:r>
          </a:p>
          <a:p>
            <a:r>
              <a:rPr lang="en-US" sz="1200" b="0" i="0" kern="1200" dirty="0" smtClean="0">
                <a:solidFill>
                  <a:schemeClr val="tx1"/>
                </a:solidFill>
                <a:latin typeface="+mn-lt"/>
                <a:ea typeface="+mn-ea"/>
                <a:cs typeface="+mn-cs"/>
              </a:rPr>
              <a:t>Visual Studio 2010</a:t>
            </a:r>
          </a:p>
          <a:p>
            <a:r>
              <a:rPr lang="en-US" sz="1200" b="0" i="0" kern="1200" dirty="0" smtClean="0">
                <a:solidFill>
                  <a:schemeClr val="tx1"/>
                </a:solidFill>
                <a:latin typeface="+mn-lt"/>
                <a:ea typeface="+mn-ea"/>
                <a:cs typeface="+mn-cs"/>
              </a:rPr>
              <a:t>Visual Studio 2012</a:t>
            </a:r>
            <a:endParaRPr lang="en-US" sz="1200" b="0" i="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57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Control statements give you additional means to control the processing within the applications you develop. This section explores the syntax and function of the if, switch, do-while, for, for each, goto, break, continue, and return statements.</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58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40000"/>
              </a:lnSpc>
              <a:buFont typeface="Wingdings" pitchFamily="2" charset="2"/>
              <a:buNone/>
            </a:pPr>
            <a:r>
              <a:rPr lang="en-IN" sz="1200" dirty="0" smtClean="0">
                <a:solidFill>
                  <a:srgbClr val="0000FF"/>
                </a:solidFill>
                <a:latin typeface="Book Antiqua" pitchFamily="18" charset="0"/>
              </a:rPr>
              <a:t>The if/else statement is an extension of the if statement. If the statements in the if statement fails, the statements in the else block are executed. </a:t>
            </a:r>
          </a:p>
          <a:p>
            <a:pPr>
              <a:lnSpc>
                <a:spcPct val="140000"/>
              </a:lnSpc>
              <a:buFont typeface="Wingdings" pitchFamily="2" charset="2"/>
              <a:buChar char="v"/>
            </a:pPr>
            <a:endParaRPr lang="en-IN" sz="1200" dirty="0" smtClean="0">
              <a:solidFill>
                <a:srgbClr val="0000FF"/>
              </a:solidFill>
              <a:latin typeface="Book Antiqua" pitchFamily="18" charset="0"/>
            </a:endParaRPr>
          </a:p>
          <a:p>
            <a:pPr>
              <a:lnSpc>
                <a:spcPct val="140000"/>
              </a:lnSpc>
              <a:buFont typeface="Wingdings" pitchFamily="2" charset="2"/>
              <a:buNone/>
            </a:pPr>
            <a:r>
              <a:rPr lang="en-IN" sz="1200" dirty="0" smtClean="0">
                <a:solidFill>
                  <a:srgbClr val="0000FF"/>
                </a:solidFill>
                <a:latin typeface="Book Antiqua" pitchFamily="18" charset="0"/>
              </a:rPr>
              <a:t>When executing a switch statement, the program falls through to the next case. Therefore, if you want to exit in the middle of the switch </a:t>
            </a:r>
          </a:p>
          <a:p>
            <a:pPr>
              <a:lnSpc>
                <a:spcPct val="140000"/>
              </a:lnSpc>
              <a:buFont typeface="Wingdings" pitchFamily="2" charset="2"/>
              <a:buNone/>
            </a:pPr>
            <a:r>
              <a:rPr lang="en-IN" sz="1200" dirty="0" smtClean="0">
                <a:solidFill>
                  <a:srgbClr val="0000FF"/>
                </a:solidFill>
                <a:latin typeface="Book Antiqua" pitchFamily="18" charset="0"/>
              </a:rPr>
              <a:t>statement code block, you must insert a break statement, which causes the program to continue executing after the current code block</a:t>
            </a:r>
            <a:r>
              <a:rPr lang="en-IN" sz="1200" dirty="0" smtClean="0">
                <a:latin typeface="Book Antiqua" pitchFamily="18" charset="0"/>
              </a:rPr>
              <a:t>. </a:t>
            </a:r>
            <a:endParaRPr lang="en-IN" sz="1200" dirty="0" smtClean="0">
              <a:solidFill>
                <a:srgbClr val="0000FF"/>
              </a:solidFill>
              <a:latin typeface="Book Antiqua" pitchFamily="18" charset="0"/>
            </a:endParaRPr>
          </a:p>
          <a:p>
            <a:pPr>
              <a:lnSpc>
                <a:spcPct val="140000"/>
              </a:lnSpc>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62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0" dirty="0" smtClean="0"/>
              <a:t>The .NET Framework (pronounced dot net) is a software framework developed by Microsoft that runs primarily on Microsoft Windows. It includes a large library and provides language interoperability (each language can use code written in other languages) across several programming languages. Programs written for the .NET Framework execute in a software environment (as contrasted to hardware environment), known as the Common Language Runtime (CLR), an application virtual machine that provides services such as security, memory management, and exception handling. The class library and the CLR together constitute the .NET Framework.</a:t>
            </a:r>
          </a:p>
          <a:p>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800" dirty="0" err="1" smtClean="0"/>
              <a:t>InteroperabilityBecause</a:t>
            </a:r>
            <a:r>
              <a:rPr lang="en-US" sz="800" dirty="0" smtClean="0"/>
              <a:t> computer systems commonly require interaction between newer and older applications, the .NET Framework provides means to access functionality implemented in newer and older programs that execute outside the .NET environment. Access to COM components is provided in the </a:t>
            </a:r>
            <a:r>
              <a:rPr lang="en-US" sz="800" dirty="0" err="1" smtClean="0"/>
              <a:t>System.Runtime.InteropServices</a:t>
            </a:r>
            <a:r>
              <a:rPr lang="en-US" sz="800" dirty="0" smtClean="0"/>
              <a:t> and </a:t>
            </a:r>
            <a:r>
              <a:rPr lang="en-US" sz="800" dirty="0" err="1" smtClean="0"/>
              <a:t>System.EnterpriseServices</a:t>
            </a:r>
            <a:r>
              <a:rPr lang="en-US" sz="800" dirty="0" smtClean="0"/>
              <a:t> namespaces of the framework; access to other functionality is achieved using the P/Invoke </a:t>
            </a:r>
            <a:r>
              <a:rPr lang="en-US" sz="800" dirty="0" err="1" smtClean="0"/>
              <a:t>feature.Common</a:t>
            </a:r>
            <a:r>
              <a:rPr lang="en-US" sz="800" dirty="0" smtClean="0"/>
              <a:t> Language Runtime </a:t>
            </a:r>
            <a:r>
              <a:rPr lang="en-US" sz="800" dirty="0" err="1" smtClean="0"/>
              <a:t>engineThe</a:t>
            </a:r>
            <a:r>
              <a:rPr lang="en-US" sz="800" dirty="0" smtClean="0"/>
              <a:t> Common Language Runtime (CLR) serves as the execution engine of the .NET Framework. All .NET programs execute under the supervision of the CLR, guaranteeing certain properties and behaviors in the areas of memory management, security, and exception </a:t>
            </a:r>
            <a:r>
              <a:rPr lang="en-US" sz="800" dirty="0" err="1" smtClean="0"/>
              <a:t>handling.Language</a:t>
            </a:r>
            <a:r>
              <a:rPr lang="en-US" sz="800" dirty="0" smtClean="0"/>
              <a:t> </a:t>
            </a:r>
            <a:r>
              <a:rPr lang="en-US" sz="800" dirty="0" err="1" smtClean="0"/>
              <a:t>independenceThe</a:t>
            </a:r>
            <a:r>
              <a:rPr lang="en-US" sz="800" dirty="0" smtClean="0"/>
              <a:t> .NET Framework introduces a Common Type System, or CTS. The CTS specification defines all possible </a:t>
            </a:r>
            <a:r>
              <a:rPr lang="en-US" sz="800" dirty="0" err="1" smtClean="0"/>
              <a:t>datatypes</a:t>
            </a:r>
            <a:r>
              <a:rPr lang="en-US" sz="800" dirty="0" smtClean="0"/>
              <a:t> and programming constructs supported by the CLR and how they may or may not interact with each other conforming to the Common Language Infrastructure (CLI) specification. Because of this feature, the .NET Framework supports the exchange of types and object instances between libraries and applications written using any conforming .NET </a:t>
            </a:r>
            <a:r>
              <a:rPr lang="en-US" sz="800" dirty="0" err="1" smtClean="0"/>
              <a:t>language.Base</a:t>
            </a:r>
            <a:r>
              <a:rPr lang="en-US" sz="800" dirty="0" smtClean="0"/>
              <a:t> Class </a:t>
            </a:r>
            <a:r>
              <a:rPr lang="en-US" sz="800" dirty="0" err="1" smtClean="0"/>
              <a:t>LibraryThe</a:t>
            </a:r>
            <a:r>
              <a:rPr lang="en-US" sz="800" dirty="0" smtClean="0"/>
              <a:t> Base Class Library (BCL), part of the Framework Class Library (FCL), is a library of functionality available to all languages using the .NET Framework. The BCL provides classes that encapsulate a number of common functions, including file reading and writing, graphic rendering, database interaction, XML document manipulation, and so on. It consists of classes, interfaces of reusable types that integrates with CLR(Common Language Runtime).Simplified deployment The .NET Framework includes design features and tools which help manage the installation of computer software to ensure it does not interfere with previously installed software, and it conforms to security </a:t>
            </a:r>
            <a:r>
              <a:rPr lang="en-US" sz="800" dirty="0" err="1" smtClean="0"/>
              <a:t>requirements.SecurityThe</a:t>
            </a:r>
            <a:r>
              <a:rPr lang="en-US" sz="800" dirty="0" smtClean="0"/>
              <a:t> design addresses some of the vulnerabilities, such as buffer overflows, which have been exploited by malicious software. Additionally, .NET provides a common security model for all </a:t>
            </a:r>
            <a:r>
              <a:rPr lang="en-US" sz="800" dirty="0" err="1" smtClean="0"/>
              <a:t>applications.PortabilityWhile</a:t>
            </a:r>
            <a:r>
              <a:rPr lang="en-US" sz="800" dirty="0" smtClean="0"/>
              <a:t> Microsoft has never implemented the full framework on any system except Microsoft Windows, it has engineered the framework to be platform-agnostic,[3] and cross-platform implementations are available for other operating systems (see </a:t>
            </a:r>
            <a:r>
              <a:rPr lang="en-US" sz="800" dirty="0" err="1" smtClean="0"/>
              <a:t>Silverlight</a:t>
            </a:r>
            <a:r>
              <a:rPr lang="en-US" sz="800" dirty="0" smtClean="0"/>
              <a:t> and the Alternative implementations section below). Microsoft submitted the specifications for the Common Language Infrastructure (which includes the core class libraries, Common Type System, and the Common Intermediate Language),[4][5][6] the C# language,[7] and the C++/CLI language[8] to both ECMA and the ISO, making them available as official standards. This makes it possible for third parties to create compatible implementations of the framework and its languages on other platforms.</a:t>
            </a:r>
            <a:endParaRPr lang="en-IN" sz="80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Net Framework is a platform that provides tools and technologies to develop Windows, Web and Enterprise applications. It mainly contains two components,</a:t>
            </a:r>
          </a:p>
          <a:p>
            <a:r>
              <a:rPr lang="en-US" sz="1200" b="0" i="0" kern="1200" dirty="0" smtClean="0">
                <a:solidFill>
                  <a:schemeClr val="tx1"/>
                </a:solidFill>
                <a:latin typeface="+mn-lt"/>
                <a:ea typeface="+mn-ea"/>
                <a:cs typeface="+mn-cs"/>
              </a:rPr>
              <a:t>1.   Common Language Runtime (CLR)</a:t>
            </a:r>
          </a:p>
          <a:p>
            <a:r>
              <a:rPr lang="en-US" sz="1200" b="0" i="0" kern="1200" dirty="0" smtClean="0">
                <a:solidFill>
                  <a:schemeClr val="tx1"/>
                </a:solidFill>
                <a:latin typeface="+mn-lt"/>
                <a:ea typeface="+mn-ea"/>
                <a:cs typeface="+mn-cs"/>
              </a:rPr>
              <a:t>2.    </a:t>
            </a:r>
            <a:r>
              <a:rPr lang="en-US" sz="1200" b="0" i="0" kern="1200" dirty="0" err="1" smtClean="0">
                <a:solidFill>
                  <a:schemeClr val="tx1"/>
                </a:solidFill>
                <a:latin typeface="+mn-lt"/>
                <a:ea typeface="+mn-ea"/>
                <a:cs typeface="+mn-cs"/>
              </a:rPr>
              <a:t>.Net</a:t>
            </a:r>
            <a:r>
              <a:rPr lang="en-US" sz="1200" b="0" i="0" kern="1200" dirty="0" smtClean="0">
                <a:solidFill>
                  <a:schemeClr val="tx1"/>
                </a:solidFill>
                <a:latin typeface="+mn-lt"/>
                <a:ea typeface="+mn-ea"/>
                <a:cs typeface="+mn-cs"/>
              </a:rPr>
              <a:t> Framework Class Library. </a:t>
            </a:r>
          </a:p>
          <a:p>
            <a:pPr>
              <a:buFont typeface="Wingdings" pitchFamily="2" charset="2"/>
              <a:buChar char="v"/>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Common Intermediate Language (CIL, pronounced either "sil" or "kil") (formerly called Microsoft Intermediate Language or MSIL) is the lowest-level human-readable programming language defined by the Common Language Infrastructure (CLI) specification and is used by the .NET Framework and Mono.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Languages which target a CLI-compatible runtime environment compile to CIL, which is assembled into an object code that has a bytecode-style format.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CIL is an object-oriented assembly language, and is entirely stack-based. Its bytecode is translated intonative code or executed by a virtual machine.</a:t>
            </a: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compiling to managed code, the compiler translates your source code into Microsoft intermediate language (MSIL), which is a CPU-independent set of instructions that can be efficiently converted to native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MSIL includes instructions for loading, storing, initializing, and calling methods on objects, as well as instructions for arithmetic and logical operations, control flow, direct memory access, exception handling, and other operations. Before code can be run, MSIL must be converted to CPU-specific code, usually by a just-in-time (JIT) compiler.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common language runtime supplies one or more JIT compilers for each computer architecture it supports, the same set of MSIL can be JIT-compiled and run on any supported architecture.</a:t>
            </a:r>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Full form of CLR is Common Language Runtime and it forms the heart of the .NET framework.</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All Languages have runtime and its the responsibility of the runtime to take care of the code execution of the program</a:t>
            </a:r>
            <a:r>
              <a:rPr lang="en-US" sz="1200" b="0" i="0" kern="1200" baseline="0" dirty="0" smtClean="0">
                <a:solidFill>
                  <a:schemeClr val="tx1"/>
                </a:solidFill>
                <a:latin typeface="+mn-lt"/>
                <a:ea typeface="+mn-ea"/>
                <a:cs typeface="+mn-cs"/>
              </a:rPr>
              <a:t>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For example VC++ has MSCRT40.DLL,VB6 has MSVBVM60.DLL , Java has Java Virtual Machine etc. Similarly .NET has CLR.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Following are the responsibilities of CLR</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Garbage Collection :-</a:t>
            </a:r>
            <a:r>
              <a:rPr lang="en-US" sz="1200" b="0" i="0" kern="1200" dirty="0" smtClean="0">
                <a:solidFill>
                  <a:schemeClr val="tx1"/>
                </a:solidFill>
                <a:latin typeface="+mn-lt"/>
                <a:ea typeface="+mn-ea"/>
                <a:cs typeface="+mn-cs"/>
              </a:rPr>
              <a:t> CLR automatically manages memory thus eliminating memory leakes. When objects are not referred GC automatically releases those memory thus providing efficient memory management.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Code Access Security :-</a:t>
            </a:r>
            <a:r>
              <a:rPr lang="en-US" sz="1200" b="0" i="0" kern="1200" dirty="0" smtClean="0">
                <a:solidFill>
                  <a:schemeClr val="tx1"/>
                </a:solidFill>
                <a:latin typeface="+mn-lt"/>
                <a:ea typeface="+mn-ea"/>
                <a:cs typeface="+mn-cs"/>
              </a:rPr>
              <a:t> CAS grants rights to program depending on the security configuration of the machine.Example the program has rights to edit or create a new file but the security configuration of machine does not allow the program to delete a file.CAS will take care that the code runs under the environment of machines security configuration.</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Code Verification :-</a:t>
            </a:r>
            <a:r>
              <a:rPr lang="en-US" sz="1200" b="0" i="0" kern="1200" dirty="0" smtClean="0">
                <a:solidFill>
                  <a:schemeClr val="tx1"/>
                </a:solidFill>
                <a:latin typeface="+mn-lt"/>
                <a:ea typeface="+mn-ea"/>
                <a:cs typeface="+mn-cs"/>
              </a:rPr>
              <a:t> This ensures proper code execution and type safety while the code runs.It prevents the source code to perform illegal operation such as accessing invalid memory locations etc.</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IL( Intermediate language )-</a:t>
            </a:r>
            <a:r>
              <a:rPr lang="en-US" sz="1200" b="0" i="0" kern="1200" dirty="0" smtClean="0">
                <a:solidFill>
                  <a:schemeClr val="tx1"/>
                </a:solidFill>
                <a:latin typeface="+mn-lt"/>
                <a:ea typeface="+mn-ea"/>
                <a:cs typeface="+mn-cs"/>
              </a:rPr>
              <a:t>to-native translators and optimizer's :- CLR uses JIT and compiles the IL code to machine code and then executes. CLR also determines depending on platform what is optimized way of running the IL code.</a:t>
            </a:r>
          </a:p>
          <a:p>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en.wikipedia.org/wiki/Windows_Server_2003_R2" TargetMode="External"/><Relationship Id="rId13" Type="http://schemas.openxmlformats.org/officeDocument/2006/relationships/hyperlink" Target="http://en.wikipedia.org/wiki/Windows_7" TargetMode="External"/><Relationship Id="rId18" Type="http://schemas.openxmlformats.org/officeDocument/2006/relationships/hyperlink" Target="http://en.wikipedia.org/wiki/Windows_Server_2012" TargetMode="External"/><Relationship Id="rId3" Type="http://schemas.openxmlformats.org/officeDocument/2006/relationships/hyperlink" Target="http://en.wikipedia.org/wiki/.NET_Framework_version_history" TargetMode="External"/><Relationship Id="rId7" Type="http://schemas.openxmlformats.org/officeDocument/2006/relationships/hyperlink" Target="http://en.wikipedia.org/wiki/Visual_Studio_2005" TargetMode="External"/><Relationship Id="rId12" Type="http://schemas.openxmlformats.org/officeDocument/2006/relationships/hyperlink" Target="http://en.wikipedia.org/wiki/Visual_Studio_2008" TargetMode="External"/><Relationship Id="rId17" Type="http://schemas.openxmlformats.org/officeDocument/2006/relationships/hyperlink" Target="http://en.wikipedia.org/wiki/Windows_8" TargetMode="External"/><Relationship Id="rId2" Type="http://schemas.openxmlformats.org/officeDocument/2006/relationships/notesSlide" Target="../notesSlides/notesSlide15.xml"/><Relationship Id="rId16" Type="http://schemas.openxmlformats.org/officeDocument/2006/relationships/hyperlink" Target="http://en.wikipedia.org/wiki/Visual_Studio_2012" TargetMode="External"/><Relationship Id="rId1" Type="http://schemas.openxmlformats.org/officeDocument/2006/relationships/slideLayout" Target="../slideLayouts/slideLayout2.xml"/><Relationship Id="rId6" Type="http://schemas.openxmlformats.org/officeDocument/2006/relationships/hyperlink" Target="http://en.wikipedia.org/wiki/Windows_Server_2003" TargetMode="External"/><Relationship Id="rId11" Type="http://schemas.openxmlformats.org/officeDocument/2006/relationships/hyperlink" Target="http://en.wikipedia.org/wiki/Windows_Server_2008" TargetMode="External"/><Relationship Id="rId5" Type="http://schemas.openxmlformats.org/officeDocument/2006/relationships/hyperlink" Target="http://en.wikipedia.org/wiki/Visual_Studio_.NET_2003" TargetMode="External"/><Relationship Id="rId15" Type="http://schemas.openxmlformats.org/officeDocument/2006/relationships/hyperlink" Target="http://en.wikipedia.org/wiki/Visual_Studio_2010" TargetMode="External"/><Relationship Id="rId10" Type="http://schemas.openxmlformats.org/officeDocument/2006/relationships/hyperlink" Target="http://en.wikipedia.org/wiki/Windows_Vista" TargetMode="External"/><Relationship Id="rId4" Type="http://schemas.openxmlformats.org/officeDocument/2006/relationships/hyperlink" Target="http://en.wikipedia.org/wiki/Visual_Studio_.NET" TargetMode="External"/><Relationship Id="rId9" Type="http://schemas.openxmlformats.org/officeDocument/2006/relationships/hyperlink" Target="http://en.wikipedia.org/wiki/Microsoft_Expression_Blend" TargetMode="External"/><Relationship Id="rId14" Type="http://schemas.openxmlformats.org/officeDocument/2006/relationships/hyperlink" Target="http://en.wikipedia.org/wiki/Windows_Server_2008_R2"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564904"/>
            <a:ext cx="7772400" cy="1470025"/>
          </a:xfrm>
        </p:spPr>
        <p:txBody>
          <a:bodyPr/>
          <a:lstStyle/>
          <a:p>
            <a:r>
              <a:rPr lang="en-US" dirty="0" smtClean="0"/>
              <a:t>.Net Framework</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MSIL in .Net</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50000"/>
              </a:lnSpc>
              <a:buBlip>
                <a:blip r:embed="rId3"/>
              </a:buBlip>
              <a:tabLst>
                <a:tab pos="521528" algn="l"/>
              </a:tabLst>
            </a:pPr>
            <a:endParaRPr lang="en-US" sz="1800" spc="-35" dirty="0" smtClean="0">
              <a:solidFill>
                <a:srgbClr val="002060"/>
              </a:solidFill>
              <a:latin typeface="Book Antiqua" pitchFamily="18" charset="0"/>
            </a:endParaRPr>
          </a:p>
          <a:p>
            <a:pPr>
              <a:lnSpc>
                <a:spcPct val="150000"/>
              </a:lnSpc>
              <a:tabLst>
                <a:tab pos="521528" algn="l"/>
              </a:tabLst>
            </a:pPr>
            <a:r>
              <a:rPr lang="en-US" spc="-35" dirty="0" smtClean="0">
                <a:solidFill>
                  <a:srgbClr val="002060"/>
                </a:solidFill>
                <a:latin typeface="Book Antiqua" pitchFamily="18" charset="0"/>
              </a:rPr>
              <a:t>MSIL is the stands for Microsoft Intermediate Language</a:t>
            </a:r>
          </a:p>
          <a:p>
            <a:pPr>
              <a:lnSpc>
                <a:spcPct val="150000"/>
              </a:lnSpc>
              <a:tabLst>
                <a:tab pos="521528" algn="l"/>
              </a:tabLst>
            </a:pPr>
            <a:r>
              <a:rPr lang="en-US" spc="-35" dirty="0" smtClean="0">
                <a:solidFill>
                  <a:srgbClr val="002060"/>
                </a:solidFill>
                <a:latin typeface="Book Antiqua" pitchFamily="18" charset="0"/>
              </a:rPr>
              <a:t>It is the compiled source code in .net</a:t>
            </a:r>
          </a:p>
          <a:p>
            <a:pPr>
              <a:lnSpc>
                <a:spcPct val="150000"/>
              </a:lnSpc>
              <a:tabLst>
                <a:tab pos="521528" algn="l"/>
              </a:tabLst>
            </a:pPr>
            <a:r>
              <a:rPr lang="en-US" spc="-35" dirty="0" smtClean="0">
                <a:solidFill>
                  <a:srgbClr val="002060"/>
                </a:solidFill>
                <a:latin typeface="Book Antiqua" pitchFamily="18" charset="0"/>
              </a:rPr>
              <a:t>MSIL is introduced by Microsoft  in .net Framework</a:t>
            </a:r>
          </a:p>
          <a:p>
            <a:pPr>
              <a:lnSpc>
                <a:spcPct val="150000"/>
              </a:lnSpc>
              <a:tabLst>
                <a:tab pos="521528" algn="l"/>
              </a:tabLst>
            </a:pPr>
            <a:endParaRPr lang="en-US" spc="-35" dirty="0" smtClean="0">
              <a:solidFill>
                <a:srgbClr val="002060"/>
              </a:solidFill>
              <a:latin typeface="Book Antiqua" pitchFamily="18" charset="0"/>
            </a:endParaRPr>
          </a:p>
          <a:p>
            <a:pPr>
              <a:lnSpc>
                <a:spcPct val="150000"/>
              </a:lnSpc>
              <a:buFont typeface="Wingdings" pitchFamily="2" charset="2"/>
              <a:buChar char="Ø"/>
              <a:tabLst>
                <a:tab pos="521528" algn="l"/>
              </a:tabLst>
            </a:pPr>
            <a:endParaRPr lang="en-US" sz="2000" b="1" spc="-35" dirty="0" smtClean="0">
              <a:solidFill>
                <a:srgbClr val="C0000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10</a:t>
            </a:fld>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MSIL in .Net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11</a:t>
            </a:fld>
            <a:endParaRPr lang="en-IN" dirty="0"/>
          </a:p>
        </p:txBody>
      </p:sp>
      <p:sp>
        <p:nvSpPr>
          <p:cNvPr id="6" name="Rectangle 5"/>
          <p:cNvSpPr/>
          <p:nvPr/>
        </p:nvSpPr>
        <p:spPr>
          <a:xfrm>
            <a:off x="467544" y="1268760"/>
            <a:ext cx="7560840" cy="4201150"/>
          </a:xfrm>
          <a:prstGeom prst="rect">
            <a:avLst/>
          </a:prstGeom>
        </p:spPr>
        <p:txBody>
          <a:bodyPr wrap="square">
            <a:spAutoFit/>
          </a:bodyPr>
          <a:lstStyle/>
          <a:p>
            <a:pPr>
              <a:lnSpc>
                <a:spcPct val="150000"/>
              </a:lnSpc>
              <a:buBlip>
                <a:blip r:embed="rId2"/>
              </a:buBlip>
              <a:tabLst>
                <a:tab pos="521528" algn="l"/>
              </a:tabLst>
            </a:pPr>
            <a:r>
              <a:rPr lang="en-US" sz="2800" spc="-35" dirty="0" smtClean="0">
                <a:solidFill>
                  <a:srgbClr val="002060"/>
                </a:solidFill>
                <a:latin typeface="Book Antiqua" pitchFamily="18" charset="0"/>
              </a:rPr>
              <a:t>On compiling any .Net language MSIL gets  </a:t>
            </a:r>
          </a:p>
          <a:p>
            <a:pPr>
              <a:lnSpc>
                <a:spcPct val="150000"/>
              </a:lnSpc>
              <a:tabLst>
                <a:tab pos="521528" algn="l"/>
              </a:tabLst>
            </a:pPr>
            <a:r>
              <a:rPr lang="en-US" sz="2800" spc="-35" dirty="0" smtClean="0">
                <a:solidFill>
                  <a:srgbClr val="002060"/>
                </a:solidFill>
                <a:latin typeface="Book Antiqua" pitchFamily="18" charset="0"/>
              </a:rPr>
              <a:t>    created </a:t>
            </a:r>
          </a:p>
          <a:p>
            <a:pPr lvl="1">
              <a:lnSpc>
                <a:spcPct val="150000"/>
              </a:lnSpc>
              <a:buBlip>
                <a:blip r:embed="rId3"/>
              </a:buBlip>
              <a:tabLst>
                <a:tab pos="521528" algn="l"/>
              </a:tabLst>
            </a:pPr>
            <a:r>
              <a:rPr lang="en-US" sz="2400" spc="-35" dirty="0" smtClean="0">
                <a:solidFill>
                  <a:srgbClr val="002060"/>
                </a:solidFill>
                <a:latin typeface="Book Antiqua" pitchFamily="18" charset="0"/>
              </a:rPr>
              <a:t>Ex:  C#.Net </a:t>
            </a:r>
            <a:r>
              <a:rPr lang="en-US" sz="2400" spc="-35" dirty="0" smtClean="0">
                <a:solidFill>
                  <a:srgbClr val="002060"/>
                </a:solidFill>
                <a:latin typeface="Book Antiqua" pitchFamily="18" charset="0"/>
                <a:sym typeface="Wingdings" pitchFamily="2" charset="2"/>
              </a:rPr>
              <a:t>	                  </a:t>
            </a:r>
            <a:r>
              <a:rPr lang="en-US" sz="2400" spc="-35" dirty="0" smtClean="0">
                <a:solidFill>
                  <a:srgbClr val="002060"/>
                </a:solidFill>
                <a:latin typeface="Book Antiqua" pitchFamily="18" charset="0"/>
              </a:rPr>
              <a:t>MSIL</a:t>
            </a:r>
          </a:p>
          <a:p>
            <a:pPr lvl="1">
              <a:lnSpc>
                <a:spcPct val="150000"/>
              </a:lnSpc>
              <a:buFont typeface="Arial" pitchFamily="34" charset="0"/>
              <a:buChar char="•"/>
              <a:tabLst>
                <a:tab pos="521528" algn="l"/>
              </a:tabLst>
            </a:pPr>
            <a:endParaRPr lang="en-US" spc="-35" dirty="0" smtClean="0">
              <a:solidFill>
                <a:srgbClr val="002060"/>
              </a:solidFill>
              <a:latin typeface="Book Antiqua" pitchFamily="18" charset="0"/>
            </a:endParaRPr>
          </a:p>
          <a:p>
            <a:pPr lvl="1">
              <a:lnSpc>
                <a:spcPct val="150000"/>
              </a:lnSpc>
              <a:buBlip>
                <a:blip r:embed="rId3"/>
              </a:buBlip>
              <a:tabLst>
                <a:tab pos="521528" algn="l"/>
              </a:tabLst>
            </a:pPr>
            <a:r>
              <a:rPr lang="en-US" sz="2400" spc="-35" dirty="0" smtClean="0">
                <a:solidFill>
                  <a:srgbClr val="002060"/>
                </a:solidFill>
                <a:latin typeface="Book Antiqua" pitchFamily="18" charset="0"/>
              </a:rPr>
              <a:t>Ex:  VB.Net </a:t>
            </a:r>
            <a:r>
              <a:rPr lang="en-US" sz="2400" spc="-35" dirty="0" smtClean="0">
                <a:solidFill>
                  <a:srgbClr val="002060"/>
                </a:solidFill>
                <a:latin typeface="Book Antiqua" pitchFamily="18" charset="0"/>
                <a:sym typeface="Wingdings" pitchFamily="2" charset="2"/>
              </a:rPr>
              <a:t>                         </a:t>
            </a:r>
            <a:r>
              <a:rPr lang="en-US" sz="2400" spc="-35" dirty="0" smtClean="0">
                <a:solidFill>
                  <a:srgbClr val="002060"/>
                </a:solidFill>
                <a:latin typeface="Book Antiqua" pitchFamily="18" charset="0"/>
              </a:rPr>
              <a:t>MSIL</a:t>
            </a:r>
          </a:p>
          <a:p>
            <a:pPr>
              <a:lnSpc>
                <a:spcPct val="150000"/>
              </a:lnSpc>
              <a:buBlip>
                <a:blip r:embed="rId2"/>
              </a:buBlip>
              <a:tabLst>
                <a:tab pos="521528" algn="l"/>
              </a:tabLst>
            </a:pPr>
            <a:endParaRPr lang="en-US" sz="2800" spc="-35" dirty="0" smtClean="0">
              <a:solidFill>
                <a:srgbClr val="002060"/>
              </a:solidFill>
              <a:latin typeface="Book Antiqua" pitchFamily="18" charset="0"/>
            </a:endParaRPr>
          </a:p>
          <a:p>
            <a:pPr>
              <a:lnSpc>
                <a:spcPct val="150000"/>
              </a:lnSpc>
              <a:buBlip>
                <a:blip r:embed="rId2"/>
              </a:buBlip>
              <a:tabLst>
                <a:tab pos="521528" algn="l"/>
              </a:tabLst>
            </a:pPr>
            <a:r>
              <a:rPr lang="en-US" sz="2800" spc="-35" dirty="0" smtClean="0">
                <a:solidFill>
                  <a:srgbClr val="002060"/>
                </a:solidFill>
                <a:latin typeface="Book Antiqua" pitchFamily="18" charset="0"/>
              </a:rPr>
              <a:t>MSIL code can run on any OS</a:t>
            </a:r>
            <a:endParaRPr lang="en-IN" sz="2800" dirty="0"/>
          </a:p>
        </p:txBody>
      </p:sp>
      <p:sp>
        <p:nvSpPr>
          <p:cNvPr id="8" name="Right Arrow 7"/>
          <p:cNvSpPr/>
          <p:nvPr/>
        </p:nvSpPr>
        <p:spPr>
          <a:xfrm>
            <a:off x="3203848" y="2708920"/>
            <a:ext cx="978408" cy="3810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latin typeface="Book Antiqua" pitchFamily="18" charset="0"/>
              </a:rPr>
              <a:t>csc</a:t>
            </a:r>
            <a:endParaRPr lang="en-US" dirty="0">
              <a:solidFill>
                <a:srgbClr val="002060"/>
              </a:solidFill>
              <a:latin typeface="Book Antiqua" pitchFamily="18" charset="0"/>
            </a:endParaRPr>
          </a:p>
        </p:txBody>
      </p:sp>
      <p:sp>
        <p:nvSpPr>
          <p:cNvPr id="9" name="Right Arrow 8"/>
          <p:cNvSpPr/>
          <p:nvPr/>
        </p:nvSpPr>
        <p:spPr>
          <a:xfrm>
            <a:off x="3203848" y="3645024"/>
            <a:ext cx="978408" cy="3810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latin typeface="Book Antiqua" pitchFamily="18" charset="0"/>
              </a:rPr>
              <a:t>cvb</a:t>
            </a:r>
            <a:endParaRPr lang="en-US" dirty="0">
              <a:solidFill>
                <a:srgbClr val="002060"/>
              </a:solidFill>
              <a:latin typeface="Book Antiq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 .Net</a:t>
            </a:r>
            <a:endParaRPr lang="en-US" dirty="0"/>
          </a:p>
        </p:txBody>
      </p:sp>
      <p:sp>
        <p:nvSpPr>
          <p:cNvPr id="3" name="Content Placeholder 2"/>
          <p:cNvSpPr>
            <a:spLocks noGrp="1"/>
          </p:cNvSpPr>
          <p:nvPr>
            <p:ph idx="1"/>
          </p:nvPr>
        </p:nvSpPr>
        <p:spPr>
          <a:xfrm>
            <a:off x="467544" y="1052736"/>
            <a:ext cx="8229600" cy="4525963"/>
          </a:xfrm>
        </p:spPr>
        <p:txBody>
          <a:bodyPr/>
          <a:lstStyle/>
          <a:p>
            <a:pPr marL="457200" indent="-457200" algn="just">
              <a:spcAft>
                <a:spcPts val="600"/>
              </a:spcAft>
              <a:buBlip>
                <a:blip r:embed="rId3"/>
              </a:buBlip>
            </a:pPr>
            <a:endParaRPr lang="en-US" sz="1800" dirty="0" smtClean="0">
              <a:solidFill>
                <a:srgbClr val="002060"/>
              </a:solidFill>
              <a:latin typeface="Book Antiqua" pitchFamily="18" charset="0"/>
            </a:endParaRPr>
          </a:p>
          <a:p>
            <a:pPr marL="457200" indent="-457200" algn="just">
              <a:spcAft>
                <a:spcPts val="600"/>
              </a:spcAft>
            </a:pPr>
            <a:r>
              <a:rPr lang="en-US" dirty="0" smtClean="0">
                <a:solidFill>
                  <a:srgbClr val="002060"/>
                </a:solidFill>
                <a:latin typeface="Book Antiqua" pitchFamily="18" charset="0"/>
              </a:rPr>
              <a:t>MSIL code will be saved in a file called "Assembly"</a:t>
            </a:r>
          </a:p>
          <a:p>
            <a:pPr marL="457200" indent="-457200" algn="just">
              <a:spcAft>
                <a:spcPts val="600"/>
              </a:spcAft>
            </a:pPr>
            <a:r>
              <a:rPr lang="en-US" dirty="0" smtClean="0">
                <a:solidFill>
                  <a:srgbClr val="002060"/>
                </a:solidFill>
                <a:latin typeface="Book Antiqua" pitchFamily="18" charset="0"/>
              </a:rPr>
              <a:t>Its file extension can be either ".exe" or ".dll"</a:t>
            </a:r>
          </a:p>
          <a:p>
            <a:pPr marL="457200" indent="-457200" algn="just">
              <a:spcAft>
                <a:spcPts val="600"/>
              </a:spcAft>
            </a:pPr>
            <a:r>
              <a:rPr lang="en-US" dirty="0" smtClean="0">
                <a:solidFill>
                  <a:srgbClr val="002060"/>
                </a:solidFill>
                <a:latin typeface="Book Antiqua" pitchFamily="18" charset="0"/>
              </a:rPr>
              <a:t>EXE files can be executed  directly </a:t>
            </a:r>
          </a:p>
          <a:p>
            <a:pPr marL="457200" indent="-457200" algn="just">
              <a:spcAft>
                <a:spcPts val="600"/>
              </a:spcAft>
            </a:pPr>
            <a:r>
              <a:rPr lang="en-US" dirty="0" smtClean="0">
                <a:solidFill>
                  <a:srgbClr val="002060"/>
                </a:solidFill>
                <a:latin typeface="Book Antiqua" pitchFamily="18" charset="0"/>
              </a:rPr>
              <a:t>A DLL file shares the common code with many projects</a:t>
            </a:r>
          </a:p>
          <a:p>
            <a:pPr>
              <a:buNone/>
            </a:pPr>
            <a:endParaRPr lang="en-US" dirty="0"/>
          </a:p>
        </p:txBody>
      </p:sp>
      <p:sp>
        <p:nvSpPr>
          <p:cNvPr id="8" name="Slide Number Placeholder 7"/>
          <p:cNvSpPr>
            <a:spLocks noGrp="1"/>
          </p:cNvSpPr>
          <p:nvPr>
            <p:ph type="sldNum" sz="quarter" idx="12"/>
          </p:nvPr>
        </p:nvSpPr>
        <p:spPr/>
        <p:txBody>
          <a:bodyPr/>
          <a:lstStyle/>
          <a:p>
            <a:fld id="{0CD13243-3D31-4DD5-8512-B28F7F2A6CD3}" type="slidenum">
              <a:rPr lang="en-IN" smtClean="0"/>
              <a:pPr/>
              <a:t>12</a:t>
            </a:fld>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 .Net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13</a:t>
            </a:fld>
            <a:endParaRPr lang="en-IN" dirty="0"/>
          </a:p>
        </p:txBody>
      </p:sp>
      <p:sp>
        <p:nvSpPr>
          <p:cNvPr id="6" name="Rectangle 5"/>
          <p:cNvSpPr/>
          <p:nvPr/>
        </p:nvSpPr>
        <p:spPr>
          <a:xfrm>
            <a:off x="3203848" y="2348880"/>
            <a:ext cx="17526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MSIL</a:t>
            </a:r>
            <a:endParaRPr lang="en-US" b="1" dirty="0">
              <a:solidFill>
                <a:srgbClr val="002060"/>
              </a:solidFill>
              <a:latin typeface="Book Antiqua" pitchFamily="18" charset="0"/>
            </a:endParaRPr>
          </a:p>
        </p:txBody>
      </p:sp>
      <p:sp>
        <p:nvSpPr>
          <p:cNvPr id="7" name="Left-Right-Up Arrow 6"/>
          <p:cNvSpPr/>
          <p:nvPr/>
        </p:nvSpPr>
        <p:spPr>
          <a:xfrm>
            <a:off x="2822848" y="3263280"/>
            <a:ext cx="2514600" cy="850392"/>
          </a:xfrm>
          <a:prstGeom prst="leftRightUp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146448" y="3568080"/>
            <a:ext cx="16002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.exe</a:t>
            </a:r>
            <a:endParaRPr lang="en-US" b="1" dirty="0">
              <a:solidFill>
                <a:srgbClr val="002060"/>
              </a:solidFill>
              <a:latin typeface="Book Antiqua" pitchFamily="18" charset="0"/>
            </a:endParaRPr>
          </a:p>
        </p:txBody>
      </p:sp>
      <p:sp>
        <p:nvSpPr>
          <p:cNvPr id="9" name="Rectangle 8"/>
          <p:cNvSpPr/>
          <p:nvPr/>
        </p:nvSpPr>
        <p:spPr>
          <a:xfrm>
            <a:off x="5413648" y="3568080"/>
            <a:ext cx="16002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.dll</a:t>
            </a:r>
            <a:endParaRPr lang="en-US" b="1"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1000"/>
                                        <p:tgtEl>
                                          <p:spTgt spid="8"/>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Horizontal)">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Horizontal)">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Horizontal)">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a:t>
            </a:r>
            <a:endParaRPr lang="en-US" dirty="0"/>
          </a:p>
        </p:txBody>
      </p:sp>
      <p:sp>
        <p:nvSpPr>
          <p:cNvPr id="3" name="Content Placeholder 2"/>
          <p:cNvSpPr>
            <a:spLocks noGrp="1"/>
          </p:cNvSpPr>
          <p:nvPr>
            <p:ph idx="1"/>
          </p:nvPr>
        </p:nvSpPr>
        <p:spPr>
          <a:xfrm>
            <a:off x="0" y="1052736"/>
            <a:ext cx="8229600" cy="4525963"/>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CLR stands for Common Language Run time</a:t>
            </a:r>
          </a:p>
          <a:p>
            <a:r>
              <a:rPr lang="en-US" dirty="0" smtClean="0">
                <a:solidFill>
                  <a:srgbClr val="002060"/>
                </a:solidFill>
                <a:latin typeface="Book Antiqua" pitchFamily="18" charset="0"/>
              </a:rPr>
              <a:t>Common Language Runtime is the virtual machine for .net framework</a:t>
            </a:r>
          </a:p>
          <a:p>
            <a:r>
              <a:rPr lang="en-US" dirty="0" smtClean="0">
                <a:solidFill>
                  <a:srgbClr val="002060"/>
                </a:solidFill>
                <a:latin typeface="Book Antiqua" pitchFamily="18" charset="0"/>
              </a:rPr>
              <a:t>CLR is a set of components which are needed to run any .net application</a:t>
            </a:r>
          </a:p>
          <a:p>
            <a:pPr>
              <a:buNone/>
            </a:pPr>
            <a:endParaRPr lang="en-US"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14</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contd…</a:t>
            </a:r>
            <a:endParaRPr lang="en-IN" dirty="0"/>
          </a:p>
        </p:txBody>
      </p:sp>
      <p:sp>
        <p:nvSpPr>
          <p:cNvPr id="3" name="Content Placeholder 2"/>
          <p:cNvSpPr>
            <a:spLocks noGrp="1"/>
          </p:cNvSpPr>
          <p:nvPr>
            <p:ph idx="1"/>
          </p:nvPr>
        </p:nvSpPr>
        <p:spPr>
          <a:xfrm>
            <a:off x="179512" y="1556792"/>
            <a:ext cx="8964488" cy="4525963"/>
          </a:xfrm>
        </p:spPr>
        <p:txBody>
          <a:bodyPr/>
          <a:lstStyle/>
          <a:p>
            <a:r>
              <a:rPr lang="en-US" dirty="0" smtClean="0"/>
              <a:t>CLR is  known as "Common Execution Environment" for all .net Languages.</a:t>
            </a:r>
          </a:p>
          <a:p>
            <a:r>
              <a:rPr lang="en-US" dirty="0" smtClean="0"/>
              <a:t>.net  program execution is managed by CLR.</a:t>
            </a:r>
          </a:p>
          <a:p>
            <a:r>
              <a:rPr lang="en-US" dirty="0" smtClean="0"/>
              <a:t>CLR uses Just-In-Time (JIT) compilers.</a:t>
            </a:r>
          </a:p>
          <a:p>
            <a:r>
              <a:rPr lang="en-US" dirty="0" smtClean="0"/>
              <a:t>JIT coverts MSIL code into machine understandable code called native code  .</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Execution Model</a:t>
            </a:r>
            <a:endParaRPr lang="en-US" dirty="0"/>
          </a:p>
        </p:txBody>
      </p:sp>
      <p:pic>
        <p:nvPicPr>
          <p:cNvPr id="4" name="Picture 2" descr="E:\Training Notes\C#\Framework\ganesh_.netguide_fig12.gif"/>
          <p:cNvPicPr>
            <a:picLocks noGrp="1" noChangeAspect="1" noChangeArrowheads="1"/>
          </p:cNvPicPr>
          <p:nvPr>
            <p:ph idx="1"/>
          </p:nvPr>
        </p:nvPicPr>
        <p:blipFill>
          <a:blip r:embed="rId2" cstate="print"/>
          <a:srcRect/>
          <a:stretch>
            <a:fillRect/>
          </a:stretch>
        </p:blipFill>
        <p:spPr>
          <a:xfrm>
            <a:off x="609600" y="990600"/>
            <a:ext cx="8001000" cy="5257800"/>
          </a:xfrm>
          <a:noFill/>
        </p:spPr>
      </p:pic>
      <p:sp>
        <p:nvSpPr>
          <p:cNvPr id="5" name="Slide Number Placeholder 4"/>
          <p:cNvSpPr>
            <a:spLocks noGrp="1"/>
          </p:cNvSpPr>
          <p:nvPr>
            <p:ph type="sldNum" sz="quarter" idx="12"/>
          </p:nvPr>
        </p:nvSpPr>
        <p:spPr/>
        <p:txBody>
          <a:bodyPr/>
          <a:lstStyle/>
          <a:p>
            <a:fld id="{0CD13243-3D31-4DD5-8512-B28F7F2A6CD3}"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Runtime Engine and CIL</a:t>
            </a:r>
            <a:endParaRPr lang="en-US" dirty="0"/>
          </a:p>
        </p:txBody>
      </p:sp>
      <p:sp>
        <p:nvSpPr>
          <p:cNvPr id="6" name="Rounded Rectangle 5"/>
          <p:cNvSpPr/>
          <p:nvPr/>
        </p:nvSpPr>
        <p:spPr>
          <a:xfrm>
            <a:off x="2339752" y="1340768"/>
            <a:ext cx="4724400" cy="762000"/>
          </a:xfrm>
          <a:prstGeom prst="round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VB.NET.C#/J#/C++ Code</a:t>
            </a:r>
            <a:endParaRPr lang="en-US" dirty="0">
              <a:solidFill>
                <a:srgbClr val="002060"/>
              </a:solidFill>
              <a:latin typeface="Book Antiqua" pitchFamily="18" charset="0"/>
            </a:endParaRPr>
          </a:p>
        </p:txBody>
      </p:sp>
      <p:sp>
        <p:nvSpPr>
          <p:cNvPr id="7" name="Down Arrow 6"/>
          <p:cNvSpPr/>
          <p:nvPr/>
        </p:nvSpPr>
        <p:spPr>
          <a:xfrm>
            <a:off x="4244752" y="2102768"/>
            <a:ext cx="304800" cy="4572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3558952" y="2559968"/>
            <a:ext cx="2133600" cy="609600"/>
          </a:xfrm>
          <a:prstGeom prst="round2Same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Compiler</a:t>
            </a:r>
            <a:endParaRPr lang="en-US" dirty="0">
              <a:solidFill>
                <a:srgbClr val="002060"/>
              </a:solidFill>
              <a:latin typeface="Book Antiqua" pitchFamily="18" charset="0"/>
            </a:endParaRPr>
          </a:p>
        </p:txBody>
      </p:sp>
      <p:sp>
        <p:nvSpPr>
          <p:cNvPr id="12" name="Down Arrow 11"/>
          <p:cNvSpPr/>
          <p:nvPr/>
        </p:nvSpPr>
        <p:spPr>
          <a:xfrm>
            <a:off x="4244752" y="3169568"/>
            <a:ext cx="408432" cy="6096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58952" y="3779168"/>
            <a:ext cx="1905000" cy="914400"/>
          </a:xfrm>
          <a:prstGeom prst="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Common Intermediate language</a:t>
            </a:r>
            <a:endParaRPr lang="en-US" dirty="0">
              <a:solidFill>
                <a:srgbClr val="002060"/>
              </a:solidFill>
              <a:latin typeface="Book Antiqua" pitchFamily="18" charset="0"/>
            </a:endParaRPr>
          </a:p>
        </p:txBody>
      </p:sp>
      <p:sp>
        <p:nvSpPr>
          <p:cNvPr id="14" name="Down Arrow 13"/>
          <p:cNvSpPr/>
          <p:nvPr/>
        </p:nvSpPr>
        <p:spPr>
          <a:xfrm>
            <a:off x="4244752" y="4693568"/>
            <a:ext cx="408432" cy="4572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11352" y="5226968"/>
            <a:ext cx="1676400" cy="838200"/>
          </a:xfrm>
          <a:prstGeom prst="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Common Language Runtime</a:t>
            </a:r>
            <a:endParaRPr lang="en-US" dirty="0">
              <a:solidFill>
                <a:srgbClr val="002060"/>
              </a:solidFill>
              <a:latin typeface="Book Antiqua" pitchFamily="18" charset="0"/>
            </a:endParaRPr>
          </a:p>
        </p:txBody>
      </p:sp>
      <p:sp>
        <p:nvSpPr>
          <p:cNvPr id="16" name="Left Arrow 15"/>
          <p:cNvSpPr/>
          <p:nvPr/>
        </p:nvSpPr>
        <p:spPr>
          <a:xfrm>
            <a:off x="3330352" y="5531768"/>
            <a:ext cx="381000" cy="381000"/>
          </a:xfrm>
          <a:prstGeom prst="lef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77752" y="5379368"/>
            <a:ext cx="1676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prstClr val="black"/>
              </a:solidFill>
              <a:latin typeface="Verdana" pitchFamily="34" charset="0"/>
              <a:ea typeface="Verdana" pitchFamily="34" charset="0"/>
              <a:cs typeface="Verdana" pitchFamily="34" charset="0"/>
            </a:endParaRPr>
          </a:p>
          <a:p>
            <a:pPr algn="ctr"/>
            <a:r>
              <a:rPr lang="en-US" sz="1600" dirty="0" smtClean="0">
                <a:solidFill>
                  <a:srgbClr val="002060"/>
                </a:solidFill>
                <a:latin typeface="Book Antiqua" pitchFamily="18" charset="0"/>
                <a:ea typeface="Verdana" pitchFamily="34" charset="0"/>
                <a:cs typeface="Verdana" pitchFamily="34" charset="0"/>
              </a:rPr>
              <a:t>01101100101011</a:t>
            </a:r>
          </a:p>
          <a:p>
            <a:pPr algn="ctr"/>
            <a:r>
              <a:rPr lang="en-US" sz="1600" dirty="0" smtClean="0">
                <a:solidFill>
                  <a:srgbClr val="002060"/>
                </a:solidFill>
                <a:latin typeface="Book Antiqua" pitchFamily="18" charset="0"/>
                <a:ea typeface="Verdana" pitchFamily="34" charset="0"/>
                <a:cs typeface="Verdana" pitchFamily="34" charset="0"/>
              </a:rPr>
              <a:t>10010101100110</a:t>
            </a:r>
          </a:p>
          <a:p>
            <a:pPr algn="ctr"/>
            <a:endParaRPr lang="en-US" sz="1600" dirty="0"/>
          </a:p>
        </p:txBody>
      </p:sp>
      <p:sp>
        <p:nvSpPr>
          <p:cNvPr id="19" name="Slide Number Placeholder 18"/>
          <p:cNvSpPr>
            <a:spLocks noGrp="1"/>
          </p:cNvSpPr>
          <p:nvPr>
            <p:ph type="sldNum" sz="quarter" idx="12"/>
          </p:nvPr>
        </p:nvSpPr>
        <p:spPr/>
        <p:txBody>
          <a:bodyPr/>
          <a:lstStyle/>
          <a:p>
            <a:fld id="{0CD13243-3D31-4DD5-8512-B28F7F2A6CD3}" type="slidenum">
              <a:rPr lang="en-IN" smtClean="0"/>
              <a:pPr/>
              <a:t>17</a:t>
            </a:fld>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CLS</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sz="3000" dirty="0" smtClean="0">
                <a:solidFill>
                  <a:srgbClr val="002060"/>
                </a:solidFill>
                <a:latin typeface="Book Antiqua" pitchFamily="18" charset="0"/>
              </a:rPr>
              <a:t>Languages that target the .net framework compile to CIL</a:t>
            </a:r>
          </a:p>
          <a:p>
            <a:r>
              <a:rPr lang="en-US" sz="3000" dirty="0" smtClean="0">
                <a:solidFill>
                  <a:srgbClr val="002060"/>
                </a:solidFill>
                <a:latin typeface="Book Antiqua" pitchFamily="18" charset="0"/>
              </a:rPr>
              <a:t>The Common Language Specification (CLS) is a set of base rules  that any language targeting the CLR should conform to </a:t>
            </a:r>
          </a:p>
          <a:p>
            <a:r>
              <a:rPr lang="en-US" sz="3000" dirty="0" smtClean="0">
                <a:solidFill>
                  <a:srgbClr val="002060"/>
                </a:solidFill>
                <a:latin typeface="Book Antiqua" pitchFamily="18" charset="0"/>
              </a:rPr>
              <a:t> The CLS rules define a subset  Common Type System</a:t>
            </a:r>
            <a:endParaRPr lang="en-US" sz="3000" b="1" dirty="0" smtClean="0">
              <a:solidFill>
                <a:srgbClr val="0000FF"/>
              </a:solidFill>
              <a:latin typeface="Book Antiqua" pitchFamily="18" charset="0"/>
            </a:endParaRPr>
          </a:p>
          <a:p>
            <a:pPr>
              <a:buNone/>
            </a:pPr>
            <a:endParaRPr lang="en-US" b="1"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18</a:t>
            </a:fld>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CLS contd…</a:t>
            </a:r>
            <a:endParaRPr lang="en-IN" dirty="0"/>
          </a:p>
        </p:txBody>
      </p:sp>
      <p:sp>
        <p:nvSpPr>
          <p:cNvPr id="3" name="Content Placeholder 2"/>
          <p:cNvSpPr>
            <a:spLocks noGrp="1"/>
          </p:cNvSpPr>
          <p:nvPr>
            <p:ph idx="1"/>
          </p:nvPr>
        </p:nvSpPr>
        <p:spPr>
          <a:xfrm>
            <a:off x="179512" y="1268760"/>
            <a:ext cx="8229600" cy="4525963"/>
          </a:xfrm>
        </p:spPr>
        <p:txBody>
          <a:bodyPr/>
          <a:lstStyle/>
          <a:p>
            <a:r>
              <a:rPr lang="en-US" dirty="0" smtClean="0"/>
              <a:t>Any language that implements CLS could be part of .net languages</a:t>
            </a:r>
          </a:p>
          <a:p>
            <a:r>
              <a:rPr lang="en-US" dirty="0" smtClean="0"/>
              <a:t>Some .net  compatible languages are JScript, Perl, Cobol, SmallTalk, Scheme, Python</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79512" y="980728"/>
            <a:ext cx="8712968" cy="5544616"/>
          </a:xfrm>
        </p:spPr>
        <p:txBody>
          <a:bodyPr>
            <a:normAutofit lnSpcReduction="10000"/>
          </a:bodyPr>
          <a:lstStyle/>
          <a:p>
            <a:pPr marL="228600">
              <a:lnSpc>
                <a:spcPct val="150000"/>
              </a:lnSpc>
              <a:tabLst>
                <a:tab pos="521528" algn="l"/>
              </a:tabLst>
            </a:pPr>
            <a:r>
              <a:rPr lang="en-US" spc="-35" dirty="0" smtClean="0">
                <a:solidFill>
                  <a:srgbClr val="002060"/>
                </a:solidFill>
                <a:latin typeface="Book Antiqua" pitchFamily="18" charset="0"/>
              </a:rPr>
              <a:t>Introduction to .NET</a:t>
            </a:r>
          </a:p>
          <a:p>
            <a:pPr marL="228600">
              <a:lnSpc>
                <a:spcPct val="150000"/>
              </a:lnSpc>
              <a:tabLst>
                <a:tab pos="521528" algn="l"/>
              </a:tabLst>
            </a:pPr>
            <a:r>
              <a:rPr lang="en-US" spc="-35" dirty="0" smtClean="0">
                <a:solidFill>
                  <a:srgbClr val="002060"/>
                </a:solidFill>
                <a:latin typeface="Book Antiqua" pitchFamily="18" charset="0"/>
              </a:rPr>
              <a:t>.NET Framework and Architecture(CIL,CLR,JIT CTS,CLS)</a:t>
            </a:r>
          </a:p>
          <a:p>
            <a:pPr marL="228600">
              <a:lnSpc>
                <a:spcPct val="150000"/>
              </a:lnSpc>
              <a:tabLst>
                <a:tab pos="521528" algn="l"/>
              </a:tabLst>
            </a:pPr>
            <a:r>
              <a:rPr lang="en-US" spc="-35" dirty="0" smtClean="0">
                <a:solidFill>
                  <a:srgbClr val="002060"/>
                </a:solidFill>
                <a:latin typeface="Book Antiqua" pitchFamily="18" charset="0"/>
              </a:rPr>
              <a:t>Characteristics and Features of .NET</a:t>
            </a:r>
          </a:p>
          <a:p>
            <a:pPr>
              <a:lnSpc>
                <a:spcPct val="150000"/>
              </a:lnSpc>
              <a:tabLst>
                <a:tab pos="521528" algn="l"/>
              </a:tabLst>
            </a:pPr>
            <a:r>
              <a:rPr lang="en-US" spc="-35" dirty="0" smtClean="0">
                <a:solidFill>
                  <a:srgbClr val="002060"/>
                </a:solidFill>
                <a:latin typeface="Book Antiqua" pitchFamily="18" charset="0"/>
              </a:rPr>
              <a:t>Programming Constructs</a:t>
            </a:r>
          </a:p>
          <a:p>
            <a:pPr>
              <a:lnSpc>
                <a:spcPct val="150000"/>
              </a:lnSpc>
              <a:tabLst>
                <a:tab pos="521528" algn="l"/>
              </a:tabLst>
            </a:pPr>
            <a:r>
              <a:rPr lang="en-US" spc="-35" dirty="0" smtClean="0">
                <a:solidFill>
                  <a:srgbClr val="002060"/>
                </a:solidFill>
                <a:latin typeface="Book Antiqua" pitchFamily="18" charset="0"/>
              </a:rPr>
              <a:t>Data Types , Operators  &amp; Keywords</a:t>
            </a:r>
          </a:p>
          <a:p>
            <a:pPr marL="228600">
              <a:lnSpc>
                <a:spcPct val="150000"/>
              </a:lnSpc>
              <a:tabLst>
                <a:tab pos="521528" algn="l"/>
              </a:tabLst>
            </a:pPr>
            <a:r>
              <a:rPr lang="en-US" spc="-35" dirty="0" smtClean="0">
                <a:solidFill>
                  <a:srgbClr val="002060"/>
                </a:solidFill>
                <a:latin typeface="Book Antiqua" pitchFamily="18" charset="0"/>
              </a:rPr>
              <a:t>Type Casting</a:t>
            </a:r>
          </a:p>
          <a:p>
            <a:pPr marL="228600">
              <a:lnSpc>
                <a:spcPct val="150000"/>
              </a:lnSpc>
              <a:tabLst>
                <a:tab pos="521528" algn="l"/>
              </a:tabLst>
            </a:pPr>
            <a:r>
              <a:rPr lang="en-US" spc="-35" dirty="0" smtClean="0"/>
              <a:t>Using Visual </a:t>
            </a:r>
            <a:r>
              <a:rPr lang="en-US" spc="-35" smtClean="0"/>
              <a:t>Studio </a:t>
            </a:r>
            <a:endParaRPr lang="en-US" spc="-35" dirty="0" smtClean="0">
              <a:solidFill>
                <a:srgbClr val="002060"/>
              </a:solidFill>
              <a:latin typeface="Book Antiqua" pitchFamily="18" charset="0"/>
            </a:endParaRPr>
          </a:p>
          <a:p>
            <a:pPr marL="228600">
              <a:lnSpc>
                <a:spcPct val="150000"/>
              </a:lnSpc>
              <a:buNone/>
              <a:tabLst>
                <a:tab pos="521528" algn="l"/>
              </a:tabLst>
            </a:pPr>
            <a:endParaRPr lang="en-US"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a:t>
            </a:fld>
            <a:endParaRPr lang="en-IN"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CTS</a:t>
            </a:r>
            <a:endParaRPr lang="en-IN" dirty="0"/>
          </a:p>
        </p:txBody>
      </p:sp>
      <p:sp>
        <p:nvSpPr>
          <p:cNvPr id="3" name="Content Placeholder 2"/>
          <p:cNvSpPr>
            <a:spLocks noGrp="1"/>
          </p:cNvSpPr>
          <p:nvPr>
            <p:ph idx="1"/>
          </p:nvPr>
        </p:nvSpPr>
        <p:spPr>
          <a:xfrm>
            <a:off x="114304" y="1124744"/>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It is a standard that  specifies how type definitions and specific values of types are represented in IL code</a:t>
            </a: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It  allows programmers  to share programs written in different programming languages</a:t>
            </a:r>
          </a:p>
          <a:p>
            <a:pPr>
              <a:buNone/>
            </a:pPr>
            <a:r>
              <a:rPr lang="en-US" dirty="0" smtClean="0">
                <a:solidFill>
                  <a:srgbClr val="002060"/>
                </a:solidFill>
                <a:latin typeface="Book Antiqua" pitchFamily="18" charset="0"/>
              </a:rPr>
              <a:t> </a:t>
            </a:r>
          </a:p>
          <a:p>
            <a:pPr>
              <a:buNone/>
            </a:pPr>
            <a:endParaRPr lang="en-US" sz="1800" b="1" dirty="0" smtClean="0">
              <a:solidFill>
                <a:srgbClr val="002060"/>
              </a:solidFill>
              <a:latin typeface="Book Antiqua" pitchFamily="18" charset="0"/>
            </a:endParaRPr>
          </a:p>
          <a:p>
            <a:pPr>
              <a:buNone/>
            </a:pPr>
            <a:r>
              <a:rPr lang="en-US" sz="1800" b="1" dirty="0" smtClean="0">
                <a:solidFill>
                  <a:srgbClr val="002060"/>
                </a:solidFill>
                <a:latin typeface="Book Antiqua" pitchFamily="18" charset="0"/>
              </a:rPr>
              <a:t> </a:t>
            </a:r>
          </a:p>
          <a:p>
            <a:pPr>
              <a:buNone/>
            </a:pPr>
            <a:endParaRPr lang="en-US" b="1"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CTS Types</a:t>
            </a:r>
          </a:p>
        </p:txBody>
      </p:sp>
      <p:sp>
        <p:nvSpPr>
          <p:cNvPr id="3" name="Content Placeholder 2"/>
          <p:cNvSpPr>
            <a:spLocks noGrp="1"/>
          </p:cNvSpPr>
          <p:nvPr>
            <p:ph idx="1"/>
          </p:nvPr>
        </p:nvSpPr>
        <p:spPr>
          <a:xfrm>
            <a:off x="179512" y="1124744"/>
            <a:ext cx="8640960" cy="4896544"/>
          </a:xfrm>
        </p:spPr>
        <p:txBody>
          <a:bodyPr/>
          <a:lstStyle/>
          <a:p>
            <a:r>
              <a:rPr lang="en-US" dirty="0" smtClean="0"/>
              <a:t>Int16</a:t>
            </a:r>
          </a:p>
          <a:p>
            <a:r>
              <a:rPr lang="en-US" dirty="0" smtClean="0"/>
              <a:t>Int32</a:t>
            </a:r>
          </a:p>
          <a:p>
            <a:r>
              <a:rPr lang="en-US" dirty="0" smtClean="0"/>
              <a:t>Int64</a:t>
            </a:r>
          </a:p>
          <a:p>
            <a:r>
              <a:rPr lang="en-US" dirty="0" smtClean="0"/>
              <a:t>Boolean</a:t>
            </a:r>
          </a:p>
          <a:p>
            <a:r>
              <a:rPr lang="en-US" dirty="0" smtClean="0"/>
              <a:t>Double</a:t>
            </a:r>
          </a:p>
          <a:p>
            <a:r>
              <a:rPr lang="en-US" dirty="0" smtClean="0"/>
              <a:t>Single</a:t>
            </a:r>
          </a:p>
          <a:p>
            <a:r>
              <a:rPr lang="en-US" dirty="0" smtClean="0"/>
              <a:t>String</a:t>
            </a:r>
          </a:p>
          <a:p>
            <a:r>
              <a:rPr lang="en-US" dirty="0" smtClean="0"/>
              <a:t>object</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BCL</a:t>
            </a:r>
            <a:endParaRPr lang="en-IN" dirty="0"/>
          </a:p>
        </p:txBody>
      </p:sp>
      <p:sp>
        <p:nvSpPr>
          <p:cNvPr id="3" name="Content Placeholder 2"/>
          <p:cNvSpPr>
            <a:spLocks noGrp="1"/>
          </p:cNvSpPr>
          <p:nvPr>
            <p:ph idx="1"/>
          </p:nvPr>
        </p:nvSpPr>
        <p:spPr>
          <a:xfrm>
            <a:off x="0" y="1268760"/>
            <a:ext cx="9029696" cy="4941168"/>
          </a:xfrm>
        </p:spPr>
        <p:txBody>
          <a:bodyPr>
            <a:normAutofit fontScale="85000" lnSpcReduction="10000"/>
          </a:bodyPr>
          <a:lstStyle/>
          <a:p>
            <a:pPr>
              <a:lnSpc>
                <a:spcPct val="140000"/>
              </a:lnSpc>
            </a:pPr>
            <a:r>
              <a:rPr lang="en-US" sz="3400" dirty="0" smtClean="0">
                <a:solidFill>
                  <a:srgbClr val="002060"/>
                </a:solidFill>
                <a:latin typeface="Book Antiqua" pitchFamily="18" charset="0"/>
              </a:rPr>
              <a:t>The Base Class Library (BCL) is a standard library available to all languages using the .NET Framework</a:t>
            </a:r>
          </a:p>
          <a:p>
            <a:pPr>
              <a:lnSpc>
                <a:spcPct val="140000"/>
              </a:lnSpc>
            </a:pPr>
            <a:r>
              <a:rPr lang="en-US" sz="3400" dirty="0" smtClean="0">
                <a:solidFill>
                  <a:srgbClr val="002060"/>
                </a:solidFill>
                <a:latin typeface="Book Antiqua" pitchFamily="18" charset="0"/>
              </a:rPr>
              <a:t>It provides a set of common classes, which are useful </a:t>
            </a:r>
            <a:r>
              <a:rPr lang="en-US" sz="3400" dirty="0" smtClean="0"/>
              <a:t>in </a:t>
            </a:r>
            <a:r>
              <a:rPr lang="en-US" sz="3400" dirty="0" smtClean="0">
                <a:solidFill>
                  <a:srgbClr val="002060"/>
                </a:solidFill>
                <a:latin typeface="Book Antiqua" pitchFamily="18" charset="0"/>
              </a:rPr>
              <a:t>development of .NET applications</a:t>
            </a:r>
          </a:p>
          <a:p>
            <a:pPr>
              <a:lnSpc>
                <a:spcPct val="140000"/>
              </a:lnSpc>
            </a:pPr>
            <a:r>
              <a:rPr lang="en-US" sz="3400" dirty="0" smtClean="0">
                <a:solidFill>
                  <a:srgbClr val="002060"/>
                </a:solidFill>
                <a:latin typeface="Book Antiqua" pitchFamily="18" charset="0"/>
              </a:rPr>
              <a:t>Functions for working with collections, files, database, XML, threads etc. are part of this library </a:t>
            </a:r>
          </a:p>
          <a:p>
            <a:pPr>
              <a:lnSpc>
                <a:spcPct val="140000"/>
              </a:lnSpc>
              <a:buNone/>
            </a:pPr>
            <a:r>
              <a:rPr lang="en-US" dirty="0" smtClean="0">
                <a:solidFill>
                  <a:srgbClr val="0000FF"/>
                </a:solidFill>
                <a:latin typeface="Book Antiqua" pitchFamily="18" charset="0"/>
              </a:rPr>
              <a:t> </a:t>
            </a:r>
          </a:p>
          <a:p>
            <a:pPr>
              <a:lnSpc>
                <a:spcPct val="140000"/>
              </a:lnSpc>
              <a:buNone/>
            </a:pPr>
            <a:endParaRPr lang="en-IN" sz="2000" b="1" dirty="0">
              <a:solidFill>
                <a:srgbClr val="0000FF"/>
              </a:solidFill>
              <a:latin typeface="Book Antiqua" pitchFamily="18" charset="0"/>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Built in namespaces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23</a:t>
            </a:fld>
            <a:endParaRPr lang="en-IN" dirty="0"/>
          </a:p>
        </p:txBody>
      </p:sp>
      <p:sp>
        <p:nvSpPr>
          <p:cNvPr id="6" name="Rounded Rectangle 5"/>
          <p:cNvSpPr/>
          <p:nvPr/>
        </p:nvSpPr>
        <p:spPr>
          <a:xfrm>
            <a:off x="251520" y="1988840"/>
            <a:ext cx="8153400" cy="274320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aphicFrame>
        <p:nvGraphicFramePr>
          <p:cNvPr id="7" name="Table 6"/>
          <p:cNvGraphicFramePr>
            <a:graphicFrameLocks noGrp="1"/>
          </p:cNvGraphicFramePr>
          <p:nvPr/>
        </p:nvGraphicFramePr>
        <p:xfrm>
          <a:off x="3451920" y="2293640"/>
          <a:ext cx="4114800" cy="2194560"/>
        </p:xfrm>
        <a:graphic>
          <a:graphicData uri="http://schemas.openxmlformats.org/drawingml/2006/table">
            <a:tbl>
              <a:tblPr firstRow="1" bandRow="1">
                <a:tableStyleId>{3C2FFA5D-87B4-456A-9821-1D502468CF0F}</a:tableStyleId>
              </a:tblPr>
              <a:tblGrid>
                <a:gridCol w="2057400"/>
                <a:gridCol w="2057400"/>
              </a:tblGrid>
              <a:tr h="333829">
                <a:tc>
                  <a:txBody>
                    <a:bodyPr/>
                    <a:lstStyle/>
                    <a:p>
                      <a:pPr algn="ctr"/>
                      <a:r>
                        <a:rPr lang="en-US" dirty="0" smtClean="0">
                          <a:solidFill>
                            <a:srgbClr val="002060"/>
                          </a:solidFill>
                        </a:rPr>
                        <a:t>Collection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Security</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Diagnostic</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Web</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Globalization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Windows</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IO</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Threading</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Reflection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Serialization</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Resources</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XML</a:t>
                      </a:r>
                      <a:endParaRPr lang="en-US" b="0" dirty="0">
                        <a:solidFill>
                          <a:srgbClr val="002060"/>
                        </a:solidFill>
                        <a:latin typeface="Book Antiqua" pitchFamily="18" charset="0"/>
                      </a:endParaRPr>
                    </a:p>
                  </a:txBody>
                  <a:tcPr/>
                </a:tc>
              </a:tr>
            </a:tbl>
          </a:graphicData>
        </a:graphic>
      </p:graphicFrame>
      <p:sp>
        <p:nvSpPr>
          <p:cNvPr id="8" name="TextBox 7"/>
          <p:cNvSpPr txBox="1"/>
          <p:nvPr/>
        </p:nvSpPr>
        <p:spPr>
          <a:xfrm>
            <a:off x="1466528" y="3275856"/>
            <a:ext cx="1371600" cy="381000"/>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002060"/>
                </a:solidFill>
                <a:latin typeface="Book Antiqua" pitchFamily="18" charset="0"/>
              </a:rPr>
              <a:t>System</a:t>
            </a:r>
            <a:endParaRPr lang="en-US"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IN" dirty="0"/>
          </a:p>
        </p:txBody>
      </p:sp>
      <p:sp>
        <p:nvSpPr>
          <p:cNvPr id="3" name="Content Placeholder 2"/>
          <p:cNvSpPr>
            <a:spLocks noGrp="1"/>
          </p:cNvSpPr>
          <p:nvPr>
            <p:ph idx="1"/>
          </p:nvPr>
        </p:nvSpPr>
        <p:spPr>
          <a:xfrm>
            <a:off x="179512" y="1124744"/>
            <a:ext cx="8784976" cy="4896544"/>
          </a:xfrm>
        </p:spPr>
        <p:txBody>
          <a:bodyPr>
            <a:normAutofit fontScale="62500" lnSpcReduction="20000"/>
          </a:bodyPr>
          <a:lstStyle/>
          <a:p>
            <a:pPr eaLnBrk="0" fontAlgn="base" hangingPunct="0">
              <a:lnSpc>
                <a:spcPct val="140000"/>
              </a:lnSpc>
              <a:spcAft>
                <a:spcPct val="0"/>
              </a:spcAft>
              <a:buClr>
                <a:srgbClr val="333399"/>
              </a:buClr>
            </a:pPr>
            <a:r>
              <a:rPr lang="en-IN" sz="3400" kern="0" dirty="0" smtClean="0"/>
              <a:t>C#</a:t>
            </a:r>
          </a:p>
          <a:p>
            <a:pPr eaLnBrk="0" fontAlgn="base" hangingPunct="0">
              <a:lnSpc>
                <a:spcPct val="140000"/>
              </a:lnSpc>
              <a:spcAft>
                <a:spcPct val="0"/>
              </a:spcAft>
              <a:buClr>
                <a:srgbClr val="333399"/>
              </a:buClr>
            </a:pPr>
            <a:r>
              <a:rPr lang="en-IN" sz="3400" kern="0" dirty="0" smtClean="0"/>
              <a:t>C++</a:t>
            </a:r>
          </a:p>
          <a:p>
            <a:pPr eaLnBrk="0" fontAlgn="base" hangingPunct="0">
              <a:lnSpc>
                <a:spcPct val="140000"/>
              </a:lnSpc>
              <a:spcAft>
                <a:spcPct val="0"/>
              </a:spcAft>
              <a:buClr>
                <a:srgbClr val="333399"/>
              </a:buClr>
            </a:pPr>
            <a:r>
              <a:rPr lang="en-IN" sz="3400" kern="0" dirty="0" smtClean="0"/>
              <a:t>VB</a:t>
            </a:r>
          </a:p>
          <a:p>
            <a:pPr eaLnBrk="0" fontAlgn="base" hangingPunct="0">
              <a:lnSpc>
                <a:spcPct val="140000"/>
              </a:lnSpc>
              <a:spcAft>
                <a:spcPct val="0"/>
              </a:spcAft>
              <a:buClr>
                <a:srgbClr val="333399"/>
              </a:buClr>
            </a:pPr>
            <a:r>
              <a:rPr lang="en-US" sz="3400" kern="0" dirty="0" smtClean="0"/>
              <a:t>J#</a:t>
            </a:r>
            <a:endParaRPr lang="en-US" sz="3400" dirty="0" smtClean="0"/>
          </a:p>
          <a:p>
            <a:pPr eaLnBrk="0" fontAlgn="base" hangingPunct="0">
              <a:lnSpc>
                <a:spcPct val="140000"/>
              </a:lnSpc>
              <a:spcAft>
                <a:spcPct val="0"/>
              </a:spcAft>
              <a:buClr>
                <a:srgbClr val="333399"/>
              </a:buClr>
            </a:pPr>
            <a:r>
              <a:rPr lang="en-IN" sz="3400" kern="0" dirty="0" smtClean="0"/>
              <a:t>JScript</a:t>
            </a:r>
          </a:p>
          <a:p>
            <a:pPr eaLnBrk="0" fontAlgn="base" hangingPunct="0">
              <a:lnSpc>
                <a:spcPct val="140000"/>
              </a:lnSpc>
              <a:spcAft>
                <a:spcPct val="0"/>
              </a:spcAft>
              <a:buClr>
                <a:srgbClr val="333399"/>
              </a:buClr>
            </a:pPr>
            <a:r>
              <a:rPr lang="en-IN" sz="3400" kern="0" dirty="0" smtClean="0"/>
              <a:t>Perl</a:t>
            </a:r>
          </a:p>
          <a:p>
            <a:pPr eaLnBrk="0" fontAlgn="base" hangingPunct="0">
              <a:lnSpc>
                <a:spcPct val="140000"/>
              </a:lnSpc>
              <a:spcAft>
                <a:spcPct val="0"/>
              </a:spcAft>
              <a:buClr>
                <a:srgbClr val="333399"/>
              </a:buClr>
            </a:pPr>
            <a:r>
              <a:rPr lang="en-IN" sz="3400" kern="0" dirty="0" smtClean="0"/>
              <a:t>Cobol</a:t>
            </a:r>
          </a:p>
          <a:p>
            <a:pPr eaLnBrk="0" fontAlgn="base" hangingPunct="0">
              <a:lnSpc>
                <a:spcPct val="140000"/>
              </a:lnSpc>
              <a:spcAft>
                <a:spcPct val="0"/>
              </a:spcAft>
              <a:buClr>
                <a:srgbClr val="333399"/>
              </a:buClr>
            </a:pPr>
            <a:r>
              <a:rPr lang="en-IN" sz="3400" kern="0" dirty="0" smtClean="0"/>
              <a:t>SmallTalk</a:t>
            </a:r>
          </a:p>
          <a:p>
            <a:pPr eaLnBrk="0" fontAlgn="base" hangingPunct="0">
              <a:lnSpc>
                <a:spcPct val="140000"/>
              </a:lnSpc>
              <a:spcAft>
                <a:spcPct val="0"/>
              </a:spcAft>
              <a:buClr>
                <a:srgbClr val="333399"/>
              </a:buClr>
            </a:pPr>
            <a:r>
              <a:rPr lang="en-IN" sz="3400" kern="0" dirty="0" smtClean="0"/>
              <a:t>Scheme</a:t>
            </a:r>
          </a:p>
          <a:p>
            <a:pPr eaLnBrk="0" fontAlgn="base" hangingPunct="0">
              <a:lnSpc>
                <a:spcPct val="140000"/>
              </a:lnSpc>
              <a:spcAft>
                <a:spcPct val="0"/>
              </a:spcAft>
              <a:buClr>
                <a:srgbClr val="333399"/>
              </a:buClr>
            </a:pPr>
            <a:r>
              <a:rPr lang="en-IN" sz="3400" kern="0" dirty="0" smtClean="0"/>
              <a:t> Python</a:t>
            </a:r>
          </a:p>
          <a:p>
            <a:pPr algn="ctr"/>
            <a:endParaRPr lang="en-US" dirty="0" smtClean="0"/>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24</a:t>
            </a:fld>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Architecture</a:t>
            </a:r>
            <a:endParaRPr lang="en-US" dirty="0"/>
          </a:p>
        </p:txBody>
      </p:sp>
      <p:sp>
        <p:nvSpPr>
          <p:cNvPr id="4" name="Rectangle 3"/>
          <p:cNvSpPr/>
          <p:nvPr/>
        </p:nvSpPr>
        <p:spPr>
          <a:xfrm>
            <a:off x="457201"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VC#.NET</a:t>
            </a:r>
            <a:endParaRPr lang="en-US" dirty="0">
              <a:solidFill>
                <a:srgbClr val="002060"/>
              </a:solidFill>
              <a:latin typeface="Book Antiqua" pitchFamily="18" charset="0"/>
            </a:endParaRPr>
          </a:p>
        </p:txBody>
      </p:sp>
      <p:sp>
        <p:nvSpPr>
          <p:cNvPr id="5" name="Rectangle 4"/>
          <p:cNvSpPr/>
          <p:nvPr/>
        </p:nvSpPr>
        <p:spPr>
          <a:xfrm>
            <a:off x="25146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VB.NET</a:t>
            </a:r>
          </a:p>
        </p:txBody>
      </p:sp>
      <p:sp>
        <p:nvSpPr>
          <p:cNvPr id="6" name="Rectangle 5"/>
          <p:cNvSpPr/>
          <p:nvPr/>
        </p:nvSpPr>
        <p:spPr>
          <a:xfrm>
            <a:off x="45720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VC++.NET</a:t>
            </a:r>
            <a:endParaRPr lang="en-US" dirty="0">
              <a:solidFill>
                <a:srgbClr val="002060"/>
              </a:solidFill>
              <a:latin typeface="Book Antiqua" pitchFamily="18" charset="0"/>
            </a:endParaRPr>
          </a:p>
        </p:txBody>
      </p:sp>
      <p:sp>
        <p:nvSpPr>
          <p:cNvPr id="7" name="Rectangle 6"/>
          <p:cNvSpPr/>
          <p:nvPr/>
        </p:nvSpPr>
        <p:spPr>
          <a:xfrm>
            <a:off x="6553200" y="990600"/>
            <a:ext cx="119641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a:t>
            </a:r>
            <a:endParaRPr lang="en-US" dirty="0">
              <a:solidFill>
                <a:srgbClr val="002060"/>
              </a:solidFill>
              <a:latin typeface="Book Antiqua" pitchFamily="18" charset="0"/>
            </a:endParaRPr>
          </a:p>
        </p:txBody>
      </p:sp>
      <p:sp>
        <p:nvSpPr>
          <p:cNvPr id="8" name="Rectangle 7"/>
          <p:cNvSpPr/>
          <p:nvPr/>
        </p:nvSpPr>
        <p:spPr>
          <a:xfrm>
            <a:off x="457200" y="1828800"/>
            <a:ext cx="7315200" cy="6096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2060"/>
                </a:solidFill>
                <a:latin typeface="Book Antiqua" pitchFamily="18" charset="0"/>
              </a:rPr>
              <a:t>Common Language Specification</a:t>
            </a:r>
            <a:endParaRPr lang="en-US" dirty="0">
              <a:solidFill>
                <a:srgbClr val="002060"/>
              </a:solidFill>
              <a:latin typeface="Book Antiqua" pitchFamily="18" charset="0"/>
            </a:endParaRPr>
          </a:p>
        </p:txBody>
      </p:sp>
      <p:sp>
        <p:nvSpPr>
          <p:cNvPr id="9" name="Rectangle 8"/>
          <p:cNvSpPr/>
          <p:nvPr/>
        </p:nvSpPr>
        <p:spPr>
          <a:xfrm>
            <a:off x="457201"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Win Forms</a:t>
            </a:r>
            <a:endParaRPr lang="en-US" dirty="0">
              <a:solidFill>
                <a:srgbClr val="002060"/>
              </a:solidFill>
              <a:latin typeface="Book Antiqua" pitchFamily="18" charset="0"/>
            </a:endParaRPr>
          </a:p>
        </p:txBody>
      </p:sp>
      <p:sp>
        <p:nvSpPr>
          <p:cNvPr id="10" name="Rectangle 9"/>
          <p:cNvSpPr/>
          <p:nvPr/>
        </p:nvSpPr>
        <p:spPr>
          <a:xfrm>
            <a:off x="2514600"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Web Forms</a:t>
            </a:r>
            <a:endParaRPr lang="en-US" dirty="0">
              <a:solidFill>
                <a:srgbClr val="002060"/>
              </a:solidFill>
              <a:latin typeface="Book Antiqua" pitchFamily="18" charset="0"/>
            </a:endParaRPr>
          </a:p>
        </p:txBody>
      </p:sp>
      <p:sp>
        <p:nvSpPr>
          <p:cNvPr id="11" name="Rectangle 10"/>
          <p:cNvSpPr/>
          <p:nvPr/>
        </p:nvSpPr>
        <p:spPr>
          <a:xfrm>
            <a:off x="4571999" y="2667000"/>
            <a:ext cx="2187723"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Win Services</a:t>
            </a:r>
            <a:endParaRPr lang="en-US" dirty="0">
              <a:solidFill>
                <a:srgbClr val="002060"/>
              </a:solidFill>
              <a:latin typeface="Book Antiqua" pitchFamily="18" charset="0"/>
            </a:endParaRPr>
          </a:p>
        </p:txBody>
      </p:sp>
      <p:sp>
        <p:nvSpPr>
          <p:cNvPr id="12" name="Rectangle 11"/>
          <p:cNvSpPr/>
          <p:nvPr/>
        </p:nvSpPr>
        <p:spPr>
          <a:xfrm>
            <a:off x="7010399" y="2667000"/>
            <a:ext cx="731141"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a:t>
            </a:r>
            <a:endParaRPr lang="en-US" dirty="0">
              <a:solidFill>
                <a:srgbClr val="002060"/>
              </a:solidFill>
              <a:latin typeface="Book Antiqua" pitchFamily="18" charset="0"/>
            </a:endParaRPr>
          </a:p>
        </p:txBody>
      </p:sp>
      <p:sp>
        <p:nvSpPr>
          <p:cNvPr id="13" name="Rectangle 12"/>
          <p:cNvSpPr/>
          <p:nvPr/>
        </p:nvSpPr>
        <p:spPr>
          <a:xfrm>
            <a:off x="533400" y="3429000"/>
            <a:ext cx="73152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2060"/>
                </a:solidFill>
                <a:latin typeface="Book Antiqua" pitchFamily="18" charset="0"/>
              </a:rPr>
              <a:t>ADO.NET</a:t>
            </a:r>
            <a:endParaRPr lang="en-US" dirty="0">
              <a:solidFill>
                <a:srgbClr val="002060"/>
              </a:solidFill>
              <a:latin typeface="Book Antiqua" pitchFamily="18" charset="0"/>
            </a:endParaRPr>
          </a:p>
        </p:txBody>
      </p:sp>
      <p:sp>
        <p:nvSpPr>
          <p:cNvPr id="14" name="Rectangle 13"/>
          <p:cNvSpPr/>
          <p:nvPr/>
        </p:nvSpPr>
        <p:spPr>
          <a:xfrm>
            <a:off x="533400" y="4191000"/>
            <a:ext cx="7315200" cy="609600"/>
          </a:xfrm>
          <a:prstGeom prst="rect">
            <a:avLst/>
          </a:prstGeom>
          <a:gradFill>
            <a:gsLst>
              <a:gs pos="0">
                <a:srgbClr val="DDEBCF"/>
              </a:gs>
              <a:gs pos="50000">
                <a:srgbClr val="9CB86E"/>
              </a:gs>
              <a:gs pos="100000">
                <a:srgbClr val="156B13"/>
              </a:gs>
            </a:gsLst>
            <a:lin ang="5400000" scaled="0"/>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rgbClr val="002060"/>
                </a:solidFill>
                <a:latin typeface="Book Antiqua" pitchFamily="18" charset="0"/>
              </a:rPr>
              <a:t>Base Class Library</a:t>
            </a:r>
            <a:endParaRPr lang="en-US" dirty="0">
              <a:solidFill>
                <a:srgbClr val="002060"/>
              </a:solidFill>
              <a:latin typeface="Book Antiqua" pitchFamily="18" charset="0"/>
            </a:endParaRPr>
          </a:p>
        </p:txBody>
      </p:sp>
      <p:sp>
        <p:nvSpPr>
          <p:cNvPr id="15" name="Rectangle 14"/>
          <p:cNvSpPr/>
          <p:nvPr/>
        </p:nvSpPr>
        <p:spPr>
          <a:xfrm>
            <a:off x="533400" y="4953000"/>
            <a:ext cx="7239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rgbClr val="002060"/>
                </a:solidFill>
                <a:latin typeface="Book Antiqua" pitchFamily="18" charset="0"/>
              </a:rPr>
              <a:t>Common Language Runtime</a:t>
            </a:r>
            <a:endParaRPr lang="en-US" dirty="0">
              <a:solidFill>
                <a:srgbClr val="002060"/>
              </a:solidFill>
              <a:latin typeface="Book Antiqua" pitchFamily="18" charset="0"/>
            </a:endParaRPr>
          </a:p>
        </p:txBody>
      </p:sp>
      <p:sp>
        <p:nvSpPr>
          <p:cNvPr id="16" name="Rectangle 15"/>
          <p:cNvSpPr/>
          <p:nvPr/>
        </p:nvSpPr>
        <p:spPr>
          <a:xfrm>
            <a:off x="533400" y="5715000"/>
            <a:ext cx="73152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latin typeface="Book Antiqua" pitchFamily="18" charset="0"/>
              </a:rPr>
              <a:t>Operating System</a:t>
            </a:r>
            <a:endParaRPr lang="en-US" dirty="0">
              <a:solidFill>
                <a:srgbClr val="002060"/>
              </a:solidFill>
              <a:latin typeface="Book Antiqua" pitchFamily="18" charset="0"/>
            </a:endParaRPr>
          </a:p>
        </p:txBody>
      </p:sp>
      <p:sp>
        <p:nvSpPr>
          <p:cNvPr id="17" name="Right Brace 16"/>
          <p:cNvSpPr/>
          <p:nvPr/>
        </p:nvSpPr>
        <p:spPr>
          <a:xfrm>
            <a:off x="7848600" y="1143000"/>
            <a:ext cx="457200" cy="50292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dirty="0"/>
          </a:p>
        </p:txBody>
      </p:sp>
      <p:sp>
        <p:nvSpPr>
          <p:cNvPr id="18" name="TextBox 17"/>
          <p:cNvSpPr txBox="1"/>
          <p:nvPr/>
        </p:nvSpPr>
        <p:spPr>
          <a:xfrm rot="5400000">
            <a:off x="6013966" y="3282434"/>
            <a:ext cx="5105400" cy="369332"/>
          </a:xfrm>
          <a:prstGeom prst="rect">
            <a:avLst/>
          </a:prstGeom>
          <a:noFill/>
        </p:spPr>
        <p:txBody>
          <a:bodyPr wrap="square" rtlCol="0">
            <a:spAutoFit/>
          </a:bodyPr>
          <a:lstStyle/>
          <a:p>
            <a:pPr algn="ctr"/>
            <a:r>
              <a:rPr lang="en-US" b="1" dirty="0" smtClean="0">
                <a:solidFill>
                  <a:srgbClr val="002060"/>
                </a:solidFill>
                <a:latin typeface="Book Antiqua" pitchFamily="18" charset="0"/>
              </a:rPr>
              <a:t>.Net  Framework</a:t>
            </a:r>
            <a:endParaRPr lang="en-US" b="1" dirty="0">
              <a:solidFill>
                <a:srgbClr val="002060"/>
              </a:solidFill>
              <a:latin typeface="Book Antiqua" pitchFamily="18" charset="0"/>
            </a:endParaRPr>
          </a:p>
        </p:txBody>
      </p:sp>
      <p:sp>
        <p:nvSpPr>
          <p:cNvPr id="19" name="Slide Number Placeholder 18"/>
          <p:cNvSpPr>
            <a:spLocks noGrp="1"/>
          </p:cNvSpPr>
          <p:nvPr>
            <p:ph type="sldNum" sz="quarter" idx="12"/>
          </p:nvPr>
        </p:nvSpPr>
        <p:spPr/>
        <p:txBody>
          <a:bodyPr/>
          <a:lstStyle/>
          <a:p>
            <a:fld id="{0CD13243-3D31-4DD5-8512-B28F7F2A6CD3}" type="slidenum">
              <a:rPr lang="en-IN" smtClean="0"/>
              <a:pPr/>
              <a:t>25</a:t>
            </a:fld>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graphicFrame>
        <p:nvGraphicFramePr>
          <p:cNvPr id="5" name="Content Placeholder 4"/>
          <p:cNvGraphicFramePr>
            <a:graphicFrameLocks noGrp="1"/>
          </p:cNvGraphicFramePr>
          <p:nvPr>
            <p:ph idx="1"/>
          </p:nvPr>
        </p:nvGraphicFramePr>
        <p:xfrm>
          <a:off x="0" y="1772816"/>
          <a:ext cx="9143999" cy="3895080"/>
        </p:xfrm>
        <a:graphic>
          <a:graphicData uri="http://schemas.openxmlformats.org/drawingml/2006/table">
            <a:tbl>
              <a:tblPr firstRow="1" bandRow="1">
                <a:tableStyleId>{5C22544A-7EE6-4342-B048-85BDC9FD1C3A}</a:tableStyleId>
              </a:tblPr>
              <a:tblGrid>
                <a:gridCol w="1543291"/>
                <a:gridCol w="1851949"/>
                <a:gridCol w="1543291"/>
                <a:gridCol w="2006278"/>
                <a:gridCol w="2199190"/>
              </a:tblGrid>
              <a:tr h="370840">
                <a:tc>
                  <a:txBody>
                    <a:bodyPr/>
                    <a:lstStyle/>
                    <a:p>
                      <a:pPr algn="ctr"/>
                      <a:r>
                        <a:rPr lang="en-US" sz="1600" dirty="0">
                          <a:solidFill>
                            <a:srgbClr val="002060"/>
                          </a:solidFill>
                          <a:latin typeface="Book Antiqua" pitchFamily="18" charset="0"/>
                        </a:rPr>
                        <a:t>Generation</a:t>
                      </a:r>
                    </a:p>
                  </a:txBody>
                  <a:tcPr anchor="ctr"/>
                </a:tc>
                <a:tc>
                  <a:txBody>
                    <a:bodyPr/>
                    <a:lstStyle/>
                    <a:p>
                      <a:pPr algn="ctr"/>
                      <a:r>
                        <a:rPr lang="en-US" sz="1600" dirty="0">
                          <a:solidFill>
                            <a:srgbClr val="002060"/>
                          </a:solidFill>
                          <a:latin typeface="Book Antiqua" pitchFamily="18" charset="0"/>
                        </a:rPr>
                        <a:t>Version number</a:t>
                      </a:r>
                    </a:p>
                  </a:txBody>
                  <a:tcPr anchor="ctr"/>
                </a:tc>
                <a:tc>
                  <a:txBody>
                    <a:bodyPr/>
                    <a:lstStyle/>
                    <a:p>
                      <a:pPr algn="ctr"/>
                      <a:r>
                        <a:rPr lang="en-US" sz="1600" dirty="0">
                          <a:solidFill>
                            <a:srgbClr val="002060"/>
                          </a:solidFill>
                          <a:latin typeface="Book Antiqua" pitchFamily="18" charset="0"/>
                        </a:rPr>
                        <a:t>Release date</a:t>
                      </a:r>
                    </a:p>
                  </a:txBody>
                  <a:tcPr anchor="ctr"/>
                </a:tc>
                <a:tc>
                  <a:txBody>
                    <a:bodyPr/>
                    <a:lstStyle/>
                    <a:p>
                      <a:pPr algn="ctr"/>
                      <a:r>
                        <a:rPr lang="en-US" sz="1600" dirty="0">
                          <a:solidFill>
                            <a:srgbClr val="002060"/>
                          </a:solidFill>
                          <a:latin typeface="Book Antiqua" pitchFamily="18" charset="0"/>
                        </a:rPr>
                        <a:t>Development tool</a:t>
                      </a:r>
                    </a:p>
                  </a:txBody>
                  <a:tcPr anchor="ctr"/>
                </a:tc>
                <a:tc>
                  <a:txBody>
                    <a:bodyPr/>
                    <a:lstStyle/>
                    <a:p>
                      <a:pPr algn="ctr"/>
                      <a:r>
                        <a:rPr lang="en-US" sz="1600" dirty="0">
                          <a:solidFill>
                            <a:srgbClr val="002060"/>
                          </a:solidFill>
                          <a:latin typeface="Book Antiqua" pitchFamily="18" charset="0"/>
                        </a:rPr>
                        <a:t>Distributed with</a:t>
                      </a:r>
                    </a:p>
                  </a:txBody>
                  <a:tcPr anchor="ctr"/>
                </a:tc>
              </a:tr>
              <a:tr h="349240">
                <a:tc>
                  <a:txBody>
                    <a:bodyPr/>
                    <a:lstStyle/>
                    <a:p>
                      <a:r>
                        <a:rPr lang="en-US" sz="1400" u="none" strike="noStrike" dirty="0">
                          <a:solidFill>
                            <a:srgbClr val="002060"/>
                          </a:solidFill>
                          <a:latin typeface="Book Antiqua" pitchFamily="18" charset="0"/>
                          <a:hlinkClick r:id="rId3" tooltip=".NET Framework version history"/>
                        </a:rPr>
                        <a:t>1.0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1.0.3705.0</a:t>
                      </a:r>
                    </a:p>
                  </a:txBody>
                  <a:tcPr anchor="ctr"/>
                </a:tc>
                <a:tc>
                  <a:txBody>
                    <a:bodyPr/>
                    <a:lstStyle/>
                    <a:p>
                      <a:r>
                        <a:rPr lang="en-US" sz="1400" u="none" dirty="0">
                          <a:solidFill>
                            <a:srgbClr val="002060"/>
                          </a:solidFill>
                          <a:latin typeface="Book Antiqua" pitchFamily="18" charset="0"/>
                        </a:rPr>
                        <a:t>2002-02-13</a:t>
                      </a:r>
                    </a:p>
                  </a:txBody>
                  <a:tcPr anchor="ctr"/>
                </a:tc>
                <a:tc>
                  <a:txBody>
                    <a:bodyPr/>
                    <a:lstStyle/>
                    <a:p>
                      <a:r>
                        <a:rPr lang="en-US" sz="1400" u="none" strike="noStrike" dirty="0">
                          <a:solidFill>
                            <a:srgbClr val="002060"/>
                          </a:solidFill>
                          <a:latin typeface="Book Antiqua" pitchFamily="18" charset="0"/>
                          <a:hlinkClick r:id="rId4" tooltip="Visual Studio .NET"/>
                        </a:rPr>
                        <a:t>Visual Studio .NET</a:t>
                      </a:r>
                      <a:endParaRPr lang="en-US" sz="1400" u="none" dirty="0">
                        <a:solidFill>
                          <a:srgbClr val="002060"/>
                        </a:solidFill>
                        <a:latin typeface="Book Antiqua" pitchFamily="18" charset="0"/>
                      </a:endParaRPr>
                    </a:p>
                  </a:txBody>
                  <a:tcPr anchor="ctr"/>
                </a:tc>
                <a:tc>
                  <a:txBody>
                    <a:bodyPr/>
                    <a:lstStyle/>
                    <a:p>
                      <a:pPr algn="ctr" fontAlgn="ctr"/>
                      <a:r>
                        <a:rPr lang="en-US" sz="1400" u="none" dirty="0">
                          <a:solidFill>
                            <a:srgbClr val="002060"/>
                          </a:solidFill>
                          <a:latin typeface="Book Antiqua" pitchFamily="18" charset="0"/>
                        </a:rPr>
                        <a:t>N/A</a:t>
                      </a: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1.1</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1.1.4322.573</a:t>
                      </a:r>
                    </a:p>
                  </a:txBody>
                  <a:tcPr anchor="ctr"/>
                </a:tc>
                <a:tc>
                  <a:txBody>
                    <a:bodyPr/>
                    <a:lstStyle/>
                    <a:p>
                      <a:r>
                        <a:rPr lang="en-US" sz="1400" u="none" dirty="0">
                          <a:solidFill>
                            <a:srgbClr val="002060"/>
                          </a:solidFill>
                          <a:latin typeface="Book Antiqua" pitchFamily="18" charset="0"/>
                        </a:rPr>
                        <a:t>2003-04-24</a:t>
                      </a:r>
                    </a:p>
                  </a:txBody>
                  <a:tcPr anchor="ctr"/>
                </a:tc>
                <a:tc>
                  <a:txBody>
                    <a:bodyPr/>
                    <a:lstStyle/>
                    <a:p>
                      <a:r>
                        <a:rPr lang="en-US" sz="1400" u="none" strike="noStrike" dirty="0">
                          <a:solidFill>
                            <a:srgbClr val="002060"/>
                          </a:solidFill>
                          <a:latin typeface="Book Antiqua" pitchFamily="18" charset="0"/>
                          <a:hlinkClick r:id="rId5" tooltip="Visual Studio .NET 2003"/>
                        </a:rPr>
                        <a:t>Visual Studio .NET 2003</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6" tooltip="Windows Server 2003"/>
                        </a:rPr>
                        <a:t>Windows Server 2003</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2.0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2.0.50727.42</a:t>
                      </a:r>
                    </a:p>
                  </a:txBody>
                  <a:tcPr anchor="ctr"/>
                </a:tc>
                <a:tc>
                  <a:txBody>
                    <a:bodyPr/>
                    <a:lstStyle/>
                    <a:p>
                      <a:r>
                        <a:rPr lang="en-US" sz="1400" u="none" dirty="0">
                          <a:solidFill>
                            <a:srgbClr val="002060"/>
                          </a:solidFill>
                          <a:latin typeface="Book Antiqua" pitchFamily="18" charset="0"/>
                        </a:rPr>
                        <a:t>2005-11-07</a:t>
                      </a:r>
                    </a:p>
                  </a:txBody>
                  <a:tcPr anchor="ctr"/>
                </a:tc>
                <a:tc>
                  <a:txBody>
                    <a:bodyPr/>
                    <a:lstStyle/>
                    <a:p>
                      <a:r>
                        <a:rPr lang="en-US" sz="1400" u="none" strike="noStrike" dirty="0">
                          <a:solidFill>
                            <a:srgbClr val="002060"/>
                          </a:solidFill>
                          <a:latin typeface="Book Antiqua" pitchFamily="18" charset="0"/>
                          <a:hlinkClick r:id="rId7" tooltip="Visual Studio 2005"/>
                        </a:rPr>
                        <a:t>Visual Studio 2005</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8" tooltip="Windows Server 2003 R2"/>
                        </a:rPr>
                        <a:t>Windows Server 2003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3.0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3.0.4506.30</a:t>
                      </a:r>
                    </a:p>
                  </a:txBody>
                  <a:tcPr anchor="ctr"/>
                </a:tc>
                <a:tc>
                  <a:txBody>
                    <a:bodyPr/>
                    <a:lstStyle/>
                    <a:p>
                      <a:r>
                        <a:rPr lang="en-US" sz="1400" u="none" dirty="0">
                          <a:solidFill>
                            <a:srgbClr val="002060"/>
                          </a:solidFill>
                          <a:latin typeface="Book Antiqua" pitchFamily="18" charset="0"/>
                        </a:rPr>
                        <a:t>2006-11-06</a:t>
                      </a:r>
                    </a:p>
                  </a:txBody>
                  <a:tcPr anchor="ctr"/>
                </a:tc>
                <a:tc>
                  <a:txBody>
                    <a:bodyPr/>
                    <a:lstStyle/>
                    <a:p>
                      <a:r>
                        <a:rPr lang="en-US" sz="1400" u="none" strike="noStrike" dirty="0">
                          <a:solidFill>
                            <a:srgbClr val="002060"/>
                          </a:solidFill>
                          <a:latin typeface="Book Antiqua" pitchFamily="18" charset="0"/>
                          <a:hlinkClick r:id="rId9" tooltip="Microsoft Expression Blend"/>
                        </a:rPr>
                        <a:t>Expression Blend</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10" tooltip="Windows Vista"/>
                        </a:rPr>
                        <a:t>Windows Vista</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1" tooltip="Windows Server 2008"/>
                        </a:rPr>
                        <a:t>Windows Server 2008</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3.5</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3.5.21022.8</a:t>
                      </a:r>
                    </a:p>
                  </a:txBody>
                  <a:tcPr anchor="ctr"/>
                </a:tc>
                <a:tc>
                  <a:txBody>
                    <a:bodyPr/>
                    <a:lstStyle/>
                    <a:p>
                      <a:r>
                        <a:rPr lang="en-US" sz="1400" u="none" dirty="0">
                          <a:solidFill>
                            <a:srgbClr val="002060"/>
                          </a:solidFill>
                          <a:latin typeface="Book Antiqua" pitchFamily="18" charset="0"/>
                        </a:rPr>
                        <a:t>2007-11-19</a:t>
                      </a:r>
                    </a:p>
                  </a:txBody>
                  <a:tcPr anchor="ctr"/>
                </a:tc>
                <a:tc>
                  <a:txBody>
                    <a:bodyPr/>
                    <a:lstStyle/>
                    <a:p>
                      <a:r>
                        <a:rPr lang="en-US" sz="1400" u="none" strike="noStrike" dirty="0">
                          <a:solidFill>
                            <a:srgbClr val="002060"/>
                          </a:solidFill>
                          <a:latin typeface="Book Antiqua" pitchFamily="18" charset="0"/>
                          <a:hlinkClick r:id="rId12" tooltip="Visual Studio 2008"/>
                        </a:rPr>
                        <a:t>Visual Studio 2008</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13" tooltip="Windows 7"/>
                        </a:rPr>
                        <a:t>Windows 7</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4" tooltip="Windows Server 2008 R2"/>
                        </a:rPr>
                        <a:t>Windows Server 2008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4.0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4.0.30319.1</a:t>
                      </a:r>
                    </a:p>
                  </a:txBody>
                  <a:tcPr anchor="ctr"/>
                </a:tc>
                <a:tc>
                  <a:txBody>
                    <a:bodyPr/>
                    <a:lstStyle/>
                    <a:p>
                      <a:r>
                        <a:rPr lang="en-US" sz="1400" u="none" dirty="0">
                          <a:solidFill>
                            <a:srgbClr val="002060"/>
                          </a:solidFill>
                          <a:latin typeface="Book Antiqua" pitchFamily="18" charset="0"/>
                        </a:rPr>
                        <a:t>2010-04-12</a:t>
                      </a:r>
                    </a:p>
                  </a:txBody>
                  <a:tcPr anchor="ctr"/>
                </a:tc>
                <a:tc>
                  <a:txBody>
                    <a:bodyPr/>
                    <a:lstStyle/>
                    <a:p>
                      <a:r>
                        <a:rPr lang="en-US" sz="1400" u="none" strike="noStrike" dirty="0">
                          <a:solidFill>
                            <a:srgbClr val="002060"/>
                          </a:solidFill>
                          <a:latin typeface="Book Antiqua" pitchFamily="18" charset="0"/>
                          <a:hlinkClick r:id="rId15" tooltip="Visual Studio 2010"/>
                        </a:rPr>
                        <a:t>Visual Studio 2010</a:t>
                      </a:r>
                      <a:endParaRPr lang="en-US" sz="1400" u="none" dirty="0">
                        <a:solidFill>
                          <a:srgbClr val="002060"/>
                        </a:solidFill>
                        <a:latin typeface="Book Antiqua" pitchFamily="18" charset="0"/>
                      </a:endParaRPr>
                    </a:p>
                  </a:txBody>
                  <a:tcPr anchor="ctr"/>
                </a:tc>
                <a:tc>
                  <a:txBody>
                    <a:bodyPr/>
                    <a:lstStyle/>
                    <a:p>
                      <a:r>
                        <a:rPr lang="en-US" sz="1400" u="none" strike="noStrike" dirty="0" smtClean="0">
                          <a:solidFill>
                            <a:srgbClr val="002060"/>
                          </a:solidFill>
                          <a:latin typeface="Book Antiqua" pitchFamily="18" charset="0"/>
                          <a:hlinkClick r:id="rId13" tooltip="Windows 7"/>
                        </a:rPr>
                        <a:t>Windows 7</a:t>
                      </a:r>
                      <a:r>
                        <a:rPr lang="en-US" sz="1400" u="none" dirty="0" smtClean="0">
                          <a:solidFill>
                            <a:srgbClr val="002060"/>
                          </a:solidFill>
                          <a:latin typeface="Book Antiqua" pitchFamily="18" charset="0"/>
                        </a:rPr>
                        <a:t>, </a:t>
                      </a:r>
                      <a:r>
                        <a:rPr lang="en-US" sz="1400" u="none" strike="noStrike" dirty="0" smtClean="0">
                          <a:solidFill>
                            <a:srgbClr val="002060"/>
                          </a:solidFill>
                          <a:latin typeface="Book Antiqua" pitchFamily="18" charset="0"/>
                          <a:hlinkClick r:id="rId14" tooltip="Windows Server 2008 R2"/>
                        </a:rPr>
                        <a:t>Windows Server 2008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4.5</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4.5.50709.17929</a:t>
                      </a:r>
                    </a:p>
                  </a:txBody>
                  <a:tcPr anchor="ctr"/>
                </a:tc>
                <a:tc>
                  <a:txBody>
                    <a:bodyPr/>
                    <a:lstStyle/>
                    <a:p>
                      <a:r>
                        <a:rPr lang="en-US" sz="1400" u="none" dirty="0">
                          <a:solidFill>
                            <a:srgbClr val="002060"/>
                          </a:solidFill>
                          <a:latin typeface="Book Antiqua" pitchFamily="18" charset="0"/>
                        </a:rPr>
                        <a:t>2012-08-15</a:t>
                      </a:r>
                    </a:p>
                  </a:txBody>
                  <a:tcPr anchor="ctr"/>
                </a:tc>
                <a:tc>
                  <a:txBody>
                    <a:bodyPr/>
                    <a:lstStyle/>
                    <a:p>
                      <a:r>
                        <a:rPr lang="en-US" sz="1400" u="none" strike="noStrike" dirty="0">
                          <a:solidFill>
                            <a:srgbClr val="002060"/>
                          </a:solidFill>
                          <a:latin typeface="Book Antiqua" pitchFamily="18" charset="0"/>
                          <a:hlinkClick r:id="rId16" tooltip="Visual Studio 2012"/>
                        </a:rPr>
                        <a:t>Visual Studio 2012</a:t>
                      </a:r>
                      <a:endParaRPr lang="en-US" sz="1400" u="none" dirty="0">
                        <a:solidFill>
                          <a:srgbClr val="002060"/>
                        </a:solidFill>
                        <a:latin typeface="Book Antiqua" pitchFamily="18" charset="0"/>
                      </a:endParaRPr>
                    </a:p>
                  </a:txBody>
                  <a:tcPr anchor="ctr"/>
                </a:tc>
                <a:tc>
                  <a:txBody>
                    <a:bodyPr/>
                    <a:lstStyle/>
                    <a:p>
                      <a:r>
                        <a:rPr lang="en-US" sz="1400" u="none" strike="noStrike" dirty="0" smtClean="0">
                          <a:solidFill>
                            <a:srgbClr val="002060"/>
                          </a:solidFill>
                          <a:latin typeface="Book Antiqua" pitchFamily="18" charset="0"/>
                          <a:hlinkClick r:id="rId17" tooltip="Windows 8"/>
                        </a:rPr>
                        <a:t>Windows8</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8" tooltip="Windows Server 2012"/>
                        </a:rPr>
                        <a:t>Windows Server 2012</a:t>
                      </a:r>
                      <a:endParaRPr lang="en-US" sz="1400" u="none" dirty="0">
                        <a:solidFill>
                          <a:srgbClr val="002060"/>
                        </a:solidFill>
                        <a:latin typeface="Book Antiqua"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0CD13243-3D31-4DD5-8512-B28F7F2A6CD3}" type="slidenum">
              <a:rPr lang="en-IN" smtClean="0"/>
              <a:pPr/>
              <a:t>26</a:t>
            </a:fld>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C</a:t>
            </a:r>
            <a:r>
              <a:rPr lang="en-US" dirty="0" smtClean="0"/>
              <a:t>#(</a:t>
            </a:r>
            <a:r>
              <a:rPr lang="en-US" dirty="0" err="1" smtClean="0"/>
              <a:t>c,c</a:t>
            </a:r>
            <a:r>
              <a:rPr lang="en-US" dirty="0" smtClean="0"/>
              <a:t>++,</a:t>
            </a:r>
            <a:r>
              <a:rPr lang="en-US" dirty="0" err="1" smtClean="0"/>
              <a:t>java,python</a:t>
            </a:r>
            <a:r>
              <a:rPr lang="en-US" dirty="0" smtClean="0"/>
              <a:t>)</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80000"/>
              </a:lnSpc>
            </a:pPr>
            <a:r>
              <a:rPr lang="en-US" dirty="0" smtClean="0">
                <a:solidFill>
                  <a:srgbClr val="002060"/>
                </a:solidFill>
                <a:latin typeface="Book Antiqua" pitchFamily="18" charset="0"/>
                <a:cs typeface="Times New Roman" pitchFamily="18" charset="0"/>
              </a:rPr>
              <a:t>C# Is Simple</a:t>
            </a:r>
            <a:r>
              <a:rPr lang="en-US" dirty="0" smtClean="0">
                <a:solidFill>
                  <a:srgbClr val="002060"/>
                </a:solidFill>
                <a:latin typeface="Book Antiqua" pitchFamily="18" charset="0"/>
              </a:rPr>
              <a:t> </a:t>
            </a:r>
          </a:p>
          <a:p>
            <a:pPr>
              <a:lnSpc>
                <a:spcPct val="180000"/>
              </a:lnSpc>
            </a:pPr>
            <a:r>
              <a:rPr lang="en-US" dirty="0" smtClean="0">
                <a:solidFill>
                  <a:srgbClr val="002060"/>
                </a:solidFill>
                <a:latin typeface="Book Antiqua" pitchFamily="18" charset="0"/>
              </a:rPr>
              <a:t>C# is Strongly Typed</a:t>
            </a:r>
          </a:p>
          <a:p>
            <a:pPr>
              <a:lnSpc>
                <a:spcPct val="180000"/>
              </a:lnSpc>
            </a:pPr>
            <a:r>
              <a:rPr lang="en-US" dirty="0" smtClean="0">
                <a:solidFill>
                  <a:srgbClr val="002060"/>
                </a:solidFill>
                <a:latin typeface="Book Antiqua" pitchFamily="18" charset="0"/>
              </a:rPr>
              <a:t>C# is CaseSencitive</a:t>
            </a:r>
          </a:p>
          <a:p>
            <a:pPr>
              <a:lnSpc>
                <a:spcPct val="180000"/>
              </a:lnSpc>
            </a:pPr>
            <a:r>
              <a:rPr lang="en-US" dirty="0" smtClean="0">
                <a:solidFill>
                  <a:srgbClr val="002060"/>
                </a:solidFill>
                <a:latin typeface="Book Antiqua" pitchFamily="18" charset="0"/>
                <a:cs typeface="Times New Roman" pitchFamily="18" charset="0"/>
              </a:rPr>
              <a:t>C# Is Object-Oriented</a:t>
            </a:r>
          </a:p>
          <a:p>
            <a:pPr>
              <a:lnSpc>
                <a:spcPct val="180000"/>
              </a:lnSpc>
            </a:pPr>
            <a:r>
              <a:rPr lang="en-US" dirty="0" smtClean="0">
                <a:solidFill>
                  <a:srgbClr val="002060"/>
                </a:solidFill>
                <a:latin typeface="Book Antiqua" pitchFamily="18" charset="0"/>
              </a:rPr>
              <a:t>C# is Distributed</a:t>
            </a:r>
          </a:p>
          <a:p>
            <a:pPr>
              <a:lnSpc>
                <a:spcPct val="180000"/>
              </a:lnSpc>
            </a:pPr>
            <a:r>
              <a:rPr lang="en-IN" dirty="0" smtClean="0">
                <a:solidFill>
                  <a:srgbClr val="002060"/>
                </a:solidFill>
                <a:latin typeface="Book Antiqua" pitchFamily="18" charset="0"/>
              </a:rPr>
              <a:t>Interactive</a:t>
            </a:r>
          </a:p>
          <a:p>
            <a:pPr>
              <a:buFont typeface="Wingdings" pitchFamily="2" charset="2"/>
              <a:buChar char="ü"/>
            </a:pPr>
            <a:endParaRPr lang="en-IN" b="1"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IN" dirty="0"/>
          </a:p>
        </p:txBody>
      </p:sp>
      <p:sp>
        <p:nvSpPr>
          <p:cNvPr id="3" name="Content Placeholder 2"/>
          <p:cNvSpPr>
            <a:spLocks noGrp="1"/>
          </p:cNvSpPr>
          <p:nvPr>
            <p:ph idx="1"/>
          </p:nvPr>
        </p:nvSpPr>
        <p:spPr>
          <a:xfrm>
            <a:off x="251520" y="1124744"/>
            <a:ext cx="8229600" cy="4525963"/>
          </a:xfrm>
        </p:spPr>
        <p:txBody>
          <a:bodyPr>
            <a:normAutofit fontScale="92500" lnSpcReduction="20000"/>
          </a:bodyPr>
          <a:lstStyle/>
          <a:p>
            <a:pPr>
              <a:lnSpc>
                <a:spcPct val="180000"/>
              </a:lnSpc>
            </a:pPr>
            <a:r>
              <a:rPr lang="en-US" dirty="0" smtClean="0"/>
              <a:t>C# is Robust</a:t>
            </a:r>
          </a:p>
          <a:p>
            <a:pPr>
              <a:lnSpc>
                <a:spcPct val="180000"/>
              </a:lnSpc>
            </a:pPr>
            <a:r>
              <a:rPr lang="en-US" dirty="0" smtClean="0"/>
              <a:t>C# is Secure</a:t>
            </a:r>
          </a:p>
          <a:p>
            <a:pPr>
              <a:lnSpc>
                <a:spcPct val="180000"/>
              </a:lnSpc>
            </a:pPr>
            <a:r>
              <a:rPr lang="en-US" dirty="0" smtClean="0">
                <a:cs typeface="Times New Roman" pitchFamily="18" charset="0"/>
              </a:rPr>
              <a:t>C# Is Architecture-Neutral</a:t>
            </a:r>
          </a:p>
          <a:p>
            <a:pPr>
              <a:lnSpc>
                <a:spcPct val="180000"/>
              </a:lnSpc>
            </a:pPr>
            <a:r>
              <a:rPr lang="en-US" dirty="0" smtClean="0">
                <a:cs typeface="Times New Roman" pitchFamily="18" charset="0"/>
              </a:rPr>
              <a:t>C# Is Portable</a:t>
            </a:r>
            <a:r>
              <a:rPr lang="en-US" dirty="0" smtClean="0"/>
              <a:t> </a:t>
            </a:r>
          </a:p>
          <a:p>
            <a:pPr>
              <a:lnSpc>
                <a:spcPct val="180000"/>
              </a:lnSpc>
            </a:pPr>
            <a:r>
              <a:rPr lang="en-US" dirty="0" smtClean="0"/>
              <a:t> </a:t>
            </a:r>
            <a:r>
              <a:rPr lang="en-US" dirty="0" smtClean="0">
                <a:cs typeface="Times New Roman" pitchFamily="18" charset="0"/>
              </a:rPr>
              <a:t>C#  Is High Performance</a:t>
            </a:r>
          </a:p>
          <a:p>
            <a:pPr>
              <a:lnSpc>
                <a:spcPct val="180000"/>
              </a:lnSpc>
            </a:pPr>
            <a:r>
              <a:rPr lang="en-IN" dirty="0" smtClean="0"/>
              <a:t>Multithreaded </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95536" y="980728"/>
            <a:ext cx="8382000" cy="510688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457200" indent="-457200">
              <a:buAutoNum type="arabicPeriod"/>
            </a:pPr>
            <a:r>
              <a:rPr lang="en-US" sz="2800" dirty="0" smtClean="0">
                <a:solidFill>
                  <a:srgbClr val="002060"/>
                </a:solidFill>
                <a:latin typeface="Book Antiqua" pitchFamily="18" charset="0"/>
              </a:rPr>
              <a:t>How many types of assemblies are there in .net</a:t>
            </a:r>
          </a:p>
          <a:p>
            <a:pPr marL="457200" indent="-457200">
              <a:buAutoNum type="alphaUcPeriod"/>
            </a:pPr>
            <a:r>
              <a:rPr lang="en-US" sz="2800" dirty="0" smtClean="0">
                <a:solidFill>
                  <a:srgbClr val="002060"/>
                </a:solidFill>
                <a:latin typeface="Book Antiqua" pitchFamily="18" charset="0"/>
              </a:rPr>
              <a:t>Two - .exe and .dll</a:t>
            </a:r>
          </a:p>
          <a:p>
            <a:pPr marL="457200" indent="-457200">
              <a:buAutoNum type="alphaUcPeriod"/>
            </a:pPr>
            <a:endParaRPr lang="en-US" sz="2800" dirty="0" smtClean="0">
              <a:solidFill>
                <a:srgbClr val="002060"/>
              </a:solidFill>
              <a:latin typeface="Book Antiqua" pitchFamily="18" charset="0"/>
            </a:endParaRPr>
          </a:p>
          <a:p>
            <a:pPr marL="457200" indent="-457200">
              <a:buAutoNum type="arabicPeriod" startAt="2"/>
            </a:pPr>
            <a:r>
              <a:rPr lang="en-US" sz="2800" dirty="0" smtClean="0">
                <a:solidFill>
                  <a:srgbClr val="002060"/>
                </a:solidFill>
                <a:latin typeface="Book Antiqua" pitchFamily="18" charset="0"/>
              </a:rPr>
              <a:t>Name some built in namespaces </a:t>
            </a:r>
          </a:p>
          <a:p>
            <a:pPr marL="457200" indent="-457200"/>
            <a:r>
              <a:rPr lang="en-US" sz="2800" dirty="0" smtClean="0">
                <a:solidFill>
                  <a:srgbClr val="002060"/>
                </a:solidFill>
                <a:latin typeface="Book Antiqua" pitchFamily="18" charset="0"/>
              </a:rPr>
              <a:t>A. System , Windows , Global , Threading </a:t>
            </a:r>
          </a:p>
          <a:p>
            <a:pPr marL="457200" indent="-457200"/>
            <a:endParaRPr lang="en-US" sz="2800" dirty="0" smtClean="0">
              <a:solidFill>
                <a:srgbClr val="002060"/>
              </a:solidFill>
              <a:latin typeface="Book Antiqua" pitchFamily="18" charset="0"/>
            </a:endParaRPr>
          </a:p>
          <a:p>
            <a:pPr marL="457200" indent="-457200">
              <a:buAutoNum type="arabicPeriod" startAt="3"/>
            </a:pPr>
            <a:r>
              <a:rPr lang="en-US" sz="2800" dirty="0" smtClean="0">
                <a:solidFill>
                  <a:srgbClr val="002060"/>
                </a:solidFill>
                <a:latin typeface="Book Antiqua" pitchFamily="18" charset="0"/>
              </a:rPr>
              <a:t>Name some languages supported by .net </a:t>
            </a:r>
          </a:p>
          <a:p>
            <a:pPr marL="457200" indent="-457200"/>
            <a:r>
              <a:rPr lang="en-US" sz="2800" dirty="0" smtClean="0">
                <a:solidFill>
                  <a:srgbClr val="002060"/>
                </a:solidFill>
                <a:latin typeface="Book Antiqua" pitchFamily="18" charset="0"/>
              </a:rPr>
              <a:t>A. C# , VB , J# , C++</a:t>
            </a:r>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a:t>
            </a:r>
            <a:endParaRPr lang="en-US" dirty="0"/>
          </a:p>
        </p:txBody>
      </p:sp>
      <p:sp>
        <p:nvSpPr>
          <p:cNvPr id="3" name="Content Placeholder 2"/>
          <p:cNvSpPr>
            <a:spLocks noGrp="1"/>
          </p:cNvSpPr>
          <p:nvPr>
            <p:ph idx="1"/>
          </p:nvPr>
        </p:nvSpPr>
        <p:spPr>
          <a:xfrm>
            <a:off x="179512" y="1052736"/>
            <a:ext cx="8229600" cy="5184576"/>
          </a:xfrm>
        </p:spPr>
        <p:txBody>
          <a:bodyPr>
            <a:noAutofit/>
          </a:bodyPr>
          <a:lstStyle/>
          <a:p>
            <a:pPr marL="228600">
              <a:lnSpc>
                <a:spcPct val="150000"/>
              </a:lnSpc>
              <a:buSzPct val="80000"/>
              <a:buBlip>
                <a:blip r:embed="rId3"/>
              </a:buBlip>
              <a:tabLst>
                <a:tab pos="521528" algn="l"/>
              </a:tabLst>
            </a:pPr>
            <a:r>
              <a:rPr lang="en-US" spc="-35" dirty="0" smtClean="0">
                <a:solidFill>
                  <a:srgbClr val="002060"/>
                </a:solidFill>
                <a:latin typeface="Book Antiqua" pitchFamily="18" charset="0"/>
              </a:rPr>
              <a:t>.NET </a:t>
            </a:r>
            <a:r>
              <a:rPr lang="en-US" spc="-35" dirty="0" smtClean="0"/>
              <a:t>is </a:t>
            </a:r>
            <a:r>
              <a:rPr lang="en-US" spc="-35" dirty="0" smtClean="0">
                <a:solidFill>
                  <a:srgbClr val="002060"/>
                </a:solidFill>
                <a:latin typeface="Book Antiqua" pitchFamily="18" charset="0"/>
              </a:rPr>
              <a:t>an “Application development platform”</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.NET is the acronym for "Network Enabled Technology"</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.NET is developed by Microsoft Corporation</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Used for powerful software application development</a:t>
            </a:r>
          </a:p>
          <a:p>
            <a:pPr lvl="1">
              <a:lnSpc>
                <a:spcPct val="150000"/>
              </a:lnSpc>
              <a:buNone/>
              <a:tabLst>
                <a:tab pos="521528" algn="l"/>
              </a:tabLst>
            </a:pPr>
            <a:endParaRPr lang="en-US" sz="1600" spc="-35" dirty="0" smtClean="0">
              <a:solidFill>
                <a:srgbClr val="0000FF"/>
              </a:solidFill>
              <a:latin typeface="Book Antiqua" pitchFamily="18" charset="0"/>
            </a:endParaRPr>
          </a:p>
          <a:p>
            <a:pPr marL="228600">
              <a:lnSpc>
                <a:spcPct val="150000"/>
              </a:lnSpc>
              <a:buNone/>
              <a:tabLst>
                <a:tab pos="521528" algn="l"/>
              </a:tabLst>
            </a:pPr>
            <a:endParaRPr lang="en-US" sz="1600"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a:t>
            </a:fld>
            <a:endParaRPr lang="en-IN"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 Program</a:t>
            </a:r>
            <a:endParaRPr lang="en-IN" dirty="0"/>
          </a:p>
        </p:txBody>
      </p:sp>
      <p:sp>
        <p:nvSpPr>
          <p:cNvPr id="3" name="Content Placeholder 2"/>
          <p:cNvSpPr>
            <a:spLocks noGrp="1"/>
          </p:cNvSpPr>
          <p:nvPr>
            <p:ph idx="1"/>
          </p:nvPr>
        </p:nvSpPr>
        <p:spPr>
          <a:xfrm>
            <a:off x="42864" y="609600"/>
            <a:ext cx="9029696" cy="6248400"/>
          </a:xfrm>
        </p:spPr>
        <p:txBody>
          <a:bodyPr>
            <a:normAutofit lnSpcReduction="10000"/>
          </a:bodyPr>
          <a:lstStyle/>
          <a:p>
            <a:pPr>
              <a:buNone/>
            </a:pPr>
            <a:endParaRPr lang="en-US" sz="2000" b="1" dirty="0" smtClean="0">
              <a:solidFill>
                <a:srgbClr val="C00000"/>
              </a:solidFill>
              <a:latin typeface="Book Antiqua" pitchFamily="18" charset="0"/>
            </a:endParaRPr>
          </a:p>
          <a:p>
            <a:pPr>
              <a:buNone/>
            </a:pPr>
            <a:r>
              <a:rPr lang="en-US" sz="1800" b="1" dirty="0" smtClean="0">
                <a:solidFill>
                  <a:srgbClr val="002060"/>
                </a:solidFill>
                <a:latin typeface="Book Antiqua" pitchFamily="18" charset="0"/>
              </a:rPr>
              <a:t>C# Class Design Basic Syntax</a:t>
            </a:r>
          </a:p>
          <a:p>
            <a:pPr>
              <a:buNone/>
            </a:pPr>
            <a:r>
              <a:rPr lang="en-US" sz="1800" dirty="0" smtClean="0">
                <a:solidFill>
                  <a:srgbClr val="002060"/>
                </a:solidFill>
                <a:latin typeface="Book Antiqua" pitchFamily="18" charset="0"/>
              </a:rPr>
              <a:t>Namespace &lt;namespavename&gt;</a:t>
            </a:r>
          </a:p>
          <a:p>
            <a:pPr>
              <a:buNone/>
            </a:pPr>
            <a:r>
              <a:rPr lang="en-US" sz="1800" b="1"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accesspecifier  class  &lt;classname&gt;</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Main method//</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p>
          <a:p>
            <a:pPr>
              <a:buNone/>
            </a:pP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Ex:</a:t>
            </a:r>
          </a:p>
          <a:p>
            <a:pPr>
              <a:buNone/>
            </a:pPr>
            <a:r>
              <a:rPr lang="en-US" sz="1800" dirty="0" smtClean="0">
                <a:solidFill>
                  <a:srgbClr val="002060"/>
                </a:solidFill>
                <a:latin typeface="Book Antiqua" pitchFamily="18" charset="0"/>
              </a:rPr>
              <a:t>Namespace Demo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class  Hello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public static void main(String a[])</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endParaRPr lang="en-IN" sz="1800" dirty="0">
              <a:solidFill>
                <a:srgbClr val="002060"/>
              </a:solidFill>
              <a:latin typeface="Book Antiqua" pitchFamily="18" charset="0"/>
            </a:endParaRPr>
          </a:p>
        </p:txBody>
      </p:sp>
      <p:cxnSp>
        <p:nvCxnSpPr>
          <p:cNvPr id="5" name="Straight Arrow Connector 4"/>
          <p:cNvCxnSpPr>
            <a:endCxn id="6" idx="1"/>
          </p:cNvCxnSpPr>
          <p:nvPr/>
        </p:nvCxnSpPr>
        <p:spPr>
          <a:xfrm>
            <a:off x="1981200" y="2514600"/>
            <a:ext cx="3733800" cy="1022866"/>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5715000" y="3352800"/>
            <a:ext cx="3124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Keyword to create a class</a:t>
            </a:r>
            <a:endParaRPr lang="en-IN" dirty="0">
              <a:solidFill>
                <a:srgbClr val="002060"/>
              </a:solidFill>
              <a:latin typeface="Book Antiqua" pitchFamily="18" charset="0"/>
            </a:endParaRPr>
          </a:p>
        </p:txBody>
      </p:sp>
      <p:cxnSp>
        <p:nvCxnSpPr>
          <p:cNvPr id="8" name="Straight Arrow Connector 7"/>
          <p:cNvCxnSpPr>
            <a:endCxn id="9" idx="1"/>
          </p:cNvCxnSpPr>
          <p:nvPr/>
        </p:nvCxnSpPr>
        <p:spPr>
          <a:xfrm>
            <a:off x="3429000" y="2514600"/>
            <a:ext cx="2743200" cy="337066"/>
          </a:xfrm>
          <a:prstGeom prst="straightConnector1">
            <a:avLst/>
          </a:prstGeom>
          <a:ln w="38100">
            <a:tailEnd type="arrow" w="sm" len="sm"/>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6172200" y="2667000"/>
            <a:ext cx="26670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Any Name for The class</a:t>
            </a:r>
            <a:endParaRPr lang="en-IN" dirty="0">
              <a:solidFill>
                <a:srgbClr val="002060"/>
              </a:solidFill>
              <a:latin typeface="Book Antiqua" pitchFamily="18" charset="0"/>
            </a:endParaRPr>
          </a:p>
        </p:txBody>
      </p:sp>
      <p:cxnSp>
        <p:nvCxnSpPr>
          <p:cNvPr id="11" name="Straight Arrow Connector 10"/>
          <p:cNvCxnSpPr/>
          <p:nvPr/>
        </p:nvCxnSpPr>
        <p:spPr>
          <a:xfrm>
            <a:off x="1143000" y="2438400"/>
            <a:ext cx="4419600" cy="21336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5486400" y="3962400"/>
            <a:ext cx="3429000" cy="646331"/>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public and  internal(private and protected not allowed here)</a:t>
            </a:r>
            <a:endParaRPr lang="en-IN" dirty="0">
              <a:solidFill>
                <a:srgbClr val="002060"/>
              </a:solidFill>
              <a:latin typeface="Book Antiqua" pitchFamily="18" charset="0"/>
            </a:endParaRPr>
          </a:p>
        </p:txBody>
      </p:sp>
      <p:cxnSp>
        <p:nvCxnSpPr>
          <p:cNvPr id="17" name="Straight Arrow Connector 16"/>
          <p:cNvCxnSpPr/>
          <p:nvPr/>
        </p:nvCxnSpPr>
        <p:spPr>
          <a:xfrm>
            <a:off x="1447800" y="3276600"/>
            <a:ext cx="3733800" cy="28194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5105400" y="5257800"/>
            <a:ext cx="3810000" cy="923330"/>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C# has a main method ,without the main cannot execute but can only compile.</a:t>
            </a:r>
            <a:endParaRPr lang="en-IN" dirty="0">
              <a:solidFill>
                <a:srgbClr val="002060"/>
              </a:solidFill>
              <a:latin typeface="Book Antiqua" pitchFamily="18" charset="0"/>
            </a:endParaRPr>
          </a:p>
        </p:txBody>
      </p:sp>
      <p:sp>
        <p:nvSpPr>
          <p:cNvPr id="13" name="Slide Number Placeholder 12"/>
          <p:cNvSpPr>
            <a:spLocks noGrp="1"/>
          </p:cNvSpPr>
          <p:nvPr>
            <p:ph type="sldNum" sz="quarter" idx="12"/>
          </p:nvPr>
        </p:nvSpPr>
        <p:spPr/>
        <p:txBody>
          <a:bodyPr/>
          <a:lstStyle/>
          <a:p>
            <a:fld id="{0CD13243-3D31-4DD5-8512-B28F7F2A6CD3}" type="slidenum">
              <a:rPr lang="en-IN" smtClean="0"/>
              <a:pPr/>
              <a:t>30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0-#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 Application</a:t>
            </a:r>
            <a:endParaRPr lang="en-IN" dirty="0"/>
          </a:p>
        </p:txBody>
      </p:sp>
      <p:sp>
        <p:nvSpPr>
          <p:cNvPr id="3" name="Content Placeholder 2"/>
          <p:cNvSpPr>
            <a:spLocks noGrp="1"/>
          </p:cNvSpPr>
          <p:nvPr>
            <p:ph idx="1"/>
          </p:nvPr>
        </p:nvSpPr>
        <p:spPr>
          <a:xfrm>
            <a:off x="0" y="609600"/>
            <a:ext cx="9029696" cy="6248400"/>
          </a:xfrm>
        </p:spPr>
        <p:txBody>
          <a:bodyPr>
            <a:normAutofit/>
          </a:bodyPr>
          <a:lstStyle/>
          <a:p>
            <a:pPr>
              <a:buNone/>
            </a:pPr>
            <a:endParaRPr lang="en-US" sz="2000" dirty="0" smtClean="0">
              <a:solidFill>
                <a:srgbClr val="0000FF"/>
              </a:solidFill>
              <a:latin typeface="Book Antiqua" pitchFamily="18" charset="0"/>
            </a:endParaRPr>
          </a:p>
          <a:p>
            <a:pPr>
              <a:buNone/>
            </a:pPr>
            <a:r>
              <a:rPr lang="en-US" sz="1800" dirty="0" smtClean="0">
                <a:solidFill>
                  <a:srgbClr val="002060"/>
                </a:solidFill>
                <a:latin typeface="Book Antiqua" pitchFamily="18" charset="0"/>
              </a:rPr>
              <a:t>class Hello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public static void main(String a[])</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System.Console.WriteLine(“Welcome to Hello </a:t>
            </a:r>
            <a:r>
              <a:rPr lang="en-US" sz="1800" smtClean="0">
                <a:solidFill>
                  <a:srgbClr val="002060"/>
                </a:solidFill>
                <a:latin typeface="Book Antiqua" pitchFamily="18" charset="0"/>
              </a:rPr>
              <a:t>World </a:t>
            </a:r>
            <a:r>
              <a:rPr lang="en-US" sz="1800" smtClean="0">
                <a:solidFill>
                  <a:srgbClr val="002060"/>
                </a:solidFill>
                <a:latin typeface="Book Antiqua" pitchFamily="18" charset="0"/>
              </a:rPr>
              <a:t>”);</a:t>
            </a: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a:t>
            </a:r>
          </a:p>
          <a:p>
            <a:pPr>
              <a:buNone/>
            </a:pP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a:t>
            </a: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p:txBody>
      </p:sp>
      <p:cxnSp>
        <p:nvCxnSpPr>
          <p:cNvPr id="5" name="Straight Arrow Connector 4"/>
          <p:cNvCxnSpPr/>
          <p:nvPr/>
        </p:nvCxnSpPr>
        <p:spPr>
          <a:xfrm rot="16200000" flipH="1">
            <a:off x="266700" y="3255268"/>
            <a:ext cx="1524000" cy="6858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7" name="Straight Arrow Connector 6"/>
          <p:cNvCxnSpPr/>
          <p:nvPr/>
        </p:nvCxnSpPr>
        <p:spPr>
          <a:xfrm>
            <a:off x="1619672" y="2708920"/>
            <a:ext cx="2037928" cy="2032248"/>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a:off x="2483768" y="2636912"/>
            <a:ext cx="2774032" cy="1342256"/>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228600" y="4360168"/>
            <a:ext cx="2743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Library or Namespace</a:t>
            </a:r>
            <a:endParaRPr lang="en-IN" dirty="0">
              <a:solidFill>
                <a:srgbClr val="002060"/>
              </a:solidFill>
              <a:latin typeface="Book Antiqua" pitchFamily="18" charset="0"/>
            </a:endParaRPr>
          </a:p>
        </p:txBody>
      </p:sp>
      <p:sp>
        <p:nvSpPr>
          <p:cNvPr id="11" name="TextBox 10"/>
          <p:cNvSpPr txBox="1"/>
          <p:nvPr/>
        </p:nvSpPr>
        <p:spPr>
          <a:xfrm>
            <a:off x="2895600" y="4893568"/>
            <a:ext cx="35814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Class of system libray</a:t>
            </a:r>
            <a:endParaRPr lang="en-IN" dirty="0">
              <a:solidFill>
                <a:srgbClr val="002060"/>
              </a:solidFill>
              <a:latin typeface="Book Antiqua" pitchFamily="18" charset="0"/>
            </a:endParaRPr>
          </a:p>
        </p:txBody>
      </p:sp>
      <p:sp>
        <p:nvSpPr>
          <p:cNvPr id="12" name="TextBox 11"/>
          <p:cNvSpPr txBox="1"/>
          <p:nvPr/>
        </p:nvSpPr>
        <p:spPr>
          <a:xfrm>
            <a:off x="4114800" y="4055368"/>
            <a:ext cx="3505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Method of Console Class</a:t>
            </a:r>
            <a:endParaRPr lang="en-IN" dirty="0">
              <a:solidFill>
                <a:srgbClr val="002060"/>
              </a:solidFill>
              <a:latin typeface="Book Antiqua" pitchFamily="18" charset="0"/>
            </a:endParaRPr>
          </a:p>
        </p:txBody>
      </p:sp>
      <p:sp>
        <p:nvSpPr>
          <p:cNvPr id="16" name="Rectangle 15"/>
          <p:cNvSpPr/>
          <p:nvPr/>
        </p:nvSpPr>
        <p:spPr>
          <a:xfrm>
            <a:off x="1547664" y="5445224"/>
            <a:ext cx="6019800" cy="762000"/>
          </a:xfrm>
          <a:prstGeom prst="rect">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rgbClr val="002060"/>
                </a:solidFill>
                <a:latin typeface="Book Antiqua" pitchFamily="18" charset="0"/>
              </a:rPr>
              <a:t>System.Console.WriteLine()</a:t>
            </a:r>
          </a:p>
          <a:p>
            <a:pPr algn="ctr"/>
            <a:r>
              <a:rPr lang="en-US" dirty="0" smtClean="0">
                <a:solidFill>
                  <a:srgbClr val="002060"/>
                </a:solidFill>
                <a:latin typeface="Book Antiqua" pitchFamily="18" charset="0"/>
              </a:rPr>
              <a:t>Displays the enclosed text on the user’s screen</a:t>
            </a:r>
            <a:endParaRPr lang="en-US" dirty="0">
              <a:solidFill>
                <a:srgbClr val="002060"/>
              </a:solidFill>
              <a:latin typeface="Book Antiqua" pitchFamily="18" charset="0"/>
            </a:endParaRPr>
          </a:p>
        </p:txBody>
      </p:sp>
      <p:sp>
        <p:nvSpPr>
          <p:cNvPr id="13" name="Slide Number Placeholder 12"/>
          <p:cNvSpPr>
            <a:spLocks noGrp="1"/>
          </p:cNvSpPr>
          <p:nvPr>
            <p:ph type="sldNum" sz="quarter" idx="12"/>
          </p:nvPr>
        </p:nvSpPr>
        <p:spPr/>
        <p:txBody>
          <a:bodyPr/>
          <a:lstStyle/>
          <a:p>
            <a:fld id="{0CD13243-3D31-4DD5-8512-B28F7F2A6CD3}" type="slidenum">
              <a:rPr lang="en-IN" smtClean="0"/>
              <a:pPr/>
              <a:t>31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fontScale="90000"/>
          </a:bodyPr>
          <a:lstStyle/>
          <a:p>
            <a:r>
              <a:rPr lang="en-US" dirty="0" smtClean="0"/>
              <a:t>Compilation and Execution</a:t>
            </a:r>
            <a:endParaRPr lang="en-IN" dirty="0"/>
          </a:p>
        </p:txBody>
      </p:sp>
      <p:sp>
        <p:nvSpPr>
          <p:cNvPr id="3" name="Content Placeholder 2"/>
          <p:cNvSpPr>
            <a:spLocks noGrp="1"/>
          </p:cNvSpPr>
          <p:nvPr>
            <p:ph idx="1"/>
          </p:nvPr>
        </p:nvSpPr>
        <p:spPr>
          <a:xfrm>
            <a:off x="114304" y="836712"/>
            <a:ext cx="9029696" cy="5472608"/>
          </a:xfrm>
        </p:spPr>
        <p:txBody>
          <a:bodyPr>
            <a:normAutofit fontScale="92500"/>
          </a:bodyPr>
          <a:lstStyle/>
          <a:p>
            <a:pPr>
              <a:buNone/>
            </a:pPr>
            <a:endParaRPr lang="en-US" sz="2000" b="1" dirty="0" smtClean="0">
              <a:solidFill>
                <a:srgbClr val="C00000"/>
              </a:solidFill>
              <a:latin typeface="Book Antiqua" pitchFamily="18" charset="0"/>
            </a:endParaRPr>
          </a:p>
          <a:p>
            <a:pPr>
              <a:lnSpc>
                <a:spcPct val="150000"/>
              </a:lnSpc>
            </a:pPr>
            <a:r>
              <a:rPr lang="en-US" dirty="0" smtClean="0">
                <a:solidFill>
                  <a:srgbClr val="002060"/>
                </a:solidFill>
                <a:latin typeface="Book Antiqua" pitchFamily="18" charset="0"/>
              </a:rPr>
              <a:t>Program is written in Notepad</a:t>
            </a:r>
          </a:p>
          <a:p>
            <a:pPr>
              <a:lnSpc>
                <a:spcPct val="150000"/>
              </a:lnSpc>
            </a:pPr>
            <a:r>
              <a:rPr lang="en-US" dirty="0" smtClean="0">
                <a:solidFill>
                  <a:srgbClr val="002060"/>
                </a:solidFill>
                <a:latin typeface="Book Antiqua" pitchFamily="18" charset="0"/>
              </a:rPr>
              <a:t>Steps to compile and execute  a C# program</a:t>
            </a:r>
          </a:p>
          <a:p>
            <a:pPr lvl="1">
              <a:lnSpc>
                <a:spcPct val="150000"/>
              </a:lnSpc>
            </a:pPr>
            <a:r>
              <a:rPr lang="en-US" dirty="0" smtClean="0">
                <a:solidFill>
                  <a:srgbClr val="002060"/>
                </a:solidFill>
                <a:latin typeface="Book Antiqua" pitchFamily="18" charset="0"/>
              </a:rPr>
              <a:t>Save the code written  in notepad with  .cs extension</a:t>
            </a:r>
          </a:p>
          <a:p>
            <a:pPr lvl="1">
              <a:lnSpc>
                <a:spcPct val="150000"/>
              </a:lnSpc>
            </a:pPr>
            <a:r>
              <a:rPr lang="en-US" dirty="0" smtClean="0">
                <a:solidFill>
                  <a:srgbClr val="002060"/>
                </a:solidFill>
                <a:latin typeface="Book Antiqua" pitchFamily="18" charset="0"/>
              </a:rPr>
              <a:t>Select  </a:t>
            </a:r>
            <a:r>
              <a:rPr lang="en-US" b="1" dirty="0" smtClean="0">
                <a:solidFill>
                  <a:srgbClr val="002060"/>
                </a:solidFill>
                <a:latin typeface="Book Antiqua" pitchFamily="18" charset="0"/>
              </a:rPr>
              <a:t>Start</a:t>
            </a:r>
            <a:r>
              <a:rPr lang="en-US" b="1" dirty="0" smtClean="0">
                <a:solidFill>
                  <a:srgbClr val="002060"/>
                </a:solidFill>
                <a:latin typeface="Book Antiqua" pitchFamily="18" charset="0"/>
                <a:sym typeface="Wingdings" pitchFamily="2" charset="2"/>
              </a:rPr>
              <a:t>All ProgramsMicrosoft Visual Studio 2010 Visual Studio ToolsVisual Studio 2010 Command Prompt</a:t>
            </a:r>
            <a:r>
              <a:rPr lang="en-US" dirty="0" smtClean="0">
                <a:solidFill>
                  <a:srgbClr val="002060"/>
                </a:solidFill>
                <a:latin typeface="Book Antiqua" pitchFamily="18" charset="0"/>
                <a:sym typeface="Wingdings" pitchFamily="2" charset="2"/>
              </a:rPr>
              <a:t> to compile this program</a:t>
            </a:r>
          </a:p>
          <a:p>
            <a:pPr lvl="1">
              <a:lnSpc>
                <a:spcPct val="150000"/>
              </a:lnSpc>
            </a:pPr>
            <a:r>
              <a:rPr lang="en-US" dirty="0" smtClean="0">
                <a:solidFill>
                  <a:srgbClr val="002060"/>
                </a:solidFill>
                <a:latin typeface="Book Antiqua" pitchFamily="18" charset="0"/>
                <a:sym typeface="Wingdings" pitchFamily="2" charset="2"/>
              </a:rPr>
              <a:t>In the </a:t>
            </a:r>
            <a:r>
              <a:rPr lang="en-US" b="1" dirty="0" smtClean="0">
                <a:solidFill>
                  <a:srgbClr val="002060"/>
                </a:solidFill>
                <a:latin typeface="Book Antiqua" pitchFamily="18" charset="0"/>
                <a:sym typeface="Wingdings" pitchFamily="2" charset="2"/>
              </a:rPr>
              <a:t>Visual Studio 2010 Command Prompt </a:t>
            </a:r>
            <a:r>
              <a:rPr lang="en-US" dirty="0" smtClean="0">
                <a:solidFill>
                  <a:srgbClr val="002060"/>
                </a:solidFill>
                <a:latin typeface="Book Antiqua" pitchFamily="18" charset="0"/>
                <a:sym typeface="Wingdings" pitchFamily="2" charset="2"/>
              </a:rPr>
              <a:t>window change the current directory to the directory where the program file is saved</a:t>
            </a:r>
          </a:p>
          <a:p>
            <a:pPr lvl="1">
              <a:lnSpc>
                <a:spcPct val="150000"/>
              </a:lnSpc>
              <a:buFont typeface="Wingdings" pitchFamily="2" charset="2"/>
              <a:buChar char="Ø"/>
            </a:pPr>
            <a:endParaRPr lang="en-US" sz="1900" dirty="0" smtClean="0">
              <a:solidFill>
                <a:srgbClr val="0000FF"/>
              </a:solidFill>
              <a:latin typeface="Book Antiqua" pitchFamily="18" charset="0"/>
            </a:endParaRPr>
          </a:p>
          <a:p>
            <a:pPr>
              <a:lnSpc>
                <a:spcPct val="150000"/>
              </a:lnSpc>
              <a:buNone/>
            </a:pPr>
            <a:endParaRPr lang="en-US" sz="1900" dirty="0" smtClean="0">
              <a:solidFill>
                <a:srgbClr val="0000FF"/>
              </a:solidFill>
              <a:latin typeface="Book Antiqua" pitchFamily="18" charset="0"/>
              <a:sym typeface="Wingdings" pitchFamily="2" charset="2"/>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and Execution</a:t>
            </a:r>
            <a:endParaRPr lang="en-IN" dirty="0"/>
          </a:p>
        </p:txBody>
      </p:sp>
      <p:sp>
        <p:nvSpPr>
          <p:cNvPr id="3" name="Content Placeholder 2"/>
          <p:cNvSpPr>
            <a:spLocks noGrp="1"/>
          </p:cNvSpPr>
          <p:nvPr>
            <p:ph idx="1"/>
          </p:nvPr>
        </p:nvSpPr>
        <p:spPr>
          <a:xfrm>
            <a:off x="251520" y="1196752"/>
            <a:ext cx="8892480" cy="5040560"/>
          </a:xfrm>
        </p:spPr>
        <p:txBody>
          <a:bodyPr>
            <a:normAutofit/>
          </a:bodyPr>
          <a:lstStyle/>
          <a:p>
            <a:pPr>
              <a:lnSpc>
                <a:spcPct val="150000"/>
              </a:lnSpc>
            </a:pPr>
            <a:r>
              <a:rPr lang="en-US" dirty="0" smtClean="0">
                <a:sym typeface="Wingdings" pitchFamily="2" charset="2"/>
              </a:rPr>
              <a:t>Compile the program file by using the following command at command prompt:</a:t>
            </a:r>
          </a:p>
          <a:p>
            <a:pPr lvl="1">
              <a:lnSpc>
                <a:spcPct val="150000"/>
              </a:lnSpc>
            </a:pPr>
            <a:r>
              <a:rPr lang="en-US" sz="2300" dirty="0" smtClean="0">
                <a:sym typeface="Wingdings" pitchFamily="2" charset="2"/>
              </a:rPr>
              <a:t> </a:t>
            </a:r>
            <a:r>
              <a:rPr lang="en-US" dirty="0" smtClean="0">
                <a:sym typeface="Wingdings" pitchFamily="2" charset="2"/>
              </a:rPr>
              <a:t>csc  Hello.cs</a:t>
            </a:r>
          </a:p>
          <a:p>
            <a:pPr lvl="1">
              <a:lnSpc>
                <a:spcPct val="150000"/>
              </a:lnSpc>
            </a:pPr>
            <a:r>
              <a:rPr lang="en-US" dirty="0" smtClean="0">
                <a:sym typeface="Wingdings" pitchFamily="2" charset="2"/>
              </a:rPr>
              <a:t>After successful compilation the complier creates a Hello.exe file under the directory</a:t>
            </a:r>
          </a:p>
          <a:p>
            <a:pPr>
              <a:lnSpc>
                <a:spcPct val="150000"/>
              </a:lnSpc>
            </a:pPr>
            <a:r>
              <a:rPr lang="en-US" dirty="0" smtClean="0">
                <a:sym typeface="Wingdings" pitchFamily="2" charset="2"/>
              </a:rPr>
              <a:t>To execute the code  type the following command</a:t>
            </a:r>
          </a:p>
          <a:p>
            <a:pPr lvl="1">
              <a:lnSpc>
                <a:spcPct val="150000"/>
              </a:lnSpc>
            </a:pPr>
            <a:r>
              <a:rPr lang="en-US" sz="2300" dirty="0" smtClean="0">
                <a:sym typeface="Wingdings" pitchFamily="2" charset="2"/>
              </a:rPr>
              <a:t> </a:t>
            </a:r>
            <a:r>
              <a:rPr lang="en-US" dirty="0" smtClean="0">
                <a:sym typeface="Wingdings" pitchFamily="2" charset="2"/>
              </a:rPr>
              <a:t>Hello.exe or Hello</a:t>
            </a:r>
          </a:p>
        </p:txBody>
      </p:sp>
      <p:sp>
        <p:nvSpPr>
          <p:cNvPr id="5" name="Slide Number Placeholder 4"/>
          <p:cNvSpPr>
            <a:spLocks noGrp="1"/>
          </p:cNvSpPr>
          <p:nvPr>
            <p:ph type="sldNum" sz="quarter" idx="12"/>
          </p:nvPr>
        </p:nvSpPr>
        <p:spPr/>
        <p:txBody>
          <a:bodyPr/>
          <a:lstStyle/>
          <a:p>
            <a:fld id="{0CD13243-3D31-4DD5-8512-B28F7F2A6CD3}"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Comments in C#</a:t>
            </a:r>
            <a:br>
              <a:rPr lang="en-US" dirty="0" smtClean="0"/>
            </a:br>
            <a:endParaRPr lang="en-IN" dirty="0"/>
          </a:p>
        </p:txBody>
      </p:sp>
      <p:sp>
        <p:nvSpPr>
          <p:cNvPr id="3" name="Content Placeholder 2"/>
          <p:cNvSpPr>
            <a:spLocks noGrp="1"/>
          </p:cNvSpPr>
          <p:nvPr>
            <p:ph idx="1"/>
          </p:nvPr>
        </p:nvSpPr>
        <p:spPr>
          <a:xfrm>
            <a:off x="323528" y="1196752"/>
            <a:ext cx="8229600" cy="4525963"/>
          </a:xfrm>
        </p:spPr>
        <p:txBody>
          <a:bodyPr>
            <a:normAutofit/>
          </a:bodyPr>
          <a:lstStyle/>
          <a:p>
            <a:pPr>
              <a:lnSpc>
                <a:spcPct val="160000"/>
              </a:lnSpc>
            </a:pPr>
            <a:r>
              <a:rPr lang="en-US" dirty="0" smtClean="0"/>
              <a:t>Provides useful and important information regarding the  code</a:t>
            </a:r>
          </a:p>
          <a:p>
            <a:pPr>
              <a:lnSpc>
                <a:spcPct val="150000"/>
              </a:lnSpc>
              <a:buNone/>
            </a:pPr>
            <a:r>
              <a:rPr lang="en-US" b="1" dirty="0" smtClean="0"/>
              <a:t>Types of Comment</a:t>
            </a:r>
          </a:p>
          <a:p>
            <a:pPr>
              <a:lnSpc>
                <a:spcPct val="150000"/>
              </a:lnSpc>
            </a:pPr>
            <a:r>
              <a:rPr lang="en-US" dirty="0" smtClean="0"/>
              <a:t> //single line comment</a:t>
            </a:r>
          </a:p>
          <a:p>
            <a:pPr>
              <a:lnSpc>
                <a:spcPct val="150000"/>
              </a:lnSpc>
            </a:pPr>
            <a:r>
              <a:rPr lang="en-US" b="1" dirty="0" smtClean="0"/>
              <a:t>/*</a:t>
            </a:r>
            <a:r>
              <a:rPr lang="en-US" dirty="0" smtClean="0"/>
              <a:t>Multiline comment</a:t>
            </a:r>
            <a:r>
              <a:rPr lang="en-US" b="1" dirty="0" smtClean="0"/>
              <a:t>*/</a:t>
            </a:r>
            <a:endParaRPr lang="en-IN" b="1" dirty="0" smtClean="0"/>
          </a:p>
        </p:txBody>
      </p:sp>
      <p:sp>
        <p:nvSpPr>
          <p:cNvPr id="5" name="Slide Number Placeholder 4"/>
          <p:cNvSpPr>
            <a:spLocks noGrp="1"/>
          </p:cNvSpPr>
          <p:nvPr>
            <p:ph type="sldNum" sz="quarter" idx="12"/>
          </p:nvPr>
        </p:nvSpPr>
        <p:spPr/>
        <p:txBody>
          <a:bodyPr/>
          <a:lstStyle/>
          <a:p>
            <a:fld id="{0CD13243-3D31-4DD5-8512-B28F7F2A6CD3}"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a:t>
            </a:r>
            <a:endParaRPr lang="en-US" dirty="0"/>
          </a:p>
        </p:txBody>
      </p:sp>
      <p:sp>
        <p:nvSpPr>
          <p:cNvPr id="3" name="Content Placeholder 2"/>
          <p:cNvSpPr>
            <a:spLocks noGrp="1"/>
          </p:cNvSpPr>
          <p:nvPr>
            <p:ph idx="1"/>
          </p:nvPr>
        </p:nvSpPr>
        <p:spPr>
          <a:xfrm>
            <a:off x="251520" y="1124744"/>
            <a:ext cx="8568952" cy="5040560"/>
          </a:xfrm>
        </p:spPr>
        <p:txBody>
          <a:bodyPr/>
          <a:lstStyle/>
          <a:p>
            <a:r>
              <a:rPr lang="en-US" dirty="0" smtClean="0">
                <a:solidFill>
                  <a:srgbClr val="002060"/>
                </a:solidFill>
                <a:latin typeface="Book Antiqua" pitchFamily="18" charset="0"/>
              </a:rPr>
              <a:t>A variable is a location in the memory that has a name and value</a:t>
            </a:r>
          </a:p>
          <a:p>
            <a:r>
              <a:rPr lang="en-US" dirty="0" smtClean="0">
                <a:solidFill>
                  <a:srgbClr val="002060"/>
                </a:solidFill>
                <a:latin typeface="Book Antiqua" pitchFamily="18" charset="0"/>
              </a:rPr>
              <a:t>A variable is associated with data type that defines the type of data</a:t>
            </a:r>
          </a:p>
          <a:p>
            <a:pPr>
              <a:buFont typeface="Wingdings" pitchFamily="2" charset="2"/>
              <a:buChar char="ü"/>
            </a:pPr>
            <a:endParaRPr lang="en-US" dirty="0" smtClean="0">
              <a:solidFill>
                <a:srgbClr val="0000FF"/>
              </a:solidFill>
            </a:endParaRPr>
          </a:p>
          <a:p>
            <a:pPr>
              <a:buFont typeface="Wingdings" pitchFamily="2" charset="2"/>
              <a:buChar char="ü"/>
            </a:pPr>
            <a:endParaRPr lang="en-US" dirty="0" smtClean="0">
              <a:solidFill>
                <a:srgbClr val="0000FF"/>
              </a:solidFill>
            </a:endParaRPr>
          </a:p>
          <a:p>
            <a:pPr>
              <a:buNone/>
            </a:pPr>
            <a:endParaRPr lang="en-US" dirty="0">
              <a:solidFill>
                <a:srgbClr val="0000FF"/>
              </a:solidFill>
            </a:endParaRPr>
          </a:p>
        </p:txBody>
      </p:sp>
      <p:pic>
        <p:nvPicPr>
          <p:cNvPr id="6" name="Picture 5" descr="variable.PNG"/>
          <p:cNvPicPr>
            <a:picLocks noChangeAspect="1"/>
          </p:cNvPicPr>
          <p:nvPr/>
        </p:nvPicPr>
        <p:blipFill>
          <a:blip r:embed="rId3" cstate="print"/>
          <a:stretch>
            <a:fillRect/>
          </a:stretch>
        </p:blipFill>
        <p:spPr>
          <a:xfrm>
            <a:off x="1403648" y="3212976"/>
            <a:ext cx="5562599" cy="2830884"/>
          </a:xfrm>
          <a:prstGeom prst="rect">
            <a:avLst/>
          </a:prstGeom>
        </p:spPr>
      </p:pic>
      <p:sp>
        <p:nvSpPr>
          <p:cNvPr id="5" name="Slide Number Placeholder 4"/>
          <p:cNvSpPr>
            <a:spLocks noGrp="1"/>
          </p:cNvSpPr>
          <p:nvPr>
            <p:ph type="sldNum" sz="quarter" idx="12"/>
          </p:nvPr>
        </p:nvSpPr>
        <p:spPr/>
        <p:txBody>
          <a:bodyPr/>
          <a:lstStyle/>
          <a:p>
            <a:fld id="{0CD13243-3D31-4DD5-8512-B28F7F2A6CD3}" type="slidenum">
              <a:rPr lang="en-IN" smtClean="0"/>
              <a:pPr/>
              <a:t>35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Variables(Cont..)</a:t>
            </a:r>
            <a:endParaRPr lang="en-US" dirty="0"/>
          </a:p>
        </p:txBody>
      </p:sp>
      <p:sp>
        <p:nvSpPr>
          <p:cNvPr id="3" name="Content Placeholder 2"/>
          <p:cNvSpPr>
            <a:spLocks noGrp="1"/>
          </p:cNvSpPr>
          <p:nvPr>
            <p:ph idx="1"/>
          </p:nvPr>
        </p:nvSpPr>
        <p:spPr>
          <a:xfrm>
            <a:off x="179512" y="1124744"/>
            <a:ext cx="8640960" cy="4824536"/>
          </a:xfrm>
        </p:spPr>
        <p:txBody>
          <a:bodyPr/>
          <a:lstStyle/>
          <a:p>
            <a:pPr>
              <a:buNone/>
            </a:pPr>
            <a:endParaRPr lang="en-US" dirty="0" smtClean="0">
              <a:solidFill>
                <a:srgbClr val="002060"/>
              </a:solidFill>
            </a:endParaRPr>
          </a:p>
          <a:p>
            <a:r>
              <a:rPr lang="en-US" dirty="0" smtClean="0">
                <a:solidFill>
                  <a:srgbClr val="002060"/>
                </a:solidFill>
                <a:latin typeface="Book Antiqua" pitchFamily="18" charset="0"/>
              </a:rPr>
              <a:t>&lt;data_type&gt; &lt;variable_name&gt;=&lt;value&gt;</a:t>
            </a:r>
          </a:p>
          <a:p>
            <a:pPr lvl="1">
              <a:buNone/>
            </a:pPr>
            <a:r>
              <a:rPr lang="en-US" dirty="0" smtClean="0">
                <a:solidFill>
                  <a:srgbClr val="002060"/>
                </a:solidFill>
                <a:latin typeface="Book Antiqua" pitchFamily="18" charset="0"/>
              </a:rPr>
              <a:t>Ex:</a:t>
            </a:r>
          </a:p>
          <a:p>
            <a:pPr lvl="1">
              <a:buNone/>
            </a:pPr>
            <a:r>
              <a:rPr lang="en-US" dirty="0" smtClean="0">
                <a:solidFill>
                  <a:srgbClr val="002060"/>
                </a:solidFill>
                <a:latin typeface="Book Antiqua" pitchFamily="18" charset="0"/>
              </a:rPr>
              <a:t>	int class_rank=2;</a:t>
            </a:r>
          </a:p>
          <a:p>
            <a:pPr lvl="1">
              <a:buNone/>
            </a:pPr>
            <a:r>
              <a:rPr lang="en-US" dirty="0" smtClean="0">
                <a:solidFill>
                  <a:srgbClr val="002060"/>
                </a:solidFill>
                <a:latin typeface="Book Antiqua" pitchFamily="18" charset="0"/>
              </a:rPr>
              <a:t>	string Name=“Rajiv”;</a:t>
            </a:r>
          </a:p>
          <a:p>
            <a:pPr lvl="1">
              <a:buNone/>
            </a:pPr>
            <a:r>
              <a:rPr lang="en-US" dirty="0" smtClean="0">
                <a:solidFill>
                  <a:srgbClr val="002060"/>
                </a:solidFill>
                <a:latin typeface="Book Antiqua" pitchFamily="18" charset="0"/>
              </a:rPr>
              <a:t>	double Salary=30000.00;</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Naming Conventions</a:t>
            </a:r>
            <a:endParaRPr lang="en-IN" dirty="0"/>
          </a:p>
        </p:txBody>
      </p:sp>
      <p:sp>
        <p:nvSpPr>
          <p:cNvPr id="3" name="Content Placeholder 2"/>
          <p:cNvSpPr>
            <a:spLocks noGrp="1"/>
          </p:cNvSpPr>
          <p:nvPr>
            <p:ph idx="1"/>
          </p:nvPr>
        </p:nvSpPr>
        <p:spPr>
          <a:xfrm>
            <a:off x="42864" y="609600"/>
            <a:ext cx="9029696" cy="5699720"/>
          </a:xfrm>
        </p:spPr>
        <p:txBody>
          <a:bodyPr>
            <a:normAutofit lnSpcReduction="10000"/>
          </a:bodyPr>
          <a:lstStyle/>
          <a:p>
            <a:pPr>
              <a:lnSpc>
                <a:spcPct val="140000"/>
              </a:lnSpc>
              <a:buNone/>
            </a:pPr>
            <a:endParaRPr lang="en-US" sz="2000" b="1" dirty="0" smtClean="0">
              <a:solidFill>
                <a:srgbClr val="002060"/>
              </a:solidFill>
              <a:latin typeface="Book Antiqua" pitchFamily="18" charset="0"/>
            </a:endParaRPr>
          </a:p>
          <a:p>
            <a:pPr>
              <a:lnSpc>
                <a:spcPct val="140000"/>
              </a:lnSpc>
            </a:pPr>
            <a:r>
              <a:rPr lang="en-US" dirty="0" smtClean="0">
                <a:solidFill>
                  <a:srgbClr val="002060"/>
                </a:solidFill>
                <a:latin typeface="Book Antiqua" pitchFamily="18" charset="0"/>
              </a:rPr>
              <a:t>Variable names are case sensitive</a:t>
            </a:r>
          </a:p>
          <a:p>
            <a:pPr>
              <a:lnSpc>
                <a:spcPct val="140000"/>
              </a:lnSpc>
            </a:pPr>
            <a:r>
              <a:rPr lang="en-US" dirty="0" smtClean="0">
                <a:solidFill>
                  <a:srgbClr val="002060"/>
                </a:solidFill>
                <a:latin typeface="Book Antiqua" pitchFamily="18" charset="0"/>
              </a:rPr>
              <a:t>Variable can be any legal identifier with an unlimited length</a:t>
            </a:r>
          </a:p>
          <a:p>
            <a:pPr>
              <a:lnSpc>
                <a:spcPct val="140000"/>
              </a:lnSpc>
            </a:pPr>
            <a:r>
              <a:rPr lang="en-US" dirty="0" smtClean="0">
                <a:solidFill>
                  <a:srgbClr val="002060"/>
                </a:solidFill>
                <a:latin typeface="Book Antiqua" pitchFamily="18" charset="0"/>
              </a:rPr>
              <a:t>Variable name should begin with a letter ,$ sign or _ ‘underscore’ character</a:t>
            </a:r>
          </a:p>
          <a:p>
            <a:pPr>
              <a:lnSpc>
                <a:spcPct val="140000"/>
              </a:lnSpc>
            </a:pPr>
            <a:r>
              <a:rPr lang="en-US" dirty="0" smtClean="0">
                <a:solidFill>
                  <a:srgbClr val="002060"/>
                </a:solidFill>
                <a:latin typeface="Book Antiqua" pitchFamily="18" charset="0"/>
              </a:rPr>
              <a:t>Always begin the variable names with a letter</a:t>
            </a:r>
          </a:p>
          <a:p>
            <a:pPr>
              <a:lnSpc>
                <a:spcPct val="140000"/>
              </a:lnSpc>
            </a:pPr>
            <a:r>
              <a:rPr lang="en-US" dirty="0" smtClean="0">
                <a:solidFill>
                  <a:srgbClr val="002060"/>
                </a:solidFill>
                <a:latin typeface="Book Antiqua" pitchFamily="18" charset="0"/>
              </a:rPr>
              <a:t>Variable names can be a alphanumeric</a:t>
            </a:r>
          </a:p>
          <a:p>
            <a:pPr>
              <a:lnSpc>
                <a:spcPct val="140000"/>
              </a:lnSpc>
            </a:pPr>
            <a:r>
              <a:rPr lang="en-US" dirty="0" smtClean="0">
                <a:solidFill>
                  <a:srgbClr val="002060"/>
                </a:solidFill>
                <a:latin typeface="Book Antiqua" pitchFamily="18" charset="0"/>
              </a:rPr>
              <a:t>Avoid using reserve keywords as variable names</a:t>
            </a:r>
          </a:p>
          <a:p>
            <a:pPr>
              <a:lnSpc>
                <a:spcPct val="140000"/>
              </a:lnSpc>
              <a:buNone/>
            </a:pPr>
            <a:endParaRPr lang="en-IN" sz="1800" dirty="0" smtClean="0">
              <a:solidFill>
                <a:srgbClr val="0000FF"/>
              </a:solidFill>
              <a:latin typeface="Book Antiqua" pitchFamily="18" charset="0"/>
            </a:endParaRPr>
          </a:p>
          <a:p>
            <a:pPr>
              <a:lnSpc>
                <a:spcPct val="140000"/>
              </a:lnSpc>
              <a:buNone/>
            </a:pPr>
            <a:endParaRPr lang="en-IN" sz="1800" dirty="0" smtClean="0">
              <a:solidFill>
                <a:srgbClr val="0000FF"/>
              </a:solidFill>
              <a:latin typeface="Book Antiqua" pitchFamily="18" charset="0"/>
            </a:endParaRPr>
          </a:p>
          <a:p>
            <a:pPr>
              <a:buNone/>
            </a:pPr>
            <a:endParaRPr lang="en-IN" sz="2000" b="1" dirty="0" smtClean="0">
              <a:solidFill>
                <a:srgbClr val="0000FF"/>
              </a:solidFill>
              <a:latin typeface="Book Antiqua" pitchFamily="18" charset="0"/>
            </a:endParaRPr>
          </a:p>
          <a:p>
            <a:pPr>
              <a:lnSpc>
                <a:spcPct val="140000"/>
              </a:lnSpc>
              <a:buNone/>
            </a:pPr>
            <a:endParaRPr lang="en-IN" sz="2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a:t>
            </a:r>
            <a:endParaRPr lang="en-IN" dirty="0"/>
          </a:p>
        </p:txBody>
      </p:sp>
      <p:sp>
        <p:nvSpPr>
          <p:cNvPr id="3" name="Content Placeholder 2"/>
          <p:cNvSpPr>
            <a:spLocks noGrp="1"/>
          </p:cNvSpPr>
          <p:nvPr>
            <p:ph idx="1"/>
          </p:nvPr>
        </p:nvSpPr>
        <p:spPr>
          <a:xfrm>
            <a:off x="0" y="1052736"/>
            <a:ext cx="9029696" cy="5013176"/>
          </a:xfrm>
        </p:spPr>
        <p:txBody>
          <a:bodyPr>
            <a:normAutofit/>
          </a:bodyPr>
          <a:lstStyle/>
          <a:p>
            <a:pPr>
              <a:lnSpc>
                <a:spcPct val="140000"/>
              </a:lnSpc>
            </a:pPr>
            <a:r>
              <a:rPr lang="en-US" dirty="0" smtClean="0">
                <a:solidFill>
                  <a:srgbClr val="002060"/>
                </a:solidFill>
                <a:latin typeface="Book Antiqua" pitchFamily="18" charset="0"/>
              </a:rPr>
              <a:t>Data types are the basic building blocks of any language</a:t>
            </a:r>
          </a:p>
          <a:p>
            <a:pPr>
              <a:lnSpc>
                <a:spcPct val="140000"/>
              </a:lnSpc>
            </a:pPr>
            <a:r>
              <a:rPr lang="en-US" dirty="0" smtClean="0">
                <a:solidFill>
                  <a:srgbClr val="002060"/>
                </a:solidFill>
                <a:latin typeface="Book Antiqua" pitchFamily="18" charset="0"/>
              </a:rPr>
              <a:t>Data type represent the kind of data stored in a variable</a:t>
            </a:r>
          </a:p>
          <a:p>
            <a:pPr>
              <a:lnSpc>
                <a:spcPct val="140000"/>
              </a:lnSpc>
            </a:pPr>
            <a:r>
              <a:rPr lang="en-US" dirty="0" smtClean="0">
                <a:solidFill>
                  <a:srgbClr val="002060"/>
                </a:solidFill>
                <a:latin typeface="Book Antiqua" pitchFamily="18" charset="0"/>
              </a:rPr>
              <a:t>Data types can be described as being either</a:t>
            </a:r>
          </a:p>
          <a:p>
            <a:pPr lvl="1">
              <a:lnSpc>
                <a:spcPct val="140000"/>
              </a:lnSpc>
            </a:pPr>
            <a:r>
              <a:rPr lang="en-US" dirty="0" smtClean="0">
                <a:solidFill>
                  <a:srgbClr val="002060"/>
                </a:solidFill>
                <a:latin typeface="Book Antiqua" pitchFamily="18" charset="0"/>
              </a:rPr>
              <a:t>A built-in data type, such as an int , char,bool , string , float etc.</a:t>
            </a:r>
          </a:p>
          <a:p>
            <a:pPr lvl="1">
              <a:lnSpc>
                <a:spcPct val="140000"/>
              </a:lnSpc>
            </a:pPr>
            <a:r>
              <a:rPr lang="en-US" dirty="0" smtClean="0">
                <a:solidFill>
                  <a:srgbClr val="002060"/>
                </a:solidFill>
                <a:latin typeface="Book Antiqua" pitchFamily="18" charset="0"/>
              </a:rPr>
              <a:t>A user-defined data type, such as class or interface</a:t>
            </a:r>
          </a:p>
          <a:p>
            <a:pPr lvl="0">
              <a:buNone/>
            </a:pPr>
            <a:endParaRPr lang="en-US" sz="1800" dirty="0" smtClean="0">
              <a:solidFill>
                <a:srgbClr val="002060"/>
              </a:solidFill>
              <a:latin typeface="Book Antiqua" pitchFamily="18" charset="0"/>
            </a:endParaRPr>
          </a:p>
          <a:p>
            <a:pPr lvl="0">
              <a:buBlip>
                <a:blip r:embed="rId3"/>
              </a:buBlip>
            </a:pPr>
            <a:endParaRPr lang="en-US" sz="2000" dirty="0" smtClean="0">
              <a:solidFill>
                <a:srgbClr val="002060"/>
              </a:solidFill>
              <a:latin typeface="Book Antiqua" pitchFamily="18" charset="0"/>
            </a:endParaRPr>
          </a:p>
          <a:p>
            <a:pPr lvl="1">
              <a:lnSpc>
                <a:spcPct val="140000"/>
              </a:lnSpc>
              <a:buBlip>
                <a:blip r:embed="rId3"/>
              </a:buBlip>
            </a:pPr>
            <a:endParaRPr lang="en-US" sz="1600" dirty="0" smtClean="0">
              <a:solidFill>
                <a:srgbClr val="002060"/>
              </a:solidFill>
              <a:latin typeface="Book Antiqua" pitchFamily="18" charset="0"/>
            </a:endParaRPr>
          </a:p>
          <a:p>
            <a:pPr lvl="1">
              <a:lnSpc>
                <a:spcPct val="140000"/>
              </a:lnSpc>
              <a:buNone/>
            </a:pPr>
            <a:endParaRPr lang="en-US" sz="1600" dirty="0" smtClean="0">
              <a:solidFill>
                <a:srgbClr val="C0000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Data Types in C# contd…</a:t>
            </a:r>
          </a:p>
        </p:txBody>
      </p:sp>
      <p:sp>
        <p:nvSpPr>
          <p:cNvPr id="3" name="Content Placeholder 2"/>
          <p:cNvSpPr>
            <a:spLocks noGrp="1"/>
          </p:cNvSpPr>
          <p:nvPr>
            <p:ph idx="1"/>
          </p:nvPr>
        </p:nvSpPr>
        <p:spPr>
          <a:xfrm>
            <a:off x="323528" y="1268760"/>
            <a:ext cx="8229600" cy="4525963"/>
          </a:xfrm>
        </p:spPr>
        <p:txBody>
          <a:bodyPr>
            <a:normAutofit/>
          </a:bodyPr>
          <a:lstStyle/>
          <a:p>
            <a:r>
              <a:rPr lang="en-US" dirty="0" smtClean="0"/>
              <a:t>Example</a:t>
            </a:r>
          </a:p>
          <a:p>
            <a:pPr lvl="1">
              <a:buNone/>
            </a:pPr>
            <a:r>
              <a:rPr lang="en-US" sz="2800" dirty="0" smtClean="0"/>
              <a:t>	int ID=10 ;</a:t>
            </a:r>
          </a:p>
          <a:p>
            <a:pPr lvl="1">
              <a:buNone/>
            </a:pPr>
            <a:r>
              <a:rPr lang="en-US" sz="2800" dirty="0" smtClean="0"/>
              <a:t>	string Name=“David”;</a:t>
            </a:r>
          </a:p>
          <a:p>
            <a:pPr lvl="1">
              <a:buNone/>
            </a:pPr>
            <a:r>
              <a:rPr lang="en-US" sz="2800" dirty="0" smtClean="0"/>
              <a:t>	double Marks=78.3;</a:t>
            </a:r>
          </a:p>
          <a:p>
            <a:pPr lvl="1">
              <a:buNone/>
            </a:pPr>
            <a:r>
              <a:rPr lang="en-US" sz="2800" dirty="0" smtClean="0"/>
              <a:t>	int Age=16;</a:t>
            </a:r>
          </a:p>
          <a:p>
            <a:pPr lvl="1">
              <a:buNone/>
            </a:pPr>
            <a:r>
              <a:rPr lang="en-US" sz="2800" dirty="0" smtClean="0"/>
              <a:t>	char gender=‘M’;</a:t>
            </a:r>
          </a:p>
        </p:txBody>
      </p:sp>
      <p:sp>
        <p:nvSpPr>
          <p:cNvPr id="5" name="Slide Number Placeholder 4"/>
          <p:cNvSpPr>
            <a:spLocks noGrp="1"/>
          </p:cNvSpPr>
          <p:nvPr>
            <p:ph type="sldNum" sz="quarter" idx="12"/>
          </p:nvPr>
        </p:nvSpPr>
        <p:spPr/>
        <p:txBody>
          <a:bodyPr/>
          <a:lstStyle/>
          <a:p>
            <a:fld id="{0CD13243-3D31-4DD5-8512-B28F7F2A6CD3}"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 Contd…</a:t>
            </a:r>
            <a:endParaRPr lang="en-IN" dirty="0"/>
          </a:p>
        </p:txBody>
      </p:sp>
      <p:sp>
        <p:nvSpPr>
          <p:cNvPr id="3" name="Content Placeholder 2"/>
          <p:cNvSpPr>
            <a:spLocks noGrp="1"/>
          </p:cNvSpPr>
          <p:nvPr>
            <p:ph idx="1"/>
          </p:nvPr>
        </p:nvSpPr>
        <p:spPr>
          <a:xfrm>
            <a:off x="179512" y="980728"/>
            <a:ext cx="8712968" cy="5112568"/>
          </a:xfrm>
        </p:spPr>
        <p:txBody>
          <a:bodyPr>
            <a:normAutofit fontScale="85000" lnSpcReduction="20000"/>
          </a:bodyPr>
          <a:lstStyle/>
          <a:p>
            <a:pPr>
              <a:lnSpc>
                <a:spcPct val="150000"/>
              </a:lnSpc>
              <a:buSzPct val="80000"/>
              <a:tabLst>
                <a:tab pos="521528" algn="l"/>
              </a:tabLst>
            </a:pPr>
            <a:r>
              <a:rPr lang="en-US" sz="3300" spc="-35" dirty="0" smtClean="0"/>
              <a:t>.NET provides necessary environment (IDEs, compilers, run time engines, libraries)</a:t>
            </a:r>
          </a:p>
          <a:p>
            <a:pPr>
              <a:lnSpc>
                <a:spcPct val="150000"/>
              </a:lnSpc>
              <a:buSzPct val="80000"/>
              <a:tabLst>
                <a:tab pos="521528" algn="l"/>
              </a:tabLst>
            </a:pPr>
            <a:r>
              <a:rPr lang="en-US" sz="3300" spc="-35" dirty="0" smtClean="0"/>
              <a:t>Powerful applications can be developed using these tools </a:t>
            </a:r>
          </a:p>
          <a:p>
            <a:pPr>
              <a:lnSpc>
                <a:spcPct val="150000"/>
              </a:lnSpc>
              <a:buSzPct val="80000"/>
              <a:tabLst>
                <a:tab pos="521528" algn="l"/>
              </a:tabLst>
            </a:pPr>
            <a:r>
              <a:rPr lang="en-US" sz="3300" spc="-35" dirty="0" smtClean="0"/>
              <a:t>It is used to develop mainly three types of applications</a:t>
            </a:r>
          </a:p>
          <a:p>
            <a:pPr lvl="1">
              <a:lnSpc>
                <a:spcPct val="150000"/>
              </a:lnSpc>
              <a:buSzPct val="100000"/>
              <a:tabLst>
                <a:tab pos="521528" algn="l"/>
              </a:tabLst>
            </a:pPr>
            <a:r>
              <a:rPr lang="en-US" sz="2600" spc="-35" dirty="0" smtClean="0"/>
              <a:t>Desktop Applications</a:t>
            </a:r>
          </a:p>
          <a:p>
            <a:pPr lvl="1">
              <a:lnSpc>
                <a:spcPct val="150000"/>
              </a:lnSpc>
              <a:buSzPct val="100000"/>
              <a:tabLst>
                <a:tab pos="521528" algn="l"/>
              </a:tabLst>
            </a:pPr>
            <a:r>
              <a:rPr lang="en-US" sz="2600" spc="-35" dirty="0" smtClean="0"/>
              <a:t>Web Applications</a:t>
            </a:r>
          </a:p>
          <a:p>
            <a:pPr lvl="1">
              <a:lnSpc>
                <a:spcPct val="150000"/>
              </a:lnSpc>
              <a:buSzPct val="100000"/>
              <a:tabLst>
                <a:tab pos="521528" algn="l"/>
              </a:tabLst>
            </a:pPr>
            <a:r>
              <a:rPr lang="en-US" sz="2600" spc="-35" dirty="0" smtClean="0"/>
              <a:t>Mobile Applications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Blip>
                <a:blip r:embed="rId3"/>
              </a:buBlip>
            </a:pPr>
            <a:endParaRPr lang="en-US" sz="2000" b="1" dirty="0" smtClean="0">
              <a:solidFill>
                <a:srgbClr val="002060"/>
              </a:solidFill>
              <a:latin typeface="Book Antiqua" pitchFamily="18" charset="0"/>
            </a:endParaRPr>
          </a:p>
          <a:p>
            <a:pPr>
              <a:lnSpc>
                <a:spcPct val="140000"/>
              </a:lnSpc>
            </a:pPr>
            <a:endParaRPr lang="en-US" dirty="0" smtClean="0">
              <a:solidFill>
                <a:srgbClr val="002060"/>
              </a:solidFill>
              <a:latin typeface="Book Antiqua" pitchFamily="18" charset="0"/>
            </a:endParaRPr>
          </a:p>
          <a:p>
            <a:pPr>
              <a:lnSpc>
                <a:spcPct val="140000"/>
              </a:lnSpc>
            </a:pPr>
            <a:r>
              <a:rPr lang="en-US" dirty="0" smtClean="0">
                <a:solidFill>
                  <a:srgbClr val="002060"/>
                </a:solidFill>
                <a:latin typeface="Book Antiqua" pitchFamily="18" charset="0"/>
              </a:rPr>
              <a:t>In C# Data types can also be defined as:</a:t>
            </a:r>
          </a:p>
          <a:p>
            <a:pPr lvl="1">
              <a:lnSpc>
                <a:spcPct val="140000"/>
              </a:lnSpc>
            </a:pPr>
            <a:r>
              <a:rPr lang="en-US" dirty="0" smtClean="0">
                <a:solidFill>
                  <a:srgbClr val="002060"/>
                </a:solidFill>
                <a:latin typeface="Book Antiqua" pitchFamily="18" charset="0"/>
              </a:rPr>
              <a:t>Value types</a:t>
            </a:r>
          </a:p>
          <a:p>
            <a:pPr lvl="1">
              <a:lnSpc>
                <a:spcPct val="140000"/>
              </a:lnSpc>
            </a:pPr>
            <a:r>
              <a:rPr lang="en-US" dirty="0" smtClean="0">
                <a:solidFill>
                  <a:srgbClr val="002060"/>
                </a:solidFill>
                <a:latin typeface="Book Antiqua" pitchFamily="18" charset="0"/>
              </a:rPr>
              <a:t>Reference types</a:t>
            </a:r>
          </a:p>
          <a:p>
            <a:pPr lvl="1">
              <a:lnSpc>
                <a:spcPct val="140000"/>
              </a:lnSpc>
              <a:buNone/>
            </a:pPr>
            <a:endParaRPr lang="en-IN" sz="1600" dirty="0" smtClean="0">
              <a:solidFill>
                <a:srgbClr val="002060"/>
              </a:solidFill>
              <a:latin typeface="Book Antiqua" pitchFamily="18" charset="0"/>
            </a:endParaRPr>
          </a:p>
          <a:p>
            <a:pPr>
              <a:lnSpc>
                <a:spcPct val="140000"/>
              </a:lnSpc>
              <a:buBlip>
                <a:blip r:embed="rId3"/>
              </a:buBlip>
            </a:pPr>
            <a:endParaRPr lang="en-IN" sz="2000" dirty="0" smtClean="0">
              <a:solidFill>
                <a:srgbClr val="002060"/>
              </a:solidFill>
              <a:latin typeface="Book Antiqua" pitchFamily="18" charset="0"/>
            </a:endParaRPr>
          </a:p>
          <a:p>
            <a:pPr>
              <a:buNone/>
            </a:pPr>
            <a:endParaRPr lang="en-IN" sz="2000" dirty="0">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IN" dirty="0" smtClean="0"/>
              <a:t>Value types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41</a:t>
            </a:fld>
            <a:endParaRPr lang="en-IN"/>
          </a:p>
        </p:txBody>
      </p:sp>
      <p:pic>
        <p:nvPicPr>
          <p:cNvPr id="7" name="Picture 6" descr="value type.PNG"/>
          <p:cNvPicPr>
            <a:picLocks noChangeAspect="1"/>
          </p:cNvPicPr>
          <p:nvPr/>
        </p:nvPicPr>
        <p:blipFill>
          <a:blip r:embed="rId2" cstate="print"/>
          <a:stretch>
            <a:fillRect/>
          </a:stretch>
        </p:blipFill>
        <p:spPr>
          <a:xfrm>
            <a:off x="611560" y="3212976"/>
            <a:ext cx="8069260" cy="3096344"/>
          </a:xfrm>
          <a:prstGeom prst="rect">
            <a:avLst/>
          </a:prstGeom>
        </p:spPr>
      </p:pic>
      <p:sp>
        <p:nvSpPr>
          <p:cNvPr id="8" name="Rectangle 7"/>
          <p:cNvSpPr/>
          <p:nvPr/>
        </p:nvSpPr>
        <p:spPr>
          <a:xfrm>
            <a:off x="323528" y="980728"/>
            <a:ext cx="8496944" cy="1902059"/>
          </a:xfrm>
          <a:prstGeom prst="rect">
            <a:avLst/>
          </a:prstGeom>
        </p:spPr>
        <p:txBody>
          <a:bodyPr wrap="square">
            <a:spAutoFit/>
          </a:bodyPr>
          <a:lstStyle/>
          <a:p>
            <a:pPr>
              <a:lnSpc>
                <a:spcPct val="140000"/>
              </a:lnSpc>
              <a:buBlip>
                <a:blip r:embed="rId3"/>
              </a:buBlip>
            </a:pPr>
            <a:r>
              <a:rPr lang="en-IN" sz="2800" dirty="0" smtClean="0">
                <a:solidFill>
                  <a:srgbClr val="002060"/>
                </a:solidFill>
                <a:latin typeface="Book Antiqua" pitchFamily="18" charset="0"/>
              </a:rPr>
              <a:t>Value types  are derived from System.ValueType</a:t>
            </a:r>
          </a:p>
          <a:p>
            <a:pPr>
              <a:lnSpc>
                <a:spcPct val="140000"/>
              </a:lnSpc>
              <a:buBlip>
                <a:blip r:embed="rId3"/>
              </a:buBlip>
            </a:pPr>
            <a:r>
              <a:rPr lang="en-IN" sz="2800" dirty="0" smtClean="0">
                <a:solidFill>
                  <a:srgbClr val="002060"/>
                </a:solidFill>
                <a:latin typeface="Book Antiqua" pitchFamily="18" charset="0"/>
              </a:rPr>
              <a:t>Value type variables  stores  the  data </a:t>
            </a:r>
          </a:p>
          <a:p>
            <a:pPr>
              <a:lnSpc>
                <a:spcPct val="140000"/>
              </a:lnSpc>
              <a:buBlip>
                <a:blip r:embed="rId3"/>
              </a:buBlip>
            </a:pPr>
            <a:r>
              <a:rPr lang="en-IN" sz="2800" dirty="0" smtClean="0">
                <a:solidFill>
                  <a:srgbClr val="002060"/>
                </a:solidFill>
                <a:latin typeface="Book Antiqua" pitchFamily="18" charset="0"/>
              </a:rPr>
              <a:t>Value types are stored in Stack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Reference types</a:t>
            </a:r>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Blip>
                <a:blip r:embed="rId3"/>
              </a:buBlip>
            </a:pPr>
            <a:endParaRPr lang="en-IN" sz="1800" dirty="0" smtClean="0">
              <a:solidFill>
                <a:srgbClr val="002060"/>
              </a:solidFill>
              <a:latin typeface="Book Antiqua" pitchFamily="18" charset="0"/>
            </a:endParaRPr>
          </a:p>
          <a:p>
            <a:pPr>
              <a:lnSpc>
                <a:spcPct val="140000"/>
              </a:lnSpc>
            </a:pPr>
            <a:r>
              <a:rPr lang="en-IN" sz="2400" dirty="0" smtClean="0">
                <a:solidFill>
                  <a:srgbClr val="002060"/>
                </a:solidFill>
                <a:latin typeface="Book Antiqua" pitchFamily="18" charset="0"/>
              </a:rPr>
              <a:t>A type that is defined as a class,delegate,array  or interface is  a reference type</a:t>
            </a:r>
          </a:p>
          <a:p>
            <a:pPr>
              <a:lnSpc>
                <a:spcPct val="140000"/>
              </a:lnSpc>
            </a:pPr>
            <a:r>
              <a:rPr lang="en-IN" sz="2400" dirty="0" smtClean="0">
                <a:solidFill>
                  <a:srgbClr val="002060"/>
                </a:solidFill>
                <a:latin typeface="Book Antiqua" pitchFamily="18" charset="0"/>
              </a:rPr>
              <a:t>String and object are also reference types</a:t>
            </a:r>
          </a:p>
          <a:p>
            <a:pPr>
              <a:lnSpc>
                <a:spcPct val="140000"/>
              </a:lnSpc>
            </a:pPr>
            <a:r>
              <a:rPr lang="en-IN" sz="2400" dirty="0" smtClean="0">
                <a:solidFill>
                  <a:srgbClr val="002060"/>
                </a:solidFill>
                <a:latin typeface="Book Antiqua" pitchFamily="18" charset="0"/>
              </a:rPr>
              <a:t>Contains the address of the memory where data is stored</a:t>
            </a:r>
          </a:p>
          <a:p>
            <a:pPr>
              <a:lnSpc>
                <a:spcPct val="140000"/>
              </a:lnSpc>
            </a:pPr>
            <a:r>
              <a:rPr lang="en-IN" sz="2400" dirty="0" smtClean="0">
                <a:solidFill>
                  <a:srgbClr val="002060"/>
                </a:solidFill>
                <a:latin typeface="Book Antiqua" pitchFamily="18" charset="0"/>
              </a:rPr>
              <a:t>Reference types are stored in head memory</a:t>
            </a:r>
          </a:p>
          <a:p>
            <a:pPr>
              <a:lnSpc>
                <a:spcPct val="140000"/>
              </a:lnSpc>
              <a:buNone/>
            </a:pPr>
            <a:endParaRPr lang="en-IN" sz="2000" dirty="0">
              <a:latin typeface="Book Antiqua" pitchFamily="18" charset="0"/>
            </a:endParaRPr>
          </a:p>
        </p:txBody>
      </p:sp>
      <p:pic>
        <p:nvPicPr>
          <p:cNvPr id="4" name="Picture 3" descr="reference type.PNG"/>
          <p:cNvPicPr>
            <a:picLocks noChangeAspect="1"/>
          </p:cNvPicPr>
          <p:nvPr/>
        </p:nvPicPr>
        <p:blipFill>
          <a:blip r:embed="rId4" cstate="print"/>
          <a:stretch>
            <a:fillRect/>
          </a:stretch>
        </p:blipFill>
        <p:spPr>
          <a:xfrm>
            <a:off x="1547664" y="4077072"/>
            <a:ext cx="6096000" cy="2209800"/>
          </a:xfrm>
          <a:prstGeom prst="rect">
            <a:avLst/>
          </a:prstGeom>
        </p:spPr>
      </p:pic>
      <p:sp>
        <p:nvSpPr>
          <p:cNvPr id="5" name="Slide Number Placeholder 4"/>
          <p:cNvSpPr>
            <a:spLocks noGrp="1"/>
          </p:cNvSpPr>
          <p:nvPr>
            <p:ph type="sldNum" sz="quarter" idx="12"/>
          </p:nvPr>
        </p:nvSpPr>
        <p:spPr/>
        <p:txBody>
          <a:bodyPr/>
          <a:lstStyle/>
          <a:p>
            <a:fld id="{0CD13243-3D31-4DD5-8512-B28F7F2A6CD3}" type="slidenum">
              <a:rPr lang="en-IN" smtClean="0"/>
              <a:pPr/>
              <a:t>42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Data Types in C#(contd …)</a:t>
            </a:r>
            <a:endParaRPr lang="en-IN" dirty="0"/>
          </a:p>
        </p:txBody>
      </p:sp>
      <p:sp>
        <p:nvSpPr>
          <p:cNvPr id="3" name="Content Placeholder 2"/>
          <p:cNvSpPr>
            <a:spLocks noGrp="1"/>
          </p:cNvSpPr>
          <p:nvPr>
            <p:ph idx="1"/>
          </p:nvPr>
        </p:nvSpPr>
        <p:spPr>
          <a:xfrm>
            <a:off x="0" y="609600"/>
            <a:ext cx="9029696" cy="6248400"/>
          </a:xfrm>
          <a:ln w="28575">
            <a:solidFill>
              <a:schemeClr val="tx1"/>
            </a:solidFill>
          </a:ln>
        </p:spPr>
        <p:txBody>
          <a:bodyPr/>
          <a:lstStyle/>
          <a:p>
            <a:pPr>
              <a:buNone/>
            </a:pPr>
            <a:endParaRPr lang="en-IN" sz="1800" b="1" dirty="0"/>
          </a:p>
        </p:txBody>
      </p:sp>
      <p:sp>
        <p:nvSpPr>
          <p:cNvPr id="4" name="Rectangle 3"/>
          <p:cNvSpPr/>
          <p:nvPr/>
        </p:nvSpPr>
        <p:spPr>
          <a:xfrm>
            <a:off x="228600" y="3276600"/>
            <a:ext cx="16764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rPr>
              <a:t>Data </a:t>
            </a:r>
            <a:r>
              <a:rPr lang="en-US" b="1" dirty="0" smtClean="0">
                <a:solidFill>
                  <a:srgbClr val="002060"/>
                </a:solidFill>
                <a:latin typeface="Book Antiqua" pitchFamily="18" charset="0"/>
              </a:rPr>
              <a:t>Type</a:t>
            </a:r>
            <a:endParaRPr lang="en-IN" b="1" dirty="0">
              <a:solidFill>
                <a:srgbClr val="002060"/>
              </a:solidFill>
              <a:latin typeface="Book Antiqua" pitchFamily="18" charset="0"/>
            </a:endParaRPr>
          </a:p>
        </p:txBody>
      </p:sp>
      <p:sp>
        <p:nvSpPr>
          <p:cNvPr id="5" name="Rectangle 4"/>
          <p:cNvSpPr/>
          <p:nvPr/>
        </p:nvSpPr>
        <p:spPr>
          <a:xfrm>
            <a:off x="2286000" y="2286000"/>
            <a:ext cx="17526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Value Type</a:t>
            </a:r>
            <a:endParaRPr lang="en-IN" b="1" dirty="0">
              <a:solidFill>
                <a:srgbClr val="002060"/>
              </a:solidFill>
              <a:latin typeface="Book Antiqua" pitchFamily="18" charset="0"/>
            </a:endParaRPr>
          </a:p>
        </p:txBody>
      </p:sp>
      <p:sp>
        <p:nvSpPr>
          <p:cNvPr id="6" name="Rectangle 5"/>
          <p:cNvSpPr/>
          <p:nvPr/>
        </p:nvSpPr>
        <p:spPr>
          <a:xfrm>
            <a:off x="2188026" y="4267200"/>
            <a:ext cx="1676400" cy="6096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Reference Type</a:t>
            </a:r>
            <a:endParaRPr lang="en-IN" b="1" dirty="0">
              <a:solidFill>
                <a:srgbClr val="002060"/>
              </a:solidFill>
              <a:latin typeface="Book Antiqua" pitchFamily="18" charset="0"/>
            </a:endParaRPr>
          </a:p>
        </p:txBody>
      </p:sp>
      <p:sp>
        <p:nvSpPr>
          <p:cNvPr id="7" name="Rectangle 6"/>
          <p:cNvSpPr/>
          <p:nvPr/>
        </p:nvSpPr>
        <p:spPr>
          <a:xfrm>
            <a:off x="4724400" y="16002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User Defined</a:t>
            </a:r>
            <a:endParaRPr lang="en-IN" b="1" dirty="0">
              <a:solidFill>
                <a:srgbClr val="002060"/>
              </a:solidFill>
              <a:latin typeface="Book Antiqua" pitchFamily="18" charset="0"/>
            </a:endParaRPr>
          </a:p>
        </p:txBody>
      </p:sp>
      <p:sp>
        <p:nvSpPr>
          <p:cNvPr id="9" name="Rectangle 8"/>
          <p:cNvSpPr/>
          <p:nvPr/>
        </p:nvSpPr>
        <p:spPr>
          <a:xfrm>
            <a:off x="7010400" y="49530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Classes</a:t>
            </a:r>
            <a:endParaRPr lang="en-IN" b="1" dirty="0">
              <a:solidFill>
                <a:srgbClr val="002060"/>
              </a:solidFill>
              <a:latin typeface="Book Antiqua" pitchFamily="18" charset="0"/>
            </a:endParaRPr>
          </a:p>
        </p:txBody>
      </p:sp>
      <p:sp>
        <p:nvSpPr>
          <p:cNvPr id="10" name="Rectangle 9"/>
          <p:cNvSpPr/>
          <p:nvPr/>
        </p:nvSpPr>
        <p:spPr>
          <a:xfrm>
            <a:off x="7010400" y="5410200"/>
            <a:ext cx="1828800" cy="484431"/>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Arrays</a:t>
            </a:r>
            <a:endParaRPr lang="en-IN" b="1" dirty="0">
              <a:solidFill>
                <a:srgbClr val="002060"/>
              </a:solidFill>
              <a:latin typeface="Book Antiqua" pitchFamily="18" charset="0"/>
            </a:endParaRPr>
          </a:p>
        </p:txBody>
      </p:sp>
      <p:sp>
        <p:nvSpPr>
          <p:cNvPr id="12" name="Rectangle 11"/>
          <p:cNvSpPr/>
          <p:nvPr/>
        </p:nvSpPr>
        <p:spPr>
          <a:xfrm>
            <a:off x="7010400" y="59436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Interface</a:t>
            </a:r>
            <a:endParaRPr lang="en-IN" b="1" dirty="0">
              <a:solidFill>
                <a:srgbClr val="002060"/>
              </a:solidFill>
              <a:latin typeface="Book Antiqua" pitchFamily="18" charset="0"/>
            </a:endParaRPr>
          </a:p>
        </p:txBody>
      </p:sp>
      <p:sp>
        <p:nvSpPr>
          <p:cNvPr id="14" name="Rectangle 13"/>
          <p:cNvSpPr/>
          <p:nvPr/>
        </p:nvSpPr>
        <p:spPr>
          <a:xfrm>
            <a:off x="7010400" y="9906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Structures</a:t>
            </a:r>
            <a:endParaRPr lang="en-IN" b="1" dirty="0">
              <a:solidFill>
                <a:srgbClr val="002060"/>
              </a:solidFill>
              <a:latin typeface="Book Antiqua" pitchFamily="18" charset="0"/>
            </a:endParaRPr>
          </a:p>
        </p:txBody>
      </p:sp>
      <p:sp>
        <p:nvSpPr>
          <p:cNvPr id="15" name="Rectangle 14"/>
          <p:cNvSpPr/>
          <p:nvPr/>
        </p:nvSpPr>
        <p:spPr>
          <a:xfrm>
            <a:off x="7010400" y="15240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Enumerations</a:t>
            </a:r>
            <a:endParaRPr lang="en-IN" b="1" dirty="0">
              <a:solidFill>
                <a:srgbClr val="002060"/>
              </a:solidFill>
              <a:latin typeface="Book Antiqua" pitchFamily="18" charset="0"/>
            </a:endParaRPr>
          </a:p>
        </p:txBody>
      </p:sp>
      <p:sp>
        <p:nvSpPr>
          <p:cNvPr id="16" name="Rectangle 15"/>
          <p:cNvSpPr/>
          <p:nvPr/>
        </p:nvSpPr>
        <p:spPr>
          <a:xfrm>
            <a:off x="7010400" y="27432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All Primitive Types</a:t>
            </a:r>
            <a:endParaRPr lang="en-IN" b="1" dirty="0">
              <a:solidFill>
                <a:srgbClr val="002060"/>
              </a:solidFill>
              <a:latin typeface="Book Antiqua" pitchFamily="18" charset="0"/>
            </a:endParaRPr>
          </a:p>
        </p:txBody>
      </p:sp>
      <p:cxnSp>
        <p:nvCxnSpPr>
          <p:cNvPr id="27" name="Straight Arrow Connector 26"/>
          <p:cNvCxnSpPr>
            <a:endCxn id="7" idx="1"/>
          </p:cNvCxnSpPr>
          <p:nvPr/>
        </p:nvCxnSpPr>
        <p:spPr>
          <a:xfrm flipV="1">
            <a:off x="4038600" y="1866900"/>
            <a:ext cx="685800" cy="5715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30" name="Straight Arrow Connector 29"/>
          <p:cNvCxnSpPr>
            <a:endCxn id="42" idx="1"/>
          </p:cNvCxnSpPr>
          <p:nvPr/>
        </p:nvCxnSpPr>
        <p:spPr>
          <a:xfrm>
            <a:off x="4038600" y="2438400"/>
            <a:ext cx="685800" cy="4191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sp>
        <p:nvSpPr>
          <p:cNvPr id="42" name="Rectangle 41"/>
          <p:cNvSpPr/>
          <p:nvPr/>
        </p:nvSpPr>
        <p:spPr>
          <a:xfrm>
            <a:off x="4724400" y="2590800"/>
            <a:ext cx="19050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Pre Defined</a:t>
            </a:r>
            <a:endParaRPr lang="en-IN" b="1" dirty="0">
              <a:solidFill>
                <a:srgbClr val="002060"/>
              </a:solidFill>
              <a:latin typeface="Book Antiqua" pitchFamily="18" charset="0"/>
            </a:endParaRPr>
          </a:p>
        </p:txBody>
      </p:sp>
      <p:cxnSp>
        <p:nvCxnSpPr>
          <p:cNvPr id="65" name="Straight Arrow Connector 64"/>
          <p:cNvCxnSpPr>
            <a:stCxn id="4" idx="3"/>
          </p:cNvCxnSpPr>
          <p:nvPr/>
        </p:nvCxnSpPr>
        <p:spPr>
          <a:xfrm flipV="1">
            <a:off x="1905000" y="2819400"/>
            <a:ext cx="914400" cy="7239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68" name="Straight Arrow Connector 67"/>
          <p:cNvCxnSpPr>
            <a:stCxn id="4" idx="3"/>
            <a:endCxn id="6" idx="0"/>
          </p:cNvCxnSpPr>
          <p:nvPr/>
        </p:nvCxnSpPr>
        <p:spPr>
          <a:xfrm>
            <a:off x="1905000" y="3543300"/>
            <a:ext cx="1121226" cy="7239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32" name="Elbow Connector 31"/>
          <p:cNvCxnSpPr/>
          <p:nvPr/>
        </p:nvCxnSpPr>
        <p:spPr>
          <a:xfrm rot="5400000" flipH="1" flipV="1">
            <a:off x="6528792" y="1544216"/>
            <a:ext cx="504056" cy="385192"/>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Rectangle 48"/>
          <p:cNvSpPr/>
          <p:nvPr/>
        </p:nvSpPr>
        <p:spPr>
          <a:xfrm>
            <a:off x="4876800" y="37338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Pre Defined</a:t>
            </a:r>
            <a:endParaRPr lang="en-IN" b="1" dirty="0">
              <a:solidFill>
                <a:srgbClr val="002060"/>
              </a:solidFill>
              <a:latin typeface="Book Antiqua" pitchFamily="18" charset="0"/>
            </a:endParaRPr>
          </a:p>
        </p:txBody>
      </p:sp>
      <p:sp>
        <p:nvSpPr>
          <p:cNvPr id="50" name="Rectangle 49"/>
          <p:cNvSpPr/>
          <p:nvPr/>
        </p:nvSpPr>
        <p:spPr>
          <a:xfrm>
            <a:off x="4876800" y="4724400"/>
            <a:ext cx="19050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User Defiled</a:t>
            </a:r>
            <a:endParaRPr lang="en-IN" b="1" dirty="0">
              <a:solidFill>
                <a:srgbClr val="002060"/>
              </a:solidFill>
              <a:latin typeface="Book Antiqua" pitchFamily="18" charset="0"/>
            </a:endParaRPr>
          </a:p>
        </p:txBody>
      </p:sp>
      <p:cxnSp>
        <p:nvCxnSpPr>
          <p:cNvPr id="51" name="Straight Arrow Connector 50"/>
          <p:cNvCxnSpPr>
            <a:endCxn id="49" idx="1"/>
          </p:cNvCxnSpPr>
          <p:nvPr/>
        </p:nvCxnSpPr>
        <p:spPr>
          <a:xfrm flipV="1">
            <a:off x="3886200" y="4000500"/>
            <a:ext cx="990600" cy="5334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52" name="Straight Arrow Connector 51"/>
          <p:cNvCxnSpPr/>
          <p:nvPr/>
        </p:nvCxnSpPr>
        <p:spPr>
          <a:xfrm>
            <a:off x="3810000" y="4572000"/>
            <a:ext cx="1066800" cy="4953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sp>
        <p:nvSpPr>
          <p:cNvPr id="61" name="Rectangle 60"/>
          <p:cNvSpPr/>
          <p:nvPr/>
        </p:nvSpPr>
        <p:spPr>
          <a:xfrm>
            <a:off x="6934200" y="35814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string</a:t>
            </a:r>
            <a:endParaRPr lang="en-IN" b="1" dirty="0">
              <a:solidFill>
                <a:srgbClr val="002060"/>
              </a:solidFill>
              <a:latin typeface="Book Antiqua" pitchFamily="18" charset="0"/>
            </a:endParaRPr>
          </a:p>
        </p:txBody>
      </p:sp>
      <p:sp>
        <p:nvSpPr>
          <p:cNvPr id="64" name="Rectangle 63"/>
          <p:cNvSpPr/>
          <p:nvPr/>
        </p:nvSpPr>
        <p:spPr>
          <a:xfrm>
            <a:off x="6934200" y="41148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object</a:t>
            </a:r>
            <a:endParaRPr lang="en-IN" b="1" dirty="0">
              <a:solidFill>
                <a:srgbClr val="002060"/>
              </a:solidFill>
              <a:latin typeface="Book Antiqua" pitchFamily="18" charset="0"/>
            </a:endParaRPr>
          </a:p>
        </p:txBody>
      </p:sp>
      <p:cxnSp>
        <p:nvCxnSpPr>
          <p:cNvPr id="71" name="Elbow Connector 70"/>
          <p:cNvCxnSpPr>
            <a:stCxn id="50" idx="3"/>
            <a:endCxn id="9" idx="1"/>
          </p:cNvCxnSpPr>
          <p:nvPr/>
        </p:nvCxnSpPr>
        <p:spPr>
          <a:xfrm>
            <a:off x="6781800" y="4991100"/>
            <a:ext cx="228600" cy="2286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Slide Number Placeholder 28"/>
          <p:cNvSpPr>
            <a:spLocks noGrp="1"/>
          </p:cNvSpPr>
          <p:nvPr>
            <p:ph type="sldNum" sz="quarter" idx="12"/>
          </p:nvPr>
        </p:nvSpPr>
        <p:spPr/>
        <p:txBody>
          <a:bodyPr/>
          <a:lstStyle/>
          <a:p>
            <a:fld id="{0CD13243-3D31-4DD5-8512-B28F7F2A6CD3}" type="slidenum">
              <a:rPr lang="en-IN" smtClean="0"/>
              <a:pPr/>
              <a:t>43</a:t>
            </a:fld>
            <a:endParaRPr lang="en-IN"/>
          </a:p>
        </p:txBody>
      </p:sp>
      <p:cxnSp>
        <p:nvCxnSpPr>
          <p:cNvPr id="35" name="Straight Arrow Connector 34"/>
          <p:cNvCxnSpPr>
            <a:endCxn id="16" idx="1"/>
          </p:cNvCxnSpPr>
          <p:nvPr/>
        </p:nvCxnSpPr>
        <p:spPr>
          <a:xfrm>
            <a:off x="6660232" y="2996952"/>
            <a:ext cx="350168" cy="1294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p:nvPr/>
        </p:nvCxnSpPr>
        <p:spPr>
          <a:xfrm>
            <a:off x="6660232" y="4005064"/>
            <a:ext cx="288032"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 in C#</a:t>
            </a:r>
            <a:endParaRPr lang="en-IN" dirty="0"/>
          </a:p>
        </p:txBody>
      </p:sp>
      <p:sp>
        <p:nvSpPr>
          <p:cNvPr id="3" name="Content Placeholder 2"/>
          <p:cNvSpPr>
            <a:spLocks noGrp="1"/>
          </p:cNvSpPr>
          <p:nvPr>
            <p:ph idx="1"/>
          </p:nvPr>
        </p:nvSpPr>
        <p:spPr>
          <a:xfrm>
            <a:off x="42864" y="609600"/>
            <a:ext cx="9101136" cy="6248400"/>
          </a:xfrm>
        </p:spPr>
        <p:txBody>
          <a:bodyPr/>
          <a:lstStyle/>
          <a:p>
            <a:pPr>
              <a:buNone/>
            </a:pPr>
            <a:endParaRPr lang="en-IN" dirty="0"/>
          </a:p>
        </p:txBody>
      </p:sp>
      <p:sp>
        <p:nvSpPr>
          <p:cNvPr id="4" name="Oval 3"/>
          <p:cNvSpPr/>
          <p:nvPr/>
        </p:nvSpPr>
        <p:spPr>
          <a:xfrm>
            <a:off x="3657600" y="3505200"/>
            <a:ext cx="1981200" cy="762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Literals</a:t>
            </a:r>
            <a:endParaRPr lang="en-IN" b="1" dirty="0">
              <a:solidFill>
                <a:srgbClr val="002060"/>
              </a:solidFill>
              <a:latin typeface="Book Antiqua" pitchFamily="18" charset="0"/>
            </a:endParaRPr>
          </a:p>
        </p:txBody>
      </p:sp>
      <p:sp>
        <p:nvSpPr>
          <p:cNvPr id="5" name="Rounded Rectangle 4"/>
          <p:cNvSpPr/>
          <p:nvPr/>
        </p:nvSpPr>
        <p:spPr>
          <a:xfrm>
            <a:off x="5791200" y="1752600"/>
            <a:ext cx="18288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solidFill>
                  <a:srgbClr val="002060"/>
                </a:solidFill>
                <a:latin typeface="Book Antiqua" pitchFamily="18" charset="0"/>
              </a:rPr>
              <a:t>Real Literals</a:t>
            </a:r>
            <a:endParaRPr lang="en-IN" b="1" dirty="0">
              <a:solidFill>
                <a:srgbClr val="002060"/>
              </a:solidFill>
              <a:latin typeface="Book Antiqua" pitchFamily="18" charset="0"/>
            </a:endParaRPr>
          </a:p>
        </p:txBody>
      </p:sp>
      <p:sp>
        <p:nvSpPr>
          <p:cNvPr id="6" name="Rounded Rectangle 5"/>
          <p:cNvSpPr/>
          <p:nvPr/>
        </p:nvSpPr>
        <p:spPr>
          <a:xfrm>
            <a:off x="5791200" y="5257800"/>
            <a:ext cx="1828800"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rgbClr val="002060"/>
                </a:solidFill>
                <a:latin typeface="Book Antiqua" pitchFamily="18" charset="0"/>
              </a:rPr>
              <a:t>Boolean Literals</a:t>
            </a:r>
            <a:endParaRPr lang="en-IN" b="1" dirty="0">
              <a:solidFill>
                <a:srgbClr val="002060"/>
              </a:solidFill>
              <a:latin typeface="Book Antiqua" pitchFamily="18" charset="0"/>
            </a:endParaRPr>
          </a:p>
        </p:txBody>
      </p:sp>
      <p:sp>
        <p:nvSpPr>
          <p:cNvPr id="7" name="Rounded Rectangle 6"/>
          <p:cNvSpPr/>
          <p:nvPr/>
        </p:nvSpPr>
        <p:spPr>
          <a:xfrm>
            <a:off x="7010400" y="3505200"/>
            <a:ext cx="1828800" cy="609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rgbClr val="002060"/>
                </a:solidFill>
                <a:latin typeface="Book Antiqua" pitchFamily="18" charset="0"/>
              </a:rPr>
              <a:t>Character Literals</a:t>
            </a:r>
            <a:endParaRPr lang="en-IN" b="1" dirty="0">
              <a:solidFill>
                <a:srgbClr val="002060"/>
              </a:solidFill>
              <a:latin typeface="Book Antiqua" pitchFamily="18" charset="0"/>
            </a:endParaRPr>
          </a:p>
        </p:txBody>
      </p:sp>
      <p:sp>
        <p:nvSpPr>
          <p:cNvPr id="8" name="Rounded Rectangle 7"/>
          <p:cNvSpPr/>
          <p:nvPr/>
        </p:nvSpPr>
        <p:spPr>
          <a:xfrm>
            <a:off x="1219200" y="1905000"/>
            <a:ext cx="18288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2060"/>
                </a:solidFill>
                <a:latin typeface="Book Antiqua" pitchFamily="18" charset="0"/>
              </a:rPr>
              <a:t>String Literals</a:t>
            </a:r>
            <a:endParaRPr lang="en-IN" b="1" dirty="0">
              <a:solidFill>
                <a:srgbClr val="002060"/>
              </a:solidFill>
              <a:latin typeface="Book Antiqua" pitchFamily="18" charset="0"/>
            </a:endParaRPr>
          </a:p>
        </p:txBody>
      </p:sp>
      <p:sp>
        <p:nvSpPr>
          <p:cNvPr id="9" name="Rounded Rectangle 8"/>
          <p:cNvSpPr/>
          <p:nvPr/>
        </p:nvSpPr>
        <p:spPr>
          <a:xfrm>
            <a:off x="533400" y="3581400"/>
            <a:ext cx="1828800"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rgbClr val="002060"/>
                </a:solidFill>
                <a:latin typeface="Book Antiqua" pitchFamily="18" charset="0"/>
              </a:rPr>
              <a:t>Integer Literals</a:t>
            </a:r>
            <a:endParaRPr lang="en-IN" b="1" dirty="0">
              <a:solidFill>
                <a:srgbClr val="002060"/>
              </a:solidFill>
              <a:latin typeface="Book Antiqua" pitchFamily="18" charset="0"/>
            </a:endParaRPr>
          </a:p>
        </p:txBody>
      </p:sp>
      <p:sp>
        <p:nvSpPr>
          <p:cNvPr id="10" name="Rounded Rectangle 9"/>
          <p:cNvSpPr/>
          <p:nvPr/>
        </p:nvSpPr>
        <p:spPr>
          <a:xfrm>
            <a:off x="1143000" y="5181600"/>
            <a:ext cx="1828800" cy="609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solidFill>
                  <a:srgbClr val="002060"/>
                </a:solidFill>
                <a:latin typeface="Book Antiqua" pitchFamily="18" charset="0"/>
              </a:rPr>
              <a:t>Null Literals</a:t>
            </a:r>
            <a:endParaRPr lang="en-IN" b="1" dirty="0">
              <a:solidFill>
                <a:srgbClr val="002060"/>
              </a:solidFill>
              <a:latin typeface="Book Antiqua" pitchFamily="18" charset="0"/>
            </a:endParaRPr>
          </a:p>
        </p:txBody>
      </p:sp>
      <p:cxnSp>
        <p:nvCxnSpPr>
          <p:cNvPr id="12" name="Straight Arrow Connector 11"/>
          <p:cNvCxnSpPr>
            <a:stCxn id="4" idx="1"/>
          </p:cNvCxnSpPr>
          <p:nvPr/>
        </p:nvCxnSpPr>
        <p:spPr>
          <a:xfrm flipH="1" flipV="1">
            <a:off x="2743200" y="2514600"/>
            <a:ext cx="1204540" cy="1102192"/>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7"/>
          </p:cNvCxnSpPr>
          <p:nvPr/>
        </p:nvCxnSpPr>
        <p:spPr>
          <a:xfrm flipV="1">
            <a:off x="5348660" y="2438400"/>
            <a:ext cx="1204540" cy="1178392"/>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a:endCxn id="9" idx="3"/>
          </p:cNvCxnSpPr>
          <p:nvPr/>
        </p:nvCxnSpPr>
        <p:spPr>
          <a:xfrm flipH="1">
            <a:off x="2362200" y="3886200"/>
            <a:ext cx="1295400" cy="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6"/>
          </p:cNvCxnSpPr>
          <p:nvPr/>
        </p:nvCxnSpPr>
        <p:spPr>
          <a:xfrm>
            <a:off x="5638800" y="3886200"/>
            <a:ext cx="1371600" cy="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53000" y="4191000"/>
            <a:ext cx="1371600" cy="106680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3"/>
          </p:cNvCxnSpPr>
          <p:nvPr/>
        </p:nvCxnSpPr>
        <p:spPr>
          <a:xfrm flipH="1">
            <a:off x="2971800" y="4267200"/>
            <a:ext cx="1295400" cy="121920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0CD13243-3D31-4DD5-8512-B28F7F2A6CD3}" type="slidenum">
              <a:rPr lang="en-IN" smtClean="0"/>
              <a:pPr/>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Font typeface="Wingdings" pitchFamily="2" charset="2"/>
              <a:buChar char="Ø"/>
            </a:pPr>
            <a:endParaRPr lang="en-US" sz="2000" b="1" dirty="0" smtClean="0">
              <a:solidFill>
                <a:srgbClr val="002060"/>
              </a:solidFill>
              <a:latin typeface="Book Antiqua" pitchFamily="18" charset="0"/>
            </a:endParaRPr>
          </a:p>
          <a:p>
            <a:pPr lvl="1">
              <a:lnSpc>
                <a:spcPct val="140000"/>
              </a:lnSpc>
              <a:buBlip>
                <a:blip r:embed="rId3"/>
              </a:buBlip>
            </a:pPr>
            <a:r>
              <a:rPr lang="en-US" sz="2800" dirty="0" smtClean="0">
                <a:solidFill>
                  <a:srgbClr val="002060"/>
                </a:solidFill>
                <a:latin typeface="Book Antiqua" pitchFamily="18" charset="0"/>
              </a:rPr>
              <a:t>Integer Literals</a:t>
            </a:r>
          </a:p>
          <a:p>
            <a:pPr>
              <a:lnSpc>
                <a:spcPct val="140000"/>
              </a:lnSpc>
              <a:buNone/>
            </a:pPr>
            <a:r>
              <a:rPr lang="en-US" sz="1800" dirty="0" smtClean="0">
                <a:solidFill>
                  <a:srgbClr val="002060"/>
                </a:solidFill>
                <a:latin typeface="Book Antiqua" pitchFamily="18" charset="0"/>
              </a:rPr>
              <a:t>             Ex:  1234</a:t>
            </a:r>
          </a:p>
          <a:p>
            <a:pPr lvl="1">
              <a:lnSpc>
                <a:spcPct val="140000"/>
              </a:lnSpc>
              <a:buBlip>
                <a:blip r:embed="rId3"/>
              </a:buBlip>
            </a:pPr>
            <a:r>
              <a:rPr lang="en-US" sz="2800" dirty="0" smtClean="0">
                <a:solidFill>
                  <a:srgbClr val="002060"/>
                </a:solidFill>
                <a:latin typeface="Book Antiqua" pitchFamily="18" charset="0"/>
              </a:rPr>
              <a:t>Real Literals</a:t>
            </a:r>
          </a:p>
          <a:p>
            <a:pPr>
              <a:lnSpc>
                <a:spcPct val="140000"/>
              </a:lnSpc>
              <a:buNone/>
            </a:pPr>
            <a:r>
              <a:rPr lang="en-US" sz="2000" dirty="0" smtClean="0">
                <a:solidFill>
                  <a:srgbClr val="002060"/>
                </a:solidFill>
                <a:latin typeface="Book Antiqua" pitchFamily="18" charset="0"/>
              </a:rPr>
              <a:t>            </a:t>
            </a:r>
            <a:r>
              <a:rPr lang="en-US" sz="1800" dirty="0" smtClean="0">
                <a:solidFill>
                  <a:srgbClr val="002060"/>
                </a:solidFill>
                <a:latin typeface="Book Antiqua" pitchFamily="18" charset="0"/>
              </a:rPr>
              <a:t>Ex:  10.5</a:t>
            </a:r>
          </a:p>
          <a:p>
            <a:pPr lvl="1">
              <a:lnSpc>
                <a:spcPct val="140000"/>
              </a:lnSpc>
              <a:buBlip>
                <a:blip r:embed="rId3"/>
              </a:buBlip>
            </a:pPr>
            <a:r>
              <a:rPr lang="en-US" sz="2800" dirty="0" smtClean="0">
                <a:solidFill>
                  <a:srgbClr val="002060"/>
                </a:solidFill>
                <a:latin typeface="Book Antiqua" pitchFamily="18" charset="0"/>
              </a:rPr>
              <a:t>Character Literals</a:t>
            </a:r>
          </a:p>
          <a:p>
            <a:pPr>
              <a:lnSpc>
                <a:spcPct val="140000"/>
              </a:lnSpc>
              <a:buNone/>
            </a:pPr>
            <a:r>
              <a:rPr lang="en-US" sz="1800" dirty="0" smtClean="0">
                <a:solidFill>
                  <a:srgbClr val="002060"/>
                </a:solidFill>
                <a:latin typeface="Book Antiqua" pitchFamily="18" charset="0"/>
              </a:rPr>
              <a:t>             Ex:   ‘a’ or ’1’</a:t>
            </a:r>
          </a:p>
          <a:p>
            <a:pPr>
              <a:lnSpc>
                <a:spcPct val="140000"/>
              </a:lnSpc>
              <a:buFont typeface="Wingdings" pitchFamily="2" charset="2"/>
              <a:buChar char="Ø"/>
            </a:pPr>
            <a:endParaRPr lang="en-US" sz="1800" dirty="0" smtClean="0">
              <a:solidFill>
                <a:srgbClr val="002060"/>
              </a:solidFill>
              <a:latin typeface="Book Antiqua" pitchFamily="18" charset="0"/>
            </a:endParaRPr>
          </a:p>
          <a:p>
            <a:pPr>
              <a:lnSpc>
                <a:spcPct val="140000"/>
              </a:lnSpc>
              <a:buNone/>
            </a:pPr>
            <a:endParaRPr lang="en-US" sz="2000" b="1" dirty="0" smtClean="0">
              <a:solidFill>
                <a:srgbClr val="0000FF"/>
              </a:solidFill>
              <a:latin typeface="Book Antiqua" pitchFamily="18" charset="0"/>
            </a:endParaRPr>
          </a:p>
          <a:p>
            <a:pPr>
              <a:lnSpc>
                <a:spcPct val="140000"/>
              </a:lnSpc>
              <a:buFont typeface="Wingdings" pitchFamily="2" charset="2"/>
              <a:buChar char="ü"/>
            </a:pPr>
            <a:endParaRPr lang="en-US" sz="2000" b="1" dirty="0" smtClean="0">
              <a:solidFill>
                <a:srgbClr val="0000FF"/>
              </a:solidFill>
              <a:latin typeface="Book Antiqua" pitchFamily="18" charset="0"/>
            </a:endParaRPr>
          </a:p>
          <a:p>
            <a:pPr>
              <a:lnSpc>
                <a:spcPct val="140000"/>
              </a:lnSpc>
              <a:buNone/>
            </a:pPr>
            <a:endParaRPr lang="en-US" sz="2000" b="1" dirty="0" smtClean="0">
              <a:solidFill>
                <a:srgbClr val="0000FF"/>
              </a:solidFill>
              <a:latin typeface="Book Antiqua" pitchFamily="18" charset="0"/>
            </a:endParaRPr>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45</a:t>
            </a:fld>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p:txBody>
          <a:bodyPr/>
          <a:lstStyle/>
          <a:p>
            <a:pPr>
              <a:lnSpc>
                <a:spcPct val="140000"/>
              </a:lnSpc>
            </a:pPr>
            <a:r>
              <a:rPr lang="en-US" dirty="0" smtClean="0"/>
              <a:t>String Literals</a:t>
            </a:r>
          </a:p>
          <a:p>
            <a:pPr lvl="1">
              <a:lnSpc>
                <a:spcPct val="140000"/>
              </a:lnSpc>
              <a:buNone/>
            </a:pPr>
            <a:r>
              <a:rPr lang="en-US" dirty="0" smtClean="0"/>
              <a:t>Ex:  “Hello World”</a:t>
            </a:r>
          </a:p>
          <a:p>
            <a:pPr>
              <a:lnSpc>
                <a:spcPct val="140000"/>
              </a:lnSpc>
            </a:pPr>
            <a:r>
              <a:rPr lang="en-US" dirty="0" smtClean="0"/>
              <a:t>Boolean Literal</a:t>
            </a:r>
          </a:p>
          <a:p>
            <a:pPr lvl="1">
              <a:lnSpc>
                <a:spcPct val="140000"/>
              </a:lnSpc>
              <a:buNone/>
            </a:pPr>
            <a:r>
              <a:rPr lang="en-US" dirty="0" smtClean="0"/>
              <a:t>Ex: true/false</a:t>
            </a:r>
          </a:p>
          <a:p>
            <a:pPr>
              <a:lnSpc>
                <a:spcPct val="140000"/>
              </a:lnSpc>
            </a:pPr>
            <a:r>
              <a:rPr lang="en-US" dirty="0" smtClean="0"/>
              <a:t>Null Literal</a:t>
            </a:r>
          </a:p>
          <a:p>
            <a:pPr lvl="1">
              <a:lnSpc>
                <a:spcPct val="140000"/>
              </a:lnSpc>
              <a:buNone/>
            </a:pPr>
            <a:r>
              <a:rPr lang="en-US" dirty="0" smtClean="0"/>
              <a:t>    Ex:  ‘/0’</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46</a:t>
            </a:fld>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 in C#</a:t>
            </a:r>
            <a:endParaRPr lang="en-IN" dirty="0"/>
          </a:p>
        </p:txBody>
      </p:sp>
      <p:graphicFrame>
        <p:nvGraphicFramePr>
          <p:cNvPr id="6" name="Table 5"/>
          <p:cNvGraphicFramePr>
            <a:graphicFrameLocks noGrp="1"/>
          </p:cNvGraphicFramePr>
          <p:nvPr/>
        </p:nvGraphicFramePr>
        <p:xfrm>
          <a:off x="323528" y="1196752"/>
          <a:ext cx="8424939" cy="5123624"/>
        </p:xfrm>
        <a:graphic>
          <a:graphicData uri="http://schemas.openxmlformats.org/drawingml/2006/table">
            <a:tbl>
              <a:tblPr>
                <a:tableStyleId>{69C7853C-536D-4A76-A0AE-DD22124D55A5}</a:tableStyleId>
              </a:tblPr>
              <a:tblGrid>
                <a:gridCol w="1624811"/>
                <a:gridCol w="1626920"/>
                <a:gridCol w="1622699"/>
                <a:gridCol w="1624809"/>
                <a:gridCol w="1925700"/>
              </a:tblGrid>
              <a:tr h="568063">
                <a:tc>
                  <a:txBody>
                    <a:bodyPr/>
                    <a:lstStyle/>
                    <a:p>
                      <a:r>
                        <a:rPr lang="en-US" sz="1600" b="0" baseline="0" dirty="0" smtClean="0">
                          <a:solidFill>
                            <a:srgbClr val="002060"/>
                          </a:solidFill>
                          <a:latin typeface="Book Antiqua" pitchFamily="18" charset="0"/>
                        </a:rPr>
                        <a:t>int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float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double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long</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short</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byte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boolean</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char</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public</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private</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protected</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class</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abstract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Interface</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sealed</a:t>
                      </a:r>
                      <a:endParaRPr lang="en-IN" sz="1600" b="0" i="0" baseline="0" dirty="0">
                        <a:solidFill>
                          <a:srgbClr val="002060"/>
                        </a:solidFill>
                        <a:latin typeface="Book Antiqua" pitchFamily="18" charset="0"/>
                      </a:endParaRPr>
                    </a:p>
                  </a:txBody>
                  <a:tcPr/>
                </a:tc>
              </a:tr>
              <a:tr h="568063">
                <a:tc>
                  <a:txBody>
                    <a:bodyPr/>
                    <a:lstStyle/>
                    <a:p>
                      <a:r>
                        <a:rPr lang="en-IN" sz="1600" b="0" i="0" baseline="0" dirty="0" smtClean="0">
                          <a:solidFill>
                            <a:srgbClr val="002060"/>
                          </a:solidFill>
                          <a:latin typeface="Book Antiqua" pitchFamily="18" charset="0"/>
                        </a:rPr>
                        <a:t>for each</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for</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If</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Else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else if</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switch</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break</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default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while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do</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try</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catch</a:t>
                      </a:r>
                      <a:endParaRPr lang="en-IN" sz="1600" b="0" i="0" baseline="0" dirty="0">
                        <a:solidFill>
                          <a:srgbClr val="002060"/>
                        </a:solidFill>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solidFill>
                            <a:srgbClr val="002060"/>
                          </a:solidFill>
                          <a:latin typeface="Book Antiqua" pitchFamily="18" charset="0"/>
                        </a:rPr>
                        <a:t>throw</a:t>
                      </a:r>
                      <a:endParaRPr lang="en-IN" sz="1600" b="0" i="0" baseline="0" dirty="0" smtClean="0">
                        <a:solidFill>
                          <a:srgbClr val="002060"/>
                        </a:solidFill>
                        <a:latin typeface="Book Antiqua" pitchFamily="18" charset="0"/>
                      </a:endParaRPr>
                    </a:p>
                    <a:p>
                      <a:endParaRPr lang="en-IN" sz="1600" b="0" i="0" baseline="0" dirty="0">
                        <a:solidFill>
                          <a:srgbClr val="002060"/>
                        </a:solidFill>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solidFill>
                            <a:srgbClr val="002060"/>
                          </a:solidFill>
                          <a:latin typeface="Book Antiqua" pitchFamily="18" charset="0"/>
                        </a:rPr>
                        <a:t>finally</a:t>
                      </a:r>
                      <a:endParaRPr lang="en-IN" sz="1600" b="0" i="0" baseline="0" dirty="0" smtClean="0">
                        <a:solidFill>
                          <a:srgbClr val="002060"/>
                        </a:solidFill>
                        <a:latin typeface="Book Antiqua" pitchFamily="18" charset="0"/>
                      </a:endParaRPr>
                    </a:p>
                    <a:p>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partial</a:t>
                      </a:r>
                      <a:endParaRPr lang="en-IN" sz="1600" b="0" i="0" baseline="0" dirty="0">
                        <a:solidFill>
                          <a:srgbClr val="002060"/>
                        </a:solidFill>
                        <a:latin typeface="Book Antiqua" pitchFamily="18" charset="0"/>
                      </a:endParaRPr>
                    </a:p>
                  </a:txBody>
                  <a:tcPr/>
                </a:tc>
              </a:tr>
              <a:tr h="568063">
                <a:tc>
                  <a:txBody>
                    <a:bodyPr/>
                    <a:lstStyle/>
                    <a:p>
                      <a:r>
                        <a:rPr lang="en-US" sz="1600" b="0" i="0" baseline="0" dirty="0" smtClean="0">
                          <a:solidFill>
                            <a:srgbClr val="002060"/>
                          </a:solidFill>
                          <a:latin typeface="Book Antiqua" pitchFamily="18" charset="0"/>
                        </a:rPr>
                        <a:t>const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static</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enum</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using</a:t>
                      </a:r>
                      <a:endParaRPr lang="en-IN" sz="1600" b="0" i="0" baseline="0" dirty="0">
                        <a:solidFill>
                          <a:srgbClr val="002060"/>
                        </a:solidFill>
                        <a:latin typeface="Book Antiqua" pitchFamily="18" charset="0"/>
                      </a:endParaRPr>
                    </a:p>
                  </a:txBody>
                  <a:tcPr/>
                </a:tc>
                <a:tc>
                  <a:txBody>
                    <a:bodyPr/>
                    <a:lstStyle/>
                    <a:p>
                      <a:r>
                        <a:rPr lang="en-US" sz="1600" b="0" i="0" baseline="0" dirty="0" smtClean="0">
                          <a:solidFill>
                            <a:srgbClr val="002060"/>
                          </a:solidFill>
                          <a:latin typeface="Book Antiqua" pitchFamily="18" charset="0"/>
                        </a:rPr>
                        <a:t>namespace</a:t>
                      </a:r>
                      <a:endParaRPr lang="en-IN" sz="1600" b="0" i="0" baseline="0" dirty="0">
                        <a:solidFill>
                          <a:srgbClr val="002060"/>
                        </a:solidFill>
                        <a:latin typeface="Book Antiqua" pitchFamily="18" charset="0"/>
                      </a:endParaRPr>
                    </a:p>
                  </a:txBody>
                  <a:tcPr/>
                </a:tc>
              </a:tr>
              <a:tr h="568063">
                <a:tc>
                  <a:txBody>
                    <a:bodyPr/>
                    <a:lstStyle/>
                    <a:p>
                      <a:r>
                        <a:rPr lang="en-IN" sz="1600" b="0" i="0" baseline="0" dirty="0" smtClean="0">
                          <a:solidFill>
                            <a:srgbClr val="002060"/>
                          </a:solidFill>
                          <a:latin typeface="Book Antiqua" pitchFamily="18" charset="0"/>
                        </a:rPr>
                        <a:t>Checked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Unchecked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struct</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Short</a:t>
                      </a:r>
                      <a:endParaRPr lang="en-IN" sz="1600" b="0" i="0" baseline="0" dirty="0">
                        <a:solidFill>
                          <a:srgbClr val="002060"/>
                        </a:solidFill>
                        <a:latin typeface="Book Antiqua" pitchFamily="18" charset="0"/>
                      </a:endParaRPr>
                    </a:p>
                  </a:txBody>
                  <a:tcPr/>
                </a:tc>
                <a:tc>
                  <a:txBody>
                    <a:bodyPr/>
                    <a:lstStyle/>
                    <a:p>
                      <a:r>
                        <a:rPr lang="en-IN" sz="1600" b="0" i="0" baseline="0" dirty="0" err="1" smtClean="0">
                          <a:solidFill>
                            <a:srgbClr val="002060"/>
                          </a:solidFill>
                          <a:latin typeface="Book Antiqua" pitchFamily="18" charset="0"/>
                        </a:rPr>
                        <a:t>var</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void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Delegate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this</a:t>
                      </a:r>
                      <a:endParaRPr lang="en-IN" sz="1600" b="0" i="0" baseline="0" dirty="0">
                        <a:solidFill>
                          <a:srgbClr val="002060"/>
                        </a:solidFill>
                        <a:latin typeface="Book Antiqua" pitchFamily="18" charset="0"/>
                      </a:endParaRPr>
                    </a:p>
                  </a:txBody>
                  <a:tcPr/>
                </a:tc>
                <a:tc>
                  <a:txBody>
                    <a:bodyPr/>
                    <a:lstStyle/>
                    <a:p>
                      <a:r>
                        <a:rPr lang="en-US" sz="1600" b="0" i="0" baseline="0" dirty="0" smtClean="0">
                          <a:solidFill>
                            <a:srgbClr val="002060"/>
                          </a:solidFill>
                          <a:latin typeface="Book Antiqua" pitchFamily="18" charset="0"/>
                        </a:rPr>
                        <a:t>base</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event</a:t>
                      </a:r>
                      <a:endParaRPr lang="en-IN" sz="1600" b="0" i="0" baseline="0" dirty="0">
                        <a:solidFill>
                          <a:srgbClr val="002060"/>
                        </a:solidFill>
                        <a:latin typeface="Book Antiqua"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0CD13243-3D31-4DD5-8512-B28F7F2A6CD3}" type="slidenum">
              <a:rPr lang="en-IN" smtClean="0"/>
              <a:pPr/>
              <a:t>47</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
            </a:r>
            <a:br>
              <a:rPr lang="en-US" sz="4400" dirty="0" smtClean="0"/>
            </a:br>
            <a:r>
              <a:rPr lang="en-US" sz="4400" dirty="0" smtClean="0"/>
              <a:t>Boxing</a:t>
            </a:r>
            <a:br>
              <a:rPr lang="en-US" sz="4400" dirty="0" smtClean="0"/>
            </a:br>
            <a:endParaRPr lang="en-IN" dirty="0"/>
          </a:p>
        </p:txBody>
      </p:sp>
      <p:sp>
        <p:nvSpPr>
          <p:cNvPr id="3" name="Content Placeholder 2"/>
          <p:cNvSpPr>
            <a:spLocks noGrp="1"/>
          </p:cNvSpPr>
          <p:nvPr>
            <p:ph idx="1"/>
          </p:nvPr>
        </p:nvSpPr>
        <p:spPr>
          <a:xfrm>
            <a:off x="0" y="980728"/>
            <a:ext cx="9144000" cy="5256584"/>
          </a:xfrm>
        </p:spPr>
        <p:txBody>
          <a:bodyPr>
            <a:normAutofit/>
          </a:bodyPr>
          <a:lstStyle/>
          <a:p>
            <a:r>
              <a:rPr lang="en-US" dirty="0" smtClean="0">
                <a:solidFill>
                  <a:srgbClr val="002060"/>
                </a:solidFill>
                <a:latin typeface="Book Antiqua" pitchFamily="18" charset="0"/>
              </a:rPr>
              <a:t>Converting value types to reference types is known as boxing </a:t>
            </a:r>
          </a:p>
          <a:p>
            <a:pPr marL="457200" indent="-457200"/>
            <a:r>
              <a:rPr lang="en-US" dirty="0" smtClean="0">
                <a:solidFill>
                  <a:srgbClr val="002060"/>
                </a:solidFill>
                <a:latin typeface="Book Antiqua" pitchFamily="18" charset="0"/>
              </a:rPr>
              <a:t>Implicit Boxing </a:t>
            </a:r>
          </a:p>
          <a:p>
            <a:pPr>
              <a:buNone/>
            </a:pPr>
            <a:endParaRPr lang="en-US" sz="1800"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dirty="0" smtClean="0">
                <a:solidFill>
                  <a:srgbClr val="002060"/>
                </a:solidFill>
                <a:latin typeface="Book Antiqua" pitchFamily="18" charset="0"/>
              </a:rPr>
              <a:t>Ex :</a:t>
            </a:r>
          </a:p>
          <a:p>
            <a:pPr lvl="1">
              <a:buNone/>
            </a:pPr>
            <a:r>
              <a:rPr lang="en-US" dirty="0" smtClean="0"/>
              <a:t>        i</a:t>
            </a:r>
            <a:r>
              <a:rPr lang="en-US" dirty="0" smtClean="0">
                <a:solidFill>
                  <a:srgbClr val="002060"/>
                </a:solidFill>
                <a:latin typeface="Book Antiqua" pitchFamily="18" charset="0"/>
              </a:rPr>
              <a:t>nt  x=100;</a:t>
            </a:r>
          </a:p>
          <a:p>
            <a:pPr lvl="1">
              <a:buNone/>
            </a:pPr>
            <a:r>
              <a:rPr lang="en-US" dirty="0" smtClean="0">
                <a:solidFill>
                  <a:srgbClr val="002060"/>
                </a:solidFill>
                <a:latin typeface="Book Antiqua" pitchFamily="18" charset="0"/>
              </a:rPr>
              <a:t>        object o=x; //implicit boxing</a:t>
            </a:r>
          </a:p>
          <a:p>
            <a:pPr lvl="1">
              <a:buNone/>
            </a:pPr>
            <a:r>
              <a:rPr lang="en-US" dirty="0" smtClean="0">
                <a:solidFill>
                  <a:srgbClr val="002060"/>
                </a:solidFill>
                <a:latin typeface="Book Antiqua" pitchFamily="18" charset="0"/>
              </a:rPr>
              <a:t>        System.Console.WriteLine(“The object o={0}”,o);//  </a:t>
            </a:r>
          </a:p>
          <a:p>
            <a:pPr lvl="1">
              <a:buNone/>
            </a:pPr>
            <a:r>
              <a:rPr lang="en-US" dirty="0" smtClean="0"/>
              <a:t>        </a:t>
            </a:r>
            <a:r>
              <a:rPr lang="en-US" dirty="0" smtClean="0">
                <a:solidFill>
                  <a:srgbClr val="002060"/>
                </a:solidFill>
                <a:latin typeface="Book Antiqua" pitchFamily="18" charset="0"/>
              </a:rPr>
              <a:t>prints 100</a:t>
            </a:r>
          </a:p>
          <a:p>
            <a:pPr lvl="1">
              <a:buNone/>
            </a:pPr>
            <a:endParaRPr lang="en-US" dirty="0" smtClean="0">
              <a:solidFill>
                <a:srgbClr val="002060"/>
              </a:solidFill>
              <a:latin typeface="Book Antiqua" pitchFamily="18" charset="0"/>
            </a:endParaRPr>
          </a:p>
          <a:p>
            <a:pPr>
              <a:buNone/>
            </a:pPr>
            <a:endParaRPr lang="en-US" sz="2200" dirty="0" smtClean="0">
              <a:solidFill>
                <a:srgbClr val="0000FF"/>
              </a:solidFill>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48</a:t>
            </a:fld>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Boxing contd…</a:t>
            </a:r>
            <a:br>
              <a:rPr lang="en-US" dirty="0" smtClean="0"/>
            </a:br>
            <a:endParaRPr lang="en-IN" dirty="0"/>
          </a:p>
        </p:txBody>
      </p:sp>
      <p:sp>
        <p:nvSpPr>
          <p:cNvPr id="3" name="Content Placeholder 2"/>
          <p:cNvSpPr>
            <a:spLocks noGrp="1"/>
          </p:cNvSpPr>
          <p:nvPr>
            <p:ph idx="1"/>
          </p:nvPr>
        </p:nvSpPr>
        <p:spPr>
          <a:xfrm>
            <a:off x="323528" y="1124744"/>
            <a:ext cx="8424936" cy="4896544"/>
          </a:xfrm>
        </p:spPr>
        <p:txBody>
          <a:bodyPr>
            <a:normAutofit/>
          </a:bodyPr>
          <a:lstStyle/>
          <a:p>
            <a:r>
              <a:rPr lang="en-US" dirty="0" smtClean="0"/>
              <a:t>Explicit Boxing </a:t>
            </a:r>
          </a:p>
          <a:p>
            <a:pPr>
              <a:buNone/>
            </a:pPr>
            <a:r>
              <a:rPr lang="en-US" dirty="0" smtClean="0"/>
              <a:t>		Ex: </a:t>
            </a:r>
          </a:p>
          <a:p>
            <a:pPr>
              <a:buNone/>
            </a:pPr>
            <a:r>
              <a:rPr lang="en-US" dirty="0" smtClean="0"/>
              <a:t>           int x=100;</a:t>
            </a:r>
          </a:p>
          <a:p>
            <a:pPr>
              <a:buNone/>
            </a:pPr>
            <a:r>
              <a:rPr lang="en-US" dirty="0" smtClean="0"/>
              <a:t>		string s=  x.ToString();//Explicit boxing</a:t>
            </a:r>
          </a:p>
          <a:p>
            <a:pPr>
              <a:buNone/>
            </a:pPr>
            <a:r>
              <a:rPr lang="en-US" dirty="0" smtClean="0"/>
              <a:t>		System.Console.WriteLine(“The value of s </a:t>
            </a:r>
          </a:p>
          <a:p>
            <a:pPr>
              <a:buNone/>
            </a:pPr>
            <a:r>
              <a:rPr lang="en-US" dirty="0" smtClean="0"/>
              <a:t>            ={0} “,s); //prints 100</a:t>
            </a:r>
          </a:p>
          <a:p>
            <a:pPr>
              <a:buBlip>
                <a:blip r:embed="rId2"/>
              </a:buBlip>
            </a:pPr>
            <a:endParaRPr lang="en-US" dirty="0" smtClean="0"/>
          </a:p>
          <a:p>
            <a:r>
              <a:rPr lang="en-US" dirty="0" smtClean="0"/>
              <a:t>ToString() is a member of object class which converts any value type to string type</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49</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24744"/>
            <a:ext cx="9029696" cy="6248400"/>
          </a:xfrm>
        </p:spPr>
        <p:txBody>
          <a:bodyPr>
            <a:noAutofit/>
          </a:bodyPr>
          <a:lstStyle/>
          <a:p>
            <a:r>
              <a:rPr lang="en-US" dirty="0" smtClean="0">
                <a:solidFill>
                  <a:srgbClr val="002060"/>
                </a:solidFill>
                <a:latin typeface="Book Antiqua" pitchFamily="18" charset="0"/>
              </a:rPr>
              <a:t>MS-DOS</a:t>
            </a:r>
          </a:p>
          <a:p>
            <a:r>
              <a:rPr lang="en-US" dirty="0" smtClean="0">
                <a:solidFill>
                  <a:srgbClr val="002060"/>
                </a:solidFill>
                <a:latin typeface="Book Antiqua" pitchFamily="18" charset="0"/>
              </a:rPr>
              <a:t>Win32</a:t>
            </a:r>
          </a:p>
          <a:p>
            <a:r>
              <a:rPr lang="en-US" dirty="0" smtClean="0">
                <a:solidFill>
                  <a:srgbClr val="002060"/>
                </a:solidFill>
                <a:latin typeface="Book Antiqua" pitchFamily="18" charset="0"/>
              </a:rPr>
              <a:t>COM and ActiveX</a:t>
            </a:r>
          </a:p>
          <a:p>
            <a:r>
              <a:rPr lang="en-US" dirty="0" smtClean="0">
                <a:solidFill>
                  <a:srgbClr val="002060"/>
                </a:solidFill>
                <a:latin typeface="Book Antiqua" pitchFamily="18" charset="0"/>
              </a:rPr>
              <a:t>ASP</a:t>
            </a:r>
          </a:p>
          <a:p>
            <a:r>
              <a:rPr lang="en-US" dirty="0" smtClean="0">
                <a:solidFill>
                  <a:srgbClr val="002060"/>
                </a:solidFill>
                <a:latin typeface="Book Antiqua" pitchFamily="18" charset="0"/>
              </a:rPr>
              <a:t>DNA</a:t>
            </a:r>
          </a:p>
          <a:p>
            <a:r>
              <a:rPr lang="en-US" dirty="0" smtClean="0">
                <a:solidFill>
                  <a:srgbClr val="002060"/>
                </a:solidFill>
                <a:latin typeface="Book Antiqua" pitchFamily="18" charset="0"/>
              </a:rPr>
              <a:t>.Net Framework</a:t>
            </a:r>
          </a:p>
          <a:p>
            <a:pPr>
              <a:lnSpc>
                <a:spcPct val="140000"/>
              </a:lnSpc>
              <a:buNone/>
            </a:pPr>
            <a:endParaRPr lang="en-US" dirty="0" smtClean="0">
              <a:solidFill>
                <a:srgbClr val="0000FF"/>
              </a:solidFill>
              <a:latin typeface="Book Antiqua" pitchFamily="18" charset="0"/>
            </a:endParaRPr>
          </a:p>
          <a:p>
            <a:pPr>
              <a:lnSpc>
                <a:spcPct val="140000"/>
              </a:lnSpc>
              <a:buFont typeface="Wingdings" pitchFamily="2" charset="2"/>
              <a:buChar char="Ø"/>
            </a:pPr>
            <a:endParaRPr lang="en-IN" dirty="0" smtClean="0">
              <a:solidFill>
                <a:srgbClr val="0000FF"/>
              </a:solidFill>
              <a:latin typeface="Book Antiqua" pitchFamily="18" charset="0"/>
            </a:endParaRPr>
          </a:p>
          <a:p>
            <a:pPr>
              <a:lnSpc>
                <a:spcPct val="150000"/>
              </a:lnSpc>
              <a:buFont typeface="Wingdings" pitchFamily="2" charset="2"/>
              <a:buChar char="Ø"/>
              <a:tabLst>
                <a:tab pos="521528" algn="l"/>
              </a:tabLst>
            </a:pPr>
            <a:endParaRPr lang="en-GB" b="1" spc="-35" dirty="0" smtClean="0">
              <a:solidFill>
                <a:srgbClr val="0000FF"/>
              </a:solidFill>
              <a:latin typeface="Book Antiqua" pitchFamily="18" charset="0"/>
            </a:endParaRPr>
          </a:p>
        </p:txBody>
      </p:sp>
      <p:sp>
        <p:nvSpPr>
          <p:cNvPr id="6" name="Title 1"/>
          <p:cNvSpPr>
            <a:spLocks noGrp="1"/>
          </p:cNvSpPr>
          <p:nvPr>
            <p:ph type="title"/>
          </p:nvPr>
        </p:nvSpPr>
        <p:spPr/>
        <p:txBody>
          <a:bodyPr>
            <a:noAutofit/>
          </a:bodyPr>
          <a:lstStyle/>
          <a:p>
            <a:pPr>
              <a:lnSpc>
                <a:spcPct val="140000"/>
              </a:lnSpc>
            </a:pPr>
            <a:r>
              <a:rPr lang="en-IN" dirty="0" smtClean="0"/>
              <a:t>evolution of .Net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5</a:t>
            </a:fld>
            <a:endParaRPr lang="en-IN" dirty="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UnBoxing</a:t>
            </a:r>
            <a:endParaRPr lang="en-IN" dirty="0"/>
          </a:p>
        </p:txBody>
      </p:sp>
      <p:sp>
        <p:nvSpPr>
          <p:cNvPr id="3" name="Content Placeholder 2"/>
          <p:cNvSpPr>
            <a:spLocks noGrp="1"/>
          </p:cNvSpPr>
          <p:nvPr>
            <p:ph idx="1"/>
          </p:nvPr>
        </p:nvSpPr>
        <p:spPr>
          <a:xfrm>
            <a:off x="114304" y="1052736"/>
            <a:ext cx="9029696" cy="6248400"/>
          </a:xfrm>
        </p:spPr>
        <p:txBody>
          <a:bodyPr>
            <a:normAutofit/>
          </a:bodyPr>
          <a:lstStyle/>
          <a:p>
            <a:pPr marL="457200" indent="-457200"/>
            <a:r>
              <a:rPr lang="en-US" dirty="0" smtClean="0">
                <a:solidFill>
                  <a:srgbClr val="002060"/>
                </a:solidFill>
                <a:latin typeface="Book Antiqua" pitchFamily="18" charset="0"/>
              </a:rPr>
              <a:t>Converting reference types to value types is known as unboxing </a:t>
            </a:r>
          </a:p>
          <a:p>
            <a:pPr marL="457200" indent="-457200"/>
            <a:r>
              <a:rPr lang="en-US" dirty="0" smtClean="0">
                <a:solidFill>
                  <a:srgbClr val="002060"/>
                </a:solidFill>
                <a:latin typeface="Book Antiqua" pitchFamily="18" charset="0"/>
              </a:rPr>
              <a:t>Unboxing requires explicit casting</a:t>
            </a:r>
          </a:p>
          <a:p>
            <a:pPr marL="457200" indent="-457200">
              <a:buNone/>
            </a:pPr>
            <a:endParaRPr lang="en-US" sz="1800"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dirty="0" smtClean="0">
                <a:solidFill>
                  <a:srgbClr val="002060"/>
                </a:solidFill>
                <a:latin typeface="Book Antiqua" pitchFamily="18" charset="0"/>
              </a:rPr>
              <a:t>Ex: </a:t>
            </a:r>
          </a:p>
          <a:p>
            <a:pPr lvl="1">
              <a:buNone/>
            </a:pPr>
            <a:r>
              <a:rPr lang="en-US" dirty="0" smtClean="0"/>
              <a:t>        </a:t>
            </a:r>
            <a:r>
              <a:rPr lang="en-US" dirty="0" smtClean="0">
                <a:solidFill>
                  <a:srgbClr val="002060"/>
                </a:solidFill>
                <a:latin typeface="Book Antiqua" pitchFamily="18" charset="0"/>
              </a:rPr>
              <a:t>object  o=100;</a:t>
            </a:r>
          </a:p>
          <a:p>
            <a:pPr lvl="1">
              <a:buNone/>
            </a:pPr>
            <a:r>
              <a:rPr lang="en-US" dirty="0" smtClean="0">
                <a:solidFill>
                  <a:srgbClr val="002060"/>
                </a:solidFill>
                <a:latin typeface="Book Antiqua" pitchFamily="18" charset="0"/>
              </a:rPr>
              <a:t>        int x=(int)o; //explicit</a:t>
            </a:r>
          </a:p>
          <a:p>
            <a:pPr lvl="1">
              <a:buNone/>
            </a:pPr>
            <a:r>
              <a:rPr lang="en-US" dirty="0" smtClean="0">
                <a:solidFill>
                  <a:srgbClr val="002060"/>
                </a:solidFill>
                <a:latin typeface="Book Antiqua" pitchFamily="18" charset="0"/>
              </a:rPr>
              <a:t>        System.Console.WriteLine(“x={0}”,x);// prints 100</a:t>
            </a:r>
          </a:p>
          <a:p>
            <a:pPr>
              <a:buNone/>
            </a:pPr>
            <a:r>
              <a:rPr lang="en-US" sz="2400" dirty="0" smtClean="0">
                <a:solidFill>
                  <a:srgbClr val="002060"/>
                </a:solidFill>
                <a:latin typeface="Book Antiqua" pitchFamily="18" charset="0"/>
              </a:rPr>
              <a:t>	</a:t>
            </a:r>
          </a:p>
          <a:p>
            <a:pPr>
              <a:buNone/>
            </a:pPr>
            <a:endParaRPr lang="en-US" sz="1800" dirty="0" smtClean="0">
              <a:solidFill>
                <a:srgbClr val="002060"/>
              </a:solidFill>
              <a:latin typeface="Book Antiqua" pitchFamily="18" charset="0"/>
            </a:endParaRPr>
          </a:p>
          <a:p>
            <a:pPr>
              <a:buNone/>
            </a:pPr>
            <a:endParaRPr lang="en-US" sz="2200" dirty="0" smtClean="0">
              <a:solidFill>
                <a:srgbClr val="0000FF"/>
              </a:solidFill>
              <a:latin typeface="Book Antiqua" pitchFamily="18" charset="0"/>
            </a:endParaRPr>
          </a:p>
          <a:p>
            <a:pPr>
              <a:buFont typeface="Wingdings" pitchFamily="2" charset="2"/>
              <a:buChar char="Ø"/>
            </a:pPr>
            <a:endParaRPr lang="en-US" sz="2200" dirty="0" smtClean="0">
              <a:solidFill>
                <a:srgbClr val="0000FF"/>
              </a:solidFill>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50</a:t>
            </a:fld>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UnBoxing contd…</a:t>
            </a:r>
            <a:endParaRPr lang="en-IN" dirty="0"/>
          </a:p>
        </p:txBody>
      </p:sp>
      <p:sp>
        <p:nvSpPr>
          <p:cNvPr id="3" name="Content Placeholder 2"/>
          <p:cNvSpPr>
            <a:spLocks noGrp="1"/>
          </p:cNvSpPr>
          <p:nvPr>
            <p:ph idx="1"/>
          </p:nvPr>
        </p:nvSpPr>
        <p:spPr>
          <a:xfrm>
            <a:off x="395536" y="1124744"/>
            <a:ext cx="8229600" cy="4525963"/>
          </a:xfrm>
        </p:spPr>
        <p:txBody>
          <a:bodyPr>
            <a:normAutofit/>
          </a:bodyPr>
          <a:lstStyle/>
          <a:p>
            <a:pPr>
              <a:buNone/>
            </a:pPr>
            <a:r>
              <a:rPr lang="en-US" dirty="0" smtClean="0"/>
              <a:t>         </a:t>
            </a:r>
            <a:r>
              <a:rPr lang="en-US" sz="2400" dirty="0" smtClean="0"/>
              <a:t>Ex: </a:t>
            </a:r>
          </a:p>
          <a:p>
            <a:pPr>
              <a:buNone/>
            </a:pPr>
            <a:r>
              <a:rPr lang="en-US" dirty="0" smtClean="0"/>
              <a:t>          </a:t>
            </a:r>
            <a:r>
              <a:rPr lang="en-US" sz="2400" dirty="0" smtClean="0"/>
              <a:t>string s=“25”;</a:t>
            </a:r>
          </a:p>
          <a:p>
            <a:pPr>
              <a:buNone/>
            </a:pPr>
            <a:r>
              <a:rPr lang="en-US" sz="2400" dirty="0" smtClean="0"/>
              <a:t>		int  i=  int.Parse(s);</a:t>
            </a:r>
          </a:p>
          <a:p>
            <a:pPr>
              <a:buNone/>
            </a:pPr>
            <a:r>
              <a:rPr lang="en-US" sz="2400" dirty="0" smtClean="0"/>
              <a:t>		Console.WriteLine(i); //25</a:t>
            </a:r>
          </a:p>
          <a:p>
            <a:pPr>
              <a:buNone/>
            </a:pPr>
            <a:r>
              <a:rPr lang="en-US" sz="2400" dirty="0" smtClean="0"/>
              <a:t>		byte b=  byte.Parse(s);</a:t>
            </a:r>
          </a:p>
          <a:p>
            <a:pPr>
              <a:buNone/>
            </a:pPr>
            <a:r>
              <a:rPr lang="en-US" sz="2400" dirty="0" smtClean="0"/>
              <a:t>		Console.WriteLine(b);//25</a:t>
            </a:r>
          </a:p>
          <a:p>
            <a:pPr>
              <a:buNone/>
            </a:pPr>
            <a:endParaRPr lang="en-US" dirty="0" smtClean="0"/>
          </a:p>
          <a:p>
            <a:r>
              <a:rPr lang="en-US" dirty="0" smtClean="0"/>
              <a:t>Parse() method converts string to any primitive type data type</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51</a:t>
            </a:fld>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Font typeface="Wingdings" pitchFamily="2" charset="2"/>
              <a:buChar char="Ø"/>
            </a:pPr>
            <a:endParaRPr lang="en-US" sz="2200" b="1" dirty="0" smtClean="0">
              <a:solidFill>
                <a:srgbClr val="0000FF"/>
              </a:solidFill>
              <a:latin typeface="Book Antiqua" pitchFamily="18" charset="0"/>
            </a:endParaRPr>
          </a:p>
          <a:p>
            <a:pPr marL="457200" indent="-457200"/>
            <a:r>
              <a:rPr lang="en-US" dirty="0" smtClean="0"/>
              <a:t>Implicit Casting : Converting lower datatype to higher datatype</a:t>
            </a:r>
            <a:endParaRPr lang="en-US"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sz="2000" dirty="0" smtClean="0">
                <a:solidFill>
                  <a:srgbClr val="002060"/>
                </a:solidFill>
                <a:latin typeface="Book Antiqua" pitchFamily="18" charset="0"/>
              </a:rPr>
              <a:t>Ex: </a:t>
            </a:r>
          </a:p>
          <a:p>
            <a:pPr lvl="1">
              <a:buNone/>
            </a:pPr>
            <a:r>
              <a:rPr lang="en-US" sz="2000" dirty="0" smtClean="0">
                <a:solidFill>
                  <a:srgbClr val="002060"/>
                </a:solidFill>
                <a:latin typeface="Book Antiqua" pitchFamily="18" charset="0"/>
              </a:rPr>
              <a:t>        int  x=100;</a:t>
            </a:r>
          </a:p>
          <a:p>
            <a:pPr lvl="1">
              <a:buNone/>
            </a:pPr>
            <a:r>
              <a:rPr lang="en-US" sz="2000" dirty="0" smtClean="0">
                <a:solidFill>
                  <a:srgbClr val="002060"/>
                </a:solidFill>
                <a:latin typeface="Book Antiqua" pitchFamily="18" charset="0"/>
              </a:rPr>
              <a:t>        double y=x;</a:t>
            </a:r>
          </a:p>
          <a:p>
            <a:pPr lvl="1">
              <a:buNone/>
            </a:pPr>
            <a:r>
              <a:rPr lang="en-US" sz="2000" dirty="0" smtClean="0">
                <a:solidFill>
                  <a:srgbClr val="002060"/>
                </a:solidFill>
                <a:latin typeface="Book Antiqua" pitchFamily="18" charset="0"/>
              </a:rPr>
              <a:t>        System.Console.WriteLine(y);// prints 100.0</a:t>
            </a:r>
          </a:p>
          <a:p>
            <a:r>
              <a:rPr lang="en-US" sz="2200" dirty="0" smtClean="0">
                <a:solidFill>
                  <a:srgbClr val="002060"/>
                </a:solidFill>
                <a:latin typeface="Book Antiqua" pitchFamily="18" charset="0"/>
              </a:rPr>
              <a:t>  </a:t>
            </a:r>
            <a:r>
              <a:rPr lang="en-US" dirty="0" smtClean="0"/>
              <a:t>Explicit Casting : Converting higher datatype to  </a:t>
            </a:r>
          </a:p>
          <a:p>
            <a:pPr>
              <a:buNone/>
            </a:pPr>
            <a:r>
              <a:rPr lang="en-US" dirty="0" smtClean="0"/>
              <a:t>     lower datatype</a:t>
            </a:r>
          </a:p>
          <a:p>
            <a:pPr>
              <a:buNone/>
            </a:pPr>
            <a:r>
              <a:rPr lang="en-US" sz="2000" dirty="0" smtClean="0"/>
              <a:t>                   </a:t>
            </a:r>
            <a:r>
              <a:rPr lang="en-US" sz="2000" dirty="0" smtClean="0">
                <a:solidFill>
                  <a:srgbClr val="002060"/>
                </a:solidFill>
                <a:latin typeface="Book Antiqua" pitchFamily="18" charset="0"/>
              </a:rPr>
              <a:t>Ex: </a:t>
            </a:r>
          </a:p>
          <a:p>
            <a:pPr lvl="1">
              <a:buNone/>
            </a:pPr>
            <a:r>
              <a:rPr lang="en-US" sz="2000" dirty="0" smtClean="0">
                <a:solidFill>
                  <a:srgbClr val="002060"/>
                </a:solidFill>
                <a:latin typeface="Book Antiqua" pitchFamily="18" charset="0"/>
              </a:rPr>
              <a:t>           int a=10;</a:t>
            </a:r>
          </a:p>
          <a:p>
            <a:pPr lvl="1">
              <a:buNone/>
            </a:pPr>
            <a:r>
              <a:rPr lang="en-US" sz="2000" dirty="0" smtClean="0">
                <a:solidFill>
                  <a:srgbClr val="002060"/>
                </a:solidFill>
                <a:latin typeface="Book Antiqua" pitchFamily="18" charset="0"/>
              </a:rPr>
              <a:t>           byte  b;</a:t>
            </a:r>
          </a:p>
          <a:p>
            <a:pPr lvl="1">
              <a:buNone/>
            </a:pPr>
            <a:r>
              <a:rPr lang="en-US" sz="2000" dirty="0" smtClean="0">
                <a:solidFill>
                  <a:srgbClr val="002060"/>
                </a:solidFill>
                <a:latin typeface="Book Antiqua" pitchFamily="18" charset="0"/>
              </a:rPr>
              <a:t>           b=(byte)  a+ b;</a:t>
            </a:r>
          </a:p>
          <a:p>
            <a:pPr>
              <a:buNone/>
            </a:pPr>
            <a:endParaRPr lang="en-US" sz="1800" dirty="0" smtClean="0">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52</a:t>
            </a:fld>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a:t>
            </a:r>
            <a:endParaRPr lang="en-IN" dirty="0"/>
          </a:p>
        </p:txBody>
      </p:sp>
      <p:sp>
        <p:nvSpPr>
          <p:cNvPr id="3" name="Content Placeholder 2"/>
          <p:cNvSpPr>
            <a:spLocks noGrp="1"/>
          </p:cNvSpPr>
          <p:nvPr>
            <p:ph idx="1"/>
          </p:nvPr>
        </p:nvSpPr>
        <p:spPr>
          <a:xfrm>
            <a:off x="0" y="980728"/>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An Operator is an element  applied to one or more operands in an expression or statement</a:t>
            </a:r>
          </a:p>
          <a:p>
            <a:r>
              <a:rPr lang="en-US" dirty="0" smtClean="0">
                <a:solidFill>
                  <a:srgbClr val="002060"/>
                </a:solidFill>
                <a:latin typeface="Book Antiqua" pitchFamily="18" charset="0"/>
              </a:rPr>
              <a:t>Operators that takes one operand </a:t>
            </a:r>
            <a:r>
              <a:rPr lang="en-US" dirty="0" smtClean="0"/>
              <a:t>are</a:t>
            </a:r>
            <a:r>
              <a:rPr lang="en-US" dirty="0" smtClean="0">
                <a:solidFill>
                  <a:srgbClr val="002060"/>
                </a:solidFill>
                <a:latin typeface="Book Antiqua" pitchFamily="18" charset="0"/>
              </a:rPr>
              <a:t> referred to as unary operators</a:t>
            </a:r>
          </a:p>
          <a:p>
            <a:pPr lvl="1"/>
            <a:r>
              <a:rPr lang="en-US" dirty="0" smtClean="0">
                <a:solidFill>
                  <a:srgbClr val="002060"/>
                </a:solidFill>
                <a:latin typeface="Book Antiqua" pitchFamily="18" charset="0"/>
              </a:rPr>
              <a:t>Ex:++, --, +, -</a:t>
            </a:r>
          </a:p>
          <a:p>
            <a:r>
              <a:rPr lang="en-US" dirty="0" smtClean="0">
                <a:solidFill>
                  <a:srgbClr val="002060"/>
                </a:solidFill>
                <a:latin typeface="Book Antiqua" pitchFamily="18" charset="0"/>
              </a:rPr>
              <a:t>Operators that takes two operands are referred to as binary operators</a:t>
            </a:r>
          </a:p>
          <a:p>
            <a:pPr lvl="1"/>
            <a:r>
              <a:rPr lang="en-US" dirty="0" smtClean="0">
                <a:solidFill>
                  <a:srgbClr val="002060"/>
                </a:solidFill>
                <a:latin typeface="Book Antiqua" pitchFamily="18" charset="0"/>
              </a:rPr>
              <a:t>Ex: arithmetic operators(+, -, *, /)</a:t>
            </a:r>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53</a:t>
            </a:fld>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 contd…</a:t>
            </a:r>
            <a:endParaRPr lang="en-IN" dirty="0"/>
          </a:p>
        </p:txBody>
      </p:sp>
      <p:sp>
        <p:nvSpPr>
          <p:cNvPr id="3" name="Content Placeholder 2"/>
          <p:cNvSpPr>
            <a:spLocks noGrp="1"/>
          </p:cNvSpPr>
          <p:nvPr>
            <p:ph idx="1"/>
          </p:nvPr>
        </p:nvSpPr>
        <p:spPr>
          <a:xfrm>
            <a:off x="251520" y="1196752"/>
            <a:ext cx="8712968" cy="4752528"/>
          </a:xfrm>
        </p:spPr>
        <p:txBody>
          <a:bodyPr/>
          <a:lstStyle/>
          <a:p>
            <a:r>
              <a:rPr lang="en-US" dirty="0" smtClean="0"/>
              <a:t>The ternary operator in C# is the conditional operator  (?:) and takes three operands</a:t>
            </a:r>
          </a:p>
          <a:p>
            <a:r>
              <a:rPr lang="en-US" dirty="0" smtClean="0"/>
              <a:t>C# has Primary Operators, Relational Operators,Logical,Conditional operators, Assignment Operator, Equality Operator </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54</a:t>
            </a:fld>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 contd…</a:t>
            </a:r>
            <a:endParaRPr lang="en-US" dirty="0"/>
          </a:p>
        </p:txBody>
      </p:sp>
      <p:pic>
        <p:nvPicPr>
          <p:cNvPr id="1026" name="Picture 2" descr="E:\Trendz\Images\Operators.PNG"/>
          <p:cNvPicPr>
            <a:picLocks noGrp="1" noChangeAspect="1" noChangeArrowheads="1"/>
          </p:cNvPicPr>
          <p:nvPr>
            <p:ph idx="1"/>
          </p:nvPr>
        </p:nvPicPr>
        <p:blipFill>
          <a:blip r:embed="rId2" cstate="print"/>
          <a:srcRect/>
          <a:stretch>
            <a:fillRect/>
          </a:stretch>
        </p:blipFill>
        <p:spPr bwMode="auto">
          <a:xfrm>
            <a:off x="304800" y="1052736"/>
            <a:ext cx="8610600" cy="5112568"/>
          </a:xfrm>
          <a:prstGeom prst="rect">
            <a:avLst/>
          </a:prstGeom>
          <a:noFill/>
        </p:spPr>
      </p:pic>
      <p:sp>
        <p:nvSpPr>
          <p:cNvPr id="4" name="Slide Number Placeholder 3"/>
          <p:cNvSpPr>
            <a:spLocks noGrp="1"/>
          </p:cNvSpPr>
          <p:nvPr>
            <p:ph type="sldNum" sz="quarter" idx="12"/>
          </p:nvPr>
        </p:nvSpPr>
        <p:spPr/>
        <p:txBody>
          <a:bodyPr/>
          <a:lstStyle/>
          <a:p>
            <a:fld id="{0CD13243-3D31-4DD5-8512-B28F7F2A6CD3}" type="slidenum">
              <a:rPr lang="en-IN" smtClean="0"/>
              <a:pPr/>
              <a:t>55</a:t>
            </a:fld>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a:t>
            </a:r>
            <a:endParaRPr lang="en-US" dirty="0"/>
          </a:p>
        </p:txBody>
      </p:sp>
      <p:sp>
        <p:nvSpPr>
          <p:cNvPr id="3" name="Content Placeholder 2"/>
          <p:cNvSpPr>
            <a:spLocks noGrp="1"/>
          </p:cNvSpPr>
          <p:nvPr>
            <p:ph idx="1"/>
          </p:nvPr>
        </p:nvSpPr>
        <p:spPr>
          <a:xfrm>
            <a:off x="395536" y="1052736"/>
            <a:ext cx="8229600" cy="4896544"/>
          </a:xfrm>
        </p:spPr>
        <p:txBody>
          <a:bodyPr>
            <a:normAutofit fontScale="92500" lnSpcReduction="10000"/>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IDE for creating .NET application</a:t>
            </a:r>
          </a:p>
          <a:p>
            <a:pPr lvl="1"/>
            <a:r>
              <a:rPr lang="en-US" dirty="0" smtClean="0">
                <a:solidFill>
                  <a:srgbClr val="002060"/>
                </a:solidFill>
                <a:latin typeface="Book Antiqua" pitchFamily="18" charset="0"/>
              </a:rPr>
              <a:t>Console </a:t>
            </a:r>
            <a:r>
              <a:rPr lang="en-US" dirty="0" smtClean="0"/>
              <a:t>Applications </a:t>
            </a:r>
            <a:endParaRPr lang="en-US" dirty="0" smtClean="0">
              <a:solidFill>
                <a:srgbClr val="002060"/>
              </a:solidFill>
              <a:latin typeface="Book Antiqua" pitchFamily="18" charset="0"/>
            </a:endParaRPr>
          </a:p>
          <a:p>
            <a:pPr lvl="1"/>
            <a:r>
              <a:rPr lang="en-US" dirty="0" smtClean="0">
                <a:solidFill>
                  <a:srgbClr val="002060"/>
                </a:solidFill>
                <a:latin typeface="Book Antiqua" pitchFamily="18" charset="0"/>
              </a:rPr>
              <a:t>Web </a:t>
            </a:r>
            <a:r>
              <a:rPr lang="en-US" dirty="0" smtClean="0"/>
              <a:t>Applications</a:t>
            </a:r>
            <a:endParaRPr lang="en-US" dirty="0" smtClean="0">
              <a:solidFill>
                <a:srgbClr val="002060"/>
              </a:solidFill>
              <a:latin typeface="Book Antiqua" pitchFamily="18" charset="0"/>
            </a:endParaRPr>
          </a:p>
          <a:p>
            <a:pPr lvl="1"/>
            <a:r>
              <a:rPr lang="en-US" dirty="0" smtClean="0">
                <a:solidFill>
                  <a:srgbClr val="002060"/>
                </a:solidFill>
                <a:latin typeface="Book Antiqua" pitchFamily="18" charset="0"/>
              </a:rPr>
              <a:t>Windows Applications </a:t>
            </a:r>
          </a:p>
          <a:p>
            <a:pPr lvl="1"/>
            <a:r>
              <a:rPr lang="en-US" dirty="0" smtClean="0">
                <a:solidFill>
                  <a:srgbClr val="002060"/>
                </a:solidFill>
                <a:latin typeface="Book Antiqua" pitchFamily="18" charset="0"/>
              </a:rPr>
              <a:t>Web Services</a:t>
            </a:r>
          </a:p>
          <a:p>
            <a:pPr lvl="1">
              <a:buNone/>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Features</a:t>
            </a:r>
          </a:p>
          <a:p>
            <a:pPr lvl="1"/>
            <a:r>
              <a:rPr lang="en-US" dirty="0" smtClean="0">
                <a:solidFill>
                  <a:srgbClr val="002060"/>
                </a:solidFill>
                <a:latin typeface="Book Antiqua" pitchFamily="18" charset="0"/>
              </a:rPr>
              <a:t>Page Design</a:t>
            </a:r>
          </a:p>
          <a:p>
            <a:pPr lvl="1"/>
            <a:r>
              <a:rPr lang="en-US" dirty="0" smtClean="0">
                <a:solidFill>
                  <a:srgbClr val="002060"/>
                </a:solidFill>
                <a:latin typeface="Book Antiqua" pitchFamily="18" charset="0"/>
              </a:rPr>
              <a:t>Automatic error detection</a:t>
            </a:r>
          </a:p>
          <a:p>
            <a:pPr lvl="1"/>
            <a:r>
              <a:rPr lang="en-US" dirty="0" smtClean="0">
                <a:solidFill>
                  <a:srgbClr val="002060"/>
                </a:solidFill>
                <a:latin typeface="Book Antiqua" pitchFamily="18" charset="0"/>
              </a:rPr>
              <a:t>Debugging tools</a:t>
            </a:r>
          </a:p>
          <a:p>
            <a:pPr lvl="1"/>
            <a:r>
              <a:rPr lang="en-US" dirty="0" smtClean="0">
                <a:solidFill>
                  <a:srgbClr val="002060"/>
                </a:solidFill>
                <a:latin typeface="Book Antiqua" pitchFamily="18" charset="0"/>
              </a:rPr>
              <a:t>IntelliSense</a:t>
            </a:r>
          </a:p>
          <a:p>
            <a:pPr lvl="1"/>
            <a:r>
              <a:rPr lang="en-US" dirty="0" smtClean="0">
                <a:solidFill>
                  <a:srgbClr val="002060"/>
                </a:solidFill>
                <a:latin typeface="Book Antiqua" pitchFamily="18" charset="0"/>
              </a:rPr>
              <a:t>Short cut keys</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56</a:t>
            </a:fld>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a:xfrm>
            <a:off x="395536" y="1124744"/>
            <a:ext cx="8229600" cy="5112568"/>
          </a:xfrm>
        </p:spPr>
        <p:txBody>
          <a:bodyPr>
            <a:normAutofit fontScale="85000" lnSpcReduction="20000"/>
          </a:bodyPr>
          <a:lstStyle/>
          <a:p>
            <a:r>
              <a:rPr lang="en-US" sz="3600" dirty="0" smtClean="0">
                <a:solidFill>
                  <a:srgbClr val="002060"/>
                </a:solidFill>
                <a:latin typeface="Book Antiqua" pitchFamily="18" charset="0"/>
              </a:rPr>
              <a:t>Visual Studio 6.0 </a:t>
            </a:r>
          </a:p>
          <a:p>
            <a:r>
              <a:rPr lang="en-US" sz="3600" dirty="0" smtClean="0">
                <a:solidFill>
                  <a:srgbClr val="002060"/>
                </a:solidFill>
                <a:latin typeface="Book Antiqua" pitchFamily="18" charset="0"/>
              </a:rPr>
              <a:t>Visual Studio .NET (2002) </a:t>
            </a:r>
          </a:p>
          <a:p>
            <a:r>
              <a:rPr lang="en-US" sz="3600" dirty="0" smtClean="0">
                <a:solidFill>
                  <a:srgbClr val="002060"/>
                </a:solidFill>
                <a:latin typeface="Book Antiqua" pitchFamily="18" charset="0"/>
              </a:rPr>
              <a:t>Visual Studio .NET 2003 </a:t>
            </a:r>
          </a:p>
          <a:p>
            <a:r>
              <a:rPr lang="en-US" sz="3600" dirty="0" smtClean="0">
                <a:solidFill>
                  <a:srgbClr val="002060"/>
                </a:solidFill>
                <a:latin typeface="Book Antiqua" pitchFamily="18" charset="0"/>
              </a:rPr>
              <a:t>Visual Studio 2005 </a:t>
            </a:r>
          </a:p>
          <a:p>
            <a:pPr lvl="1"/>
            <a:r>
              <a:rPr lang="en-US" sz="3100" dirty="0" smtClean="0">
                <a:solidFill>
                  <a:srgbClr val="002060"/>
                </a:solidFill>
                <a:latin typeface="Book Antiqua" pitchFamily="18" charset="0"/>
              </a:rPr>
              <a:t>C# 2.0 , ASP.NET 2.0 </a:t>
            </a:r>
          </a:p>
          <a:p>
            <a:r>
              <a:rPr lang="en-US" sz="3600" dirty="0" smtClean="0">
                <a:solidFill>
                  <a:srgbClr val="002060"/>
                </a:solidFill>
                <a:latin typeface="Book Antiqua" pitchFamily="18" charset="0"/>
              </a:rPr>
              <a:t>Visual Studio 2008 </a:t>
            </a:r>
          </a:p>
          <a:p>
            <a:pPr lvl="1"/>
            <a:r>
              <a:rPr lang="en-US" sz="2800" dirty="0" smtClean="0">
                <a:solidFill>
                  <a:srgbClr val="002060"/>
                </a:solidFill>
                <a:latin typeface="Book Antiqua" pitchFamily="18" charset="0"/>
              </a:rPr>
              <a:t>C#3.0,C#3.5 and ASP.NET 3.5 </a:t>
            </a:r>
          </a:p>
          <a:p>
            <a:r>
              <a:rPr lang="en-US" sz="3600" dirty="0" smtClean="0">
                <a:solidFill>
                  <a:srgbClr val="002060"/>
                </a:solidFill>
              </a:rPr>
              <a:t>Visual Studio 2010</a:t>
            </a:r>
          </a:p>
          <a:p>
            <a:pPr lvl="1"/>
            <a:r>
              <a:rPr lang="en-US" sz="2800" dirty="0" smtClean="0">
                <a:solidFill>
                  <a:srgbClr val="002060"/>
                </a:solidFill>
                <a:latin typeface="Book Antiqua" pitchFamily="18" charset="0"/>
              </a:rPr>
              <a:t>C# 4.0 and ASP.NET 4</a:t>
            </a:r>
          </a:p>
          <a:p>
            <a:r>
              <a:rPr lang="en-US" sz="3600" dirty="0" smtClean="0">
                <a:solidFill>
                  <a:srgbClr val="002060"/>
                </a:solidFill>
                <a:latin typeface="Book Antiqua" pitchFamily="18" charset="0"/>
              </a:rPr>
              <a:t>Visual Studio 2012 </a:t>
            </a:r>
          </a:p>
          <a:p>
            <a:pPr lvl="1"/>
            <a:r>
              <a:rPr lang="en-US" sz="2800" dirty="0" smtClean="0">
                <a:solidFill>
                  <a:srgbClr val="002060"/>
                </a:solidFill>
                <a:latin typeface="Book Antiqua" pitchFamily="18" charset="0"/>
              </a:rPr>
              <a:t>C# 4.5 </a:t>
            </a:r>
          </a:p>
          <a:p>
            <a:pPr lvl="1">
              <a:buFont typeface="Arial" pitchFamily="34" charset="0"/>
              <a:buChar char="•"/>
            </a:pPr>
            <a:endParaRPr lang="en-US" sz="1800"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57</a:t>
            </a:fld>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a:xfrm>
            <a:off x="179512" y="1052736"/>
            <a:ext cx="8712968" cy="3960440"/>
          </a:xfrm>
        </p:spPr>
        <p:txBody>
          <a:bodyPr>
            <a:normAutofit/>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Control  statements control the execution path of the program</a:t>
            </a:r>
          </a:p>
          <a:p>
            <a:r>
              <a:rPr lang="en-US" dirty="0" smtClean="0">
                <a:solidFill>
                  <a:srgbClr val="002060"/>
                </a:solidFill>
                <a:latin typeface="Book Antiqua" pitchFamily="18" charset="0"/>
              </a:rPr>
              <a:t>Selection Statements</a:t>
            </a:r>
          </a:p>
          <a:p>
            <a:pPr>
              <a:buNone/>
            </a:pPr>
            <a:endParaRPr lang="en-US" sz="1900" dirty="0" smtClean="0">
              <a:solidFill>
                <a:srgbClr val="002060"/>
              </a:solidFill>
              <a:latin typeface="Book Antiqua" pitchFamily="18" charset="0"/>
            </a:endParaRPr>
          </a:p>
          <a:p>
            <a:pPr lvl="1"/>
            <a:r>
              <a:rPr lang="en-US" dirty="0" smtClean="0">
                <a:solidFill>
                  <a:srgbClr val="002060"/>
                </a:solidFill>
                <a:latin typeface="Book Antiqua" pitchFamily="18" charset="0"/>
              </a:rPr>
              <a:t>If</a:t>
            </a:r>
          </a:p>
          <a:p>
            <a:pPr lvl="1"/>
            <a:r>
              <a:rPr lang="en-US" dirty="0" smtClean="0">
                <a:solidFill>
                  <a:srgbClr val="002060"/>
                </a:solidFill>
                <a:latin typeface="Book Antiqua" pitchFamily="18" charset="0"/>
              </a:rPr>
              <a:t>Switch</a:t>
            </a:r>
          </a:p>
          <a:p>
            <a:pPr lvl="1">
              <a:buNone/>
            </a:pPr>
            <a:endParaRPr lang="en-US" sz="1600" dirty="0" smtClean="0">
              <a:solidFill>
                <a:srgbClr val="002060"/>
              </a:solidFill>
              <a:latin typeface="Book Antiqua" pitchFamily="18" charset="0"/>
            </a:endParaRP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58</a:t>
            </a:fld>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IN" dirty="0"/>
          </a:p>
        </p:txBody>
      </p:sp>
      <p:sp>
        <p:nvSpPr>
          <p:cNvPr id="3" name="Content Placeholder 2"/>
          <p:cNvSpPr>
            <a:spLocks noGrp="1"/>
          </p:cNvSpPr>
          <p:nvPr>
            <p:ph idx="1"/>
          </p:nvPr>
        </p:nvSpPr>
        <p:spPr>
          <a:xfrm>
            <a:off x="179512" y="1124744"/>
            <a:ext cx="8640960" cy="4968552"/>
          </a:xfrm>
        </p:spPr>
        <p:txBody>
          <a:bodyPr>
            <a:normAutofit fontScale="62500" lnSpcReduction="20000"/>
          </a:bodyPr>
          <a:lstStyle/>
          <a:p>
            <a:r>
              <a:rPr lang="en-US" sz="4000" dirty="0" smtClean="0"/>
              <a:t>Iteration Statement</a:t>
            </a:r>
          </a:p>
          <a:p>
            <a:endParaRPr lang="en-US" sz="2000" dirty="0" smtClean="0"/>
          </a:p>
          <a:p>
            <a:pPr lvl="1"/>
            <a:r>
              <a:rPr lang="en-US" sz="3400" dirty="0" smtClean="0"/>
              <a:t>While</a:t>
            </a:r>
          </a:p>
          <a:p>
            <a:pPr lvl="1"/>
            <a:r>
              <a:rPr lang="en-US" sz="3400" dirty="0" smtClean="0"/>
              <a:t>Do while</a:t>
            </a:r>
          </a:p>
          <a:p>
            <a:pPr lvl="1"/>
            <a:r>
              <a:rPr lang="en-US" sz="3400" dirty="0" smtClean="0"/>
              <a:t>For</a:t>
            </a:r>
          </a:p>
          <a:p>
            <a:pPr lvl="1"/>
            <a:r>
              <a:rPr lang="en-US" sz="3400" dirty="0" smtClean="0"/>
              <a:t>For each</a:t>
            </a:r>
          </a:p>
          <a:p>
            <a:pPr lvl="1">
              <a:buNone/>
            </a:pPr>
            <a:endParaRPr lang="en-US" sz="1600" dirty="0" smtClean="0"/>
          </a:p>
          <a:p>
            <a:r>
              <a:rPr lang="en-US" sz="4000" dirty="0" smtClean="0"/>
              <a:t>Jump Statements</a:t>
            </a:r>
          </a:p>
          <a:p>
            <a:pPr>
              <a:buNone/>
            </a:pPr>
            <a:endParaRPr lang="en-US" sz="2000" dirty="0" smtClean="0"/>
          </a:p>
          <a:p>
            <a:pPr lvl="1"/>
            <a:r>
              <a:rPr lang="en-US" sz="3800" dirty="0" smtClean="0"/>
              <a:t>break</a:t>
            </a:r>
          </a:p>
          <a:p>
            <a:pPr lvl="1"/>
            <a:r>
              <a:rPr lang="en-US" sz="3800" dirty="0" smtClean="0"/>
              <a:t>continue</a:t>
            </a:r>
          </a:p>
          <a:p>
            <a:pPr lvl="1"/>
            <a:r>
              <a:rPr lang="en-US" sz="3800" dirty="0" smtClean="0"/>
              <a:t>goto</a:t>
            </a:r>
          </a:p>
          <a:p>
            <a:pPr lvl="1"/>
            <a:r>
              <a:rPr lang="en-US" sz="3800" dirty="0" smtClean="0"/>
              <a:t>return</a:t>
            </a:r>
          </a:p>
          <a:p>
            <a:pPr lvl="1"/>
            <a:r>
              <a:rPr lang="en-US" sz="3800" dirty="0" smtClean="0"/>
              <a:t>Throw</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59</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 ?</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None/>
            </a:pPr>
            <a:endParaRPr lang="en-IN" sz="2000" dirty="0" smtClean="0">
              <a:solidFill>
                <a:srgbClr val="0000FF"/>
              </a:solidFill>
              <a:latin typeface="Book Antiqua" pitchFamily="18" charset="0"/>
            </a:endParaRPr>
          </a:p>
          <a:p>
            <a:r>
              <a:rPr lang="en-US" dirty="0" smtClean="0">
                <a:solidFill>
                  <a:srgbClr val="002060"/>
                </a:solidFill>
                <a:latin typeface="Book Antiqua" pitchFamily="18" charset="0"/>
              </a:rPr>
              <a:t>.NET Framework is a set of languages, compilers, run time engines </a:t>
            </a:r>
          </a:p>
          <a:p>
            <a:r>
              <a:rPr lang="en-US" dirty="0" smtClean="0">
                <a:solidFill>
                  <a:srgbClr val="002060"/>
                </a:solidFill>
                <a:latin typeface="Book Antiqua" pitchFamily="18" charset="0"/>
              </a:rPr>
              <a:t>Provides essential components , needed for development of variety of applications</a:t>
            </a:r>
          </a:p>
          <a:p>
            <a:pPr>
              <a:buFont typeface="Wingdings" pitchFamily="2" charset="2"/>
              <a:buChar char="Ø"/>
            </a:pPr>
            <a:endParaRPr lang="en-US" sz="2000" dirty="0" smtClean="0">
              <a:solidFill>
                <a:srgbClr val="0000FF"/>
              </a:solidFill>
              <a:latin typeface="Book Antiqua" pitchFamily="18" charset="0"/>
            </a:endParaRPr>
          </a:p>
          <a:p>
            <a:pPr>
              <a:buNone/>
            </a:pPr>
            <a:endParaRPr lang="en-IN" sz="2000" dirty="0" smtClean="0">
              <a:solidFill>
                <a:srgbClr val="0000FF"/>
              </a:solidFill>
              <a:latin typeface="Book Antiqua" pitchFamily="18" charset="0"/>
            </a:endParaRPr>
          </a:p>
          <a:p>
            <a:pPr>
              <a:buNone/>
            </a:pPr>
            <a:endParaRPr lang="en-IN" dirty="0"/>
          </a:p>
        </p:txBody>
      </p:sp>
      <p:sp>
        <p:nvSpPr>
          <p:cNvPr id="6" name="Slide Number Placeholder 5"/>
          <p:cNvSpPr>
            <a:spLocks noGrp="1"/>
          </p:cNvSpPr>
          <p:nvPr>
            <p:ph type="sldNum" sz="quarter" idx="12"/>
          </p:nvPr>
        </p:nvSpPr>
        <p:spPr/>
        <p:txBody>
          <a:bodyPr/>
          <a:lstStyle/>
          <a:p>
            <a:fld id="{0CD13243-3D31-4DD5-8512-B28F7F2A6CD3}" type="slidenum">
              <a:rPr lang="en-IN" smtClean="0"/>
              <a:pPr/>
              <a:t>6</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Statements contd…</a:t>
            </a:r>
            <a:endParaRPr lang="en-IN" dirty="0"/>
          </a:p>
        </p:txBody>
      </p:sp>
      <p:sp>
        <p:nvSpPr>
          <p:cNvPr id="3" name="Content Placeholder 2"/>
          <p:cNvSpPr>
            <a:spLocks noGrp="1"/>
          </p:cNvSpPr>
          <p:nvPr>
            <p:ph idx="1"/>
          </p:nvPr>
        </p:nvSpPr>
        <p:spPr>
          <a:xfrm>
            <a:off x="42864" y="1052736"/>
            <a:ext cx="9029696" cy="5805264"/>
          </a:xfrm>
        </p:spPr>
        <p:txBody>
          <a:bodyPr>
            <a:normAutofit/>
          </a:bodyPr>
          <a:lstStyle/>
          <a:p>
            <a:pPr>
              <a:buBlip>
                <a:blip r:embed="rId3"/>
              </a:buBlip>
            </a:pPr>
            <a:endParaRPr lang="en-IN" sz="2000" b="1" dirty="0" smtClean="0">
              <a:solidFill>
                <a:srgbClr val="002060"/>
              </a:solidFill>
              <a:latin typeface="Book Antiqua" pitchFamily="18" charset="0"/>
            </a:endParaRPr>
          </a:p>
          <a:p>
            <a:r>
              <a:rPr lang="en-IN" dirty="0" smtClean="0">
                <a:solidFill>
                  <a:srgbClr val="002060"/>
                </a:solidFill>
                <a:latin typeface="Book Antiqua" pitchFamily="18" charset="0"/>
              </a:rPr>
              <a:t>If-else Statement</a:t>
            </a:r>
          </a:p>
          <a:p>
            <a:pPr>
              <a:buNone/>
            </a:pPr>
            <a:endParaRPr lang="en-IN" sz="2000" b="1" dirty="0" smtClean="0">
              <a:solidFill>
                <a:srgbClr val="C00000"/>
              </a:solidFill>
              <a:latin typeface="Book Antiqua" pitchFamily="18" charset="0"/>
            </a:endParaRPr>
          </a:p>
          <a:p>
            <a:pPr lvl="1">
              <a:lnSpc>
                <a:spcPct val="140000"/>
              </a:lnSpc>
              <a:buNone/>
            </a:pPr>
            <a:r>
              <a:rPr lang="en-IN" dirty="0" smtClean="0">
                <a:solidFill>
                  <a:srgbClr val="002060"/>
                </a:solidFill>
                <a:latin typeface="Book Antiqua" pitchFamily="18" charset="0"/>
              </a:rPr>
              <a:t>  </a:t>
            </a:r>
            <a:r>
              <a:rPr lang="en-IN" dirty="0" smtClean="0"/>
              <a:t>  if (&lt;conditional expression&gt;)</a:t>
            </a:r>
            <a:br>
              <a:rPr lang="en-IN" dirty="0" smtClean="0"/>
            </a:br>
            <a:r>
              <a:rPr lang="en-IN" dirty="0" smtClean="0"/>
              <a:t>&lt; statement action&gt;</a:t>
            </a:r>
            <a:br>
              <a:rPr lang="en-IN" dirty="0" smtClean="0"/>
            </a:br>
            <a:r>
              <a:rPr lang="en-IN" dirty="0" smtClean="0"/>
              <a:t>else</a:t>
            </a:r>
            <a:br>
              <a:rPr lang="en-IN" dirty="0" smtClean="0"/>
            </a:br>
            <a:r>
              <a:rPr lang="en-IN" dirty="0" smtClean="0"/>
              <a:t>&lt; statement action&gt;</a:t>
            </a:r>
          </a:p>
          <a:p>
            <a:pPr lvl="1">
              <a:lnSpc>
                <a:spcPct val="140000"/>
              </a:lnSpc>
              <a:buNone/>
            </a:pPr>
            <a:r>
              <a:rPr lang="en-IN" dirty="0" smtClean="0">
                <a:solidFill>
                  <a:srgbClr val="002060"/>
                </a:solidFill>
                <a:latin typeface="Book Antiqua" pitchFamily="18" charset="0"/>
              </a:rPr>
              <a:t> </a:t>
            </a:r>
            <a:endParaRPr lang="en-IN" dirty="0" smtClean="0">
              <a:solidFill>
                <a:srgbClr val="0000FF"/>
              </a:solidFill>
              <a:latin typeface="Book Antiqua" pitchFamily="18" charset="0"/>
            </a:endParaRPr>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60</a:t>
            </a:fld>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 contd…</a:t>
            </a:r>
            <a:endParaRPr lang="en-IN" dirty="0"/>
          </a:p>
        </p:txBody>
      </p:sp>
      <p:sp>
        <p:nvSpPr>
          <p:cNvPr id="3" name="Content Placeholder 2"/>
          <p:cNvSpPr>
            <a:spLocks noGrp="1"/>
          </p:cNvSpPr>
          <p:nvPr>
            <p:ph idx="1"/>
          </p:nvPr>
        </p:nvSpPr>
        <p:spPr/>
        <p:txBody>
          <a:bodyPr>
            <a:normAutofit fontScale="77500" lnSpcReduction="20000"/>
          </a:bodyPr>
          <a:lstStyle/>
          <a:p>
            <a:pPr>
              <a:lnSpc>
                <a:spcPct val="140000"/>
              </a:lnSpc>
            </a:pPr>
            <a:r>
              <a:rPr lang="en-IN" sz="3600" dirty="0" smtClean="0"/>
              <a:t>Switch Case Statement</a:t>
            </a:r>
          </a:p>
          <a:p>
            <a:pPr>
              <a:lnSpc>
                <a:spcPct val="140000"/>
              </a:lnSpc>
              <a:buNone/>
            </a:pPr>
            <a:endParaRPr lang="en-IN" sz="3100" b="1" dirty="0" smtClean="0">
              <a:solidFill>
                <a:srgbClr val="C00000"/>
              </a:solidFill>
            </a:endParaRPr>
          </a:p>
          <a:p>
            <a:pPr>
              <a:buNone/>
            </a:pPr>
            <a:r>
              <a:rPr lang="en-IN" sz="3100" dirty="0" smtClean="0"/>
              <a:t>        switch (&lt;non-long integral expression&gt;) </a:t>
            </a:r>
          </a:p>
          <a:p>
            <a:pPr>
              <a:buNone/>
            </a:pPr>
            <a:r>
              <a:rPr lang="en-IN" sz="3100" dirty="0" smtClean="0"/>
              <a:t>{</a:t>
            </a:r>
            <a:br>
              <a:rPr lang="en-IN" sz="3100" dirty="0" smtClean="0"/>
            </a:br>
            <a:r>
              <a:rPr lang="en-IN" sz="3100" dirty="0" smtClean="0"/>
              <a:t>     case label : &lt;statement&gt;</a:t>
            </a:r>
          </a:p>
          <a:p>
            <a:pPr>
              <a:buNone/>
            </a:pPr>
            <a:r>
              <a:rPr lang="en-IN" sz="3100" dirty="0" smtClean="0"/>
              <a:t>        break;</a:t>
            </a:r>
            <a:br>
              <a:rPr lang="en-IN" sz="3100" dirty="0" smtClean="0"/>
            </a:br>
            <a:r>
              <a:rPr lang="en-IN" sz="3100" dirty="0" smtClean="0"/>
              <a:t>    case label: &lt;statement&gt;</a:t>
            </a:r>
          </a:p>
          <a:p>
            <a:pPr>
              <a:buNone/>
            </a:pPr>
            <a:r>
              <a:rPr lang="en-IN" sz="3100" dirty="0" smtClean="0"/>
              <a:t>        break;</a:t>
            </a:r>
            <a:br>
              <a:rPr lang="en-IN" sz="3100" dirty="0" smtClean="0"/>
            </a:br>
            <a:r>
              <a:rPr lang="en-IN" sz="3100" dirty="0" smtClean="0"/>
              <a:t>     case label: &lt;statement&gt;</a:t>
            </a:r>
          </a:p>
          <a:p>
            <a:pPr>
              <a:buNone/>
            </a:pPr>
            <a:r>
              <a:rPr lang="en-IN" sz="3100" dirty="0" smtClean="0"/>
              <a:t>        break;</a:t>
            </a:r>
            <a:br>
              <a:rPr lang="en-IN" sz="3100" dirty="0" smtClean="0"/>
            </a:br>
            <a:r>
              <a:rPr lang="en-IN" sz="3100" dirty="0" smtClean="0"/>
              <a:t>    default: &lt;statement&gt;</a:t>
            </a:r>
          </a:p>
          <a:p>
            <a:pPr>
              <a:buNone/>
            </a:pPr>
            <a:r>
              <a:rPr lang="en-IN" sz="3100" dirty="0" smtClean="0"/>
              <a:t>}</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61</a:t>
            </a:fld>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IN" dirty="0"/>
          </a:p>
        </p:txBody>
      </p:sp>
      <p:sp>
        <p:nvSpPr>
          <p:cNvPr id="4" name="Rounded Rectangle 3"/>
          <p:cNvSpPr/>
          <p:nvPr/>
        </p:nvSpPr>
        <p:spPr>
          <a:xfrm>
            <a:off x="323528" y="1124744"/>
            <a:ext cx="8352928" cy="511256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US" sz="2000" dirty="0" smtClean="0">
                <a:solidFill>
                  <a:srgbClr val="002060"/>
                </a:solidFill>
                <a:latin typeface="Book Antiqua" pitchFamily="18" charset="0"/>
              </a:rPr>
              <a:t>1.What is boxing?</a:t>
            </a:r>
          </a:p>
          <a:p>
            <a:r>
              <a:rPr lang="en-US" sz="2000" dirty="0" smtClean="0">
                <a:solidFill>
                  <a:srgbClr val="002060"/>
                </a:solidFill>
                <a:latin typeface="Book Antiqua" pitchFamily="18" charset="0"/>
              </a:rPr>
              <a:t>A.Encapsulating an object in a value type. B.Encapsulating a copy of an object in a value type. C.Encapsulating a value type in an object. D.Encapsulating a copy of a value type in an object.</a:t>
            </a:r>
          </a:p>
          <a:p>
            <a:r>
              <a:rPr lang="en-US" sz="2000" dirty="0" smtClean="0">
                <a:solidFill>
                  <a:srgbClr val="002060"/>
                </a:solidFill>
                <a:latin typeface="Book Antiqua" pitchFamily="18" charset="0"/>
              </a:rPr>
              <a:t>A. C</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2. Which one translates the MSIL code of an assembly </a:t>
            </a:r>
          </a:p>
          <a:p>
            <a:r>
              <a:rPr lang="en-US" sz="2000" dirty="0" smtClean="0">
                <a:solidFill>
                  <a:srgbClr val="002060"/>
                </a:solidFill>
                <a:latin typeface="Book Antiqua" pitchFamily="18" charset="0"/>
              </a:rPr>
              <a:t>into Managed native Code.</a:t>
            </a:r>
          </a:p>
          <a:p>
            <a:r>
              <a:rPr lang="en-US" sz="2000" dirty="0" smtClean="0">
                <a:solidFill>
                  <a:srgbClr val="002060"/>
                </a:solidFill>
                <a:latin typeface="Book Antiqua" pitchFamily="18" charset="0"/>
              </a:rPr>
              <a:t> A.Compiler   B.Interpreter  C.Just-in-Time Compiler  D.None of these</a:t>
            </a:r>
          </a:p>
          <a:p>
            <a:r>
              <a:rPr lang="en-US" sz="2000" dirty="0" smtClean="0">
                <a:solidFill>
                  <a:srgbClr val="002060"/>
                </a:solidFill>
                <a:latin typeface="Book Antiqua" pitchFamily="18" charset="0"/>
              </a:rPr>
              <a:t>A.C</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3.DOT NET Framework provides runtime environment called</a:t>
            </a:r>
          </a:p>
          <a:p>
            <a:r>
              <a:rPr lang="en-US" sz="2000" dirty="0" smtClean="0">
                <a:solidFill>
                  <a:srgbClr val="002060"/>
                </a:solidFill>
                <a:latin typeface="Book Antiqua" pitchFamily="18" charset="0"/>
              </a:rPr>
              <a:t> A.RMT  B.CLR   C.RCT  D.RC</a:t>
            </a:r>
          </a:p>
          <a:p>
            <a:r>
              <a:rPr lang="en-US" sz="2000" dirty="0" smtClean="0">
                <a:solidFill>
                  <a:srgbClr val="002060"/>
                </a:solidFill>
                <a:latin typeface="Book Antiqua" pitchFamily="18" charset="0"/>
              </a:rPr>
              <a:t> A.B</a:t>
            </a:r>
          </a:p>
          <a:p>
            <a:pPr algn="ctr"/>
            <a:endParaRPr lang="en-US" sz="2000" dirty="0" smtClean="0"/>
          </a:p>
          <a:p>
            <a:pPr algn="ctr"/>
            <a:endParaRPr lang="en-IN" sz="2000"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62</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 calcmode="lin" valueType="num">
                                      <p:cBhvr additive="base">
                                        <p:cTn id="4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Understanding </a:t>
            </a:r>
            <a:endParaRPr lang="en-IN" dirty="0"/>
          </a:p>
        </p:txBody>
      </p:sp>
      <p:sp>
        <p:nvSpPr>
          <p:cNvPr id="5" name="Content Placeholder 4"/>
          <p:cNvSpPr>
            <a:spLocks noGrp="1"/>
          </p:cNvSpPr>
          <p:nvPr>
            <p:ph idx="1"/>
          </p:nvPr>
        </p:nvSpPr>
        <p:spPr/>
        <p:txBody>
          <a:bodyPr>
            <a:normAutofit/>
          </a:bodyPr>
          <a:lstStyle/>
          <a:p>
            <a:pPr lvl="0"/>
            <a:endParaRPr lang="en-US" dirty="0" smtClean="0">
              <a:latin typeface="Book Antiqua" pitchFamily="18" charset="0"/>
            </a:endParaRPr>
          </a:p>
          <a:p>
            <a:endParaRPr lang="en-IN" dirty="0"/>
          </a:p>
        </p:txBody>
      </p:sp>
      <p:sp>
        <p:nvSpPr>
          <p:cNvPr id="4" name="Rounded Rectangle 3"/>
          <p:cNvSpPr/>
          <p:nvPr/>
        </p:nvSpPr>
        <p:spPr>
          <a:xfrm>
            <a:off x="304800" y="980728"/>
            <a:ext cx="8458200" cy="5256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r>
              <a:rPr lang="en-US" dirty="0" smtClean="0">
                <a:solidFill>
                  <a:srgbClr val="002060"/>
                </a:solidFill>
                <a:latin typeface="Book Antiqua" pitchFamily="18" charset="0"/>
              </a:rPr>
              <a:t>1.Components of .NET Framework ?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A.BCL,Languages,CLR,Compilers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2.What is CLR?</a:t>
            </a:r>
          </a:p>
          <a:p>
            <a:pPr lvl="0"/>
            <a:r>
              <a:rPr lang="en-US" dirty="0" smtClean="0">
                <a:solidFill>
                  <a:srgbClr val="002060"/>
                </a:solidFill>
                <a:latin typeface="Book Antiqua" pitchFamily="18" charset="0"/>
              </a:rPr>
              <a:t>A.for .net applications .Primary functionality of CLR is to convert IL into native code.</a:t>
            </a:r>
          </a:p>
          <a:p>
            <a:pPr lvl="0">
              <a:buBlip>
                <a:blip r:embed="rId2"/>
              </a:buBlip>
            </a:pPr>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3.What is Boxing &amp; Unboxing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A.Boxing: Converting value type to reference type .UnBoxing:Converting reference type to value type.</a:t>
            </a:r>
          </a:p>
          <a:p>
            <a:pPr lvl="0">
              <a:buBlip>
                <a:blip r:embed="rId2"/>
              </a:buBlip>
            </a:pPr>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4.What is garbage collection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A.Garbage Collection is a Concept of Memory Management Process of freeing objects, which are no longer  referenced by a program. </a:t>
            </a:r>
          </a:p>
        </p:txBody>
      </p:sp>
      <p:sp>
        <p:nvSpPr>
          <p:cNvPr id="6" name="Slide Number Placeholder 5"/>
          <p:cNvSpPr>
            <a:spLocks noGrp="1"/>
          </p:cNvSpPr>
          <p:nvPr>
            <p:ph type="sldNum" sz="quarter" idx="12"/>
          </p:nvPr>
        </p:nvSpPr>
        <p:spPr/>
        <p:txBody>
          <a:bodyPr/>
          <a:lstStyle/>
          <a:p>
            <a:fld id="{0CD13243-3D31-4DD5-8512-B28F7F2A6CD3}" type="slidenum">
              <a:rPr lang="en-IN" smtClean="0"/>
              <a:pPr/>
              <a:t>63</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calcmode="lin" valueType="num">
                                      <p:cBhvr additive="base">
                                        <p:cTn id="37"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 calcmode="lin" valueType="num">
                                      <p:cBhvr additive="base">
                                        <p:cTn id="49" dur="500" fill="hold"/>
                                        <p:tgtEl>
                                          <p:spTgt spid="4">
                                            <p:txEl>
                                              <p:pRg st="13" end="1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 ?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7</a:t>
            </a:fld>
            <a:endParaRPr lang="en-IN"/>
          </a:p>
        </p:txBody>
      </p:sp>
      <p:graphicFrame>
        <p:nvGraphicFramePr>
          <p:cNvPr id="6" name="Diagram 5"/>
          <p:cNvGraphicFramePr/>
          <p:nvPr/>
        </p:nvGraphicFramePr>
        <p:xfrm>
          <a:off x="1187624" y="1628800"/>
          <a:ext cx="6048672"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0.70"/>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.Net Framework</a:t>
            </a:r>
            <a:endParaRPr lang="en-IN" dirty="0"/>
          </a:p>
        </p:txBody>
      </p:sp>
      <p:sp>
        <p:nvSpPr>
          <p:cNvPr id="3" name="Content Placeholder 2"/>
          <p:cNvSpPr>
            <a:spLocks noGrp="1"/>
          </p:cNvSpPr>
          <p:nvPr>
            <p:ph idx="1"/>
          </p:nvPr>
        </p:nvSpPr>
        <p:spPr>
          <a:xfrm>
            <a:off x="114304" y="836712"/>
            <a:ext cx="9029696" cy="6248400"/>
          </a:xfrm>
        </p:spPr>
        <p:txBody>
          <a:bodyPr>
            <a:normAutofit/>
          </a:bodyPr>
          <a:lstStyle/>
          <a:p>
            <a:pPr>
              <a:lnSpc>
                <a:spcPct val="150000"/>
              </a:lnSpc>
              <a:tabLst>
                <a:tab pos="521528" algn="l"/>
              </a:tabLst>
            </a:pPr>
            <a:r>
              <a:rPr lang="en-US" sz="2700" spc="-35" dirty="0" smtClean="0">
                <a:solidFill>
                  <a:srgbClr val="002060"/>
                </a:solidFill>
                <a:latin typeface="Book Antiqua" pitchFamily="18" charset="0"/>
              </a:rPr>
              <a:t>Language Independent </a:t>
            </a:r>
          </a:p>
          <a:p>
            <a:pPr>
              <a:lnSpc>
                <a:spcPct val="150000"/>
              </a:lnSpc>
              <a:tabLst>
                <a:tab pos="521528" algn="l"/>
              </a:tabLst>
            </a:pPr>
            <a:r>
              <a:rPr lang="en-US" sz="2700" spc="-35" dirty="0" smtClean="0">
                <a:solidFill>
                  <a:srgbClr val="002060"/>
                </a:solidFill>
                <a:latin typeface="Book Antiqua" pitchFamily="18" charset="0"/>
              </a:rPr>
              <a:t>Interoperability</a:t>
            </a:r>
          </a:p>
          <a:p>
            <a:pPr>
              <a:lnSpc>
                <a:spcPct val="150000"/>
              </a:lnSpc>
              <a:tabLst>
                <a:tab pos="521528" algn="l"/>
              </a:tabLst>
            </a:pPr>
            <a:r>
              <a:rPr lang="en-US" sz="2700" spc="-35" dirty="0" smtClean="0">
                <a:solidFill>
                  <a:srgbClr val="002060"/>
                </a:solidFill>
                <a:latin typeface="Book Antiqua" pitchFamily="18" charset="0"/>
              </a:rPr>
              <a:t>Base Class Library  </a:t>
            </a:r>
          </a:p>
          <a:p>
            <a:pPr>
              <a:lnSpc>
                <a:spcPct val="150000"/>
              </a:lnSpc>
              <a:tabLst>
                <a:tab pos="521528" algn="l"/>
              </a:tabLst>
            </a:pPr>
            <a:r>
              <a:rPr lang="en-US" sz="2700" spc="-35" dirty="0" smtClean="0">
                <a:solidFill>
                  <a:srgbClr val="002060"/>
                </a:solidFill>
                <a:latin typeface="Book Antiqua" pitchFamily="18" charset="0"/>
              </a:rPr>
              <a:t>Common Runtime Engine  </a:t>
            </a:r>
          </a:p>
          <a:p>
            <a:pPr>
              <a:lnSpc>
                <a:spcPct val="150000"/>
              </a:lnSpc>
              <a:tabLst>
                <a:tab pos="521528" algn="l"/>
              </a:tabLst>
            </a:pPr>
            <a:r>
              <a:rPr lang="en-US" sz="2700" spc="-35" dirty="0" smtClean="0">
                <a:solidFill>
                  <a:srgbClr val="002060"/>
                </a:solidFill>
                <a:latin typeface="Book Antiqua" pitchFamily="18" charset="0"/>
              </a:rPr>
              <a:t>Portability  </a:t>
            </a:r>
          </a:p>
          <a:p>
            <a:pPr>
              <a:lnSpc>
                <a:spcPct val="150000"/>
              </a:lnSpc>
              <a:tabLst>
                <a:tab pos="521528" algn="l"/>
              </a:tabLst>
            </a:pPr>
            <a:r>
              <a:rPr lang="en-US" sz="2700" spc="-35" dirty="0" smtClean="0">
                <a:solidFill>
                  <a:srgbClr val="002060"/>
                </a:solidFill>
                <a:latin typeface="Book Antiqua" pitchFamily="18" charset="0"/>
              </a:rPr>
              <a:t>Security  </a:t>
            </a:r>
          </a:p>
          <a:p>
            <a:pPr>
              <a:lnSpc>
                <a:spcPct val="150000"/>
              </a:lnSpc>
              <a:tabLst>
                <a:tab pos="521528" algn="l"/>
              </a:tabLst>
            </a:pPr>
            <a:r>
              <a:rPr lang="en-US" sz="2700" spc="-35" dirty="0" smtClean="0">
                <a:solidFill>
                  <a:srgbClr val="002060"/>
                </a:solidFill>
                <a:latin typeface="Book Antiqua" pitchFamily="18" charset="0"/>
              </a:rPr>
              <a:t>Multi-language development</a:t>
            </a:r>
          </a:p>
          <a:p>
            <a:pPr>
              <a:lnSpc>
                <a:spcPct val="150000"/>
              </a:lnSpc>
              <a:tabLst>
                <a:tab pos="521528" algn="l"/>
              </a:tabLst>
            </a:pPr>
            <a:r>
              <a:rPr lang="en-US" sz="2700" spc="-35" dirty="0" smtClean="0">
                <a:solidFill>
                  <a:srgbClr val="002060"/>
                </a:solidFill>
                <a:latin typeface="Book Antiqua" pitchFamily="18" charset="0"/>
              </a:rPr>
              <a:t>Memory Management</a:t>
            </a:r>
          </a:p>
          <a:p>
            <a:pPr>
              <a:lnSpc>
                <a:spcPct val="150000"/>
              </a:lnSpc>
              <a:buFont typeface="Wingdings" pitchFamily="2" charset="2"/>
              <a:buChar char="§"/>
              <a:tabLst>
                <a:tab pos="521528" algn="l"/>
              </a:tabLst>
            </a:pPr>
            <a:endParaRPr lang="en-US" sz="2000" b="1" spc="-35" dirty="0" smtClean="0">
              <a:solidFill>
                <a:srgbClr val="0000FF"/>
              </a:solidFill>
              <a:latin typeface="Book Antiqua" pitchFamily="18" charset="0"/>
            </a:endParaRPr>
          </a:p>
          <a:p>
            <a:pPr>
              <a:lnSpc>
                <a:spcPct val="150000"/>
              </a:lnSpc>
              <a:buNone/>
              <a:tabLst>
                <a:tab pos="521528" algn="l"/>
              </a:tabLst>
            </a:pPr>
            <a:endParaRPr lang="en-IN" sz="2000"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 Framework Components</a:t>
            </a:r>
            <a:endParaRPr lang="en-IN" dirty="0"/>
          </a:p>
        </p:txBody>
      </p:sp>
      <p:sp>
        <p:nvSpPr>
          <p:cNvPr id="3" name="Content Placeholder 2"/>
          <p:cNvSpPr>
            <a:spLocks noGrp="1"/>
          </p:cNvSpPr>
          <p:nvPr>
            <p:ph idx="1"/>
          </p:nvPr>
        </p:nvSpPr>
        <p:spPr>
          <a:xfrm>
            <a:off x="114304" y="980728"/>
            <a:ext cx="9029696" cy="5661248"/>
          </a:xfrm>
        </p:spPr>
        <p:txBody>
          <a:bodyPr>
            <a:normAutofit/>
          </a:bodyPr>
          <a:lstStyle/>
          <a:p>
            <a:pPr>
              <a:lnSpc>
                <a:spcPct val="150000"/>
              </a:lnSpc>
              <a:tabLst>
                <a:tab pos="521528" algn="l"/>
              </a:tabLst>
            </a:pPr>
            <a:r>
              <a:rPr lang="en-US" spc="-35" dirty="0" smtClean="0">
                <a:solidFill>
                  <a:srgbClr val="002060"/>
                </a:solidFill>
                <a:latin typeface="Book Antiqua" pitchFamily="18" charset="0"/>
              </a:rPr>
              <a:t>MSIL</a:t>
            </a:r>
          </a:p>
          <a:p>
            <a:pPr>
              <a:lnSpc>
                <a:spcPct val="150000"/>
              </a:lnSpc>
              <a:tabLst>
                <a:tab pos="521528" algn="l"/>
              </a:tabLst>
            </a:pPr>
            <a:r>
              <a:rPr lang="en-US" spc="-35" dirty="0" smtClean="0">
                <a:solidFill>
                  <a:srgbClr val="002060"/>
                </a:solidFill>
                <a:latin typeface="Book Antiqua" pitchFamily="18" charset="0"/>
              </a:rPr>
              <a:t>Assembly</a:t>
            </a:r>
          </a:p>
          <a:p>
            <a:pPr>
              <a:lnSpc>
                <a:spcPct val="150000"/>
              </a:lnSpc>
              <a:tabLst>
                <a:tab pos="521528" algn="l"/>
              </a:tabLst>
            </a:pPr>
            <a:r>
              <a:rPr lang="en-US" spc="-35" dirty="0" smtClean="0">
                <a:solidFill>
                  <a:srgbClr val="002060"/>
                </a:solidFill>
                <a:latin typeface="Book Antiqua" pitchFamily="18" charset="0"/>
              </a:rPr>
              <a:t>CLR</a:t>
            </a:r>
          </a:p>
          <a:p>
            <a:pPr>
              <a:lnSpc>
                <a:spcPct val="150000"/>
              </a:lnSpc>
              <a:tabLst>
                <a:tab pos="521528" algn="l"/>
              </a:tabLst>
            </a:pPr>
            <a:r>
              <a:rPr lang="en-US" spc="-35" dirty="0" smtClean="0">
                <a:solidFill>
                  <a:srgbClr val="002060"/>
                </a:solidFill>
                <a:latin typeface="Book Antiqua" pitchFamily="18" charset="0"/>
              </a:rPr>
              <a:t>CLS</a:t>
            </a:r>
          </a:p>
          <a:p>
            <a:pPr>
              <a:lnSpc>
                <a:spcPct val="150000"/>
              </a:lnSpc>
              <a:tabLst>
                <a:tab pos="521528" algn="l"/>
              </a:tabLst>
            </a:pPr>
            <a:r>
              <a:rPr lang="en-US" spc="-35" dirty="0" smtClean="0">
                <a:solidFill>
                  <a:srgbClr val="002060"/>
                </a:solidFill>
                <a:latin typeface="Book Antiqua" pitchFamily="18" charset="0"/>
              </a:rPr>
              <a:t>CTS</a:t>
            </a:r>
          </a:p>
          <a:p>
            <a:pPr>
              <a:lnSpc>
                <a:spcPct val="150000"/>
              </a:lnSpc>
              <a:tabLst>
                <a:tab pos="521528" algn="l"/>
              </a:tabLst>
            </a:pPr>
            <a:r>
              <a:rPr lang="en-US" spc="-35" dirty="0" smtClean="0">
                <a:solidFill>
                  <a:srgbClr val="002060"/>
                </a:solidFill>
                <a:latin typeface="Book Antiqua" pitchFamily="18" charset="0"/>
              </a:rPr>
              <a:t>BCL</a:t>
            </a:r>
          </a:p>
          <a:p>
            <a:pPr>
              <a:lnSpc>
                <a:spcPct val="150000"/>
              </a:lnSpc>
              <a:tabLst>
                <a:tab pos="521528" algn="l"/>
              </a:tabLst>
            </a:pPr>
            <a:r>
              <a:rPr lang="en-US" spc="-35" dirty="0" smtClean="0">
                <a:solidFill>
                  <a:srgbClr val="002060"/>
                </a:solidFill>
                <a:latin typeface="Book Antiqua" pitchFamily="18" charset="0"/>
              </a:rPr>
              <a:t>Languages</a:t>
            </a:r>
          </a:p>
          <a:p>
            <a:pPr>
              <a:lnSpc>
                <a:spcPct val="140000"/>
              </a:lnSpc>
              <a:buNone/>
              <a:tabLst>
                <a:tab pos="521528" algn="l"/>
              </a:tabLst>
            </a:pPr>
            <a:endParaRPr lang="en-US"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687</TotalTime>
  <Words>3480</Words>
  <Application>Microsoft Office PowerPoint</Application>
  <PresentationFormat>On-screen Show (4:3)</PresentationFormat>
  <Paragraphs>902</Paragraphs>
  <Slides>63</Slides>
  <Notes>39</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TrendzIT Template</vt:lpstr>
      <vt:lpstr>.Net Framework</vt:lpstr>
      <vt:lpstr>Overview</vt:lpstr>
      <vt:lpstr>What is .NET ?</vt:lpstr>
      <vt:lpstr>What is .NET ? Contd…</vt:lpstr>
      <vt:lpstr>evolution of .Net</vt:lpstr>
      <vt:lpstr>What is Framework ?</vt:lpstr>
      <vt:lpstr>What is Framework ? Contd…</vt:lpstr>
      <vt:lpstr>Features of .Net Framework</vt:lpstr>
      <vt:lpstr>.NET Framework Components</vt:lpstr>
      <vt:lpstr>MSIL in .Net</vt:lpstr>
      <vt:lpstr>MSIL in .Net contd…</vt:lpstr>
      <vt:lpstr>Assembly in .Net</vt:lpstr>
      <vt:lpstr>Assembly in .Net contd…</vt:lpstr>
      <vt:lpstr>CLR</vt:lpstr>
      <vt:lpstr>CLR contd…</vt:lpstr>
      <vt:lpstr>CLR Execution Model</vt:lpstr>
      <vt:lpstr>Common Runtime Engine and CIL</vt:lpstr>
      <vt:lpstr>CLS</vt:lpstr>
      <vt:lpstr>CLS contd…</vt:lpstr>
      <vt:lpstr>CTS</vt:lpstr>
      <vt:lpstr>CTS Types</vt:lpstr>
      <vt:lpstr>BCL</vt:lpstr>
      <vt:lpstr>Built in namespaces</vt:lpstr>
      <vt:lpstr>Languages</vt:lpstr>
      <vt:lpstr>.Net Framework Architecture</vt:lpstr>
      <vt:lpstr>Versions</vt:lpstr>
      <vt:lpstr>Features of C#(c,c++,java,python)</vt:lpstr>
      <vt:lpstr>Features of C#</vt:lpstr>
      <vt:lpstr>JAM</vt:lpstr>
      <vt:lpstr>Structure of a C# Program</vt:lpstr>
      <vt:lpstr>Basic C# Application</vt:lpstr>
      <vt:lpstr>Compilation and Execution</vt:lpstr>
      <vt:lpstr>Compilation and Execution</vt:lpstr>
      <vt:lpstr> Comments in C# </vt:lpstr>
      <vt:lpstr>Declaring Variables</vt:lpstr>
      <vt:lpstr>Declaring Variables(Cont..)</vt:lpstr>
      <vt:lpstr>Naming Conventions</vt:lpstr>
      <vt:lpstr>Data Types in C#</vt:lpstr>
      <vt:lpstr>Data Types in C# contd…</vt:lpstr>
      <vt:lpstr>Data Types in C# contd…</vt:lpstr>
      <vt:lpstr>Value types</vt:lpstr>
      <vt:lpstr>Reference types</vt:lpstr>
      <vt:lpstr>Data Types in C#(contd …)</vt:lpstr>
      <vt:lpstr>Literals in C#</vt:lpstr>
      <vt:lpstr>Data Types In C# contd…</vt:lpstr>
      <vt:lpstr>Data Types In C# contd…</vt:lpstr>
      <vt:lpstr>Keywords in C#</vt:lpstr>
      <vt:lpstr> Boxing </vt:lpstr>
      <vt:lpstr> Boxing contd… </vt:lpstr>
      <vt:lpstr>UnBoxing</vt:lpstr>
      <vt:lpstr>UnBoxing contd…</vt:lpstr>
      <vt:lpstr>Type Casting</vt:lpstr>
      <vt:lpstr>C# Operators</vt:lpstr>
      <vt:lpstr>C# Operators contd…</vt:lpstr>
      <vt:lpstr>C# Operators contd…</vt:lpstr>
      <vt:lpstr>Visual Studio</vt:lpstr>
      <vt:lpstr>Versions</vt:lpstr>
      <vt:lpstr>Control Statements</vt:lpstr>
      <vt:lpstr>Control Statements</vt:lpstr>
      <vt:lpstr>Control Statements contd…</vt:lpstr>
      <vt:lpstr>Control Statements contd…</vt:lpstr>
      <vt:lpstr>Quiz</vt:lpstr>
      <vt:lpstr>Check Your Understanding </vt:lpstr>
    </vt:vector>
  </TitlesOfParts>
  <Company>Trendz Information Technologies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 Balamurugan</cp:lastModifiedBy>
  <cp:revision>137</cp:revision>
  <dcterms:created xsi:type="dcterms:W3CDTF">2013-05-31T08:17:09Z</dcterms:created>
  <dcterms:modified xsi:type="dcterms:W3CDTF">2021-08-10T08:47:40Z</dcterms:modified>
</cp:coreProperties>
</file>