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3" r:id="rId16"/>
    <p:sldId id="274" r:id="rId17"/>
    <p:sldId id="275" r:id="rId18"/>
    <p:sldId id="269" r:id="rId19"/>
    <p:sldId id="270" r:id="rId20"/>
    <p:sldId id="271" r:id="rId21"/>
    <p:sldId id="276" r:id="rId22"/>
    <p:sldId id="299" r:id="rId23"/>
    <p:sldId id="279" r:id="rId24"/>
    <p:sldId id="300" r:id="rId25"/>
    <p:sldId id="301" r:id="rId26"/>
    <p:sldId id="278" r:id="rId27"/>
    <p:sldId id="280" r:id="rId28"/>
    <p:sldId id="281" r:id="rId29"/>
    <p:sldId id="282" r:id="rId30"/>
    <p:sldId id="283" r:id="rId31"/>
    <p:sldId id="284" r:id="rId32"/>
    <p:sldId id="321" r:id="rId33"/>
    <p:sldId id="322" r:id="rId34"/>
    <p:sldId id="323" r:id="rId35"/>
    <p:sldId id="324" r:id="rId36"/>
    <p:sldId id="325" r:id="rId37"/>
    <p:sldId id="326" r:id="rId38"/>
    <p:sldId id="285" r:id="rId39"/>
    <p:sldId id="286" r:id="rId40"/>
    <p:sldId id="287" r:id="rId41"/>
    <p:sldId id="288" r:id="rId42"/>
    <p:sldId id="327" r:id="rId43"/>
    <p:sldId id="328" r:id="rId44"/>
    <p:sldId id="329" r:id="rId45"/>
    <p:sldId id="330" r:id="rId46"/>
    <p:sldId id="331" r:id="rId47"/>
    <p:sldId id="293" r:id="rId48"/>
    <p:sldId id="333" r:id="rId49"/>
    <p:sldId id="334" r:id="rId50"/>
    <p:sldId id="335" r:id="rId51"/>
    <p:sldId id="289" r:id="rId52"/>
    <p:sldId id="336" r:id="rId53"/>
    <p:sldId id="272" r:id="rId54"/>
    <p:sldId id="337" r:id="rId55"/>
    <p:sldId id="338" r:id="rId56"/>
    <p:sldId id="290" r:id="rId57"/>
    <p:sldId id="339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32" r:id="rId68"/>
    <p:sldId id="291" r:id="rId69"/>
    <p:sldId id="292" r:id="rId70"/>
    <p:sldId id="363" r:id="rId71"/>
    <p:sldId id="364" r:id="rId72"/>
    <p:sldId id="295" r:id="rId73"/>
    <p:sldId id="296" r:id="rId74"/>
    <p:sldId id="352" r:id="rId75"/>
    <p:sldId id="298" r:id="rId76"/>
    <p:sldId id="353" r:id="rId77"/>
    <p:sldId id="302" r:id="rId78"/>
    <p:sldId id="359" r:id="rId79"/>
    <p:sldId id="360" r:id="rId80"/>
    <p:sldId id="303" r:id="rId81"/>
    <p:sldId id="354" r:id="rId82"/>
    <p:sldId id="351" r:id="rId83"/>
    <p:sldId id="355" r:id="rId84"/>
    <p:sldId id="356" r:id="rId85"/>
    <p:sldId id="304" r:id="rId86"/>
    <p:sldId id="358" r:id="rId87"/>
    <p:sldId id="305" r:id="rId88"/>
    <p:sldId id="357" r:id="rId89"/>
    <p:sldId id="306" r:id="rId90"/>
    <p:sldId id="307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14F5C-4887-489C-96A3-90FE449BCA56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12E37-94C4-4F5D-BEB6-221236E4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62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reference types do not contain the actual data stored in a variable, but they contain a reference to the variables.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they refer to a memory location. Using more than one variable, the reference types can refer to a memory location. If the data in the memory location is changed by one of the variables, the other variable automatically reflects this change in value.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Example of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reference types are: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Trendz IT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an array is declared, the next step is to initialize an array. The initialization process of an array includes adding actual data to the array.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creates an array of 3 items and values of these items are added when the array is initialized.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fixed array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 staticIntArray = new int[3] {1, 3, 5};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Alternative, we can also add array items one at a time as listed in the following code snippet.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fixed array one item at a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 staticIntArray = new int[3];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staticIntArray[0] = 1;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staticIntArray[1] = 3;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staticIntArray[2] = 5;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declares a dynamic array with string values.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dynamic array items during declaration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strArray = new string[] { "Mahesh Chand", "Mike Gold", "Raj Beniwal", "Praveen Kumar", "Dinesh Beniwal" };</a:t>
            </a:r>
          </a:p>
          <a:p>
            <a:br>
              <a:rPr lang="en-US" dirty="0"/>
            </a:br>
            <a:endParaRPr lang="en-IN" dirty="0"/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class is the mother of all arrays and provides functionality for creating, manipulating, searching, and sorting arrays in .NET Framework.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class, defined in the System namespace, is the base class for arrays in C#. Array class is an abstract base class that means we cannot create an instance of the Array class.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multi-dimensional array, also known as a rectangular array is an array with more than one dimension. The form of a multi-dimensional array is a matrix.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Declaring a multi-dimensional array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 dimension array is declared as following: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string[,] mutliDimStringArray;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multi-dimensional array can be fixed-sized or dynamic sized.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int[,] numbers = new int[3, 2] { { 1, 2 }, { 3, 4 }, { 5, 6 } 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string[,] names = new string[2, 2] { { "Rosy", "Amy" }, { "Peter", "Albert" } };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Jagged arrays are arrays of arrays. The elements of a jagged array are other arrays.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Declaring Jagged Arrays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Declaration of a jagged array involves two brackets. For example, the following code snippet declares a jagged array that has three items of an array.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int[][] intJaggedArray = new int[3][];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declares a jagged array that has two items of an array.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string[][] stringJaggedArray = new string[2][];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Initializing Jagged Arrays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a jagged array can be used, its items must be initialized. The following code snippet initializes a jagged array; the first item with an array of integers that has two integers, second item with an array of integers that has 4 integers, and a third item with an array of integers that has 6 integers.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Initializing jagged arrays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intJaggedArray[0] = new int[2];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intJaggedArray[1] = new int[4];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intJaggedArray[2] = new int[6];</a:t>
            </a:r>
          </a:p>
          <a:p>
            <a:pPr fontAlgn="t"/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initialize a jagged array's items by providing the values of the array's items. The following code snippet initializes item an array's items directly during the declaration.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Initializing jagged arrays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intJaggedArray[0] = new int[2]{2, 12};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intJaggedArray[1] = new int[4]{4, 14, 24, 34};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intJaggedArray[2] = new int[6] {6, 16, 26, 36, 46, 56 };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System.String data type is used to represent a string. A string in C# is an object of type System.String.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string class in C# represents a string.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creates three strings with a name, number and double values.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of characters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authorName = "Mahesh Chand";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made of an Integer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age = "33";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made of a double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numberString = "33.23";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join() -I t will join the array of strings into one string</a:t>
            </a:r>
            <a:r>
              <a:rPr lang="en-US" sz="1200" baseline="0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with separator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string </a:t>
            </a:r>
            <a:r>
              <a:rPr lang="en-US" sz="1200" baseline="0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s= string.join ( ‘separator', array name)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Substring( int index)-it return the substring stating from index to total string.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Substring(int index,int count)-it return the substring starting from index to given counted chars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String. Format(format, "string”)-it format the string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 ex:string.format(“{0:C}”,”1234”)-$1234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controls appear inside the braces ({}) of the place holders. The format of a place holder with a format control is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{n:controlx}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 n is the place holder number and control is the special format control sequence to be applied to the argument. The x is an optional number which further formats the output for certain controls.</a:t>
            </a:r>
          </a:p>
          <a:p>
            <a:endParaRPr lang="en-US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keyword is used to declare an enumeration, a distinct type consisting of a set of named constants called the enumerator list. </a:t>
            </a:r>
          </a:p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enumeration type has an underlying type, which can be any integral type except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char.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default underlying type of the enumeration elements is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int.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default, the first enumerator has the value 0, and the value of each successive enumerator is increased by 1.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Enums type can be integer (float, int, byte, double etc.).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 is used to create numeric constants in .NET framework. All member of enum are of enum type. There must be a numeric value for each enum type.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underlying type of the enumeration elements is int. By default, the first enumerator has the value 0, and the value of each successive enumerator is increased by 1.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 Dow {Sat, Sun, Mon, Tue, Wed, Thu, Fri};</a:t>
            </a:r>
          </a:p>
          <a:p>
            <a:pPr marL="228600" indent="-228600"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literal is a source code representation of a value.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literal:boolean-literal</a:t>
            </a:r>
            <a:br>
              <a:rPr lang="en-US" dirty="0"/>
            </a:br>
            <a:r>
              <a:rPr lang="en-US" dirty="0"/>
              <a:t>integer-literal</a:t>
            </a:r>
            <a:br>
              <a:rPr lang="en-US" dirty="0"/>
            </a:br>
            <a:r>
              <a:rPr lang="en-US" dirty="0"/>
              <a:t>real-literal</a:t>
            </a:r>
            <a:br>
              <a:rPr lang="en-US" dirty="0"/>
            </a:br>
            <a:r>
              <a:rPr lang="en-US" dirty="0"/>
              <a:t>character-literal</a:t>
            </a:r>
            <a:br>
              <a:rPr lang="en-US" dirty="0"/>
            </a:br>
            <a:r>
              <a:rPr lang="en-US" dirty="0"/>
              <a:t>string-literal</a:t>
            </a:r>
            <a:br>
              <a:rPr lang="en-US" dirty="0"/>
            </a:br>
            <a:r>
              <a:rPr lang="en-US" dirty="0"/>
              <a:t>null-literal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The number that are represented without decimal  point. Whole numbers having positive or negative values.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Real Literals are floating</a:t>
            </a:r>
            <a:r>
              <a:rPr lang="en-US" sz="1200" b="0" baseline="0" dirty="0">
                <a:solidFill>
                  <a:srgbClr val="0000FF"/>
                </a:solidFill>
                <a:latin typeface="Book Antiqua" pitchFamily="18" charset="0"/>
              </a:rPr>
              <a:t> point constants or numbers with decimal points .ex </a:t>
            </a: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80.5,0.001,-3.2,1.0E-03.</a:t>
            </a: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Character</a:t>
            </a:r>
            <a:r>
              <a:rPr lang="en-US" sz="1200" b="0" baseline="0" dirty="0">
                <a:solidFill>
                  <a:srgbClr val="0000FF"/>
                </a:solidFill>
                <a:latin typeface="Book Antiqua" pitchFamily="18" charset="0"/>
              </a:rPr>
              <a:t> Literals are </a:t>
            </a: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Constants which are alphanumeric in character, Alphabets(Upper and Lower), Digits, Special Characters.</a:t>
            </a: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String is a Set of alphanumeric characters. Group of characters enclosed within double quotes.  Ex:”String in Java”.</a:t>
            </a: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Boolean</a:t>
            </a:r>
            <a:r>
              <a:rPr lang="en-US" sz="1200" b="0" baseline="0" dirty="0">
                <a:solidFill>
                  <a:srgbClr val="0000FF"/>
                </a:solidFill>
                <a:latin typeface="Book Antiqua" pitchFamily="18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represent true or false and is applied in logical situation, there will be no quotes. </a:t>
            </a: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Null Literal It is represented as ‘/0’ ,String terminator Marks the end of the String.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software development environment (also know as an Integrated Development Environment or IDE), It's used primarily by Software Developers to build Software products, websites and Utilities.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was introduced by Microsoft in 1998 and has seen many evolutions, product versions are: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6.0 (1998)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5.2 Visual Studio .NET (2002)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5.3 Visual Studio .NET 2003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5.4 Visual Studio 2005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5.5 Visual Studio 2008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5.6 Visual Studio 2010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current Version of Visual Studio is 2012 and is available in a number of different versions, each designed to suite a different type of user: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Express (Free Version)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Professional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Premium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Ultimate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Test Professional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2012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statements give you additional means to control the processing within the applications you develop. This section explores the syntax and function of the if, switch, do-while, for, for each, goto, break, continue, and return statements.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IN" sz="1200" dirty="0">
                <a:solidFill>
                  <a:srgbClr val="0000FF"/>
                </a:solidFill>
                <a:latin typeface="Book Antiqua" pitchFamily="18" charset="0"/>
              </a:rPr>
              <a:t>The if/else statement is an extension of the if statement. If the statements in the if statement fails, the statements in the else block are executed. </a:t>
            </a: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endParaRPr lang="en-IN" sz="1200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IN" sz="1200" dirty="0">
                <a:solidFill>
                  <a:srgbClr val="0000FF"/>
                </a:solidFill>
                <a:latin typeface="Book Antiqua" pitchFamily="18" charset="0"/>
              </a:rPr>
              <a:t>When executing a switch statement, the program falls through to the next case. Therefore, if you want to exit in the middle of the switch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IN" sz="1200" dirty="0">
                <a:solidFill>
                  <a:srgbClr val="0000FF"/>
                </a:solidFill>
                <a:latin typeface="Book Antiqua" pitchFamily="18" charset="0"/>
              </a:rPr>
              <a:t>statement code block, you must insert a break statement, which causes the program to continue executing after the current code block</a:t>
            </a:r>
            <a:r>
              <a:rPr lang="en-IN" sz="1200" dirty="0">
                <a:latin typeface="Book Antiqua" pitchFamily="18" charset="0"/>
              </a:rPr>
              <a:t>. </a:t>
            </a:r>
            <a:endParaRPr lang="en-IN" sz="1200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Trendz 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an array index starts at zero. That means the first item of an array starts at the 0</a:t>
            </a:r>
            <a:r>
              <a:rPr lang="en-US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position. The position of the last item on an array will total number of items - 1. So if an array has 10 items, the last 10</a:t>
            </a:r>
            <a:r>
              <a:rPr lang="en-US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item is at 9</a:t>
            </a:r>
            <a:r>
              <a:rPr lang="en-US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position.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arrays can be declared as fixed length or dynamic.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length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array can store a predefined number of items.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array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does not have a predefined size. The size of a 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array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increases as you add new items to the array. You can declare an array of fixed length or dynamic. You can even change a dynamic array to static after it is defined.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 can be divided into the following four categories.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Single-dimensional arrays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Multidimensional arrays or rectangular arrays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Jagged arrays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arrays are objects. That means that declaring an array doesn't create an array. After declaring an array, you need to instantiate an array by using the "new" operator.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defines arrays of double, char, bool, and string data types.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double[] doubleArray = new double[5];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charArray = new char[5];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bool[] boolArray = new bool[2];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stringArray = new string[10];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6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8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5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34D9-B076-4DD7-B778-1B104EC41CB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7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ramework Class Library www.ustudy.i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3" y="548974"/>
            <a:ext cx="8353168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4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mmon Language Runtime  (CLR) &lt;ul&gt;&lt;li&gt;The CLR is the  execution engine for .NET applications  and serves as the interfac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84" y="474834"/>
            <a:ext cx="8649730" cy="54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8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ommon Language Runtime (CLR) Cont., &lt;ul&gt;&lt;li&gt;Enforces code and access security &lt;/li&gt;&lt;/ul&gt;&lt;ul&gt;&lt;li&gt;Handles exceptions &lt;/li&gt;&lt;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68" y="1013254"/>
            <a:ext cx="8958648" cy="470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53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ommon Language Runtime (CLR) www.ustudy.i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94" y="1062681"/>
            <a:ext cx="8093675" cy="495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6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32" y="296562"/>
            <a:ext cx="10515600" cy="1029001"/>
          </a:xfrm>
        </p:spPr>
        <p:txBody>
          <a:bodyPr/>
          <a:lstStyle/>
          <a:p>
            <a:r>
              <a:rPr lang="en-US" dirty="0"/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741"/>
            <a:ext cx="10515600" cy="4942702"/>
          </a:xfrm>
        </p:spPr>
        <p:txBody>
          <a:bodyPr>
            <a:normAutofit/>
          </a:bodyPr>
          <a:lstStyle/>
          <a:p>
            <a:r>
              <a:rPr lang="en-US" dirty="0"/>
              <a:t>IL is also called as MSIL,CIL, Managed Code</a:t>
            </a:r>
          </a:p>
          <a:p>
            <a:r>
              <a:rPr lang="en-US" dirty="0"/>
              <a:t>Assemblies have an extension of either .</a:t>
            </a:r>
            <a:r>
              <a:rPr lang="en-US" dirty="0" err="1"/>
              <a:t>dll</a:t>
            </a:r>
            <a:r>
              <a:rPr lang="en-US" dirty="0"/>
              <a:t>, or.exe depending on the type of application.</a:t>
            </a:r>
          </a:p>
          <a:p>
            <a:r>
              <a:rPr lang="en-US" dirty="0" err="1"/>
              <a:t>.Net</a:t>
            </a:r>
            <a:r>
              <a:rPr lang="en-US" dirty="0"/>
              <a:t> assemblies contain IL, whereas pre </a:t>
            </a:r>
            <a:r>
              <a:rPr lang="en-US" dirty="0" err="1"/>
              <a:t>.Net</a:t>
            </a:r>
            <a:r>
              <a:rPr lang="en-US" dirty="0"/>
              <a:t> assemblies contain native code.</a:t>
            </a:r>
          </a:p>
          <a:p>
            <a:r>
              <a:rPr lang="en-US" dirty="0" err="1"/>
              <a:t>.Net</a:t>
            </a:r>
            <a:r>
              <a:rPr lang="en-US" dirty="0"/>
              <a:t> Application on execution contains 2 steps</a:t>
            </a:r>
          </a:p>
          <a:p>
            <a:pPr lvl="1"/>
            <a:r>
              <a:rPr lang="en-US" dirty="0"/>
              <a:t>Compilation – source code to IL</a:t>
            </a:r>
          </a:p>
          <a:p>
            <a:pPr lvl="1"/>
            <a:r>
              <a:rPr lang="en-US" dirty="0"/>
              <a:t>Execution on JIT compilation – IL to platform specific native code</a:t>
            </a:r>
          </a:p>
          <a:p>
            <a:r>
              <a:rPr lang="en-US" dirty="0"/>
              <a:t>The native code is not stored permanently anywhere. Once the program execution is over, it is thrown away. When we execute the program again, the native code is generated.</a:t>
            </a:r>
          </a:p>
        </p:txBody>
      </p:sp>
    </p:spTree>
    <p:extLst>
      <p:ext uri="{BB962C8B-B14F-4D97-AF65-F5344CB8AC3E}">
        <p14:creationId xmlns:p14="http://schemas.microsoft.com/office/powerpoint/2010/main" val="375166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ADO.NET, LINQ and XML&#10;(Data Tier)&#10;â¢ Level 3&#10;â¢ Database access&#10;â¢ ADO.NET, LINQ, LINQ-to-SQL and Entity Framework&#10;â¢ Strong X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57" y="1541419"/>
            <a:ext cx="87980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3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WCF and WWF&#10;(Communication and Workflow Tier)&#10;â¢ Level 4&#10;â¢ Used to deploy data services on the Web or an intranet.&#10;â¢ Data d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39" y="778476"/>
            <a:ext cx="8353166" cy="55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4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User Interfaces Technologies&#10;â¢ Level 5&#10;â¢ For managed applications : Web based, Windows GUI,&#10;WPF, Silverlight, mobile.&#10;â¢ Si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70" y="790833"/>
            <a:ext cx="8340811" cy="539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80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.NET Tools &lt;ul&gt;&lt;li&gt;Visual Studio .NET Â is Microsoftâs flagship tool for developing Windows software.  &lt;/li&gt;&lt;/ul&gt;&lt;ul&gt;&lt;li&gt;Vi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60" y="729049"/>
            <a:ext cx="8254313" cy="50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50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rogramming Language&#10;â¢ Level 6&#10;â¢ You can choose any language you want.&#10;â¢ Example : C#, C++, VB.Net, J#, F#, Jscript, Perl 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70" y="1059505"/>
            <a:ext cx="8316098" cy="513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6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500063"/>
          </a:xfrm>
        </p:spPr>
        <p:txBody>
          <a:bodyPr>
            <a:normAutofit fontScale="90000"/>
          </a:bodyPr>
          <a:lstStyle/>
          <a:p>
            <a:r>
              <a:rPr lang="en-US" dirty="0"/>
              <a:t>  				 Architecture </a:t>
            </a:r>
          </a:p>
        </p:txBody>
      </p:sp>
      <p:pic>
        <p:nvPicPr>
          <p:cNvPr id="1026" name="Picture 2" descr="Operating System (OS)&#10;â¢ Base of the diagram (level 0).&#10;â¢ Can be any platform but typically is Microsoft&#10;Windows or greate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65" y="1328351"/>
            <a:ext cx="8526162" cy="470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59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~ END ~&#10; 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76" y="729049"/>
            <a:ext cx="8143101" cy="528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31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 Conclusion..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is the Microsoft Web Services Strategy to connect information, people, systems and device through software.</a:t>
            </a:r>
          </a:p>
          <a:p>
            <a:r>
              <a:rPr lang="en-US" dirty="0" err="1"/>
              <a:t>.Net</a:t>
            </a:r>
            <a:r>
              <a:rPr lang="en-US" dirty="0"/>
              <a:t> is a platform that provides a standardized set of services</a:t>
            </a:r>
          </a:p>
          <a:p>
            <a:pPr lvl="1"/>
            <a:r>
              <a:rPr lang="en-US" dirty="0"/>
              <a:t>Data Access and connectivity (</a:t>
            </a:r>
            <a:r>
              <a:rPr lang="en-US" dirty="0" err="1"/>
              <a:t>ADO.Net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Interfaces (</a:t>
            </a:r>
            <a:r>
              <a:rPr lang="en-US" dirty="0" err="1"/>
              <a:t>Winforms</a:t>
            </a:r>
            <a:r>
              <a:rPr lang="en-US" dirty="0"/>
              <a:t>, WPF)</a:t>
            </a:r>
          </a:p>
          <a:p>
            <a:pPr lvl="1"/>
            <a:r>
              <a:rPr lang="en-US" dirty="0"/>
              <a:t>Web Applications (ASP.net , Silverlight)</a:t>
            </a:r>
          </a:p>
          <a:p>
            <a:pPr lvl="1"/>
            <a:r>
              <a:rPr lang="en-US" dirty="0"/>
              <a:t>Network Communication (WCF), Workflow(WF)</a:t>
            </a:r>
          </a:p>
        </p:txBody>
      </p:sp>
    </p:spTree>
    <p:extLst>
      <p:ext uri="{BB962C8B-B14F-4D97-AF65-F5344CB8AC3E}">
        <p14:creationId xmlns:p14="http://schemas.microsoft.com/office/powerpoint/2010/main" val="416250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 - deployed in each machine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Console , Windows Application </a:t>
            </a:r>
          </a:p>
          <a:p>
            <a:pPr lvl="1"/>
            <a:endParaRPr lang="en-US" dirty="0"/>
          </a:p>
          <a:p>
            <a:r>
              <a:rPr lang="en-US" dirty="0"/>
              <a:t>Web – Internet based Application, accessed through browser</a:t>
            </a:r>
          </a:p>
          <a:p>
            <a:pPr lvl="1"/>
            <a:r>
              <a:rPr lang="en-US" dirty="0" err="1"/>
              <a:t>ASP.Net</a:t>
            </a:r>
            <a:r>
              <a:rPr lang="en-US" dirty="0"/>
              <a:t>, MVC  Core</a:t>
            </a:r>
          </a:p>
          <a:p>
            <a:endParaRPr lang="en-US" dirty="0"/>
          </a:p>
          <a:p>
            <a:r>
              <a:rPr lang="en-US" dirty="0"/>
              <a:t>Mobile  - </a:t>
            </a:r>
            <a:r>
              <a:rPr lang="en-US" dirty="0" err="1"/>
              <a:t>Xamarin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33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Assemblies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</a:t>
            </a:r>
            <a:r>
              <a:rPr lang="en-US" dirty="0" err="1"/>
              <a:t>.Net</a:t>
            </a:r>
            <a:r>
              <a:rPr lang="en-US" dirty="0"/>
              <a:t> Application on compilation gives assembly files(.dll or .exe)</a:t>
            </a:r>
          </a:p>
          <a:p>
            <a:r>
              <a:rPr lang="en-US" dirty="0"/>
              <a:t>Assemblies are fundamental unit of deployment, version control, reuse and security for a </a:t>
            </a:r>
            <a:r>
              <a:rPr lang="en-US" dirty="0" err="1"/>
              <a:t>.net</a:t>
            </a:r>
            <a:r>
              <a:rPr lang="en-US" dirty="0"/>
              <a:t> application.</a:t>
            </a:r>
          </a:p>
          <a:p>
            <a:r>
              <a:rPr lang="en-US" dirty="0"/>
              <a:t>Assembly contains – PE Header, CLR Header, Manifest and IL</a:t>
            </a:r>
          </a:p>
          <a:p>
            <a:r>
              <a:rPr lang="en-US" dirty="0"/>
              <a:t>Manifest files contain metadata</a:t>
            </a:r>
          </a:p>
          <a:p>
            <a:r>
              <a:rPr lang="en-US" dirty="0"/>
              <a:t>Assemblies can be private or shared</a:t>
            </a:r>
          </a:p>
          <a:p>
            <a:r>
              <a:rPr lang="en-US" dirty="0"/>
              <a:t>Shared Assemblies are placed in GAC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8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Assemblies </a:t>
            </a:r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information in the assembly manifest can be modified using attributes</a:t>
            </a:r>
          </a:p>
          <a:p>
            <a:r>
              <a:rPr lang="en-US" dirty="0"/>
              <a:t>We use ILDASM to peek into the assembly Manifest and IL file. We can use this tool to export the same to a text file.</a:t>
            </a:r>
          </a:p>
          <a:p>
            <a:r>
              <a:rPr lang="en-US" dirty="0"/>
              <a:t>We use ILASM to reconstruct an assembly from the text file into assembly Manifest and the 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9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Assembly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wide central repository of assemblies</a:t>
            </a:r>
          </a:p>
          <a:p>
            <a:r>
              <a:rPr lang="en-US" dirty="0"/>
              <a:t>Assemblies in GAC must be strongly named</a:t>
            </a:r>
          </a:p>
          <a:p>
            <a:r>
              <a:rPr lang="en-US" dirty="0"/>
              <a:t>Strong name consists of simple text name, version number, and culture information(if provided), a public key and a digital signature</a:t>
            </a:r>
          </a:p>
          <a:p>
            <a:r>
              <a:rPr lang="en-US" dirty="0"/>
              <a:t> </a:t>
            </a:r>
            <a:r>
              <a:rPr lang="en-US" dirty="0" err="1"/>
              <a:t>gacutil</a:t>
            </a:r>
            <a:r>
              <a:rPr lang="en-US" dirty="0"/>
              <a:t> / </a:t>
            </a:r>
            <a:r>
              <a:rPr lang="en-US" dirty="0" err="1"/>
              <a:t>i</a:t>
            </a:r>
            <a:r>
              <a:rPr lang="en-US" dirty="0"/>
              <a:t> for installing and / u for uninstalling</a:t>
            </a:r>
          </a:p>
        </p:txBody>
      </p:sp>
    </p:spTree>
    <p:extLst>
      <p:ext uri="{BB962C8B-B14F-4D97-AF65-F5344CB8AC3E}">
        <p14:creationId xmlns:p14="http://schemas.microsoft.com/office/powerpoint/2010/main" val="3303847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			Assembler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ILDASM –  IL Disassembler</a:t>
            </a:r>
          </a:p>
          <a:p>
            <a:endParaRPr lang="en-US" dirty="0"/>
          </a:p>
          <a:p>
            <a:r>
              <a:rPr lang="en-US" dirty="0"/>
              <a:t>ILASM – IL Assembler</a:t>
            </a:r>
          </a:p>
        </p:txBody>
      </p:sp>
    </p:spTree>
    <p:extLst>
      <p:ext uri="{BB962C8B-B14F-4D97-AF65-F5344CB8AC3E}">
        <p14:creationId xmlns:p14="http://schemas.microsoft.com/office/powerpoint/2010/main" val="560920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Sharp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58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262"/>
            <a:ext cx="10515600" cy="862149"/>
          </a:xfrm>
        </p:spPr>
        <p:txBody>
          <a:bodyPr>
            <a:normAutofit fontScale="90000"/>
          </a:bodyPr>
          <a:lstStyle/>
          <a:p>
            <a:r>
              <a:rPr lang="en-US" dirty="0"/>
              <a:t>Major 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C# Basics</a:t>
            </a:r>
          </a:p>
          <a:p>
            <a:r>
              <a:rPr lang="en-US" dirty="0"/>
              <a:t>Namespaces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Data Conversions and Typecasts</a:t>
            </a:r>
          </a:p>
          <a:p>
            <a:r>
              <a:rPr lang="en-US" dirty="0" err="1"/>
              <a:t>Nullables</a:t>
            </a:r>
            <a:endParaRPr lang="en-US" dirty="0"/>
          </a:p>
          <a:p>
            <a:r>
              <a:rPr lang="en-US" dirty="0"/>
              <a:t>Operators</a:t>
            </a:r>
          </a:p>
          <a:p>
            <a:r>
              <a:rPr lang="en-US" dirty="0"/>
              <a:t>Decision Making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Method Parameters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19816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1005840"/>
          </a:xfrm>
        </p:spPr>
        <p:txBody>
          <a:bodyPr/>
          <a:lstStyle/>
          <a:p>
            <a:r>
              <a:rPr lang="en-US" dirty="0"/>
              <a:t>C Sharp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515600" cy="4700860"/>
          </a:xfrm>
        </p:spPr>
        <p:txBody>
          <a:bodyPr>
            <a:normAutofit/>
          </a:bodyPr>
          <a:lstStyle/>
          <a:p>
            <a:r>
              <a:rPr lang="en-IN" dirty="0"/>
              <a:t>C# is a modern, general-purpose, object-oriented programming language developed by Microsoft</a:t>
            </a:r>
          </a:p>
          <a:p>
            <a:endParaRPr lang="en-IN" dirty="0"/>
          </a:p>
          <a:p>
            <a:r>
              <a:rPr lang="en-IN" dirty="0"/>
              <a:t>C# was developed by Anders Hejlsberg and his team during the development of </a:t>
            </a:r>
            <a:r>
              <a:rPr lang="en-IN" dirty="0" err="1"/>
              <a:t>.Net</a:t>
            </a:r>
            <a:r>
              <a:rPr lang="en-IN" dirty="0"/>
              <a:t> Framework.</a:t>
            </a:r>
          </a:p>
          <a:p>
            <a:endParaRPr lang="en-IN" dirty="0"/>
          </a:p>
          <a:p>
            <a:r>
              <a:rPr lang="en-IN" dirty="0"/>
              <a:t>C# is designed for Common Language Infrastructure (CLI), which consists of the executable code and runtime environment that allows use of various high-level languages on different computer platforms and architectures.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.NET Framework &lt;ul&gt;&lt;li&gt;Microsoft .NET (pronounced âdot netâ) is a software component that runs on the  Windows operating s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8" y="886511"/>
            <a:ext cx="9045575" cy="552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62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logical way to organize your program </a:t>
            </a:r>
          </a:p>
          <a:p>
            <a:endParaRPr lang="en-US" dirty="0"/>
          </a:p>
          <a:p>
            <a:r>
              <a:rPr lang="en-US" dirty="0"/>
              <a:t>It is a collection of Classes, Interfaces, Events, Delegates, Structures, Enums and also other Namespaces.</a:t>
            </a:r>
          </a:p>
          <a:p>
            <a:endParaRPr lang="en-US" dirty="0"/>
          </a:p>
          <a:p>
            <a:r>
              <a:rPr lang="en-US" dirty="0"/>
              <a:t>Provides assistance in avoiding name clashes.</a:t>
            </a:r>
          </a:p>
        </p:txBody>
      </p:sp>
    </p:spTree>
    <p:extLst>
      <p:ext uri="{BB962C8B-B14F-4D97-AF65-F5344CB8AC3E}">
        <p14:creationId xmlns:p14="http://schemas.microsoft.com/office/powerpoint/2010/main" val="993351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basically either </a:t>
            </a:r>
          </a:p>
          <a:p>
            <a:endParaRPr lang="en-US" dirty="0"/>
          </a:p>
          <a:p>
            <a:pPr lvl="1"/>
            <a:r>
              <a:rPr lang="en-US" dirty="0"/>
              <a:t>Value Types  - All integral data types</a:t>
            </a:r>
          </a:p>
          <a:p>
            <a:pPr lvl="1"/>
            <a:r>
              <a:rPr lang="en-US" dirty="0"/>
              <a:t>Reference Types – All objects of Classes, Interfaces, Delegates, Arrays etc.</a:t>
            </a:r>
          </a:p>
          <a:p>
            <a:pPr lvl="1"/>
            <a:endParaRPr lang="en-US" dirty="0"/>
          </a:p>
          <a:p>
            <a:r>
              <a:rPr lang="en-US" dirty="0"/>
              <a:t>Boolean</a:t>
            </a:r>
          </a:p>
          <a:p>
            <a:r>
              <a:rPr lang="en-US" dirty="0"/>
              <a:t>Integral </a:t>
            </a:r>
          </a:p>
          <a:p>
            <a:r>
              <a:rPr lang="en-US" dirty="0"/>
              <a:t>Floating</a:t>
            </a:r>
          </a:p>
          <a:p>
            <a:r>
              <a:rPr lang="en-US" dirty="0"/>
              <a:t>Decimal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89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237"/>
            <a:ext cx="10515600" cy="81741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IN" dirty="0"/>
              <a:t>Value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32</a:t>
            </a:fld>
            <a:endParaRPr lang="en-IN"/>
          </a:p>
        </p:txBody>
      </p:sp>
      <p:pic>
        <p:nvPicPr>
          <p:cNvPr id="7" name="Picture 6" descr="value ty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5560" y="3212976"/>
            <a:ext cx="8069260" cy="30963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7528" y="980729"/>
            <a:ext cx="8496944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IN" sz="2800" dirty="0">
                <a:solidFill>
                  <a:srgbClr val="002060"/>
                </a:solidFill>
                <a:latin typeface="Book Antiqua" pitchFamily="18" charset="0"/>
              </a:rPr>
              <a:t>Value types  are derived from System.ValueType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IN" sz="2800" dirty="0">
                <a:solidFill>
                  <a:srgbClr val="002060"/>
                </a:solidFill>
                <a:latin typeface="Book Antiqua" pitchFamily="18" charset="0"/>
              </a:rPr>
              <a:t>Value type variables  stores  the  data 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IN" sz="2800" dirty="0">
                <a:solidFill>
                  <a:srgbClr val="002060"/>
                </a:solidFill>
                <a:latin typeface="Book Antiqua" pitchFamily="18" charset="0"/>
              </a:rPr>
              <a:t>Value types are stored in Stack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91" y="900545"/>
            <a:ext cx="9989127" cy="559232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Blip>
                <a:blip r:embed="rId3"/>
              </a:buBlip>
            </a:pPr>
            <a:endParaRPr lang="en-IN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</a:pPr>
            <a:r>
              <a:rPr lang="en-IN" sz="2400" dirty="0">
                <a:solidFill>
                  <a:srgbClr val="002060"/>
                </a:solidFill>
                <a:latin typeface="Book Antiqua" pitchFamily="18" charset="0"/>
              </a:rPr>
              <a:t>A type that is defined as a class,delegate,array  or interface is  a reference type</a:t>
            </a:r>
          </a:p>
          <a:p>
            <a:pPr>
              <a:lnSpc>
                <a:spcPct val="140000"/>
              </a:lnSpc>
            </a:pPr>
            <a:r>
              <a:rPr lang="en-IN" sz="2400" dirty="0">
                <a:solidFill>
                  <a:srgbClr val="002060"/>
                </a:solidFill>
                <a:latin typeface="Book Antiqua" pitchFamily="18" charset="0"/>
              </a:rPr>
              <a:t>String and object are also reference types</a:t>
            </a:r>
          </a:p>
          <a:p>
            <a:pPr>
              <a:lnSpc>
                <a:spcPct val="140000"/>
              </a:lnSpc>
            </a:pPr>
            <a:r>
              <a:rPr lang="en-IN" sz="2400" dirty="0">
                <a:solidFill>
                  <a:srgbClr val="002060"/>
                </a:solidFill>
                <a:latin typeface="Book Antiqua" pitchFamily="18" charset="0"/>
              </a:rPr>
              <a:t>Contains the address of the memory where data is stored</a:t>
            </a:r>
          </a:p>
          <a:p>
            <a:pPr>
              <a:lnSpc>
                <a:spcPct val="140000"/>
              </a:lnSpc>
            </a:pPr>
            <a:r>
              <a:rPr lang="en-IN" sz="2400" dirty="0">
                <a:solidFill>
                  <a:srgbClr val="002060"/>
                </a:solidFill>
                <a:latin typeface="Book Antiqua" pitchFamily="18" charset="0"/>
              </a:rPr>
              <a:t>Reference types are stored in heap memory</a:t>
            </a:r>
          </a:p>
          <a:p>
            <a:pPr>
              <a:lnSpc>
                <a:spcPct val="140000"/>
              </a:lnSpc>
              <a:buNone/>
            </a:pPr>
            <a:endParaRPr lang="en-IN" sz="2000" dirty="0">
              <a:latin typeface="Book Antiqua" pitchFamily="18" charset="0"/>
            </a:endParaRPr>
          </a:p>
        </p:txBody>
      </p:sp>
      <p:pic>
        <p:nvPicPr>
          <p:cNvPr id="4" name="Picture 3" descr="reference ty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1664" y="4405744"/>
            <a:ext cx="6096000" cy="19506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Data Types in C#(contd 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609600"/>
            <a:ext cx="10124205" cy="6248400"/>
          </a:xfrm>
          <a:ln w="28575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endParaRPr lang="en-IN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1752600" y="3276600"/>
            <a:ext cx="16764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Data </a:t>
            </a:r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Type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2286000"/>
            <a:ext cx="17526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Value 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2026" y="4267200"/>
            <a:ext cx="1676400" cy="6096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Reference Type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16002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User Defined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8534400" y="4953000"/>
            <a:ext cx="1850574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Classes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4400" y="5410201"/>
            <a:ext cx="1828800" cy="4844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Arrays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4400" y="5943600"/>
            <a:ext cx="1850574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Interface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34400" y="9906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Structures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34400" y="15240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Enumerations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4400" y="27432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All Primitive Types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cxnSp>
        <p:nvCxnSpPr>
          <p:cNvPr id="27" name="Straight Arrow Connector 26"/>
          <p:cNvCxnSpPr>
            <a:endCxn id="7" idx="1"/>
          </p:cNvCxnSpPr>
          <p:nvPr/>
        </p:nvCxnSpPr>
        <p:spPr>
          <a:xfrm flipV="1">
            <a:off x="5562600" y="1866900"/>
            <a:ext cx="685800" cy="5715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2" idx="1"/>
          </p:cNvCxnSpPr>
          <p:nvPr/>
        </p:nvCxnSpPr>
        <p:spPr>
          <a:xfrm>
            <a:off x="5562600" y="24384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248400" y="2590800"/>
            <a:ext cx="19050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Pre Defined</a:t>
            </a:r>
          </a:p>
        </p:txBody>
      </p:sp>
      <p:cxnSp>
        <p:nvCxnSpPr>
          <p:cNvPr id="65" name="Straight Arrow Connector 64"/>
          <p:cNvCxnSpPr>
            <a:stCxn id="4" idx="3"/>
          </p:cNvCxnSpPr>
          <p:nvPr/>
        </p:nvCxnSpPr>
        <p:spPr>
          <a:xfrm flipV="1">
            <a:off x="3429000" y="2819400"/>
            <a:ext cx="914400" cy="7239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3"/>
            <a:endCxn id="6" idx="0"/>
          </p:cNvCxnSpPr>
          <p:nvPr/>
        </p:nvCxnSpPr>
        <p:spPr>
          <a:xfrm>
            <a:off x="3429000" y="3543300"/>
            <a:ext cx="1121226" cy="7239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 flipH="1" flipV="1">
            <a:off x="8052792" y="1544216"/>
            <a:ext cx="504056" cy="3851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00800" y="37338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Pre Defined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00800" y="4724400"/>
            <a:ext cx="19050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User Defiled</a:t>
            </a:r>
          </a:p>
        </p:txBody>
      </p:sp>
      <p:cxnSp>
        <p:nvCxnSpPr>
          <p:cNvPr id="51" name="Straight Arrow Connector 50"/>
          <p:cNvCxnSpPr>
            <a:endCxn id="49" idx="1"/>
          </p:cNvCxnSpPr>
          <p:nvPr/>
        </p:nvCxnSpPr>
        <p:spPr>
          <a:xfrm flipV="1">
            <a:off x="5410200" y="4000500"/>
            <a:ext cx="990600" cy="5334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34000" y="4572000"/>
            <a:ext cx="1066800" cy="4953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458200" y="3581400"/>
            <a:ext cx="1850574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string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58200" y="4114800"/>
            <a:ext cx="1850574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object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cxnSp>
        <p:nvCxnSpPr>
          <p:cNvPr id="71" name="Elbow Connector 70"/>
          <p:cNvCxnSpPr>
            <a:stCxn id="50" idx="3"/>
            <a:endCxn id="9" idx="1"/>
          </p:cNvCxnSpPr>
          <p:nvPr/>
        </p:nvCxnSpPr>
        <p:spPr>
          <a:xfrm>
            <a:off x="8305800" y="4991100"/>
            <a:ext cx="2286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34</a:t>
            </a:fld>
            <a:endParaRPr lang="en-IN"/>
          </a:p>
        </p:txBody>
      </p:sp>
      <p:cxnSp>
        <p:nvCxnSpPr>
          <p:cNvPr id="35" name="Straight Arrow Connector 34"/>
          <p:cNvCxnSpPr>
            <a:endCxn id="16" idx="1"/>
          </p:cNvCxnSpPr>
          <p:nvPr/>
        </p:nvCxnSpPr>
        <p:spPr>
          <a:xfrm>
            <a:off x="8184232" y="2996952"/>
            <a:ext cx="350168" cy="12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84232" y="40050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 in C#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9829800" cy="6492875"/>
          </a:xfrm>
        </p:spPr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181600" y="3505200"/>
            <a:ext cx="1981200" cy="76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0" y="1752600"/>
            <a:ext cx="1828800" cy="609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Real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15200" y="5257800"/>
            <a:ext cx="1828800" cy="609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Boolean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34400" y="3505200"/>
            <a:ext cx="18288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Character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43200" y="1905000"/>
            <a:ext cx="1828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String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57400" y="3581400"/>
            <a:ext cx="18288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Integer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7000" y="5181600"/>
            <a:ext cx="18288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Null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 flipV="1">
            <a:off x="4267200" y="2514600"/>
            <a:ext cx="1204540" cy="11021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7"/>
          </p:cNvCxnSpPr>
          <p:nvPr/>
        </p:nvCxnSpPr>
        <p:spPr>
          <a:xfrm flipV="1">
            <a:off x="6872660" y="2438400"/>
            <a:ext cx="1204540" cy="11783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9" idx="3"/>
          </p:cNvCxnSpPr>
          <p:nvPr/>
        </p:nvCxnSpPr>
        <p:spPr>
          <a:xfrm flipH="1">
            <a:off x="3886200" y="3886200"/>
            <a:ext cx="12954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</p:cNvCxnSpPr>
          <p:nvPr/>
        </p:nvCxnSpPr>
        <p:spPr>
          <a:xfrm>
            <a:off x="7162800" y="3886200"/>
            <a:ext cx="13716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77000" y="4191000"/>
            <a:ext cx="1371600" cy="1066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3"/>
          </p:cNvCxnSpPr>
          <p:nvPr/>
        </p:nvCxnSpPr>
        <p:spPr>
          <a:xfrm flipH="1">
            <a:off x="4495800" y="4267200"/>
            <a:ext cx="1295400" cy="12192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Data Types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609600"/>
            <a:ext cx="9029696" cy="62484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Book Antiqua" pitchFamily="18" charset="0"/>
            </a:endParaRPr>
          </a:p>
          <a:p>
            <a:pPr lvl="1">
              <a:lnSpc>
                <a:spcPct val="140000"/>
              </a:lnSpc>
              <a:buBlip>
                <a:blip r:embed="rId3"/>
              </a:buBlip>
            </a:pPr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Integer Literals</a:t>
            </a:r>
          </a:p>
          <a:p>
            <a:pPr>
              <a:lnSpc>
                <a:spcPct val="140000"/>
              </a:lnSpc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          Ex:  1234</a:t>
            </a:r>
          </a:p>
          <a:p>
            <a:pPr lvl="1">
              <a:lnSpc>
                <a:spcPct val="140000"/>
              </a:lnSpc>
              <a:buBlip>
                <a:blip r:embed="rId3"/>
              </a:buBlip>
            </a:pPr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Real Literals</a:t>
            </a:r>
          </a:p>
          <a:p>
            <a:pPr>
              <a:lnSpc>
                <a:spcPct val="140000"/>
              </a:lnSpc>
              <a:buNone/>
            </a:pPr>
            <a:r>
              <a:rPr lang="en-US" sz="2000" dirty="0">
                <a:solidFill>
                  <a:srgbClr val="002060"/>
                </a:solidFill>
                <a:latin typeface="Book Antiqua" pitchFamily="18" charset="0"/>
              </a:rPr>
              <a:t>            </a:t>
            </a: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Ex:  10.5</a:t>
            </a:r>
          </a:p>
          <a:p>
            <a:pPr lvl="1">
              <a:lnSpc>
                <a:spcPct val="140000"/>
              </a:lnSpc>
              <a:buBlip>
                <a:blip r:embed="rId3"/>
              </a:buBlip>
            </a:pPr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Character Literals</a:t>
            </a:r>
          </a:p>
          <a:p>
            <a:pPr>
              <a:lnSpc>
                <a:spcPct val="140000"/>
              </a:lnSpc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          Ex:   ‘a’ or ’1’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None/>
            </a:pPr>
            <a:endParaRPr lang="en-US" sz="2000" b="1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ü"/>
            </a:pPr>
            <a:endParaRPr lang="en-US" sz="2000" b="1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None/>
            </a:pPr>
            <a:endParaRPr lang="en-US" sz="2000" b="1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36</a:t>
            </a:fld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String Literals</a:t>
            </a:r>
          </a:p>
          <a:p>
            <a:pPr lvl="1">
              <a:lnSpc>
                <a:spcPct val="140000"/>
              </a:lnSpc>
              <a:buNone/>
            </a:pPr>
            <a:r>
              <a:rPr lang="en-US" dirty="0"/>
              <a:t>Ex:  “Hello World”</a:t>
            </a:r>
          </a:p>
          <a:p>
            <a:pPr>
              <a:lnSpc>
                <a:spcPct val="140000"/>
              </a:lnSpc>
            </a:pPr>
            <a:r>
              <a:rPr lang="en-US" dirty="0"/>
              <a:t>Boolean Literal</a:t>
            </a:r>
          </a:p>
          <a:p>
            <a:pPr lvl="1">
              <a:lnSpc>
                <a:spcPct val="140000"/>
              </a:lnSpc>
              <a:buNone/>
            </a:pPr>
            <a:r>
              <a:rPr lang="en-US" dirty="0"/>
              <a:t>Ex: true/false</a:t>
            </a:r>
          </a:p>
          <a:p>
            <a:pPr>
              <a:lnSpc>
                <a:spcPct val="140000"/>
              </a:lnSpc>
            </a:pPr>
            <a:r>
              <a:rPr lang="en-US" dirty="0"/>
              <a:t>Null Literal</a:t>
            </a:r>
          </a:p>
          <a:p>
            <a:pPr lvl="1">
              <a:lnSpc>
                <a:spcPct val="140000"/>
              </a:lnSpc>
              <a:buNone/>
            </a:pPr>
            <a:r>
              <a:rPr lang="en-US" dirty="0"/>
              <a:t>    Ex:  ‘/0’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37</a:t>
            </a:fld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and Unboxing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Boxing</a:t>
            </a:r>
          </a:p>
          <a:p>
            <a:pPr lvl="1"/>
            <a:r>
              <a:rPr lang="en-US" dirty="0"/>
              <a:t>When a Value Type is converted to Object Type / Reference Type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Object </a:t>
            </a:r>
            <a:r>
              <a:rPr lang="en-US" dirty="0" err="1"/>
              <a:t>obj</a:t>
            </a:r>
            <a:r>
              <a:rPr lang="en-US" dirty="0"/>
              <a:t>; </a:t>
            </a:r>
            <a:r>
              <a:rPr lang="en-US" dirty="0" err="1"/>
              <a:t>obj</a:t>
            </a:r>
            <a:r>
              <a:rPr lang="en-US" dirty="0"/>
              <a:t>=100;</a:t>
            </a:r>
          </a:p>
          <a:p>
            <a:pPr lvl="1"/>
            <a:endParaRPr lang="en-US" dirty="0"/>
          </a:p>
          <a:p>
            <a:r>
              <a:rPr lang="en-US" dirty="0"/>
              <a:t>Unboxing</a:t>
            </a:r>
          </a:p>
          <a:p>
            <a:pPr lvl="1"/>
            <a:r>
              <a:rPr lang="en-US" dirty="0"/>
              <a:t>When an Object type / Reference type is converted to Value Type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: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n =(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8690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Implicit type conversion</a:t>
            </a:r>
            <a:r>
              <a:rPr lang="en-IN" dirty="0"/>
              <a:t> − These conversions are performed by C# in a type-safe manner. For example,  conversions from smaller to larger integral types and conversions from derived classes to base classes.</a:t>
            </a:r>
          </a:p>
          <a:p>
            <a:pPr lvl="1"/>
            <a:r>
              <a:rPr lang="en-IN" dirty="0"/>
              <a:t>Eg : 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Explicit type conversion</a:t>
            </a:r>
            <a:r>
              <a:rPr lang="en-IN" dirty="0"/>
              <a:t> − These conversions are done explicitly by users using the pre-defined functions. Explicit conversions require a cast operator.</a:t>
            </a:r>
          </a:p>
          <a:p>
            <a:pPr lvl="1"/>
            <a:r>
              <a:rPr lang="en-IN" dirty="0"/>
              <a:t>Eg: </a:t>
            </a:r>
          </a:p>
          <a:p>
            <a:r>
              <a:rPr lang="en-IN" dirty="0"/>
              <a:t>C # provides various conversion methods</a:t>
            </a:r>
          </a:p>
          <a:p>
            <a:pPr lvl="1"/>
            <a:r>
              <a:rPr lang="en-IN" dirty="0"/>
              <a:t>ToInt16, ToInt32, </a:t>
            </a:r>
            <a:r>
              <a:rPr lang="en-IN" dirty="0" err="1"/>
              <a:t>ToBoolean</a:t>
            </a:r>
            <a:r>
              <a:rPr lang="en-IN" dirty="0"/>
              <a:t>, </a:t>
            </a:r>
            <a:r>
              <a:rPr lang="en-IN" dirty="0" err="1"/>
              <a:t>ToChar</a:t>
            </a:r>
            <a:r>
              <a:rPr lang="en-IN" dirty="0"/>
              <a:t>, </a:t>
            </a:r>
            <a:r>
              <a:rPr lang="en-IN" dirty="0" err="1"/>
              <a:t>ToString</a:t>
            </a:r>
            <a:r>
              <a:rPr lang="en-IN" dirty="0"/>
              <a:t> etc.</a:t>
            </a:r>
          </a:p>
          <a:p>
            <a:pPr lvl="1"/>
            <a:r>
              <a:rPr lang="en-IN" dirty="0"/>
              <a:t>Parse()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2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omponents of .NET Architecture &lt;ul&gt;&lt;li&gt;Microsoft .NET consists of four major components: &lt;/li&gt;&lt;/ul&gt;&lt;ul&gt;&lt;li&gt;Common Langua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41" y="704335"/>
            <a:ext cx="8810367" cy="61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417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dirty="0" err="1"/>
              <a:t>Nullables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C# provides a special data type, the </a:t>
            </a:r>
            <a:r>
              <a:rPr lang="en-IN" b="1" dirty="0" err="1"/>
              <a:t>nullable</a:t>
            </a:r>
            <a:r>
              <a:rPr lang="en-IN" dirty="0"/>
              <a:t> types, to which you can assign normal range of values as well as null values.</a:t>
            </a:r>
          </a:p>
          <a:p>
            <a:endParaRPr lang="en-IN" dirty="0"/>
          </a:p>
          <a:p>
            <a:r>
              <a:rPr lang="en-IN" dirty="0" err="1"/>
              <a:t>nullable</a:t>
            </a:r>
            <a:r>
              <a:rPr lang="en-IN" dirty="0"/>
              <a:t> types bridge the difference between C# types and the Database types</a:t>
            </a:r>
          </a:p>
          <a:p>
            <a:endParaRPr lang="en-IN" dirty="0"/>
          </a:p>
          <a:p>
            <a:r>
              <a:rPr lang="en-IN" dirty="0"/>
              <a:t>Transformation of nulls and non nulls.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114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Relational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Misc. Operators :</a:t>
            </a:r>
          </a:p>
          <a:p>
            <a:pPr lvl="1"/>
            <a:r>
              <a:rPr lang="en-IN" dirty="0" err="1"/>
              <a:t>Sizeof</a:t>
            </a:r>
            <a:r>
              <a:rPr lang="en-IN" dirty="0"/>
              <a:t>(), </a:t>
            </a:r>
            <a:r>
              <a:rPr lang="en-IN" dirty="0" err="1"/>
              <a:t>Typeof</a:t>
            </a:r>
            <a:r>
              <a:rPr lang="en-IN" dirty="0"/>
              <a:t>(), ?:  </a:t>
            </a:r>
            <a:r>
              <a:rPr lang="en-IN" dirty="0" err="1"/>
              <a:t>etc</a:t>
            </a:r>
            <a:endParaRPr lang="en-IN" dirty="0"/>
          </a:p>
          <a:p>
            <a:r>
              <a:rPr lang="en-US" dirty="0"/>
              <a:t>Null Coalescing Operator : ??</a:t>
            </a:r>
          </a:p>
        </p:txBody>
      </p:sp>
    </p:spTree>
    <p:extLst>
      <p:ext uri="{BB962C8B-B14F-4D97-AF65-F5344CB8AC3E}">
        <p14:creationId xmlns:p14="http://schemas.microsoft.com/office/powerpoint/2010/main" val="439552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052736"/>
            <a:ext cx="8229600" cy="4896544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3"/>
              </a:buBlip>
            </a:pPr>
            <a:endParaRPr lang="en-US" sz="20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IDE for creating .NET application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Console </a:t>
            </a:r>
            <a:r>
              <a:rPr lang="en-US" dirty="0"/>
              <a:t>Applications </a:t>
            </a:r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Web </a:t>
            </a:r>
            <a:r>
              <a:rPr lang="en-US" dirty="0"/>
              <a:t>Applications</a:t>
            </a:r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Windows Applications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Web Services</a:t>
            </a:r>
          </a:p>
          <a:p>
            <a:pPr lvl="1">
              <a:buNone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Features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Page Design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Automatic error detection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Debugging tools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IntelliSense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Short cut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42</a:t>
            </a:fld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052736"/>
            <a:ext cx="8712968" cy="396044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20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Control  statements control the execution path of the program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Selection Statements</a:t>
            </a:r>
          </a:p>
          <a:p>
            <a:pPr>
              <a:buNone/>
            </a:pPr>
            <a:endParaRPr lang="en-US" sz="1900" dirty="0">
              <a:solidFill>
                <a:srgbClr val="002060"/>
              </a:solidFill>
              <a:latin typeface="Book Antiqua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If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Switch</a:t>
            </a:r>
          </a:p>
          <a:p>
            <a:pPr lvl="1">
              <a:buNone/>
            </a:pPr>
            <a:endParaRPr lang="en-US" sz="1600" dirty="0">
              <a:solidFill>
                <a:srgbClr val="002060"/>
              </a:solidFill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43</a:t>
            </a:fld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US" dirty="0"/>
              <a:t>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124744"/>
            <a:ext cx="8640960" cy="4968552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Iteration Statement</a:t>
            </a:r>
          </a:p>
          <a:p>
            <a:endParaRPr lang="en-US" sz="2000" dirty="0"/>
          </a:p>
          <a:p>
            <a:pPr lvl="1"/>
            <a:r>
              <a:rPr lang="en-US" sz="3400" dirty="0"/>
              <a:t>While</a:t>
            </a:r>
          </a:p>
          <a:p>
            <a:pPr lvl="1"/>
            <a:r>
              <a:rPr lang="en-US" sz="3400" dirty="0"/>
              <a:t>Do while</a:t>
            </a:r>
          </a:p>
          <a:p>
            <a:pPr lvl="1"/>
            <a:r>
              <a:rPr lang="en-US" sz="3400" dirty="0"/>
              <a:t>For</a:t>
            </a:r>
          </a:p>
          <a:p>
            <a:pPr lvl="1"/>
            <a:r>
              <a:rPr lang="en-US" sz="3400" dirty="0"/>
              <a:t>For each</a:t>
            </a:r>
          </a:p>
          <a:p>
            <a:pPr lvl="1">
              <a:buNone/>
            </a:pPr>
            <a:endParaRPr lang="en-US" sz="1600" dirty="0"/>
          </a:p>
          <a:p>
            <a:r>
              <a:rPr lang="en-US" sz="4000" dirty="0"/>
              <a:t>Jump Statements</a:t>
            </a:r>
          </a:p>
          <a:p>
            <a:pPr>
              <a:buNone/>
            </a:pPr>
            <a:endParaRPr lang="en-US" sz="2000" dirty="0"/>
          </a:p>
          <a:p>
            <a:pPr lvl="1"/>
            <a:r>
              <a:rPr lang="en-US" sz="3800" dirty="0"/>
              <a:t>break</a:t>
            </a:r>
          </a:p>
          <a:p>
            <a:pPr lvl="1"/>
            <a:r>
              <a:rPr lang="en-US" sz="3800" dirty="0"/>
              <a:t>continue</a:t>
            </a:r>
          </a:p>
          <a:p>
            <a:pPr lvl="1"/>
            <a:r>
              <a:rPr lang="en-US" sz="3800" dirty="0"/>
              <a:t>goto</a:t>
            </a:r>
          </a:p>
          <a:p>
            <a:pPr lvl="1"/>
            <a:r>
              <a:rPr lang="en-US" sz="3800" dirty="0"/>
              <a:t>return</a:t>
            </a:r>
          </a:p>
          <a:p>
            <a:pPr lvl="1"/>
            <a:r>
              <a:rPr lang="en-US" sz="3800" dirty="0"/>
              <a:t>Throw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Statements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1052736"/>
            <a:ext cx="9029696" cy="5805264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IN" sz="2000" b="1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Book Antiqua" pitchFamily="18" charset="0"/>
              </a:rPr>
              <a:t>If-else Statement</a:t>
            </a: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  <a:latin typeface="Book Antiqua" pitchFamily="18" charset="0"/>
            </a:endParaRPr>
          </a:p>
          <a:p>
            <a:pPr lvl="1">
              <a:lnSpc>
                <a:spcPct val="140000"/>
              </a:lnSpc>
              <a:buNone/>
            </a:pPr>
            <a:r>
              <a:rPr lang="en-IN" dirty="0">
                <a:solidFill>
                  <a:srgbClr val="002060"/>
                </a:solidFill>
                <a:latin typeface="Book Antiqua" pitchFamily="18" charset="0"/>
              </a:rPr>
              <a:t>  </a:t>
            </a:r>
            <a:r>
              <a:rPr lang="en-IN" dirty="0"/>
              <a:t>  if (&lt;conditional expression&gt;)</a:t>
            </a:r>
            <a:br>
              <a:rPr lang="en-IN" dirty="0"/>
            </a:br>
            <a:r>
              <a:rPr lang="en-IN" dirty="0"/>
              <a:t>&lt; statement action&gt;</a:t>
            </a:r>
            <a:br>
              <a:rPr lang="en-IN" dirty="0"/>
            </a:br>
            <a:r>
              <a:rPr lang="en-IN" dirty="0"/>
              <a:t>else</a:t>
            </a:r>
            <a:br>
              <a:rPr lang="en-IN" dirty="0"/>
            </a:br>
            <a:r>
              <a:rPr lang="en-IN" dirty="0"/>
              <a:t>&lt; statement action&gt;</a:t>
            </a:r>
          </a:p>
          <a:p>
            <a:pPr lvl="1">
              <a:lnSpc>
                <a:spcPct val="140000"/>
              </a:lnSpc>
              <a:buNone/>
            </a:pPr>
            <a:r>
              <a:rPr lang="en-IN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endParaRPr lang="en-IN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IN" sz="3600" dirty="0"/>
              <a:t>Switch Case Statement</a:t>
            </a:r>
          </a:p>
          <a:p>
            <a:pPr>
              <a:lnSpc>
                <a:spcPct val="140000"/>
              </a:lnSpc>
              <a:buNone/>
            </a:pPr>
            <a:endParaRPr lang="en-IN" sz="31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3100" dirty="0"/>
              <a:t>        switch (&lt;non-long integral expression&gt;) </a:t>
            </a:r>
          </a:p>
          <a:p>
            <a:pPr>
              <a:buNone/>
            </a:pPr>
            <a:r>
              <a:rPr lang="en-IN" sz="3100" dirty="0"/>
              <a:t>{</a:t>
            </a:r>
            <a:br>
              <a:rPr lang="en-IN" sz="3100" dirty="0"/>
            </a:br>
            <a:r>
              <a:rPr lang="en-IN" sz="3100" dirty="0"/>
              <a:t>     case label : &lt;statement&gt;</a:t>
            </a:r>
          </a:p>
          <a:p>
            <a:pPr>
              <a:buNone/>
            </a:pPr>
            <a:r>
              <a:rPr lang="en-IN" sz="3100" dirty="0"/>
              <a:t>        break;</a:t>
            </a:r>
            <a:br>
              <a:rPr lang="en-IN" sz="3100" dirty="0"/>
            </a:br>
            <a:r>
              <a:rPr lang="en-IN" sz="3100" dirty="0"/>
              <a:t>    case label: &lt;statement&gt;</a:t>
            </a:r>
          </a:p>
          <a:p>
            <a:pPr>
              <a:buNone/>
            </a:pPr>
            <a:r>
              <a:rPr lang="en-IN" sz="3100" dirty="0"/>
              <a:t>        break;</a:t>
            </a:r>
            <a:br>
              <a:rPr lang="en-IN" sz="3100" dirty="0"/>
            </a:br>
            <a:r>
              <a:rPr lang="en-IN" sz="3100" dirty="0"/>
              <a:t>     case label: &lt;statement&gt;</a:t>
            </a:r>
          </a:p>
          <a:p>
            <a:pPr>
              <a:buNone/>
            </a:pPr>
            <a:r>
              <a:rPr lang="en-IN" sz="3100" dirty="0"/>
              <a:t>        break;</a:t>
            </a:r>
            <a:br>
              <a:rPr lang="en-IN" sz="3100" dirty="0"/>
            </a:br>
            <a:r>
              <a:rPr lang="en-IN" sz="3100" dirty="0"/>
              <a:t>    default: &lt;statement&gt;</a:t>
            </a:r>
          </a:p>
          <a:p>
            <a:pPr>
              <a:buNone/>
            </a:pPr>
            <a:r>
              <a:rPr lang="en-IN" sz="3100" dirty="0"/>
              <a:t>}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in </a:t>
            </a:r>
            <a:r>
              <a:rPr lang="en-US" dirty="0" err="1"/>
              <a:t>c#</a:t>
            </a:r>
            <a:r>
              <a:rPr lang="en-US" dirty="0"/>
              <a:t> can have parameters of the following type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Reference</a:t>
            </a:r>
          </a:p>
          <a:p>
            <a:pPr lvl="1"/>
            <a:r>
              <a:rPr lang="en-US" dirty="0"/>
              <a:t>Out</a:t>
            </a:r>
          </a:p>
          <a:p>
            <a:pPr lvl="1"/>
            <a:r>
              <a:rPr lang="en-US" dirty="0"/>
              <a:t>Parameter Arrays 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 keyword helps in giving a variable number of arguments, </a:t>
            </a:r>
            <a:r>
              <a:rPr lang="en-US" dirty="0" err="1"/>
              <a:t>arraylist</a:t>
            </a:r>
            <a:r>
              <a:rPr lang="en-US" dirty="0"/>
              <a:t> separated by a comma, or no arguments )</a:t>
            </a:r>
          </a:p>
          <a:p>
            <a:pPr lvl="2"/>
            <a:r>
              <a:rPr lang="en-US" dirty="0" err="1"/>
              <a:t>Params</a:t>
            </a:r>
            <a:r>
              <a:rPr lang="en-US" dirty="0"/>
              <a:t>  keyword should be the last in the method declaration</a:t>
            </a:r>
          </a:p>
          <a:p>
            <a:pPr lvl="2"/>
            <a:r>
              <a:rPr lang="en-US" dirty="0"/>
              <a:t>Only one </a:t>
            </a:r>
            <a:r>
              <a:rPr lang="en-US" dirty="0" err="1"/>
              <a:t>Params</a:t>
            </a:r>
            <a:r>
              <a:rPr lang="en-US" dirty="0"/>
              <a:t> keyword is allowed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61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C#</a:t>
            </a:r>
          </a:p>
        </p:txBody>
      </p:sp>
      <p:pic>
        <p:nvPicPr>
          <p:cNvPr id="6" name="Picture 4" descr="one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808" y="3356992"/>
            <a:ext cx="3048000" cy="2743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48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03512" y="1052736"/>
            <a:ext cx="8496944" cy="5112568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Array is a collection of values of same data type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The following figure shows the array structure in system memory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196753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There are 3 types of arrays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Single-Dimensional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Two-Dimensional/Multi-Dimensional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Jagged Array</a:t>
            </a:r>
            <a:endParaRPr lang="en-IN" dirty="0"/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endParaRPr lang="en-US" spc="-35" dirty="0"/>
          </a:p>
          <a:p>
            <a:pPr marL="628650"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pc="-3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49</a:t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chitecture â Operating System &lt;ul&gt;&lt;li&gt;At the base of the diagram in gray is the operating system, which technically ca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3" y="877331"/>
            <a:ext cx="9341707" cy="522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119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Array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795" y="1440873"/>
            <a:ext cx="9029696" cy="381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Datatype [] Array_name=new Data type[size];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Data type: specifies what type of data is stored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Array_name: Indicates name of the array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new: It allocates memory to the array at runtime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Size: Indicates number of elements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2000" b="1" spc="-35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IN" sz="2000" b="1" spc="-35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50</a:t>
            </a:fld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Instantiation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ex: int []a=new int[5];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string []names=new string[3];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int []data=new int[5]{10,20,30,40,50} ;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51</a:t>
            </a:fld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in C# contd…</a:t>
            </a:r>
            <a:endParaRPr lang="en-IN" dirty="0"/>
          </a:p>
        </p:txBody>
      </p:sp>
      <p:pic>
        <p:nvPicPr>
          <p:cNvPr id="4" name="Content Placeholder 3" descr="Ar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1545" y="1340768"/>
            <a:ext cx="8381999" cy="3200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52</a:t>
            </a:fld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r>
              <a:rPr lang="en-US" dirty="0"/>
              <a:t>Arrays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832" y="1163781"/>
            <a:ext cx="9029696" cy="519256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Assigning values to array	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int []a= new int[4]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a[0]=10      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a[1]=20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a[2]=30		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a[3]=40		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 int []a=new int[4]{10,20,30,40}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int []a={10,20,30,40} //Dynamic allocation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a[index]-</a:t>
            </a:r>
            <a:r>
              <a:rPr lang="en-US" spc="-35" dirty="0"/>
              <a:t> 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returns the array value at particular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53</a:t>
            </a:fld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System.Array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99308"/>
            <a:ext cx="9029696" cy="495704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sort() : It sorts array elements in ascending order.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System.Array.Sort(array name)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reverse(): It arrange array elements in reverse order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System.Array.Reverse(array name)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copy() : It copies one Array elements into to another array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System.Array.Copy(source array name, destination array name, count)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Length: It returns size of the array 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b="1" spc="-35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Rank: It returns dimension of the array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54</a:t>
            </a:fld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Two-Dimensional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1454727"/>
            <a:ext cx="9029696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It stores values in one or more columns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H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as rows and columns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1800" spc="-35" dirty="0">
                <a:solidFill>
                  <a:srgbClr val="002060"/>
                </a:solidFill>
                <a:latin typeface="Book Antiqua" pitchFamily="18" charset="0"/>
              </a:rPr>
              <a:t>       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Ex: int [,] table=new table[4,3];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b="1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8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55</a:t>
            </a:fld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Two-Dimensional Array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268761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Assigning Values to 2-Dimensional Arrays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int [,] a=new int[2,2]{{12,32},{34,54}};           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int[,]table =new table[4,3] {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		                        {400, 450, 510},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          {500, 560, 630},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          {625, 676, 740},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         {1000, 1250, 1600}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	};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56</a:t>
            </a:fld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527"/>
            <a:ext cx="10515600" cy="6650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Jagged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900545"/>
            <a:ext cx="9029696" cy="58209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Jagged arrays are often called array of arrays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An element of a jagged array itself is an array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000" b="1" spc="-35" dirty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Datytype [][] Array_name = new Datatype[size][] ;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Size indicates no of arrays stored in jagged array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Ex:</a:t>
            </a:r>
            <a:r>
              <a:rPr lang="en-US" sz="2400" spc="-35" dirty="0"/>
              <a:t>   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int [][]j _array =new int[3][];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         j_array[0]=new int[] {1,2,3,4};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         j_array[1]=new int[] {5,6,7};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         j_array[2] =new int[] { 8,9};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b="1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8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57</a:t>
            </a:fld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/>
              <a:t>Strings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274618"/>
            <a:ext cx="8640960" cy="4890686"/>
          </a:xfrm>
        </p:spPr>
        <p:txBody>
          <a:bodyPr>
            <a:normAutofit/>
          </a:bodyPr>
          <a:lstStyle/>
          <a:p>
            <a:pPr marL="457200" indent="-457200" algn="just"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String is a collection of characters 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Memory is  allocated on the heap</a:t>
            </a:r>
          </a:p>
          <a:p>
            <a:pPr marL="457200" indent="-457200" algn="just">
              <a:spcAft>
                <a:spcPts val="60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            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string s=“abc”;		  </a:t>
            </a:r>
            <a:endParaRPr lang="en-US" sz="2400" dirty="0"/>
          </a:p>
          <a:p>
            <a:pPr marL="457200" indent="-457200" algn="just">
              <a:spcAft>
                <a:spcPts val="600"/>
              </a:spcAft>
              <a:buNone/>
            </a:pPr>
            <a:r>
              <a:rPr lang="en-US" sz="2400" dirty="0"/>
              <a:t>               string s1 = @"D:/Sample/ConsoelAPp“;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 is a predefined reference type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trings are Immutable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trings have  fixed size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 memory cannot be changed dynamically</a:t>
            </a:r>
          </a:p>
          <a:p>
            <a:pPr marL="457200" indent="-457200" algn="just">
              <a:spcAft>
                <a:spcPts val="600"/>
              </a:spcAft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58</a:t>
            </a:fld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/>
              <a:t>Methods of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108364"/>
            <a:ext cx="8784976" cy="53845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copy()- copies one string into another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latin typeface="Book Antiqua" pitchFamily="18" charset="0"/>
              </a:rPr>
              <a:t>String. Copy(value)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concat()-concats two strings</a:t>
            </a:r>
          </a:p>
          <a:p>
            <a:pPr lvl="1"/>
            <a:r>
              <a:rPr lang="en-US" sz="2200" dirty="0"/>
              <a:t>String.Concat(s1,s2)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compare()-compares two strings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</a:t>
            </a:r>
            <a:r>
              <a:rPr lang="en-US" sz="2200" dirty="0"/>
              <a:t>compare(string s1,string s2,bool ignorecase)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Equal(String s)-  </a:t>
            </a:r>
            <a:r>
              <a:rPr lang="en-US" dirty="0"/>
              <a:t>C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ompares two strings and return boolean value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split()-splits string into substrings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</a:t>
            </a:r>
            <a:r>
              <a:rPr lang="en-US" sz="2200" dirty="0"/>
              <a:t>string []s=s1.split('separator',' separator',....)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59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mmon Language Specification (CLS) &lt;ul&gt;&lt;li&gt;The CLS is a common platform that integrates code and components from multipl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2" y="1112108"/>
            <a:ext cx="9267566" cy="50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327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980728"/>
            <a:ext cx="8640960" cy="5112568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indexof("char")-finds the index of given char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indexof(“string”)-finds the index of given string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contains("substring")-</a:t>
            </a:r>
            <a:r>
              <a:rPr lang="en-US" dirty="0"/>
              <a:t>checks if 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substring exists in the string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tolower()-returns string in lowercase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toupper()-returns string in uppercase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TocharArray()-converts string to char array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replace("old string", "new string")- replaces old string with new string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replace('old char', 'new char')-replaces old char with new char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60</a:t>
            </a:fld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16182"/>
            <a:ext cx="8676456" cy="50401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Formatting strings are used to format the output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{0:Fn}-To display fixed decimal points n=1,2,….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{0:E}-To display output in exponential format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{0:C}-To display in currency format-$123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{0:P}-To display in percentage format-123%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{0:D}-To display date in long format-March 5 2011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{0:d}-To display date in small format-02/5/2011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{0:T}-To display time in long format-12:23:12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{0:t}-To display time in small format-12:23</a:t>
            </a:r>
          </a:p>
          <a:p>
            <a:pPr>
              <a:buNone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61</a:t>
            </a:fld>
            <a:endParaRPr lang="en-I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>
            <a:normAutofit/>
          </a:bodyPr>
          <a:lstStyle/>
          <a:p>
            <a:r>
              <a:rPr lang="en-US" dirty="0"/>
              <a:t>Enumerations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1122218"/>
            <a:ext cx="9029696" cy="4752109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Enumeration is the set of named constants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It is a user defined value type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 keyword is used to declare enumeration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enumeration type is any integral type like int ,long ,byte short</a:t>
            </a:r>
          </a:p>
          <a:p>
            <a:r>
              <a:rPr lang="en-US" dirty="0"/>
              <a:t>T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he default type of the enumeration list elements is 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62</a:t>
            </a:fld>
            <a:endParaRPr lang="en-I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/>
          <a:lstStyle/>
          <a:p>
            <a:r>
              <a:rPr lang="en-US" dirty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96290"/>
            <a:ext cx="9144000" cy="4860060"/>
          </a:xfrm>
        </p:spPr>
        <p:txBody>
          <a:bodyPr/>
          <a:lstStyle/>
          <a:p>
            <a:r>
              <a:rPr lang="en-US" dirty="0"/>
              <a:t>enum enumname:datatype {enumeration list};</a:t>
            </a:r>
          </a:p>
          <a:p>
            <a:pPr marL="800100" lvl="1" indent="-342900"/>
            <a:r>
              <a:rPr lang="en-US" dirty="0"/>
              <a:t>default  data type is int</a:t>
            </a:r>
          </a:p>
          <a:p>
            <a:pPr>
              <a:buNone/>
            </a:pPr>
            <a:r>
              <a:rPr lang="en-US" dirty="0"/>
              <a:t>	     </a:t>
            </a:r>
            <a:r>
              <a:rPr lang="en-US" sz="2400" dirty="0"/>
              <a:t>Ex:enum Days {Sat, Sun, Mon, Tue, Wed, Thu, Fri};</a:t>
            </a:r>
          </a:p>
          <a:p>
            <a:r>
              <a:rPr lang="en-US" dirty="0"/>
              <a:t> In Enumeration list the items are called enumerators</a:t>
            </a:r>
          </a:p>
          <a:p>
            <a:r>
              <a:rPr lang="en-US" dirty="0"/>
              <a:t>The value of the first enumerator is 0 .</a:t>
            </a:r>
          </a:p>
          <a:p>
            <a:r>
              <a:rPr lang="en-US" dirty="0"/>
              <a:t>The value of the each successive enumerator is  increased by 1</a:t>
            </a:r>
            <a:endParaRPr lang="en-US" b="1" dirty="0">
              <a:solidFill>
                <a:srgbClr val="0000FF"/>
              </a:solidFill>
            </a:endParaRPr>
          </a:p>
          <a:p>
            <a:pPr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63</a:t>
            </a:fld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/>
          <a:p>
            <a:r>
              <a:rPr lang="en-US" dirty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1246910"/>
            <a:ext cx="9029696" cy="4890654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Enumerator can be initialized to override the default value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Ex: enum Days{sat=1,sun,mon,tue,wed,thu}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Assigning enumerator value to variables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	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int i= (int) Days.sat [returns value]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Accessing the enumerator name to variables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 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string name= Days.sat [returns name]</a:t>
            </a:r>
          </a:p>
          <a:p>
            <a:pPr>
              <a:buNone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b="1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64</a:t>
            </a:fld>
            <a:endParaRPr lang="en-I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53B8-57DC-4796-8C7F-986A527F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Implicitly Typed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006E-A72D-44B5-BDD8-92EBCB34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</a:t>
            </a:r>
          </a:p>
          <a:p>
            <a:r>
              <a:rPr lang="en-IN" dirty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1534992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D44A-6707-4DA6-A03B-BBC89AA26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B2CA2-D1FE-4496-8344-BA0F8AFDE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382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EB3A-CA39-4424-A8FF-F1E7C6D5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Assemblies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1A5F-736D-4885-BA30-E9DBE720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ILDASM</a:t>
            </a:r>
          </a:p>
          <a:p>
            <a:r>
              <a:rPr lang="en-IN" dirty="0"/>
              <a:t>ILASM</a:t>
            </a:r>
          </a:p>
          <a:p>
            <a:r>
              <a:rPr lang="en-IN" dirty="0"/>
              <a:t>Strong Name creation</a:t>
            </a:r>
          </a:p>
          <a:p>
            <a:r>
              <a:rPr lang="en-IN" dirty="0"/>
              <a:t>GAC deployment using </a:t>
            </a:r>
            <a:r>
              <a:rPr lang="en-IN" dirty="0" err="1"/>
              <a:t>gacutil</a:t>
            </a:r>
            <a:endParaRPr lang="en-IN" dirty="0"/>
          </a:p>
          <a:p>
            <a:r>
              <a:rPr lang="en-IN" dirty="0"/>
              <a:t>Creating a DLL and referencing the same</a:t>
            </a:r>
          </a:p>
        </p:txBody>
      </p:sp>
    </p:spTree>
    <p:extLst>
      <p:ext uri="{BB962C8B-B14F-4D97-AF65-F5344CB8AC3E}">
        <p14:creationId xmlns:p14="http://schemas.microsoft.com/office/powerpoint/2010/main" val="34160892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OO Programming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Definition of Class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Overloaded Constructors</a:t>
            </a:r>
          </a:p>
          <a:p>
            <a:r>
              <a:rPr lang="en-US" dirty="0"/>
              <a:t>This  Keyword</a:t>
            </a:r>
          </a:p>
          <a:p>
            <a:r>
              <a:rPr lang="en-US" dirty="0"/>
              <a:t>Destructors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94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-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074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Encapsulation</a:t>
            </a:r>
            <a:r>
              <a:rPr lang="en-IN" dirty="0"/>
              <a:t> is defined 'as the process of enclosing one or more items within a physical or logical package'. Encapsulation, in object oriented programming methodology, prevents access to implementation details.</a:t>
            </a:r>
          </a:p>
          <a:p>
            <a:r>
              <a:rPr lang="en-IN" dirty="0"/>
              <a:t>Encapsulation is implemented by using </a:t>
            </a:r>
            <a:r>
              <a:rPr lang="en-IN" b="1" dirty="0"/>
              <a:t>access specifiers</a:t>
            </a:r>
            <a:r>
              <a:rPr lang="en-IN" dirty="0"/>
              <a:t>. </a:t>
            </a:r>
          </a:p>
          <a:p>
            <a:r>
              <a:rPr lang="en-IN" dirty="0"/>
              <a:t>An </a:t>
            </a:r>
            <a:r>
              <a:rPr lang="en-IN" b="1" dirty="0"/>
              <a:t>access specifier</a:t>
            </a:r>
            <a:r>
              <a:rPr lang="en-IN" dirty="0"/>
              <a:t> defines the scope and visibility of a class member. C# supports the following access specifiers −</a:t>
            </a:r>
          </a:p>
          <a:p>
            <a:r>
              <a:rPr lang="en-IN" dirty="0"/>
              <a:t>Public</a:t>
            </a:r>
          </a:p>
          <a:p>
            <a:r>
              <a:rPr lang="en-IN" dirty="0"/>
              <a:t>Private</a:t>
            </a:r>
          </a:p>
          <a:p>
            <a:r>
              <a:rPr lang="en-IN" dirty="0"/>
              <a:t>Protected</a:t>
            </a:r>
          </a:p>
          <a:p>
            <a:r>
              <a:rPr lang="en-IN" dirty="0"/>
              <a:t>Internal</a:t>
            </a:r>
          </a:p>
          <a:p>
            <a:r>
              <a:rPr lang="en-IN" dirty="0"/>
              <a:t>Protected internal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6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.NET Languages &lt;ul&gt;&lt;li&gt;.NET includes new object-oriented programming languages such asÂ  C#, Visual Basic .NET,Â J#Â (a Jav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96" y="679622"/>
            <a:ext cx="8995719" cy="55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312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FF98-3321-445A-988A-368802C0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950C-E573-482D-979F-47FBE827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Protected : </a:t>
            </a:r>
          </a:p>
          <a:p>
            <a:r>
              <a:rPr lang="en-US" dirty="0"/>
              <a:t>-Protected Members of a class are accessible to the class and all its derived classes</a:t>
            </a:r>
          </a:p>
          <a:p>
            <a:r>
              <a:rPr lang="en-US" dirty="0"/>
              <a:t>-The derived classes can be in the same assembly or different assembly</a:t>
            </a:r>
          </a:p>
          <a:p>
            <a:endParaRPr lang="en-US" dirty="0"/>
          </a:p>
          <a:p>
            <a:r>
              <a:rPr lang="en-US" dirty="0"/>
              <a:t>Public :</a:t>
            </a:r>
          </a:p>
          <a:p>
            <a:r>
              <a:rPr lang="en-US" dirty="0"/>
              <a:t>- All classes within the assembly or outside the assembly with or without derivation can access the public members of the class</a:t>
            </a:r>
          </a:p>
          <a:p>
            <a:r>
              <a:rPr lang="en-US" dirty="0"/>
              <a:t>-they just need to create an object of the class where the public members are declared.</a:t>
            </a:r>
          </a:p>
          <a:p>
            <a:endParaRPr lang="en-US" dirty="0"/>
          </a:p>
          <a:p>
            <a:r>
              <a:rPr lang="en-US" dirty="0"/>
              <a:t>Internal :</a:t>
            </a:r>
          </a:p>
          <a:p>
            <a:endParaRPr lang="en-US" dirty="0"/>
          </a:p>
          <a:p>
            <a:r>
              <a:rPr lang="en-US" dirty="0"/>
              <a:t>- It acts exactly the same as public access specifiers, but allows access to other derived or non derived classes of the same assembly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3930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D980-8C89-4910-9A9B-21FEB35B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D76-9024-4ABC-A92D-2D8D464B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1298713"/>
            <a:ext cx="10624930" cy="4878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Internal Protected :</a:t>
            </a:r>
          </a:p>
          <a:p>
            <a:r>
              <a:rPr lang="en-US" dirty="0"/>
              <a:t>-Internal to all the derived and non derived classes of the assembly and</a:t>
            </a:r>
          </a:p>
          <a:p>
            <a:r>
              <a:rPr lang="en-US" dirty="0"/>
              <a:t>- Protected to all the derived classes irrespective of the assembly.</a:t>
            </a:r>
          </a:p>
          <a:p>
            <a:endParaRPr lang="en-US" dirty="0"/>
          </a:p>
          <a:p>
            <a:r>
              <a:rPr lang="en-US" dirty="0"/>
              <a:t>Private : Accessible only in the class where it is declared.</a:t>
            </a:r>
          </a:p>
          <a:p>
            <a:r>
              <a:rPr lang="en-US" dirty="0"/>
              <a:t>- No access anywhere else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Classes and Interface are internal by default (You can change the access specifiers to public)</a:t>
            </a:r>
          </a:p>
          <a:p>
            <a:endParaRPr lang="en-US" dirty="0"/>
          </a:p>
          <a:p>
            <a:r>
              <a:rPr lang="en-US" dirty="0"/>
              <a:t>-All Class members are private by default (you can change them to public or internal or Protected)</a:t>
            </a:r>
          </a:p>
          <a:p>
            <a:endParaRPr lang="en-US" dirty="0"/>
          </a:p>
          <a:p>
            <a:r>
              <a:rPr lang="en-US" dirty="0"/>
              <a:t>-All interface members are public by default(you cannot change it with any other modifier)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815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endParaRPr lang="en-US" dirty="0"/>
          </a:p>
          <a:p>
            <a:r>
              <a:rPr lang="en-US" dirty="0"/>
              <a:t>Overloading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Operator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242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Properties</a:t>
            </a:r>
            <a:r>
              <a:rPr lang="en-IN" dirty="0"/>
              <a:t> are named members of classes, structures, and interfaces. </a:t>
            </a:r>
          </a:p>
          <a:p>
            <a:r>
              <a:rPr lang="en-IN" dirty="0"/>
              <a:t>Member variables or methods in a class or structures are called </a:t>
            </a:r>
            <a:r>
              <a:rPr lang="en-IN" b="1" dirty="0"/>
              <a:t>Fields</a:t>
            </a:r>
            <a:r>
              <a:rPr lang="en-IN" dirty="0"/>
              <a:t>. </a:t>
            </a:r>
          </a:p>
          <a:p>
            <a:r>
              <a:rPr lang="en-IN" dirty="0"/>
              <a:t>Properties are an extension of fields and are accessed using the same syntax. They use </a:t>
            </a:r>
            <a:r>
              <a:rPr lang="en-IN" b="1" dirty="0"/>
              <a:t>accessors</a:t>
            </a:r>
            <a:r>
              <a:rPr lang="en-IN" dirty="0"/>
              <a:t> through which the values of the private fields can be read, written or manipulated.</a:t>
            </a:r>
          </a:p>
          <a:p>
            <a:r>
              <a:rPr lang="en-IN" dirty="0"/>
              <a:t>Properties do not name the storage locations. Instead, they have </a:t>
            </a:r>
            <a:r>
              <a:rPr lang="en-IN" b="1" dirty="0"/>
              <a:t>accessors </a:t>
            </a:r>
            <a:r>
              <a:rPr lang="en-IN" dirty="0"/>
              <a:t>that read, write, or compute their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62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9811-BC73-4DBC-A231-1D05AC84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IN" dirty="0"/>
              <a:t>Indexers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B6D8-DCBD-4647-8EE3-427E07B0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2508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 </a:t>
            </a:r>
            <a:r>
              <a:rPr lang="en-US" b="1" dirty="0"/>
              <a:t>indexer</a:t>
            </a:r>
            <a:r>
              <a:rPr lang="en-US" dirty="0"/>
              <a:t> allows an object to be indexed such as an array. When you define an indexer for a class, this class behaves similar to a </a:t>
            </a:r>
            <a:r>
              <a:rPr lang="en-US" b="1" dirty="0"/>
              <a:t>virtual array</a:t>
            </a:r>
            <a:r>
              <a:rPr lang="en-US" dirty="0"/>
              <a:t>. You can then access the instance of this class using the array access operator ([ ]).</a:t>
            </a:r>
          </a:p>
          <a:p>
            <a:r>
              <a:rPr lang="en-US" sz="3900" dirty="0"/>
              <a:t>Use of Indexers</a:t>
            </a:r>
          </a:p>
          <a:p>
            <a:r>
              <a:rPr lang="en-US" dirty="0"/>
              <a:t>Declaration and behavior of an indexer is to some extent similar to a property. similar to the properties, you use </a:t>
            </a:r>
            <a:r>
              <a:rPr lang="en-US" b="1" dirty="0"/>
              <a:t>get</a:t>
            </a:r>
            <a:r>
              <a:rPr lang="en-US" dirty="0"/>
              <a:t> and </a:t>
            </a:r>
            <a:r>
              <a:rPr lang="en-US" b="1" dirty="0"/>
              <a:t>set</a:t>
            </a:r>
            <a:r>
              <a:rPr lang="en-US" dirty="0"/>
              <a:t> accessors for defining an indexer. However, properties return or set a specific data member, whereas indexers returns or sets a particular value from the object instance. In other words, it breaks the instance data into smaller parts and indexes each part, gets or sets each part.</a:t>
            </a:r>
          </a:p>
          <a:p>
            <a:r>
              <a:rPr lang="en-US" dirty="0"/>
              <a:t>Defining a property involves providing a property name. Indexers are not defined with names, but with the </a:t>
            </a:r>
            <a:r>
              <a:rPr lang="en-US" b="1" dirty="0"/>
              <a:t>this</a:t>
            </a:r>
            <a:r>
              <a:rPr lang="en-US" dirty="0"/>
              <a:t> keyword, which refers to the object instance.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2182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/>
              <a:t>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r>
              <a:rPr lang="en-US" dirty="0"/>
              <a:t>Interfaces are like classes, which contains properties, methods, delegates or events – but only declarations and no implementations.</a:t>
            </a:r>
          </a:p>
          <a:p>
            <a:r>
              <a:rPr lang="en-US" dirty="0"/>
              <a:t>Interface members are public by default</a:t>
            </a:r>
          </a:p>
          <a:p>
            <a:r>
              <a:rPr lang="en-US" dirty="0"/>
              <a:t>They do not allow explicit access modifiers</a:t>
            </a:r>
          </a:p>
          <a:p>
            <a:r>
              <a:rPr lang="en-US" dirty="0"/>
              <a:t>The class that inherits from an interface will have to provide implementation to all members</a:t>
            </a:r>
          </a:p>
          <a:p>
            <a:r>
              <a:rPr lang="en-US" dirty="0"/>
              <a:t>A class can inherit from multiple Interfaces</a:t>
            </a:r>
          </a:p>
          <a:p>
            <a:r>
              <a:rPr lang="en-US" dirty="0"/>
              <a:t>Interfaces can inherit from other Interfaces. </a:t>
            </a:r>
          </a:p>
          <a:p>
            <a:r>
              <a:rPr lang="en-US" dirty="0"/>
              <a:t>We cannot create an instance of an interface, but a reference variable can point to derived class object</a:t>
            </a:r>
          </a:p>
        </p:txBody>
      </p:sp>
    </p:spTree>
    <p:extLst>
      <p:ext uri="{BB962C8B-B14F-4D97-AF65-F5344CB8AC3E}">
        <p14:creationId xmlns:p14="http://schemas.microsoft.com/office/powerpoint/2010/main" val="15974185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2201-1B8D-4FCE-AD25-B64157A8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 of Interface: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8BF7-101E-4331-8A37-3FA9429D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is used to achieve loose coupling.</a:t>
            </a:r>
          </a:p>
          <a:p>
            <a:r>
              <a:rPr lang="en-US" dirty="0"/>
              <a:t>It is used to achieve total abstraction.</a:t>
            </a:r>
          </a:p>
          <a:p>
            <a:r>
              <a:rPr lang="en-US" dirty="0"/>
              <a:t>To achieve component-based programming</a:t>
            </a:r>
          </a:p>
          <a:p>
            <a:r>
              <a:rPr lang="en-US" dirty="0"/>
              <a:t>To achieve multiple inheritance and abstraction.</a:t>
            </a:r>
          </a:p>
          <a:p>
            <a:r>
              <a:rPr lang="en-US" dirty="0"/>
              <a:t>Interfaces add a plug and play like architecture into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628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Interface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class inherits from 2 interfaces, and both the interfaces have the same method name. </a:t>
            </a:r>
          </a:p>
          <a:p>
            <a:endParaRPr lang="en-US" dirty="0"/>
          </a:p>
          <a:p>
            <a:r>
              <a:rPr lang="en-US" dirty="0"/>
              <a:t>When a class explicitly implements an interface member, the interface member can no longer be accessed thru class reference variable, but only thru interface reference variable</a:t>
            </a:r>
          </a:p>
          <a:p>
            <a:r>
              <a:rPr lang="en-US" dirty="0"/>
              <a:t>Access modifiers are not allowed on explicitly implemented members</a:t>
            </a:r>
          </a:p>
          <a:p>
            <a:r>
              <a:rPr lang="en-US" dirty="0"/>
              <a:t>To make one of the interface method, the default, then implement that method normally, and the other explicitly. This makes the default method to be accessed thru class instance.</a:t>
            </a:r>
          </a:p>
        </p:txBody>
      </p:sp>
    </p:spTree>
    <p:extLst>
      <p:ext uri="{BB962C8B-B14F-4D97-AF65-F5344CB8AC3E}">
        <p14:creationId xmlns:p14="http://schemas.microsoft.com/office/powerpoint/2010/main" val="6433593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64CB-C71B-4D74-90C9-F5C04EB2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82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FAB4E2-070F-4084-B3E4-B0D042ABB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582903"/>
              </p:ext>
            </p:extLst>
          </p:nvPr>
        </p:nvGraphicFramePr>
        <p:xfrm>
          <a:off x="267677" y="365126"/>
          <a:ext cx="10515597" cy="530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846">
                  <a:extLst>
                    <a:ext uri="{9D8B030D-6E8A-4147-A177-3AD203B41FA5}">
                      <a16:colId xmlns:a16="http://schemas.microsoft.com/office/drawing/2014/main" val="4126190707"/>
                    </a:ext>
                  </a:extLst>
                </a:gridCol>
                <a:gridCol w="4167552">
                  <a:extLst>
                    <a:ext uri="{9D8B030D-6E8A-4147-A177-3AD203B41FA5}">
                      <a16:colId xmlns:a16="http://schemas.microsoft.com/office/drawing/2014/main" val="140421341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56828367"/>
                    </a:ext>
                  </a:extLst>
                </a:gridCol>
              </a:tblGrid>
              <a:tr h="43540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Feature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Interface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Abstract class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979378018"/>
                  </a:ext>
                </a:extLst>
              </a:tr>
              <a:tr h="733624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Multiple inheritance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 class may inherit several interfaces.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 class may inherit only one abstract class.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36869062"/>
                  </a:ext>
                </a:extLst>
              </a:tr>
              <a:tr h="137778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Default implementation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interface cannot provide any code, just the signature.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abstract class can provide complete, default code and/or just the details that have to be overridden.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48713645"/>
                  </a:ext>
                </a:extLst>
              </a:tr>
              <a:tr h="137778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Access Modfiers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interface cannot have access modifiers for the subs, functions, properties etc everything is assumed as public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abstract class can contain access modifiers for the subs, functions, properties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287352963"/>
                  </a:ext>
                </a:extLst>
              </a:tr>
              <a:tr h="137778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Core VS Peripheral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Interfaces are used to define the peripheral abilities of a class. In other words both Human and Vehicle can inherit from a IMovable interface.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abstract class defines the core identity of a class and there it is used for objects of the same type.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5142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6825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28D0B8-4F3A-4166-8389-495654163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052430"/>
              </p:ext>
            </p:extLst>
          </p:nvPr>
        </p:nvGraphicFramePr>
        <p:xfrm>
          <a:off x="838200" y="636105"/>
          <a:ext cx="10515597" cy="561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9926183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862679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04568078"/>
                    </a:ext>
                  </a:extLst>
                </a:gridCol>
              </a:tblGrid>
              <a:tr h="160621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Homogeneity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If various implementations only share method signatures then it is better to use Interfaces.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If various implementations are of the same kind and use common </a:t>
                      </a:r>
                      <a:r>
                        <a:rPr lang="en-US" dirty="0" err="1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behaviour</a:t>
                      </a:r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 or status then abstract class is better to use.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2638506"/>
                  </a:ext>
                </a:extLst>
              </a:tr>
              <a:tr h="997542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Speed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Requires more time to find the actual method in the corresponding classes.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Fast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80637928"/>
                  </a:ext>
                </a:extLst>
              </a:tr>
              <a:tr h="1910546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Adding functionality (Versioning)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If we add a new method to an Interface then we have to track down all the implementations of the interface and define implementation for the new method.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If we add a new method to an abstract class then we have the option of providing default implementation and therefore all the existing code might work properly.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149812461"/>
                  </a:ext>
                </a:extLst>
              </a:tr>
              <a:tr h="693207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Fields and Constants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No fields can be defined in interfaces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abstract class can have fields and </a:t>
                      </a:r>
                      <a:r>
                        <a:rPr lang="en-US" dirty="0" err="1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constrants</a:t>
                      </a:r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 defined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257470870"/>
                  </a:ext>
                </a:extLst>
              </a:tr>
              <a:tr h="4114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8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32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age.slidesharecdn.com/architectureof-netframework-110303000929-phpapp02/85/architecture-of-net-framework-8-320.jpg?cb=12991116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211" y="1037968"/>
            <a:ext cx="6215448" cy="454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595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r>
              <a:rPr lang="en-US" dirty="0"/>
              <a:t>Types of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4"/>
            <a:ext cx="10515600" cy="4997519"/>
          </a:xfrm>
        </p:spPr>
        <p:txBody>
          <a:bodyPr>
            <a:normAutofit/>
          </a:bodyPr>
          <a:lstStyle/>
          <a:p>
            <a:r>
              <a:rPr lang="en-US" dirty="0"/>
              <a:t>Abstract - Cannot be instantiated, but can be inherited. The subclasses can either implement or override its method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: Abstract class </a:t>
            </a:r>
            <a:r>
              <a:rPr lang="en-US" dirty="0" err="1"/>
              <a:t>Mycalss</a:t>
            </a:r>
            <a:endParaRPr lang="en-US" dirty="0"/>
          </a:p>
          <a:p>
            <a:r>
              <a:rPr lang="en-US" dirty="0"/>
              <a:t>Sealed – Can be instantiated but cannot be inherited. To avoid overriding or extending a class.</a:t>
            </a:r>
          </a:p>
          <a:p>
            <a:r>
              <a:rPr lang="en-US" dirty="0"/>
              <a:t>  	</a:t>
            </a:r>
            <a:r>
              <a:rPr lang="en-US" dirty="0" err="1"/>
              <a:t>Eg</a:t>
            </a:r>
            <a:r>
              <a:rPr lang="en-US" dirty="0"/>
              <a:t>: sealed class </a:t>
            </a:r>
            <a:r>
              <a:rPr lang="en-US" dirty="0" err="1"/>
              <a:t>sclass</a:t>
            </a:r>
            <a:endParaRPr lang="en-US" dirty="0"/>
          </a:p>
          <a:p>
            <a:r>
              <a:rPr lang="en-US" dirty="0"/>
              <a:t>Partial -  Can be defined in Multiple Files. Multiple developers can work simultaneously.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public partial class </a:t>
            </a:r>
            <a:r>
              <a:rPr lang="en-US" dirty="0" err="1"/>
              <a:t>MyPartialClass</a:t>
            </a:r>
            <a:endParaRPr lang="en-US" dirty="0"/>
          </a:p>
          <a:p>
            <a:r>
              <a:rPr lang="en-US" dirty="0"/>
              <a:t>Static – Cannot be inherited and cannot be instantiated</a:t>
            </a:r>
          </a:p>
          <a:p>
            <a:pPr marL="0" indent="0">
              <a:buNone/>
            </a:pPr>
            <a:r>
              <a:rPr lang="en-US" dirty="0"/>
              <a:t>	can have only all static members</a:t>
            </a:r>
          </a:p>
        </p:txBody>
      </p:sp>
    </p:spTree>
    <p:extLst>
      <p:ext uri="{BB962C8B-B14F-4D97-AF65-F5344CB8AC3E}">
        <p14:creationId xmlns:p14="http://schemas.microsoft.com/office/powerpoint/2010/main" val="31295933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CCB0-5207-4CEA-88D2-94BBA8E2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DABD-0805-40D6-8B17-598ADC16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exception is an unwanted or unexpected event, which occurs during the execution of a program </a:t>
            </a:r>
            <a:r>
              <a:rPr lang="en-US" dirty="0" err="1"/>
              <a:t>i.e</a:t>
            </a:r>
            <a:r>
              <a:rPr lang="en-US" dirty="0"/>
              <a:t> at runtime, that disrupts the normal flow of the program’s instructions. </a:t>
            </a:r>
          </a:p>
          <a:p>
            <a:r>
              <a:rPr lang="en-US" dirty="0"/>
              <a:t>Sometimes during the execution of program, the user may face the possibility that the program may crash or show an unexpected event during its runtime execution. </a:t>
            </a:r>
          </a:p>
          <a:p>
            <a:r>
              <a:rPr lang="en-US" dirty="0"/>
              <a:t>This unwanted event is known as Exception and it generally gives the indication regarding something wrong within the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3982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586B-1511-4AF6-9F41-2B63F093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C5DC-BD40-4E28-8E7F-8187B42F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try</a:t>
            </a:r>
            <a:r>
              <a:rPr lang="en-US" dirty="0"/>
              <a:t> − A try block identifies a block of code for which particular exceptions is activated. It is followed by one or more catch blocks.</a:t>
            </a:r>
          </a:p>
          <a:p>
            <a:r>
              <a:rPr lang="en-US" b="1" dirty="0"/>
              <a:t>catch</a:t>
            </a:r>
            <a:r>
              <a:rPr lang="en-US" dirty="0"/>
              <a:t> − A program catches an exception with an exception handler at the place in a program where you want to handle the problem. The catch keyword indicates the catching of an exception.</a:t>
            </a:r>
          </a:p>
          <a:p>
            <a:r>
              <a:rPr lang="en-US" b="1" dirty="0"/>
              <a:t>finally</a:t>
            </a:r>
            <a:r>
              <a:rPr lang="en-US" dirty="0"/>
              <a:t> − The finally block is used to execute a given set of statements, whether an exception is thrown or not thrown. For example, if you open a file, it must be closed whether an exception is raised or not.</a:t>
            </a:r>
          </a:p>
          <a:p>
            <a:r>
              <a:rPr lang="en-US" b="1" dirty="0"/>
              <a:t>throw</a:t>
            </a:r>
            <a:r>
              <a:rPr lang="en-US" dirty="0"/>
              <a:t> − A program throws an exception when a problem shows up. This is done using a throw keyword.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4242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852A-C184-44E9-AC72-07B346AB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Classes in C#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653B-46C5-4C53-ADE6-86FE82C0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C# exceptions are represented by classes. The exception classes in C# are mainly directly or indirectly derived from the </a:t>
            </a:r>
            <a:r>
              <a:rPr lang="en-US" b="1" dirty="0" err="1"/>
              <a:t>System.Exception</a:t>
            </a:r>
            <a:r>
              <a:rPr lang="en-US" dirty="0"/>
              <a:t> class. Some of the exception classes derived from the </a:t>
            </a:r>
            <a:r>
              <a:rPr lang="en-US" dirty="0" err="1"/>
              <a:t>System.Exception</a:t>
            </a:r>
            <a:r>
              <a:rPr lang="en-US" dirty="0"/>
              <a:t> class are the </a:t>
            </a:r>
            <a:r>
              <a:rPr lang="en-US" b="1" dirty="0" err="1"/>
              <a:t>System.ApplicationException</a:t>
            </a:r>
            <a:r>
              <a:rPr lang="en-US" dirty="0"/>
              <a:t> and </a:t>
            </a:r>
            <a:r>
              <a:rPr lang="en-US" b="1" dirty="0" err="1"/>
              <a:t>System.SystemException</a:t>
            </a:r>
            <a:r>
              <a:rPr lang="en-US" dirty="0" err="1"/>
              <a:t>classes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 err="1"/>
              <a:t>System.ApplicationException</a:t>
            </a:r>
            <a:r>
              <a:rPr lang="en-US" dirty="0"/>
              <a:t> class supports exceptions generated by application programs. Hence the exceptions defined by the programmers should derive from this class.</a:t>
            </a:r>
          </a:p>
          <a:p>
            <a:r>
              <a:rPr lang="en-US" dirty="0"/>
              <a:t>The </a:t>
            </a:r>
            <a:r>
              <a:rPr lang="en-US" b="1" dirty="0" err="1"/>
              <a:t>System.SystemException</a:t>
            </a:r>
            <a:r>
              <a:rPr lang="en-US" dirty="0"/>
              <a:t> class is the base class for all predefined system exception.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7149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A43-2322-4E1A-8E70-C42A368E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994B-7899-4253-A987-EC7F1316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51489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Errors:</a:t>
            </a:r>
          </a:p>
          <a:p>
            <a:endParaRPr lang="en-US" dirty="0"/>
          </a:p>
          <a:p>
            <a:r>
              <a:rPr lang="en-US" dirty="0"/>
              <a:t>Errors are unexpected issues that may arise during computer program execution.</a:t>
            </a:r>
          </a:p>
          <a:p>
            <a:r>
              <a:rPr lang="en-US" dirty="0"/>
              <a:t>Errors cannot be handled.</a:t>
            </a:r>
          </a:p>
          <a:p>
            <a:r>
              <a:rPr lang="en-US" dirty="0"/>
              <a:t>All Errors are exceptions.</a:t>
            </a:r>
          </a:p>
          <a:p>
            <a:endParaRPr lang="en-US" dirty="0"/>
          </a:p>
          <a:p>
            <a:r>
              <a:rPr lang="en-US" dirty="0"/>
              <a:t>Exceptions:</a:t>
            </a:r>
          </a:p>
          <a:p>
            <a:endParaRPr lang="en-US" dirty="0"/>
          </a:p>
          <a:p>
            <a:r>
              <a:rPr lang="en-US" dirty="0"/>
              <a:t>Exceptions are unexpected events that may arise during run-time.</a:t>
            </a:r>
          </a:p>
          <a:p>
            <a:r>
              <a:rPr lang="en-US" dirty="0"/>
              <a:t>Exceptions can be handled using try-catch mechanisms.</a:t>
            </a:r>
          </a:p>
          <a:p>
            <a:r>
              <a:rPr lang="en-US" dirty="0"/>
              <a:t>All exceptions are not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1852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Collection classes are specialized classes for data storage and retrieval. These classes provide support for stacks, queues, lists, and hash tables. Most collection classes implement the same interfaces.</a:t>
            </a:r>
          </a:p>
          <a:p>
            <a:r>
              <a:rPr lang="en-IN" dirty="0"/>
              <a:t>Collection classes serve various purposes, such as allocating memory dynamically to elements and accessing a list of items on the basis of an index etc. These classes create collections of objects of the Object class, which is the base class for all data types in C#.</a:t>
            </a:r>
          </a:p>
          <a:p>
            <a:r>
              <a:rPr lang="en-US" dirty="0"/>
              <a:t>Common Collection classes are </a:t>
            </a:r>
          </a:p>
          <a:p>
            <a:pPr lvl="1"/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 err="1"/>
              <a:t>SortedList</a:t>
            </a:r>
            <a:endParaRPr lang="en-US" dirty="0"/>
          </a:p>
          <a:p>
            <a:pPr lvl="1"/>
            <a:r>
              <a:rPr lang="en-US" dirty="0"/>
              <a:t>Stacks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 err="1"/>
              <a:t>HashTable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2795275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A934-6F5F-4458-92AD-4B2EB3FC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CCA6-239B-4807-A49C-0D5AD35E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 err="1"/>
              <a:t>Arraylist</a:t>
            </a:r>
            <a:r>
              <a:rPr lang="en-US" dirty="0"/>
              <a:t> is a class that is similar to an array, but it can be used to store values of various types.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doesn't have a specific size.</a:t>
            </a:r>
          </a:p>
          <a:p>
            <a:pPr lvl="1"/>
            <a:r>
              <a:rPr lang="en-US" dirty="0"/>
              <a:t>Any number of elements can be stored. </a:t>
            </a:r>
          </a:p>
          <a:p>
            <a:r>
              <a:rPr lang="en-US" dirty="0" err="1"/>
              <a:t>SortedList</a:t>
            </a:r>
            <a:endParaRPr lang="en-US" dirty="0"/>
          </a:p>
          <a:p>
            <a:pPr lvl="1"/>
            <a:r>
              <a:rPr lang="en-US" dirty="0"/>
              <a:t>Is a class that has the combination of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hashtable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   Represents the data as a key and value pair.</a:t>
            </a:r>
          </a:p>
          <a:p>
            <a:pPr lvl="1"/>
            <a:r>
              <a:rPr lang="en-US" dirty="0"/>
              <a:t>Arranges all the items in sorted order.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2708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Generics allows to create Classes and Methods decoupled with datatypes</a:t>
            </a:r>
          </a:p>
          <a:p>
            <a:endParaRPr lang="en-US" dirty="0"/>
          </a:p>
          <a:p>
            <a:r>
              <a:rPr lang="en-US" dirty="0"/>
              <a:t>Generics is a way to let you define type-safe classes without compromising</a:t>
            </a:r>
          </a:p>
          <a:p>
            <a:r>
              <a:rPr lang="en-US" dirty="0"/>
              <a:t> 	type safety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Productivity</a:t>
            </a:r>
          </a:p>
        </p:txBody>
      </p:sp>
    </p:spTree>
    <p:extLst>
      <p:ext uri="{BB962C8B-B14F-4D97-AF65-F5344CB8AC3E}">
        <p14:creationId xmlns:p14="http://schemas.microsoft.com/office/powerpoint/2010/main" val="37836508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B9C2-BDF8-4DFE-81E6-CFC1BC58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BD9-6903-472A-A24D-C2E77E57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Non-generic                          Generic</a:t>
            </a:r>
          </a:p>
          <a:p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    -------------&gt;          List</a:t>
            </a:r>
          </a:p>
          <a:p>
            <a:r>
              <a:rPr lang="en-IN" dirty="0"/>
              <a:t> </a:t>
            </a:r>
            <a:r>
              <a:rPr lang="en-IN" dirty="0" err="1"/>
              <a:t>HashTable</a:t>
            </a:r>
            <a:r>
              <a:rPr lang="en-IN" dirty="0"/>
              <a:t>  -------------&gt;          Dictionary</a:t>
            </a:r>
          </a:p>
          <a:p>
            <a:r>
              <a:rPr lang="en-IN" dirty="0"/>
              <a:t> </a:t>
            </a:r>
            <a:r>
              <a:rPr lang="en-IN" dirty="0" err="1"/>
              <a:t>SortedList</a:t>
            </a:r>
            <a:r>
              <a:rPr lang="en-IN" dirty="0"/>
              <a:t>   -------------&gt;          </a:t>
            </a:r>
            <a:r>
              <a:rPr lang="en-IN" dirty="0" err="1"/>
              <a:t>SortedList</a:t>
            </a:r>
            <a:r>
              <a:rPr lang="en-IN" dirty="0"/>
              <a:t>  </a:t>
            </a:r>
          </a:p>
          <a:p>
            <a:r>
              <a:rPr lang="en-IN" dirty="0"/>
              <a:t> Stack           -------------&gt;          Stack</a:t>
            </a:r>
          </a:p>
          <a:p>
            <a:r>
              <a:rPr lang="en-IN" dirty="0"/>
              <a:t> Queue         -------------&gt;          Queue</a:t>
            </a:r>
          </a:p>
        </p:txBody>
      </p:sp>
    </p:spTree>
    <p:extLst>
      <p:ext uri="{BB962C8B-B14F-4D97-AF65-F5344CB8AC3E}">
        <p14:creationId xmlns:p14="http://schemas.microsoft.com/office/powerpoint/2010/main" val="12348313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Collections and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Non-Generic</a:t>
            </a:r>
          </a:p>
          <a:p>
            <a:r>
              <a:rPr lang="en-US" dirty="0"/>
              <a:t>Each element can represent a value of a different type.</a:t>
            </a:r>
          </a:p>
          <a:p>
            <a:r>
              <a:rPr lang="en-US" dirty="0"/>
              <a:t>Array Size is not fixed.</a:t>
            </a:r>
          </a:p>
          <a:p>
            <a:r>
              <a:rPr lang="en-US" dirty="0"/>
              <a:t>Elements can be added / removed at runtime.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1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ramework Class Library (FCL) &lt;ul&gt;&lt;li&gt;The FCL is a collection of over  7000 classes  and data types that enable .NET appli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7" y="1037968"/>
            <a:ext cx="9304638" cy="47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1527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C# delegates are similar to pointers to functions, in C or C++. A </a:t>
            </a:r>
            <a:r>
              <a:rPr lang="en-IN" b="1" dirty="0"/>
              <a:t>delegate</a:t>
            </a:r>
            <a:r>
              <a:rPr lang="en-IN" dirty="0"/>
              <a:t> is a reference type variable that holds the reference to a method. The reference can be changed at runtime.</a:t>
            </a:r>
          </a:p>
          <a:p>
            <a:r>
              <a:rPr lang="en-IN" dirty="0"/>
              <a:t>Delegates are especially used for implementing events and the call-back methods. All delegates are implicitly derived from the </a:t>
            </a:r>
            <a:r>
              <a:rPr lang="en-IN" b="1" dirty="0" err="1"/>
              <a:t>System.Delegate</a:t>
            </a:r>
            <a:r>
              <a:rPr lang="en-IN" dirty="0" err="1"/>
              <a:t>class</a:t>
            </a:r>
            <a:r>
              <a:rPr lang="en-IN" dirty="0"/>
              <a:t>.</a:t>
            </a:r>
          </a:p>
          <a:p>
            <a:r>
              <a:rPr lang="en-IN" dirty="0"/>
              <a:t>Declaring Delegates</a:t>
            </a:r>
          </a:p>
          <a:p>
            <a:r>
              <a:rPr lang="en-IN" dirty="0"/>
              <a:t>Delegate declaration determines the methods that can be referenced by the delegate. A delegate can refer to a method, which has the same signature as that of the delegate.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1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5969</Words>
  <Application>Microsoft Office PowerPoint</Application>
  <PresentationFormat>Widescreen</PresentationFormat>
  <Paragraphs>744</Paragraphs>
  <Slides>90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Book Antiqua</vt:lpstr>
      <vt:lpstr>Calibri</vt:lpstr>
      <vt:lpstr>Calibri Light</vt:lpstr>
      <vt:lpstr>Segoe UI</vt:lpstr>
      <vt:lpstr>Wingdings</vt:lpstr>
      <vt:lpstr>Office Theme</vt:lpstr>
      <vt:lpstr>Introduction to .Net Framework</vt:lpstr>
      <vt:lpstr>      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In Conclusion..</vt:lpstr>
      <vt:lpstr>Kinds of Application</vt:lpstr>
      <vt:lpstr>  Assemblies </vt:lpstr>
      <vt:lpstr>Assemblies contd….</vt:lpstr>
      <vt:lpstr>Global Assembly Cache</vt:lpstr>
      <vt:lpstr>     Assembler Tools</vt:lpstr>
      <vt:lpstr>C Sharp</vt:lpstr>
      <vt:lpstr>Major Objectives </vt:lpstr>
      <vt:lpstr>C Sharp Basics</vt:lpstr>
      <vt:lpstr>Namespace</vt:lpstr>
      <vt:lpstr>Data Types</vt:lpstr>
      <vt:lpstr>Value types</vt:lpstr>
      <vt:lpstr>Reference types</vt:lpstr>
      <vt:lpstr>Data Types in C#(contd …)</vt:lpstr>
      <vt:lpstr>Literals in C#</vt:lpstr>
      <vt:lpstr>Data Types In C# contd…</vt:lpstr>
      <vt:lpstr>Data Types In C# contd…</vt:lpstr>
      <vt:lpstr>Boxing and Unboxing</vt:lpstr>
      <vt:lpstr>Type Conversions</vt:lpstr>
      <vt:lpstr>Nullables</vt:lpstr>
      <vt:lpstr>Operators</vt:lpstr>
      <vt:lpstr>Visual Studio</vt:lpstr>
      <vt:lpstr>Control Statements</vt:lpstr>
      <vt:lpstr>Control Statements</vt:lpstr>
      <vt:lpstr>Control Statements contd…</vt:lpstr>
      <vt:lpstr>Control Statements contd…</vt:lpstr>
      <vt:lpstr>Methods and Parameters</vt:lpstr>
      <vt:lpstr>Arrays in C#</vt:lpstr>
      <vt:lpstr>Arrays in C# contd…</vt:lpstr>
      <vt:lpstr>Array Instantiation</vt:lpstr>
      <vt:lpstr>Array Instantiation</vt:lpstr>
      <vt:lpstr>Arrays in C# contd…</vt:lpstr>
      <vt:lpstr>Arrays in C# contd…</vt:lpstr>
      <vt:lpstr>System.Array Class</vt:lpstr>
      <vt:lpstr>Two-Dimensional Array</vt:lpstr>
      <vt:lpstr>Two-Dimensional Array contd…</vt:lpstr>
      <vt:lpstr>Jagged Arrays</vt:lpstr>
      <vt:lpstr>Strings in c#</vt:lpstr>
      <vt:lpstr>Methods of String Class</vt:lpstr>
      <vt:lpstr>Methods of String Class</vt:lpstr>
      <vt:lpstr>Formatting strings</vt:lpstr>
      <vt:lpstr>Enumerations</vt:lpstr>
      <vt:lpstr>Enumerations contd…</vt:lpstr>
      <vt:lpstr>Enumerations contd…</vt:lpstr>
      <vt:lpstr>Implicitly Typed Variables</vt:lpstr>
      <vt:lpstr>Day 2 </vt:lpstr>
      <vt:lpstr>  Assemblies</vt:lpstr>
      <vt:lpstr> OO Programming  </vt:lpstr>
      <vt:lpstr>Abstraction - Encapsulation</vt:lpstr>
      <vt:lpstr>PowerPoint Presentation</vt:lpstr>
      <vt:lpstr>PowerPoint Presentation</vt:lpstr>
      <vt:lpstr> Polymorphism</vt:lpstr>
      <vt:lpstr>Properties</vt:lpstr>
      <vt:lpstr>Indexers</vt:lpstr>
      <vt:lpstr> Interfaces</vt:lpstr>
      <vt:lpstr>Advantages  of Interface: </vt:lpstr>
      <vt:lpstr>Explicit Interface Implementation</vt:lpstr>
      <vt:lpstr>PowerPoint Presentation</vt:lpstr>
      <vt:lpstr>PowerPoint Presentation</vt:lpstr>
      <vt:lpstr>Types of Classes</vt:lpstr>
      <vt:lpstr>Exceptions</vt:lpstr>
      <vt:lpstr>Exception Handling</vt:lpstr>
      <vt:lpstr>Exception Classes in C# </vt:lpstr>
      <vt:lpstr>PowerPoint Presentation</vt:lpstr>
      <vt:lpstr>Collections</vt:lpstr>
      <vt:lpstr>PowerPoint Presentation</vt:lpstr>
      <vt:lpstr>Generics</vt:lpstr>
      <vt:lpstr>PowerPoint Presentation</vt:lpstr>
      <vt:lpstr>Difference between Collections and Generics</vt:lpstr>
      <vt:lpstr>Delegates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Rekha Sairam</cp:lastModifiedBy>
  <cp:revision>97</cp:revision>
  <dcterms:created xsi:type="dcterms:W3CDTF">2018-07-26T05:17:10Z</dcterms:created>
  <dcterms:modified xsi:type="dcterms:W3CDTF">2020-08-05T12:39:00Z</dcterms:modified>
</cp:coreProperties>
</file>