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93" r:id="rId3"/>
    <p:sldId id="294" r:id="rId4"/>
    <p:sldId id="295" r:id="rId5"/>
    <p:sldId id="296" r:id="rId6"/>
    <p:sldId id="297" r:id="rId7"/>
    <p:sldId id="308" r:id="rId8"/>
    <p:sldId id="298" r:id="rId9"/>
    <p:sldId id="299" r:id="rId10"/>
    <p:sldId id="300" r:id="rId11"/>
    <p:sldId id="301" r:id="rId12"/>
    <p:sldId id="302" r:id="rId13"/>
    <p:sldId id="303" r:id="rId14"/>
    <p:sldId id="304" r:id="rId15"/>
    <p:sldId id="309" r:id="rId16"/>
    <p:sldId id="305" r:id="rId17"/>
    <p:sldId id="306" r:id="rId18"/>
    <p:sldId id="310" r:id="rId19"/>
    <p:sldId id="30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502" autoAdjust="0"/>
  </p:normalViewPr>
  <p:slideViewPr>
    <p:cSldViewPr>
      <p:cViewPr>
        <p:scale>
          <a:sx n="65" d="100"/>
          <a:sy n="65" d="100"/>
        </p:scale>
        <p:origin x="-1536" y="-120"/>
      </p:cViewPr>
      <p:guideLst>
        <p:guide orient="horz" pos="2160"/>
        <p:guide pos="2880"/>
      </p:guideLst>
    </p:cSldViewPr>
  </p:slideViewPr>
  <p:notesTextViewPr>
    <p:cViewPr>
      <p:scale>
        <a:sx n="100" d="100"/>
        <a:sy n="100" d="100"/>
      </p:scale>
      <p:origin x="0" y="0"/>
    </p:cViewPr>
  </p:notesTextViewPr>
  <p:notesViewPr>
    <p:cSldViewPr>
      <p:cViewPr>
        <p:scale>
          <a:sx n="82" d="100"/>
          <a:sy n="82" d="100"/>
        </p:scale>
        <p:origin x="-2274" y="95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27-04-2018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constraint ensures that a column or a group of columns in each row have a distinct value.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 column(s) can have a null value but the values cannot be duplicated.</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constraint defines a business rule on a column.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All the rows must satisfy this rule.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The constraint can be applied for a single column or a group of columns.</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constraint identifies any column referencing the PRIMARY KEY in another table.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It establishes a relationship between two columns in the same table or between different tables.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For a column to be defined as a Foreign Key, it should be a defined as a Primary Key in the table which it is referring.</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One or more columns can be defined as Foreign key.</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DEFAULT constraint is used to insert a default value into a column.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default value will be added to all new records, if no other value is specified.</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16</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fontAlgn="base"/>
            <a:r>
              <a:rPr lang="en-US" sz="1200" b="1" i="0" kern="1200" dirty="0" smtClean="0">
                <a:solidFill>
                  <a:schemeClr val="tx1"/>
                </a:solidFill>
                <a:latin typeface="+mn-lt"/>
                <a:ea typeface="+mn-ea"/>
                <a:cs typeface="+mn-cs"/>
              </a:rPr>
              <a:t>INNER JOIN</a:t>
            </a:r>
          </a:p>
          <a:p>
            <a:pPr fontAlgn="base"/>
            <a:r>
              <a:rPr lang="en-US" sz="1200" b="0" i="0" kern="1200" dirty="0" smtClean="0">
                <a:solidFill>
                  <a:schemeClr val="tx1"/>
                </a:solidFill>
                <a:latin typeface="+mn-lt"/>
                <a:ea typeface="+mn-ea"/>
                <a:cs typeface="+mn-cs"/>
              </a:rPr>
              <a:t>This join returns rows when there is at least one match in both the tables.</a:t>
            </a:r>
          </a:p>
          <a:p>
            <a:endParaRPr lang="en-US" dirty="0" smtClean="0"/>
          </a:p>
          <a:p>
            <a:pPr fontAlgn="base"/>
            <a:r>
              <a:rPr lang="en-US" sz="1200" b="1" i="0" kern="1200" dirty="0" smtClean="0">
                <a:solidFill>
                  <a:schemeClr val="tx1"/>
                </a:solidFill>
                <a:latin typeface="+mn-lt"/>
                <a:ea typeface="+mn-ea"/>
                <a:cs typeface="+mn-cs"/>
              </a:rPr>
              <a:t>OUTER JOIN</a:t>
            </a:r>
          </a:p>
          <a:p>
            <a:pPr fontAlgn="base"/>
            <a:r>
              <a:rPr lang="en-US" sz="1200" b="0" i="0" kern="1200" dirty="0" smtClean="0">
                <a:solidFill>
                  <a:schemeClr val="tx1"/>
                </a:solidFill>
                <a:latin typeface="+mn-lt"/>
                <a:ea typeface="+mn-ea"/>
                <a:cs typeface="+mn-cs"/>
              </a:rPr>
              <a:t>There are three different Outer Join methods.</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LEFT OUTER JOIN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This join returns all the rows from the left table in conjunction with the matching rows from the right table. If there are no columns matching in the right table, it returns NULL values.</a:t>
            </a:r>
          </a:p>
          <a:p>
            <a:pPr fontAlgn="base"/>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RIGHT OUTER JOIN</a:t>
            </a:r>
            <a:r>
              <a:rPr lang="en-US" dirty="0" smtClean="0"/>
              <a:t/>
            </a:r>
            <a:br>
              <a:rPr lang="en-US" dirty="0" smtClean="0"/>
            </a:br>
            <a:r>
              <a:rPr lang="en-US" sz="1200" b="0" i="0" kern="1200" dirty="0" smtClean="0">
                <a:solidFill>
                  <a:schemeClr val="tx1"/>
                </a:solidFill>
                <a:latin typeface="+mn-lt"/>
                <a:ea typeface="+mn-ea"/>
                <a:cs typeface="+mn-cs"/>
              </a:rPr>
              <a:t>This join returns all the rows from the right table in conjunction with the matching rows from the left table. If there are no columns matching in the left table, it returns NULL values.</a:t>
            </a:r>
            <a:r>
              <a:rPr lang="en-US" dirty="0" smtClean="0"/>
              <a:t/>
            </a:r>
            <a:br>
              <a:rPr lang="en-US" dirty="0" smtClean="0"/>
            </a:br>
            <a:endParaRPr lang="en-US" dirty="0" smtClean="0"/>
          </a:p>
          <a:p>
            <a:pPr fontAlgn="base"/>
            <a:r>
              <a:rPr lang="en-US" sz="1200" b="1" i="0" kern="1200" dirty="0" smtClean="0">
                <a:solidFill>
                  <a:schemeClr val="tx1"/>
                </a:solidFill>
                <a:latin typeface="+mn-lt"/>
                <a:ea typeface="+mn-ea"/>
                <a:cs typeface="+mn-cs"/>
              </a:rPr>
              <a:t>FULL OUTER JOIN</a:t>
            </a:r>
            <a:r>
              <a:rPr lang="en-US" dirty="0" smtClean="0"/>
              <a:t/>
            </a:r>
            <a:br>
              <a:rPr lang="en-US" dirty="0" smtClean="0"/>
            </a:br>
            <a:r>
              <a:rPr lang="en-US" sz="1200" b="0" i="0" kern="1200" dirty="0" smtClean="0">
                <a:solidFill>
                  <a:schemeClr val="tx1"/>
                </a:solidFill>
                <a:latin typeface="+mn-lt"/>
                <a:ea typeface="+mn-ea"/>
                <a:cs typeface="+mn-cs"/>
              </a:rPr>
              <a:t>This join combines left outer join and right outer join. It returns row from either table when the conditions are met and returns null value when there is no match.</a:t>
            </a:r>
          </a:p>
          <a:p>
            <a:pPr fontAlgn="base"/>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CROSS JOIN</a:t>
            </a:r>
          </a:p>
          <a:p>
            <a:pPr fontAlgn="base"/>
            <a:r>
              <a:rPr lang="en-US" sz="1200" b="0" i="0" kern="1200" dirty="0" smtClean="0">
                <a:solidFill>
                  <a:schemeClr val="tx1"/>
                </a:solidFill>
                <a:latin typeface="+mn-lt"/>
                <a:ea typeface="+mn-ea"/>
                <a:cs typeface="+mn-cs"/>
              </a:rPr>
              <a:t>This join is a Cartesian join that does not necessitate any condition to join. The </a:t>
            </a:r>
            <a:r>
              <a:rPr lang="en-US" sz="1200" b="0" i="0" kern="1200" dirty="0" err="1" smtClean="0">
                <a:solidFill>
                  <a:schemeClr val="tx1"/>
                </a:solidFill>
                <a:latin typeface="+mn-lt"/>
                <a:ea typeface="+mn-ea"/>
                <a:cs typeface="+mn-cs"/>
              </a:rPr>
              <a:t>resultset</a:t>
            </a:r>
            <a:r>
              <a:rPr lang="en-US" sz="1200" b="0" i="0" kern="1200" dirty="0" smtClean="0">
                <a:solidFill>
                  <a:schemeClr val="tx1"/>
                </a:solidFill>
                <a:latin typeface="+mn-lt"/>
                <a:ea typeface="+mn-ea"/>
                <a:cs typeface="+mn-cs"/>
              </a:rPr>
              <a:t> contains records that are multiplication of record number from both the tables.</a:t>
            </a:r>
          </a:p>
          <a:p>
            <a:pPr fontAlgn="base"/>
            <a:endParaRPr lang="en-US" sz="1200" b="0" i="0" kern="1200" dirty="0" smtClean="0">
              <a:solidFill>
                <a:schemeClr val="tx1"/>
              </a:solidFill>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Group functions are built-in SQL functions that operate on groups of rows and return one value for the entire group. </a:t>
            </a:r>
          </a:p>
          <a:p>
            <a:r>
              <a:rPr lang="en-US" sz="1200" b="0" i="0" kern="1200" dirty="0" smtClean="0">
                <a:solidFill>
                  <a:schemeClr val="tx1"/>
                </a:solidFill>
                <a:latin typeface="+mn-lt"/>
                <a:ea typeface="+mn-ea"/>
                <a:cs typeface="+mn-cs"/>
              </a:rPr>
              <a:t>These functions are: </a:t>
            </a:r>
            <a:r>
              <a:rPr lang="en-US" sz="1200" b="1" i="0" kern="1200" dirty="0" smtClean="0">
                <a:solidFill>
                  <a:schemeClr val="tx1"/>
                </a:solidFill>
                <a:latin typeface="+mn-lt"/>
                <a:ea typeface="+mn-ea"/>
                <a:cs typeface="+mn-cs"/>
              </a:rPr>
              <a:t>COUNT, MAX, MIN, AVG, SUM, DISTINCT</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SQL COUNT ():</a:t>
            </a:r>
            <a:r>
              <a:rPr lang="en-US" sz="1200" b="0" i="0" kern="1200" dirty="0" smtClean="0">
                <a:solidFill>
                  <a:schemeClr val="tx1"/>
                </a:solidFill>
                <a:latin typeface="+mn-lt"/>
                <a:ea typeface="+mn-ea"/>
                <a:cs typeface="+mn-cs"/>
              </a:rPr>
              <a:t> This function returns the number of rows in the table that satisfies the condition specified in the WHERE condition. If the WHERE condition is not specified, then the query returns the total number of rows in the table.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DISTINCT():</a:t>
            </a:r>
            <a:r>
              <a:rPr lang="en-US" sz="1200" b="0" i="0" kern="1200" dirty="0" smtClean="0">
                <a:solidFill>
                  <a:schemeClr val="tx1"/>
                </a:solidFill>
                <a:latin typeface="+mn-lt"/>
                <a:ea typeface="+mn-ea"/>
                <a:cs typeface="+mn-cs"/>
              </a:rPr>
              <a:t> This function is used to select the distinct rows.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MAX():</a:t>
            </a:r>
            <a:r>
              <a:rPr lang="en-US" sz="1200" b="0" i="0" kern="1200" dirty="0" smtClean="0">
                <a:solidFill>
                  <a:schemeClr val="tx1"/>
                </a:solidFill>
                <a:latin typeface="+mn-lt"/>
                <a:ea typeface="+mn-ea"/>
                <a:cs typeface="+mn-cs"/>
              </a:rPr>
              <a:t> This function is used to get the maximum value from a column.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MIN():</a:t>
            </a:r>
            <a:r>
              <a:rPr lang="en-US" sz="1200" b="0" i="0" kern="1200" dirty="0" smtClean="0">
                <a:solidFill>
                  <a:schemeClr val="tx1"/>
                </a:solidFill>
                <a:latin typeface="+mn-lt"/>
                <a:ea typeface="+mn-ea"/>
                <a:cs typeface="+mn-cs"/>
              </a:rPr>
              <a:t> This function is used to get the minimum value from a column.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AVG():</a:t>
            </a:r>
            <a:r>
              <a:rPr lang="en-US" sz="1200" b="0" i="0" kern="1200" dirty="0" smtClean="0">
                <a:solidFill>
                  <a:schemeClr val="tx1"/>
                </a:solidFill>
                <a:latin typeface="+mn-lt"/>
                <a:ea typeface="+mn-ea"/>
                <a:cs typeface="+mn-cs"/>
              </a:rPr>
              <a:t> This function is used to get the average value of a numeric column.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SUM():</a:t>
            </a:r>
            <a:r>
              <a:rPr lang="en-US" sz="1200" b="0" i="0" kern="1200" dirty="0" smtClean="0">
                <a:solidFill>
                  <a:schemeClr val="tx1"/>
                </a:solidFill>
                <a:latin typeface="+mn-lt"/>
                <a:ea typeface="+mn-ea"/>
                <a:cs typeface="+mn-cs"/>
              </a:rPr>
              <a:t> This function is used to get the sum of a numeric column</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SQL COUNT ():</a:t>
            </a:r>
            <a:r>
              <a:rPr lang="en-US" sz="1200" b="0" i="0" kern="1200" dirty="0" smtClean="0">
                <a:solidFill>
                  <a:schemeClr val="tx1"/>
                </a:solidFill>
                <a:latin typeface="+mn-lt"/>
                <a:ea typeface="+mn-ea"/>
                <a:cs typeface="+mn-cs"/>
              </a:rPr>
              <a:t> This function returns the number of rows in the table that satisfies the condition specified in the WHERE condition. If the WHERE condition is not specified, then the query returns the total number of rows in the table.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DISTINCT():</a:t>
            </a:r>
            <a:r>
              <a:rPr lang="en-US" sz="1200" b="0" i="0" kern="1200" dirty="0" smtClean="0">
                <a:solidFill>
                  <a:schemeClr val="tx1"/>
                </a:solidFill>
                <a:latin typeface="+mn-lt"/>
                <a:ea typeface="+mn-ea"/>
                <a:cs typeface="+mn-cs"/>
              </a:rPr>
              <a:t> This function is used to select the distinct rows.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MAX():</a:t>
            </a:r>
            <a:r>
              <a:rPr lang="en-US" sz="1200" b="0" i="0" kern="1200" dirty="0" smtClean="0">
                <a:solidFill>
                  <a:schemeClr val="tx1"/>
                </a:solidFill>
                <a:latin typeface="+mn-lt"/>
                <a:ea typeface="+mn-ea"/>
                <a:cs typeface="+mn-cs"/>
              </a:rPr>
              <a:t> This function is used to get the maximum value from a column.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MIN():</a:t>
            </a:r>
            <a:r>
              <a:rPr lang="en-US" sz="1200" b="0" i="0" kern="1200" dirty="0" smtClean="0">
                <a:solidFill>
                  <a:schemeClr val="tx1"/>
                </a:solidFill>
                <a:latin typeface="+mn-lt"/>
                <a:ea typeface="+mn-ea"/>
                <a:cs typeface="+mn-cs"/>
              </a:rPr>
              <a:t> This function is used to get the minimum value from a column.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AVG():</a:t>
            </a:r>
            <a:r>
              <a:rPr lang="en-US" sz="1200" b="0" i="0" kern="1200" dirty="0" smtClean="0">
                <a:solidFill>
                  <a:schemeClr val="tx1"/>
                </a:solidFill>
                <a:latin typeface="+mn-lt"/>
                <a:ea typeface="+mn-ea"/>
                <a:cs typeface="+mn-cs"/>
              </a:rPr>
              <a:t> This function is used to get the average value of a numeric column.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SQL SUM():</a:t>
            </a:r>
            <a:r>
              <a:rPr lang="en-US" sz="1200" b="0" i="0" kern="1200" dirty="0" smtClean="0">
                <a:solidFill>
                  <a:schemeClr val="tx1"/>
                </a:solidFill>
                <a:latin typeface="+mn-lt"/>
                <a:ea typeface="+mn-ea"/>
                <a:cs typeface="+mn-cs"/>
              </a:rPr>
              <a:t> This function is used to get the sum of a numeric column</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Having clause is used to filter data based on the group functions.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is similar to WHERE condition but is used with group functions.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Group functions cannot be used in WHERE Clause but can be used in HAVING clause.</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Subquery or Inner query or Nested query is a query in a query. A subquery is usually added in the WHERE Clause of the sql statement.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Most of the time, a subquery is used when you know how to search for a value using a SELECT statement, but do not know the exact value.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Subqueries are an alternate way of returning data from multiple tables.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Subqueries can be used with the following sql statements along with the comparision operators like =, &lt;, &gt;, &gt;=, &lt;= etc.</a:t>
            </a:r>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Integrity Constraints are used to apply business rules for the database tables.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Constraints can be defined in two ways </a:t>
            </a:r>
            <a:r>
              <a:rPr lang="en-US" dirty="0" smtClean="0"/>
              <a:t/>
            </a:r>
            <a:br>
              <a:rPr lang="en-US" dirty="0" smtClean="0"/>
            </a:br>
            <a:r>
              <a:rPr lang="en-US" sz="1200" b="0" i="0" kern="1200" dirty="0" smtClean="0">
                <a:solidFill>
                  <a:schemeClr val="tx1"/>
                </a:solidFill>
                <a:latin typeface="+mn-lt"/>
                <a:ea typeface="+mn-ea"/>
                <a:cs typeface="+mn-cs"/>
              </a:rPr>
              <a:t>1) The constraints can be specified immediately after the column definition. This is called column-level definition. </a:t>
            </a:r>
            <a:r>
              <a:rPr lang="en-US" dirty="0" smtClean="0"/>
              <a:t/>
            </a:r>
            <a:br>
              <a:rPr lang="en-US" dirty="0" smtClean="0"/>
            </a:br>
            <a:r>
              <a:rPr lang="en-US" sz="1200" b="0" i="0" kern="1200" dirty="0" smtClean="0">
                <a:solidFill>
                  <a:schemeClr val="tx1"/>
                </a:solidFill>
                <a:latin typeface="+mn-lt"/>
                <a:ea typeface="+mn-ea"/>
                <a:cs typeface="+mn-cs"/>
              </a:rPr>
              <a:t>2) The constraints can be specified after all the columns are defined. This is called table-level definition. </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This constraint defines a column or combination of columns which uniquely identifies each row in the table.</a:t>
            </a:r>
            <a:endParaRPr lang="en-US" dirty="0" smtClean="0"/>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dirty="0"/>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420888"/>
            <a:ext cx="8280920" cy="1470025"/>
          </a:xfrm>
        </p:spPr>
        <p:txBody>
          <a:bodyPr>
            <a:normAutofit/>
          </a:bodyPr>
          <a:lstStyle/>
          <a:p>
            <a:r>
              <a:rPr lang="en-US" dirty="0" smtClean="0"/>
              <a:t>Functions and Joins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Need of Constraints</a:t>
            </a:r>
            <a:endParaRPr lang="en-IN" dirty="0"/>
          </a:p>
        </p:txBody>
      </p:sp>
      <p:sp>
        <p:nvSpPr>
          <p:cNvPr id="3" name="Content Placeholder 2"/>
          <p:cNvSpPr>
            <a:spLocks noGrp="1"/>
          </p:cNvSpPr>
          <p:nvPr>
            <p:ph idx="1"/>
          </p:nvPr>
        </p:nvSpPr>
        <p:spPr>
          <a:xfrm>
            <a:off x="179512" y="1052736"/>
            <a:ext cx="8964488" cy="5400600"/>
          </a:xfrm>
        </p:spPr>
        <p:txBody>
          <a:bodyPr>
            <a:normAutofit/>
          </a:bodyPr>
          <a:lstStyle/>
          <a:p>
            <a:r>
              <a:rPr lang="en-IN" dirty="0" smtClean="0"/>
              <a:t>Constraints automatically enforces the integrity of a database by defining rules regarding the values allowed in columns and are the standard mechanism for enforcing integrity</a:t>
            </a:r>
          </a:p>
          <a:p>
            <a:endParaRPr lang="en-IN" dirty="0" smtClean="0"/>
          </a:p>
          <a:p>
            <a:r>
              <a:rPr lang="en-IN" dirty="0" smtClean="0"/>
              <a:t>unique and primary key constraints require that no two rows in a table have the same values in the specified columns. In addition, a primary key constraint requires that there not be a null value in any row of the column</a:t>
            </a:r>
          </a:p>
          <a:p>
            <a:endParaRPr lang="en-IN" dirty="0" smtClean="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10</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Primary Key</a:t>
            </a:r>
            <a:endParaRPr lang="en-IN" dirty="0"/>
          </a:p>
        </p:txBody>
      </p:sp>
      <p:sp>
        <p:nvSpPr>
          <p:cNvPr id="3" name="Content Placeholder 2"/>
          <p:cNvSpPr>
            <a:spLocks noGrp="1"/>
          </p:cNvSpPr>
          <p:nvPr>
            <p:ph idx="1"/>
          </p:nvPr>
        </p:nvSpPr>
        <p:spPr>
          <a:xfrm>
            <a:off x="179512" y="1124744"/>
            <a:ext cx="8712968" cy="5400600"/>
          </a:xfrm>
        </p:spPr>
        <p:txBody>
          <a:bodyPr>
            <a:normAutofit fontScale="92500" lnSpcReduction="10000"/>
          </a:bodyPr>
          <a:lstStyle/>
          <a:p>
            <a:endParaRPr lang="en-IN" sz="3000" dirty="0" smtClean="0"/>
          </a:p>
          <a:p>
            <a:r>
              <a:rPr lang="en-IN" sz="3000" dirty="0" smtClean="0"/>
              <a:t>PRIMARY KEY constraints identify the column or set of columns whose values uniquely identify a row in a table</a:t>
            </a:r>
          </a:p>
          <a:p>
            <a:endParaRPr lang="en-IN" sz="3000" dirty="0" smtClean="0"/>
          </a:p>
          <a:p>
            <a:r>
              <a:rPr lang="en-IN" sz="3000" dirty="0" smtClean="0"/>
              <a:t>No two rows in a table can have the same primary key value</a:t>
            </a:r>
          </a:p>
          <a:p>
            <a:endParaRPr lang="en-IN" sz="3000" dirty="0" smtClean="0"/>
          </a:p>
          <a:p>
            <a:r>
              <a:rPr lang="en-IN" sz="3000" dirty="0" smtClean="0"/>
              <a:t>We cannot enter a NULL for any column in a primary key</a:t>
            </a:r>
          </a:p>
          <a:p>
            <a:endParaRPr lang="en-IN" sz="3000" dirty="0" smtClean="0"/>
          </a:p>
          <a:p>
            <a:r>
              <a:rPr lang="en-IN" sz="3000" dirty="0" smtClean="0"/>
              <a:t>Each table should have a primary key. </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11</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Unique Key</a:t>
            </a:r>
            <a:endParaRPr lang="en-IN" dirty="0"/>
          </a:p>
        </p:txBody>
      </p:sp>
      <p:sp>
        <p:nvSpPr>
          <p:cNvPr id="3" name="Content Placeholder 2"/>
          <p:cNvSpPr>
            <a:spLocks noGrp="1"/>
          </p:cNvSpPr>
          <p:nvPr>
            <p:ph idx="1"/>
          </p:nvPr>
        </p:nvSpPr>
        <p:spPr>
          <a:xfrm>
            <a:off x="179512" y="1052736"/>
            <a:ext cx="8568952" cy="5616624"/>
          </a:xfrm>
        </p:spPr>
        <p:txBody>
          <a:bodyPr>
            <a:normAutofit/>
          </a:bodyPr>
          <a:lstStyle/>
          <a:p>
            <a:r>
              <a:rPr lang="en-IN" sz="2900" dirty="0" smtClean="0"/>
              <a:t>You can use UNIQUE constraints to ensure that no duplicate values are entered in specific columns that do not participate in a primary key</a:t>
            </a:r>
          </a:p>
          <a:p>
            <a:r>
              <a:rPr lang="en-IN" sz="2900" dirty="0" smtClean="0"/>
              <a:t>Multiple UNIQUE constraints can be defined on a table. UNIQUE constraints can be defined on columns that allow null values</a:t>
            </a:r>
          </a:p>
          <a:p>
            <a:r>
              <a:rPr lang="en-IN" sz="2900" dirty="0" smtClean="0"/>
              <a:t>A UNIQUE constraint can also be referenced by a FOREIGN KEY constraint</a:t>
            </a:r>
          </a:p>
          <a:p>
            <a:r>
              <a:rPr lang="en-IN" sz="2900" dirty="0" smtClean="0"/>
              <a:t>UNIQUE constraints enforce the uniqueness of the values in a set of columns</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12</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Check Key </a:t>
            </a:r>
            <a:endParaRPr lang="en-IN" dirty="0"/>
          </a:p>
        </p:txBody>
      </p:sp>
      <p:sp>
        <p:nvSpPr>
          <p:cNvPr id="3" name="Content Placeholder 2"/>
          <p:cNvSpPr>
            <a:spLocks noGrp="1"/>
          </p:cNvSpPr>
          <p:nvPr>
            <p:ph idx="1"/>
          </p:nvPr>
        </p:nvSpPr>
        <p:spPr>
          <a:xfrm>
            <a:off x="179512" y="1052736"/>
            <a:ext cx="8784976" cy="5616624"/>
          </a:xfrm>
        </p:spPr>
        <p:txBody>
          <a:bodyPr>
            <a:normAutofit/>
          </a:bodyPr>
          <a:lstStyle/>
          <a:p>
            <a:r>
              <a:rPr lang="en-IN" sz="2900" dirty="0" smtClean="0"/>
              <a:t>CHECK constraints enforce domain integrity by limiting the values that can be placed in a column</a:t>
            </a:r>
          </a:p>
          <a:p>
            <a:r>
              <a:rPr lang="en-IN" sz="2900" dirty="0" smtClean="0"/>
              <a:t>CHECK constraint specifies a Boolean search condition that is applied to all values entered for the column</a:t>
            </a:r>
          </a:p>
          <a:p>
            <a:r>
              <a:rPr lang="en-IN" sz="2900" dirty="0" smtClean="0"/>
              <a:t>CHECK constraints determine the valid values from a logical expression that is not based on data in another column</a:t>
            </a:r>
          </a:p>
          <a:p>
            <a:r>
              <a:rPr lang="en-IN" sz="2900" dirty="0" smtClean="0"/>
              <a:t>It is possible to apply multiple CHECK constraints to a single column</a:t>
            </a:r>
          </a:p>
          <a:p>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13</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Referential Integrity</a:t>
            </a:r>
            <a:endParaRPr lang="en-IN" dirty="0"/>
          </a:p>
        </p:txBody>
      </p:sp>
      <p:sp>
        <p:nvSpPr>
          <p:cNvPr id="3" name="Content Placeholder 2"/>
          <p:cNvSpPr>
            <a:spLocks noGrp="1"/>
          </p:cNvSpPr>
          <p:nvPr>
            <p:ph idx="1"/>
          </p:nvPr>
        </p:nvSpPr>
        <p:spPr>
          <a:xfrm>
            <a:off x="179512" y="1052736"/>
            <a:ext cx="8784976" cy="5256584"/>
          </a:xfrm>
        </p:spPr>
        <p:txBody>
          <a:bodyPr/>
          <a:lstStyle/>
          <a:p>
            <a:endParaRPr lang="en-IN" dirty="0" smtClean="0"/>
          </a:p>
          <a:p>
            <a:r>
              <a:rPr lang="en-IN" dirty="0" smtClean="0"/>
              <a:t> Referential integrity (references) constraints require that data being inserted in specific columns already have matching data in the specified table and columns</a:t>
            </a:r>
          </a:p>
          <a:p>
            <a:r>
              <a:rPr lang="en-IN" dirty="0" smtClean="0"/>
              <a:t> sp_helpconstraint - procedure can be used to find a table’s referenced tables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14</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dirty="0"/>
          </a:p>
        </p:txBody>
      </p:sp>
      <p:sp>
        <p:nvSpPr>
          <p:cNvPr id="6" name="Rounded Rectangle 5"/>
          <p:cNvSpPr/>
          <p:nvPr/>
        </p:nvSpPr>
        <p:spPr>
          <a:xfrm>
            <a:off x="251520" y="1196752"/>
            <a:ext cx="8496944" cy="47525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400" dirty="0" smtClean="0">
                <a:solidFill>
                  <a:srgbClr val="002060"/>
                </a:solidFill>
                <a:latin typeface="Book Antiqua" pitchFamily="18" charset="0"/>
              </a:rPr>
              <a:t>Which constraint </a:t>
            </a:r>
            <a:r>
              <a:rPr lang="en-IN" sz="2400" dirty="0" smtClean="0">
                <a:solidFill>
                  <a:srgbClr val="002060"/>
                </a:solidFill>
                <a:latin typeface="Book Antiqua" pitchFamily="18" charset="0"/>
              </a:rPr>
              <a:t>uniquely identify a row in a table</a:t>
            </a:r>
            <a:r>
              <a:rPr lang="en-US" sz="2400" dirty="0" smtClean="0">
                <a:solidFill>
                  <a:srgbClr val="002060"/>
                </a:solidFill>
                <a:latin typeface="Book Antiqua" pitchFamily="18" charset="0"/>
              </a:rPr>
              <a:t> </a:t>
            </a:r>
            <a:endParaRPr lang="en-IN" sz="2400" dirty="0" smtClean="0">
              <a:solidFill>
                <a:srgbClr val="002060"/>
              </a:solidFill>
              <a:latin typeface="Book Antiqua" pitchFamily="18" charset="0"/>
            </a:endParaRPr>
          </a:p>
          <a:p>
            <a:pPr marL="457200" indent="-457200"/>
            <a:r>
              <a:rPr lang="en-US" sz="2400" dirty="0" smtClean="0">
                <a:solidFill>
                  <a:srgbClr val="002060"/>
                </a:solidFill>
                <a:latin typeface="Book Antiqua" pitchFamily="18" charset="0"/>
              </a:rPr>
              <a:t>A . Foreign key B . Primary key C. Check key D. None </a:t>
            </a:r>
          </a:p>
          <a:p>
            <a:pPr marL="457200" indent="-457200"/>
            <a:r>
              <a:rPr lang="en-US" sz="2400" dirty="0" smtClean="0">
                <a:solidFill>
                  <a:srgbClr val="002060"/>
                </a:solidFill>
                <a:latin typeface="Book Antiqua" pitchFamily="18" charset="0"/>
              </a:rPr>
              <a:t>A.B</a:t>
            </a:r>
          </a:p>
          <a:p>
            <a:pPr marL="457200" indent="-457200"/>
            <a:endParaRPr lang="en-US" sz="2400" dirty="0" smtClean="0">
              <a:solidFill>
                <a:srgbClr val="002060"/>
              </a:solidFill>
              <a:latin typeface="Book Antiqua" pitchFamily="18" charset="0"/>
            </a:endParaRPr>
          </a:p>
          <a:p>
            <a:pPr marL="457200" indent="-457200"/>
            <a:r>
              <a:rPr lang="en-US" sz="2400" dirty="0" smtClean="0">
                <a:solidFill>
                  <a:srgbClr val="002060"/>
                </a:solidFill>
                <a:latin typeface="Book Antiqua" pitchFamily="18" charset="0"/>
              </a:rPr>
              <a:t>2.What is a check constraint</a:t>
            </a:r>
          </a:p>
          <a:p>
            <a:pPr marL="457200" indent="-457200">
              <a:buAutoNum type="alphaUcPeriod"/>
            </a:pPr>
            <a:r>
              <a:rPr lang="en-IN" sz="2400" dirty="0" smtClean="0">
                <a:solidFill>
                  <a:srgbClr val="002060"/>
                </a:solidFill>
                <a:latin typeface="Book Antiqua" pitchFamily="18" charset="0"/>
              </a:rPr>
              <a:t>Check constraints enforce domain integrity</a:t>
            </a:r>
          </a:p>
          <a:p>
            <a:pPr marL="457200" indent="-457200">
              <a:buAutoNum type="alphaUcPeriod"/>
            </a:pPr>
            <a:r>
              <a:rPr lang="en-US" sz="2400" dirty="0" smtClean="0">
                <a:solidFill>
                  <a:srgbClr val="002060"/>
                </a:solidFill>
                <a:latin typeface="Book Antiqua" pitchFamily="18" charset="0"/>
              </a:rPr>
              <a:t>Specifies boolean search</a:t>
            </a:r>
          </a:p>
          <a:p>
            <a:pPr marL="457200" indent="-457200">
              <a:buAutoNum type="alphaUcPeriod"/>
            </a:pPr>
            <a:r>
              <a:rPr lang="en-US" sz="2400" dirty="0" smtClean="0">
                <a:solidFill>
                  <a:srgbClr val="002060"/>
                </a:solidFill>
                <a:latin typeface="Book Antiqua" pitchFamily="18" charset="0"/>
              </a:rPr>
              <a:t>Can have multiple checks on a single constraint </a:t>
            </a:r>
          </a:p>
          <a:p>
            <a:pPr marL="457200" indent="-457200">
              <a:buAutoNum type="alphaUcPeriod"/>
            </a:pPr>
            <a:r>
              <a:rPr lang="en-US" sz="2400" dirty="0" smtClean="0">
                <a:solidFill>
                  <a:srgbClr val="002060"/>
                </a:solidFill>
                <a:latin typeface="Book Antiqua" pitchFamily="18" charset="0"/>
              </a:rPr>
              <a:t>All of the above </a:t>
            </a:r>
          </a:p>
          <a:p>
            <a:pPr marL="457200" indent="-457200"/>
            <a:r>
              <a:rPr lang="en-US" sz="2400" dirty="0" smtClean="0">
                <a:solidFill>
                  <a:srgbClr val="002060"/>
                </a:solidFill>
                <a:latin typeface="Book Antiqua" pitchFamily="18" charset="0"/>
              </a:rPr>
              <a:t>A. D</a:t>
            </a:r>
          </a:p>
          <a:p>
            <a:pPr marL="457200" indent="-457200">
              <a:buAutoNum type="alphaUcPeriod"/>
            </a:pPr>
            <a:endParaRPr lang="en-US" sz="2400" dirty="0" smtClean="0">
              <a:solidFill>
                <a:srgbClr val="002060"/>
              </a:solidFill>
              <a:latin typeface="Book Antiqua" pitchFamily="18" charset="0"/>
            </a:endParaRPr>
          </a:p>
          <a:p>
            <a:pPr marL="457200" indent="-457200">
              <a:buAutoNum type="alphaUcPeriod"/>
            </a:pPr>
            <a:endParaRPr lang="en-IN" sz="2400" dirty="0" smtClean="0">
              <a:solidFill>
                <a:srgbClr val="002060"/>
              </a:solidFill>
              <a:latin typeface="Book Antiqua" pitchFamily="18" charset="0"/>
            </a:endParaRPr>
          </a:p>
          <a:p>
            <a:pPr marL="457200" indent="-457200">
              <a:buAutoNum type="alphaUcPeriod"/>
            </a:pPr>
            <a:endParaRPr lang="en-IN" sz="2400" dirty="0" smtClean="0">
              <a:solidFill>
                <a:srgbClr val="002060"/>
              </a:solidFill>
              <a:latin typeface="Book Antiqua" pitchFamily="18" charset="0"/>
            </a:endParaRPr>
          </a:p>
          <a:p>
            <a:pPr marL="457200" indent="-457200"/>
            <a:endParaRPr lang="en-IN" sz="24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 calcmode="lin" valueType="num">
                                      <p:cBhvr additive="base">
                                        <p:cTn id="45"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Defining Defaults for Data</a:t>
            </a:r>
            <a:endParaRPr lang="en-IN" dirty="0"/>
          </a:p>
        </p:txBody>
      </p:sp>
      <p:sp>
        <p:nvSpPr>
          <p:cNvPr id="3" name="Content Placeholder 2"/>
          <p:cNvSpPr>
            <a:spLocks noGrp="1"/>
          </p:cNvSpPr>
          <p:nvPr>
            <p:ph idx="1"/>
          </p:nvPr>
        </p:nvSpPr>
        <p:spPr>
          <a:xfrm>
            <a:off x="0" y="1124744"/>
            <a:ext cx="9144000" cy="4525963"/>
          </a:xfrm>
        </p:spPr>
        <p:txBody>
          <a:bodyPr/>
          <a:lstStyle/>
          <a:p>
            <a:r>
              <a:rPr lang="en-IN" dirty="0" smtClean="0"/>
              <a:t> As an alternative to using defaults, you can use the default integrity constraint of the create table statement to accomplish some of the same tasks</a:t>
            </a:r>
          </a:p>
          <a:p>
            <a:r>
              <a:rPr lang="en-IN" dirty="0" smtClean="0"/>
              <a:t>However, It is specific for that table and cannot be bound to columns of other tables</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16</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a:xfrm>
            <a:off x="251520" y="1124744"/>
            <a:ext cx="8229600" cy="4525963"/>
          </a:xfrm>
        </p:spPr>
        <p:txBody>
          <a:bodyPr/>
          <a:lstStyle/>
          <a:p>
            <a:r>
              <a:rPr lang="en-US" dirty="0" smtClean="0"/>
              <a:t>Types of Joins</a:t>
            </a:r>
          </a:p>
          <a:p>
            <a:pPr lvl="1"/>
            <a:r>
              <a:rPr lang="en-US" dirty="0" smtClean="0"/>
              <a:t>Inner join or Equi join</a:t>
            </a:r>
          </a:p>
          <a:p>
            <a:pPr lvl="1"/>
            <a:r>
              <a:rPr lang="en-US" dirty="0" smtClean="0"/>
              <a:t>Outer Join</a:t>
            </a:r>
          </a:p>
          <a:p>
            <a:pPr lvl="2"/>
            <a:r>
              <a:rPr lang="en-US" dirty="0" smtClean="0"/>
              <a:t>Left Outer Join</a:t>
            </a:r>
          </a:p>
          <a:p>
            <a:pPr lvl="2"/>
            <a:r>
              <a:rPr lang="en-US" dirty="0" smtClean="0"/>
              <a:t>Right Outer Join</a:t>
            </a:r>
          </a:p>
          <a:p>
            <a:pPr lvl="2"/>
            <a:r>
              <a:rPr lang="en-US" dirty="0" smtClean="0"/>
              <a:t>Full Outer Join</a:t>
            </a:r>
          </a:p>
          <a:p>
            <a:pPr lvl="1"/>
            <a:r>
              <a:rPr lang="en-US" dirty="0" smtClean="0"/>
              <a:t>Cross join</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CYU</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18</a:t>
            </a:fld>
            <a:endParaRPr lang="en-IN" dirty="0"/>
          </a:p>
        </p:txBody>
      </p:sp>
      <p:sp>
        <p:nvSpPr>
          <p:cNvPr id="6" name="Rounded Rectangle 5"/>
          <p:cNvSpPr/>
          <p:nvPr/>
        </p:nvSpPr>
        <p:spPr>
          <a:xfrm>
            <a:off x="251520" y="1196752"/>
            <a:ext cx="8496944" cy="47525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r>
              <a:rPr lang="en-US" sz="2400" dirty="0" smtClean="0">
                <a:solidFill>
                  <a:srgbClr val="002060"/>
                </a:solidFill>
                <a:latin typeface="Book Antiqua" pitchFamily="18" charset="0"/>
              </a:rPr>
              <a:t>1.What are different types of joins </a:t>
            </a:r>
          </a:p>
          <a:p>
            <a:pPr marL="457200" indent="-457200">
              <a:buAutoNum type="alphaUcPeriod"/>
            </a:pPr>
            <a:r>
              <a:rPr lang="en-US" sz="2400" dirty="0" smtClean="0">
                <a:solidFill>
                  <a:srgbClr val="002060"/>
                </a:solidFill>
                <a:latin typeface="Book Antiqua" pitchFamily="18" charset="0"/>
              </a:rPr>
              <a:t>Inner join or Equi join , Outer Join , Cross join</a:t>
            </a:r>
          </a:p>
          <a:p>
            <a:pPr marL="914400" lvl="1" indent="-457200"/>
            <a:endParaRPr lang="en-US" sz="2400" dirty="0" smtClean="0">
              <a:solidFill>
                <a:srgbClr val="002060"/>
              </a:solidFill>
              <a:latin typeface="Book Antiqua" pitchFamily="18" charset="0"/>
            </a:endParaRPr>
          </a:p>
          <a:p>
            <a:pPr marL="457200" indent="-457200"/>
            <a:r>
              <a:rPr lang="en-US" sz="2400" dirty="0" smtClean="0">
                <a:solidFill>
                  <a:srgbClr val="002060"/>
                </a:solidFill>
                <a:latin typeface="Book Antiqua" pitchFamily="18" charset="0"/>
              </a:rPr>
              <a:t>2. What is referential integrity  </a:t>
            </a:r>
          </a:p>
          <a:p>
            <a:pPr marL="457200" indent="-457200"/>
            <a:r>
              <a:rPr lang="en-IN" sz="2400" dirty="0" smtClean="0">
                <a:solidFill>
                  <a:srgbClr val="002060"/>
                </a:solidFill>
                <a:latin typeface="Book Antiqua" pitchFamily="18" charset="0"/>
              </a:rPr>
              <a:t>A.Referential integrity (references) constraints require </a:t>
            </a:r>
          </a:p>
          <a:p>
            <a:pPr marL="457200" indent="-457200"/>
            <a:r>
              <a:rPr lang="en-IN" sz="2400" dirty="0" smtClean="0">
                <a:solidFill>
                  <a:srgbClr val="002060"/>
                </a:solidFill>
                <a:latin typeface="Book Antiqua" pitchFamily="18" charset="0"/>
              </a:rPr>
              <a:t>that data being inserted in specific columns already have </a:t>
            </a:r>
          </a:p>
          <a:p>
            <a:pPr marL="457200" indent="-457200"/>
            <a:r>
              <a:rPr lang="en-IN" sz="2400" dirty="0" smtClean="0">
                <a:solidFill>
                  <a:srgbClr val="002060"/>
                </a:solidFill>
                <a:latin typeface="Book Antiqua" pitchFamily="18" charset="0"/>
              </a:rPr>
              <a:t>matching data in the specified table and columns</a:t>
            </a:r>
            <a:endParaRPr lang="en-US" sz="2400" dirty="0" smtClean="0">
              <a:solidFill>
                <a:srgbClr val="002060"/>
              </a:solidFill>
              <a:latin typeface="Book Antiqua" pitchFamily="18" charset="0"/>
            </a:endParaRPr>
          </a:p>
          <a:p>
            <a:pPr marL="457200" indent="-457200"/>
            <a:endParaRPr lang="en-IN" sz="24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
        <p:nvSpPr>
          <p:cNvPr id="3" name="Slide Number Placeholder 2"/>
          <p:cNvSpPr>
            <a:spLocks noGrp="1"/>
          </p:cNvSpPr>
          <p:nvPr>
            <p:ph type="sldNum" sz="quarter" idx="12"/>
          </p:nvPr>
        </p:nvSpPr>
        <p:spPr/>
        <p:txBody>
          <a:bodyPr/>
          <a:lstStyle/>
          <a:p>
            <a:fld id="{0CD13243-3D31-4DD5-8512-B28F7F2A6CD3}" type="slidenum">
              <a:rPr lang="en-IN" smtClean="0">
                <a:solidFill>
                  <a:srgbClr val="002060"/>
                </a:solidFill>
              </a:rPr>
              <a:pPr/>
              <a:t>19</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67544" y="1196752"/>
            <a:ext cx="8229600" cy="4525963"/>
          </a:xfrm>
        </p:spPr>
        <p:txBody>
          <a:bodyPr>
            <a:noAutofit/>
          </a:bodyPr>
          <a:lstStyle/>
          <a:p>
            <a:pPr>
              <a:lnSpc>
                <a:spcPct val="150000"/>
              </a:lnSpc>
              <a:tabLst>
                <a:tab pos="521528" algn="l"/>
              </a:tabLst>
            </a:pPr>
            <a:endParaRPr lang="en-IN" sz="2000" b="1" spc="-35" dirty="0" smtClean="0"/>
          </a:p>
          <a:p>
            <a:pPr>
              <a:lnSpc>
                <a:spcPct val="150000"/>
              </a:lnSpc>
              <a:tabLst>
                <a:tab pos="521528" algn="l"/>
              </a:tabLst>
            </a:pPr>
            <a:r>
              <a:rPr lang="en-IN" b="1" spc="-35" dirty="0" smtClean="0"/>
              <a:t>Built in FUNCTIONS</a:t>
            </a:r>
          </a:p>
          <a:p>
            <a:pPr>
              <a:lnSpc>
                <a:spcPct val="150000"/>
              </a:lnSpc>
              <a:tabLst>
                <a:tab pos="521528" algn="l"/>
              </a:tabLst>
            </a:pPr>
            <a:r>
              <a:rPr lang="en-IN" b="1" spc="-35" dirty="0" smtClean="0"/>
              <a:t>GROUP BY</a:t>
            </a:r>
          </a:p>
          <a:p>
            <a:pPr>
              <a:lnSpc>
                <a:spcPct val="150000"/>
              </a:lnSpc>
              <a:tabLst>
                <a:tab pos="521528" algn="l"/>
              </a:tabLst>
            </a:pPr>
            <a:r>
              <a:rPr lang="en-IN" b="1" spc="-35" dirty="0" smtClean="0"/>
              <a:t>JOINS</a:t>
            </a:r>
          </a:p>
          <a:p>
            <a:pPr>
              <a:lnSpc>
                <a:spcPct val="150000"/>
              </a:lnSpc>
              <a:tabLst>
                <a:tab pos="521528" algn="l"/>
              </a:tabLst>
            </a:pPr>
            <a:r>
              <a:rPr lang="en-IN" b="1" spc="-35" dirty="0" smtClean="0"/>
              <a:t>INTEGRITY CONSTRAINTS</a:t>
            </a:r>
            <a:endParaRPr lang="en-US" b="1" spc="-35" dirty="0" smtClean="0">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2</a:t>
            </a:fld>
            <a:endParaRPr lang="en-IN" dirty="0">
              <a:solidFill>
                <a:srgbClr val="00206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GROUP Functions</a:t>
            </a:r>
          </a:p>
        </p:txBody>
      </p:sp>
      <p:sp>
        <p:nvSpPr>
          <p:cNvPr id="3" name="Content Placeholder 2"/>
          <p:cNvSpPr>
            <a:spLocks noGrp="1"/>
          </p:cNvSpPr>
          <p:nvPr>
            <p:ph idx="1"/>
          </p:nvPr>
        </p:nvSpPr>
        <p:spPr>
          <a:xfrm>
            <a:off x="539552" y="1052736"/>
            <a:ext cx="8229600" cy="4525963"/>
          </a:xfrm>
        </p:spPr>
        <p:txBody>
          <a:bodyPr>
            <a:normAutofit fontScale="85000" lnSpcReduction="10000"/>
          </a:bodyPr>
          <a:lstStyle/>
          <a:p>
            <a:endParaRPr lang="en-IN" dirty="0" smtClean="0"/>
          </a:p>
          <a:p>
            <a:r>
              <a:rPr lang="en-IN" sz="3000" dirty="0" smtClean="0"/>
              <a:t>GROUP functions used to calculate other statistics, such as the standard deviation</a:t>
            </a:r>
          </a:p>
          <a:p>
            <a:endParaRPr lang="en-IN" sz="3000" dirty="0" smtClean="0"/>
          </a:p>
          <a:p>
            <a:r>
              <a:rPr lang="en-IN" sz="3000" dirty="0" smtClean="0"/>
              <a:t>These are the functions, which operate on a group of values to produce a single or summarizing value</a:t>
            </a:r>
          </a:p>
          <a:p>
            <a:endParaRPr lang="en-IN" sz="3000" dirty="0" smtClean="0"/>
          </a:p>
          <a:p>
            <a:r>
              <a:rPr lang="en-IN" sz="3000" dirty="0" smtClean="0"/>
              <a:t>You apply an aggregate to a set of rows, an aggregate function returns a single statistic: a sum, minimum, or average etc</a:t>
            </a:r>
          </a:p>
          <a:p>
            <a:pPr>
              <a:buNone/>
            </a:pPr>
            <a:r>
              <a:rPr lang="en-IN" dirty="0" smtClean="0"/>
              <a:t>                  </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3</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GROUP Functions contd...</a:t>
            </a:r>
          </a:p>
        </p:txBody>
      </p:sp>
      <p:sp>
        <p:nvSpPr>
          <p:cNvPr id="3" name="Content Placeholder 2"/>
          <p:cNvSpPr>
            <a:spLocks noGrp="1"/>
          </p:cNvSpPr>
          <p:nvPr>
            <p:ph idx="1"/>
          </p:nvPr>
        </p:nvSpPr>
        <p:spPr>
          <a:xfrm>
            <a:off x="0" y="1052736"/>
            <a:ext cx="8964488" cy="5400600"/>
          </a:xfrm>
        </p:spPr>
        <p:txBody>
          <a:bodyPr>
            <a:normAutofit fontScale="85000" lnSpcReduction="20000"/>
          </a:bodyPr>
          <a:lstStyle/>
          <a:p>
            <a:r>
              <a:rPr lang="en-IN" sz="3300" dirty="0" smtClean="0"/>
              <a:t>The important characteristics of the aggregate functions are:</a:t>
            </a:r>
          </a:p>
          <a:p>
            <a:pPr lvl="1"/>
            <a:r>
              <a:rPr lang="en-IN" sz="3100" dirty="0" smtClean="0"/>
              <a:t>MIN(expr)</a:t>
            </a:r>
          </a:p>
          <a:p>
            <a:pPr lvl="2"/>
            <a:r>
              <a:rPr lang="en-IN" sz="2400" dirty="0" smtClean="0"/>
              <a:t>returns Minimum value in expr </a:t>
            </a:r>
          </a:p>
          <a:p>
            <a:pPr lvl="1"/>
            <a:r>
              <a:rPr lang="en-IN" sz="3100" dirty="0" smtClean="0"/>
              <a:t>MAX(expr)</a:t>
            </a:r>
          </a:p>
          <a:p>
            <a:pPr lvl="2"/>
            <a:r>
              <a:rPr lang="en-IN" sz="2400" dirty="0" smtClean="0"/>
              <a:t>returns Maximum value in expr </a:t>
            </a:r>
          </a:p>
          <a:p>
            <a:pPr lvl="1"/>
            <a:r>
              <a:rPr lang="en-IN" sz="3100" dirty="0" smtClean="0"/>
              <a:t>SUM(expr)</a:t>
            </a:r>
          </a:p>
          <a:p>
            <a:pPr lvl="2"/>
            <a:r>
              <a:rPr lang="en-IN" sz="2400" dirty="0" smtClean="0"/>
              <a:t>returns Sum of the values in expr </a:t>
            </a:r>
          </a:p>
          <a:p>
            <a:pPr lvl="1"/>
            <a:r>
              <a:rPr lang="en-IN" sz="3100" dirty="0" smtClean="0"/>
              <a:t>COUNT(expr)</a:t>
            </a:r>
            <a:endParaRPr lang="en-IN" dirty="0" smtClean="0"/>
          </a:p>
          <a:p>
            <a:pPr lvl="2"/>
            <a:r>
              <a:rPr lang="en-IN" sz="2400" dirty="0" smtClean="0"/>
              <a:t>returns the number of non-null values in expr </a:t>
            </a:r>
          </a:p>
          <a:p>
            <a:pPr lvl="1"/>
            <a:r>
              <a:rPr lang="en-IN" sz="3100" dirty="0" smtClean="0"/>
              <a:t>COUNT(*) </a:t>
            </a:r>
          </a:p>
          <a:p>
            <a:pPr lvl="2"/>
            <a:r>
              <a:rPr lang="en-IN" sz="2400" dirty="0" smtClean="0"/>
              <a:t>returns the number of rows in a table or set </a:t>
            </a:r>
          </a:p>
          <a:p>
            <a:pPr lvl="1"/>
            <a:r>
              <a:rPr lang="en-IN" sz="3100" dirty="0" smtClean="0"/>
              <a:t>AVG(expr)</a:t>
            </a:r>
          </a:p>
          <a:p>
            <a:pPr lvl="2"/>
            <a:r>
              <a:rPr lang="en-IN" sz="2400" dirty="0" smtClean="0"/>
              <a:t>returns Average (arithmetic mean) of the values in expr  </a:t>
            </a:r>
          </a:p>
          <a:p>
            <a:endParaRPr lang="en-IN"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4</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GROUP BY Clause</a:t>
            </a:r>
          </a:p>
        </p:txBody>
      </p:sp>
      <p:sp>
        <p:nvSpPr>
          <p:cNvPr id="3" name="Content Placeholder 2"/>
          <p:cNvSpPr>
            <a:spLocks noGrp="1"/>
          </p:cNvSpPr>
          <p:nvPr>
            <p:ph idx="1"/>
          </p:nvPr>
        </p:nvSpPr>
        <p:spPr>
          <a:xfrm>
            <a:off x="323528" y="1124744"/>
            <a:ext cx="8229600" cy="4525963"/>
          </a:xfrm>
        </p:spPr>
        <p:txBody>
          <a:bodyPr>
            <a:normAutofit fontScale="77500" lnSpcReduction="20000"/>
          </a:bodyPr>
          <a:lstStyle/>
          <a:p>
            <a:endParaRPr lang="en-IN" dirty="0" smtClean="0"/>
          </a:p>
          <a:p>
            <a:r>
              <a:rPr lang="en-IN" sz="3300" dirty="0" smtClean="0"/>
              <a:t>The GROUP BY Clause finds the sum for each individual group of column values</a:t>
            </a:r>
          </a:p>
          <a:p>
            <a:endParaRPr lang="en-IN" sz="3300" dirty="0" smtClean="0"/>
          </a:p>
          <a:p>
            <a:r>
              <a:rPr lang="en-IN" sz="3300" dirty="0" smtClean="0"/>
              <a:t>without the GROUP BY function it was impossible to find the sum for each individual group of column values</a:t>
            </a:r>
          </a:p>
          <a:p>
            <a:endParaRPr lang="en-IN" dirty="0" smtClean="0"/>
          </a:p>
          <a:p>
            <a:pPr lvl="1">
              <a:buNone/>
            </a:pPr>
            <a:r>
              <a:rPr lang="en-IN" sz="2800" dirty="0" smtClean="0"/>
              <a:t>Syntax:</a:t>
            </a:r>
          </a:p>
          <a:p>
            <a:pPr lvl="1">
              <a:buNone/>
            </a:pPr>
            <a:r>
              <a:rPr lang="en-IN" sz="2800" dirty="0" smtClean="0"/>
              <a:t>SELECT column, SUM(column) FROM table GROUP BY </a:t>
            </a:r>
          </a:p>
          <a:p>
            <a:pPr lvl="1">
              <a:buNone/>
            </a:pPr>
            <a:r>
              <a:rPr lang="en-IN" sz="2800" dirty="0" smtClean="0"/>
              <a:t>column</a:t>
            </a:r>
          </a:p>
          <a:p>
            <a:pPr>
              <a:buNone/>
            </a:pPr>
            <a:r>
              <a:rPr lang="en-IN" dirty="0" smtClean="0"/>
              <a:t> </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5</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HAVING Clause</a:t>
            </a:r>
          </a:p>
        </p:txBody>
      </p:sp>
      <p:sp>
        <p:nvSpPr>
          <p:cNvPr id="3" name="Content Placeholder 2"/>
          <p:cNvSpPr>
            <a:spLocks noGrp="1"/>
          </p:cNvSpPr>
          <p:nvPr>
            <p:ph idx="1"/>
          </p:nvPr>
        </p:nvSpPr>
        <p:spPr>
          <a:xfrm>
            <a:off x="395536" y="1196752"/>
            <a:ext cx="8229600" cy="4525963"/>
          </a:xfrm>
        </p:spPr>
        <p:txBody>
          <a:bodyPr>
            <a:normAutofit fontScale="92500" lnSpcReduction="20000"/>
          </a:bodyPr>
          <a:lstStyle/>
          <a:p>
            <a:endParaRPr lang="en-IN" dirty="0" smtClean="0"/>
          </a:p>
          <a:p>
            <a:r>
              <a:rPr lang="en-IN" sz="3000" dirty="0" smtClean="0"/>
              <a:t>The HAVING Clause used to test for result conditions</a:t>
            </a:r>
          </a:p>
          <a:p>
            <a:pPr>
              <a:buNone/>
            </a:pPr>
            <a:endParaRPr lang="en-IN" sz="3000" dirty="0" smtClean="0"/>
          </a:p>
          <a:p>
            <a:r>
              <a:rPr lang="en-IN" sz="3000" dirty="0" smtClean="0"/>
              <a:t>HAVING... was added to SQL because the WHERE keyword could not be used against aggregate functions (like SUM)</a:t>
            </a:r>
          </a:p>
          <a:p>
            <a:pPr>
              <a:buNone/>
            </a:pPr>
            <a:endParaRPr lang="en-IN" dirty="0" smtClean="0"/>
          </a:p>
          <a:p>
            <a:pPr lvl="1">
              <a:buNone/>
            </a:pPr>
            <a:r>
              <a:rPr lang="en-IN" sz="2600" dirty="0" smtClean="0"/>
              <a:t>Syntax </a:t>
            </a:r>
          </a:p>
          <a:p>
            <a:pPr lvl="1">
              <a:buNone/>
            </a:pPr>
            <a:r>
              <a:rPr lang="en-IN" sz="2600" dirty="0" smtClean="0"/>
              <a:t>SELECT column, SUM(column) FROM table GROUP </a:t>
            </a:r>
          </a:p>
          <a:p>
            <a:pPr lvl="1">
              <a:buNone/>
            </a:pPr>
            <a:r>
              <a:rPr lang="en-IN" sz="2600" dirty="0" smtClean="0"/>
              <a:t>BY column HAVING SUM(column) condition value</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6</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7</a:t>
            </a:fld>
            <a:endParaRPr lang="en-IN" dirty="0"/>
          </a:p>
        </p:txBody>
      </p:sp>
      <p:sp>
        <p:nvSpPr>
          <p:cNvPr id="6" name="Rounded Rectangle 5"/>
          <p:cNvSpPr/>
          <p:nvPr/>
        </p:nvSpPr>
        <p:spPr>
          <a:xfrm>
            <a:off x="323528" y="1124744"/>
            <a:ext cx="8496944" cy="47525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rgbClr val="002060"/>
                </a:solidFill>
                <a:latin typeface="Book Antiqua" pitchFamily="18" charset="0"/>
              </a:rPr>
              <a:t>1.What are group functions </a:t>
            </a:r>
            <a:endParaRPr lang="en-IN" sz="2400" dirty="0" smtClean="0">
              <a:solidFill>
                <a:srgbClr val="002060"/>
              </a:solidFill>
              <a:latin typeface="Book Antiqua" pitchFamily="18" charset="0"/>
            </a:endParaRPr>
          </a:p>
          <a:p>
            <a:r>
              <a:rPr lang="en-IN" sz="2400" dirty="0" smtClean="0">
                <a:solidFill>
                  <a:srgbClr val="002060"/>
                </a:solidFill>
                <a:latin typeface="Book Antiqua" pitchFamily="18" charset="0"/>
              </a:rPr>
              <a:t>A.These are the functions, which operate on a group of values to produce a single or summarizing value</a:t>
            </a:r>
          </a:p>
          <a:p>
            <a:endParaRPr lang="en-IN" sz="2400" dirty="0" smtClean="0">
              <a:solidFill>
                <a:srgbClr val="002060"/>
              </a:solidFill>
              <a:latin typeface="Book Antiqua" pitchFamily="18" charset="0"/>
            </a:endParaRPr>
          </a:p>
          <a:p>
            <a:pPr marL="0" lvl="2"/>
            <a:r>
              <a:rPr lang="en-US" sz="2400" dirty="0" smtClean="0">
                <a:solidFill>
                  <a:srgbClr val="002060"/>
                </a:solidFill>
                <a:latin typeface="Book Antiqua" pitchFamily="18" charset="0"/>
              </a:rPr>
              <a:t>2.</a:t>
            </a:r>
            <a:r>
              <a:rPr lang="en-IN" sz="2400" dirty="0" smtClean="0"/>
              <a:t> </a:t>
            </a:r>
            <a:r>
              <a:rPr lang="en-IN" sz="2400" dirty="0" smtClean="0">
                <a:solidFill>
                  <a:srgbClr val="002060"/>
                </a:solidFill>
                <a:latin typeface="Book Antiqua" pitchFamily="18" charset="0"/>
              </a:rPr>
              <a:t>Count function </a:t>
            </a:r>
          </a:p>
          <a:p>
            <a:pPr marL="0" lvl="2"/>
            <a:r>
              <a:rPr lang="en-IN" sz="2400" dirty="0" smtClean="0">
                <a:solidFill>
                  <a:srgbClr val="002060"/>
                </a:solidFill>
                <a:latin typeface="Book Antiqua" pitchFamily="18" charset="0"/>
              </a:rPr>
              <a:t>A.Returns the number of rows in a table or set </a:t>
            </a:r>
          </a:p>
          <a:p>
            <a:pPr marL="0" lvl="2"/>
            <a:endParaRPr lang="en-US" sz="2400" dirty="0" smtClean="0">
              <a:solidFill>
                <a:srgbClr val="002060"/>
              </a:solidFill>
              <a:latin typeface="Book Antiqua" pitchFamily="18" charset="0"/>
            </a:endParaRPr>
          </a:p>
          <a:p>
            <a:pPr marL="0" lvl="2"/>
            <a:r>
              <a:rPr lang="en-US" sz="2400" dirty="0" smtClean="0">
                <a:solidFill>
                  <a:srgbClr val="002060"/>
                </a:solidFill>
                <a:latin typeface="Book Antiqua" pitchFamily="18" charset="0"/>
              </a:rPr>
              <a:t>3.</a:t>
            </a:r>
            <a:r>
              <a:rPr lang="en-IN" sz="2400" dirty="0" smtClean="0">
                <a:solidFill>
                  <a:srgbClr val="002060"/>
                </a:solidFill>
                <a:latin typeface="Book Antiqua" pitchFamily="18" charset="0"/>
              </a:rPr>
              <a:t> Group by clause</a:t>
            </a:r>
          </a:p>
          <a:p>
            <a:pPr marL="0" lvl="2"/>
            <a:r>
              <a:rPr lang="en-IN" sz="2400" dirty="0" smtClean="0">
                <a:solidFill>
                  <a:srgbClr val="002060"/>
                </a:solidFill>
                <a:latin typeface="Book Antiqua" pitchFamily="18" charset="0"/>
              </a:rPr>
              <a:t>A.Finds the sum for each individual group of column values</a:t>
            </a:r>
          </a:p>
          <a:p>
            <a:pPr marL="0" lvl="2"/>
            <a:endParaRPr lang="en-IN" sz="2400" dirty="0" smtClean="0">
              <a:solidFill>
                <a:srgbClr val="002060"/>
              </a:solidFill>
              <a:latin typeface="Book Antiqua" pitchFamily="18" charset="0"/>
            </a:endParaRPr>
          </a:p>
          <a:p>
            <a:endParaRPr lang="en-IN" sz="2400" dirty="0" smtClean="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Sub queries</a:t>
            </a:r>
          </a:p>
        </p:txBody>
      </p:sp>
      <p:sp>
        <p:nvSpPr>
          <p:cNvPr id="3" name="Content Placeholder 2"/>
          <p:cNvSpPr>
            <a:spLocks noGrp="1"/>
          </p:cNvSpPr>
          <p:nvPr>
            <p:ph idx="1"/>
          </p:nvPr>
        </p:nvSpPr>
        <p:spPr>
          <a:xfrm>
            <a:off x="0" y="1052736"/>
            <a:ext cx="9144000" cy="5805264"/>
          </a:xfrm>
        </p:spPr>
        <p:txBody>
          <a:bodyPr>
            <a:normAutofit fontScale="77500" lnSpcReduction="20000"/>
          </a:bodyPr>
          <a:lstStyle/>
          <a:p>
            <a:r>
              <a:rPr lang="en-IN" sz="3400" dirty="0" smtClean="0"/>
              <a:t>Sub queries are used to retrieve data from tables that depend on the values on the same table or a different table</a:t>
            </a:r>
          </a:p>
          <a:p>
            <a:endParaRPr lang="en-IN" sz="3400" dirty="0" smtClean="0"/>
          </a:p>
          <a:p>
            <a:r>
              <a:rPr lang="en-IN" sz="3400" dirty="0" smtClean="0"/>
              <a:t>A subquery can be commonly found in the FROM and WHERE clauses of a SELECT statement</a:t>
            </a:r>
          </a:p>
          <a:p>
            <a:endParaRPr lang="en-IN" sz="3400" dirty="0" smtClean="0"/>
          </a:p>
          <a:p>
            <a:r>
              <a:rPr lang="en-IN" sz="3400" dirty="0" smtClean="0"/>
              <a:t>A subquery in the FROM clause is also called an inline view</a:t>
            </a:r>
          </a:p>
          <a:p>
            <a:endParaRPr lang="en-IN" sz="3400" dirty="0" smtClean="0"/>
          </a:p>
          <a:p>
            <a:r>
              <a:rPr lang="en-IN" sz="3400" dirty="0" smtClean="0"/>
              <a:t>Subqueries found in the WHERE clauses are called nested queries</a:t>
            </a:r>
          </a:p>
          <a:p>
            <a:endParaRPr lang="en-IN" sz="3400" dirty="0" smtClean="0"/>
          </a:p>
          <a:p>
            <a:r>
              <a:rPr lang="en-IN" sz="3400" dirty="0" smtClean="0"/>
              <a:t>A nested query in which the nested query references columns in the parent table is called a correlated subquery </a:t>
            </a:r>
          </a:p>
          <a:p>
            <a:endParaRPr lang="en-IN" sz="3600" dirty="0" smtClean="0"/>
          </a:p>
          <a:p>
            <a:endParaRPr lang="en-IN" sz="3600"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8</a:t>
            </a:fld>
            <a:endParaRPr lang="en-IN" dirty="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Tables</a:t>
            </a:r>
            <a:endParaRPr lang="en-IN" dirty="0"/>
          </a:p>
        </p:txBody>
      </p:sp>
      <p:sp>
        <p:nvSpPr>
          <p:cNvPr id="3" name="Content Placeholder 2"/>
          <p:cNvSpPr>
            <a:spLocks noGrp="1"/>
          </p:cNvSpPr>
          <p:nvPr>
            <p:ph idx="1"/>
          </p:nvPr>
        </p:nvSpPr>
        <p:spPr>
          <a:xfrm>
            <a:off x="323528" y="1196752"/>
            <a:ext cx="8229600" cy="4525963"/>
          </a:xfrm>
        </p:spPr>
        <p:txBody>
          <a:bodyPr/>
          <a:lstStyle/>
          <a:p>
            <a:endParaRPr lang="en-IN" dirty="0" smtClean="0"/>
          </a:p>
          <a:p>
            <a:r>
              <a:rPr lang="en-IN" dirty="0" smtClean="0"/>
              <a:t>Need of Constraints</a:t>
            </a:r>
          </a:p>
          <a:p>
            <a:endParaRPr lang="en-IN" dirty="0" smtClean="0"/>
          </a:p>
          <a:p>
            <a:r>
              <a:rPr lang="en-IN" dirty="0" smtClean="0"/>
              <a:t>Data and Referential Integrity</a:t>
            </a:r>
          </a:p>
          <a:p>
            <a:endParaRPr lang="en-IN" dirty="0" smtClean="0"/>
          </a:p>
          <a:p>
            <a:r>
              <a:rPr lang="en-IN" dirty="0" smtClean="0"/>
              <a:t>Defining Defaults for Data</a:t>
            </a:r>
          </a:p>
          <a:p>
            <a:endParaRPr lang="en-IN" dirty="0" smtClean="0"/>
          </a:p>
          <a:p>
            <a:r>
              <a:rPr lang="en-IN" dirty="0" smtClean="0"/>
              <a:t>Defining Rules for Data</a:t>
            </a:r>
          </a:p>
          <a:p>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solidFill>
                  <a:srgbClr val="002060"/>
                </a:solidFill>
              </a:rPr>
              <a:pPr/>
              <a:t>9</a:t>
            </a:fld>
            <a:endParaRPr lang="en-IN" dirty="0">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413</TotalTime>
  <Words>1318</Words>
  <Application>Microsoft Office PowerPoint</Application>
  <PresentationFormat>On-screen Show (4:3)</PresentationFormat>
  <Paragraphs>245</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TrendzIT Template</vt:lpstr>
      <vt:lpstr>Functions and Joins </vt:lpstr>
      <vt:lpstr>Overview</vt:lpstr>
      <vt:lpstr>GROUP Functions</vt:lpstr>
      <vt:lpstr>GROUP Functions contd...</vt:lpstr>
      <vt:lpstr>GROUP BY Clause</vt:lpstr>
      <vt:lpstr>HAVING Clause</vt:lpstr>
      <vt:lpstr>JAM</vt:lpstr>
      <vt:lpstr>Sub queries</vt:lpstr>
      <vt:lpstr>Tables</vt:lpstr>
      <vt:lpstr>Need of Constraints</vt:lpstr>
      <vt:lpstr>Primary Key</vt:lpstr>
      <vt:lpstr>Unique Key</vt:lpstr>
      <vt:lpstr>Check Key </vt:lpstr>
      <vt:lpstr>Referential Integrity</vt:lpstr>
      <vt:lpstr>Quiz</vt:lpstr>
      <vt:lpstr>Defining Defaults for Data</vt:lpstr>
      <vt:lpstr>Joins</vt:lpstr>
      <vt:lpstr>CYU</vt:lpstr>
      <vt:lpstr>Slide 19</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cp:lastModifiedBy>
  <cp:revision>107</cp:revision>
  <dcterms:created xsi:type="dcterms:W3CDTF">2013-05-31T08:17:09Z</dcterms:created>
  <dcterms:modified xsi:type="dcterms:W3CDTF">2018-04-27T13:36:51Z</dcterms:modified>
</cp:coreProperties>
</file>