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60" d="100"/>
          <a:sy n="60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082F21-5CFE-4E75-853E-346A6630939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F52235-7642-4C17-AAED-B0FD425A16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8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2F21-5CFE-4E75-853E-346A6630939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2235-7642-4C17-AAED-B0FD425A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7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2F21-5CFE-4E75-853E-346A6630939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2235-7642-4C17-AAED-B0FD425A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2F21-5CFE-4E75-853E-346A6630939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2235-7642-4C17-AAED-B0FD425A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0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2F21-5CFE-4E75-853E-346A6630939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2235-7642-4C17-AAED-B0FD425A16B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3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2F21-5CFE-4E75-853E-346A6630939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2235-7642-4C17-AAED-B0FD425A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2F21-5CFE-4E75-853E-346A6630939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2235-7642-4C17-AAED-B0FD425A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2F21-5CFE-4E75-853E-346A6630939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2235-7642-4C17-AAED-B0FD425A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8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2F21-5CFE-4E75-853E-346A6630939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2235-7642-4C17-AAED-B0FD425A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0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2F21-5CFE-4E75-853E-346A6630939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2235-7642-4C17-AAED-B0FD425A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3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2F21-5CFE-4E75-853E-346A6630939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2235-7642-4C17-AAED-B0FD425A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9082F21-5CFE-4E75-853E-346A6630939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AF52235-7642-4C17-AAED-B0FD425A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uru99.com/images/JavaScript/javascript8_1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814" y="515006"/>
            <a:ext cx="9875520" cy="777766"/>
          </a:xfrm>
        </p:spPr>
        <p:txBody>
          <a:bodyPr/>
          <a:lstStyle/>
          <a:p>
            <a:r>
              <a:rPr lang="en-IN" dirty="0"/>
              <a:t>DOM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814" y="1481959"/>
            <a:ext cx="10062058" cy="4855779"/>
          </a:xfrm>
        </p:spPr>
        <p:txBody>
          <a:bodyPr/>
          <a:lstStyle/>
          <a:p>
            <a:r>
              <a:rPr lang="en-US" i="1" dirty="0"/>
              <a:t>Document Object Model (DOM) is a platform and language-neutral interface that allows programs and scripts to dynamically access and update the content, structure, and style of a document</a:t>
            </a:r>
            <a:r>
              <a:rPr lang="en-US" i="1" dirty="0" smtClean="0"/>
              <a:t>.</a:t>
            </a:r>
          </a:p>
          <a:p>
            <a:r>
              <a:rPr lang="en-US" b="1" dirty="0"/>
              <a:t>The HTML DOM is a standard for how to get, change, add, or delete HTML elements.</a:t>
            </a:r>
            <a:endParaRPr lang="en-US" dirty="0"/>
          </a:p>
        </p:txBody>
      </p:sp>
      <p:pic>
        <p:nvPicPr>
          <p:cNvPr id="5" name="Picture 4" descr="How to use DOM and Events in JavaScript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128" y="3294993"/>
            <a:ext cx="5704905" cy="3042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63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24" y="436179"/>
            <a:ext cx="9875520" cy="3205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816" y="3483794"/>
            <a:ext cx="9908628" cy="2838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65" y="837123"/>
            <a:ext cx="9270289" cy="25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2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45" y="1287780"/>
            <a:ext cx="9656379" cy="32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24" y="578069"/>
            <a:ext cx="9875520" cy="43092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69" y="740979"/>
            <a:ext cx="10590203" cy="5722883"/>
          </a:xfrm>
        </p:spPr>
        <p:txBody>
          <a:bodyPr>
            <a:normAutofit fontScale="92500" lnSpcReduction="20000"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Snippet: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type="text/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function change(){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paragraphs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document.getElementsByTagName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("p");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("second").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orginal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is changed.";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Code: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&lt;p id="second"&gt;This is the technology section.&lt;/p&gt;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&lt;button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 change()"&gt;Click to change value&lt;/button&gt;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8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918" y="373117"/>
            <a:ext cx="9875520" cy="93542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Handling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18" y="1308538"/>
            <a:ext cx="10815143" cy="537604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the 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try,catch,finally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operator to handle exceptions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6382" y="2427889"/>
            <a:ext cx="41116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 type="text/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&lt;!--</a:t>
            </a: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try {</a:t>
            </a: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// Code to run</a:t>
            </a: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[break;]</a:t>
            </a: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catch ( e ) {</a:t>
            </a: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// Code to run if an exception occurs</a:t>
            </a: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[break;]</a:t>
            </a: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5678" y="2712880"/>
            <a:ext cx="5388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 finally {</a:t>
            </a: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// Code that is always executed regardless of </a:t>
            </a: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// an exception occurring</a:t>
            </a: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}]</a:t>
            </a: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//--&gt;</a:t>
            </a:r>
          </a:p>
          <a:p>
            <a:pPr marL="4572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9875520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2" y="1371600"/>
            <a:ext cx="10527140" cy="4724400"/>
          </a:xfrm>
        </p:spPr>
        <p:txBody>
          <a:bodyPr/>
          <a:lstStyle/>
          <a:p>
            <a:r>
              <a:rPr lang="en-US" dirty="0"/>
              <a:t>A regular expression is a sequence of characters that forms a search pattern</a:t>
            </a:r>
            <a:r>
              <a:rPr lang="en-US" dirty="0" smtClean="0"/>
              <a:t>.</a:t>
            </a:r>
          </a:p>
          <a:p>
            <a:r>
              <a:rPr lang="en-US" dirty="0"/>
              <a:t>Regular expressions can be used to perform all types of </a:t>
            </a:r>
            <a:r>
              <a:rPr lang="en-US" b="1" dirty="0"/>
              <a:t>text search</a:t>
            </a:r>
            <a:r>
              <a:rPr lang="en-US" dirty="0"/>
              <a:t> and </a:t>
            </a:r>
            <a:r>
              <a:rPr lang="en-US" b="1" dirty="0"/>
              <a:t>text replace</a:t>
            </a:r>
            <a:r>
              <a:rPr lang="en-US" dirty="0"/>
              <a:t> operations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r>
              <a:rPr lang="en-US" dirty="0"/>
              <a:t>Syntax</a:t>
            </a:r>
          </a:p>
          <a:p>
            <a:pPr marL="45720" indent="0">
              <a:buNone/>
            </a:pPr>
            <a:r>
              <a:rPr lang="en-US" dirty="0"/>
              <a:t>/</a:t>
            </a:r>
            <a:r>
              <a:rPr lang="en-US" i="1" dirty="0"/>
              <a:t>pattern</a:t>
            </a:r>
            <a:r>
              <a:rPr lang="en-US" dirty="0"/>
              <a:t>/</a:t>
            </a:r>
            <a:r>
              <a:rPr lang="en-US" i="1" dirty="0"/>
              <a:t>modifiers</a:t>
            </a:r>
            <a:r>
              <a:rPr lang="en-US" dirty="0" smtClean="0"/>
              <a:t>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patt</a:t>
            </a:r>
            <a:r>
              <a:rPr lang="en-US" dirty="0"/>
              <a:t> = </a:t>
            </a:r>
            <a:r>
              <a:rPr lang="en-US" dirty="0" smtClean="0"/>
              <a:t>/Google/</a:t>
            </a:r>
            <a:r>
              <a:rPr lang="en-US" dirty="0" err="1" smtClean="0"/>
              <a:t>i</a:t>
            </a:r>
            <a:r>
              <a:rPr lang="en-US" dirty="0" smtClean="0"/>
              <a:t>;      //</a:t>
            </a:r>
            <a:r>
              <a:rPr lang="en-US" dirty="0" err="1" smtClean="0"/>
              <a:t>Note:</a:t>
            </a:r>
            <a:r>
              <a:rPr lang="en-US" b="1" dirty="0" err="1"/>
              <a:t>i</a:t>
            </a:r>
            <a:r>
              <a:rPr lang="en-US" dirty="0"/>
              <a:t>  is a modifier (modifies the search to be case-insensitive).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3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393" y="384942"/>
            <a:ext cx="9875520" cy="1074890"/>
          </a:xfrm>
        </p:spPr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Expressions </a:t>
            </a:r>
            <a:r>
              <a:rPr lang="en-US" dirty="0" err="1" smtClean="0"/>
              <a:t>cont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282198"/>
              </p:ext>
            </p:extLst>
          </p:nvPr>
        </p:nvGraphicFramePr>
        <p:xfrm>
          <a:off x="1119377" y="1884408"/>
          <a:ext cx="7801960" cy="2070644"/>
        </p:xfrm>
        <a:graphic>
          <a:graphicData uri="http://schemas.openxmlformats.org/drawingml/2006/table">
            <a:tbl>
              <a:tblPr/>
              <a:tblGrid>
                <a:gridCol w="2805631">
                  <a:extLst>
                    <a:ext uri="{9D8B030D-6E8A-4147-A177-3AD203B41FA5}">
                      <a16:colId xmlns:a16="http://schemas.microsoft.com/office/drawing/2014/main" val="3085406112"/>
                    </a:ext>
                  </a:extLst>
                </a:gridCol>
                <a:gridCol w="4996329">
                  <a:extLst>
                    <a:ext uri="{9D8B030D-6E8A-4147-A177-3AD203B41FA5}">
                      <a16:colId xmlns:a16="http://schemas.microsoft.com/office/drawing/2014/main" val="20322494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Modifier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76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Perform case-insensitive matching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86713"/>
                  </a:ext>
                </a:extLst>
              </a:tr>
              <a:tr h="79048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Perform a global match (find all matches rather than stopping after the first match)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006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Perform multiline matching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447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37869" y="1281563"/>
            <a:ext cx="1795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Modifiers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9377" y="4311133"/>
            <a:ext cx="1006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Patterns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11388"/>
              </p:ext>
            </p:extLst>
          </p:nvPr>
        </p:nvGraphicFramePr>
        <p:xfrm>
          <a:off x="1037869" y="4811687"/>
          <a:ext cx="7108032" cy="1706880"/>
        </p:xfrm>
        <a:graphic>
          <a:graphicData uri="http://schemas.openxmlformats.org/drawingml/2006/table">
            <a:tbl>
              <a:tblPr/>
              <a:tblGrid>
                <a:gridCol w="1738313">
                  <a:extLst>
                    <a:ext uri="{9D8B030D-6E8A-4147-A177-3AD203B41FA5}">
                      <a16:colId xmlns:a16="http://schemas.microsoft.com/office/drawing/2014/main" val="2757724184"/>
                    </a:ext>
                  </a:extLst>
                </a:gridCol>
                <a:gridCol w="5369719">
                  <a:extLst>
                    <a:ext uri="{9D8B030D-6E8A-4147-A177-3AD203B41FA5}">
                      <a16:colId xmlns:a16="http://schemas.microsoft.com/office/drawing/2014/main" val="4124413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Expression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74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[</a:t>
                      </a:r>
                      <a:r>
                        <a:rPr lang="en-US" dirty="0" err="1">
                          <a:effectLst/>
                        </a:rPr>
                        <a:t>abc</a:t>
                      </a:r>
                      <a:r>
                        <a:rPr lang="en-US" dirty="0">
                          <a:effectLst/>
                        </a:rPr>
                        <a:t>]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any of the characters between the brackets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230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[0-9]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any of the digits between the brackets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828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(x|y)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any of the alternatives separated with 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81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5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68968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60" y="1090863"/>
            <a:ext cx="10277934" cy="4764505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 err="1" smtClean="0"/>
              <a:t>Metacharacters</a:t>
            </a:r>
            <a:endParaRPr lang="en-US" b="1" dirty="0" smtClean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37735"/>
              </p:ext>
            </p:extLst>
          </p:nvPr>
        </p:nvGraphicFramePr>
        <p:xfrm>
          <a:off x="757991" y="1746784"/>
          <a:ext cx="9872872" cy="2407920"/>
        </p:xfrm>
        <a:graphic>
          <a:graphicData uri="http://schemas.openxmlformats.org/drawingml/2006/table">
            <a:tbl>
              <a:tblPr/>
              <a:tblGrid>
                <a:gridCol w="3550344">
                  <a:extLst>
                    <a:ext uri="{9D8B030D-6E8A-4147-A177-3AD203B41FA5}">
                      <a16:colId xmlns:a16="http://schemas.microsoft.com/office/drawing/2014/main" val="3337520351"/>
                    </a:ext>
                  </a:extLst>
                </a:gridCol>
                <a:gridCol w="6322528">
                  <a:extLst>
                    <a:ext uri="{9D8B030D-6E8A-4147-A177-3AD203B41FA5}">
                      <a16:colId xmlns:a16="http://schemas.microsoft.com/office/drawing/2014/main" val="4211843798"/>
                    </a:ext>
                  </a:extLst>
                </a:gridCol>
              </a:tblGrid>
              <a:tr h="35827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Metacharacter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48675"/>
                  </a:ext>
                </a:extLst>
              </a:tr>
              <a:tr h="35827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 digit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40064"/>
                  </a:ext>
                </a:extLst>
              </a:tr>
              <a:tr h="35827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 whitespace character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82300"/>
                  </a:ext>
                </a:extLst>
              </a:tr>
              <a:tr h="35827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 a match at the beginning or at the end of a word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34399"/>
                  </a:ext>
                </a:extLst>
              </a:tr>
              <a:tr h="58859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\uxxxx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 the Unicode character specified by the hexadecimal number </a:t>
                      </a:r>
                      <a:r>
                        <a:rPr lang="en-US" dirty="0" err="1">
                          <a:effectLst/>
                        </a:rPr>
                        <a:t>xxxx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6378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7991" y="4231761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Quantifiers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87570"/>
              </p:ext>
            </p:extLst>
          </p:nvPr>
        </p:nvGraphicFramePr>
        <p:xfrm>
          <a:off x="555460" y="4727608"/>
          <a:ext cx="9031555" cy="1706880"/>
        </p:xfrm>
        <a:graphic>
          <a:graphicData uri="http://schemas.openxmlformats.org/drawingml/2006/table">
            <a:tbl>
              <a:tblPr/>
              <a:tblGrid>
                <a:gridCol w="2208722">
                  <a:extLst>
                    <a:ext uri="{9D8B030D-6E8A-4147-A177-3AD203B41FA5}">
                      <a16:colId xmlns:a16="http://schemas.microsoft.com/office/drawing/2014/main" val="505123641"/>
                    </a:ext>
                  </a:extLst>
                </a:gridCol>
                <a:gridCol w="6822833">
                  <a:extLst>
                    <a:ext uri="{9D8B030D-6E8A-4147-A177-3AD203B41FA5}">
                      <a16:colId xmlns:a16="http://schemas.microsoft.com/office/drawing/2014/main" val="393207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Quantifier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37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any string that contains at least one 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187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any string that contains zero or more occurrences of 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4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n?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Matches any string that contains zero or one occurrences of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824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400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41709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9621"/>
            <a:ext cx="10101471" cy="4716379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patt</a:t>
            </a:r>
            <a:r>
              <a:rPr lang="en-US" dirty="0"/>
              <a:t> = /e/;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patt.test</a:t>
            </a:r>
            <a:r>
              <a:rPr lang="en-US" dirty="0"/>
              <a:t>("The best things in life are free</a:t>
            </a:r>
            <a:r>
              <a:rPr lang="en-US" dirty="0" smtClean="0"/>
              <a:t>!"); //true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9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255"/>
            <a:ext cx="10515600" cy="4647708"/>
          </a:xfrm>
        </p:spPr>
        <p:txBody>
          <a:bodyPr/>
          <a:lstStyle/>
          <a:p>
            <a:r>
              <a:rPr lang="en-IN" dirty="0"/>
              <a:t>JavaScript is a very powerful </a:t>
            </a:r>
            <a:r>
              <a:rPr lang="en-IN" b="1" dirty="0"/>
              <a:t>client-side scripting language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JavaScript </a:t>
            </a:r>
            <a:r>
              <a:rPr lang="en-IN" dirty="0"/>
              <a:t>is used mainly for enhancing the interaction of a user with the </a:t>
            </a:r>
            <a:r>
              <a:rPr lang="en-IN" dirty="0" smtClean="0"/>
              <a:t>webpage</a:t>
            </a:r>
          </a:p>
          <a:p>
            <a:r>
              <a:rPr lang="en-IN" dirty="0" smtClean="0"/>
              <a:t>JavaScript is Object Based</a:t>
            </a:r>
            <a:endParaRPr lang="en-US" dirty="0"/>
          </a:p>
        </p:txBody>
      </p:sp>
      <p:pic>
        <p:nvPicPr>
          <p:cNvPr id="4" name="Picture 3" descr="Introduction to JavaScrip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522" y="3526384"/>
            <a:ext cx="5137150" cy="2390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46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5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to place 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683" y="1277007"/>
            <a:ext cx="10660117" cy="4899956"/>
          </a:xfrm>
        </p:spPr>
        <p:txBody>
          <a:bodyPr/>
          <a:lstStyle/>
          <a:p>
            <a:r>
              <a:rPr lang="en-US" dirty="0"/>
              <a:t>JavaScript code must be inserted between &lt;script&gt; and &lt;/script&gt; tags.</a:t>
            </a:r>
            <a:r>
              <a:rPr lang="en-IN" dirty="0" smtClean="0"/>
              <a:t> </a:t>
            </a:r>
          </a:p>
          <a:p>
            <a:r>
              <a:rPr lang="en-US" dirty="0"/>
              <a:t>Scripts can be placed in the &lt;body&gt;, or in the &lt;head&gt; section of an HTML page, or in both.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Snippet:</a:t>
            </a:r>
          </a:p>
          <a:p>
            <a:pPr marL="0" indent="0">
              <a:buNone/>
            </a:pPr>
            <a:r>
              <a:rPr lang="en-IN" dirty="0" smtClean="0"/>
              <a:t>  &lt;</a:t>
            </a:r>
            <a:r>
              <a:rPr lang="en-IN" dirty="0"/>
              <a:t>script&gt;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alert("Hello world");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&lt;/script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71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812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Types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808" y="1245475"/>
            <a:ext cx="11130454" cy="53918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Primitive datatype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IN" dirty="0" err="1"/>
              <a:t>Number,string,Boolean,undefined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IN" dirty="0"/>
              <a:t>Complex datatype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IN" dirty="0" err="1"/>
              <a:t>Objects,function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Snippet</a:t>
            </a:r>
          </a:p>
          <a:p>
            <a:pPr marL="45720" indent="0">
              <a:buNone/>
            </a:pPr>
            <a:r>
              <a:rPr lang="en-IN" dirty="0"/>
              <a:t> &lt;script&gt;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        </a:t>
            </a:r>
            <a:r>
              <a:rPr lang="en-IN" dirty="0" err="1"/>
              <a:t>var</a:t>
            </a:r>
            <a:r>
              <a:rPr lang="en-IN" dirty="0"/>
              <a:t> length = 16</a:t>
            </a:r>
            <a:r>
              <a:rPr lang="en-IN" dirty="0" smtClean="0"/>
              <a:t>;    //number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       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lastName</a:t>
            </a:r>
            <a:r>
              <a:rPr lang="en-IN" dirty="0"/>
              <a:t> = "Johnson</a:t>
            </a:r>
            <a:r>
              <a:rPr lang="en-IN" dirty="0" smtClean="0"/>
              <a:t>"; //string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         </a:t>
            </a:r>
            <a:r>
              <a:rPr lang="en-IN" dirty="0" err="1"/>
              <a:t>var</a:t>
            </a:r>
            <a:r>
              <a:rPr lang="en-IN" dirty="0"/>
              <a:t> x = { </a:t>
            </a:r>
            <a:r>
              <a:rPr lang="en-IN" dirty="0" err="1"/>
              <a:t>firstName</a:t>
            </a:r>
            <a:r>
              <a:rPr lang="en-IN" dirty="0"/>
              <a:t>: "John", </a:t>
            </a:r>
            <a:r>
              <a:rPr lang="en-IN" dirty="0" err="1"/>
              <a:t>lastName</a:t>
            </a:r>
            <a:r>
              <a:rPr lang="en-IN" dirty="0"/>
              <a:t>: "Doe" </a:t>
            </a:r>
            <a:r>
              <a:rPr lang="en-IN" dirty="0" smtClean="0"/>
              <a:t>}; //object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        </a:t>
            </a:r>
            <a:r>
              <a:rPr lang="en-IN" dirty="0" err="1"/>
              <a:t>document.getElementById</a:t>
            </a:r>
            <a:r>
              <a:rPr lang="en-IN" dirty="0" smtClean="0"/>
              <a:t>(“</a:t>
            </a:r>
            <a:r>
              <a:rPr lang="en-IN" dirty="0" err="1" smtClean="0"/>
              <a:t>num</a:t>
            </a:r>
            <a:r>
              <a:rPr lang="en-IN" dirty="0" smtClean="0"/>
              <a:t>").</a:t>
            </a:r>
            <a:r>
              <a:rPr lang="en-IN" dirty="0" err="1"/>
              <a:t>innerHTML</a:t>
            </a:r>
            <a:r>
              <a:rPr lang="en-IN" dirty="0"/>
              <a:t> = length;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       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str</a:t>
            </a:r>
            <a:r>
              <a:rPr lang="en-IN" dirty="0"/>
              <a:t>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lastName</a:t>
            </a:r>
            <a:r>
              <a:rPr lang="en-IN" dirty="0"/>
              <a:t>;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       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obj</a:t>
            </a:r>
            <a:r>
              <a:rPr lang="en-IN" dirty="0"/>
              <a:t>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x.firstName</a:t>
            </a:r>
            <a:r>
              <a:rPr lang="en-IN" dirty="0"/>
              <a:t> + "" + </a:t>
            </a:r>
            <a:r>
              <a:rPr lang="en-IN" dirty="0" err="1"/>
              <a:t>x.lastName</a:t>
            </a:r>
            <a:r>
              <a:rPr lang="en-IN" dirty="0"/>
              <a:t>;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    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5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62000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042" y="1245475"/>
            <a:ext cx="10211830" cy="524991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A JavaScript function is a block of code designed to perform a particular task.</a:t>
            </a:r>
            <a:endParaRPr lang="en-IN" dirty="0" smtClean="0"/>
          </a:p>
          <a:p>
            <a:pPr marL="45720" indent="0">
              <a:buNone/>
            </a:pPr>
            <a:r>
              <a:rPr lang="en-IN" dirty="0" smtClean="0"/>
              <a:t>Syntax</a:t>
            </a:r>
            <a:r>
              <a:rPr lang="en-IN" dirty="0"/>
              <a:t>: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function </a:t>
            </a:r>
            <a:r>
              <a:rPr lang="en-IN" i="1" dirty="0"/>
              <a:t>name</a:t>
            </a:r>
            <a:r>
              <a:rPr lang="en-IN" dirty="0"/>
              <a:t>(</a:t>
            </a:r>
            <a:r>
              <a:rPr lang="en-IN" i="1" dirty="0"/>
              <a:t>parameter1, parameter2, parameter3</a:t>
            </a:r>
            <a:r>
              <a:rPr lang="en-IN" dirty="0"/>
              <a:t>) </a:t>
            </a:r>
            <a:endParaRPr lang="en-IN" dirty="0" smtClean="0"/>
          </a:p>
          <a:p>
            <a:pPr marL="45720" indent="0">
              <a:buNone/>
            </a:pPr>
            <a:r>
              <a:rPr lang="en-IN" dirty="0" smtClean="0"/>
              <a:t>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i="1" dirty="0"/>
              <a:t>code to be executed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Snippet</a:t>
            </a:r>
          </a:p>
          <a:p>
            <a:pPr marL="45720" indent="0">
              <a:buNone/>
            </a:pPr>
            <a:r>
              <a:rPr lang="en-IN" dirty="0"/>
              <a:t> function Addition(a, b) {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            return a + b;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        </a:t>
            </a:r>
            <a:r>
              <a:rPr lang="en-I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07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56593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Invocation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214" y="1466193"/>
            <a:ext cx="10290657" cy="4629807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Function Invocation takes place in one of the following way</a:t>
            </a:r>
          </a:p>
          <a:p>
            <a:r>
              <a:rPr lang="en-US" dirty="0" smtClean="0"/>
              <a:t>The </a:t>
            </a:r>
            <a:r>
              <a:rPr lang="en-US" dirty="0"/>
              <a:t>code inside the function will execute when "something" </a:t>
            </a:r>
            <a:r>
              <a:rPr lang="en-US" b="1" dirty="0"/>
              <a:t>invokes</a:t>
            </a:r>
            <a:r>
              <a:rPr lang="en-US" dirty="0"/>
              <a:t> (calls) the function:</a:t>
            </a:r>
          </a:p>
          <a:p>
            <a:r>
              <a:rPr lang="en-US" dirty="0"/>
              <a:t>When an event occurs (when a user clicks a button)</a:t>
            </a:r>
          </a:p>
          <a:p>
            <a:r>
              <a:rPr lang="en-US" dirty="0"/>
              <a:t>When it is invoked (called) from JavaScript code</a:t>
            </a:r>
          </a:p>
          <a:p>
            <a:r>
              <a:rPr lang="en-US" dirty="0"/>
              <a:t>Automatically (self invoked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Snippet</a:t>
            </a:r>
          </a:p>
          <a:p>
            <a:pPr marL="45720" indent="0">
              <a:buNone/>
            </a:pPr>
            <a:r>
              <a:rPr lang="en-IN" dirty="0" err="1" smtClean="0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Addition(4, 5);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7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90" y="388883"/>
            <a:ext cx="9875520" cy="6201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090" y="1229711"/>
            <a:ext cx="10416782" cy="4866290"/>
          </a:xfrm>
        </p:spPr>
        <p:txBody>
          <a:bodyPr/>
          <a:lstStyle/>
          <a:p>
            <a:r>
              <a:rPr lang="en-US" dirty="0"/>
              <a:t>An array is a special variable, which can hold more than one value at a time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r>
              <a:rPr lang="en-US" dirty="0" smtClean="0"/>
              <a:t>Syntax:</a:t>
            </a:r>
          </a:p>
          <a:p>
            <a:pPr marL="45720" indent="0">
              <a:buNone/>
            </a:pPr>
            <a:r>
              <a:rPr lang="en-US" i="1" dirty="0" err="1"/>
              <a:t>var</a:t>
            </a:r>
            <a:r>
              <a:rPr lang="en-US" i="1" dirty="0"/>
              <a:t> </a:t>
            </a:r>
            <a:r>
              <a:rPr lang="en-US" i="1" dirty="0" err="1"/>
              <a:t>array_name</a:t>
            </a:r>
            <a:r>
              <a:rPr lang="en-US" i="1" dirty="0"/>
              <a:t> = [item1, item2, ...]; </a:t>
            </a:r>
            <a:endParaRPr lang="en-US" i="1" dirty="0" smtClean="0"/>
          </a:p>
          <a:p>
            <a:pPr marL="45720" indent="0">
              <a:buNone/>
            </a:pPr>
            <a:r>
              <a:rPr lang="en-US" i="1" dirty="0" err="1"/>
              <a:t>var</a:t>
            </a:r>
            <a:r>
              <a:rPr lang="en-US" i="1" dirty="0"/>
              <a:t> </a:t>
            </a:r>
            <a:r>
              <a:rPr lang="en-US" i="1" dirty="0" err="1"/>
              <a:t>array_name</a:t>
            </a:r>
            <a:r>
              <a:rPr lang="en-US" i="1" dirty="0"/>
              <a:t> = </a:t>
            </a:r>
            <a:r>
              <a:rPr lang="en-US" i="1" dirty="0" smtClean="0"/>
              <a:t>new Array [item1</a:t>
            </a:r>
            <a:r>
              <a:rPr lang="en-US" i="1" dirty="0"/>
              <a:t>, item2, ...]; 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color=[“</a:t>
            </a:r>
            <a:r>
              <a:rPr lang="en-US" dirty="0" err="1" smtClean="0"/>
              <a:t>red”,”blue”,”green</a:t>
            </a:r>
            <a:r>
              <a:rPr lang="en-US" dirty="0" smtClean="0"/>
              <a:t>”];</a:t>
            </a:r>
          </a:p>
          <a:p>
            <a:pPr marL="4572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color=new color[“</a:t>
            </a:r>
            <a:r>
              <a:rPr lang="en-US" dirty="0" err="1"/>
              <a:t>red”,”blue”,”green</a:t>
            </a:r>
            <a:r>
              <a:rPr lang="en-US" dirty="0"/>
              <a:t>”];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0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83" y="499242"/>
            <a:ext cx="9875520" cy="5885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Properties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683" y="1324303"/>
            <a:ext cx="10322189" cy="517109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Property</a:t>
            </a:r>
            <a:endParaRPr lang="en-US" b="1" dirty="0" smtClean="0"/>
          </a:p>
          <a:p>
            <a:r>
              <a:rPr lang="en-US" b="1" dirty="0" smtClean="0"/>
              <a:t>length </a:t>
            </a:r>
            <a:r>
              <a:rPr lang="en-US" b="1" dirty="0"/>
              <a:t>property</a:t>
            </a:r>
            <a:r>
              <a:rPr lang="en-US" dirty="0"/>
              <a:t> --&gt; If you want to know the number of elements in an array, you can use the length property.</a:t>
            </a:r>
          </a:p>
          <a:p>
            <a:r>
              <a:rPr lang="en-US" b="1" dirty="0"/>
              <a:t>prototype property</a:t>
            </a:r>
            <a:r>
              <a:rPr lang="en-US" dirty="0"/>
              <a:t> --&gt; If you want to add new properties and methods, you can use the prototype property.</a:t>
            </a:r>
          </a:p>
          <a:p>
            <a:r>
              <a:rPr lang="en-US" b="1" dirty="0"/>
              <a:t>reverse method</a:t>
            </a:r>
            <a:r>
              <a:rPr lang="en-US" dirty="0"/>
              <a:t> --&gt; You can reverse the order of items in an array using a reverse method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r>
              <a:rPr lang="en-US" dirty="0" smtClean="0"/>
              <a:t>Method</a:t>
            </a:r>
            <a:endParaRPr lang="en-US" dirty="0"/>
          </a:p>
          <a:p>
            <a:r>
              <a:rPr lang="en-US" b="1" dirty="0"/>
              <a:t>sort method --&gt;</a:t>
            </a:r>
            <a:r>
              <a:rPr lang="en-US" dirty="0"/>
              <a:t> You can sort the items in an array using sort method.</a:t>
            </a:r>
          </a:p>
          <a:p>
            <a:r>
              <a:rPr lang="en-US" b="1" dirty="0"/>
              <a:t>pop method</a:t>
            </a:r>
            <a:r>
              <a:rPr lang="en-US" dirty="0"/>
              <a:t> --&gt; You can remove the last item of an array using a pop method.</a:t>
            </a:r>
          </a:p>
          <a:p>
            <a:r>
              <a:rPr lang="en-US" b="1" dirty="0"/>
              <a:t>shift method</a:t>
            </a:r>
            <a:r>
              <a:rPr lang="en-US" dirty="0"/>
              <a:t> --&gt; You can remove the first item of an array using shift method.</a:t>
            </a:r>
          </a:p>
          <a:p>
            <a:r>
              <a:rPr lang="en-US" b="1" dirty="0"/>
              <a:t>push method</a:t>
            </a:r>
            <a:r>
              <a:rPr lang="en-US" dirty="0"/>
              <a:t> --&gt; You can add a value as the last item of the array.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7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9848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Events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0925" y="1108841"/>
            <a:ext cx="10227595" cy="245942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allows event handler attributes,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JavaScript 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be added to HTML elements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4572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JavaScript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('demo').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Date()"&gt;The time is?&lt;/button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HTML Events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17" y="4067503"/>
            <a:ext cx="8024648" cy="2480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78392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1559</TotalTime>
  <Words>573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Corbel</vt:lpstr>
      <vt:lpstr>Segoe UI</vt:lpstr>
      <vt:lpstr>Times New Roman</vt:lpstr>
      <vt:lpstr>Verdana</vt:lpstr>
      <vt:lpstr>Basis</vt:lpstr>
      <vt:lpstr>JavaScript</vt:lpstr>
      <vt:lpstr>Introduction</vt:lpstr>
      <vt:lpstr>Where to place script?</vt:lpstr>
      <vt:lpstr>Data Types </vt:lpstr>
      <vt:lpstr>Function </vt:lpstr>
      <vt:lpstr>Function Invocation </vt:lpstr>
      <vt:lpstr>Array</vt:lpstr>
      <vt:lpstr>Array Properties and Methods</vt:lpstr>
      <vt:lpstr>JavaScript Events </vt:lpstr>
      <vt:lpstr>DOM in JavaScript</vt:lpstr>
      <vt:lpstr>PowerPoint Presentation</vt:lpstr>
      <vt:lpstr>PowerPoint Presentation</vt:lpstr>
      <vt:lpstr>PowerPoint Presentation</vt:lpstr>
      <vt:lpstr> Exceptions Handling </vt:lpstr>
      <vt:lpstr>Regular Expressions   </vt:lpstr>
      <vt:lpstr>Regular Expressions cont</vt:lpstr>
      <vt:lpstr>Regular Expressions cont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pcuser</dc:creator>
  <cp:lastModifiedBy>pcuser</cp:lastModifiedBy>
  <cp:revision>25</cp:revision>
  <dcterms:created xsi:type="dcterms:W3CDTF">2018-10-04T10:04:50Z</dcterms:created>
  <dcterms:modified xsi:type="dcterms:W3CDTF">2018-10-05T12:04:24Z</dcterms:modified>
</cp:coreProperties>
</file>