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269" r:id="rId3"/>
    <p:sldId id="368" r:id="rId4"/>
    <p:sldId id="340" r:id="rId5"/>
    <p:sldId id="354" r:id="rId6"/>
    <p:sldId id="342" r:id="rId7"/>
    <p:sldId id="271" r:id="rId8"/>
    <p:sldId id="367" r:id="rId9"/>
    <p:sldId id="369" r:id="rId10"/>
    <p:sldId id="366" r:id="rId11"/>
    <p:sldId id="356" r:id="rId12"/>
    <p:sldId id="357" r:id="rId13"/>
    <p:sldId id="358" r:id="rId14"/>
    <p:sldId id="359" r:id="rId15"/>
    <p:sldId id="360" r:id="rId16"/>
    <p:sldId id="361" r:id="rId17"/>
    <p:sldId id="362" r:id="rId18"/>
    <p:sldId id="370" r:id="rId19"/>
    <p:sldId id="363" r:id="rId20"/>
    <p:sldId id="364" r:id="rId21"/>
    <p:sldId id="365" r:id="rId22"/>
    <p:sldId id="27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92F020"/>
    <a:srgbClr val="D60093"/>
    <a:srgbClr val="000066"/>
    <a:srgbClr val="99CC00"/>
    <a:srgbClr val="3BFB4D"/>
    <a:srgbClr val="3CFA3C"/>
    <a:srgbClr val="78D00E"/>
    <a:srgbClr val="90F0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8" autoAdjust="0"/>
    <p:restoredTop sz="68248" autoAdjust="0"/>
  </p:normalViewPr>
  <p:slideViewPr>
    <p:cSldViewPr>
      <p:cViewPr varScale="1">
        <p:scale>
          <a:sx n="49" d="100"/>
          <a:sy n="49" d="100"/>
        </p:scale>
        <p:origin x="-193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68"/>
    </p:cViewPr>
  </p:sorterViewPr>
  <p:notesViewPr>
    <p:cSldViewPr>
      <p:cViewPr varScale="1">
        <p:scale>
          <a:sx n="39" d="100"/>
          <a:sy n="39" d="100"/>
        </p:scale>
        <p:origin x="-2309"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91656C-EE68-4BFA-B7C9-BAB75EBD35D1}" type="doc">
      <dgm:prSet loTypeId="urn:microsoft.com/office/officeart/2005/8/layout/radial1" loCatId="cycle" qsTypeId="urn:microsoft.com/office/officeart/2005/8/quickstyle/simple1" qsCatId="simple" csTypeId="urn:microsoft.com/office/officeart/2005/8/colors/colorful1#1" csCatId="colorful" phldr="1"/>
      <dgm:spPr/>
      <dgm:t>
        <a:bodyPr/>
        <a:lstStyle/>
        <a:p>
          <a:endParaRPr lang="en-IN"/>
        </a:p>
      </dgm:t>
    </dgm:pt>
    <dgm:pt modelId="{5EB13EE3-F190-4164-9F0E-11B69DA46CCE}">
      <dgm:prSet phldrT="[Text]"/>
      <dgm:spPr/>
      <dgm:t>
        <a:bodyPr/>
        <a:lstStyle/>
        <a:p>
          <a:r>
            <a:rPr lang="en-US" b="1" dirty="0" err="1" smtClean="0"/>
            <a:t>DataSet</a:t>
          </a:r>
          <a:endParaRPr lang="en-IN" dirty="0"/>
        </a:p>
      </dgm:t>
    </dgm:pt>
    <dgm:pt modelId="{9C212556-81D2-4329-B372-0703AF0FA56C}" type="parTrans" cxnId="{48F37FF7-A096-4B58-AE01-E0DE1B4D9C2D}">
      <dgm:prSet/>
      <dgm:spPr/>
      <dgm:t>
        <a:bodyPr/>
        <a:lstStyle/>
        <a:p>
          <a:endParaRPr lang="en-IN"/>
        </a:p>
      </dgm:t>
    </dgm:pt>
    <dgm:pt modelId="{2A7078F2-18D2-4298-9C9A-8EE418C8B31D}" type="sibTrans" cxnId="{48F37FF7-A096-4B58-AE01-E0DE1B4D9C2D}">
      <dgm:prSet/>
      <dgm:spPr/>
      <dgm:t>
        <a:bodyPr/>
        <a:lstStyle/>
        <a:p>
          <a:endParaRPr lang="en-IN"/>
        </a:p>
      </dgm:t>
    </dgm:pt>
    <dgm:pt modelId="{9B6A0D27-544A-4719-A991-F6A5D35F1F32}">
      <dgm:prSet phldrT="[Text]" custT="1"/>
      <dgm:spPr/>
      <dgm:t>
        <a:bodyPr/>
        <a:lstStyle/>
        <a:p>
          <a:r>
            <a:rPr lang="en-US" sz="1600" dirty="0" smtClean="0">
              <a:solidFill>
                <a:schemeClr val="bg1"/>
              </a:solidFill>
            </a:rPr>
            <a:t>Does not interact directly with the databases .</a:t>
          </a:r>
          <a:endParaRPr lang="en-IN" sz="1600" dirty="0">
            <a:solidFill>
              <a:schemeClr val="bg1"/>
            </a:solidFill>
          </a:endParaRPr>
        </a:p>
      </dgm:t>
    </dgm:pt>
    <dgm:pt modelId="{CF0D9C91-7F5F-4C43-AC16-98DD7A188FBF}" type="parTrans" cxnId="{EB900F84-6F31-4905-B05A-FB2A3B84CD4F}">
      <dgm:prSet/>
      <dgm:spPr/>
      <dgm:t>
        <a:bodyPr/>
        <a:lstStyle/>
        <a:p>
          <a:endParaRPr lang="en-IN"/>
        </a:p>
      </dgm:t>
    </dgm:pt>
    <dgm:pt modelId="{70C93BFA-A380-44D8-8392-BBBD0601ED63}" type="sibTrans" cxnId="{EB900F84-6F31-4905-B05A-FB2A3B84CD4F}">
      <dgm:prSet/>
      <dgm:spPr/>
      <dgm:t>
        <a:bodyPr/>
        <a:lstStyle/>
        <a:p>
          <a:endParaRPr lang="en-IN"/>
        </a:p>
      </dgm:t>
    </dgm:pt>
    <dgm:pt modelId="{E12CEC83-CE23-49AD-B28A-0D5CC851E18B}">
      <dgm:prSet phldrT="[Text]" custT="1"/>
      <dgm:spPr/>
      <dgm:t>
        <a:bodyPr/>
        <a:lstStyle/>
        <a:p>
          <a:r>
            <a:rPr lang="en-US" sz="1600" dirty="0" smtClean="0"/>
            <a:t>An object which stores data retrieved from the database. </a:t>
          </a:r>
          <a:endParaRPr lang="en-IN" sz="1600" dirty="0"/>
        </a:p>
      </dgm:t>
    </dgm:pt>
    <dgm:pt modelId="{7464D286-3009-42EF-A15E-14E6AB19B321}" type="parTrans" cxnId="{87A05898-EC04-41F2-A869-8F9BF7E51F3B}">
      <dgm:prSet/>
      <dgm:spPr/>
      <dgm:t>
        <a:bodyPr/>
        <a:lstStyle/>
        <a:p>
          <a:endParaRPr lang="en-IN"/>
        </a:p>
      </dgm:t>
    </dgm:pt>
    <dgm:pt modelId="{0C09A63C-DB5F-4186-ACA7-E165EDFDF6C0}" type="sibTrans" cxnId="{87A05898-EC04-41F2-A869-8F9BF7E51F3B}">
      <dgm:prSet/>
      <dgm:spPr/>
      <dgm:t>
        <a:bodyPr/>
        <a:lstStyle/>
        <a:p>
          <a:endParaRPr lang="en-IN"/>
        </a:p>
      </dgm:t>
    </dgm:pt>
    <dgm:pt modelId="{583F1377-3A28-4ADD-93E8-5BB4443E2D83}">
      <dgm:prSet phldrT="[Text]"/>
      <dgm:spPr/>
      <dgm:t>
        <a:bodyPr/>
        <a:lstStyle/>
        <a:p>
          <a:r>
            <a:rPr lang="en-US" dirty="0" smtClean="0"/>
            <a:t>Can hold data from a database as well as a non-database data source. </a:t>
          </a:r>
          <a:endParaRPr lang="en-IN" dirty="0"/>
        </a:p>
      </dgm:t>
    </dgm:pt>
    <dgm:pt modelId="{585A3776-6F31-4528-999A-106B1F41B472}" type="parTrans" cxnId="{D6853981-8322-4561-91C9-645B4AD02800}">
      <dgm:prSet/>
      <dgm:spPr/>
      <dgm:t>
        <a:bodyPr/>
        <a:lstStyle/>
        <a:p>
          <a:endParaRPr lang="en-IN"/>
        </a:p>
      </dgm:t>
    </dgm:pt>
    <dgm:pt modelId="{7E408E40-E1D2-457A-8696-B98C7065BB5C}" type="sibTrans" cxnId="{D6853981-8322-4561-91C9-645B4AD02800}">
      <dgm:prSet/>
      <dgm:spPr/>
      <dgm:t>
        <a:bodyPr/>
        <a:lstStyle/>
        <a:p>
          <a:endParaRPr lang="en-IN"/>
        </a:p>
      </dgm:t>
    </dgm:pt>
    <dgm:pt modelId="{FC5D8A49-D101-4759-B697-F4A05BFD8BBB}">
      <dgm:prSet phldrT="[Text]" custT="1"/>
      <dgm:spPr/>
      <dgm:t>
        <a:bodyPr/>
        <a:lstStyle/>
        <a:p>
          <a:r>
            <a:rPr lang="en-US" sz="1600" dirty="0" smtClean="0">
              <a:solidFill>
                <a:schemeClr val="bg1"/>
              </a:solidFill>
            </a:rPr>
            <a:t>Collection of zero </a:t>
          </a:r>
          <a:r>
            <a:rPr lang="en-US" sz="1600" b="0" dirty="0" smtClean="0">
              <a:solidFill>
                <a:schemeClr val="bg1"/>
              </a:solidFill>
            </a:rPr>
            <a:t>or more table objects made up of rows and columns of data, </a:t>
          </a:r>
          <a:endParaRPr lang="en-IN" sz="1600" dirty="0">
            <a:solidFill>
              <a:schemeClr val="bg1"/>
            </a:solidFill>
          </a:endParaRPr>
        </a:p>
      </dgm:t>
    </dgm:pt>
    <dgm:pt modelId="{19AF21EB-AE65-4C3E-B545-1E593F9E26D0}" type="parTrans" cxnId="{CD2D9ED9-DC60-4A48-9C99-F3016CD59770}">
      <dgm:prSet/>
      <dgm:spPr/>
      <dgm:t>
        <a:bodyPr/>
        <a:lstStyle/>
        <a:p>
          <a:endParaRPr lang="en-IN"/>
        </a:p>
      </dgm:t>
    </dgm:pt>
    <dgm:pt modelId="{152EB888-D5C5-4A0A-99F3-55F67CF8077A}" type="sibTrans" cxnId="{CD2D9ED9-DC60-4A48-9C99-F3016CD59770}">
      <dgm:prSet/>
      <dgm:spPr/>
      <dgm:t>
        <a:bodyPr/>
        <a:lstStyle/>
        <a:p>
          <a:endParaRPr lang="en-IN"/>
        </a:p>
      </dgm:t>
    </dgm:pt>
    <dgm:pt modelId="{D57C2E14-4FD5-4577-9499-71B77DA55058}" type="pres">
      <dgm:prSet presAssocID="{AE91656C-EE68-4BFA-B7C9-BAB75EBD35D1}" presName="cycle" presStyleCnt="0">
        <dgm:presLayoutVars>
          <dgm:chMax val="1"/>
          <dgm:dir/>
          <dgm:animLvl val="ctr"/>
          <dgm:resizeHandles val="exact"/>
        </dgm:presLayoutVars>
      </dgm:prSet>
      <dgm:spPr/>
      <dgm:t>
        <a:bodyPr/>
        <a:lstStyle/>
        <a:p>
          <a:endParaRPr lang="en-IN"/>
        </a:p>
      </dgm:t>
    </dgm:pt>
    <dgm:pt modelId="{26F25C4D-B2A2-466B-8D6D-B84F1D3B5245}" type="pres">
      <dgm:prSet presAssocID="{5EB13EE3-F190-4164-9F0E-11B69DA46CCE}" presName="centerShape" presStyleLbl="node0" presStyleIdx="0" presStyleCnt="1" custScaleX="115627" custScaleY="103543"/>
      <dgm:spPr/>
      <dgm:t>
        <a:bodyPr/>
        <a:lstStyle/>
        <a:p>
          <a:endParaRPr lang="en-IN"/>
        </a:p>
      </dgm:t>
    </dgm:pt>
    <dgm:pt modelId="{6AD6BB3B-9981-4018-B917-CDB68961B74C}" type="pres">
      <dgm:prSet presAssocID="{CF0D9C91-7F5F-4C43-AC16-98DD7A188FBF}" presName="Name9" presStyleLbl="parChTrans1D2" presStyleIdx="0" presStyleCnt="4"/>
      <dgm:spPr/>
      <dgm:t>
        <a:bodyPr/>
        <a:lstStyle/>
        <a:p>
          <a:endParaRPr lang="en-IN"/>
        </a:p>
      </dgm:t>
    </dgm:pt>
    <dgm:pt modelId="{12C0927A-414E-45B3-A904-75D436F97F68}" type="pres">
      <dgm:prSet presAssocID="{CF0D9C91-7F5F-4C43-AC16-98DD7A188FBF}" presName="connTx" presStyleLbl="parChTrans1D2" presStyleIdx="0" presStyleCnt="4"/>
      <dgm:spPr/>
      <dgm:t>
        <a:bodyPr/>
        <a:lstStyle/>
        <a:p>
          <a:endParaRPr lang="en-IN"/>
        </a:p>
      </dgm:t>
    </dgm:pt>
    <dgm:pt modelId="{7D31160F-122C-4ADF-9F3F-3F85712933E4}" type="pres">
      <dgm:prSet presAssocID="{9B6A0D27-544A-4719-A991-F6A5D35F1F32}" presName="node" presStyleLbl="node1" presStyleIdx="0" presStyleCnt="4" custScaleX="111235" custScaleY="105322" custRadScaleRad="92730" custRadScaleInc="6901">
        <dgm:presLayoutVars>
          <dgm:bulletEnabled val="1"/>
        </dgm:presLayoutVars>
      </dgm:prSet>
      <dgm:spPr/>
      <dgm:t>
        <a:bodyPr/>
        <a:lstStyle/>
        <a:p>
          <a:endParaRPr lang="en-IN"/>
        </a:p>
      </dgm:t>
    </dgm:pt>
    <dgm:pt modelId="{5D07CDB7-D4A4-4BFA-950D-9BE914BA226D}" type="pres">
      <dgm:prSet presAssocID="{7464D286-3009-42EF-A15E-14E6AB19B321}" presName="Name9" presStyleLbl="parChTrans1D2" presStyleIdx="1" presStyleCnt="4"/>
      <dgm:spPr/>
      <dgm:t>
        <a:bodyPr/>
        <a:lstStyle/>
        <a:p>
          <a:endParaRPr lang="en-IN"/>
        </a:p>
      </dgm:t>
    </dgm:pt>
    <dgm:pt modelId="{0A8B6198-9B8F-4F94-A63F-F89161FDB205}" type="pres">
      <dgm:prSet presAssocID="{7464D286-3009-42EF-A15E-14E6AB19B321}" presName="connTx" presStyleLbl="parChTrans1D2" presStyleIdx="1" presStyleCnt="4"/>
      <dgm:spPr/>
      <dgm:t>
        <a:bodyPr/>
        <a:lstStyle/>
        <a:p>
          <a:endParaRPr lang="en-IN"/>
        </a:p>
      </dgm:t>
    </dgm:pt>
    <dgm:pt modelId="{6BFF706B-572B-4619-8E86-6C7F64A2E399}" type="pres">
      <dgm:prSet presAssocID="{E12CEC83-CE23-49AD-B28A-0D5CC851E18B}" presName="node" presStyleLbl="node1" presStyleIdx="1" presStyleCnt="4" custScaleX="113194" custScaleY="104457" custRadScaleRad="127553" custRadScaleInc="2834">
        <dgm:presLayoutVars>
          <dgm:bulletEnabled val="1"/>
        </dgm:presLayoutVars>
      </dgm:prSet>
      <dgm:spPr/>
      <dgm:t>
        <a:bodyPr/>
        <a:lstStyle/>
        <a:p>
          <a:endParaRPr lang="en-IN"/>
        </a:p>
      </dgm:t>
    </dgm:pt>
    <dgm:pt modelId="{2AF2EEBA-3AC0-4A30-8FB0-D70809A67837}" type="pres">
      <dgm:prSet presAssocID="{585A3776-6F31-4528-999A-106B1F41B472}" presName="Name9" presStyleLbl="parChTrans1D2" presStyleIdx="2" presStyleCnt="4"/>
      <dgm:spPr/>
      <dgm:t>
        <a:bodyPr/>
        <a:lstStyle/>
        <a:p>
          <a:endParaRPr lang="en-IN"/>
        </a:p>
      </dgm:t>
    </dgm:pt>
    <dgm:pt modelId="{5F27D2D6-3DE1-4328-B253-2B7F5BDEDA87}" type="pres">
      <dgm:prSet presAssocID="{585A3776-6F31-4528-999A-106B1F41B472}" presName="connTx" presStyleLbl="parChTrans1D2" presStyleIdx="2" presStyleCnt="4"/>
      <dgm:spPr/>
      <dgm:t>
        <a:bodyPr/>
        <a:lstStyle/>
        <a:p>
          <a:endParaRPr lang="en-IN"/>
        </a:p>
      </dgm:t>
    </dgm:pt>
    <dgm:pt modelId="{7963CB17-561E-4F99-8ED5-9F7C34823330}" type="pres">
      <dgm:prSet presAssocID="{583F1377-3A28-4ADD-93E8-5BB4443E2D83}" presName="node" presStyleLbl="node1" presStyleIdx="2" presStyleCnt="4" custScaleX="104250" custScaleY="108967">
        <dgm:presLayoutVars>
          <dgm:bulletEnabled val="1"/>
        </dgm:presLayoutVars>
      </dgm:prSet>
      <dgm:spPr/>
      <dgm:t>
        <a:bodyPr/>
        <a:lstStyle/>
        <a:p>
          <a:endParaRPr lang="en-IN"/>
        </a:p>
      </dgm:t>
    </dgm:pt>
    <dgm:pt modelId="{156A25B8-4CFB-455F-808F-B5E52952CA24}" type="pres">
      <dgm:prSet presAssocID="{19AF21EB-AE65-4C3E-B545-1E593F9E26D0}" presName="Name9" presStyleLbl="parChTrans1D2" presStyleIdx="3" presStyleCnt="4"/>
      <dgm:spPr/>
      <dgm:t>
        <a:bodyPr/>
        <a:lstStyle/>
        <a:p>
          <a:endParaRPr lang="en-IN"/>
        </a:p>
      </dgm:t>
    </dgm:pt>
    <dgm:pt modelId="{AED1C3DB-5A73-4830-9523-9B6DE6C56BCA}" type="pres">
      <dgm:prSet presAssocID="{19AF21EB-AE65-4C3E-B545-1E593F9E26D0}" presName="connTx" presStyleLbl="parChTrans1D2" presStyleIdx="3" presStyleCnt="4"/>
      <dgm:spPr/>
      <dgm:t>
        <a:bodyPr/>
        <a:lstStyle/>
        <a:p>
          <a:endParaRPr lang="en-IN"/>
        </a:p>
      </dgm:t>
    </dgm:pt>
    <dgm:pt modelId="{C708398F-30EA-470A-89B8-6A3678CA29ED}" type="pres">
      <dgm:prSet presAssocID="{FC5D8A49-D101-4759-B697-F4A05BFD8BBB}" presName="node" presStyleLbl="node1" presStyleIdx="3" presStyleCnt="4" custScaleX="116241" custScaleY="106423" custRadScaleRad="123281" custRadScaleInc="354">
        <dgm:presLayoutVars>
          <dgm:bulletEnabled val="1"/>
        </dgm:presLayoutVars>
      </dgm:prSet>
      <dgm:spPr/>
      <dgm:t>
        <a:bodyPr/>
        <a:lstStyle/>
        <a:p>
          <a:endParaRPr lang="en-IN"/>
        </a:p>
      </dgm:t>
    </dgm:pt>
  </dgm:ptLst>
  <dgm:cxnLst>
    <dgm:cxn modelId="{EB900F84-6F31-4905-B05A-FB2A3B84CD4F}" srcId="{5EB13EE3-F190-4164-9F0E-11B69DA46CCE}" destId="{9B6A0D27-544A-4719-A991-F6A5D35F1F32}" srcOrd="0" destOrd="0" parTransId="{CF0D9C91-7F5F-4C43-AC16-98DD7A188FBF}" sibTransId="{70C93BFA-A380-44D8-8392-BBBD0601ED63}"/>
    <dgm:cxn modelId="{48F37FF7-A096-4B58-AE01-E0DE1B4D9C2D}" srcId="{AE91656C-EE68-4BFA-B7C9-BAB75EBD35D1}" destId="{5EB13EE3-F190-4164-9F0E-11B69DA46CCE}" srcOrd="0" destOrd="0" parTransId="{9C212556-81D2-4329-B372-0703AF0FA56C}" sibTransId="{2A7078F2-18D2-4298-9C9A-8EE418C8B31D}"/>
    <dgm:cxn modelId="{02B727B5-6BF3-4A86-9978-D5E0338FF1D0}" type="presOf" srcId="{585A3776-6F31-4528-999A-106B1F41B472}" destId="{5F27D2D6-3DE1-4328-B253-2B7F5BDEDA87}" srcOrd="1" destOrd="0" presId="urn:microsoft.com/office/officeart/2005/8/layout/radial1"/>
    <dgm:cxn modelId="{21188A67-914D-4C31-BEC6-DEF2D0947C2B}" type="presOf" srcId="{5EB13EE3-F190-4164-9F0E-11B69DA46CCE}" destId="{26F25C4D-B2A2-466B-8D6D-B84F1D3B5245}" srcOrd="0" destOrd="0" presId="urn:microsoft.com/office/officeart/2005/8/layout/radial1"/>
    <dgm:cxn modelId="{7055D6AA-B560-4250-8780-8B10F728FEB8}" type="presOf" srcId="{19AF21EB-AE65-4C3E-B545-1E593F9E26D0}" destId="{AED1C3DB-5A73-4830-9523-9B6DE6C56BCA}" srcOrd="1" destOrd="0" presId="urn:microsoft.com/office/officeart/2005/8/layout/radial1"/>
    <dgm:cxn modelId="{625DF85F-AA2F-4290-8F93-410D7A96220A}" type="presOf" srcId="{7464D286-3009-42EF-A15E-14E6AB19B321}" destId="{5D07CDB7-D4A4-4BFA-950D-9BE914BA226D}" srcOrd="0" destOrd="0" presId="urn:microsoft.com/office/officeart/2005/8/layout/radial1"/>
    <dgm:cxn modelId="{E2405BC1-B5FA-4410-BD63-BE40380B94F6}" type="presOf" srcId="{CF0D9C91-7F5F-4C43-AC16-98DD7A188FBF}" destId="{6AD6BB3B-9981-4018-B917-CDB68961B74C}" srcOrd="0" destOrd="0" presId="urn:microsoft.com/office/officeart/2005/8/layout/radial1"/>
    <dgm:cxn modelId="{87A05898-EC04-41F2-A869-8F9BF7E51F3B}" srcId="{5EB13EE3-F190-4164-9F0E-11B69DA46CCE}" destId="{E12CEC83-CE23-49AD-B28A-0D5CC851E18B}" srcOrd="1" destOrd="0" parTransId="{7464D286-3009-42EF-A15E-14E6AB19B321}" sibTransId="{0C09A63C-DB5F-4186-ACA7-E165EDFDF6C0}"/>
    <dgm:cxn modelId="{38B50964-0914-4033-A1EE-61B94D1849EF}" type="presOf" srcId="{AE91656C-EE68-4BFA-B7C9-BAB75EBD35D1}" destId="{D57C2E14-4FD5-4577-9499-71B77DA55058}" srcOrd="0" destOrd="0" presId="urn:microsoft.com/office/officeart/2005/8/layout/radial1"/>
    <dgm:cxn modelId="{C7D283A9-5254-4864-BF92-F414970676BF}" type="presOf" srcId="{585A3776-6F31-4528-999A-106B1F41B472}" destId="{2AF2EEBA-3AC0-4A30-8FB0-D70809A67837}" srcOrd="0" destOrd="0" presId="urn:microsoft.com/office/officeart/2005/8/layout/radial1"/>
    <dgm:cxn modelId="{E272A2C1-097E-4966-B488-34CEE3EF433E}" type="presOf" srcId="{FC5D8A49-D101-4759-B697-F4A05BFD8BBB}" destId="{C708398F-30EA-470A-89B8-6A3678CA29ED}" srcOrd="0" destOrd="0" presId="urn:microsoft.com/office/officeart/2005/8/layout/radial1"/>
    <dgm:cxn modelId="{BAC5906F-A03E-4531-9A01-73B818433DFB}" type="presOf" srcId="{CF0D9C91-7F5F-4C43-AC16-98DD7A188FBF}" destId="{12C0927A-414E-45B3-A904-75D436F97F68}" srcOrd="1" destOrd="0" presId="urn:microsoft.com/office/officeart/2005/8/layout/radial1"/>
    <dgm:cxn modelId="{CD2D9ED9-DC60-4A48-9C99-F3016CD59770}" srcId="{5EB13EE3-F190-4164-9F0E-11B69DA46CCE}" destId="{FC5D8A49-D101-4759-B697-F4A05BFD8BBB}" srcOrd="3" destOrd="0" parTransId="{19AF21EB-AE65-4C3E-B545-1E593F9E26D0}" sibTransId="{152EB888-D5C5-4A0A-99F3-55F67CF8077A}"/>
    <dgm:cxn modelId="{EF1C5BD0-0381-48D8-8470-1D81595D2735}" type="presOf" srcId="{7464D286-3009-42EF-A15E-14E6AB19B321}" destId="{0A8B6198-9B8F-4F94-A63F-F89161FDB205}" srcOrd="1" destOrd="0" presId="urn:microsoft.com/office/officeart/2005/8/layout/radial1"/>
    <dgm:cxn modelId="{9812E506-2BA5-43BE-A563-6C56ECF05B35}" type="presOf" srcId="{583F1377-3A28-4ADD-93E8-5BB4443E2D83}" destId="{7963CB17-561E-4F99-8ED5-9F7C34823330}" srcOrd="0" destOrd="0" presId="urn:microsoft.com/office/officeart/2005/8/layout/radial1"/>
    <dgm:cxn modelId="{22CDDE40-7C46-4831-A2C4-BCB99EEC7235}" type="presOf" srcId="{9B6A0D27-544A-4719-A991-F6A5D35F1F32}" destId="{7D31160F-122C-4ADF-9F3F-3F85712933E4}" srcOrd="0" destOrd="0" presId="urn:microsoft.com/office/officeart/2005/8/layout/radial1"/>
    <dgm:cxn modelId="{D6853981-8322-4561-91C9-645B4AD02800}" srcId="{5EB13EE3-F190-4164-9F0E-11B69DA46CCE}" destId="{583F1377-3A28-4ADD-93E8-5BB4443E2D83}" srcOrd="2" destOrd="0" parTransId="{585A3776-6F31-4528-999A-106B1F41B472}" sibTransId="{7E408E40-E1D2-457A-8696-B98C7065BB5C}"/>
    <dgm:cxn modelId="{E2BC5E7B-FC67-4AD3-8E69-1B0037CC4B30}" type="presOf" srcId="{19AF21EB-AE65-4C3E-B545-1E593F9E26D0}" destId="{156A25B8-4CFB-455F-808F-B5E52952CA24}" srcOrd="0" destOrd="0" presId="urn:microsoft.com/office/officeart/2005/8/layout/radial1"/>
    <dgm:cxn modelId="{71DF6A07-A417-4AF8-93D6-CC266800DF1E}" type="presOf" srcId="{E12CEC83-CE23-49AD-B28A-0D5CC851E18B}" destId="{6BFF706B-572B-4619-8E86-6C7F64A2E399}" srcOrd="0" destOrd="0" presId="urn:microsoft.com/office/officeart/2005/8/layout/radial1"/>
    <dgm:cxn modelId="{D2B4F03F-FBAA-471D-8483-08D7703B8C4E}" type="presParOf" srcId="{D57C2E14-4FD5-4577-9499-71B77DA55058}" destId="{26F25C4D-B2A2-466B-8D6D-B84F1D3B5245}" srcOrd="0" destOrd="0" presId="urn:microsoft.com/office/officeart/2005/8/layout/radial1"/>
    <dgm:cxn modelId="{6AF58998-0FE7-4218-A685-FD48B542EC6E}" type="presParOf" srcId="{D57C2E14-4FD5-4577-9499-71B77DA55058}" destId="{6AD6BB3B-9981-4018-B917-CDB68961B74C}" srcOrd="1" destOrd="0" presId="urn:microsoft.com/office/officeart/2005/8/layout/radial1"/>
    <dgm:cxn modelId="{57435CE3-5AF3-4F2E-AD95-390ADF9AF7F8}" type="presParOf" srcId="{6AD6BB3B-9981-4018-B917-CDB68961B74C}" destId="{12C0927A-414E-45B3-A904-75D436F97F68}" srcOrd="0" destOrd="0" presId="urn:microsoft.com/office/officeart/2005/8/layout/radial1"/>
    <dgm:cxn modelId="{6E3279E3-517E-48F6-9ED2-51FC4AF19CE6}" type="presParOf" srcId="{D57C2E14-4FD5-4577-9499-71B77DA55058}" destId="{7D31160F-122C-4ADF-9F3F-3F85712933E4}" srcOrd="2" destOrd="0" presId="urn:microsoft.com/office/officeart/2005/8/layout/radial1"/>
    <dgm:cxn modelId="{8AD82C1F-82C1-489D-83F4-8D3DA74CCCB0}" type="presParOf" srcId="{D57C2E14-4FD5-4577-9499-71B77DA55058}" destId="{5D07CDB7-D4A4-4BFA-950D-9BE914BA226D}" srcOrd="3" destOrd="0" presId="urn:microsoft.com/office/officeart/2005/8/layout/radial1"/>
    <dgm:cxn modelId="{722B146C-E8EA-41D8-A819-129EED97D22D}" type="presParOf" srcId="{5D07CDB7-D4A4-4BFA-950D-9BE914BA226D}" destId="{0A8B6198-9B8F-4F94-A63F-F89161FDB205}" srcOrd="0" destOrd="0" presId="urn:microsoft.com/office/officeart/2005/8/layout/radial1"/>
    <dgm:cxn modelId="{4898A9A4-E76B-4166-B8AD-3A51A739B5D8}" type="presParOf" srcId="{D57C2E14-4FD5-4577-9499-71B77DA55058}" destId="{6BFF706B-572B-4619-8E86-6C7F64A2E399}" srcOrd="4" destOrd="0" presId="urn:microsoft.com/office/officeart/2005/8/layout/radial1"/>
    <dgm:cxn modelId="{A1EBE8FC-FCE3-49DB-AC1E-B265E397A88A}" type="presParOf" srcId="{D57C2E14-4FD5-4577-9499-71B77DA55058}" destId="{2AF2EEBA-3AC0-4A30-8FB0-D70809A67837}" srcOrd="5" destOrd="0" presId="urn:microsoft.com/office/officeart/2005/8/layout/radial1"/>
    <dgm:cxn modelId="{670C5652-3D78-475F-9087-AEDB8FE0CAC4}" type="presParOf" srcId="{2AF2EEBA-3AC0-4A30-8FB0-D70809A67837}" destId="{5F27D2D6-3DE1-4328-B253-2B7F5BDEDA87}" srcOrd="0" destOrd="0" presId="urn:microsoft.com/office/officeart/2005/8/layout/radial1"/>
    <dgm:cxn modelId="{64A8A611-734D-4691-98A1-A4B9DFE95462}" type="presParOf" srcId="{D57C2E14-4FD5-4577-9499-71B77DA55058}" destId="{7963CB17-561E-4F99-8ED5-9F7C34823330}" srcOrd="6" destOrd="0" presId="urn:microsoft.com/office/officeart/2005/8/layout/radial1"/>
    <dgm:cxn modelId="{261A388F-0FEC-4761-9F5B-839BB678AFD7}" type="presParOf" srcId="{D57C2E14-4FD5-4577-9499-71B77DA55058}" destId="{156A25B8-4CFB-455F-808F-B5E52952CA24}" srcOrd="7" destOrd="0" presId="urn:microsoft.com/office/officeart/2005/8/layout/radial1"/>
    <dgm:cxn modelId="{0D2E6BD7-4D56-4D17-909F-30262DF2AA2E}" type="presParOf" srcId="{156A25B8-4CFB-455F-808F-B5E52952CA24}" destId="{AED1C3DB-5A73-4830-9523-9B6DE6C56BCA}" srcOrd="0" destOrd="0" presId="urn:microsoft.com/office/officeart/2005/8/layout/radial1"/>
    <dgm:cxn modelId="{1E7569B1-1AF9-424B-BED0-31307501B391}" type="presParOf" srcId="{D57C2E14-4FD5-4577-9499-71B77DA55058}" destId="{C708398F-30EA-470A-89B8-6A3678CA29ED}"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25C4D-B2A2-466B-8D6D-B84F1D3B5245}">
      <dsp:nvSpPr>
        <dsp:cNvPr id="0" name=""/>
        <dsp:cNvSpPr/>
      </dsp:nvSpPr>
      <dsp:spPr>
        <a:xfrm>
          <a:off x="2559626" y="2136737"/>
          <a:ext cx="1916397" cy="171611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b="1" kern="1200" dirty="0" err="1" smtClean="0"/>
            <a:t>DataSet</a:t>
          </a:r>
          <a:endParaRPr lang="en-IN" sz="3000" kern="1200" dirty="0"/>
        </a:p>
      </dsp:txBody>
      <dsp:txXfrm>
        <a:off x="2840276" y="2388057"/>
        <a:ext cx="1355097" cy="1213478"/>
      </dsp:txXfrm>
    </dsp:sp>
    <dsp:sp modelId="{6AD6BB3B-9981-4018-B917-CDB68961B74C}">
      <dsp:nvSpPr>
        <dsp:cNvPr id="0" name=""/>
        <dsp:cNvSpPr/>
      </dsp:nvSpPr>
      <dsp:spPr>
        <a:xfrm rot="16386327">
          <a:off x="3436561" y="1981589"/>
          <a:ext cx="270159" cy="42555"/>
        </a:xfrm>
        <a:custGeom>
          <a:avLst/>
          <a:gdLst/>
          <a:ahLst/>
          <a:cxnLst/>
          <a:rect l="0" t="0" r="0" b="0"/>
          <a:pathLst>
            <a:path>
              <a:moveTo>
                <a:pt x="0" y="21277"/>
              </a:moveTo>
              <a:lnTo>
                <a:pt x="270159" y="2127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564886" y="1996113"/>
        <a:ext cx="13507" cy="13507"/>
      </dsp:txXfrm>
    </dsp:sp>
    <dsp:sp modelId="{7D31160F-122C-4ADF-9F3F-3F85712933E4}">
      <dsp:nvSpPr>
        <dsp:cNvPr id="0" name=""/>
        <dsp:cNvSpPr/>
      </dsp:nvSpPr>
      <dsp:spPr>
        <a:xfrm>
          <a:off x="2704446" y="123532"/>
          <a:ext cx="1843605" cy="1745603"/>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bg1"/>
              </a:solidFill>
            </a:rPr>
            <a:t>Does not interact directly with the databases .</a:t>
          </a:r>
          <a:endParaRPr lang="en-IN" sz="1600" kern="1200" dirty="0">
            <a:solidFill>
              <a:schemeClr val="bg1"/>
            </a:solidFill>
          </a:endParaRPr>
        </a:p>
      </dsp:txBody>
      <dsp:txXfrm>
        <a:off x="2974436" y="379170"/>
        <a:ext cx="1303625" cy="1234327"/>
      </dsp:txXfrm>
    </dsp:sp>
    <dsp:sp modelId="{5D07CDB7-D4A4-4BFA-950D-9BE914BA226D}">
      <dsp:nvSpPr>
        <dsp:cNvPr id="0" name=""/>
        <dsp:cNvSpPr/>
      </dsp:nvSpPr>
      <dsp:spPr>
        <a:xfrm rot="82440">
          <a:off x="4475585" y="3004396"/>
          <a:ext cx="659152" cy="42555"/>
        </a:xfrm>
        <a:custGeom>
          <a:avLst/>
          <a:gdLst/>
          <a:ahLst/>
          <a:cxnLst/>
          <a:rect l="0" t="0" r="0" b="0"/>
          <a:pathLst>
            <a:path>
              <a:moveTo>
                <a:pt x="0" y="21277"/>
              </a:moveTo>
              <a:lnTo>
                <a:pt x="659152" y="2127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788683" y="3009195"/>
        <a:ext cx="32957" cy="32957"/>
      </dsp:txXfrm>
    </dsp:sp>
    <dsp:sp modelId="{6BFF706B-572B-4619-8E86-6C7F64A2E399}">
      <dsp:nvSpPr>
        <dsp:cNvPr id="0" name=""/>
        <dsp:cNvSpPr/>
      </dsp:nvSpPr>
      <dsp:spPr>
        <a:xfrm>
          <a:off x="5134326" y="2190435"/>
          <a:ext cx="1876073" cy="1731266"/>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An object which stores data retrieved from the database. </a:t>
          </a:r>
          <a:endParaRPr lang="en-IN" sz="1600" kern="1200" dirty="0"/>
        </a:p>
      </dsp:txBody>
      <dsp:txXfrm>
        <a:off x="5409071" y="2443973"/>
        <a:ext cx="1326583" cy="1224190"/>
      </dsp:txXfrm>
    </dsp:sp>
    <dsp:sp modelId="{2AF2EEBA-3AC0-4A30-8FB0-D70809A67837}">
      <dsp:nvSpPr>
        <dsp:cNvPr id="0" name=""/>
        <dsp:cNvSpPr/>
      </dsp:nvSpPr>
      <dsp:spPr>
        <a:xfrm rot="5400000">
          <a:off x="3319202" y="4030200"/>
          <a:ext cx="397244" cy="42555"/>
        </a:xfrm>
        <a:custGeom>
          <a:avLst/>
          <a:gdLst/>
          <a:ahLst/>
          <a:cxnLst/>
          <a:rect l="0" t="0" r="0" b="0"/>
          <a:pathLst>
            <a:path>
              <a:moveTo>
                <a:pt x="0" y="21277"/>
              </a:moveTo>
              <a:lnTo>
                <a:pt x="397244" y="2127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507894" y="4041547"/>
        <a:ext cx="19862" cy="19862"/>
      </dsp:txXfrm>
    </dsp:sp>
    <dsp:sp modelId="{7963CB17-561E-4F99-8ED5-9F7C34823330}">
      <dsp:nvSpPr>
        <dsp:cNvPr id="0" name=""/>
        <dsp:cNvSpPr/>
      </dsp:nvSpPr>
      <dsp:spPr>
        <a:xfrm>
          <a:off x="2653907" y="4250100"/>
          <a:ext cx="1727835" cy="1806015"/>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Can hold data from a database as well as a non-database data source. </a:t>
          </a:r>
          <a:endParaRPr lang="en-IN" sz="1400" kern="1200" dirty="0"/>
        </a:p>
      </dsp:txBody>
      <dsp:txXfrm>
        <a:off x="2906943" y="4514585"/>
        <a:ext cx="1221763" cy="1277045"/>
      </dsp:txXfrm>
    </dsp:sp>
    <dsp:sp modelId="{156A25B8-4CFB-455F-808F-B5E52952CA24}">
      <dsp:nvSpPr>
        <dsp:cNvPr id="0" name=""/>
        <dsp:cNvSpPr/>
      </dsp:nvSpPr>
      <dsp:spPr>
        <a:xfrm rot="10809955">
          <a:off x="1926568" y="2969827"/>
          <a:ext cx="633064" cy="42555"/>
        </a:xfrm>
        <a:custGeom>
          <a:avLst/>
          <a:gdLst/>
          <a:ahLst/>
          <a:cxnLst/>
          <a:rect l="0" t="0" r="0" b="0"/>
          <a:pathLst>
            <a:path>
              <a:moveTo>
                <a:pt x="0" y="21277"/>
              </a:moveTo>
              <a:lnTo>
                <a:pt x="633064" y="2127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rot="10800000">
        <a:off x="2227273" y="2975278"/>
        <a:ext cx="31653" cy="31653"/>
      </dsp:txXfrm>
    </dsp:sp>
    <dsp:sp modelId="{C708398F-30EA-470A-89B8-6A3678CA29ED}">
      <dsp:nvSpPr>
        <dsp:cNvPr id="0" name=""/>
        <dsp:cNvSpPr/>
      </dsp:nvSpPr>
      <dsp:spPr>
        <a:xfrm>
          <a:off x="0" y="2105473"/>
          <a:ext cx="1926574" cy="1763851"/>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bg1"/>
              </a:solidFill>
            </a:rPr>
            <a:t>Collection of zero </a:t>
          </a:r>
          <a:r>
            <a:rPr lang="en-US" sz="1600" b="0" kern="1200" dirty="0" smtClean="0">
              <a:solidFill>
                <a:schemeClr val="bg1"/>
              </a:solidFill>
            </a:rPr>
            <a:t>or more table objects made up of rows and columns of data, </a:t>
          </a:r>
          <a:endParaRPr lang="en-IN" sz="1600" kern="1200" dirty="0">
            <a:solidFill>
              <a:schemeClr val="bg1"/>
            </a:solidFill>
          </a:endParaRPr>
        </a:p>
      </dsp:txBody>
      <dsp:txXfrm>
        <a:off x="282140" y="2363783"/>
        <a:ext cx="1362294" cy="1247231"/>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341392-404B-4DF6-96B2-59EED4A37FBC}" type="datetimeFigureOut">
              <a:rPr lang="en-IN" smtClean="0"/>
              <a:pPr/>
              <a:t>01-09-2021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Copyright @ Trendz IT</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B2A1BC-6E5A-4F1B-9468-8D11C0B6CC99}" type="slidenum">
              <a:rPr lang="en-IN" smtClean="0"/>
              <a:pPr/>
              <a:t>‹#›</a:t>
            </a:fld>
            <a:endParaRPr lang="en-IN"/>
          </a:p>
        </p:txBody>
      </p:sp>
    </p:spTree>
    <p:extLst>
      <p:ext uri="{BB962C8B-B14F-4D97-AF65-F5344CB8AC3E}">
        <p14:creationId xmlns:p14="http://schemas.microsoft.com/office/powerpoint/2010/main" val="48357415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3AB7E5-0410-4015-9361-693A93161582}" type="datetimeFigureOut">
              <a:rPr lang="en-US" smtClean="0"/>
              <a:pPr/>
              <a:t>9/1/2021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 Trendz IT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865651-6286-4C5B-9C14-6C1369A5D4DB}" type="slidenum">
              <a:rPr lang="en-US" smtClean="0"/>
              <a:pPr/>
              <a:t>‹#›</a:t>
            </a:fld>
            <a:endParaRPr lang="en-US"/>
          </a:p>
        </p:txBody>
      </p:sp>
    </p:spTree>
    <p:extLst>
      <p:ext uri="{BB962C8B-B14F-4D97-AF65-F5344CB8AC3E}">
        <p14:creationId xmlns:p14="http://schemas.microsoft.com/office/powerpoint/2010/main" val="23705147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buFont typeface="Wingdings" pitchFamily="2" charset="2"/>
              <a:buNone/>
            </a:pPr>
            <a:r>
              <a:rPr lang="en-US" dirty="0" smtClean="0"/>
              <a:t>The </a:t>
            </a:r>
            <a:r>
              <a:rPr lang="en-US" dirty="0" err="1" smtClean="0"/>
              <a:t>DataColumn</a:t>
            </a:r>
            <a:r>
              <a:rPr lang="en-US" dirty="0" smtClean="0"/>
              <a:t> is the fundamental building block for creating the schema of a </a:t>
            </a:r>
            <a:r>
              <a:rPr lang="en-US" dirty="0" err="1" smtClean="0"/>
              <a:t>DataTable</a:t>
            </a:r>
            <a:r>
              <a:rPr lang="en-US" dirty="0" smtClean="0"/>
              <a:t>. You build the schema by adding one or more </a:t>
            </a:r>
            <a:r>
              <a:rPr lang="en-US" dirty="0" err="1" smtClean="0"/>
              <a:t>DataColumn</a:t>
            </a:r>
            <a:r>
              <a:rPr lang="en-US" dirty="0" smtClean="0"/>
              <a:t> objects to the </a:t>
            </a:r>
            <a:r>
              <a:rPr lang="en-US" dirty="0" err="1" smtClean="0"/>
              <a:t>DataColumnCollection</a:t>
            </a:r>
            <a:r>
              <a:rPr lang="en-US" dirty="0" smtClean="0"/>
              <a:t>. For more information, see Adding Columns to a </a:t>
            </a:r>
            <a:r>
              <a:rPr lang="en-US" dirty="0" err="1" smtClean="0"/>
              <a:t>DataTable</a:t>
            </a:r>
            <a:r>
              <a:rPr lang="en-US" dirty="0" smtClean="0"/>
              <a:t> (ADO.NET).</a:t>
            </a:r>
          </a:p>
          <a:p>
            <a:pPr>
              <a:buFont typeface="Wingdings" pitchFamily="2" charset="2"/>
              <a:buNone/>
            </a:pPr>
            <a:endParaRPr lang="en-US" dirty="0" smtClean="0"/>
          </a:p>
          <a:p>
            <a:pPr>
              <a:buFont typeface="Wingdings" pitchFamily="2" charset="2"/>
              <a:buNone/>
            </a:pPr>
            <a:r>
              <a:rPr lang="en-US" dirty="0" smtClean="0"/>
              <a:t>Each </a:t>
            </a:r>
            <a:r>
              <a:rPr lang="en-US" dirty="0" err="1" smtClean="0"/>
              <a:t>DataColumn</a:t>
            </a:r>
            <a:r>
              <a:rPr lang="en-US" dirty="0" smtClean="0"/>
              <a:t> has a </a:t>
            </a:r>
            <a:r>
              <a:rPr lang="en-US" dirty="0" err="1" smtClean="0"/>
              <a:t>DataType</a:t>
            </a:r>
            <a:r>
              <a:rPr lang="en-US" dirty="0" smtClean="0"/>
              <a:t> property that determines the kind of data the </a:t>
            </a:r>
            <a:r>
              <a:rPr lang="en-US" dirty="0" err="1" smtClean="0"/>
              <a:t>DataColumn</a:t>
            </a:r>
            <a:r>
              <a:rPr lang="en-US" dirty="0" smtClean="0"/>
              <a:t> contains. For example, you can restrict the data type to integers, or strings, or decimals. Because data that is contained by the </a:t>
            </a:r>
            <a:r>
              <a:rPr lang="en-US" dirty="0" err="1" smtClean="0"/>
              <a:t>DataTable</a:t>
            </a:r>
            <a:r>
              <a:rPr lang="en-US" dirty="0" smtClean="0"/>
              <a:t> is typically merged back into its original data source, you must match the data types to those in the data source. For more information, see Data Type Mappings in ADO.NET.</a:t>
            </a:r>
          </a:p>
          <a:p>
            <a:pPr>
              <a:buFont typeface="Wingdings" pitchFamily="2" charset="2"/>
              <a:buNone/>
            </a:pPr>
            <a:r>
              <a:rPr lang="en-US" dirty="0" smtClean="0"/>
              <a:t>Properties such as </a:t>
            </a:r>
            <a:r>
              <a:rPr lang="en-US" dirty="0" err="1" smtClean="0"/>
              <a:t>AllowDBNull</a:t>
            </a:r>
            <a:r>
              <a:rPr lang="en-US" dirty="0" smtClean="0"/>
              <a:t>, Unique, and </a:t>
            </a:r>
            <a:r>
              <a:rPr lang="en-US" dirty="0" err="1" smtClean="0"/>
              <a:t>ReadOnly</a:t>
            </a:r>
            <a:r>
              <a:rPr lang="en-US" dirty="0" smtClean="0"/>
              <a:t> put restrictions on the entry and updating of data, thereby helping to guarantee data integrity. You can also use the </a:t>
            </a:r>
            <a:r>
              <a:rPr lang="en-US" dirty="0" err="1" smtClean="0"/>
              <a:t>AutoIncrement</a:t>
            </a:r>
            <a:r>
              <a:rPr lang="en-US" dirty="0" smtClean="0"/>
              <a:t>, </a:t>
            </a:r>
            <a:r>
              <a:rPr lang="en-US" dirty="0" err="1" smtClean="0"/>
              <a:t>AutoIncrementSeed</a:t>
            </a:r>
            <a:r>
              <a:rPr lang="en-US" dirty="0" smtClean="0"/>
              <a:t>, and </a:t>
            </a:r>
            <a:r>
              <a:rPr lang="en-US" dirty="0" err="1" smtClean="0"/>
              <a:t>AutoIncrementStep</a:t>
            </a:r>
            <a:r>
              <a:rPr lang="en-US" dirty="0" smtClean="0"/>
              <a:t> properties to control automatic data generation. For more information about </a:t>
            </a:r>
            <a:r>
              <a:rPr lang="en-US" dirty="0" err="1" smtClean="0"/>
              <a:t>AutoIncrement</a:t>
            </a:r>
            <a:r>
              <a:rPr lang="en-US" dirty="0" smtClean="0"/>
              <a:t> columns, see Creating </a:t>
            </a:r>
            <a:r>
              <a:rPr lang="en-US" dirty="0" err="1" smtClean="0"/>
              <a:t>AutoIncrement</a:t>
            </a:r>
            <a:r>
              <a:rPr lang="en-US" dirty="0" smtClean="0"/>
              <a:t> Columns (ADO.NET). For more information, see Defining Primary Keys (ADO.NET).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You can also make sure that values in a </a:t>
            </a:r>
            <a:r>
              <a:rPr lang="en-US" dirty="0" err="1" smtClean="0"/>
              <a:t>DataColumn</a:t>
            </a:r>
            <a:r>
              <a:rPr lang="en-US" dirty="0" smtClean="0"/>
              <a:t> are unique by creating a </a:t>
            </a:r>
            <a:r>
              <a:rPr lang="en-US" dirty="0" err="1" smtClean="0"/>
              <a:t>UniqueConstraint</a:t>
            </a:r>
            <a:r>
              <a:rPr lang="en-US" dirty="0" smtClean="0"/>
              <a:t> and adding it to the </a:t>
            </a:r>
            <a:r>
              <a:rPr lang="en-US" dirty="0" err="1" smtClean="0"/>
              <a:t>ConstraintCollection</a:t>
            </a:r>
            <a:r>
              <a:rPr lang="en-US" dirty="0" smtClean="0"/>
              <a:t> of the </a:t>
            </a:r>
            <a:r>
              <a:rPr lang="en-US" dirty="0" err="1" smtClean="0"/>
              <a:t>DataTable</a:t>
            </a:r>
            <a:r>
              <a:rPr lang="en-US" dirty="0" smtClean="0"/>
              <a:t> to which the </a:t>
            </a:r>
            <a:r>
              <a:rPr lang="en-US" dirty="0" err="1" smtClean="0"/>
              <a:t>DataColumn</a:t>
            </a:r>
            <a:r>
              <a:rPr lang="en-US" dirty="0" smtClean="0"/>
              <a:t> belongs. For more information, see </a:t>
            </a:r>
            <a:r>
              <a:rPr lang="en-US" dirty="0" err="1" smtClean="0"/>
              <a:t>DataTable</a:t>
            </a:r>
            <a:r>
              <a:rPr lang="en-US" dirty="0" smtClean="0"/>
              <a:t> Constraints (ADO.NET).</a:t>
            </a:r>
          </a:p>
          <a:p>
            <a:pPr>
              <a:buFont typeface="Wingdings" pitchFamily="2" charset="2"/>
              <a:buNone/>
            </a:pPr>
            <a:endParaRPr lang="en-US" dirty="0" smtClean="0"/>
          </a:p>
          <a:p>
            <a:pPr>
              <a:buFont typeface="Wingdings" pitchFamily="2" charset="2"/>
              <a:buNone/>
            </a:pPr>
            <a:r>
              <a:rPr lang="en-US" dirty="0" smtClean="0"/>
              <a:t>To create a relation between </a:t>
            </a:r>
            <a:r>
              <a:rPr lang="en-US" dirty="0" err="1" smtClean="0"/>
              <a:t>DataColumn</a:t>
            </a:r>
            <a:r>
              <a:rPr lang="en-US" dirty="0" smtClean="0"/>
              <a:t> objects, create a </a:t>
            </a:r>
            <a:r>
              <a:rPr lang="en-US" dirty="0" err="1" smtClean="0"/>
              <a:t>DataRelation</a:t>
            </a:r>
            <a:r>
              <a:rPr lang="en-US" dirty="0" smtClean="0"/>
              <a:t> object and add it to the </a:t>
            </a:r>
            <a:r>
              <a:rPr lang="en-US" dirty="0" err="1" smtClean="0"/>
              <a:t>DataRelationCollection</a:t>
            </a:r>
            <a:r>
              <a:rPr lang="en-US" dirty="0" smtClean="0"/>
              <a:t> of a </a:t>
            </a:r>
            <a:r>
              <a:rPr lang="en-US" dirty="0" err="1" smtClean="0"/>
              <a:t>DataSet</a:t>
            </a:r>
            <a:r>
              <a:rPr lang="en-US" dirty="0" smtClean="0"/>
              <a:t>.</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Wingdings" pitchFamily="2" charset="2"/>
              <a:buNone/>
            </a:pPr>
            <a:r>
              <a:rPr lang="en-US" dirty="0" smtClean="0"/>
              <a:t>The </a:t>
            </a:r>
            <a:r>
              <a:rPr lang="en-US" dirty="0" err="1" smtClean="0"/>
              <a:t>DataRow</a:t>
            </a:r>
            <a:r>
              <a:rPr lang="en-US" dirty="0" smtClean="0"/>
              <a:t> and </a:t>
            </a:r>
            <a:r>
              <a:rPr lang="en-US" dirty="0" err="1" smtClean="0"/>
              <a:t>DataColumn</a:t>
            </a:r>
            <a:r>
              <a:rPr lang="en-US" dirty="0" smtClean="0"/>
              <a:t> objects are primary components of a </a:t>
            </a:r>
            <a:r>
              <a:rPr lang="en-US" dirty="0" err="1" smtClean="0"/>
              <a:t>DataTable</a:t>
            </a:r>
            <a:r>
              <a:rPr lang="en-US" dirty="0" smtClean="0"/>
              <a:t>. Use the </a:t>
            </a:r>
            <a:r>
              <a:rPr lang="en-US" dirty="0" err="1" smtClean="0"/>
              <a:t>DataRow</a:t>
            </a:r>
            <a:r>
              <a:rPr lang="en-US" dirty="0" smtClean="0"/>
              <a:t> object and its properties and methods to retrieve and evaluate; and insert, delete, and update the values in the </a:t>
            </a:r>
            <a:r>
              <a:rPr lang="en-US" dirty="0" err="1" smtClean="0"/>
              <a:t>DataTable</a:t>
            </a:r>
            <a:r>
              <a:rPr lang="en-US" dirty="0" smtClean="0"/>
              <a:t>. The </a:t>
            </a:r>
            <a:r>
              <a:rPr lang="en-US" dirty="0" err="1" smtClean="0"/>
              <a:t>DataRowCollection</a:t>
            </a:r>
            <a:r>
              <a:rPr lang="en-US" dirty="0" smtClean="0"/>
              <a:t> represents the actual </a:t>
            </a:r>
            <a:r>
              <a:rPr lang="en-US" dirty="0" err="1" smtClean="0"/>
              <a:t>DataRow</a:t>
            </a:r>
            <a:r>
              <a:rPr lang="en-US" dirty="0" smtClean="0"/>
              <a:t> objects in the </a:t>
            </a:r>
            <a:r>
              <a:rPr lang="en-US" dirty="0" err="1" smtClean="0"/>
              <a:t>DataTable</a:t>
            </a:r>
            <a:r>
              <a:rPr lang="en-US" dirty="0" smtClean="0"/>
              <a:t>, and the </a:t>
            </a:r>
            <a:r>
              <a:rPr lang="en-US" dirty="0" err="1" smtClean="0"/>
              <a:t>DataColumnCollection</a:t>
            </a:r>
            <a:r>
              <a:rPr lang="en-US" dirty="0" smtClean="0"/>
              <a:t> contains the </a:t>
            </a:r>
            <a:r>
              <a:rPr lang="en-US" dirty="0" err="1" smtClean="0"/>
              <a:t>DataColumn</a:t>
            </a:r>
            <a:r>
              <a:rPr lang="en-US" dirty="0" smtClean="0"/>
              <a:t> objects that describe the schema of the </a:t>
            </a:r>
            <a:r>
              <a:rPr lang="en-US" dirty="0" err="1" smtClean="0"/>
              <a:t>DataTable</a:t>
            </a:r>
            <a:r>
              <a:rPr lang="en-US" dirty="0" smtClean="0"/>
              <a:t>. Use the overloaded Item property to return or set the value of a </a:t>
            </a:r>
            <a:r>
              <a:rPr lang="en-US" dirty="0" err="1" smtClean="0"/>
              <a:t>DataColumn</a:t>
            </a:r>
            <a:r>
              <a:rPr lang="en-US" dirty="0" smtClean="0"/>
              <a:t>.</a:t>
            </a:r>
          </a:p>
          <a:p>
            <a:pPr>
              <a:buFont typeface="Wingdings" pitchFamily="2" charset="2"/>
              <a:buNone/>
            </a:pPr>
            <a:endParaRPr lang="en-US" dirty="0" smtClean="0"/>
          </a:p>
          <a:p>
            <a:pPr>
              <a:buFont typeface="Wingdings" pitchFamily="2" charset="2"/>
              <a:buNone/>
            </a:pPr>
            <a:r>
              <a:rPr lang="en-US" dirty="0" smtClean="0"/>
              <a:t>Use the </a:t>
            </a:r>
            <a:r>
              <a:rPr lang="en-US" dirty="0" err="1" smtClean="0"/>
              <a:t>HasVersion</a:t>
            </a:r>
            <a:r>
              <a:rPr lang="en-US" dirty="0" smtClean="0"/>
              <a:t> and </a:t>
            </a:r>
            <a:r>
              <a:rPr lang="en-US" dirty="0" err="1" smtClean="0"/>
              <a:t>IsNull</a:t>
            </a:r>
            <a:r>
              <a:rPr lang="en-US" dirty="0" smtClean="0"/>
              <a:t> properties to determine the status of a particular row value, and the </a:t>
            </a:r>
            <a:r>
              <a:rPr lang="en-US" dirty="0" err="1" smtClean="0"/>
              <a:t>RowState</a:t>
            </a:r>
            <a:r>
              <a:rPr lang="en-US" dirty="0" smtClean="0"/>
              <a:t> property to determine the state of the row relative to its parent </a:t>
            </a:r>
            <a:r>
              <a:rPr lang="en-US" dirty="0" err="1" smtClean="0"/>
              <a:t>DataTable</a:t>
            </a:r>
            <a:r>
              <a:rPr lang="en-US" dirty="0" smtClean="0"/>
              <a:t>.</a:t>
            </a:r>
          </a:p>
          <a:p>
            <a:pPr>
              <a:buFont typeface="Wingdings" pitchFamily="2" charset="2"/>
              <a:buNone/>
            </a:pPr>
            <a:r>
              <a:rPr lang="en-US" dirty="0" smtClean="0"/>
              <a:t>To create a new </a:t>
            </a:r>
            <a:r>
              <a:rPr lang="en-US" dirty="0" err="1" smtClean="0"/>
              <a:t>DataRow</a:t>
            </a:r>
            <a:r>
              <a:rPr lang="en-US" dirty="0" smtClean="0"/>
              <a:t>, use the </a:t>
            </a:r>
            <a:r>
              <a:rPr lang="en-US" dirty="0" err="1" smtClean="0"/>
              <a:t>NewRow</a:t>
            </a:r>
            <a:r>
              <a:rPr lang="en-US" dirty="0" smtClean="0"/>
              <a:t> method of the </a:t>
            </a:r>
            <a:r>
              <a:rPr lang="en-US" dirty="0" err="1" smtClean="0"/>
              <a:t>DataTable</a:t>
            </a:r>
            <a:r>
              <a:rPr lang="en-US" dirty="0" smtClean="0"/>
              <a:t> object. After creating a new </a:t>
            </a:r>
            <a:r>
              <a:rPr lang="en-US" dirty="0" err="1" smtClean="0"/>
              <a:t>DataRow</a:t>
            </a:r>
            <a:r>
              <a:rPr lang="en-US" dirty="0" smtClean="0"/>
              <a:t>, use the Add method to add the new </a:t>
            </a:r>
            <a:r>
              <a:rPr lang="en-US" dirty="0" err="1" smtClean="0"/>
              <a:t>DataRow</a:t>
            </a:r>
            <a:r>
              <a:rPr lang="en-US" dirty="0" smtClean="0"/>
              <a:t> to the </a:t>
            </a:r>
            <a:r>
              <a:rPr lang="en-US" dirty="0" err="1" smtClean="0"/>
              <a:t>DataRowCollection</a:t>
            </a:r>
            <a:r>
              <a:rPr lang="en-US" dirty="0" smtClean="0"/>
              <a:t>. Finally, call the </a:t>
            </a:r>
            <a:r>
              <a:rPr lang="en-US" dirty="0" err="1" smtClean="0"/>
              <a:t>AcceptChanges</a:t>
            </a:r>
            <a:r>
              <a:rPr lang="en-US" dirty="0" smtClean="0"/>
              <a:t> method of the </a:t>
            </a:r>
            <a:r>
              <a:rPr lang="en-US" dirty="0" err="1" smtClean="0"/>
              <a:t>DataTable</a:t>
            </a:r>
            <a:r>
              <a:rPr lang="en-US" dirty="0" smtClean="0"/>
              <a:t> object to confirm the addition. For more information about adding data to a </a:t>
            </a:r>
            <a:r>
              <a:rPr lang="en-US" dirty="0" err="1" smtClean="0"/>
              <a:t>DataTable</a:t>
            </a:r>
            <a:r>
              <a:rPr lang="en-US" dirty="0" smtClean="0"/>
              <a:t>, see Adding Data to a </a:t>
            </a:r>
            <a:r>
              <a:rPr lang="en-US" dirty="0" err="1" smtClean="0"/>
              <a:t>DataTable</a:t>
            </a:r>
            <a:r>
              <a:rPr lang="en-US" dirty="0" smtClean="0"/>
              <a:t> (ADO.NET).</a:t>
            </a:r>
          </a:p>
          <a:p>
            <a:pPr>
              <a:buFont typeface="Wingdings" pitchFamily="2" charset="2"/>
              <a:buNone/>
            </a:pPr>
            <a:endParaRPr lang="en-US" dirty="0" smtClean="0"/>
          </a:p>
          <a:p>
            <a:pPr>
              <a:buFont typeface="Wingdings" pitchFamily="2" charset="2"/>
              <a:buNone/>
            </a:pPr>
            <a:r>
              <a:rPr lang="en-US" dirty="0" smtClean="0"/>
              <a:t>You can delete a </a:t>
            </a:r>
            <a:r>
              <a:rPr lang="en-US" dirty="0" err="1" smtClean="0"/>
              <a:t>DataRow</a:t>
            </a:r>
            <a:r>
              <a:rPr lang="en-US" dirty="0" smtClean="0"/>
              <a:t> from the </a:t>
            </a:r>
            <a:r>
              <a:rPr lang="en-US" dirty="0" err="1" smtClean="0"/>
              <a:t>DataRowCollection</a:t>
            </a:r>
            <a:r>
              <a:rPr lang="en-US" dirty="0" smtClean="0"/>
              <a:t> by calling the Remove method of the </a:t>
            </a:r>
            <a:r>
              <a:rPr lang="en-US" dirty="0" err="1" smtClean="0"/>
              <a:t>DataRowCollection</a:t>
            </a:r>
            <a:r>
              <a:rPr lang="en-US" dirty="0" smtClean="0"/>
              <a:t>, or by calling the Delete method of the </a:t>
            </a:r>
            <a:r>
              <a:rPr lang="en-US" dirty="0" err="1" smtClean="0"/>
              <a:t>DataRow</a:t>
            </a:r>
            <a:r>
              <a:rPr lang="en-US" dirty="0" smtClean="0"/>
              <a:t> object. The Remove method removes the row from the collection. In contrast, Delete marks the </a:t>
            </a:r>
            <a:r>
              <a:rPr lang="en-US" dirty="0" err="1" smtClean="0"/>
              <a:t>DataRow</a:t>
            </a:r>
            <a:r>
              <a:rPr lang="en-US" dirty="0" smtClean="0"/>
              <a:t> for removal. </a:t>
            </a:r>
          </a:p>
          <a:p>
            <a:pPr>
              <a:buFont typeface="Wingdings" pitchFamily="2" charset="2"/>
              <a:buNone/>
            </a:pPr>
            <a:r>
              <a:rPr lang="en-US" dirty="0" smtClean="0"/>
              <a:t>The actual removal occurs when you call </a:t>
            </a:r>
            <a:r>
              <a:rPr lang="en-US" dirty="0" err="1" smtClean="0"/>
              <a:t>AcceptChanges</a:t>
            </a:r>
            <a:r>
              <a:rPr lang="en-US" dirty="0" smtClean="0"/>
              <a:t> method. By calling Delete, you can programmatically check which rows are marked for removal before actually deleting them. For more information, see Deleting </a:t>
            </a:r>
            <a:r>
              <a:rPr lang="en-US" dirty="0" err="1" smtClean="0"/>
              <a:t>DataRows</a:t>
            </a:r>
            <a:r>
              <a:rPr lang="en-US" dirty="0" smtClean="0"/>
              <a:t> (ADO.NET).</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Wingdings" pitchFamily="2" charset="2"/>
              <a:buNone/>
            </a:pPr>
            <a:r>
              <a:rPr lang="en-US" dirty="0" smtClean="0"/>
              <a:t>A </a:t>
            </a:r>
            <a:r>
              <a:rPr lang="en-US" dirty="0" err="1" smtClean="0"/>
              <a:t>DataView</a:t>
            </a:r>
            <a:r>
              <a:rPr lang="en-US" dirty="0" smtClean="0"/>
              <a:t> enables you to create different views of the data stored in a </a:t>
            </a:r>
            <a:r>
              <a:rPr lang="en-US" dirty="0" err="1" smtClean="0"/>
              <a:t>DataTable</a:t>
            </a:r>
            <a:r>
              <a:rPr lang="en-US" dirty="0" smtClean="0"/>
              <a:t>, a capability that is often used in data-binding applications. Using a </a:t>
            </a:r>
            <a:r>
              <a:rPr lang="en-US" dirty="0" err="1" smtClean="0"/>
              <a:t>DataView</a:t>
            </a:r>
            <a:r>
              <a:rPr lang="en-US" dirty="0" smtClean="0"/>
              <a:t>, you can expose the data in a table with different sort orders, and you can filter the data by row state or based on a filter expression.</a:t>
            </a:r>
          </a:p>
          <a:p>
            <a:pPr>
              <a:buFont typeface="Wingdings" pitchFamily="2" charset="2"/>
              <a:buNone/>
            </a:pPr>
            <a:endParaRPr lang="en-US" dirty="0" smtClean="0"/>
          </a:p>
          <a:p>
            <a:pPr>
              <a:buFont typeface="Wingdings" pitchFamily="2" charset="2"/>
              <a:buNone/>
            </a:pPr>
            <a:r>
              <a:rPr lang="en-US" dirty="0" smtClean="0"/>
              <a:t>A </a:t>
            </a:r>
            <a:r>
              <a:rPr lang="en-US" dirty="0" err="1" smtClean="0"/>
              <a:t>DataView</a:t>
            </a:r>
            <a:r>
              <a:rPr lang="en-US" dirty="0" smtClean="0"/>
              <a:t> provides a dynamic view of data in the underlying </a:t>
            </a:r>
            <a:r>
              <a:rPr lang="en-US" dirty="0" err="1" smtClean="0"/>
              <a:t>DataTable</a:t>
            </a:r>
            <a:r>
              <a:rPr lang="en-US" dirty="0" smtClean="0"/>
              <a:t>: the content, ordering, and membership reflect changes as they occur. This behavior differs from the Select method of the </a:t>
            </a:r>
            <a:r>
              <a:rPr lang="en-US" dirty="0" err="1" smtClean="0"/>
              <a:t>DataTable</a:t>
            </a:r>
            <a:r>
              <a:rPr lang="en-US" dirty="0" smtClean="0"/>
              <a:t>, which returns a </a:t>
            </a:r>
            <a:r>
              <a:rPr lang="en-US" dirty="0" err="1" smtClean="0"/>
              <a:t>DataRow</a:t>
            </a:r>
            <a:r>
              <a:rPr lang="en-US" dirty="0" smtClean="0"/>
              <a:t> array from a table based on a particular filter and/or sort order: </a:t>
            </a:r>
            <a:r>
              <a:rPr lang="en-US" dirty="0" err="1" smtClean="0"/>
              <a:t>thiscontent</a:t>
            </a:r>
            <a:r>
              <a:rPr lang="en-US" dirty="0" smtClean="0"/>
              <a:t> reflects changes to the underlying table, but its membership and ordering remain static. The dynamic capabilities of the </a:t>
            </a:r>
            <a:r>
              <a:rPr lang="en-US" dirty="0" err="1" smtClean="0"/>
              <a:t>DataView</a:t>
            </a:r>
            <a:r>
              <a:rPr lang="en-US" dirty="0" smtClean="0"/>
              <a:t> make it ideal for data-binding applications.</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A </a:t>
            </a:r>
            <a:r>
              <a:rPr lang="en-US" dirty="0" err="1" smtClean="0"/>
              <a:t>DataView</a:t>
            </a:r>
            <a:r>
              <a:rPr lang="en-US" dirty="0" smtClean="0"/>
              <a:t> provides you with a dynamic view of a single set of data, much like a database view, to which you can apply different sorting and filtering criteria. Unlike a database view, however, a </a:t>
            </a:r>
            <a:r>
              <a:rPr lang="en-US" dirty="0" err="1" smtClean="0"/>
              <a:t>DataView</a:t>
            </a:r>
            <a:r>
              <a:rPr lang="en-US" dirty="0" smtClean="0"/>
              <a:t> cannot be treated as a table and cannot provide a view of joined tables. You also cannot exclude columns that exist in the source table, nor can you append columns, such as computational columns, that do not exist in the source table.</a:t>
            </a:r>
          </a:p>
          <a:p>
            <a:pPr>
              <a:buFont typeface="Wingdings" pitchFamily="2" charset="2"/>
              <a:buNone/>
            </a:pPr>
            <a:endParaRPr lang="en-US" dirty="0" smtClean="0"/>
          </a:p>
          <a:p>
            <a:pPr>
              <a:buFont typeface="Wingdings" pitchFamily="2" charset="2"/>
              <a:buNone/>
            </a:pPr>
            <a:r>
              <a:rPr lang="en-US" dirty="0" smtClean="0"/>
              <a:t>You can use a </a:t>
            </a:r>
            <a:r>
              <a:rPr lang="en-US" dirty="0" err="1" smtClean="0"/>
              <a:t>DataViewManager</a:t>
            </a:r>
            <a:r>
              <a:rPr lang="en-US" dirty="0" smtClean="0"/>
              <a:t> to manage view settings for all the tables in a </a:t>
            </a:r>
            <a:r>
              <a:rPr lang="en-US" dirty="0" err="1" smtClean="0"/>
              <a:t>DataSet</a:t>
            </a:r>
            <a:r>
              <a:rPr lang="en-US" dirty="0" smtClean="0"/>
              <a:t>. The </a:t>
            </a:r>
            <a:r>
              <a:rPr lang="en-US" dirty="0" err="1" smtClean="0"/>
              <a:t>DataViewManager</a:t>
            </a:r>
            <a:r>
              <a:rPr lang="en-US" dirty="0" smtClean="0"/>
              <a:t> provides you with a convenient way to manage default view settings for each table. When binding a control to more than one table of a </a:t>
            </a:r>
            <a:r>
              <a:rPr lang="en-US" dirty="0" err="1" smtClean="0"/>
              <a:t>DataSet</a:t>
            </a:r>
            <a:r>
              <a:rPr lang="en-US" dirty="0" smtClean="0"/>
              <a:t>, binding to a </a:t>
            </a:r>
            <a:r>
              <a:rPr lang="en-US" dirty="0" err="1" smtClean="0"/>
              <a:t>DataViewManager</a:t>
            </a:r>
            <a:r>
              <a:rPr lang="en-US" dirty="0" smtClean="0"/>
              <a:t> is the ideal choice.</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865651-6286-4C5B-9C14-6C1369A5D4DB}"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v"/>
              <a:tabLst/>
              <a:defRPr/>
            </a:pPr>
            <a:r>
              <a:rPr lang="en-US" dirty="0" smtClean="0">
                <a:solidFill>
                  <a:srgbClr val="002060"/>
                </a:solidFill>
              </a:rPr>
              <a:t>The </a:t>
            </a:r>
            <a:r>
              <a:rPr lang="en-US" dirty="0" err="1" smtClean="0">
                <a:solidFill>
                  <a:srgbClr val="002060"/>
                </a:solidFill>
              </a:rPr>
              <a:t>DataSet</a:t>
            </a:r>
            <a:r>
              <a:rPr lang="en-US" dirty="0" smtClean="0">
                <a:solidFill>
                  <a:srgbClr val="002060"/>
                </a:solidFill>
              </a:rPr>
              <a:t> object is central to supporting disconnected, distributed data scenarios with ADO.NET. The </a:t>
            </a:r>
            <a:r>
              <a:rPr lang="en-US" dirty="0" err="1" smtClean="0">
                <a:solidFill>
                  <a:srgbClr val="002060"/>
                </a:solidFill>
              </a:rPr>
              <a:t>DataSet</a:t>
            </a:r>
            <a:r>
              <a:rPr lang="en-US" dirty="0" smtClean="0">
                <a:solidFill>
                  <a:srgbClr val="002060"/>
                </a:solidFill>
              </a:rPr>
              <a:t> is a memory-resident representation of data that provides a consistent relational programming model regardless of the data source. It can be used with multiple and differing data sources, with XML data, or to manage data local to the application. The </a:t>
            </a:r>
            <a:r>
              <a:rPr lang="en-US" dirty="0" err="1" smtClean="0">
                <a:solidFill>
                  <a:srgbClr val="002060"/>
                </a:solidFill>
              </a:rPr>
              <a:t>DataSet</a:t>
            </a:r>
            <a:r>
              <a:rPr lang="en-US" dirty="0" smtClean="0">
                <a:solidFill>
                  <a:srgbClr val="002060"/>
                </a:solidFill>
              </a:rPr>
              <a:t> represents a complete set of data, including related tables, constraints, and relationships among the tables. The following illustration shows the </a:t>
            </a:r>
            <a:r>
              <a:rPr lang="en-US" dirty="0" err="1" smtClean="0">
                <a:solidFill>
                  <a:srgbClr val="002060"/>
                </a:solidFill>
              </a:rPr>
              <a:t>DataSet</a:t>
            </a:r>
            <a:r>
              <a:rPr lang="en-US" dirty="0" smtClean="0">
                <a:solidFill>
                  <a:srgbClr val="002060"/>
                </a:solidFill>
              </a:rPr>
              <a:t> object model.</a:t>
            </a:r>
          </a:p>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dirty="0" smtClean="0">
                <a:solidFill>
                  <a:srgbClr val="002060"/>
                </a:solidFill>
              </a:rPr>
              <a:t>The </a:t>
            </a:r>
            <a:r>
              <a:rPr lang="en-US" dirty="0" err="1" smtClean="0">
                <a:solidFill>
                  <a:srgbClr val="002060"/>
                </a:solidFill>
              </a:rPr>
              <a:t>DataSet</a:t>
            </a:r>
            <a:r>
              <a:rPr lang="en-US" dirty="0" smtClean="0">
                <a:solidFill>
                  <a:srgbClr val="002060"/>
                </a:solidFill>
              </a:rPr>
              <a:t> object is central to supporting disconnected, distributed data scenarios with ADO.NET. The </a:t>
            </a:r>
            <a:r>
              <a:rPr lang="en-US" dirty="0" err="1" smtClean="0">
                <a:solidFill>
                  <a:srgbClr val="002060"/>
                </a:solidFill>
              </a:rPr>
              <a:t>DataSet</a:t>
            </a:r>
            <a:r>
              <a:rPr lang="en-US" dirty="0" smtClean="0">
                <a:solidFill>
                  <a:srgbClr val="002060"/>
                </a:solidFill>
              </a:rPr>
              <a:t> is a memory-resident representation of data that provides a consistent relational programming model regardless of the data source. It can be used with multiple and differing data sources, with XML data, or to manage data local to the application. The </a:t>
            </a:r>
            <a:r>
              <a:rPr lang="en-US" dirty="0" err="1" smtClean="0">
                <a:solidFill>
                  <a:srgbClr val="002060"/>
                </a:solidFill>
              </a:rPr>
              <a:t>DataSet</a:t>
            </a:r>
            <a:r>
              <a:rPr lang="en-US" dirty="0" smtClean="0">
                <a:solidFill>
                  <a:srgbClr val="002060"/>
                </a:solidFill>
              </a:rPr>
              <a:t> represents a complete set of data, including related tables, constraints, and relationships among the tables. The following illustration shows the </a:t>
            </a:r>
            <a:r>
              <a:rPr lang="en-US" dirty="0" err="1" smtClean="0">
                <a:solidFill>
                  <a:srgbClr val="002060"/>
                </a:solidFill>
              </a:rPr>
              <a:t>DataSet</a:t>
            </a:r>
            <a:r>
              <a:rPr lang="en-US" dirty="0" smtClean="0">
                <a:solidFill>
                  <a:srgbClr val="002060"/>
                </a:solidFill>
              </a:rPr>
              <a:t> object model.</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b="1" dirty="0" smtClean="0">
                <a:solidFill>
                  <a:srgbClr val="002060"/>
                </a:solidFill>
              </a:rPr>
              <a:t>The </a:t>
            </a:r>
            <a:r>
              <a:rPr lang="en-US" b="1" dirty="0" err="1" smtClean="0">
                <a:solidFill>
                  <a:srgbClr val="002060"/>
                </a:solidFill>
              </a:rPr>
              <a:t>DataTableCollection</a:t>
            </a:r>
            <a:endParaRPr lang="en-US" b="1"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dirty="0" smtClean="0">
                <a:solidFill>
                  <a:srgbClr val="002060"/>
                </a:solidFill>
              </a:rPr>
              <a:t>An ADO.NET </a:t>
            </a:r>
            <a:r>
              <a:rPr lang="en-US" dirty="0" err="1" smtClean="0">
                <a:solidFill>
                  <a:srgbClr val="002060"/>
                </a:solidFill>
              </a:rPr>
              <a:t>DataSet</a:t>
            </a:r>
            <a:r>
              <a:rPr lang="en-US" dirty="0" smtClean="0">
                <a:solidFill>
                  <a:srgbClr val="002060"/>
                </a:solidFill>
              </a:rPr>
              <a:t> contains a collection of zero or more tables represented by </a:t>
            </a:r>
            <a:r>
              <a:rPr lang="en-US" dirty="0" err="1" smtClean="0">
                <a:solidFill>
                  <a:srgbClr val="002060"/>
                </a:solidFill>
              </a:rPr>
              <a:t>DataTable</a:t>
            </a:r>
            <a:r>
              <a:rPr lang="en-US" dirty="0" smtClean="0">
                <a:solidFill>
                  <a:srgbClr val="002060"/>
                </a:solidFill>
              </a:rPr>
              <a:t> objects. </a:t>
            </a:r>
            <a:r>
              <a:rPr lang="en-US" dirty="0" err="1" smtClean="0">
                <a:solidFill>
                  <a:srgbClr val="002060"/>
                </a:solidFill>
              </a:rPr>
              <a:t>TheDataTableCollection</a:t>
            </a:r>
            <a:r>
              <a:rPr lang="en-US" dirty="0" smtClean="0">
                <a:solidFill>
                  <a:srgbClr val="002060"/>
                </a:solidFill>
              </a:rPr>
              <a:t> contains all the </a:t>
            </a:r>
            <a:r>
              <a:rPr lang="en-US" dirty="0" err="1" smtClean="0">
                <a:solidFill>
                  <a:srgbClr val="002060"/>
                </a:solidFill>
              </a:rPr>
              <a:t>DataTable</a:t>
            </a:r>
            <a:r>
              <a:rPr lang="en-US" dirty="0" smtClean="0">
                <a:solidFill>
                  <a:srgbClr val="002060"/>
                </a:solidFill>
              </a:rPr>
              <a:t> objects in a </a:t>
            </a:r>
            <a:r>
              <a:rPr lang="en-US" dirty="0" err="1" smtClean="0">
                <a:solidFill>
                  <a:srgbClr val="002060"/>
                </a:solidFill>
              </a:rPr>
              <a:t>DataSet</a:t>
            </a:r>
            <a:r>
              <a:rPr lang="en-US" dirty="0" smtClean="0">
                <a:solidFill>
                  <a:srgbClr val="002060"/>
                </a:solidFill>
              </a:rPr>
              <a:t>.</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dirty="0" smtClean="0">
                <a:solidFill>
                  <a:srgbClr val="002060"/>
                </a:solidFill>
              </a:rPr>
              <a:t>A </a:t>
            </a:r>
            <a:r>
              <a:rPr lang="en-US" dirty="0" err="1" smtClean="0">
                <a:solidFill>
                  <a:srgbClr val="002060"/>
                </a:solidFill>
              </a:rPr>
              <a:t>DataTable</a:t>
            </a:r>
            <a:r>
              <a:rPr lang="en-US" dirty="0" smtClean="0">
                <a:solidFill>
                  <a:srgbClr val="002060"/>
                </a:solidFill>
              </a:rPr>
              <a:t> is defined in the </a:t>
            </a:r>
            <a:r>
              <a:rPr lang="en-US" dirty="0" err="1" smtClean="0">
                <a:solidFill>
                  <a:srgbClr val="002060"/>
                </a:solidFill>
              </a:rPr>
              <a:t>System.Data</a:t>
            </a:r>
            <a:r>
              <a:rPr lang="en-US" dirty="0" smtClean="0">
                <a:solidFill>
                  <a:srgbClr val="002060"/>
                </a:solidFill>
              </a:rPr>
              <a:t> namespace and represents a single table of memory-resident data. It contains a collection of columns represented by a </a:t>
            </a:r>
            <a:r>
              <a:rPr lang="en-US" dirty="0" err="1" smtClean="0">
                <a:solidFill>
                  <a:srgbClr val="002060"/>
                </a:solidFill>
              </a:rPr>
              <a:t>DataColumnCollection</a:t>
            </a:r>
            <a:r>
              <a:rPr lang="en-US" dirty="0" smtClean="0">
                <a:solidFill>
                  <a:srgbClr val="002060"/>
                </a:solidFill>
              </a:rPr>
              <a:t>, and constraints represented by </a:t>
            </a:r>
            <a:r>
              <a:rPr lang="en-US" dirty="0" err="1" smtClean="0">
                <a:solidFill>
                  <a:srgbClr val="002060"/>
                </a:solidFill>
              </a:rPr>
              <a:t>aConstraintCollection</a:t>
            </a:r>
            <a:r>
              <a:rPr lang="en-US" dirty="0" smtClean="0">
                <a:solidFill>
                  <a:srgbClr val="002060"/>
                </a:solidFill>
              </a:rPr>
              <a:t>, which together define the schema of the table. A </a:t>
            </a:r>
            <a:r>
              <a:rPr lang="en-US" dirty="0" err="1" smtClean="0">
                <a:solidFill>
                  <a:srgbClr val="002060"/>
                </a:solidFill>
              </a:rPr>
              <a:t>DataTable</a:t>
            </a:r>
            <a:r>
              <a:rPr lang="en-US" dirty="0" smtClean="0">
                <a:solidFill>
                  <a:srgbClr val="002060"/>
                </a:solidFill>
              </a:rPr>
              <a:t> also contains a collection of rows represented by the </a:t>
            </a:r>
            <a:r>
              <a:rPr lang="en-US" dirty="0" err="1" smtClean="0">
                <a:solidFill>
                  <a:srgbClr val="002060"/>
                </a:solidFill>
              </a:rPr>
              <a:t>DataRowCollection</a:t>
            </a:r>
            <a:r>
              <a:rPr lang="en-US" dirty="0" smtClean="0">
                <a:solidFill>
                  <a:srgbClr val="002060"/>
                </a:solidFill>
              </a:rPr>
              <a:t>, which contains the data in the table. Along with its current state, a </a:t>
            </a:r>
            <a:r>
              <a:rPr lang="en-US" dirty="0" err="1" smtClean="0">
                <a:solidFill>
                  <a:srgbClr val="002060"/>
                </a:solidFill>
              </a:rPr>
              <a:t>DataRowretains</a:t>
            </a:r>
            <a:r>
              <a:rPr lang="en-US" dirty="0" smtClean="0">
                <a:solidFill>
                  <a:srgbClr val="002060"/>
                </a:solidFill>
              </a:rPr>
              <a:t> both its current and original versions to identify changes to the values stored in the row.</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b="1"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b="1" dirty="0" smtClean="0">
                <a:solidFill>
                  <a:srgbClr val="002060"/>
                </a:solidFill>
              </a:rPr>
              <a:t>The </a:t>
            </a:r>
            <a:r>
              <a:rPr lang="en-US" b="1" dirty="0" err="1" smtClean="0">
                <a:solidFill>
                  <a:srgbClr val="002060"/>
                </a:solidFill>
              </a:rPr>
              <a:t>DataRelationCollection</a:t>
            </a:r>
            <a:endParaRPr lang="en-US" b="1"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dirty="0" smtClean="0">
                <a:solidFill>
                  <a:srgbClr val="002060"/>
                </a:solidFill>
              </a:rPr>
              <a:t>A </a:t>
            </a:r>
            <a:r>
              <a:rPr lang="en-US" dirty="0" err="1" smtClean="0">
                <a:solidFill>
                  <a:srgbClr val="002060"/>
                </a:solidFill>
              </a:rPr>
              <a:t>DataSet</a:t>
            </a:r>
            <a:r>
              <a:rPr lang="en-US" dirty="0" smtClean="0">
                <a:solidFill>
                  <a:srgbClr val="002060"/>
                </a:solidFill>
              </a:rPr>
              <a:t> contains relationships in its </a:t>
            </a:r>
            <a:r>
              <a:rPr lang="en-US" dirty="0" err="1" smtClean="0">
                <a:solidFill>
                  <a:srgbClr val="002060"/>
                </a:solidFill>
              </a:rPr>
              <a:t>DataRelationCollection</a:t>
            </a:r>
            <a:r>
              <a:rPr lang="en-US" dirty="0" smtClean="0">
                <a:solidFill>
                  <a:srgbClr val="002060"/>
                </a:solidFill>
              </a:rPr>
              <a:t> object. A relationship, represented by the </a:t>
            </a:r>
            <a:r>
              <a:rPr lang="en-US" dirty="0" err="1" smtClean="0">
                <a:solidFill>
                  <a:srgbClr val="002060"/>
                </a:solidFill>
              </a:rPr>
              <a:t>DataRelationobject</a:t>
            </a:r>
            <a:r>
              <a:rPr lang="en-US" dirty="0" smtClean="0">
                <a:solidFill>
                  <a:srgbClr val="002060"/>
                </a:solidFill>
              </a:rPr>
              <a:t>, associates rows in one </a:t>
            </a:r>
            <a:r>
              <a:rPr lang="en-US" dirty="0" err="1" smtClean="0">
                <a:solidFill>
                  <a:srgbClr val="002060"/>
                </a:solidFill>
              </a:rPr>
              <a:t>DataTable</a:t>
            </a:r>
            <a:r>
              <a:rPr lang="en-US" dirty="0" smtClean="0">
                <a:solidFill>
                  <a:srgbClr val="002060"/>
                </a:solidFill>
              </a:rPr>
              <a:t> with rows in another </a:t>
            </a:r>
            <a:r>
              <a:rPr lang="en-US" dirty="0" err="1" smtClean="0">
                <a:solidFill>
                  <a:srgbClr val="002060"/>
                </a:solidFill>
              </a:rPr>
              <a:t>DataTable</a:t>
            </a:r>
            <a:r>
              <a:rPr lang="en-US" dirty="0" smtClean="0">
                <a:solidFill>
                  <a:srgbClr val="002060"/>
                </a:solidFill>
              </a:rPr>
              <a:t>. A relationship is analogous to a join path that might exist between primary and foreign key columns in a relational database. A </a:t>
            </a:r>
            <a:r>
              <a:rPr lang="en-US" dirty="0" err="1" smtClean="0">
                <a:solidFill>
                  <a:srgbClr val="002060"/>
                </a:solidFill>
              </a:rPr>
              <a:t>DataRelation</a:t>
            </a:r>
            <a:r>
              <a:rPr lang="en-US" dirty="0" smtClean="0">
                <a:solidFill>
                  <a:srgbClr val="002060"/>
                </a:solidFill>
              </a:rPr>
              <a:t> identifies matching columns in two tables of a </a:t>
            </a:r>
            <a:r>
              <a:rPr lang="en-US" dirty="0" err="1" smtClean="0">
                <a:solidFill>
                  <a:srgbClr val="002060"/>
                </a:solidFill>
              </a:rPr>
              <a:t>DataSet</a:t>
            </a:r>
            <a:r>
              <a:rPr lang="en-US" dirty="0" smtClean="0">
                <a:solidFill>
                  <a:srgbClr val="002060"/>
                </a:solidFill>
              </a:rPr>
              <a:t>.</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dirty="0" smtClean="0">
                <a:solidFill>
                  <a:srgbClr val="002060"/>
                </a:solidFill>
              </a:rPr>
              <a:t>Relationships enable navigation from one table to another within a </a:t>
            </a:r>
            <a:r>
              <a:rPr lang="en-US" dirty="0" err="1" smtClean="0">
                <a:solidFill>
                  <a:srgbClr val="002060"/>
                </a:solidFill>
              </a:rPr>
              <a:t>DataSet</a:t>
            </a:r>
            <a:r>
              <a:rPr lang="en-US" dirty="0" smtClean="0">
                <a:solidFill>
                  <a:srgbClr val="002060"/>
                </a:solidFill>
              </a:rPr>
              <a:t>. The essential elements of </a:t>
            </a:r>
            <a:r>
              <a:rPr lang="en-US" dirty="0" err="1" smtClean="0">
                <a:solidFill>
                  <a:srgbClr val="002060"/>
                </a:solidFill>
              </a:rPr>
              <a:t>aDataRelation</a:t>
            </a:r>
            <a:r>
              <a:rPr lang="en-US" dirty="0" smtClean="0">
                <a:solidFill>
                  <a:srgbClr val="002060"/>
                </a:solidFill>
              </a:rPr>
              <a:t> are the name of the relationship, the name of the tables being related, and the related columns in each table. Relationships can be built with more than one column per table by specifying an array of </a:t>
            </a:r>
            <a:r>
              <a:rPr lang="en-US" dirty="0" err="1" smtClean="0">
                <a:solidFill>
                  <a:srgbClr val="002060"/>
                </a:solidFill>
              </a:rPr>
              <a:t>DataColumnobjects</a:t>
            </a:r>
            <a:r>
              <a:rPr lang="en-US" dirty="0" smtClean="0">
                <a:solidFill>
                  <a:srgbClr val="002060"/>
                </a:solidFill>
              </a:rPr>
              <a:t> as the key columns. When you add a relationship to the </a:t>
            </a:r>
            <a:r>
              <a:rPr lang="en-US" dirty="0" err="1" smtClean="0">
                <a:solidFill>
                  <a:srgbClr val="002060"/>
                </a:solidFill>
              </a:rPr>
              <a:t>DataRelationCollection</a:t>
            </a:r>
            <a:r>
              <a:rPr lang="en-US" dirty="0" smtClean="0">
                <a:solidFill>
                  <a:srgbClr val="002060"/>
                </a:solidFill>
              </a:rPr>
              <a:t>, you can optionally add </a:t>
            </a:r>
            <a:r>
              <a:rPr lang="en-US" dirty="0" err="1" smtClean="0">
                <a:solidFill>
                  <a:srgbClr val="002060"/>
                </a:solidFill>
              </a:rPr>
              <a:t>aUniqueKeyConstraint</a:t>
            </a:r>
            <a:r>
              <a:rPr lang="en-US" dirty="0" smtClean="0">
                <a:solidFill>
                  <a:srgbClr val="002060"/>
                </a:solidFill>
              </a:rPr>
              <a:t> and a </a:t>
            </a:r>
            <a:r>
              <a:rPr lang="en-US" dirty="0" err="1" smtClean="0">
                <a:solidFill>
                  <a:srgbClr val="002060"/>
                </a:solidFill>
              </a:rPr>
              <a:t>ForeignKeyConstraint</a:t>
            </a:r>
            <a:r>
              <a:rPr lang="en-US" dirty="0" smtClean="0">
                <a:solidFill>
                  <a:srgbClr val="002060"/>
                </a:solidFill>
              </a:rPr>
              <a:t> to enforce integrity constraints when changes are made to related column values.</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b="1" dirty="0" err="1" smtClean="0">
                <a:solidFill>
                  <a:srgbClr val="002060"/>
                </a:solidFill>
              </a:rPr>
              <a:t>ExtendedProperties</a:t>
            </a:r>
            <a:endParaRPr lang="en-US" b="1"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dirty="0" smtClean="0">
                <a:solidFill>
                  <a:srgbClr val="002060"/>
                </a:solidFill>
              </a:rPr>
              <a:t>The </a:t>
            </a:r>
            <a:r>
              <a:rPr lang="en-US" dirty="0" err="1" smtClean="0">
                <a:solidFill>
                  <a:srgbClr val="002060"/>
                </a:solidFill>
              </a:rPr>
              <a:t>DataSet</a:t>
            </a:r>
            <a:r>
              <a:rPr lang="en-US" dirty="0" smtClean="0">
                <a:solidFill>
                  <a:srgbClr val="002060"/>
                </a:solidFill>
              </a:rPr>
              <a:t>, </a:t>
            </a:r>
            <a:r>
              <a:rPr lang="en-US" dirty="0" err="1" smtClean="0">
                <a:solidFill>
                  <a:srgbClr val="002060"/>
                </a:solidFill>
              </a:rPr>
              <a:t>DataTable</a:t>
            </a:r>
            <a:r>
              <a:rPr lang="en-US" dirty="0" smtClean="0">
                <a:solidFill>
                  <a:srgbClr val="002060"/>
                </a:solidFill>
              </a:rPr>
              <a:t>, and </a:t>
            </a:r>
            <a:r>
              <a:rPr lang="en-US" dirty="0" err="1" smtClean="0">
                <a:solidFill>
                  <a:srgbClr val="002060"/>
                </a:solidFill>
              </a:rPr>
              <a:t>DataColumn</a:t>
            </a:r>
            <a:r>
              <a:rPr lang="en-US" dirty="0" smtClean="0">
                <a:solidFill>
                  <a:srgbClr val="002060"/>
                </a:solidFill>
              </a:rPr>
              <a:t> all have an </a:t>
            </a:r>
            <a:r>
              <a:rPr lang="en-US" dirty="0" err="1" smtClean="0">
                <a:solidFill>
                  <a:srgbClr val="002060"/>
                </a:solidFill>
              </a:rPr>
              <a:t>ExtendedProperties</a:t>
            </a:r>
            <a:r>
              <a:rPr lang="en-US" dirty="0" smtClean="0">
                <a:solidFill>
                  <a:srgbClr val="002060"/>
                </a:solidFill>
              </a:rPr>
              <a:t> property. </a:t>
            </a:r>
            <a:r>
              <a:rPr lang="en-US" dirty="0" err="1" smtClean="0">
                <a:solidFill>
                  <a:srgbClr val="002060"/>
                </a:solidFill>
              </a:rPr>
              <a:t>ExtendedProperties</a:t>
            </a:r>
            <a:r>
              <a:rPr lang="en-US" dirty="0" smtClean="0">
                <a:solidFill>
                  <a:srgbClr val="002060"/>
                </a:solidFill>
              </a:rPr>
              <a:t> is </a:t>
            </a:r>
            <a:r>
              <a:rPr lang="en-US" dirty="0" err="1" smtClean="0">
                <a:solidFill>
                  <a:srgbClr val="002060"/>
                </a:solidFill>
              </a:rPr>
              <a:t>aPropertyCollection</a:t>
            </a:r>
            <a:r>
              <a:rPr lang="en-US" dirty="0" smtClean="0">
                <a:solidFill>
                  <a:srgbClr val="002060"/>
                </a:solidFill>
              </a:rPr>
              <a:t> where you can place custom information, such as the SELECT statement that was used to generate the result set, or the time when the data was generated. The </a:t>
            </a:r>
            <a:r>
              <a:rPr lang="en-US" dirty="0" err="1" smtClean="0">
                <a:solidFill>
                  <a:srgbClr val="002060"/>
                </a:solidFill>
              </a:rPr>
              <a:t>ExtendedProperties</a:t>
            </a:r>
            <a:r>
              <a:rPr lang="en-US" dirty="0" smtClean="0">
                <a:solidFill>
                  <a:srgbClr val="002060"/>
                </a:solidFill>
              </a:rPr>
              <a:t> collection is persisted with the schema information for the </a:t>
            </a:r>
            <a:r>
              <a:rPr lang="en-US" dirty="0" err="1" smtClean="0">
                <a:solidFill>
                  <a:srgbClr val="002060"/>
                </a:solidFill>
              </a:rPr>
              <a:t>DataSet</a:t>
            </a:r>
            <a:r>
              <a:rPr lang="en-US" dirty="0" smtClean="0">
                <a:solidFill>
                  <a:srgbClr val="002060"/>
                </a:solidFill>
              </a:rPr>
              <a:t>.</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IN" dirty="0">
              <a:solidFill>
                <a:srgbClr val="002060"/>
              </a:solidFill>
            </a:endParaRPr>
          </a:p>
        </p:txBody>
      </p:sp>
      <p:sp>
        <p:nvSpPr>
          <p:cNvPr id="4" name="Slide Number Placeholder 3"/>
          <p:cNvSpPr>
            <a:spLocks noGrp="1"/>
          </p:cNvSpPr>
          <p:nvPr>
            <p:ph type="sldNum" sz="quarter" idx="10"/>
          </p:nvPr>
        </p:nvSpPr>
        <p:spPr/>
        <p:txBody>
          <a:bodyPr/>
          <a:lstStyle/>
          <a:p>
            <a:fld id="{36865651-6286-4C5B-9C14-6C1369A5D4DB}" type="slidenum">
              <a:rPr lang="en-US" smtClean="0"/>
              <a:pPr/>
              <a:t>5</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buFont typeface="Wingdings" pitchFamily="2" charset="2"/>
              <a:buNone/>
            </a:pPr>
            <a:r>
              <a:rPr lang="en-US" sz="1200" b="1" i="0" kern="1200" dirty="0" smtClean="0">
                <a:solidFill>
                  <a:schemeClr val="tx1"/>
                </a:solidFill>
                <a:latin typeface="+mn-lt"/>
                <a:ea typeface="+mn-ea"/>
                <a:cs typeface="+mn-cs"/>
              </a:rPr>
              <a:t>Typed </a:t>
            </a:r>
            <a:r>
              <a:rPr lang="en-US" sz="1200" b="1" i="0" kern="1200" dirty="0" err="1" smtClean="0">
                <a:solidFill>
                  <a:schemeClr val="tx1"/>
                </a:solidFill>
                <a:latin typeface="+mn-lt"/>
                <a:ea typeface="+mn-ea"/>
                <a:cs typeface="+mn-cs"/>
              </a:rPr>
              <a:t>DataSet</a:t>
            </a:r>
            <a:r>
              <a:rPr lang="en-US" sz="1200" b="1" i="0" kern="1200" dirty="0" smtClean="0">
                <a:solidFill>
                  <a:schemeClr val="tx1"/>
                </a:solidFill>
                <a:latin typeface="+mn-lt"/>
                <a:ea typeface="+mn-ea"/>
                <a:cs typeface="+mn-cs"/>
              </a:rPr>
              <a:t>: </a:t>
            </a:r>
          </a:p>
          <a:p>
            <a:pPr>
              <a:buFont typeface="Wingdings" pitchFamily="2" charset="2"/>
              <a:buNone/>
            </a:pPr>
            <a:r>
              <a:rPr lang="en-US" dirty="0" smtClean="0"/>
              <a:t/>
            </a:r>
            <a:br>
              <a:rPr lang="en-US" dirty="0" smtClean="0"/>
            </a:br>
            <a:r>
              <a:rPr lang="en-US" sz="1200" b="0" i="0" kern="1200" dirty="0" smtClean="0">
                <a:solidFill>
                  <a:schemeClr val="tx1"/>
                </a:solidFill>
                <a:latin typeface="+mn-lt"/>
                <a:ea typeface="+mn-ea"/>
                <a:cs typeface="+mn-cs"/>
              </a:rPr>
              <a:t>A typed dataset is a class that derives from a </a:t>
            </a:r>
            <a:r>
              <a:rPr lang="en-US" sz="1200" b="0" i="0" kern="1200" dirty="0" err="1" smtClean="0">
                <a:solidFill>
                  <a:schemeClr val="tx1"/>
                </a:solidFill>
                <a:latin typeface="+mn-lt"/>
                <a:ea typeface="+mn-ea"/>
                <a:cs typeface="+mn-cs"/>
              </a:rPr>
              <a:t>DataSet</a:t>
            </a:r>
            <a:r>
              <a:rPr lang="en-US" sz="1200" b="0" i="0" kern="1200" dirty="0" smtClean="0">
                <a:solidFill>
                  <a:schemeClr val="tx1"/>
                </a:solidFill>
                <a:latin typeface="+mn-lt"/>
                <a:ea typeface="+mn-ea"/>
                <a:cs typeface="+mn-cs"/>
              </a:rPr>
              <a:t>. </a:t>
            </a:r>
            <a:r>
              <a:rPr lang="en-US" dirty="0" smtClean="0"/>
              <a:t/>
            </a:r>
            <a:br>
              <a:rPr lang="en-US" dirty="0" smtClean="0"/>
            </a:br>
            <a:r>
              <a:rPr lang="en-US" sz="1200" b="0" i="0" kern="1200" dirty="0" smtClean="0">
                <a:solidFill>
                  <a:schemeClr val="tx1"/>
                </a:solidFill>
                <a:latin typeface="+mn-lt"/>
                <a:ea typeface="+mn-ea"/>
                <a:cs typeface="+mn-cs"/>
              </a:rPr>
              <a:t>It inherits all of the methods, events and </a:t>
            </a:r>
            <a:r>
              <a:rPr lang="en-US" sz="1200" b="0" i="0" kern="1200" dirty="0" err="1" smtClean="0">
                <a:solidFill>
                  <a:schemeClr val="tx1"/>
                </a:solidFill>
                <a:latin typeface="+mn-lt"/>
                <a:ea typeface="+mn-ea"/>
                <a:cs typeface="+mn-cs"/>
              </a:rPr>
              <a:t>properities</a:t>
            </a:r>
            <a:r>
              <a:rPr lang="en-US" sz="1200" b="0" i="0" kern="1200" dirty="0" smtClean="0">
                <a:solidFill>
                  <a:schemeClr val="tx1"/>
                </a:solidFill>
                <a:latin typeface="+mn-lt"/>
                <a:ea typeface="+mn-ea"/>
                <a:cs typeface="+mn-cs"/>
              </a:rPr>
              <a:t> of the base </a:t>
            </a:r>
            <a:r>
              <a:rPr lang="en-US" sz="1200" b="0" i="0" kern="1200" dirty="0" err="1" smtClean="0">
                <a:solidFill>
                  <a:schemeClr val="tx1"/>
                </a:solidFill>
                <a:latin typeface="+mn-lt"/>
                <a:ea typeface="+mn-ea"/>
                <a:cs typeface="+mn-cs"/>
              </a:rPr>
              <a:t>DataSet</a:t>
            </a:r>
            <a:r>
              <a:rPr lang="en-US" sz="1200" b="0" i="0" kern="1200" dirty="0" smtClean="0">
                <a:solidFill>
                  <a:schemeClr val="tx1"/>
                </a:solidFill>
                <a:latin typeface="+mn-lt"/>
                <a:ea typeface="+mn-ea"/>
                <a:cs typeface="+mn-cs"/>
              </a:rPr>
              <a:t> class. </a:t>
            </a:r>
            <a:r>
              <a:rPr lang="en-US" dirty="0" smtClean="0"/>
              <a:t/>
            </a:r>
            <a:br>
              <a:rPr lang="en-US" dirty="0" smtClean="0"/>
            </a:br>
            <a:r>
              <a:rPr lang="en-US" sz="1200" b="0" i="0" kern="1200" dirty="0" smtClean="0">
                <a:solidFill>
                  <a:schemeClr val="tx1"/>
                </a:solidFill>
                <a:latin typeface="+mn-lt"/>
                <a:ea typeface="+mn-ea"/>
                <a:cs typeface="+mn-cs"/>
              </a:rPr>
              <a:t>New dataset classes can be derived from the Typed </a:t>
            </a:r>
            <a:r>
              <a:rPr lang="en-US" sz="1200" b="0" i="0" kern="1200" dirty="0" err="1" smtClean="0">
                <a:solidFill>
                  <a:schemeClr val="tx1"/>
                </a:solidFill>
                <a:latin typeface="+mn-lt"/>
                <a:ea typeface="+mn-ea"/>
                <a:cs typeface="+mn-cs"/>
              </a:rPr>
              <a:t>DataSet</a:t>
            </a:r>
            <a:r>
              <a:rPr lang="en-US" sz="1200" b="0" i="0" kern="1200" dirty="0" smtClean="0">
                <a:solidFill>
                  <a:schemeClr val="tx1"/>
                </a:solidFill>
                <a:latin typeface="+mn-lt"/>
                <a:ea typeface="+mn-ea"/>
                <a:cs typeface="+mn-cs"/>
              </a:rPr>
              <a:t> that has been inherited from the base class. While creating new dataset instance, typed datasets make use of information in a XML schema file. (.</a:t>
            </a:r>
            <a:r>
              <a:rPr lang="en-US" sz="1200" b="0" i="0" kern="1200" dirty="0" err="1" smtClean="0">
                <a:solidFill>
                  <a:schemeClr val="tx1"/>
                </a:solidFill>
                <a:latin typeface="+mn-lt"/>
                <a:ea typeface="+mn-ea"/>
                <a:cs typeface="+mn-cs"/>
              </a:rPr>
              <a:t>xsd</a:t>
            </a:r>
            <a:r>
              <a:rPr lang="en-US" sz="1200" b="0" i="0" kern="1200" dirty="0" smtClean="0">
                <a:solidFill>
                  <a:schemeClr val="tx1"/>
                </a:solidFill>
                <a:latin typeface="+mn-lt"/>
                <a:ea typeface="+mn-ea"/>
                <a:cs typeface="+mn-cs"/>
              </a:rPr>
              <a:t> file) that contains information about the tables , rows and columns of the </a:t>
            </a:r>
            <a:r>
              <a:rPr lang="en-US" sz="1200" b="0" i="0" kern="1200" dirty="0" err="1" smtClean="0">
                <a:solidFill>
                  <a:schemeClr val="tx1"/>
                </a:solidFill>
                <a:latin typeface="+mn-lt"/>
                <a:ea typeface="+mn-ea"/>
                <a:cs typeface="+mn-cs"/>
              </a:rPr>
              <a:t>DataSet</a:t>
            </a:r>
            <a:r>
              <a:rPr lang="en-US" sz="1200" b="0" i="0" kern="1200" dirty="0" smtClean="0">
                <a:solidFill>
                  <a:schemeClr val="tx1"/>
                </a:solidFill>
                <a:latin typeface="+mn-lt"/>
                <a:ea typeface="+mn-ea"/>
                <a:cs typeface="+mn-cs"/>
              </a:rPr>
              <a:t>. </a:t>
            </a:r>
            <a:r>
              <a:rPr lang="en-US" dirty="0" smtClean="0"/>
              <a:t/>
            </a:r>
            <a:br>
              <a:rPr lang="en-US" dirty="0" smtClean="0"/>
            </a:br>
            <a:r>
              <a:rPr lang="en-US" sz="1200" b="0" i="0" kern="1200" dirty="0" smtClean="0">
                <a:solidFill>
                  <a:schemeClr val="tx1"/>
                </a:solidFill>
                <a:latin typeface="+mn-lt"/>
                <a:ea typeface="+mn-ea"/>
                <a:cs typeface="+mn-cs"/>
              </a:rPr>
              <a:t>A typed </a:t>
            </a:r>
            <a:r>
              <a:rPr lang="en-US" sz="1200" b="0" i="0" kern="1200" dirty="0" err="1" smtClean="0">
                <a:solidFill>
                  <a:schemeClr val="tx1"/>
                </a:solidFill>
                <a:latin typeface="+mn-lt"/>
                <a:ea typeface="+mn-ea"/>
                <a:cs typeface="+mn-cs"/>
              </a:rPr>
              <a:t>DataSet</a:t>
            </a:r>
            <a:r>
              <a:rPr lang="en-US" sz="1200" b="0" i="0" kern="1200" dirty="0" smtClean="0">
                <a:solidFill>
                  <a:schemeClr val="tx1"/>
                </a:solidFill>
                <a:latin typeface="+mn-lt"/>
                <a:ea typeface="+mn-ea"/>
                <a:cs typeface="+mn-cs"/>
              </a:rPr>
              <a:t> provides strongly typed methods, events and properties. This allows access to table and column names directly without using the collection based methods. </a:t>
            </a:r>
            <a:r>
              <a:rPr lang="en-US" dirty="0" smtClean="0"/>
              <a:t/>
            </a:r>
            <a:br>
              <a:rPr lang="en-US" dirty="0" smtClean="0"/>
            </a:br>
            <a:r>
              <a:rPr lang="en-US" sz="1200" b="0" i="0" kern="1200" dirty="0" smtClean="0">
                <a:solidFill>
                  <a:schemeClr val="tx1"/>
                </a:solidFill>
                <a:latin typeface="+mn-lt"/>
                <a:ea typeface="+mn-ea"/>
                <a:cs typeface="+mn-cs"/>
              </a:rPr>
              <a:t>Using a typed </a:t>
            </a:r>
            <a:r>
              <a:rPr lang="en-US" sz="1200" b="0" i="0" kern="1200" dirty="0" err="1" smtClean="0">
                <a:solidFill>
                  <a:schemeClr val="tx1"/>
                </a:solidFill>
                <a:latin typeface="+mn-lt"/>
                <a:ea typeface="+mn-ea"/>
                <a:cs typeface="+mn-cs"/>
              </a:rPr>
              <a:t>DataSet</a:t>
            </a:r>
            <a:r>
              <a:rPr lang="en-US" sz="1200" b="0" i="0" kern="1200" dirty="0" smtClean="0">
                <a:solidFill>
                  <a:schemeClr val="tx1"/>
                </a:solidFill>
                <a:latin typeface="+mn-lt"/>
                <a:ea typeface="+mn-ea"/>
                <a:cs typeface="+mn-cs"/>
              </a:rPr>
              <a:t> improves the overall readability of the code as well as assists the compiler to complete the line we type automatically </a:t>
            </a:r>
            <a:r>
              <a:rPr lang="en-US" dirty="0" smtClean="0"/>
              <a:t/>
            </a:r>
            <a:br>
              <a:rPr lang="en-US" dirty="0" smtClean="0"/>
            </a:br>
            <a:endParaRPr lang="en-US" dirty="0" smtClean="0"/>
          </a:p>
          <a:p>
            <a:pPr>
              <a:buFont typeface="Wingdings" pitchFamily="2" charset="2"/>
              <a:buNone/>
            </a:pPr>
            <a:endParaRPr lang="en-US" dirty="0" smtClean="0"/>
          </a:p>
          <a:p>
            <a:pPr>
              <a:buFont typeface="Wingdings" pitchFamily="2" charset="2"/>
              <a:buNone/>
            </a:pPr>
            <a:r>
              <a:rPr lang="en-US" dirty="0" smtClean="0"/>
              <a:t/>
            </a:r>
            <a:br>
              <a:rPr lang="en-US" dirty="0" smtClean="0"/>
            </a:br>
            <a:r>
              <a:rPr lang="en-US" sz="1200" b="1" i="0" kern="1200" dirty="0" err="1" smtClean="0">
                <a:solidFill>
                  <a:schemeClr val="tx1"/>
                </a:solidFill>
                <a:latin typeface="+mn-lt"/>
                <a:ea typeface="+mn-ea"/>
                <a:cs typeface="+mn-cs"/>
              </a:rPr>
              <a:t>Untyped</a:t>
            </a:r>
            <a:r>
              <a:rPr lang="en-US" sz="1200" b="1" i="0" kern="1200" dirty="0" smtClean="0">
                <a:solidFill>
                  <a:schemeClr val="tx1"/>
                </a:solidFill>
                <a:latin typeface="+mn-lt"/>
                <a:ea typeface="+mn-ea"/>
                <a:cs typeface="+mn-cs"/>
              </a:rPr>
              <a:t> </a:t>
            </a:r>
            <a:r>
              <a:rPr lang="en-US" sz="1200" b="1" i="0" kern="1200" dirty="0" err="1" smtClean="0">
                <a:solidFill>
                  <a:schemeClr val="tx1"/>
                </a:solidFill>
                <a:latin typeface="+mn-lt"/>
                <a:ea typeface="+mn-ea"/>
                <a:cs typeface="+mn-cs"/>
              </a:rPr>
              <a:t>DataSet</a:t>
            </a:r>
            <a:r>
              <a:rPr lang="en-US" sz="1200" b="1" i="0" kern="1200" dirty="0" smtClean="0">
                <a:solidFill>
                  <a:schemeClr val="tx1"/>
                </a:solidFill>
                <a:latin typeface="+mn-lt"/>
                <a:ea typeface="+mn-ea"/>
                <a:cs typeface="+mn-cs"/>
              </a:rPr>
              <a:t> </a:t>
            </a:r>
          </a:p>
          <a:p>
            <a:pPr>
              <a:buFont typeface="Wingdings" pitchFamily="2" charset="2"/>
              <a:buNone/>
            </a:pPr>
            <a:r>
              <a:rPr lang="en-US" dirty="0" smtClean="0"/>
              <a:t/>
            </a:r>
            <a:br>
              <a:rPr lang="en-US" dirty="0" smtClean="0"/>
            </a:br>
            <a:r>
              <a:rPr lang="en-US" sz="1200" b="0" i="0" kern="1200" dirty="0" smtClean="0">
                <a:solidFill>
                  <a:schemeClr val="tx1"/>
                </a:solidFill>
                <a:latin typeface="+mn-lt"/>
                <a:ea typeface="+mn-ea"/>
                <a:cs typeface="+mn-cs"/>
              </a:rPr>
              <a:t>The </a:t>
            </a:r>
            <a:r>
              <a:rPr lang="en-US" sz="1200" b="0" i="0" kern="1200" dirty="0" err="1" smtClean="0">
                <a:solidFill>
                  <a:schemeClr val="tx1"/>
                </a:solidFill>
                <a:latin typeface="+mn-lt"/>
                <a:ea typeface="+mn-ea"/>
                <a:cs typeface="+mn-cs"/>
              </a:rPr>
              <a:t>Untyped</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DataSet</a:t>
            </a:r>
            <a:r>
              <a:rPr lang="en-US" sz="1200" b="0" i="0" kern="1200" dirty="0" smtClean="0">
                <a:solidFill>
                  <a:schemeClr val="tx1"/>
                </a:solidFill>
                <a:latin typeface="+mn-lt"/>
                <a:ea typeface="+mn-ea"/>
                <a:cs typeface="+mn-cs"/>
              </a:rPr>
              <a:t> is similar to Typed </a:t>
            </a:r>
            <a:r>
              <a:rPr lang="en-US" sz="1200" b="0" i="0" kern="1200" dirty="0" err="1" smtClean="0">
                <a:solidFill>
                  <a:schemeClr val="tx1"/>
                </a:solidFill>
                <a:latin typeface="+mn-lt"/>
                <a:ea typeface="+mn-ea"/>
                <a:cs typeface="+mn-cs"/>
              </a:rPr>
              <a:t>DataSet</a:t>
            </a:r>
            <a:r>
              <a:rPr lang="en-US" sz="1200" b="0" i="0" kern="1200" dirty="0" smtClean="0">
                <a:solidFill>
                  <a:schemeClr val="tx1"/>
                </a:solidFill>
                <a:latin typeface="+mn-lt"/>
                <a:ea typeface="+mn-ea"/>
                <a:cs typeface="+mn-cs"/>
              </a:rPr>
              <a:t>. It is also inherited from the base </a:t>
            </a:r>
            <a:r>
              <a:rPr lang="en-US" sz="1200" b="0" i="0" kern="1200" dirty="0" err="1" smtClean="0">
                <a:solidFill>
                  <a:schemeClr val="tx1"/>
                </a:solidFill>
                <a:latin typeface="+mn-lt"/>
                <a:ea typeface="+mn-ea"/>
                <a:cs typeface="+mn-cs"/>
              </a:rPr>
              <a:t>DataSet</a:t>
            </a:r>
            <a:r>
              <a:rPr lang="en-US" sz="1200" b="0" i="0" kern="1200" dirty="0" smtClean="0">
                <a:solidFill>
                  <a:schemeClr val="tx1"/>
                </a:solidFill>
                <a:latin typeface="+mn-lt"/>
                <a:ea typeface="+mn-ea"/>
                <a:cs typeface="+mn-cs"/>
              </a:rPr>
              <a:t> class. </a:t>
            </a:r>
            <a:r>
              <a:rPr lang="en-US" dirty="0" smtClean="0"/>
              <a:t/>
            </a:r>
            <a:br>
              <a:rPr lang="en-US" dirty="0" smtClean="0"/>
            </a:br>
            <a:r>
              <a:rPr lang="en-US" sz="1200" b="0" i="0" kern="1200" dirty="0" smtClean="0">
                <a:solidFill>
                  <a:schemeClr val="tx1"/>
                </a:solidFill>
                <a:latin typeface="+mn-lt"/>
                <a:ea typeface="+mn-ea"/>
                <a:cs typeface="+mn-cs"/>
              </a:rPr>
              <a:t>The only difference being that the tables and columns in the </a:t>
            </a:r>
            <a:r>
              <a:rPr lang="en-US" sz="1200" b="0" i="0" kern="1200" dirty="0" err="1" smtClean="0">
                <a:solidFill>
                  <a:schemeClr val="tx1"/>
                </a:solidFill>
                <a:latin typeface="+mn-lt"/>
                <a:ea typeface="+mn-ea"/>
                <a:cs typeface="+mn-cs"/>
              </a:rPr>
              <a:t>untyped</a:t>
            </a:r>
            <a:r>
              <a:rPr lang="en-US" sz="1200" b="0" i="0" kern="1200" dirty="0" smtClean="0">
                <a:solidFill>
                  <a:schemeClr val="tx1"/>
                </a:solidFill>
                <a:latin typeface="+mn-lt"/>
                <a:ea typeface="+mn-ea"/>
                <a:cs typeface="+mn-cs"/>
              </a:rPr>
              <a:t> dataset are only exposed as collections and they can not be used to derive new classes with the help of xml schema file. </a:t>
            </a: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r>
              <a:rPr lang="en-US" b="1" dirty="0" smtClean="0"/>
              <a:t>Typed versus </a:t>
            </a:r>
            <a:r>
              <a:rPr lang="en-US" b="1" dirty="0" err="1" smtClean="0"/>
              <a:t>Untyped</a:t>
            </a:r>
            <a:r>
              <a:rPr lang="en-US" b="1" dirty="0" smtClean="0"/>
              <a:t> Datasets</a:t>
            </a:r>
          </a:p>
          <a:p>
            <a:pPr>
              <a:buFont typeface="Wingdings" pitchFamily="2" charset="2"/>
              <a:buNone/>
            </a:pPr>
            <a:r>
              <a:rPr lang="en-US" dirty="0" smtClean="0"/>
              <a:t>Datasets can be typed or </a:t>
            </a:r>
            <a:r>
              <a:rPr lang="en-US" dirty="0" err="1" smtClean="0"/>
              <a:t>untyped</a:t>
            </a:r>
            <a:r>
              <a:rPr lang="en-US" dirty="0" smtClean="0"/>
              <a:t>. A typed dataset is a dataset that is first derived from the base </a:t>
            </a:r>
            <a:r>
              <a:rPr lang="en-US" dirty="0" err="1" smtClean="0"/>
              <a:t>DataSet</a:t>
            </a:r>
            <a:r>
              <a:rPr lang="en-US" dirty="0" smtClean="0"/>
              <a:t> class and then uses information in an XML Schema file (an .</a:t>
            </a:r>
            <a:r>
              <a:rPr lang="en-US" dirty="0" err="1" smtClean="0"/>
              <a:t>xsd</a:t>
            </a:r>
            <a:r>
              <a:rPr lang="en-US" dirty="0" smtClean="0"/>
              <a:t> file) to generate a new class. Information from the schema (tables, columns, and so on) is generated and compiled into this new dataset class as a set of first-class objects and properties.</a:t>
            </a:r>
          </a:p>
          <a:p>
            <a:pPr>
              <a:buFont typeface="Wingdings" pitchFamily="2" charset="2"/>
              <a:buNone/>
            </a:pPr>
            <a:r>
              <a:rPr lang="en-US" dirty="0" smtClean="0"/>
              <a:t>Note   For more information about dataset schemas, see XML Schemas and Data.</a:t>
            </a:r>
          </a:p>
          <a:p>
            <a:pPr>
              <a:buFont typeface="Wingdings" pitchFamily="2" charset="2"/>
              <a:buNone/>
            </a:pPr>
            <a:r>
              <a:rPr lang="en-US" dirty="0" smtClean="0"/>
              <a:t>Because a typed </a:t>
            </a:r>
            <a:r>
              <a:rPr lang="en-US" dirty="0" err="1" smtClean="0"/>
              <a:t>DataSet</a:t>
            </a:r>
            <a:r>
              <a:rPr lang="en-US" dirty="0" smtClean="0"/>
              <a:t> class inherits from the base </a:t>
            </a:r>
            <a:r>
              <a:rPr lang="en-US" dirty="0" err="1" smtClean="0"/>
              <a:t>DataSet</a:t>
            </a:r>
            <a:r>
              <a:rPr lang="en-US" dirty="0" smtClean="0"/>
              <a:t> class, the typed class assumes all of the functionality of the </a:t>
            </a:r>
            <a:r>
              <a:rPr lang="en-US" dirty="0" err="1" smtClean="0"/>
              <a:t>DataSet</a:t>
            </a:r>
            <a:r>
              <a:rPr lang="en-US" dirty="0" smtClean="0"/>
              <a:t> class and can be used with methods that take an instance of a </a:t>
            </a:r>
            <a:r>
              <a:rPr lang="en-US" dirty="0" err="1" smtClean="0"/>
              <a:t>DataSet</a:t>
            </a:r>
            <a:r>
              <a:rPr lang="en-US" dirty="0" smtClean="0"/>
              <a:t> class as a parameter</a:t>
            </a:r>
          </a:p>
          <a:p>
            <a:pPr>
              <a:buFont typeface="Wingdings" pitchFamily="2" charset="2"/>
              <a:buNone/>
            </a:pPr>
            <a:r>
              <a:rPr lang="en-US" dirty="0" smtClean="0"/>
              <a:t>An </a:t>
            </a:r>
            <a:r>
              <a:rPr lang="en-US" dirty="0" err="1" smtClean="0"/>
              <a:t>untyped</a:t>
            </a:r>
            <a:r>
              <a:rPr lang="en-US" dirty="0" smtClean="0"/>
              <a:t> dataset, in contrast, has no corresponding built-in schema. As in a typed dataset, an </a:t>
            </a:r>
            <a:r>
              <a:rPr lang="en-US" dirty="0" err="1" smtClean="0"/>
              <a:t>untyped</a:t>
            </a:r>
            <a:r>
              <a:rPr lang="en-US" dirty="0" smtClean="0"/>
              <a:t> dataset contains tables, columns, and so on — but those are exposed only as collections. (However, after manually creating the tables and other data elements in an </a:t>
            </a:r>
            <a:r>
              <a:rPr lang="en-US" dirty="0" err="1" smtClean="0"/>
              <a:t>untyped</a:t>
            </a:r>
            <a:r>
              <a:rPr lang="en-US" dirty="0" smtClean="0"/>
              <a:t> dataset, you can export the dataset's structure as a schema using the dataset's </a:t>
            </a:r>
            <a:r>
              <a:rPr lang="en-US" dirty="0" err="1" smtClean="0"/>
              <a:t>WriteXmlSchema</a:t>
            </a:r>
            <a:r>
              <a:rPr lang="en-US" dirty="0" smtClean="0"/>
              <a:t> method.)</a:t>
            </a:r>
          </a:p>
          <a:p>
            <a:pPr>
              <a:buFont typeface="Wingdings" pitchFamily="2" charset="2"/>
              <a:buNone/>
            </a:pPr>
            <a:r>
              <a:rPr lang="en-US" dirty="0" smtClean="0"/>
              <a:t>You can use either type of dataset in your applications. However, Visual Studio has more tool support for typed datasets, and they make programming with the dataset easier and less error-prone.</a:t>
            </a:r>
          </a:p>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dirty="0" smtClean="0"/>
              <a:t>You create an instance of a </a:t>
            </a:r>
            <a:r>
              <a:rPr lang="en-US" dirty="0" err="1" smtClean="0"/>
              <a:t>DataSet</a:t>
            </a:r>
            <a:r>
              <a:rPr lang="en-US" dirty="0" smtClean="0"/>
              <a:t> by calling the </a:t>
            </a:r>
            <a:r>
              <a:rPr lang="en-US" dirty="0" err="1" smtClean="0"/>
              <a:t>DataSet</a:t>
            </a:r>
            <a:r>
              <a:rPr lang="en-US" dirty="0" smtClean="0"/>
              <a:t> constructor. Optionally specify a name argument. If you do not specify a name for the </a:t>
            </a:r>
            <a:r>
              <a:rPr lang="en-US" dirty="0" err="1" smtClean="0"/>
              <a:t>DataSet</a:t>
            </a:r>
            <a:r>
              <a:rPr lang="en-US" dirty="0" smtClean="0"/>
              <a:t>, the name is set to "</a:t>
            </a:r>
            <a:r>
              <a:rPr lang="en-US" dirty="0" err="1" smtClean="0"/>
              <a:t>NewDataSet</a:t>
            </a:r>
            <a:r>
              <a:rPr lang="en-US" dirty="0" smtClean="0"/>
              <a:t>".</a:t>
            </a:r>
          </a:p>
          <a:p>
            <a:pPr>
              <a:buFont typeface="Wingdings" pitchFamily="2" charset="2"/>
              <a:buNone/>
            </a:pPr>
            <a:endParaRPr lang="en-US" dirty="0" smtClean="0"/>
          </a:p>
          <a:p>
            <a:pPr>
              <a:buFont typeface="Wingdings" pitchFamily="2" charset="2"/>
              <a:buNone/>
            </a:pPr>
            <a:r>
              <a:rPr lang="en-US" dirty="0" smtClean="0"/>
              <a:t>You can also create a new </a:t>
            </a:r>
            <a:r>
              <a:rPr lang="en-US" dirty="0" err="1" smtClean="0"/>
              <a:t>DataSet</a:t>
            </a:r>
            <a:r>
              <a:rPr lang="en-US" dirty="0" smtClean="0"/>
              <a:t> based on an existing </a:t>
            </a:r>
            <a:r>
              <a:rPr lang="en-US" dirty="0" err="1" smtClean="0"/>
              <a:t>DataSet</a:t>
            </a:r>
            <a:r>
              <a:rPr lang="en-US" dirty="0" smtClean="0"/>
              <a:t>. The new </a:t>
            </a:r>
            <a:r>
              <a:rPr lang="en-US" dirty="0" err="1" smtClean="0"/>
              <a:t>DataSet</a:t>
            </a:r>
            <a:r>
              <a:rPr lang="en-US" dirty="0" smtClean="0"/>
              <a:t> can be an exact copy of the existing </a:t>
            </a:r>
            <a:r>
              <a:rPr lang="en-US" dirty="0" err="1" smtClean="0"/>
              <a:t>DataSet</a:t>
            </a:r>
            <a:r>
              <a:rPr lang="en-US" dirty="0" smtClean="0"/>
              <a:t>; a clone of the </a:t>
            </a:r>
            <a:r>
              <a:rPr lang="en-US" dirty="0" err="1" smtClean="0"/>
              <a:t>DataSet</a:t>
            </a:r>
            <a:r>
              <a:rPr lang="en-US" dirty="0" smtClean="0"/>
              <a:t> that copies the relational structure or schema but that does not contain any of the data from the existing </a:t>
            </a:r>
            <a:r>
              <a:rPr lang="en-US" dirty="0" err="1" smtClean="0"/>
              <a:t>DataSet</a:t>
            </a:r>
            <a:r>
              <a:rPr lang="en-US" dirty="0" smtClean="0"/>
              <a:t>; or a subset of the </a:t>
            </a:r>
            <a:r>
              <a:rPr lang="en-US" dirty="0" err="1" smtClean="0"/>
              <a:t>DataSet</a:t>
            </a:r>
            <a:r>
              <a:rPr lang="en-US" dirty="0" smtClean="0"/>
              <a:t>, containing only the modified rows from the existing </a:t>
            </a:r>
            <a:r>
              <a:rPr lang="en-US" dirty="0" err="1" smtClean="0"/>
              <a:t>DataSet</a:t>
            </a:r>
            <a:r>
              <a:rPr lang="en-US" dirty="0" smtClean="0"/>
              <a:t> using the </a:t>
            </a:r>
            <a:r>
              <a:rPr lang="en-US" dirty="0" err="1" smtClean="0"/>
              <a:t>GetChanges</a:t>
            </a:r>
            <a:r>
              <a:rPr lang="en-US" dirty="0" smtClean="0"/>
              <a:t> method. </a:t>
            </a:r>
          </a:p>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7</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8</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buFont typeface="Wingdings" pitchFamily="2" charset="2"/>
              <a:buNone/>
            </a:pPr>
            <a:r>
              <a:rPr lang="en-US" dirty="0" smtClean="0"/>
              <a:t>Data adapters are an integral part of ADO.NET managed providers, which are the set of objects used to communicate between a data source and a dataset. (In addition to adapters, managed providers include connection objects, data reader objects, and command objects.) </a:t>
            </a:r>
          </a:p>
          <a:p>
            <a:pPr>
              <a:buFont typeface="Wingdings" pitchFamily="2" charset="2"/>
              <a:buNone/>
            </a:pPr>
            <a:r>
              <a:rPr lang="en-US" dirty="0" smtClean="0"/>
              <a:t>Adapters are used to exchange data between a data source and a dataset. In many applications, this means reading data from a database into a dataset, and then writing changed data from the dataset back to the database. However, a data adapter can move data between any source and a dataset.</a:t>
            </a:r>
          </a:p>
          <a:p>
            <a:pPr>
              <a:buFont typeface="Wingdings" pitchFamily="2" charset="2"/>
              <a:buNone/>
            </a:pPr>
            <a:r>
              <a:rPr lang="en-US" dirty="0" smtClean="0"/>
              <a:t> For example, there could be an adapter that moves data between a Microsoft Exchange server and a dataset.</a:t>
            </a:r>
          </a:p>
          <a:p>
            <a:pPr>
              <a:buFont typeface="Wingdings" pitchFamily="2" charset="2"/>
              <a:buNone/>
            </a:pPr>
            <a:endParaRPr lang="en-US" dirty="0" smtClean="0"/>
          </a:p>
          <a:p>
            <a:pPr>
              <a:buFont typeface="Wingdings" pitchFamily="2" charset="2"/>
              <a:buNone/>
            </a:pPr>
            <a:r>
              <a:rPr lang="en-US" b="1" dirty="0" smtClean="0"/>
              <a:t>Note  </a:t>
            </a:r>
          </a:p>
          <a:p>
            <a:pPr>
              <a:buFont typeface="Wingdings" pitchFamily="2" charset="2"/>
              <a:buNone/>
            </a:pPr>
            <a:r>
              <a:rPr lang="en-US" dirty="0" smtClean="0"/>
              <a:t> For more information about data providers, see Using .NET Data Providers to Access Data.</a:t>
            </a:r>
          </a:p>
          <a:p>
            <a:pPr>
              <a:buFont typeface="Wingdings" pitchFamily="2" charset="2"/>
              <a:buChar char="v"/>
            </a:pPr>
            <a:r>
              <a:rPr lang="en-US" dirty="0" smtClean="0"/>
              <a:t>Generally, adapters are configurable to allow you to specify what data to move into and out of the dataset. Often this takes the form of references to SQL statements or stored procedures that are invoked to read or write to a database.</a:t>
            </a:r>
          </a:p>
          <a:p>
            <a:pPr>
              <a:buFont typeface="Wingdings" pitchFamily="2" charset="2"/>
              <a:buNone/>
            </a:pPr>
            <a:endParaRPr lang="en-US" dirty="0" smtClean="0"/>
          </a:p>
          <a:p>
            <a:pPr>
              <a:buFont typeface="Wingdings" pitchFamily="2" charset="2"/>
              <a:buNone/>
            </a:pPr>
            <a:r>
              <a:rPr lang="en-US" b="1" dirty="0" smtClean="0"/>
              <a:t>Visual Studio makes these data adapters available for use with databases:</a:t>
            </a:r>
          </a:p>
          <a:p>
            <a:pPr marL="228600" indent="-228600">
              <a:buFont typeface="+mj-lt"/>
              <a:buAutoNum type="arabicPeriod"/>
            </a:pPr>
            <a:r>
              <a:rPr lang="en-US" dirty="0" smtClean="0"/>
              <a:t>The </a:t>
            </a:r>
            <a:r>
              <a:rPr lang="en-US" dirty="0" err="1" smtClean="0"/>
              <a:t>OleDbDataAdapter</a:t>
            </a:r>
            <a:r>
              <a:rPr lang="en-US" dirty="0" smtClean="0"/>
              <a:t> object is suitable for use with any data source exposed by an OLE DB provider.</a:t>
            </a:r>
          </a:p>
          <a:p>
            <a:pPr marL="228600" indent="-228600">
              <a:buFont typeface="+mj-lt"/>
              <a:buAutoNum type="arabicPeriod"/>
            </a:pPr>
            <a:endParaRPr lang="en-US" dirty="0" smtClean="0"/>
          </a:p>
          <a:p>
            <a:pPr marL="228600" indent="-228600">
              <a:buFont typeface="+mj-lt"/>
              <a:buAutoNum type="arabicPeriod"/>
            </a:pPr>
            <a:r>
              <a:rPr lang="en-US" dirty="0" smtClean="0"/>
              <a:t>The </a:t>
            </a:r>
            <a:r>
              <a:rPr lang="en-US" dirty="0" err="1" smtClean="0"/>
              <a:t>SqlDataAdapter</a:t>
            </a:r>
            <a:r>
              <a:rPr lang="en-US" dirty="0" smtClean="0"/>
              <a:t> object is specific to SQL Server. Because it does not have to go through an OLE DB layer, it is faster than the </a:t>
            </a:r>
            <a:r>
              <a:rPr lang="en-US" dirty="0" err="1" smtClean="0"/>
              <a:t>OleDbDataAdapter</a:t>
            </a:r>
            <a:r>
              <a:rPr lang="en-US" dirty="0" smtClean="0"/>
              <a:t>. However, it can only be used with SQL Server 7.0 or later.</a:t>
            </a:r>
          </a:p>
          <a:p>
            <a:pPr marL="228600" indent="-228600">
              <a:buFont typeface="+mj-lt"/>
              <a:buAutoNum type="arabicPeriod"/>
            </a:pPr>
            <a:endParaRPr lang="en-US" dirty="0" smtClean="0"/>
          </a:p>
          <a:p>
            <a:pPr marL="228600" indent="-228600">
              <a:buFont typeface="+mj-lt"/>
              <a:buAutoNum type="arabicPeriod"/>
            </a:pPr>
            <a:r>
              <a:rPr lang="en-US" dirty="0" smtClean="0"/>
              <a:t>The </a:t>
            </a:r>
            <a:r>
              <a:rPr lang="en-US" dirty="0" err="1" smtClean="0"/>
              <a:t>OdbcDataAdapter</a:t>
            </a:r>
            <a:r>
              <a:rPr lang="en-US" dirty="0" smtClean="0"/>
              <a:t> object is optimized for accessing ODBC data sources.</a:t>
            </a:r>
          </a:p>
          <a:p>
            <a:pPr marL="228600" indent="-228600">
              <a:buFont typeface="+mj-lt"/>
              <a:buAutoNum type="arabicPeriod"/>
            </a:pPr>
            <a:endParaRPr lang="en-US" dirty="0" smtClean="0"/>
          </a:p>
          <a:p>
            <a:pPr marL="228600" indent="-228600">
              <a:buFont typeface="+mj-lt"/>
              <a:buAutoNum type="arabicPeriod"/>
            </a:pPr>
            <a:r>
              <a:rPr lang="en-US" dirty="0" smtClean="0"/>
              <a:t>The </a:t>
            </a:r>
            <a:r>
              <a:rPr lang="en-US" dirty="0" err="1" smtClean="0"/>
              <a:t>OracleDataAdapter</a:t>
            </a:r>
            <a:r>
              <a:rPr lang="en-US" dirty="0" smtClean="0"/>
              <a:t> object is optimized for accessing Oracle databases.</a:t>
            </a:r>
          </a:p>
          <a:p>
            <a:pPr>
              <a:buFont typeface="Wingdings" pitchFamily="2" charset="2"/>
              <a:buChar char="v"/>
            </a:pPr>
            <a:endParaRPr lang="en-US" b="1" dirty="0" smtClean="0"/>
          </a:p>
          <a:p>
            <a:pPr>
              <a:buFont typeface="Wingdings" pitchFamily="2" charset="2"/>
              <a:buChar char="v"/>
            </a:pPr>
            <a:endParaRPr lang="en-US" b="1" dirty="0" smtClean="0"/>
          </a:p>
          <a:p>
            <a:pPr>
              <a:buFont typeface="Wingdings" pitchFamily="2" charset="2"/>
              <a:buChar char="v"/>
            </a:pPr>
            <a:endParaRPr lang="en-US" b="1" dirty="0" smtClean="0"/>
          </a:p>
          <a:p>
            <a:pPr>
              <a:buFont typeface="Wingdings" pitchFamily="2" charset="2"/>
              <a:buChar char="v"/>
            </a:pPr>
            <a:endParaRPr lang="en-US" b="1" dirty="0" smtClean="0"/>
          </a:p>
          <a:p>
            <a:pPr>
              <a:buFont typeface="Wingdings" pitchFamily="2" charset="2"/>
              <a:buNone/>
            </a:pPr>
            <a:r>
              <a:rPr lang="en-US" b="1" dirty="0" smtClean="0"/>
              <a:t>Note  </a:t>
            </a:r>
          </a:p>
          <a:p>
            <a:pPr>
              <a:buFont typeface="Wingdings" pitchFamily="2" charset="2"/>
              <a:buNone/>
            </a:pPr>
            <a:r>
              <a:rPr lang="en-US" dirty="0" smtClean="0"/>
              <a:t> Data Adapters, Data Connections, Data Commands, and Data Readers are the components that make up a .NET Framework data provider. Microsoft and third-party providers can make available other .NET data providers that can be integrated into Visual Studio. For more information on the different .NET Framework data providers, see .NET Framework Data Providers.</a:t>
            </a:r>
          </a:p>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buFont typeface="Wingdings" pitchFamily="2" charset="2"/>
              <a:buNone/>
            </a:pPr>
            <a:r>
              <a:rPr lang="en-US" dirty="0" smtClean="0"/>
              <a:t>The </a:t>
            </a:r>
            <a:r>
              <a:rPr lang="en-US" dirty="0" err="1" smtClean="0"/>
              <a:t>DataTable</a:t>
            </a:r>
            <a:r>
              <a:rPr lang="en-US" dirty="0" smtClean="0"/>
              <a:t> is a central object in the ADO.NET library. </a:t>
            </a:r>
          </a:p>
          <a:p>
            <a:pPr>
              <a:buFont typeface="Wingdings" pitchFamily="2" charset="2"/>
              <a:buNone/>
            </a:pPr>
            <a:r>
              <a:rPr lang="en-US" dirty="0" smtClean="0"/>
              <a:t>Other objects that use the </a:t>
            </a:r>
            <a:r>
              <a:rPr lang="en-US" dirty="0" err="1" smtClean="0"/>
              <a:t>DataTable</a:t>
            </a:r>
            <a:r>
              <a:rPr lang="en-US" dirty="0" smtClean="0"/>
              <a:t> include the </a:t>
            </a:r>
            <a:r>
              <a:rPr lang="en-US" dirty="0" err="1" smtClean="0"/>
              <a:t>DataSet</a:t>
            </a:r>
            <a:r>
              <a:rPr lang="en-US" dirty="0" smtClean="0"/>
              <a:t> and the </a:t>
            </a:r>
            <a:r>
              <a:rPr lang="en-US" dirty="0" err="1" smtClean="0"/>
              <a:t>DataView</a:t>
            </a:r>
            <a:r>
              <a:rPr lang="en-US" dirty="0" smtClean="0"/>
              <a: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When accessing </a:t>
            </a:r>
            <a:r>
              <a:rPr lang="en-US" dirty="0" err="1" smtClean="0"/>
              <a:t>DataTable</a:t>
            </a:r>
            <a:r>
              <a:rPr lang="en-US" dirty="0" smtClean="0"/>
              <a:t> objects, note that they are conditionally case sensitive. For example, if one </a:t>
            </a:r>
            <a:r>
              <a:rPr lang="en-US" dirty="0" err="1" smtClean="0"/>
              <a:t>DataTable</a:t>
            </a:r>
            <a:r>
              <a:rPr lang="en-US" dirty="0" smtClean="0"/>
              <a:t> is named "</a:t>
            </a:r>
            <a:r>
              <a:rPr lang="en-US" dirty="0" err="1" smtClean="0"/>
              <a:t>mydatatable</a:t>
            </a:r>
            <a:r>
              <a:rPr lang="en-US" dirty="0" smtClean="0"/>
              <a:t>" and another is named "</a:t>
            </a:r>
            <a:r>
              <a:rPr lang="en-US" dirty="0" err="1" smtClean="0"/>
              <a:t>Mydatatable</a:t>
            </a:r>
            <a:r>
              <a:rPr lang="en-US" dirty="0" smtClean="0"/>
              <a:t>", a string used to search for one of the tables is regarded as case sensitive. However, if "</a:t>
            </a:r>
            <a:r>
              <a:rPr lang="en-US" dirty="0" err="1" smtClean="0"/>
              <a:t>mydatatable</a:t>
            </a:r>
            <a:r>
              <a:rPr lang="en-US" dirty="0" smtClean="0"/>
              <a:t>" exists and "</a:t>
            </a:r>
            <a:r>
              <a:rPr lang="en-US" dirty="0" err="1" smtClean="0"/>
              <a:t>Mydatatable</a:t>
            </a:r>
            <a:r>
              <a:rPr lang="en-US" dirty="0" smtClean="0"/>
              <a:t>" does not, the search string is regarded as case insensitive. A </a:t>
            </a:r>
            <a:r>
              <a:rPr lang="en-US" dirty="0" err="1" smtClean="0"/>
              <a:t>DataSet</a:t>
            </a:r>
            <a:r>
              <a:rPr lang="en-US" dirty="0" smtClean="0"/>
              <a:t> can contain two </a:t>
            </a:r>
            <a:r>
              <a:rPr lang="en-US" dirty="0" err="1" smtClean="0"/>
              <a:t>DataTable</a:t>
            </a:r>
            <a:r>
              <a:rPr lang="en-US" dirty="0" smtClean="0"/>
              <a:t> objects that have the same </a:t>
            </a:r>
            <a:r>
              <a:rPr lang="en-US" dirty="0" err="1" smtClean="0"/>
              <a:t>TableName</a:t>
            </a:r>
            <a:r>
              <a:rPr lang="en-US" dirty="0" smtClean="0"/>
              <a:t> property value but different Namespace property values. For more information about working with </a:t>
            </a:r>
            <a:r>
              <a:rPr lang="en-US" dirty="0" err="1" smtClean="0"/>
              <a:t>DataTable</a:t>
            </a:r>
            <a:r>
              <a:rPr lang="en-US" dirty="0" smtClean="0"/>
              <a:t> objects, see Creating a </a:t>
            </a:r>
            <a:r>
              <a:rPr lang="en-US" dirty="0" err="1" smtClean="0"/>
              <a:t>DataTable</a:t>
            </a:r>
            <a:r>
              <a:rPr lang="en-US" dirty="0" smtClean="0"/>
              <a:t> (ADO.NET).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If you are creating a </a:t>
            </a:r>
            <a:r>
              <a:rPr lang="en-US" dirty="0" err="1" smtClean="0"/>
              <a:t>DataTable</a:t>
            </a:r>
            <a:r>
              <a:rPr lang="en-US" dirty="0" smtClean="0"/>
              <a:t> programmatically, you must first define its schema by adding </a:t>
            </a:r>
            <a:r>
              <a:rPr lang="en-US" dirty="0" err="1" smtClean="0"/>
              <a:t>DataColumn</a:t>
            </a:r>
            <a:r>
              <a:rPr lang="en-US" dirty="0" smtClean="0"/>
              <a:t> objects to the </a:t>
            </a:r>
            <a:r>
              <a:rPr lang="en-US" dirty="0" err="1" smtClean="0"/>
              <a:t>DataColumnCollection</a:t>
            </a:r>
            <a:r>
              <a:rPr lang="en-US" dirty="0" smtClean="0"/>
              <a:t> (accessed through the Columns property). For more information about adding </a:t>
            </a:r>
            <a:r>
              <a:rPr lang="en-US" dirty="0" err="1" smtClean="0"/>
              <a:t>DataColumn</a:t>
            </a:r>
            <a:r>
              <a:rPr lang="en-US" dirty="0" smtClean="0"/>
              <a:t> objects, see Adding Columns to a </a:t>
            </a:r>
            <a:r>
              <a:rPr lang="en-US" dirty="0" err="1" smtClean="0"/>
              <a:t>DataTable</a:t>
            </a:r>
            <a:r>
              <a:rPr lang="en-US" dirty="0" smtClean="0"/>
              <a:t> (ADO.NET).</a:t>
            </a:r>
          </a:p>
          <a:p>
            <a:pPr>
              <a:buFont typeface="Wingdings" pitchFamily="2" charset="2"/>
              <a:buNone/>
            </a:pPr>
            <a:r>
              <a:rPr lang="en-US" dirty="0" smtClean="0"/>
              <a:t>To add rows to a </a:t>
            </a:r>
            <a:r>
              <a:rPr lang="en-US" dirty="0" err="1" smtClean="0"/>
              <a:t>DataTable</a:t>
            </a:r>
            <a:r>
              <a:rPr lang="en-US" dirty="0" smtClean="0"/>
              <a:t>, you must first use the </a:t>
            </a:r>
            <a:r>
              <a:rPr lang="en-US" dirty="0" err="1" smtClean="0"/>
              <a:t>NewRow</a:t>
            </a:r>
            <a:r>
              <a:rPr lang="en-US" dirty="0" smtClean="0"/>
              <a:t> method to return a new </a:t>
            </a:r>
            <a:r>
              <a:rPr lang="en-US" dirty="0" err="1" smtClean="0"/>
              <a:t>DataRow</a:t>
            </a:r>
            <a:r>
              <a:rPr lang="en-US" dirty="0" smtClean="0"/>
              <a:t> object. The </a:t>
            </a:r>
            <a:r>
              <a:rPr lang="en-US" dirty="0" err="1" smtClean="0"/>
              <a:t>NewRow</a:t>
            </a:r>
            <a:r>
              <a:rPr lang="en-US" dirty="0" smtClean="0"/>
              <a:t> method returns a row with the schema of the </a:t>
            </a:r>
            <a:r>
              <a:rPr lang="en-US" dirty="0" err="1" smtClean="0"/>
              <a:t>DataTable</a:t>
            </a:r>
            <a:r>
              <a:rPr lang="en-US" dirty="0" smtClean="0"/>
              <a:t>, as it is defined by the table's </a:t>
            </a:r>
            <a:r>
              <a:rPr lang="en-US" dirty="0" err="1" smtClean="0"/>
              <a:t>DataColumnCollection</a:t>
            </a:r>
            <a:r>
              <a:rPr lang="en-US" dirty="0" smtClean="0"/>
              <a:t>. The maximum number of rows that a </a:t>
            </a:r>
            <a:r>
              <a:rPr lang="en-US" dirty="0" err="1" smtClean="0"/>
              <a:t>DataTable</a:t>
            </a:r>
            <a:r>
              <a:rPr lang="en-US" dirty="0" smtClean="0"/>
              <a:t> can store is 16,777,216. For more information, see Adding Data to a </a:t>
            </a:r>
            <a:r>
              <a:rPr lang="en-US" dirty="0" err="1" smtClean="0"/>
              <a:t>DataTable</a:t>
            </a:r>
            <a:r>
              <a:rPr lang="en-US" dirty="0" smtClean="0"/>
              <a: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The </a:t>
            </a:r>
            <a:r>
              <a:rPr lang="en-US" dirty="0" err="1" smtClean="0"/>
              <a:t>DataTable</a:t>
            </a:r>
            <a:r>
              <a:rPr lang="en-US" dirty="0" smtClean="0"/>
              <a:t> also contains a collection of Constraint objects that can be used to ensure the integrity of the data. For more information, see </a:t>
            </a:r>
            <a:r>
              <a:rPr lang="en-US" dirty="0" err="1" smtClean="0"/>
              <a:t>DataTable</a:t>
            </a:r>
            <a:r>
              <a:rPr lang="en-US" dirty="0" smtClean="0"/>
              <a:t> Constraints (ADO.NET).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There are many </a:t>
            </a:r>
            <a:r>
              <a:rPr lang="en-US" dirty="0" err="1" smtClean="0"/>
              <a:t>DataTable</a:t>
            </a:r>
            <a:r>
              <a:rPr lang="en-US" dirty="0" smtClean="0"/>
              <a:t> events that can be used to determine when changes are made to a table. These include </a:t>
            </a:r>
            <a:r>
              <a:rPr lang="en-US" dirty="0" err="1" smtClean="0"/>
              <a:t>RowChanged</a:t>
            </a:r>
            <a:r>
              <a:rPr lang="en-US" dirty="0" smtClean="0"/>
              <a:t>, </a:t>
            </a:r>
            <a:r>
              <a:rPr lang="en-US" dirty="0" err="1" smtClean="0"/>
              <a:t>RowChanging</a:t>
            </a:r>
            <a:r>
              <a:rPr lang="en-US" dirty="0" smtClean="0"/>
              <a:t>, </a:t>
            </a:r>
            <a:r>
              <a:rPr lang="en-US" dirty="0" err="1" smtClean="0"/>
              <a:t>RowDeleting</a:t>
            </a:r>
            <a:r>
              <a:rPr lang="en-US" dirty="0" smtClean="0"/>
              <a:t>, and </a:t>
            </a:r>
            <a:r>
              <a:rPr lang="en-US" dirty="0" err="1" smtClean="0"/>
              <a:t>RowDeleted</a:t>
            </a:r>
            <a:r>
              <a:rPr lang="en-US" dirty="0" smtClean="0"/>
              <a:t>. For more information about the events that can be used with a </a:t>
            </a:r>
            <a:r>
              <a:rPr lang="en-US" dirty="0" err="1" smtClean="0"/>
              <a:t>DataTable</a:t>
            </a:r>
            <a:r>
              <a:rPr lang="en-US" dirty="0" smtClean="0"/>
              <a:t>, see Handling </a:t>
            </a:r>
            <a:r>
              <a:rPr lang="en-US" dirty="0" err="1" smtClean="0"/>
              <a:t>DataTable</a:t>
            </a:r>
            <a:r>
              <a:rPr lang="en-US" dirty="0" smtClean="0"/>
              <a:t> Events (ADO.NET).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When an instance of </a:t>
            </a:r>
            <a:r>
              <a:rPr lang="en-US" dirty="0" err="1" smtClean="0"/>
              <a:t>DataTable</a:t>
            </a:r>
            <a:r>
              <a:rPr lang="en-US" dirty="0" smtClean="0"/>
              <a:t> is created, some of the read/write properties are set to initial values. For a list of these values, see the </a:t>
            </a:r>
            <a:r>
              <a:rPr lang="en-US" dirty="0" err="1" smtClean="0"/>
              <a:t>DataTable.DataTable</a:t>
            </a:r>
            <a:r>
              <a:rPr lang="en-US" dirty="0" smtClean="0"/>
              <a:t> constructor topic.</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55080" cy="617216"/>
          </a:xfrm>
          <a:solidFill>
            <a:schemeClr val="tx2">
              <a:lumMod val="75000"/>
            </a:schemeClr>
          </a:solidFill>
        </p:spPr>
        <p:txBody>
          <a:bodyPr>
            <a:normAutofit/>
          </a:bodyPr>
          <a:lstStyle>
            <a:lvl1pPr algn="l">
              <a:defRPr sz="2800" b="1">
                <a:solidFill>
                  <a:srgbClr val="99CC00"/>
                </a:solidFill>
                <a:latin typeface="Verdana" pitchFamily="34" charset="0"/>
                <a:ea typeface="Verdana" pitchFamily="34" charset="0"/>
                <a:cs typeface="Verdan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2864" y="609600"/>
            <a:ext cx="9029696" cy="5791200"/>
          </a:xfrm>
        </p:spPr>
        <p:txBody>
          <a:bodyPr>
            <a:normAutofit/>
          </a:bodyPr>
          <a:lstStyle>
            <a:lvl1pPr marL="228600" indent="-228600">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88894"/>
            <a:ext cx="6400800" cy="67310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2400" y="762000"/>
            <a:ext cx="8839200" cy="5867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ctr" defTabSz="914400" rtl="0" eaLnBrk="1" latinLnBrk="0" hangingPunct="1">
        <a:spcBef>
          <a:spcPct val="0"/>
        </a:spcBef>
        <a:buNone/>
        <a:defRPr sz="2800" kern="1200">
          <a:solidFill>
            <a:schemeClr val="tx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406575"/>
            <a:ext cx="7848600" cy="1752600"/>
          </a:xfrm>
        </p:spPr>
        <p:txBody>
          <a:bodyPr>
            <a:normAutofit/>
          </a:bodyPr>
          <a:lstStyle/>
          <a:p>
            <a:r>
              <a:rPr lang="en-US" sz="7200" b="1" dirty="0" smtClean="0">
                <a:solidFill>
                  <a:srgbClr val="009900"/>
                </a:solidFill>
                <a:latin typeface="Simplified Arabic" pitchFamily="18" charset="-78"/>
                <a:cs typeface="Simplified Arabic" pitchFamily="18" charset="-78"/>
              </a:rPr>
              <a:t>.NET</a:t>
            </a:r>
            <a:endParaRPr lang="en-US" sz="7200" b="1" dirty="0">
              <a:solidFill>
                <a:srgbClr val="009900"/>
              </a:solidFill>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609600"/>
            <a:ext cx="9029696" cy="838200"/>
          </a:xfrm>
        </p:spPr>
        <p:txBody>
          <a:bodyPr>
            <a:noAutofit/>
          </a:bodyPr>
          <a:lstStyle/>
          <a:p>
            <a:pPr>
              <a:lnSpc>
                <a:spcPct val="140000"/>
              </a:lnSpc>
              <a:buBlip>
                <a:blip r:embed="rId3"/>
              </a:buBlip>
            </a:pPr>
            <a:r>
              <a:rPr lang="en-US" sz="2000" dirty="0" smtClean="0">
                <a:solidFill>
                  <a:srgbClr val="002060"/>
                </a:solidFill>
                <a:latin typeface="Book Antiqua" pitchFamily="18" charset="0"/>
              </a:rPr>
              <a:t>Allowing a </a:t>
            </a:r>
            <a:r>
              <a:rPr lang="en-US" sz="2000" dirty="0" err="1" smtClean="0">
                <a:solidFill>
                  <a:srgbClr val="002060"/>
                </a:solidFill>
                <a:latin typeface="Book Antiqua" pitchFamily="18" charset="0"/>
              </a:rPr>
              <a:t>DataSet</a:t>
            </a:r>
            <a:r>
              <a:rPr lang="en-US" sz="2000" dirty="0" smtClean="0">
                <a:solidFill>
                  <a:srgbClr val="002060"/>
                </a:solidFill>
                <a:latin typeface="Book Antiqua" pitchFamily="18" charset="0"/>
              </a:rPr>
              <a:t> and </a:t>
            </a:r>
            <a:r>
              <a:rPr lang="en-US" sz="2000" dirty="0" err="1" smtClean="0">
                <a:solidFill>
                  <a:srgbClr val="002060"/>
                </a:solidFill>
                <a:latin typeface="Book Antiqua" pitchFamily="18" charset="0"/>
              </a:rPr>
              <a:t>DataTablet</a:t>
            </a:r>
            <a:r>
              <a:rPr lang="en-US" sz="2000" dirty="0" smtClean="0">
                <a:solidFill>
                  <a:srgbClr val="002060"/>
                </a:solidFill>
                <a:latin typeface="Book Antiqua" pitchFamily="18" charset="0"/>
              </a:rPr>
              <a:t> to be filled from  the data source</a:t>
            </a:r>
          </a:p>
          <a:p>
            <a:pPr>
              <a:lnSpc>
                <a:spcPct val="140000"/>
              </a:lnSpc>
              <a:buBlip>
                <a:blip r:embed="rId3"/>
              </a:buBlip>
            </a:pPr>
            <a:endParaRPr lang="en-US" sz="2000" dirty="0" smtClean="0">
              <a:solidFill>
                <a:srgbClr val="002060"/>
              </a:solidFill>
              <a:latin typeface="Book Antiqua" pitchFamily="18" charset="0"/>
            </a:endParaRPr>
          </a:p>
          <a:p>
            <a:pPr>
              <a:lnSpc>
                <a:spcPct val="140000"/>
              </a:lnSpc>
              <a:buBlip>
                <a:blip r:embed="rId3"/>
              </a:buBlip>
            </a:pPr>
            <a:endParaRPr lang="en-US" sz="2000" dirty="0" smtClean="0">
              <a:solidFill>
                <a:srgbClr val="002060"/>
              </a:solidFill>
              <a:latin typeface="Book Antiqua" pitchFamily="18" charset="0"/>
            </a:endParaRPr>
          </a:p>
          <a:p>
            <a:pPr>
              <a:lnSpc>
                <a:spcPct val="140000"/>
              </a:lnSpc>
              <a:buBlip>
                <a:blip r:embed="rId3"/>
              </a:buBlip>
            </a:pPr>
            <a:endParaRPr lang="en-US" sz="2000" dirty="0" smtClean="0">
              <a:solidFill>
                <a:srgbClr val="002060"/>
              </a:solidFill>
              <a:latin typeface="Book Antiqua" pitchFamily="18" charset="0"/>
            </a:endParaRPr>
          </a:p>
        </p:txBody>
      </p:sp>
      <p:sp>
        <p:nvSpPr>
          <p:cNvPr id="6" name="Title 1"/>
          <p:cNvSpPr>
            <a:spLocks noGrp="1"/>
          </p:cNvSpPr>
          <p:nvPr>
            <p:ph type="title"/>
          </p:nvPr>
        </p:nvSpPr>
        <p:spPr/>
        <p:txBody>
          <a:bodyPr>
            <a:normAutofit/>
          </a:bodyPr>
          <a:lstStyle/>
          <a:p>
            <a:r>
              <a:rPr lang="en-US" dirty="0" err="1" smtClean="0"/>
              <a:t>DataAdapter</a:t>
            </a:r>
            <a:endParaRPr lang="en-US" dirty="0" smtClean="0"/>
          </a:p>
        </p:txBody>
      </p:sp>
      <p:sp>
        <p:nvSpPr>
          <p:cNvPr id="9" name="Rectangle 4"/>
          <p:cNvSpPr>
            <a:spLocks noChangeArrowheads="1"/>
          </p:cNvSpPr>
          <p:nvPr/>
        </p:nvSpPr>
        <p:spPr bwMode="auto">
          <a:xfrm>
            <a:off x="228600" y="1821527"/>
            <a:ext cx="8520113" cy="255454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2060"/>
                </a:solidFill>
                <a:effectLst/>
                <a:uLnTx/>
                <a:uFillTx/>
                <a:latin typeface="Book Antiqua" pitchFamily="18" charset="0"/>
              </a:rPr>
              <a:t>SqlConnection</a:t>
            </a:r>
            <a:r>
              <a:rPr kumimoji="0" lang="en-US" sz="2000" b="0" i="0" u="none" strike="noStrike" kern="0" cap="none" spc="0" normalizeH="0" baseline="0" noProof="0" dirty="0" smtClean="0">
                <a:ln>
                  <a:noFill/>
                </a:ln>
                <a:solidFill>
                  <a:srgbClr val="002060"/>
                </a:solidFill>
                <a:effectLst/>
                <a:uLnTx/>
                <a:uFillTx/>
                <a:latin typeface="Book Antiqua" pitchFamily="18" charset="0"/>
              </a:rPr>
              <a:t> </a:t>
            </a:r>
            <a:r>
              <a:rPr kumimoji="0" lang="en-US" sz="2000" b="0" i="0" u="none" strike="noStrike" kern="0" cap="none" spc="0" normalizeH="0" baseline="0" noProof="0" dirty="0" err="1" smtClean="0">
                <a:ln>
                  <a:noFill/>
                </a:ln>
                <a:solidFill>
                  <a:srgbClr val="002060"/>
                </a:solidFill>
                <a:effectLst/>
                <a:uLnTx/>
                <a:uFillTx/>
                <a:latin typeface="Book Antiqua" pitchFamily="18" charset="0"/>
              </a:rPr>
              <a:t>objSqlConnection</a:t>
            </a:r>
            <a:r>
              <a:rPr kumimoji="0" lang="en-US" sz="2000" b="0" i="0" u="none" strike="noStrike" kern="0" cap="none" spc="0" normalizeH="0" baseline="0" noProof="0" dirty="0" smtClean="0">
                <a:ln>
                  <a:noFill/>
                </a:ln>
                <a:solidFill>
                  <a:srgbClr val="002060"/>
                </a:solidFill>
                <a:effectLst/>
                <a:uLnTx/>
                <a:uFillTx/>
                <a:latin typeface="Book Antiqua" pitchFamily="18" charset="0"/>
              </a:rPr>
              <a:t> = new </a:t>
            </a:r>
            <a:r>
              <a:rPr kumimoji="0" lang="en-US" sz="2000" b="0" i="0" u="none" strike="noStrike" kern="0" cap="none" spc="0" normalizeH="0" baseline="0" noProof="0" dirty="0" err="1" smtClean="0">
                <a:ln>
                  <a:noFill/>
                </a:ln>
                <a:solidFill>
                  <a:srgbClr val="002060"/>
                </a:solidFill>
                <a:effectLst/>
                <a:uLnTx/>
                <a:uFillTx/>
                <a:latin typeface="Book Antiqua" pitchFamily="18" charset="0"/>
              </a:rPr>
              <a:t>SqlConnection</a:t>
            </a:r>
            <a:r>
              <a:rPr kumimoji="0" lang="en-US" sz="2000" b="0" i="0" u="none" strike="noStrike" kern="0" cap="none" spc="0" normalizeH="0" baseline="0" noProof="0" dirty="0" smtClean="0">
                <a:ln>
                  <a:noFill/>
                </a:ln>
                <a:solidFill>
                  <a:srgbClr val="002060"/>
                </a:solidFill>
                <a:effectLst/>
                <a:uLnTx/>
                <a:uFillTx/>
                <a:latin typeface="Book Antiqua" pitchFamily="18" charset="0"/>
              </a:rPr>
              <a:t> ("SERVER=</a:t>
            </a:r>
            <a:r>
              <a:rPr kumimoji="0" lang="en-US" sz="2000" b="0" i="0" u="none" strike="noStrike" kern="0" cap="none" spc="0" normalizeH="0" baseline="0" noProof="0" dirty="0" err="1" smtClean="0">
                <a:ln>
                  <a:noFill/>
                </a:ln>
                <a:solidFill>
                  <a:srgbClr val="002060"/>
                </a:solidFill>
                <a:effectLst/>
                <a:uLnTx/>
                <a:uFillTx/>
                <a:latin typeface="Book Antiqua" pitchFamily="18" charset="0"/>
              </a:rPr>
              <a:t>MYSERVER;database</a:t>
            </a:r>
            <a:r>
              <a:rPr kumimoji="0" lang="en-US" sz="2000" b="0" i="0" u="none" strike="noStrike" kern="0" cap="none" spc="0" normalizeH="0" baseline="0" noProof="0" dirty="0" smtClean="0">
                <a:ln>
                  <a:noFill/>
                </a:ln>
                <a:solidFill>
                  <a:srgbClr val="002060"/>
                </a:solidFill>
                <a:effectLst/>
                <a:uLnTx/>
                <a:uFillTx/>
                <a:latin typeface="Book Antiqua" pitchFamily="18" charset="0"/>
              </a:rPr>
              <a:t>=</a:t>
            </a:r>
            <a:r>
              <a:rPr kumimoji="0" lang="en-US" sz="2000" b="0" i="0" u="none" strike="noStrike" kern="0" cap="none" spc="0" normalizeH="0" baseline="0" noProof="0" dirty="0" err="1" smtClean="0">
                <a:ln>
                  <a:noFill/>
                </a:ln>
                <a:solidFill>
                  <a:srgbClr val="002060"/>
                </a:solidFill>
                <a:effectLst/>
                <a:uLnTx/>
                <a:uFillTx/>
                <a:latin typeface="Book Antiqua" pitchFamily="18" charset="0"/>
              </a:rPr>
              <a:t>Students;uid</a:t>
            </a:r>
            <a:r>
              <a:rPr kumimoji="0" lang="en-US" sz="2000" b="0" i="0" u="none" strike="noStrike" kern="0" cap="none" spc="0" normalizeH="0" baseline="0" noProof="0" dirty="0" smtClean="0">
                <a:ln>
                  <a:noFill/>
                </a:ln>
                <a:solidFill>
                  <a:srgbClr val="002060"/>
                </a:solidFill>
                <a:effectLst/>
                <a:uLnTx/>
                <a:uFillTx/>
                <a:latin typeface="Book Antiqua" pitchFamily="18" charset="0"/>
              </a:rPr>
              <a:t>=</a:t>
            </a:r>
            <a:r>
              <a:rPr kumimoji="0" lang="en-US" sz="2000" b="0" i="0" u="none" strike="noStrike" kern="0" cap="none" spc="0" normalizeH="0" baseline="0" noProof="0" dirty="0" err="1" smtClean="0">
                <a:ln>
                  <a:noFill/>
                </a:ln>
                <a:solidFill>
                  <a:srgbClr val="002060"/>
                </a:solidFill>
                <a:effectLst/>
                <a:uLnTx/>
                <a:uFillTx/>
                <a:latin typeface="Book Antiqua" pitchFamily="18" charset="0"/>
              </a:rPr>
              <a:t>sa;password</a:t>
            </a:r>
            <a:r>
              <a:rPr kumimoji="0" lang="en-US" sz="2000" b="0" i="0" u="none" strike="noStrike" kern="0" cap="none" spc="0" normalizeH="0" baseline="0" noProof="0" dirty="0" smtClean="0">
                <a:ln>
                  <a:noFill/>
                </a:ln>
                <a:solidFill>
                  <a:srgbClr val="002060"/>
                </a:solidFill>
                <a:effectLst/>
                <a:uLnTx/>
                <a:uFillTx/>
                <a:latin typeface="Book Antiqua" pitchFamily="18" charset="0"/>
              </a:rPr>
              <a:t>=</a:t>
            </a:r>
            <a:r>
              <a:rPr kumimoji="0" lang="en-US" sz="2000" b="0" i="0" u="none" strike="noStrike" kern="0" cap="none" spc="0" normalizeH="0" baseline="0" noProof="0" dirty="0" err="1" smtClean="0">
                <a:ln>
                  <a:noFill/>
                </a:ln>
                <a:solidFill>
                  <a:srgbClr val="002060"/>
                </a:solidFill>
                <a:effectLst/>
                <a:uLnTx/>
                <a:uFillTx/>
                <a:latin typeface="Book Antiqua" pitchFamily="18" charset="0"/>
              </a:rPr>
              <a:t>playware</a:t>
            </a:r>
            <a:r>
              <a:rPr kumimoji="0" lang="en-US" sz="2000" b="0" i="0" u="none" strike="noStrike" kern="0" cap="none" spc="0" normalizeH="0" baseline="0" noProof="0" dirty="0" smtClean="0">
                <a:ln>
                  <a:noFill/>
                </a:ln>
                <a:solidFill>
                  <a:srgbClr val="002060"/>
                </a:solidFill>
                <a:effectLst/>
                <a:uLnTx/>
                <a:uFillTx/>
                <a:latin typeface="Book Antiqua" pitchFamily="18" charset="0"/>
              </a:rPr>
              <a:t>");</a:t>
            </a:r>
            <a:endParaRPr kumimoji="0" lang="hi-IN" sz="2000" b="0" i="0" u="none" strike="noStrike" kern="0" cap="none" spc="0" normalizeH="0" baseline="0" noProof="0" dirty="0" smtClean="0">
              <a:ln>
                <a:noFill/>
              </a:ln>
              <a:solidFill>
                <a:srgbClr val="002060"/>
              </a:solidFill>
              <a:effectLst/>
              <a:uLnTx/>
              <a:uFillTx/>
              <a:latin typeface="Book Antiqua"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i-IN" sz="2000" b="0" i="0" u="none" strike="noStrike" kern="0" cap="none" spc="0" normalizeH="0" baseline="0" noProof="0" dirty="0" smtClean="0">
                <a:ln>
                  <a:noFill/>
                </a:ln>
                <a:solidFill>
                  <a:srgbClr val="002060"/>
                </a:solidFill>
                <a:effectLst/>
                <a:uLnTx/>
                <a:uFillTx/>
                <a:latin typeface="Book Antiqua" pitchFamily="18"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2060"/>
                </a:solidFill>
                <a:effectLst/>
                <a:uLnTx/>
                <a:uFillTx/>
                <a:latin typeface="Book Antiqua" pitchFamily="18" charset="0"/>
              </a:rPr>
              <a:t>SqlDataAdapter</a:t>
            </a:r>
            <a:r>
              <a:rPr kumimoji="0" lang="en-US" sz="2000" b="0" i="0" u="none" strike="noStrike" kern="0" cap="none" spc="0" normalizeH="0" baseline="0" noProof="0" dirty="0" smtClean="0">
                <a:ln>
                  <a:noFill/>
                </a:ln>
                <a:solidFill>
                  <a:srgbClr val="002060"/>
                </a:solidFill>
                <a:effectLst/>
                <a:uLnTx/>
                <a:uFillTx/>
                <a:latin typeface="Book Antiqua" pitchFamily="18" charset="0"/>
              </a:rPr>
              <a:t> </a:t>
            </a:r>
            <a:r>
              <a:rPr kumimoji="0" lang="en-US" sz="2000" b="0" i="0" u="none" strike="noStrike" kern="0" cap="none" spc="0" normalizeH="0" baseline="0" noProof="0" dirty="0" err="1" smtClean="0">
                <a:ln>
                  <a:noFill/>
                </a:ln>
                <a:solidFill>
                  <a:srgbClr val="002060"/>
                </a:solidFill>
                <a:effectLst/>
                <a:uLnTx/>
                <a:uFillTx/>
                <a:latin typeface="Book Antiqua" pitchFamily="18" charset="0"/>
              </a:rPr>
              <a:t>objSqlAdapter</a:t>
            </a:r>
            <a:r>
              <a:rPr kumimoji="0" lang="en-US" sz="2000" b="0" i="0" u="none" strike="noStrike" kern="0" cap="none" spc="0" normalizeH="0" baseline="0" noProof="0" dirty="0" smtClean="0">
                <a:ln>
                  <a:noFill/>
                </a:ln>
                <a:solidFill>
                  <a:srgbClr val="002060"/>
                </a:solidFill>
                <a:effectLst/>
                <a:uLnTx/>
                <a:uFillTx/>
                <a:latin typeface="Book Antiqua" pitchFamily="18" charset="0"/>
              </a:rPr>
              <a:t> = new </a:t>
            </a:r>
            <a:r>
              <a:rPr kumimoji="0" lang="en-US" sz="2000" b="0" i="0" u="none" strike="noStrike" kern="0" cap="none" spc="0" normalizeH="0" baseline="0" noProof="0" dirty="0" err="1" smtClean="0">
                <a:ln>
                  <a:noFill/>
                </a:ln>
                <a:solidFill>
                  <a:srgbClr val="002060"/>
                </a:solidFill>
                <a:effectLst/>
                <a:uLnTx/>
                <a:uFillTx/>
                <a:latin typeface="Book Antiqua" pitchFamily="18" charset="0"/>
              </a:rPr>
              <a:t>SqlDataAdapter</a:t>
            </a:r>
            <a:r>
              <a:rPr kumimoji="0" lang="en-US" sz="2000" b="0" i="0" u="none" strike="noStrike" kern="0" cap="none" spc="0" normalizeH="0" baseline="0" noProof="0" dirty="0" smtClean="0">
                <a:ln>
                  <a:noFill/>
                </a:ln>
                <a:solidFill>
                  <a:srgbClr val="002060"/>
                </a:solidFill>
                <a:effectLst/>
                <a:uLnTx/>
                <a:uFillTx/>
                <a:latin typeface="Book Antiqua" pitchFamily="18" charset="0"/>
              </a:rPr>
              <a:t>("SELECT * from </a:t>
            </a:r>
            <a:r>
              <a:rPr kumimoji="0" lang="en-US" sz="2000" b="0" i="0" u="none" strike="noStrike" kern="0" cap="none" spc="0" normalizeH="0" baseline="0" noProof="0" dirty="0" err="1" smtClean="0">
                <a:ln>
                  <a:noFill/>
                </a:ln>
                <a:solidFill>
                  <a:srgbClr val="002060"/>
                </a:solidFill>
                <a:effectLst/>
                <a:uLnTx/>
                <a:uFillTx/>
                <a:latin typeface="Book Antiqua" pitchFamily="18" charset="0"/>
              </a:rPr>
              <a:t>Student",objSqlConnection</a:t>
            </a:r>
            <a:r>
              <a:rPr kumimoji="0" lang="en-US" sz="2000" b="0" i="0" u="none" strike="noStrike" kern="0" cap="none" spc="0" normalizeH="0" baseline="0" noProof="0" dirty="0" smtClean="0">
                <a:ln>
                  <a:noFill/>
                </a:ln>
                <a:solidFill>
                  <a:srgbClr val="002060"/>
                </a:solidFill>
                <a:effectLst/>
                <a:uLnTx/>
                <a:uFillTx/>
                <a:latin typeface="Book Antiqua" pitchFamily="18" charset="0"/>
              </a:rPr>
              <a:t>);</a:t>
            </a:r>
            <a:endParaRPr kumimoji="0" lang="hi-IN" sz="2000" b="0" i="0" u="none" strike="noStrike" kern="0" cap="none" spc="0" normalizeH="0" baseline="0" noProof="0" dirty="0" smtClean="0">
              <a:ln>
                <a:noFill/>
              </a:ln>
              <a:solidFill>
                <a:srgbClr val="002060"/>
              </a:solidFill>
              <a:effectLst/>
              <a:uLnTx/>
              <a:uFillTx/>
              <a:latin typeface="Book Antiqua"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2060"/>
                </a:solidFill>
                <a:effectLst/>
                <a:uLnTx/>
                <a:uFillTx/>
                <a:latin typeface="Book Antiqua" pitchFamily="18" charset="0"/>
              </a:rPr>
              <a:t>objSqlConnection.Open</a:t>
            </a:r>
            <a:r>
              <a:rPr kumimoji="0" lang="en-US" sz="2000" b="0" i="0" u="none" strike="noStrike" kern="0" cap="none" spc="0" normalizeH="0" baseline="0" noProof="0" dirty="0" smtClean="0">
                <a:ln>
                  <a:noFill/>
                </a:ln>
                <a:solidFill>
                  <a:srgbClr val="002060"/>
                </a:solidFill>
                <a:effectLst/>
                <a:uLnTx/>
                <a:uFillTx/>
                <a:latin typeface="Book Antiqua" pitchFamily="18" charset="0"/>
              </a:rPr>
              <a:t>();</a:t>
            </a:r>
            <a:endParaRPr kumimoji="0" lang="hi-IN" sz="2000" b="0" i="0" u="none" strike="noStrike" kern="0" cap="none" spc="0" normalizeH="0" baseline="0" noProof="0" dirty="0" smtClean="0">
              <a:ln>
                <a:noFill/>
              </a:ln>
              <a:solidFill>
                <a:srgbClr val="002060"/>
              </a:solidFill>
              <a:effectLst/>
              <a:uLnTx/>
              <a:uFillTx/>
              <a:latin typeface="Book Antiqua"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sv-SE" sz="2000" b="0" i="0" u="none" strike="noStrike" kern="0" cap="none" spc="0" normalizeH="0" baseline="0" noProof="0" dirty="0" smtClean="0">
                <a:ln>
                  <a:noFill/>
                </a:ln>
                <a:solidFill>
                  <a:srgbClr val="002060"/>
                </a:solidFill>
                <a:effectLst/>
                <a:uLnTx/>
                <a:uFillTx/>
                <a:latin typeface="Book Antiqua" pitchFamily="18" charset="0"/>
              </a:rPr>
              <a:t>DataSet objDataSet = new DataSet();</a:t>
            </a:r>
            <a:endParaRPr kumimoji="0" lang="hi-IN" sz="2000" b="0" i="0" u="none" strike="noStrike" kern="0" cap="none" spc="0" normalizeH="0" baseline="0" noProof="0" dirty="0" smtClean="0">
              <a:ln>
                <a:noFill/>
              </a:ln>
              <a:solidFill>
                <a:srgbClr val="002060"/>
              </a:solidFill>
              <a:effectLst/>
              <a:uLnTx/>
              <a:uFillTx/>
              <a:latin typeface="Book Antiqua"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sv-SE" sz="2000" b="0" i="0" u="none" strike="noStrike" kern="0" cap="none" spc="0" normalizeH="0" baseline="0" noProof="0" dirty="0" smtClean="0">
                <a:ln>
                  <a:noFill/>
                </a:ln>
                <a:solidFill>
                  <a:srgbClr val="002060"/>
                </a:solidFill>
                <a:effectLst/>
                <a:uLnTx/>
                <a:uFillTx/>
                <a:latin typeface="Book Antiqua" pitchFamily="18" charset="0"/>
              </a:rPr>
              <a:t>objSqlAdapter.Fill(objDataSet,"Students");</a:t>
            </a:r>
            <a:endParaRPr kumimoji="0" lang="en-US" sz="2000" b="0" i="0" u="none" strike="noStrike" kern="0" cap="none" spc="0" normalizeH="0" baseline="0" noProof="0" dirty="0" smtClean="0">
              <a:ln>
                <a:noFill/>
              </a:ln>
              <a:solidFill>
                <a:srgbClr val="002060"/>
              </a:solidFill>
              <a:effectLst/>
              <a:uLnTx/>
              <a:uFillTx/>
              <a:latin typeface="Book Antiqua" pitchFamily="18" charset="0"/>
            </a:endParaRPr>
          </a:p>
        </p:txBody>
      </p:sp>
      <p:sp>
        <p:nvSpPr>
          <p:cNvPr id="10" name="Rectangle 5"/>
          <p:cNvSpPr>
            <a:spLocks noChangeArrowheads="1"/>
          </p:cNvSpPr>
          <p:nvPr/>
        </p:nvSpPr>
        <p:spPr bwMode="auto">
          <a:xfrm>
            <a:off x="3995738" y="4664075"/>
            <a:ext cx="4643437" cy="9255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2060"/>
                </a:solidFill>
                <a:effectLst/>
                <a:uLnTx/>
                <a:uFillTx/>
                <a:latin typeface="Book Antiqua" pitchFamily="18" charset="0"/>
              </a:rPr>
              <a:t>Creates a connection to SQL Server database and fills the dataset with the corresponding values.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bg/>
                                          </p:spTgt>
                                        </p:tgtEl>
                                        <p:attrNameLst>
                                          <p:attrName>style.visibility</p:attrName>
                                        </p:attrNameLst>
                                      </p:cBhvr>
                                      <p:to>
                                        <p:strVal val="visible"/>
                                      </p:to>
                                    </p:set>
                                    <p:anim calcmode="lin" valueType="num">
                                      <p:cBhvr additive="base">
                                        <p:cTn id="13"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 calcmode="lin" valueType="num">
                                      <p:cBhvr additive="base">
                                        <p:cTn id="1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bg/>
                                          </p:spTgt>
                                        </p:tgtEl>
                                        <p:attrNameLst>
                                          <p:attrName>style.visibility</p:attrName>
                                        </p:attrNameLst>
                                      </p:cBhvr>
                                      <p:to>
                                        <p:strVal val="visible"/>
                                      </p:to>
                                    </p:set>
                                    <p:anim calcmode="lin" valueType="num">
                                      <p:cBhvr additive="base">
                                        <p:cTn id="21"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2" dur="500" fill="hold"/>
                                        <p:tgtEl>
                                          <p:spTgt spid="9">
                                            <p:bg/>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 calcmode="lin" valueType="num">
                                      <p:cBhvr additive="base">
                                        <p:cTn id="2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 calcmode="lin" valueType="num">
                                      <p:cBhvr additive="base">
                                        <p:cTn id="3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 calcmode="lin" valueType="num">
                                      <p:cBhvr additive="base">
                                        <p:cTn id="3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 calcmode="lin" valueType="num">
                                      <p:cBhvr additive="base">
                                        <p:cTn id="4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9">
                                            <p:txEl>
                                              <p:pRg st="5" end="5"/>
                                            </p:txEl>
                                          </p:spTgt>
                                        </p:tgtEl>
                                        <p:attrNameLst>
                                          <p:attrName>style.visibility</p:attrName>
                                        </p:attrNameLst>
                                      </p:cBhvr>
                                      <p:to>
                                        <p:strVal val="visible"/>
                                      </p:to>
                                    </p:set>
                                    <p:anim calcmode="lin" valueType="num">
                                      <p:cBhvr additive="base">
                                        <p:cTn id="4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P spid="10" grpId="0" build="allAtOnce"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DataTable</a:t>
            </a:r>
            <a:endParaRPr lang="en-US" dirty="0" smtClean="0"/>
          </a:p>
        </p:txBody>
      </p:sp>
      <p:sp>
        <p:nvSpPr>
          <p:cNvPr id="7" name="Content Placeholder 2"/>
          <p:cNvSpPr>
            <a:spLocks noGrp="1"/>
          </p:cNvSpPr>
          <p:nvPr>
            <p:ph idx="1"/>
          </p:nvPr>
        </p:nvSpPr>
        <p:spPr>
          <a:xfrm>
            <a:off x="42864" y="609600"/>
            <a:ext cx="9101136" cy="1066800"/>
          </a:xfrm>
        </p:spPr>
        <p:txBody>
          <a:bodyPr>
            <a:noAutofit/>
          </a:bodyPr>
          <a:lstStyle/>
          <a:p>
            <a:pPr>
              <a:lnSpc>
                <a:spcPct val="140000"/>
              </a:lnSpc>
              <a:buBlip>
                <a:blip r:embed="rId3"/>
              </a:buBlip>
            </a:pPr>
            <a:r>
              <a:rPr lang="en-US" sz="2000" dirty="0" smtClean="0">
                <a:solidFill>
                  <a:srgbClr val="002060"/>
                </a:solidFill>
                <a:latin typeface="Book Antiqua" pitchFamily="18" charset="0"/>
              </a:rPr>
              <a:t>The data in the dataset is stored in the form of </a:t>
            </a:r>
            <a:r>
              <a:rPr lang="en-US" sz="2000" dirty="0" err="1" smtClean="0">
                <a:solidFill>
                  <a:srgbClr val="002060"/>
                </a:solidFill>
                <a:latin typeface="Book Antiqua" pitchFamily="18" charset="0"/>
              </a:rPr>
              <a:t>DataTable</a:t>
            </a:r>
            <a:r>
              <a:rPr lang="en-US" sz="2000" dirty="0" smtClean="0">
                <a:solidFill>
                  <a:srgbClr val="002060"/>
                </a:solidFill>
                <a:latin typeface="Book Antiqua" pitchFamily="18" charset="0"/>
              </a:rPr>
              <a:t> objects.</a:t>
            </a:r>
          </a:p>
          <a:p>
            <a:pPr>
              <a:lnSpc>
                <a:spcPct val="140000"/>
              </a:lnSpc>
              <a:buBlip>
                <a:blip r:embed="rId3"/>
              </a:buBlip>
            </a:pPr>
            <a:r>
              <a:rPr lang="en-US" sz="2000" dirty="0" err="1" smtClean="0">
                <a:solidFill>
                  <a:srgbClr val="002060"/>
                </a:solidFill>
                <a:latin typeface="Book Antiqua" pitchFamily="18" charset="0"/>
              </a:rPr>
              <a:t>DataTable</a:t>
            </a:r>
            <a:r>
              <a:rPr lang="en-US" sz="2000" dirty="0" smtClean="0">
                <a:solidFill>
                  <a:srgbClr val="002060"/>
                </a:solidFill>
                <a:latin typeface="Book Antiqua" pitchFamily="18" charset="0"/>
              </a:rPr>
              <a:t> class belongs to </a:t>
            </a:r>
            <a:r>
              <a:rPr lang="en-US" sz="2000" dirty="0" err="1" smtClean="0">
                <a:solidFill>
                  <a:srgbClr val="002060"/>
                </a:solidFill>
                <a:latin typeface="Book Antiqua" pitchFamily="18" charset="0"/>
              </a:rPr>
              <a:t>System.Data</a:t>
            </a:r>
            <a:r>
              <a:rPr lang="en-US" sz="2000" dirty="0" smtClean="0">
                <a:solidFill>
                  <a:srgbClr val="002060"/>
                </a:solidFill>
                <a:latin typeface="Book Antiqua" pitchFamily="18" charset="0"/>
              </a:rPr>
              <a:t> namespace.</a:t>
            </a:r>
          </a:p>
        </p:txBody>
      </p:sp>
      <p:graphicFrame>
        <p:nvGraphicFramePr>
          <p:cNvPr id="9" name="Group 100"/>
          <p:cNvGraphicFramePr>
            <a:graphicFrameLocks/>
          </p:cNvGraphicFramePr>
          <p:nvPr/>
        </p:nvGraphicFramePr>
        <p:xfrm>
          <a:off x="228600" y="1676400"/>
          <a:ext cx="8382000" cy="4988819"/>
        </p:xfrm>
        <a:graphic>
          <a:graphicData uri="http://schemas.openxmlformats.org/drawingml/2006/table">
            <a:tbl>
              <a:tblPr/>
              <a:tblGrid>
                <a:gridCol w="3667766">
                  <a:extLst>
                    <a:ext uri="{9D8B030D-6E8A-4147-A177-3AD203B41FA5}">
                      <a16:colId xmlns:a16="http://schemas.microsoft.com/office/drawing/2014/main" xmlns="" val="20000"/>
                    </a:ext>
                  </a:extLst>
                </a:gridCol>
                <a:gridCol w="4714234">
                  <a:extLst>
                    <a:ext uri="{9D8B030D-6E8A-4147-A177-3AD203B41FA5}">
                      <a16:colId xmlns:a16="http://schemas.microsoft.com/office/drawing/2014/main" xmlns="" val="20001"/>
                    </a:ext>
                  </a:extLst>
                </a:gridCol>
              </a:tblGrid>
              <a:tr h="383621">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Property</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Description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extLst>
                  <a:ext uri="{0D108BD9-81ED-4DB2-BD59-A6C34878D82A}">
                    <a16:rowId xmlns:a16="http://schemas.microsoft.com/office/drawing/2014/main" xmlns="" val="10000"/>
                  </a:ext>
                </a:extLst>
              </a:tr>
              <a:tr h="619695">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Columns </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Represents the collection of columns or </a:t>
                      </a: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DataColumns</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contained within the </a:t>
                      </a: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DataTable</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885279">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Constraints </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Represents the constraint collection for the specified </a:t>
                      </a: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DataTable</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619695">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DataSet</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Represents the </a:t>
                      </a: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DataSet</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to which the </a:t>
                      </a: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DataTable</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belongs</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619695">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PrimaryKey</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Represents the field or </a:t>
                      </a: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DataColumn</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that is the primary key for the </a:t>
                      </a: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DataTable</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885279">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Rows</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Represents the collection of rows or </a:t>
                      </a: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DataRows</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contained within the </a:t>
                      </a: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DataTable</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r h="619695">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HasChanges</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Returns a Boolean value indicating whether the </a:t>
                      </a: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DataSet</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has changes. </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10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10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DataTable</a:t>
            </a:r>
            <a:endParaRPr lang="en-US" dirty="0" smtClean="0"/>
          </a:p>
        </p:txBody>
      </p:sp>
      <p:graphicFrame>
        <p:nvGraphicFramePr>
          <p:cNvPr id="3" name="Group 148"/>
          <p:cNvGraphicFramePr>
            <a:graphicFrameLocks/>
          </p:cNvGraphicFramePr>
          <p:nvPr/>
        </p:nvGraphicFramePr>
        <p:xfrm>
          <a:off x="228600" y="916622"/>
          <a:ext cx="8316912" cy="5575301"/>
        </p:xfrm>
        <a:graphic>
          <a:graphicData uri="http://schemas.openxmlformats.org/drawingml/2006/table">
            <a:tbl>
              <a:tblPr/>
              <a:tblGrid>
                <a:gridCol w="3240087">
                  <a:extLst>
                    <a:ext uri="{9D8B030D-6E8A-4147-A177-3AD203B41FA5}">
                      <a16:colId xmlns:a16="http://schemas.microsoft.com/office/drawing/2014/main" xmlns="" val="20000"/>
                    </a:ext>
                  </a:extLst>
                </a:gridCol>
                <a:gridCol w="5076825">
                  <a:extLst>
                    <a:ext uri="{9D8B030D-6E8A-4147-A177-3AD203B41FA5}">
                      <a16:colId xmlns:a16="http://schemas.microsoft.com/office/drawing/2014/main" xmlns="" val="20001"/>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Method</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宋体" charset="-122"/>
                        </a:rPr>
                        <a:t>Description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extLst>
                  <a:ext uri="{0D108BD9-81ED-4DB2-BD59-A6C34878D82A}">
                    <a16:rowId xmlns:a16="http://schemas.microsoft.com/office/drawing/2014/main" xmlns="" val="10000"/>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AcceptChanges</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Commits all the changes made to the table.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2873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LoadDataRow</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Used to update the values of a specific DataRow or row in the DataTable.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NewRow</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Adds a new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DataRow</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2873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宋体" charset="-122"/>
                        </a:rPr>
                        <a:t>Events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Description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extLst>
                  <a:ext uri="{0D108BD9-81ED-4DB2-BD59-A6C34878D82A}">
                    <a16:rowId xmlns:a16="http://schemas.microsoft.com/office/drawing/2014/main" xmlns="" val="10004"/>
                  </a:ext>
                </a:extLst>
              </a:tr>
              <a:tr h="1603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ColumnChanged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This event is fired when a value is changed in the column.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r h="639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ColumnChanging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Triggered when a value is being changed in the column.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r h="8207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RowChanged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Triggered after a row is successfully edited.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7"/>
                  </a:ext>
                </a:extLst>
              </a:tr>
              <a:tr h="365125">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RowChanging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Fired when a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DataRow</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is changing.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8"/>
                  </a:ext>
                </a:extLst>
              </a:tr>
              <a:tr h="639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RowDeleted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Triggered when a row is successfully deleted.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9"/>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RowDeleting</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Fired when a row is marked for deletion.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1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DataTable</a:t>
            </a:r>
            <a:endParaRPr lang="en-US" dirty="0" smtClean="0"/>
          </a:p>
        </p:txBody>
      </p:sp>
      <p:sp>
        <p:nvSpPr>
          <p:cNvPr id="3" name="Rectangle 149"/>
          <p:cNvSpPr>
            <a:spLocks noChangeArrowheads="1"/>
          </p:cNvSpPr>
          <p:nvPr/>
        </p:nvSpPr>
        <p:spPr bwMode="auto">
          <a:xfrm>
            <a:off x="533400" y="1239838"/>
            <a:ext cx="7632700" cy="8636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dirty="0" err="1">
                <a:solidFill>
                  <a:srgbClr val="002060"/>
                </a:solidFill>
                <a:latin typeface="Book Antiqua" pitchFamily="18" charset="0"/>
              </a:rPr>
              <a:t>DataTable</a:t>
            </a:r>
            <a:r>
              <a:rPr lang="en-US" dirty="0">
                <a:solidFill>
                  <a:srgbClr val="002060"/>
                </a:solidFill>
                <a:latin typeface="Book Antiqua" pitchFamily="18" charset="0"/>
              </a:rPr>
              <a:t> </a:t>
            </a:r>
            <a:r>
              <a:rPr lang="en-US" dirty="0" err="1">
                <a:solidFill>
                  <a:srgbClr val="002060"/>
                </a:solidFill>
                <a:latin typeface="Book Antiqua" pitchFamily="18" charset="0"/>
              </a:rPr>
              <a:t>objStudentTable</a:t>
            </a:r>
            <a:r>
              <a:rPr lang="en-US" dirty="0">
                <a:solidFill>
                  <a:srgbClr val="002060"/>
                </a:solidFill>
                <a:latin typeface="Book Antiqua" pitchFamily="18" charset="0"/>
              </a:rPr>
              <a:t> = new </a:t>
            </a:r>
            <a:r>
              <a:rPr lang="en-US" dirty="0" err="1">
                <a:solidFill>
                  <a:srgbClr val="002060"/>
                </a:solidFill>
                <a:latin typeface="Book Antiqua" pitchFamily="18" charset="0"/>
              </a:rPr>
              <a:t>DataTable</a:t>
            </a:r>
            <a:r>
              <a:rPr lang="en-US" dirty="0">
                <a:solidFill>
                  <a:srgbClr val="002060"/>
                </a:solidFill>
                <a:latin typeface="Book Antiqua" pitchFamily="18" charset="0"/>
              </a:rPr>
              <a:t>("Students");</a:t>
            </a:r>
          </a:p>
        </p:txBody>
      </p:sp>
      <p:sp>
        <p:nvSpPr>
          <p:cNvPr id="4" name="Rectangle 150"/>
          <p:cNvSpPr>
            <a:spLocks noChangeArrowheads="1"/>
          </p:cNvSpPr>
          <p:nvPr/>
        </p:nvSpPr>
        <p:spPr bwMode="auto">
          <a:xfrm>
            <a:off x="2743200" y="2209800"/>
            <a:ext cx="4895850" cy="37623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r>
              <a:rPr lang="en-US" dirty="0">
                <a:solidFill>
                  <a:srgbClr val="002060"/>
                </a:solidFill>
                <a:latin typeface="Book Antiqua" pitchFamily="18" charset="0"/>
              </a:rPr>
              <a:t>Creating an instance of </a:t>
            </a:r>
            <a:r>
              <a:rPr lang="en-US" dirty="0" err="1">
                <a:solidFill>
                  <a:srgbClr val="002060"/>
                </a:solidFill>
                <a:latin typeface="Book Antiqua" pitchFamily="18" charset="0"/>
              </a:rPr>
              <a:t>DataTable</a:t>
            </a:r>
            <a:r>
              <a:rPr lang="en-US" dirty="0">
                <a:solidFill>
                  <a:srgbClr val="002060"/>
                </a:solidFill>
                <a:latin typeface="Book Antiqua" pitchFamily="18" charset="0"/>
              </a:rPr>
              <a:t> object. </a:t>
            </a:r>
          </a:p>
        </p:txBody>
      </p:sp>
      <p:sp>
        <p:nvSpPr>
          <p:cNvPr id="5" name="Rectangle 151"/>
          <p:cNvSpPr>
            <a:spLocks noChangeArrowheads="1"/>
          </p:cNvSpPr>
          <p:nvPr/>
        </p:nvSpPr>
        <p:spPr bwMode="auto">
          <a:xfrm>
            <a:off x="533400" y="3743325"/>
            <a:ext cx="8388350" cy="8636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sv-SE" dirty="0">
                <a:solidFill>
                  <a:srgbClr val="002060"/>
                </a:solidFill>
                <a:latin typeface="Book Antiqua" pitchFamily="18" charset="0"/>
              </a:rPr>
              <a:t>DataSet studentDS = new DataSet();</a:t>
            </a:r>
            <a:endParaRPr lang="en-US" dirty="0">
              <a:solidFill>
                <a:srgbClr val="002060"/>
              </a:solidFill>
              <a:latin typeface="Book Antiqua" pitchFamily="18" charset="0"/>
            </a:endParaRPr>
          </a:p>
          <a:p>
            <a:r>
              <a:rPr lang="en-US" dirty="0" err="1">
                <a:solidFill>
                  <a:srgbClr val="002060"/>
                </a:solidFill>
                <a:latin typeface="Book Antiqua" pitchFamily="18" charset="0"/>
              </a:rPr>
              <a:t>DataTable</a:t>
            </a:r>
            <a:r>
              <a:rPr lang="en-US" dirty="0">
                <a:solidFill>
                  <a:srgbClr val="002060"/>
                </a:solidFill>
                <a:latin typeface="Book Antiqua" pitchFamily="18" charset="0"/>
              </a:rPr>
              <a:t> </a:t>
            </a:r>
            <a:r>
              <a:rPr lang="en-US" dirty="0" err="1">
                <a:solidFill>
                  <a:srgbClr val="002060"/>
                </a:solidFill>
                <a:latin typeface="Book Antiqua" pitchFamily="18" charset="0"/>
              </a:rPr>
              <a:t>objStudentTable</a:t>
            </a:r>
            <a:r>
              <a:rPr lang="en-US" dirty="0">
                <a:solidFill>
                  <a:srgbClr val="002060"/>
                </a:solidFill>
                <a:latin typeface="Book Antiqua" pitchFamily="18" charset="0"/>
              </a:rPr>
              <a:t> = </a:t>
            </a:r>
            <a:r>
              <a:rPr lang="en-US" dirty="0" err="1">
                <a:solidFill>
                  <a:srgbClr val="002060"/>
                </a:solidFill>
                <a:latin typeface="Book Antiqua" pitchFamily="18" charset="0"/>
              </a:rPr>
              <a:t>studentDS.Tables.Add</a:t>
            </a:r>
            <a:r>
              <a:rPr lang="en-US" dirty="0">
                <a:solidFill>
                  <a:srgbClr val="002060"/>
                </a:solidFill>
                <a:latin typeface="Book Antiqua" pitchFamily="18" charset="0"/>
              </a:rPr>
              <a:t>("Students");</a:t>
            </a:r>
          </a:p>
        </p:txBody>
      </p:sp>
      <p:sp>
        <p:nvSpPr>
          <p:cNvPr id="7" name="Rectangle 152"/>
          <p:cNvSpPr>
            <a:spLocks noChangeArrowheads="1"/>
          </p:cNvSpPr>
          <p:nvPr/>
        </p:nvSpPr>
        <p:spPr bwMode="auto">
          <a:xfrm>
            <a:off x="3581400" y="4724400"/>
            <a:ext cx="4895850" cy="6508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just"/>
            <a:r>
              <a:rPr lang="en-US" dirty="0">
                <a:solidFill>
                  <a:srgbClr val="002060"/>
                </a:solidFill>
                <a:latin typeface="Book Antiqua" pitchFamily="18" charset="0"/>
              </a:rPr>
              <a:t>Creates an instance of </a:t>
            </a:r>
            <a:r>
              <a:rPr lang="en-US" dirty="0" err="1">
                <a:solidFill>
                  <a:srgbClr val="002060"/>
                </a:solidFill>
                <a:latin typeface="Book Antiqua" pitchFamily="18" charset="0"/>
              </a:rPr>
              <a:t>DataTable</a:t>
            </a:r>
            <a:r>
              <a:rPr lang="en-US" dirty="0">
                <a:solidFill>
                  <a:srgbClr val="002060"/>
                </a:solidFill>
                <a:latin typeface="Book Antiqua" pitchFamily="18" charset="0"/>
              </a:rPr>
              <a:t> and </a:t>
            </a:r>
            <a:r>
              <a:rPr lang="en-US" b="1" dirty="0"/>
              <a:t>adds it to Tables collection of a </a:t>
            </a:r>
            <a:r>
              <a:rPr lang="en-US" b="1" dirty="0" err="1"/>
              <a:t>DataSet</a:t>
            </a:r>
            <a:r>
              <a:rPr lang="en-US"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1000"/>
                                        <p:tgtEl>
                                          <p:spTgt spid="3"/>
                                        </p:tgtEl>
                                      </p:cBhvr>
                                    </p:animEffect>
                                    <p:set>
                                      <p:cBhvr>
                                        <p:cTn id="15" dur="1" fill="hold">
                                          <p:stCondLst>
                                            <p:cond delay="999"/>
                                          </p:stCondLst>
                                        </p:cTn>
                                        <p:tgtEl>
                                          <p:spTgt spid="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1000"/>
                                        <p:tgtEl>
                                          <p:spTgt spid="4"/>
                                        </p:tgtEl>
                                      </p:cBhvr>
                                    </p:animEffect>
                                    <p:set>
                                      <p:cBhvr>
                                        <p:cTn id="18" dur="1" fill="hold">
                                          <p:stCondLst>
                                            <p:cond delay="999"/>
                                          </p:stCondLst>
                                        </p:cTn>
                                        <p:tgtEl>
                                          <p:spTgt spid="4"/>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DataColumn</a:t>
            </a:r>
            <a:endParaRPr lang="en-US" dirty="0" smtClean="0"/>
          </a:p>
        </p:txBody>
      </p:sp>
      <p:sp>
        <p:nvSpPr>
          <p:cNvPr id="7" name="Content Placeholder 2"/>
          <p:cNvSpPr>
            <a:spLocks noGrp="1"/>
          </p:cNvSpPr>
          <p:nvPr>
            <p:ph idx="1"/>
          </p:nvPr>
        </p:nvSpPr>
        <p:spPr>
          <a:xfrm>
            <a:off x="42864" y="609600"/>
            <a:ext cx="9101136" cy="1371600"/>
          </a:xfrm>
        </p:spPr>
        <p:txBody>
          <a:bodyPr>
            <a:noAutofit/>
          </a:bodyPr>
          <a:lstStyle/>
          <a:p>
            <a:pPr>
              <a:lnSpc>
                <a:spcPct val="140000"/>
              </a:lnSpc>
              <a:buBlip>
                <a:blip r:embed="rId3"/>
              </a:buBlip>
            </a:pPr>
            <a:r>
              <a:rPr lang="en-US" sz="2000" dirty="0" err="1" smtClean="0">
                <a:solidFill>
                  <a:srgbClr val="002060"/>
                </a:solidFill>
                <a:latin typeface="Book Antiqua" pitchFamily="18" charset="0"/>
              </a:rPr>
              <a:t>DataColumn</a:t>
            </a:r>
            <a:r>
              <a:rPr lang="en-US" sz="2000" dirty="0" smtClean="0">
                <a:solidFill>
                  <a:srgbClr val="002060"/>
                </a:solidFill>
                <a:latin typeface="Book Antiqua" pitchFamily="18" charset="0"/>
              </a:rPr>
              <a:t> object defines the columns of a </a:t>
            </a:r>
            <a:r>
              <a:rPr lang="en-US" sz="2000" dirty="0" err="1" smtClean="0">
                <a:solidFill>
                  <a:srgbClr val="002060"/>
                </a:solidFill>
                <a:latin typeface="Book Antiqua" pitchFamily="18" charset="0"/>
              </a:rPr>
              <a:t>DataTable</a:t>
            </a:r>
            <a:r>
              <a:rPr lang="en-US" sz="2000" dirty="0" smtClean="0">
                <a:solidFill>
                  <a:srgbClr val="002060"/>
                </a:solidFill>
                <a:latin typeface="Book Antiqua" pitchFamily="18" charset="0"/>
              </a:rPr>
              <a:t>.</a:t>
            </a:r>
          </a:p>
          <a:p>
            <a:pPr>
              <a:lnSpc>
                <a:spcPct val="140000"/>
              </a:lnSpc>
              <a:buBlip>
                <a:blip r:embed="rId3"/>
              </a:buBlip>
            </a:pPr>
            <a:endParaRPr lang="en-US" sz="2000" dirty="0" smtClean="0">
              <a:solidFill>
                <a:srgbClr val="002060"/>
              </a:solidFill>
              <a:latin typeface="Book Antiqua" pitchFamily="18" charset="0"/>
            </a:endParaRPr>
          </a:p>
          <a:p>
            <a:pPr>
              <a:lnSpc>
                <a:spcPct val="140000"/>
              </a:lnSpc>
              <a:buBlip>
                <a:blip r:embed="rId3"/>
              </a:buBlip>
            </a:pPr>
            <a:r>
              <a:rPr lang="en-US" sz="2000" dirty="0" err="1" smtClean="0">
                <a:solidFill>
                  <a:srgbClr val="002060"/>
                </a:solidFill>
                <a:latin typeface="Book Antiqua" pitchFamily="18" charset="0"/>
              </a:rPr>
              <a:t>DataColumn</a:t>
            </a:r>
            <a:r>
              <a:rPr lang="en-US" sz="2000" dirty="0" smtClean="0">
                <a:solidFill>
                  <a:srgbClr val="002060"/>
                </a:solidFill>
                <a:latin typeface="Book Antiqua" pitchFamily="18" charset="0"/>
              </a:rPr>
              <a:t> object is referenced by the Columns property of the </a:t>
            </a:r>
            <a:r>
              <a:rPr lang="en-US" sz="2000" dirty="0" err="1" smtClean="0">
                <a:solidFill>
                  <a:srgbClr val="002060"/>
                </a:solidFill>
                <a:latin typeface="Book Antiqua" pitchFamily="18" charset="0"/>
              </a:rPr>
              <a:t>DataTable</a:t>
            </a:r>
            <a:r>
              <a:rPr lang="en-US" sz="2000" dirty="0" smtClean="0">
                <a:solidFill>
                  <a:srgbClr val="002060"/>
                </a:solidFill>
                <a:latin typeface="Book Antiqua" pitchFamily="18" charset="0"/>
              </a:rPr>
              <a:t>.</a:t>
            </a:r>
          </a:p>
        </p:txBody>
      </p:sp>
      <p:graphicFrame>
        <p:nvGraphicFramePr>
          <p:cNvPr id="5" name="Group 61"/>
          <p:cNvGraphicFramePr>
            <a:graphicFrameLocks/>
          </p:cNvGraphicFramePr>
          <p:nvPr/>
        </p:nvGraphicFramePr>
        <p:xfrm>
          <a:off x="304800" y="2133600"/>
          <a:ext cx="8534400" cy="4018281"/>
        </p:xfrm>
        <a:graphic>
          <a:graphicData uri="http://schemas.openxmlformats.org/drawingml/2006/table">
            <a:tbl>
              <a:tblPr/>
              <a:tblGrid>
                <a:gridCol w="2438400">
                  <a:extLst>
                    <a:ext uri="{9D8B030D-6E8A-4147-A177-3AD203B41FA5}">
                      <a16:colId xmlns:a16="http://schemas.microsoft.com/office/drawing/2014/main" xmlns="" val="20000"/>
                    </a:ext>
                  </a:extLst>
                </a:gridCol>
                <a:gridCol w="6096000">
                  <a:extLst>
                    <a:ext uri="{9D8B030D-6E8A-4147-A177-3AD203B41FA5}">
                      <a16:colId xmlns:a16="http://schemas.microsoft.com/office/drawing/2014/main" xmlns="" val="20001"/>
                    </a:ext>
                  </a:extLst>
                </a:gridCol>
              </a:tblGrid>
              <a:tr h="43338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Properties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宋体" charset="-122"/>
                        </a:rPr>
                        <a:t>Description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extLst>
                  <a:ext uri="{0D108BD9-81ED-4DB2-BD59-A6C34878D82A}">
                    <a16:rowId xmlns:a16="http://schemas.microsoft.com/office/drawing/2014/main" xmlns="" val="10000"/>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AllowDBNull</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Represents a value indicating whether null values are allowed in this column for rows belonging to the table.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2873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ColumnName</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Represents the name of the specified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DataColumn</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572452">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DataType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Represents the type of data stored in the specified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DataColumn</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object.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541972">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DefaultValue</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Represents the default value for the column when creating new rows.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514350">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Table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Represents the name of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DataTable</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to which the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DataColumn</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belongs.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r h="65881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Unique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Represents whether the values of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DataColumn</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must be unique.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10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10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DataColumn</a:t>
            </a:r>
            <a:endParaRPr lang="en-US" dirty="0" smtClean="0"/>
          </a:p>
        </p:txBody>
      </p:sp>
      <p:sp>
        <p:nvSpPr>
          <p:cNvPr id="9" name="Rectangle 62"/>
          <p:cNvSpPr>
            <a:spLocks noChangeArrowheads="1"/>
          </p:cNvSpPr>
          <p:nvPr/>
        </p:nvSpPr>
        <p:spPr bwMode="auto">
          <a:xfrm>
            <a:off x="457200" y="1676400"/>
            <a:ext cx="8208962" cy="34575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dirty="0" err="1">
                <a:solidFill>
                  <a:srgbClr val="002060"/>
                </a:solidFill>
                <a:latin typeface="Book Antiqua" pitchFamily="18" charset="0"/>
              </a:rPr>
              <a:t>DataTable</a:t>
            </a:r>
            <a:r>
              <a:rPr lang="en-US" dirty="0">
                <a:solidFill>
                  <a:srgbClr val="002060"/>
                </a:solidFill>
                <a:latin typeface="Book Antiqua" pitchFamily="18" charset="0"/>
              </a:rPr>
              <a:t> </a:t>
            </a:r>
            <a:r>
              <a:rPr lang="en-US" dirty="0" err="1">
                <a:solidFill>
                  <a:srgbClr val="002060"/>
                </a:solidFill>
                <a:latin typeface="Book Antiqua" pitchFamily="18" charset="0"/>
              </a:rPr>
              <a:t>objStudentTable</a:t>
            </a:r>
            <a:r>
              <a:rPr lang="en-US" dirty="0">
                <a:solidFill>
                  <a:srgbClr val="002060"/>
                </a:solidFill>
                <a:latin typeface="Book Antiqua" pitchFamily="18" charset="0"/>
              </a:rPr>
              <a:t> = new </a:t>
            </a:r>
            <a:r>
              <a:rPr lang="en-US" dirty="0" err="1">
                <a:solidFill>
                  <a:srgbClr val="002060"/>
                </a:solidFill>
                <a:latin typeface="Book Antiqua" pitchFamily="18" charset="0"/>
              </a:rPr>
              <a:t>DataTable</a:t>
            </a:r>
            <a:r>
              <a:rPr lang="en-US" dirty="0">
                <a:solidFill>
                  <a:srgbClr val="002060"/>
                </a:solidFill>
                <a:latin typeface="Book Antiqua" pitchFamily="18" charset="0"/>
              </a:rPr>
              <a:t>("Students");</a:t>
            </a:r>
            <a:endParaRPr lang="hi-IN" dirty="0">
              <a:solidFill>
                <a:srgbClr val="002060"/>
              </a:solidFill>
              <a:latin typeface="Book Antiqua" pitchFamily="18" charset="0"/>
            </a:endParaRPr>
          </a:p>
          <a:p>
            <a:r>
              <a:rPr lang="en-US" dirty="0" err="1">
                <a:solidFill>
                  <a:srgbClr val="002060"/>
                </a:solidFill>
                <a:latin typeface="Book Antiqua" pitchFamily="18" charset="0"/>
              </a:rPr>
              <a:t>DataColumn</a:t>
            </a:r>
            <a:r>
              <a:rPr lang="en-US" dirty="0">
                <a:solidFill>
                  <a:srgbClr val="002060"/>
                </a:solidFill>
                <a:latin typeface="Book Antiqua" pitchFamily="18" charset="0"/>
              </a:rPr>
              <a:t> </a:t>
            </a:r>
            <a:r>
              <a:rPr lang="en-US" dirty="0" err="1">
                <a:solidFill>
                  <a:srgbClr val="002060"/>
                </a:solidFill>
                <a:latin typeface="Book Antiqua" pitchFamily="18" charset="0"/>
              </a:rPr>
              <a:t>objStudentNumber</a:t>
            </a:r>
            <a:r>
              <a:rPr lang="en-US" dirty="0">
                <a:solidFill>
                  <a:srgbClr val="002060"/>
                </a:solidFill>
                <a:latin typeface="Book Antiqua" pitchFamily="18" charset="0"/>
              </a:rPr>
              <a:t> = new </a:t>
            </a:r>
            <a:r>
              <a:rPr lang="en-US" dirty="0" err="1">
                <a:solidFill>
                  <a:srgbClr val="002060"/>
                </a:solidFill>
                <a:latin typeface="Book Antiqua" pitchFamily="18" charset="0"/>
              </a:rPr>
              <a:t>DataColumn</a:t>
            </a:r>
            <a:r>
              <a:rPr lang="en-US" dirty="0">
                <a:solidFill>
                  <a:srgbClr val="002060"/>
                </a:solidFill>
                <a:latin typeface="Book Antiqua" pitchFamily="18" charset="0"/>
              </a:rPr>
              <a:t>(); </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objStudentNumber.DataType</a:t>
            </a:r>
            <a:r>
              <a:rPr lang="en-US" dirty="0">
                <a:solidFill>
                  <a:srgbClr val="002060"/>
                </a:solidFill>
                <a:latin typeface="Book Antiqua" pitchFamily="18" charset="0"/>
              </a:rPr>
              <a:t> = </a:t>
            </a:r>
            <a:r>
              <a:rPr lang="en-US" dirty="0" err="1">
                <a:solidFill>
                  <a:srgbClr val="002060"/>
                </a:solidFill>
                <a:latin typeface="Book Antiqua" pitchFamily="18" charset="0"/>
              </a:rPr>
              <a:t>System.Type.GetType</a:t>
            </a:r>
            <a:r>
              <a:rPr lang="en-US" dirty="0">
                <a:solidFill>
                  <a:srgbClr val="002060"/>
                </a:solidFill>
                <a:latin typeface="Book Antiqua" pitchFamily="18" charset="0"/>
              </a:rPr>
              <a:t>(“System.Int32");</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objStudentNumber.AllowDBNull</a:t>
            </a:r>
            <a:r>
              <a:rPr lang="en-US" dirty="0">
                <a:solidFill>
                  <a:srgbClr val="002060"/>
                </a:solidFill>
                <a:latin typeface="Book Antiqua" pitchFamily="18" charset="0"/>
              </a:rPr>
              <a:t> = false; </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objStudentNumber.ColumnName</a:t>
            </a:r>
            <a:r>
              <a:rPr lang="en-US" dirty="0">
                <a:solidFill>
                  <a:srgbClr val="002060"/>
                </a:solidFill>
                <a:latin typeface="Book Antiqua" pitchFamily="18" charset="0"/>
              </a:rPr>
              <a:t> = "</a:t>
            </a:r>
            <a:r>
              <a:rPr lang="en-US" dirty="0" err="1">
                <a:solidFill>
                  <a:srgbClr val="002060"/>
                </a:solidFill>
                <a:latin typeface="Book Antiqua" pitchFamily="18" charset="0"/>
              </a:rPr>
              <a:t>StudentNo</a:t>
            </a:r>
            <a:r>
              <a:rPr lang="en-US" dirty="0">
                <a:solidFill>
                  <a:srgbClr val="002060"/>
                </a:solidFill>
                <a:latin typeface="Book Antiqua" pitchFamily="18" charset="0"/>
              </a:rPr>
              <a:t>"; </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objStudentNumber.DefaultValue</a:t>
            </a:r>
            <a:r>
              <a:rPr lang="en-US" dirty="0">
                <a:solidFill>
                  <a:srgbClr val="002060"/>
                </a:solidFill>
                <a:latin typeface="Book Antiqua" pitchFamily="18" charset="0"/>
              </a:rPr>
              <a:t> = 25; </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objStudentTable.Columns.Add</a:t>
            </a:r>
            <a:r>
              <a:rPr lang="en-US" dirty="0">
                <a:solidFill>
                  <a:srgbClr val="002060"/>
                </a:solidFill>
                <a:latin typeface="Book Antiqua" pitchFamily="18" charset="0"/>
              </a:rPr>
              <a:t>(</a:t>
            </a:r>
            <a:r>
              <a:rPr lang="en-US" dirty="0" err="1">
                <a:solidFill>
                  <a:srgbClr val="002060"/>
                </a:solidFill>
                <a:latin typeface="Book Antiqua" pitchFamily="18" charset="0"/>
              </a:rPr>
              <a:t>objStudentNumber</a:t>
            </a:r>
            <a:r>
              <a:rPr lang="en-US" dirty="0">
                <a:solidFill>
                  <a:srgbClr val="002060"/>
                </a:solidFill>
                <a:latin typeface="Book Antiqua" pitchFamily="18" charset="0"/>
              </a:rPr>
              <a:t>);</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objStudentTable.Columns.Add</a:t>
            </a:r>
            <a:r>
              <a:rPr lang="en-US" dirty="0">
                <a:solidFill>
                  <a:srgbClr val="002060"/>
                </a:solidFill>
                <a:latin typeface="Book Antiqua" pitchFamily="18" charset="0"/>
              </a:rPr>
              <a:t>("</a:t>
            </a:r>
            <a:r>
              <a:rPr lang="en-US" dirty="0" err="1">
                <a:solidFill>
                  <a:srgbClr val="002060"/>
                </a:solidFill>
                <a:latin typeface="Book Antiqua" pitchFamily="18" charset="0"/>
              </a:rPr>
              <a:t>StudentName",typeof</a:t>
            </a:r>
            <a:r>
              <a:rPr lang="en-US" dirty="0">
                <a:solidFill>
                  <a:srgbClr val="002060"/>
                </a:solidFill>
                <a:latin typeface="Book Antiqua" pitchFamily="18" charset="0"/>
              </a:rPr>
              <a:t>(String));</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objStudentTable.Columns.Add</a:t>
            </a:r>
            <a:r>
              <a:rPr lang="en-US" dirty="0">
                <a:solidFill>
                  <a:srgbClr val="002060"/>
                </a:solidFill>
                <a:latin typeface="Book Antiqua" pitchFamily="18" charset="0"/>
              </a:rPr>
              <a:t>("</a:t>
            </a:r>
            <a:r>
              <a:rPr lang="en-US" dirty="0" err="1">
                <a:solidFill>
                  <a:srgbClr val="002060"/>
                </a:solidFill>
                <a:latin typeface="Book Antiqua" pitchFamily="18" charset="0"/>
              </a:rPr>
              <a:t>StudentMarks",typeof</a:t>
            </a:r>
            <a:r>
              <a:rPr lang="en-US" dirty="0">
                <a:solidFill>
                  <a:srgbClr val="002060"/>
                </a:solidFill>
                <a:latin typeface="Book Antiqua" pitchFamily="18" charset="0"/>
              </a:rPr>
              <a:t>(Double));</a:t>
            </a:r>
          </a:p>
        </p:txBody>
      </p:sp>
      <p:sp>
        <p:nvSpPr>
          <p:cNvPr id="10" name="Rectangle 63"/>
          <p:cNvSpPr>
            <a:spLocks noChangeArrowheads="1"/>
          </p:cNvSpPr>
          <p:nvPr/>
        </p:nvSpPr>
        <p:spPr bwMode="auto">
          <a:xfrm>
            <a:off x="3429000" y="5486400"/>
            <a:ext cx="4895850" cy="6508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just"/>
            <a:r>
              <a:rPr lang="en-US" b="1" dirty="0">
                <a:solidFill>
                  <a:srgbClr val="002060"/>
                </a:solidFill>
                <a:latin typeface="Book Antiqua" pitchFamily="18" charset="0"/>
              </a:rPr>
              <a:t>Creates a </a:t>
            </a:r>
            <a:r>
              <a:rPr lang="en-US" b="1" dirty="0" err="1">
                <a:solidFill>
                  <a:srgbClr val="002060"/>
                </a:solidFill>
                <a:latin typeface="Book Antiqua" pitchFamily="18" charset="0"/>
              </a:rPr>
              <a:t>DataTable</a:t>
            </a:r>
            <a:r>
              <a:rPr lang="en-US" b="1" dirty="0">
                <a:solidFill>
                  <a:srgbClr val="002060"/>
                </a:solidFill>
                <a:latin typeface="Book Antiqua" pitchFamily="18" charset="0"/>
              </a:rPr>
              <a:t> with several </a:t>
            </a:r>
            <a:r>
              <a:rPr lang="en-US" b="1" dirty="0" err="1">
                <a:solidFill>
                  <a:srgbClr val="002060"/>
                </a:solidFill>
                <a:latin typeface="Book Antiqua" pitchFamily="18" charset="0"/>
              </a:rPr>
              <a:t>DataColumn</a:t>
            </a:r>
            <a:r>
              <a:rPr lang="en-US" b="1" dirty="0">
                <a:solidFill>
                  <a:srgbClr val="002060"/>
                </a:solidFill>
                <a:latin typeface="Book Antiqua" pitchFamily="18" charset="0"/>
              </a:rPr>
              <a:t> objects.</a:t>
            </a:r>
            <a:r>
              <a:rPr lang="en-US" dirty="0">
                <a:solidFill>
                  <a:srgbClr val="002060"/>
                </a:solidFill>
                <a:latin typeface="Book Antiqua"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 calcmode="lin" valueType="num">
                                      <p:cBhvr additive="base">
                                        <p:cTn id="7"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 calcmode="lin" valueType="num">
                                      <p:cBhvr additive="base">
                                        <p:cTn id="1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bg/>
                                          </p:spTgt>
                                        </p:tgtEl>
                                        <p:attrNameLst>
                                          <p:attrName>style.visibility</p:attrName>
                                        </p:attrNameLst>
                                      </p:cBhvr>
                                      <p:to>
                                        <p:strVal val="visible"/>
                                      </p:to>
                                    </p:set>
                                    <p:anim calcmode="lin" valueType="num">
                                      <p:cBhvr additive="base">
                                        <p:cTn id="15" dur="500" fill="hold"/>
                                        <p:tgtEl>
                                          <p:spTgt spid="9">
                                            <p:bg/>
                                          </p:spTgt>
                                        </p:tgtEl>
                                        <p:attrNameLst>
                                          <p:attrName>ppt_x</p:attrName>
                                        </p:attrNameLst>
                                      </p:cBhvr>
                                      <p:tavLst>
                                        <p:tav tm="0">
                                          <p:val>
                                            <p:strVal val="#ppt_x"/>
                                          </p:val>
                                        </p:tav>
                                        <p:tav tm="100000">
                                          <p:val>
                                            <p:strVal val="#ppt_x"/>
                                          </p:val>
                                        </p:tav>
                                      </p:tavLst>
                                    </p:anim>
                                    <p:anim calcmode="lin" valueType="num">
                                      <p:cBhvr additive="base">
                                        <p:cTn id="16" dur="500" fill="hold"/>
                                        <p:tgtEl>
                                          <p:spTgt spid="9">
                                            <p:bg/>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 calcmode="lin" valueType="num">
                                      <p:cBhvr additive="base">
                                        <p:cTn id="2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 calcmode="lin" valueType="num">
                                      <p:cBhvr additive="base">
                                        <p:cTn id="2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 calcmode="lin" valueType="num">
                                      <p:cBhvr additive="base">
                                        <p:cTn id="3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 calcmode="lin" valueType="num">
                                      <p:cBhvr additive="base">
                                        <p:cTn id="3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xEl>
                                              <p:pRg st="5" end="5"/>
                                            </p:txEl>
                                          </p:spTgt>
                                        </p:tgtEl>
                                        <p:attrNameLst>
                                          <p:attrName>style.visibility</p:attrName>
                                        </p:attrNameLst>
                                      </p:cBhvr>
                                      <p:to>
                                        <p:strVal val="visible"/>
                                      </p:to>
                                    </p:set>
                                    <p:anim calcmode="lin" valueType="num">
                                      <p:cBhvr additive="base">
                                        <p:cTn id="3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
                                            <p:txEl>
                                              <p:pRg st="7" end="7"/>
                                            </p:txEl>
                                          </p:spTgt>
                                        </p:tgtEl>
                                        <p:attrNameLst>
                                          <p:attrName>style.visibility</p:attrName>
                                        </p:attrNameLst>
                                      </p:cBhvr>
                                      <p:to>
                                        <p:strVal val="visible"/>
                                      </p:to>
                                    </p:set>
                                    <p:anim calcmode="lin" valueType="num">
                                      <p:cBhvr additive="base">
                                        <p:cTn id="4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
                                            <p:txEl>
                                              <p:pRg st="8" end="8"/>
                                            </p:txEl>
                                          </p:spTgt>
                                        </p:tgtEl>
                                        <p:attrNameLst>
                                          <p:attrName>style.visibility</p:attrName>
                                        </p:attrNameLst>
                                      </p:cBhvr>
                                      <p:to>
                                        <p:strVal val="visible"/>
                                      </p:to>
                                    </p:set>
                                    <p:anim calcmode="lin" valueType="num">
                                      <p:cBhvr additive="base">
                                        <p:cTn id="5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P spid="10" grpId="0" build="allAtOnce"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DataRow</a:t>
            </a:r>
            <a:endParaRPr lang="en-US" dirty="0" smtClean="0"/>
          </a:p>
        </p:txBody>
      </p:sp>
      <p:sp>
        <p:nvSpPr>
          <p:cNvPr id="7" name="Content Placeholder 2"/>
          <p:cNvSpPr>
            <a:spLocks noGrp="1"/>
          </p:cNvSpPr>
          <p:nvPr>
            <p:ph idx="1"/>
          </p:nvPr>
        </p:nvSpPr>
        <p:spPr>
          <a:xfrm>
            <a:off x="42864" y="609600"/>
            <a:ext cx="9101136" cy="533400"/>
          </a:xfrm>
        </p:spPr>
        <p:txBody>
          <a:bodyPr>
            <a:noAutofit/>
          </a:bodyPr>
          <a:lstStyle/>
          <a:p>
            <a:pPr>
              <a:lnSpc>
                <a:spcPct val="140000"/>
              </a:lnSpc>
              <a:buBlip>
                <a:blip r:embed="rId3"/>
              </a:buBlip>
            </a:pPr>
            <a:r>
              <a:rPr lang="en-US" sz="2000" dirty="0" err="1" smtClean="0">
                <a:solidFill>
                  <a:srgbClr val="002060"/>
                </a:solidFill>
                <a:latin typeface="Book Antiqua" pitchFamily="18" charset="0"/>
              </a:rPr>
              <a:t>DataRow</a:t>
            </a:r>
            <a:r>
              <a:rPr lang="en-US" sz="2000" dirty="0" smtClean="0">
                <a:solidFill>
                  <a:srgbClr val="002060"/>
                </a:solidFill>
                <a:latin typeface="Book Antiqua" pitchFamily="18" charset="0"/>
              </a:rPr>
              <a:t> object represents the actual data in a </a:t>
            </a:r>
            <a:r>
              <a:rPr lang="en-US" sz="2000" dirty="0" err="1" smtClean="0">
                <a:solidFill>
                  <a:srgbClr val="002060"/>
                </a:solidFill>
                <a:latin typeface="Book Antiqua" pitchFamily="18" charset="0"/>
              </a:rPr>
              <a:t>DataTable</a:t>
            </a:r>
            <a:r>
              <a:rPr lang="en-US" sz="2000" dirty="0" smtClean="0">
                <a:solidFill>
                  <a:srgbClr val="002060"/>
                </a:solidFill>
                <a:latin typeface="Book Antiqua" pitchFamily="18" charset="0"/>
              </a:rPr>
              <a:t>. </a:t>
            </a:r>
          </a:p>
        </p:txBody>
      </p:sp>
      <p:graphicFrame>
        <p:nvGraphicFramePr>
          <p:cNvPr id="8" name="Group 65"/>
          <p:cNvGraphicFramePr>
            <a:graphicFrameLocks/>
          </p:cNvGraphicFramePr>
          <p:nvPr/>
        </p:nvGraphicFramePr>
        <p:xfrm>
          <a:off x="457200" y="1371600"/>
          <a:ext cx="7924800" cy="4361816"/>
        </p:xfrm>
        <a:graphic>
          <a:graphicData uri="http://schemas.openxmlformats.org/drawingml/2006/table">
            <a:tbl>
              <a:tblPr/>
              <a:tblGrid>
                <a:gridCol w="3062869">
                  <a:extLst>
                    <a:ext uri="{9D8B030D-6E8A-4147-A177-3AD203B41FA5}">
                      <a16:colId xmlns:a16="http://schemas.microsoft.com/office/drawing/2014/main" xmlns="" val="20000"/>
                    </a:ext>
                  </a:extLst>
                </a:gridCol>
                <a:gridCol w="4861931">
                  <a:extLst>
                    <a:ext uri="{9D8B030D-6E8A-4147-A177-3AD203B41FA5}">
                      <a16:colId xmlns:a16="http://schemas.microsoft.com/office/drawing/2014/main" xmlns="" val="20001"/>
                    </a:ext>
                  </a:extLst>
                </a:gridCol>
              </a:tblGrid>
              <a:tr h="31591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Property</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宋体" charset="-122"/>
                        </a:rPr>
                        <a:t>Description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extLst>
                  <a:ext uri="{0D108BD9-81ED-4DB2-BD59-A6C34878D82A}">
                    <a16:rowId xmlns:a16="http://schemas.microsoft.com/office/drawing/2014/main" xmlns="" val="10000"/>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Item</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Represents the value stored in the specified column of DataRow.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2873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RowState</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Represents the current state of the row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Table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Represents the name of DataTable from which the DataRow is created.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2873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宋体" charset="-122"/>
                        </a:rPr>
                        <a:t>Method</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Description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extLst>
                  <a:ext uri="{0D108BD9-81ED-4DB2-BD59-A6C34878D82A}">
                    <a16:rowId xmlns:a16="http://schemas.microsoft.com/office/drawing/2014/main" xmlns="" val="10004"/>
                  </a:ext>
                </a:extLst>
              </a:tr>
              <a:tr h="1603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AcceptChanges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Commits all the changes made to this row since the last time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AcceptChanges</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was called.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r h="4111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Delete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Deletes the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DataRow</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r h="65881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RejectChanges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Rejects all the changes made to the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DataRow</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since the last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AcceptChanges</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was called.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10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8"/>
                                        </p:tgtEl>
                                        <p:attrNameLst>
                                          <p:attrName>style.visibility</p:attrName>
                                        </p:attrNameLst>
                                      </p:cBhvr>
                                      <p:to>
                                        <p:strVal val="visible"/>
                                      </p:to>
                                    </p:set>
                                  </p:childTnLst>
                                </p:cTn>
                              </p:par>
                              <p:par>
                                <p:cTn id="13" presetID="3" presetClass="exit" presetSubtype="10" fill="hold" nodeType="withEffect">
                                  <p:stCondLst>
                                    <p:cond delay="0"/>
                                  </p:stCondLst>
                                  <p:childTnLst>
                                    <p:animEffect transition="out" filter="blinds(horizontal)">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DataRow</a:t>
            </a:r>
            <a:endParaRPr lang="en-US" dirty="0" smtClean="0"/>
          </a:p>
        </p:txBody>
      </p:sp>
      <p:sp>
        <p:nvSpPr>
          <p:cNvPr id="9" name="Rectangle 58"/>
          <p:cNvSpPr>
            <a:spLocks noChangeArrowheads="1"/>
          </p:cNvSpPr>
          <p:nvPr/>
        </p:nvSpPr>
        <p:spPr bwMode="auto">
          <a:xfrm>
            <a:off x="381000" y="1524000"/>
            <a:ext cx="8243887" cy="47529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dirty="0" err="1">
                <a:solidFill>
                  <a:srgbClr val="002060"/>
                </a:solidFill>
                <a:latin typeface="Book Antiqua" pitchFamily="18" charset="0"/>
              </a:rPr>
              <a:t>DataTable</a:t>
            </a:r>
            <a:r>
              <a:rPr lang="en-US" dirty="0">
                <a:solidFill>
                  <a:srgbClr val="002060"/>
                </a:solidFill>
                <a:latin typeface="Book Antiqua" pitchFamily="18" charset="0"/>
              </a:rPr>
              <a:t> </a:t>
            </a:r>
            <a:r>
              <a:rPr lang="en-US" dirty="0" err="1">
                <a:solidFill>
                  <a:srgbClr val="002060"/>
                </a:solidFill>
                <a:latin typeface="Book Antiqua" pitchFamily="18" charset="0"/>
              </a:rPr>
              <a:t>objStudentTable</a:t>
            </a:r>
            <a:r>
              <a:rPr lang="en-US" dirty="0">
                <a:solidFill>
                  <a:srgbClr val="002060"/>
                </a:solidFill>
                <a:latin typeface="Book Antiqua" pitchFamily="18" charset="0"/>
              </a:rPr>
              <a:t> = new </a:t>
            </a:r>
            <a:r>
              <a:rPr lang="en-US" dirty="0" err="1">
                <a:solidFill>
                  <a:srgbClr val="002060"/>
                </a:solidFill>
                <a:latin typeface="Book Antiqua" pitchFamily="18" charset="0"/>
              </a:rPr>
              <a:t>DataTable</a:t>
            </a:r>
            <a:r>
              <a:rPr lang="en-US" dirty="0">
                <a:solidFill>
                  <a:srgbClr val="002060"/>
                </a:solidFill>
                <a:latin typeface="Book Antiqua" pitchFamily="18" charset="0"/>
              </a:rPr>
              <a:t>("Students");</a:t>
            </a:r>
            <a:endParaRPr lang="hi-IN" dirty="0">
              <a:solidFill>
                <a:srgbClr val="002060"/>
              </a:solidFill>
              <a:latin typeface="Book Antiqua" pitchFamily="18" charset="0"/>
            </a:endParaRPr>
          </a:p>
          <a:p>
            <a:r>
              <a:rPr lang="en-US" dirty="0" err="1">
                <a:solidFill>
                  <a:srgbClr val="002060"/>
                </a:solidFill>
                <a:latin typeface="Book Antiqua" pitchFamily="18" charset="0"/>
              </a:rPr>
              <a:t>DataColumn</a:t>
            </a:r>
            <a:r>
              <a:rPr lang="en-US" dirty="0">
                <a:solidFill>
                  <a:srgbClr val="002060"/>
                </a:solidFill>
                <a:latin typeface="Book Antiqua" pitchFamily="18" charset="0"/>
              </a:rPr>
              <a:t> </a:t>
            </a:r>
            <a:r>
              <a:rPr lang="en-US" dirty="0" err="1">
                <a:solidFill>
                  <a:srgbClr val="002060"/>
                </a:solidFill>
                <a:latin typeface="Book Antiqua" pitchFamily="18" charset="0"/>
              </a:rPr>
              <a:t>objStudentNumber</a:t>
            </a:r>
            <a:r>
              <a:rPr lang="en-US" dirty="0">
                <a:solidFill>
                  <a:srgbClr val="002060"/>
                </a:solidFill>
                <a:latin typeface="Book Antiqua" pitchFamily="18" charset="0"/>
              </a:rPr>
              <a:t> = new </a:t>
            </a:r>
            <a:r>
              <a:rPr lang="en-US" dirty="0" err="1">
                <a:solidFill>
                  <a:srgbClr val="002060"/>
                </a:solidFill>
                <a:latin typeface="Book Antiqua" pitchFamily="18" charset="0"/>
              </a:rPr>
              <a:t>DataColumn</a:t>
            </a:r>
            <a:r>
              <a:rPr lang="en-US" dirty="0">
                <a:solidFill>
                  <a:srgbClr val="002060"/>
                </a:solidFill>
                <a:latin typeface="Book Antiqua" pitchFamily="18" charset="0"/>
              </a:rPr>
              <a:t>(); </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objStudentNumber.DataType</a:t>
            </a:r>
            <a:r>
              <a:rPr lang="en-US" dirty="0">
                <a:solidFill>
                  <a:srgbClr val="002060"/>
                </a:solidFill>
                <a:latin typeface="Book Antiqua" pitchFamily="18" charset="0"/>
              </a:rPr>
              <a:t> = </a:t>
            </a:r>
            <a:r>
              <a:rPr lang="en-US" dirty="0" err="1">
                <a:solidFill>
                  <a:srgbClr val="002060"/>
                </a:solidFill>
                <a:latin typeface="Book Antiqua" pitchFamily="18" charset="0"/>
              </a:rPr>
              <a:t>System.Type.GetType</a:t>
            </a:r>
            <a:endParaRPr lang="en-US" dirty="0">
              <a:solidFill>
                <a:srgbClr val="002060"/>
              </a:solidFill>
              <a:latin typeface="Book Antiqua" pitchFamily="18" charset="0"/>
            </a:endParaRPr>
          </a:p>
          <a:p>
            <a:r>
              <a:rPr lang="en-US" dirty="0">
                <a:solidFill>
                  <a:srgbClr val="002060"/>
                </a:solidFill>
                <a:latin typeface="Book Antiqua" pitchFamily="18" charset="0"/>
              </a:rPr>
              <a:t>(“System.Int32");</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objStudentNumber.AllowDBNull</a:t>
            </a:r>
            <a:r>
              <a:rPr lang="en-US" dirty="0">
                <a:solidFill>
                  <a:srgbClr val="002060"/>
                </a:solidFill>
                <a:latin typeface="Book Antiqua" pitchFamily="18" charset="0"/>
              </a:rPr>
              <a:t> = false; </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objStudentNumber.ColumnName</a:t>
            </a:r>
            <a:r>
              <a:rPr lang="en-US" dirty="0">
                <a:solidFill>
                  <a:srgbClr val="002060"/>
                </a:solidFill>
                <a:latin typeface="Book Antiqua" pitchFamily="18" charset="0"/>
              </a:rPr>
              <a:t> = "</a:t>
            </a:r>
            <a:r>
              <a:rPr lang="en-US" dirty="0" err="1">
                <a:solidFill>
                  <a:srgbClr val="002060"/>
                </a:solidFill>
                <a:latin typeface="Book Antiqua" pitchFamily="18" charset="0"/>
              </a:rPr>
              <a:t>StudentNo</a:t>
            </a:r>
            <a:r>
              <a:rPr lang="en-US" dirty="0">
                <a:solidFill>
                  <a:srgbClr val="002060"/>
                </a:solidFill>
                <a:latin typeface="Book Antiqua" pitchFamily="18" charset="0"/>
              </a:rPr>
              <a:t>"; </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objStudentNumber.DefaultValue</a:t>
            </a:r>
            <a:r>
              <a:rPr lang="en-US" dirty="0">
                <a:solidFill>
                  <a:srgbClr val="002060"/>
                </a:solidFill>
                <a:latin typeface="Book Antiqua" pitchFamily="18" charset="0"/>
              </a:rPr>
              <a:t> = 25; </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objStudentTable.Columns.Add</a:t>
            </a:r>
            <a:r>
              <a:rPr lang="en-US" dirty="0">
                <a:solidFill>
                  <a:srgbClr val="002060"/>
                </a:solidFill>
                <a:latin typeface="Book Antiqua" pitchFamily="18" charset="0"/>
              </a:rPr>
              <a:t>(</a:t>
            </a:r>
            <a:r>
              <a:rPr lang="en-US" dirty="0" err="1">
                <a:solidFill>
                  <a:srgbClr val="002060"/>
                </a:solidFill>
                <a:latin typeface="Book Antiqua" pitchFamily="18" charset="0"/>
              </a:rPr>
              <a:t>objStudentNumber</a:t>
            </a:r>
            <a:r>
              <a:rPr lang="en-US" dirty="0">
                <a:solidFill>
                  <a:srgbClr val="002060"/>
                </a:solidFill>
                <a:latin typeface="Book Antiqua" pitchFamily="18" charset="0"/>
              </a:rPr>
              <a:t>); </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objStudentTable.Columns.Add</a:t>
            </a:r>
            <a:r>
              <a:rPr lang="en-US" dirty="0">
                <a:solidFill>
                  <a:srgbClr val="002060"/>
                </a:solidFill>
                <a:latin typeface="Book Antiqua" pitchFamily="18" charset="0"/>
              </a:rPr>
              <a:t>("</a:t>
            </a:r>
            <a:r>
              <a:rPr lang="en-US" dirty="0" err="1">
                <a:solidFill>
                  <a:srgbClr val="002060"/>
                </a:solidFill>
                <a:latin typeface="Book Antiqua" pitchFamily="18" charset="0"/>
              </a:rPr>
              <a:t>StudentName",typeof</a:t>
            </a:r>
            <a:r>
              <a:rPr lang="en-US" dirty="0">
                <a:solidFill>
                  <a:srgbClr val="002060"/>
                </a:solidFill>
                <a:latin typeface="Book Antiqua" pitchFamily="18" charset="0"/>
              </a:rPr>
              <a:t>(string));</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objStudentTable.Columns.Add</a:t>
            </a:r>
            <a:r>
              <a:rPr lang="en-US" dirty="0">
                <a:solidFill>
                  <a:srgbClr val="002060"/>
                </a:solidFill>
                <a:latin typeface="Book Antiqua" pitchFamily="18" charset="0"/>
              </a:rPr>
              <a:t>("</a:t>
            </a:r>
            <a:r>
              <a:rPr lang="en-US" dirty="0" err="1">
                <a:solidFill>
                  <a:srgbClr val="002060"/>
                </a:solidFill>
                <a:latin typeface="Book Antiqua" pitchFamily="18" charset="0"/>
              </a:rPr>
              <a:t>StudentMarks",typeof</a:t>
            </a:r>
            <a:r>
              <a:rPr lang="en-US" dirty="0">
                <a:solidFill>
                  <a:srgbClr val="002060"/>
                </a:solidFill>
                <a:latin typeface="Book Antiqua" pitchFamily="18" charset="0"/>
              </a:rPr>
              <a:t>(Double));</a:t>
            </a:r>
            <a:endParaRPr lang="hi-IN" dirty="0">
              <a:solidFill>
                <a:srgbClr val="002060"/>
              </a:solidFill>
              <a:latin typeface="Book Antiqua" pitchFamily="18" charset="0"/>
            </a:endParaRPr>
          </a:p>
          <a:p>
            <a:r>
              <a:rPr lang="en-US" dirty="0" err="1">
                <a:solidFill>
                  <a:srgbClr val="002060"/>
                </a:solidFill>
                <a:latin typeface="Book Antiqua" pitchFamily="18" charset="0"/>
              </a:rPr>
              <a:t>DataRow</a:t>
            </a:r>
            <a:r>
              <a:rPr lang="en-US" dirty="0">
                <a:solidFill>
                  <a:srgbClr val="002060"/>
                </a:solidFill>
                <a:latin typeface="Book Antiqua" pitchFamily="18" charset="0"/>
              </a:rPr>
              <a:t> </a:t>
            </a:r>
            <a:r>
              <a:rPr lang="en-US" dirty="0" err="1">
                <a:solidFill>
                  <a:srgbClr val="002060"/>
                </a:solidFill>
                <a:latin typeface="Book Antiqua" pitchFamily="18" charset="0"/>
              </a:rPr>
              <a:t>objStudentRow</a:t>
            </a:r>
            <a:r>
              <a:rPr lang="en-US" dirty="0">
                <a:solidFill>
                  <a:srgbClr val="002060"/>
                </a:solidFill>
                <a:latin typeface="Book Antiqua" pitchFamily="18" charset="0"/>
              </a:rPr>
              <a:t>;</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objStudentRow</a:t>
            </a:r>
            <a:r>
              <a:rPr lang="en-US" dirty="0">
                <a:solidFill>
                  <a:srgbClr val="002060"/>
                </a:solidFill>
                <a:latin typeface="Book Antiqua" pitchFamily="18" charset="0"/>
              </a:rPr>
              <a:t>= </a:t>
            </a:r>
            <a:r>
              <a:rPr lang="en-US" dirty="0" err="1">
                <a:solidFill>
                  <a:srgbClr val="002060"/>
                </a:solidFill>
                <a:latin typeface="Book Antiqua" pitchFamily="18" charset="0"/>
              </a:rPr>
              <a:t>objStudentTable.NewRow</a:t>
            </a:r>
            <a:r>
              <a:rPr lang="en-US" dirty="0">
                <a:solidFill>
                  <a:srgbClr val="002060"/>
                </a:solidFill>
                <a:latin typeface="Book Antiqua" pitchFamily="18" charset="0"/>
              </a:rPr>
              <a:t>();</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objStudentRow</a:t>
            </a:r>
            <a:r>
              <a:rPr lang="en-US" dirty="0">
                <a:solidFill>
                  <a:srgbClr val="002060"/>
                </a:solidFill>
                <a:latin typeface="Book Antiqua" pitchFamily="18" charset="0"/>
              </a:rPr>
              <a:t>["</a:t>
            </a:r>
            <a:r>
              <a:rPr lang="en-US" dirty="0" err="1">
                <a:solidFill>
                  <a:srgbClr val="002060"/>
                </a:solidFill>
                <a:latin typeface="Book Antiqua" pitchFamily="18" charset="0"/>
              </a:rPr>
              <a:t>StudentNo</a:t>
            </a:r>
            <a:r>
              <a:rPr lang="en-US" dirty="0">
                <a:solidFill>
                  <a:srgbClr val="002060"/>
                </a:solidFill>
                <a:latin typeface="Book Antiqua" pitchFamily="18" charset="0"/>
              </a:rPr>
              <a:t>"]=101;</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objStudentRow</a:t>
            </a:r>
            <a:r>
              <a:rPr lang="en-US" dirty="0">
                <a:solidFill>
                  <a:srgbClr val="002060"/>
                </a:solidFill>
                <a:latin typeface="Book Antiqua" pitchFamily="18" charset="0"/>
              </a:rPr>
              <a:t>["</a:t>
            </a:r>
            <a:r>
              <a:rPr lang="en-US" dirty="0" err="1">
                <a:solidFill>
                  <a:srgbClr val="002060"/>
                </a:solidFill>
                <a:latin typeface="Book Antiqua" pitchFamily="18" charset="0"/>
              </a:rPr>
              <a:t>StudentName</a:t>
            </a:r>
            <a:r>
              <a:rPr lang="en-US" dirty="0">
                <a:solidFill>
                  <a:srgbClr val="002060"/>
                </a:solidFill>
                <a:latin typeface="Book Antiqua" pitchFamily="18" charset="0"/>
              </a:rPr>
              <a:t>"]="David Blake";</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objStudentRow</a:t>
            </a:r>
            <a:r>
              <a:rPr lang="en-US" dirty="0">
                <a:solidFill>
                  <a:srgbClr val="002060"/>
                </a:solidFill>
                <a:latin typeface="Book Antiqua" pitchFamily="18" charset="0"/>
              </a:rPr>
              <a:t>["</a:t>
            </a:r>
            <a:r>
              <a:rPr lang="en-US" dirty="0" err="1">
                <a:solidFill>
                  <a:srgbClr val="002060"/>
                </a:solidFill>
                <a:latin typeface="Book Antiqua" pitchFamily="18" charset="0"/>
              </a:rPr>
              <a:t>StudentMarks</a:t>
            </a:r>
            <a:r>
              <a:rPr lang="en-US" dirty="0">
                <a:solidFill>
                  <a:srgbClr val="002060"/>
                </a:solidFill>
                <a:latin typeface="Book Antiqua" pitchFamily="18" charset="0"/>
              </a:rPr>
              <a:t>"]=55;</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objStudentTable.Rows.Add</a:t>
            </a:r>
            <a:r>
              <a:rPr lang="en-US" dirty="0">
                <a:solidFill>
                  <a:srgbClr val="002060"/>
                </a:solidFill>
                <a:latin typeface="Book Antiqua" pitchFamily="18" charset="0"/>
              </a:rPr>
              <a:t>(</a:t>
            </a:r>
            <a:r>
              <a:rPr lang="en-US" dirty="0" err="1">
                <a:solidFill>
                  <a:srgbClr val="002060"/>
                </a:solidFill>
                <a:latin typeface="Book Antiqua" pitchFamily="18" charset="0"/>
              </a:rPr>
              <a:t>objStudentRow</a:t>
            </a:r>
            <a:r>
              <a:rPr lang="en-US" dirty="0">
                <a:solidFill>
                  <a:srgbClr val="002060"/>
                </a:solidFill>
                <a:latin typeface="Book Antiqua" pitchFamily="18" charset="0"/>
              </a:rPr>
              <a:t>);</a:t>
            </a:r>
          </a:p>
        </p:txBody>
      </p:sp>
      <p:sp>
        <p:nvSpPr>
          <p:cNvPr id="10" name="Rectangle 59"/>
          <p:cNvSpPr>
            <a:spLocks noChangeArrowheads="1"/>
          </p:cNvSpPr>
          <p:nvPr/>
        </p:nvSpPr>
        <p:spPr bwMode="auto">
          <a:xfrm>
            <a:off x="457200" y="685800"/>
            <a:ext cx="4895850" cy="6508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just"/>
            <a:r>
              <a:rPr lang="en-US" dirty="0">
                <a:solidFill>
                  <a:srgbClr val="002060"/>
                </a:solidFill>
                <a:latin typeface="Book Antiqua" pitchFamily="18" charset="0"/>
              </a:rPr>
              <a:t>Creates a new </a:t>
            </a:r>
            <a:r>
              <a:rPr lang="en-US" dirty="0" err="1">
                <a:solidFill>
                  <a:srgbClr val="002060"/>
                </a:solidFill>
                <a:latin typeface="Book Antiqua" pitchFamily="18" charset="0"/>
              </a:rPr>
              <a:t>DataRow</a:t>
            </a:r>
            <a:r>
              <a:rPr lang="en-US" dirty="0">
                <a:solidFill>
                  <a:srgbClr val="002060"/>
                </a:solidFill>
                <a:latin typeface="Book Antiqua" pitchFamily="18" charset="0"/>
              </a:rPr>
              <a:t> in the </a:t>
            </a:r>
            <a:r>
              <a:rPr lang="en-US" dirty="0" err="1">
                <a:solidFill>
                  <a:srgbClr val="002060"/>
                </a:solidFill>
                <a:latin typeface="Book Antiqua" pitchFamily="18" charset="0"/>
              </a:rPr>
              <a:t>DataTable</a:t>
            </a:r>
            <a:r>
              <a:rPr lang="en-US" dirty="0">
                <a:solidFill>
                  <a:srgbClr val="002060"/>
                </a:solidFill>
                <a:latin typeface="Book Antiqua" pitchFamily="18" charset="0"/>
              </a:rPr>
              <a:t> object.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 calcmode="lin" valueType="num">
                                      <p:cBhvr additive="base">
                                        <p:cTn id="7"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 calcmode="lin" valueType="num">
                                      <p:cBhvr additive="base">
                                        <p:cTn id="1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bg/>
                                          </p:spTgt>
                                        </p:tgtEl>
                                        <p:attrNameLst>
                                          <p:attrName>style.visibility</p:attrName>
                                        </p:attrNameLst>
                                      </p:cBhvr>
                                      <p:to>
                                        <p:strVal val="visible"/>
                                      </p:to>
                                    </p:set>
                                    <p:anim calcmode="lin" valueType="num">
                                      <p:cBhvr additive="base">
                                        <p:cTn id="15" dur="500" fill="hold"/>
                                        <p:tgtEl>
                                          <p:spTgt spid="9">
                                            <p:bg/>
                                          </p:spTgt>
                                        </p:tgtEl>
                                        <p:attrNameLst>
                                          <p:attrName>ppt_x</p:attrName>
                                        </p:attrNameLst>
                                      </p:cBhvr>
                                      <p:tavLst>
                                        <p:tav tm="0">
                                          <p:val>
                                            <p:strVal val="#ppt_x"/>
                                          </p:val>
                                        </p:tav>
                                        <p:tav tm="100000">
                                          <p:val>
                                            <p:strVal val="#ppt_x"/>
                                          </p:val>
                                        </p:tav>
                                      </p:tavLst>
                                    </p:anim>
                                    <p:anim calcmode="lin" valueType="num">
                                      <p:cBhvr additive="base">
                                        <p:cTn id="16" dur="500" fill="hold"/>
                                        <p:tgtEl>
                                          <p:spTgt spid="9">
                                            <p:bg/>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 calcmode="lin" valueType="num">
                                      <p:cBhvr additive="base">
                                        <p:cTn id="2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 calcmode="lin" valueType="num">
                                      <p:cBhvr additive="base">
                                        <p:cTn id="2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 calcmode="lin" valueType="num">
                                      <p:cBhvr additive="base">
                                        <p:cTn id="3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 calcmode="lin" valueType="num">
                                      <p:cBhvr additive="base">
                                        <p:cTn id="3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xEl>
                                              <p:pRg st="5" end="5"/>
                                            </p:txEl>
                                          </p:spTgt>
                                        </p:tgtEl>
                                        <p:attrNameLst>
                                          <p:attrName>style.visibility</p:attrName>
                                        </p:attrNameLst>
                                      </p:cBhvr>
                                      <p:to>
                                        <p:strVal val="visible"/>
                                      </p:to>
                                    </p:set>
                                    <p:anim calcmode="lin" valueType="num">
                                      <p:cBhvr additive="base">
                                        <p:cTn id="3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
                                            <p:txEl>
                                              <p:pRg st="7" end="7"/>
                                            </p:txEl>
                                          </p:spTgt>
                                        </p:tgtEl>
                                        <p:attrNameLst>
                                          <p:attrName>style.visibility</p:attrName>
                                        </p:attrNameLst>
                                      </p:cBhvr>
                                      <p:to>
                                        <p:strVal val="visible"/>
                                      </p:to>
                                    </p:set>
                                    <p:anim calcmode="lin" valueType="num">
                                      <p:cBhvr additive="base">
                                        <p:cTn id="4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
                                            <p:txEl>
                                              <p:pRg st="8" end="8"/>
                                            </p:txEl>
                                          </p:spTgt>
                                        </p:tgtEl>
                                        <p:attrNameLst>
                                          <p:attrName>style.visibility</p:attrName>
                                        </p:attrNameLst>
                                      </p:cBhvr>
                                      <p:to>
                                        <p:strVal val="visible"/>
                                      </p:to>
                                    </p:set>
                                    <p:anim calcmode="lin" valueType="num">
                                      <p:cBhvr additive="base">
                                        <p:cTn id="5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
                                            <p:txEl>
                                              <p:pRg st="8" end="8"/>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9">
                                            <p:txEl>
                                              <p:pRg st="9" end="9"/>
                                            </p:txEl>
                                          </p:spTgt>
                                        </p:tgtEl>
                                        <p:attrNameLst>
                                          <p:attrName>style.visibility</p:attrName>
                                        </p:attrNameLst>
                                      </p:cBhvr>
                                      <p:to>
                                        <p:strVal val="visible"/>
                                      </p:to>
                                    </p:set>
                                    <p:anim calcmode="lin" valueType="num">
                                      <p:cBhvr additive="base">
                                        <p:cTn id="55"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9" end="9"/>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
                                            <p:txEl>
                                              <p:pRg st="10" end="10"/>
                                            </p:txEl>
                                          </p:spTgt>
                                        </p:tgtEl>
                                        <p:attrNameLst>
                                          <p:attrName>style.visibility</p:attrName>
                                        </p:attrNameLst>
                                      </p:cBhvr>
                                      <p:to>
                                        <p:strVal val="visible"/>
                                      </p:to>
                                    </p:set>
                                    <p:anim calcmode="lin" valueType="num">
                                      <p:cBhvr additive="base">
                                        <p:cTn id="59"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
                                            <p:txEl>
                                              <p:pRg st="11" end="11"/>
                                            </p:txEl>
                                          </p:spTgt>
                                        </p:tgtEl>
                                        <p:attrNameLst>
                                          <p:attrName>style.visibility</p:attrName>
                                        </p:attrNameLst>
                                      </p:cBhvr>
                                      <p:to>
                                        <p:strVal val="visible"/>
                                      </p:to>
                                    </p:set>
                                    <p:anim calcmode="lin" valueType="num">
                                      <p:cBhvr additive="base">
                                        <p:cTn id="63"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9">
                                            <p:txEl>
                                              <p:pRg st="11" end="11"/>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9">
                                            <p:txEl>
                                              <p:pRg st="12" end="12"/>
                                            </p:txEl>
                                          </p:spTgt>
                                        </p:tgtEl>
                                        <p:attrNameLst>
                                          <p:attrName>style.visibility</p:attrName>
                                        </p:attrNameLst>
                                      </p:cBhvr>
                                      <p:to>
                                        <p:strVal val="visible"/>
                                      </p:to>
                                    </p:set>
                                    <p:anim calcmode="lin" valueType="num">
                                      <p:cBhvr additive="base">
                                        <p:cTn id="67"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2" end="12"/>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
                                            <p:txEl>
                                              <p:pRg st="13" end="13"/>
                                            </p:txEl>
                                          </p:spTgt>
                                        </p:tgtEl>
                                        <p:attrNameLst>
                                          <p:attrName>style.visibility</p:attrName>
                                        </p:attrNameLst>
                                      </p:cBhvr>
                                      <p:to>
                                        <p:strVal val="visible"/>
                                      </p:to>
                                    </p:set>
                                    <p:anim calcmode="lin" valueType="num">
                                      <p:cBhvr additive="base">
                                        <p:cTn id="71"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txEl>
                                              <p:pRg st="13" end="13"/>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9">
                                            <p:txEl>
                                              <p:pRg st="14" end="14"/>
                                            </p:txEl>
                                          </p:spTgt>
                                        </p:tgtEl>
                                        <p:attrNameLst>
                                          <p:attrName>style.visibility</p:attrName>
                                        </p:attrNameLst>
                                      </p:cBhvr>
                                      <p:to>
                                        <p:strVal val="visible"/>
                                      </p:to>
                                    </p:set>
                                    <p:anim calcmode="lin" valueType="num">
                                      <p:cBhvr additive="base">
                                        <p:cTn id="75"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9">
                                            <p:txEl>
                                              <p:pRg st="14" end="14"/>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9">
                                            <p:txEl>
                                              <p:pRg st="15" end="15"/>
                                            </p:txEl>
                                          </p:spTgt>
                                        </p:tgtEl>
                                        <p:attrNameLst>
                                          <p:attrName>style.visibility</p:attrName>
                                        </p:attrNameLst>
                                      </p:cBhvr>
                                      <p:to>
                                        <p:strVal val="visible"/>
                                      </p:to>
                                    </p:set>
                                    <p:anim calcmode="lin" valueType="num">
                                      <p:cBhvr additive="base">
                                        <p:cTn id="79" dur="500" fill="hold"/>
                                        <p:tgtEl>
                                          <p:spTgt spid="9">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P spid="10"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IN" dirty="0"/>
          </a:p>
        </p:txBody>
      </p:sp>
      <p:sp>
        <p:nvSpPr>
          <p:cNvPr id="4" name="Rounded Rectangle 3"/>
          <p:cNvSpPr/>
          <p:nvPr/>
        </p:nvSpPr>
        <p:spPr>
          <a:xfrm>
            <a:off x="304800" y="990600"/>
            <a:ext cx="8534400" cy="5486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Data View</a:t>
            </a:r>
          </a:p>
        </p:txBody>
      </p:sp>
      <p:sp>
        <p:nvSpPr>
          <p:cNvPr id="5" name="Rectangle 4"/>
          <p:cNvSpPr>
            <a:spLocks noChangeArrowheads="1"/>
          </p:cNvSpPr>
          <p:nvPr/>
        </p:nvSpPr>
        <p:spPr bwMode="auto">
          <a:xfrm>
            <a:off x="900113" y="2530475"/>
            <a:ext cx="1655762" cy="4667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r>
              <a:rPr lang="en-US" b="1" dirty="0">
                <a:solidFill>
                  <a:srgbClr val="002060"/>
                </a:solidFill>
                <a:latin typeface="Book Antiqua" pitchFamily="18" charset="0"/>
                <a:ea typeface="Mangal" pitchFamily="2"/>
                <a:cs typeface="Mangal" pitchFamily="2"/>
              </a:rPr>
              <a:t>Data View</a:t>
            </a:r>
          </a:p>
        </p:txBody>
      </p:sp>
      <p:sp>
        <p:nvSpPr>
          <p:cNvPr id="7" name="AutoShape 6"/>
          <p:cNvSpPr>
            <a:spLocks/>
          </p:cNvSpPr>
          <p:nvPr/>
        </p:nvSpPr>
        <p:spPr bwMode="auto">
          <a:xfrm rot="10800000">
            <a:off x="2700338" y="1412875"/>
            <a:ext cx="719137" cy="2663825"/>
          </a:xfrm>
          <a:prstGeom prst="leftBrace">
            <a:avLst>
              <a:gd name="adj1" fmla="val 30868"/>
              <a:gd name="adj2" fmla="val 50000"/>
            </a:avLst>
          </a:prstGeom>
          <a:ln>
            <a:headEnd/>
            <a:tailEnd/>
          </a:ln>
        </p:spPr>
        <p:style>
          <a:lnRef idx="3">
            <a:schemeClr val="accent2"/>
          </a:lnRef>
          <a:fillRef idx="0">
            <a:schemeClr val="accent2"/>
          </a:fillRef>
          <a:effectRef idx="2">
            <a:schemeClr val="accent2"/>
          </a:effectRef>
          <a:fontRef idx="minor">
            <a:schemeClr val="tx1"/>
          </a:fontRef>
        </p:style>
        <p:txBody>
          <a:bodyPr wrap="none" anchor="ctr"/>
          <a:lstStyle/>
          <a:p>
            <a:endParaRPr lang="en-US"/>
          </a:p>
        </p:txBody>
      </p:sp>
      <p:sp>
        <p:nvSpPr>
          <p:cNvPr id="8" name="Rectangle 8"/>
          <p:cNvSpPr>
            <a:spLocks noChangeArrowheads="1"/>
          </p:cNvSpPr>
          <p:nvPr/>
        </p:nvSpPr>
        <p:spPr bwMode="auto">
          <a:xfrm>
            <a:off x="3492500" y="2708275"/>
            <a:ext cx="5184775" cy="7207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r>
              <a:rPr lang="en-US" b="1" dirty="0">
                <a:solidFill>
                  <a:srgbClr val="002060"/>
                </a:solidFill>
                <a:latin typeface="Book Antiqua" pitchFamily="18" charset="0"/>
                <a:ea typeface="Mangal" pitchFamily="2"/>
                <a:cs typeface="Mangal" pitchFamily="2"/>
              </a:rPr>
              <a:t>Allows data binding for Windows Forms controls. </a:t>
            </a:r>
          </a:p>
        </p:txBody>
      </p:sp>
      <p:sp>
        <p:nvSpPr>
          <p:cNvPr id="11" name="AutoShape 10"/>
          <p:cNvSpPr>
            <a:spLocks noChangeArrowheads="1"/>
          </p:cNvSpPr>
          <p:nvPr/>
        </p:nvSpPr>
        <p:spPr bwMode="auto">
          <a:xfrm>
            <a:off x="2843213" y="4365625"/>
            <a:ext cx="3816350" cy="1081088"/>
          </a:xfrm>
          <a:prstGeom prst="downArrowCallout">
            <a:avLst>
              <a:gd name="adj1" fmla="val 88253"/>
              <a:gd name="adj2" fmla="val 88253"/>
              <a:gd name="adj3" fmla="val 16667"/>
              <a:gd name="adj4" fmla="val 6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r>
              <a:rPr lang="en-US" b="1" dirty="0">
                <a:solidFill>
                  <a:srgbClr val="002060"/>
                </a:solidFill>
                <a:latin typeface="Book Antiqua" pitchFamily="18" charset="0"/>
                <a:ea typeface="Mangal" pitchFamily="2"/>
                <a:cs typeface="Mangal" pitchFamily="2"/>
              </a:rPr>
              <a:t>Data Binding</a:t>
            </a:r>
          </a:p>
        </p:txBody>
      </p:sp>
      <p:sp>
        <p:nvSpPr>
          <p:cNvPr id="12" name="Rectangle 11"/>
          <p:cNvSpPr>
            <a:spLocks noChangeArrowheads="1"/>
          </p:cNvSpPr>
          <p:nvPr/>
        </p:nvSpPr>
        <p:spPr bwMode="auto">
          <a:xfrm>
            <a:off x="900113" y="5445125"/>
            <a:ext cx="7632700" cy="100806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r>
              <a:rPr lang="en-US" b="1" dirty="0">
                <a:solidFill>
                  <a:srgbClr val="002060"/>
                </a:solidFill>
                <a:latin typeface="Book Antiqua" pitchFamily="18" charset="0"/>
                <a:ea typeface="Mangal" pitchFamily="2"/>
                <a:cs typeface="Mangal" pitchFamily="2"/>
              </a:rPr>
              <a:t>A process of binding a control of the application to any column or row of the </a:t>
            </a:r>
            <a:r>
              <a:rPr lang="en-US" b="1" dirty="0" err="1">
                <a:solidFill>
                  <a:srgbClr val="002060"/>
                </a:solidFill>
                <a:latin typeface="Book Antiqua" pitchFamily="18" charset="0"/>
                <a:ea typeface="Mangal" pitchFamily="2"/>
                <a:cs typeface="Mangal" pitchFamily="2"/>
              </a:rPr>
              <a:t>DataTable</a:t>
            </a:r>
            <a:r>
              <a:rPr lang="en-US" b="1" dirty="0">
                <a:solidFill>
                  <a:srgbClr val="002060"/>
                </a:solidFill>
                <a:latin typeface="Book Antiqua" pitchFamily="18" charset="0"/>
                <a:ea typeface="Mangal" pitchFamily="2"/>
                <a:cs typeface="Mangal" pitchFamily="2"/>
              </a:rPr>
              <a:t> so that the data stored in the database table can be displayed in that control.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stCondLst>
                                    <p:cond delay="0"/>
                                  </p:stCondLst>
                                  <p:childTnLst>
                                    <p:animEffect transition="out" filter="blinds(horizontal)">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par>
                                <p:cTn id="29" presetID="3" presetClass="exit" presetSubtype="10" fill="hold" grpId="1" nodeType="withEffect">
                                  <p:stCondLst>
                                    <p:cond delay="0"/>
                                  </p:stCondLst>
                                  <p:childTnLst>
                                    <p:animEffect transition="out" filter="blinds(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3" presetClass="exit" presetSubtype="10" fill="hold" grpId="1" nodeType="withEffect">
                                  <p:stCondLst>
                                    <p:cond delay="0"/>
                                  </p:stCondLst>
                                  <p:childTnLst>
                                    <p:animEffect transition="out" filter="blinds(horizontal)">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par>
                                <p:cTn id="38" presetID="3" presetClass="exit" presetSubtype="10" fill="hold" grpId="1" nodeType="withEffect">
                                  <p:stCondLst>
                                    <p:cond delay="0"/>
                                  </p:stCondLst>
                                  <p:childTnLst>
                                    <p:animEffect transition="out" filter="blinds(horizontal)">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5" grpId="1" animBg="1"/>
      <p:bldP spid="7" grpId="0" animBg="1"/>
      <p:bldP spid="7" grpId="1" animBg="1"/>
      <p:bldP spid="8" grpId="0" animBg="1" autoUpdateAnimBg="0"/>
      <p:bldP spid="8" grpId="1" animBg="1"/>
      <p:bldP spid="11" grpId="0" animBg="1" autoUpdateAnimBg="0"/>
      <p:bldP spid="11" grpId="1" animBg="1"/>
      <p:bldP spid="12" grpId="0" animBg="1" autoUpdateAnimBg="0"/>
      <p:bldP spid="1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Autofit/>
          </a:bodyPr>
          <a:lstStyle/>
          <a:p>
            <a:pPr marL="228600">
              <a:lnSpc>
                <a:spcPct val="150000"/>
              </a:lnSpc>
              <a:buBlip>
                <a:blip r:embed="rId3"/>
              </a:buBlip>
              <a:tabLst>
                <a:tab pos="521528" algn="l"/>
              </a:tabLst>
            </a:pPr>
            <a:endParaRPr lang="en-US" sz="1600" spc="-35" dirty="0" smtClean="0">
              <a:solidFill>
                <a:srgbClr val="002060"/>
              </a:solidFill>
              <a:latin typeface="Book Antiqua" pitchFamily="18" charset="0"/>
            </a:endParaRPr>
          </a:p>
          <a:p>
            <a:pPr marL="457200" indent="-457200">
              <a:lnSpc>
                <a:spcPct val="150000"/>
              </a:lnSpc>
              <a:buFont typeface="Wingdings" pitchFamily="2" charset="2"/>
              <a:buChar char="ü"/>
              <a:tabLst>
                <a:tab pos="521528" algn="l"/>
              </a:tabLst>
            </a:pPr>
            <a:r>
              <a:rPr lang="en-US" sz="2000" spc="-35" dirty="0" smtClean="0">
                <a:solidFill>
                  <a:srgbClr val="002060"/>
                </a:solidFill>
                <a:latin typeface="Book Antiqua" pitchFamily="18" charset="0"/>
              </a:rPr>
              <a:t>ADO.NET Dataset Overview</a:t>
            </a:r>
          </a:p>
          <a:p>
            <a:pPr marL="457200" indent="-457200">
              <a:lnSpc>
                <a:spcPct val="150000"/>
              </a:lnSpc>
              <a:buFont typeface="Wingdings" pitchFamily="2" charset="2"/>
              <a:buChar char="ü"/>
              <a:tabLst>
                <a:tab pos="521528" algn="l"/>
              </a:tabLst>
            </a:pPr>
            <a:r>
              <a:rPr lang="en-US" sz="2000" spc="-35" dirty="0" err="1" smtClean="0">
                <a:solidFill>
                  <a:srgbClr val="002060"/>
                </a:solidFill>
                <a:latin typeface="Book Antiqua" pitchFamily="18" charset="0"/>
              </a:rPr>
              <a:t>DataAdaptor</a:t>
            </a:r>
            <a:endParaRPr lang="en-US" sz="2000" spc="-35" dirty="0" smtClean="0">
              <a:solidFill>
                <a:srgbClr val="002060"/>
              </a:solidFill>
              <a:latin typeface="Book Antiqua" pitchFamily="18" charset="0"/>
            </a:endParaRPr>
          </a:p>
          <a:p>
            <a:pPr marL="457200" indent="-457200">
              <a:lnSpc>
                <a:spcPct val="150000"/>
              </a:lnSpc>
              <a:buFont typeface="Wingdings" pitchFamily="2" charset="2"/>
              <a:buChar char="ü"/>
              <a:tabLst>
                <a:tab pos="521528" algn="l"/>
              </a:tabLst>
            </a:pPr>
            <a:r>
              <a:rPr lang="en-US" sz="2000" spc="-35" dirty="0" smtClean="0">
                <a:solidFill>
                  <a:srgbClr val="002060"/>
                </a:solidFill>
                <a:latin typeface="Book Antiqua" pitchFamily="18" charset="0"/>
              </a:rPr>
              <a:t>Using </a:t>
            </a:r>
            <a:r>
              <a:rPr lang="en-US" sz="2000" spc="-35" dirty="0" err="1" smtClean="0">
                <a:solidFill>
                  <a:srgbClr val="002060"/>
                </a:solidFill>
                <a:latin typeface="Book Antiqua" pitchFamily="18" charset="0"/>
              </a:rPr>
              <a:t>DataTables,DataRow,DataColumn</a:t>
            </a:r>
            <a:r>
              <a:rPr lang="en-US" sz="2000" spc="-35" dirty="0" smtClean="0">
                <a:solidFill>
                  <a:srgbClr val="002060"/>
                </a:solidFill>
                <a:latin typeface="Book Antiqua" pitchFamily="18" charset="0"/>
              </a:rPr>
              <a:t> and </a:t>
            </a:r>
            <a:r>
              <a:rPr lang="en-US" sz="2000" spc="-35" dirty="0" err="1" smtClean="0">
                <a:solidFill>
                  <a:srgbClr val="002060"/>
                </a:solidFill>
                <a:latin typeface="Book Antiqua" pitchFamily="18" charset="0"/>
              </a:rPr>
              <a:t>Dataviews</a:t>
            </a:r>
            <a:endParaRPr lang="en-US" sz="2000" spc="-35" dirty="0" smtClean="0">
              <a:solidFill>
                <a:srgbClr val="002060"/>
              </a:solidFill>
              <a:latin typeface="Book Antiqua" pitchFamily="18" charset="0"/>
            </a:endParaRPr>
          </a:p>
          <a:p>
            <a:pPr marL="457200" indent="-457200">
              <a:lnSpc>
                <a:spcPct val="150000"/>
              </a:lnSpc>
              <a:buFont typeface="Wingdings" pitchFamily="2" charset="2"/>
              <a:buChar char="ü"/>
              <a:tabLst>
                <a:tab pos="521528" algn="l"/>
              </a:tabLst>
            </a:pPr>
            <a:r>
              <a:rPr lang="en-US" sz="2000" spc="-35" dirty="0" smtClean="0">
                <a:solidFill>
                  <a:srgbClr val="002060"/>
                </a:solidFill>
                <a:latin typeface="Book Antiqua" pitchFamily="18" charset="0"/>
              </a:rPr>
              <a:t>Transactions in ADO.NET </a:t>
            </a:r>
          </a:p>
          <a:p>
            <a:pPr marL="457200" indent="-457200">
              <a:lnSpc>
                <a:spcPct val="150000"/>
              </a:lnSpc>
              <a:buFont typeface="Wingdings" pitchFamily="2" charset="2"/>
              <a:buChar char="ü"/>
              <a:tabLst>
                <a:tab pos="521528" algn="l"/>
              </a:tabLst>
            </a:pPr>
            <a:r>
              <a:rPr lang="en-US" sz="2000" spc="-35" dirty="0" smtClean="0">
                <a:solidFill>
                  <a:srgbClr val="002060"/>
                </a:solidFill>
                <a:latin typeface="Book Antiqua" pitchFamily="18" charset="0"/>
              </a:rPr>
              <a:t>Calling  Stored Procedures using </a:t>
            </a:r>
            <a:r>
              <a:rPr lang="en-US" sz="2000" spc="-35" dirty="0" err="1" smtClean="0">
                <a:solidFill>
                  <a:srgbClr val="002060"/>
                </a:solidFill>
                <a:latin typeface="Book Antiqua" pitchFamily="18" charset="0"/>
              </a:rPr>
              <a:t>ADO.Net</a:t>
            </a:r>
            <a:endParaRPr lang="en-US" sz="2000" spc="-35" dirty="0" smtClean="0">
              <a:solidFill>
                <a:srgbClr val="002060"/>
              </a:solidFill>
              <a:latin typeface="Book Antiqua" pitchFamily="18" charset="0"/>
            </a:endParaRPr>
          </a:p>
          <a:p>
            <a:pPr>
              <a:lnSpc>
                <a:spcPct val="150000"/>
              </a:lnSpc>
              <a:buBlip>
                <a:blip r:embed="rId3"/>
              </a:buBlip>
              <a:tabLst>
                <a:tab pos="521528" algn="l"/>
              </a:tabLst>
            </a:pPr>
            <a:endParaRPr lang="en-US" sz="2000" b="1" spc="-35" dirty="0" smtClean="0">
              <a:solidFill>
                <a:srgbClr val="002060"/>
              </a:solidFill>
              <a:latin typeface="Book Antiqua"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Data View</a:t>
            </a:r>
          </a:p>
        </p:txBody>
      </p:sp>
      <p:graphicFrame>
        <p:nvGraphicFramePr>
          <p:cNvPr id="9" name="Group 83"/>
          <p:cNvGraphicFramePr>
            <a:graphicFrameLocks/>
          </p:cNvGraphicFramePr>
          <p:nvPr/>
        </p:nvGraphicFramePr>
        <p:xfrm>
          <a:off x="457200" y="1350645"/>
          <a:ext cx="8156575" cy="3693795"/>
        </p:xfrm>
        <a:graphic>
          <a:graphicData uri="http://schemas.openxmlformats.org/drawingml/2006/table">
            <a:tbl>
              <a:tblPr/>
              <a:tblGrid>
                <a:gridCol w="3133725">
                  <a:extLst>
                    <a:ext uri="{9D8B030D-6E8A-4147-A177-3AD203B41FA5}">
                      <a16:colId xmlns:a16="http://schemas.microsoft.com/office/drawing/2014/main" xmlns="" val="20000"/>
                    </a:ext>
                  </a:extLst>
                </a:gridCol>
                <a:gridCol w="5022850">
                  <a:extLst>
                    <a:ext uri="{9D8B030D-6E8A-4147-A177-3AD203B41FA5}">
                      <a16:colId xmlns:a16="http://schemas.microsoft.com/office/drawing/2014/main" xmlns="" val="20001"/>
                    </a:ext>
                  </a:extLst>
                </a:gridCol>
              </a:tblGrid>
              <a:tr h="25241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Property</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宋体" charset="-122"/>
                        </a:rPr>
                        <a:t>Description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extLst>
                  <a:ext uri="{0D108BD9-81ED-4DB2-BD59-A6C34878D82A}">
                    <a16:rowId xmlns:a16="http://schemas.microsoft.com/office/drawing/2014/main" xmlns="" val="10000"/>
                  </a:ext>
                </a:extLst>
              </a:tr>
              <a:tr h="396875">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Item</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Gets a row of data from a specified table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679450">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RowFilter</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Gets or sets the expression used to filter which rows are viewed in the DataView.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RowStateFilter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Used to get the row state filter of the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DataView</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Table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Represents the source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DataTable</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2873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宋体" charset="-122"/>
                        </a:rPr>
                        <a:t>Method</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Description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extLst>
                  <a:ext uri="{0D108BD9-81ED-4DB2-BD59-A6C34878D82A}">
                    <a16:rowId xmlns:a16="http://schemas.microsoft.com/office/drawing/2014/main" xmlns="" val="10005"/>
                  </a:ext>
                </a:extLst>
              </a:tr>
              <a:tr h="1603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AddNew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Adds a new row to the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DataView</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r h="514350">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Delete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Deletes a row at the specified index.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Data View</a:t>
            </a:r>
          </a:p>
        </p:txBody>
      </p:sp>
      <p:sp>
        <p:nvSpPr>
          <p:cNvPr id="3" name="Rectangle 79"/>
          <p:cNvSpPr>
            <a:spLocks noChangeArrowheads="1"/>
          </p:cNvSpPr>
          <p:nvPr/>
        </p:nvSpPr>
        <p:spPr bwMode="auto">
          <a:xfrm>
            <a:off x="381000" y="1116836"/>
            <a:ext cx="8459787" cy="452431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r>
              <a:rPr lang="en-US" dirty="0" err="1">
                <a:solidFill>
                  <a:srgbClr val="002060"/>
                </a:solidFill>
                <a:latin typeface="Book Antiqua" pitchFamily="18" charset="0"/>
              </a:rPr>
              <a:t>DataRow</a:t>
            </a:r>
            <a:r>
              <a:rPr lang="en-US" dirty="0">
                <a:solidFill>
                  <a:srgbClr val="002060"/>
                </a:solidFill>
                <a:latin typeface="Book Antiqua" pitchFamily="18" charset="0"/>
              </a:rPr>
              <a:t> </a:t>
            </a:r>
            <a:r>
              <a:rPr lang="en-US" dirty="0" err="1">
                <a:solidFill>
                  <a:srgbClr val="002060"/>
                </a:solidFill>
                <a:latin typeface="Book Antiqua" pitchFamily="18" charset="0"/>
              </a:rPr>
              <a:t>objStudentRow</a:t>
            </a:r>
            <a:r>
              <a:rPr lang="en-US" dirty="0">
                <a:solidFill>
                  <a:srgbClr val="002060"/>
                </a:solidFill>
                <a:latin typeface="Book Antiqua" pitchFamily="18" charset="0"/>
              </a:rPr>
              <a:t> = </a:t>
            </a:r>
            <a:r>
              <a:rPr lang="en-US" dirty="0" err="1">
                <a:solidFill>
                  <a:srgbClr val="002060"/>
                </a:solidFill>
                <a:latin typeface="Book Antiqua" pitchFamily="18" charset="0"/>
              </a:rPr>
              <a:t>objStudentTable.NewRow</a:t>
            </a:r>
            <a:r>
              <a:rPr lang="en-US" dirty="0">
                <a:solidFill>
                  <a:srgbClr val="002060"/>
                </a:solidFill>
                <a:latin typeface="Book Antiqua" pitchFamily="18" charset="0"/>
              </a:rPr>
              <a:t>();</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objStudentRow</a:t>
            </a:r>
            <a:r>
              <a:rPr lang="en-US" dirty="0">
                <a:solidFill>
                  <a:srgbClr val="002060"/>
                </a:solidFill>
                <a:latin typeface="Book Antiqua" pitchFamily="18" charset="0"/>
              </a:rPr>
              <a:t>["</a:t>
            </a:r>
            <a:r>
              <a:rPr lang="en-US" dirty="0" err="1">
                <a:solidFill>
                  <a:srgbClr val="002060"/>
                </a:solidFill>
                <a:latin typeface="Book Antiqua" pitchFamily="18" charset="0"/>
              </a:rPr>
              <a:t>StudentNo</a:t>
            </a:r>
            <a:r>
              <a:rPr lang="en-US" dirty="0">
                <a:solidFill>
                  <a:srgbClr val="002060"/>
                </a:solidFill>
                <a:latin typeface="Book Antiqua" pitchFamily="18" charset="0"/>
              </a:rPr>
              <a:t>"]=101;</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objStudentRow</a:t>
            </a:r>
            <a:r>
              <a:rPr lang="en-US" dirty="0">
                <a:solidFill>
                  <a:srgbClr val="002060"/>
                </a:solidFill>
                <a:latin typeface="Book Antiqua" pitchFamily="18" charset="0"/>
              </a:rPr>
              <a:t>["</a:t>
            </a:r>
            <a:r>
              <a:rPr lang="en-US" dirty="0" err="1">
                <a:solidFill>
                  <a:srgbClr val="002060"/>
                </a:solidFill>
                <a:latin typeface="Book Antiqua" pitchFamily="18" charset="0"/>
              </a:rPr>
              <a:t>StudentName</a:t>
            </a:r>
            <a:r>
              <a:rPr lang="en-US" dirty="0">
                <a:solidFill>
                  <a:srgbClr val="002060"/>
                </a:solidFill>
                <a:latin typeface="Book Antiqua" pitchFamily="18" charset="0"/>
              </a:rPr>
              <a:t>"]="David Blake";</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objStudentRow</a:t>
            </a:r>
            <a:r>
              <a:rPr lang="en-US" dirty="0">
                <a:solidFill>
                  <a:srgbClr val="002060"/>
                </a:solidFill>
                <a:latin typeface="Book Antiqua" pitchFamily="18" charset="0"/>
              </a:rPr>
              <a:t>["</a:t>
            </a:r>
            <a:r>
              <a:rPr lang="en-US" dirty="0" err="1">
                <a:solidFill>
                  <a:srgbClr val="002060"/>
                </a:solidFill>
                <a:latin typeface="Book Antiqua" pitchFamily="18" charset="0"/>
              </a:rPr>
              <a:t>StudentMarks</a:t>
            </a:r>
            <a:r>
              <a:rPr lang="en-US" dirty="0">
                <a:solidFill>
                  <a:srgbClr val="002060"/>
                </a:solidFill>
                <a:latin typeface="Book Antiqua" pitchFamily="18" charset="0"/>
              </a:rPr>
              <a:t>"]=55;</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objStudentTable.Rows.Add</a:t>
            </a:r>
            <a:r>
              <a:rPr lang="en-US" dirty="0">
                <a:solidFill>
                  <a:srgbClr val="002060"/>
                </a:solidFill>
                <a:latin typeface="Book Antiqua" pitchFamily="18" charset="0"/>
              </a:rPr>
              <a:t>(</a:t>
            </a:r>
            <a:r>
              <a:rPr lang="en-US" dirty="0" err="1">
                <a:solidFill>
                  <a:srgbClr val="002060"/>
                </a:solidFill>
                <a:latin typeface="Book Antiqua" pitchFamily="18" charset="0"/>
              </a:rPr>
              <a:t>objStudentRow</a:t>
            </a:r>
            <a:r>
              <a:rPr lang="en-US" dirty="0">
                <a:solidFill>
                  <a:srgbClr val="002060"/>
                </a:solidFill>
                <a:latin typeface="Book Antiqua" pitchFamily="18" charset="0"/>
              </a:rPr>
              <a:t>);</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objStudentRow</a:t>
            </a:r>
            <a:r>
              <a:rPr lang="en-US" dirty="0">
                <a:solidFill>
                  <a:srgbClr val="002060"/>
                </a:solidFill>
                <a:latin typeface="Book Antiqua" pitchFamily="18" charset="0"/>
              </a:rPr>
              <a:t> = </a:t>
            </a:r>
            <a:r>
              <a:rPr lang="en-US" dirty="0" err="1">
                <a:solidFill>
                  <a:srgbClr val="002060"/>
                </a:solidFill>
                <a:latin typeface="Book Antiqua" pitchFamily="18" charset="0"/>
              </a:rPr>
              <a:t>objStudentTable.NewRow</a:t>
            </a:r>
            <a:r>
              <a:rPr lang="en-US" dirty="0">
                <a:solidFill>
                  <a:srgbClr val="002060"/>
                </a:solidFill>
                <a:latin typeface="Book Antiqua" pitchFamily="18" charset="0"/>
              </a:rPr>
              <a:t>();</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objStudentRow</a:t>
            </a:r>
            <a:r>
              <a:rPr lang="en-US" dirty="0">
                <a:solidFill>
                  <a:srgbClr val="002060"/>
                </a:solidFill>
                <a:latin typeface="Book Antiqua" pitchFamily="18" charset="0"/>
              </a:rPr>
              <a:t>["</a:t>
            </a:r>
            <a:r>
              <a:rPr lang="en-US" dirty="0" err="1">
                <a:solidFill>
                  <a:srgbClr val="002060"/>
                </a:solidFill>
                <a:latin typeface="Book Antiqua" pitchFamily="18" charset="0"/>
              </a:rPr>
              <a:t>StudentNo</a:t>
            </a:r>
            <a:r>
              <a:rPr lang="en-US" dirty="0">
                <a:solidFill>
                  <a:srgbClr val="002060"/>
                </a:solidFill>
                <a:latin typeface="Book Antiqua" pitchFamily="18" charset="0"/>
              </a:rPr>
              <a:t>"]=102;</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objStudentRow</a:t>
            </a:r>
            <a:r>
              <a:rPr lang="en-US" dirty="0">
                <a:solidFill>
                  <a:srgbClr val="002060"/>
                </a:solidFill>
                <a:latin typeface="Book Antiqua" pitchFamily="18" charset="0"/>
              </a:rPr>
              <a:t>["</a:t>
            </a:r>
            <a:r>
              <a:rPr lang="en-US" dirty="0" err="1">
                <a:solidFill>
                  <a:srgbClr val="002060"/>
                </a:solidFill>
                <a:latin typeface="Book Antiqua" pitchFamily="18" charset="0"/>
              </a:rPr>
              <a:t>StudentName</a:t>
            </a:r>
            <a:r>
              <a:rPr lang="en-US" dirty="0">
                <a:solidFill>
                  <a:srgbClr val="002060"/>
                </a:solidFill>
                <a:latin typeface="Book Antiqua" pitchFamily="18" charset="0"/>
              </a:rPr>
              <a:t>"]="John Williams";</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objStudentRow</a:t>
            </a:r>
            <a:r>
              <a:rPr lang="en-US" dirty="0">
                <a:solidFill>
                  <a:srgbClr val="002060"/>
                </a:solidFill>
                <a:latin typeface="Book Antiqua" pitchFamily="18" charset="0"/>
              </a:rPr>
              <a:t>["</a:t>
            </a:r>
            <a:r>
              <a:rPr lang="en-US" dirty="0" err="1">
                <a:solidFill>
                  <a:srgbClr val="002060"/>
                </a:solidFill>
                <a:latin typeface="Book Antiqua" pitchFamily="18" charset="0"/>
              </a:rPr>
              <a:t>StudentMarks</a:t>
            </a:r>
            <a:r>
              <a:rPr lang="en-US" dirty="0">
                <a:solidFill>
                  <a:srgbClr val="002060"/>
                </a:solidFill>
                <a:latin typeface="Book Antiqua" pitchFamily="18" charset="0"/>
              </a:rPr>
              <a:t>"]=67;</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objStudentTable.Rows.Add</a:t>
            </a:r>
            <a:r>
              <a:rPr lang="en-US" dirty="0">
                <a:solidFill>
                  <a:srgbClr val="002060"/>
                </a:solidFill>
                <a:latin typeface="Book Antiqua" pitchFamily="18" charset="0"/>
              </a:rPr>
              <a:t>(</a:t>
            </a:r>
            <a:r>
              <a:rPr lang="en-US" dirty="0" err="1">
                <a:solidFill>
                  <a:srgbClr val="002060"/>
                </a:solidFill>
                <a:latin typeface="Book Antiqua" pitchFamily="18" charset="0"/>
              </a:rPr>
              <a:t>objStudentRow</a:t>
            </a:r>
            <a:r>
              <a:rPr lang="en-US" dirty="0">
                <a:solidFill>
                  <a:srgbClr val="002060"/>
                </a:solidFill>
                <a:latin typeface="Book Antiqua" pitchFamily="18" charset="0"/>
              </a:rPr>
              <a:t>);</a:t>
            </a:r>
            <a:endParaRPr lang="hi-IN" dirty="0">
              <a:solidFill>
                <a:srgbClr val="002060"/>
              </a:solidFill>
              <a:latin typeface="Book Antiqua" pitchFamily="18" charset="0"/>
            </a:endParaRPr>
          </a:p>
          <a:p>
            <a:r>
              <a:rPr lang="en-US" dirty="0" err="1">
                <a:solidFill>
                  <a:srgbClr val="002060"/>
                </a:solidFill>
                <a:latin typeface="Book Antiqua" pitchFamily="18" charset="0"/>
              </a:rPr>
              <a:t>DataView</a:t>
            </a:r>
            <a:r>
              <a:rPr lang="en-US" dirty="0">
                <a:solidFill>
                  <a:srgbClr val="002060"/>
                </a:solidFill>
                <a:latin typeface="Book Antiqua" pitchFamily="18" charset="0"/>
              </a:rPr>
              <a:t> </a:t>
            </a:r>
            <a:r>
              <a:rPr lang="en-US" dirty="0" err="1">
                <a:solidFill>
                  <a:srgbClr val="002060"/>
                </a:solidFill>
                <a:latin typeface="Book Antiqua" pitchFamily="18" charset="0"/>
              </a:rPr>
              <a:t>objStudentView</a:t>
            </a:r>
            <a:r>
              <a:rPr lang="en-US" dirty="0">
                <a:solidFill>
                  <a:srgbClr val="002060"/>
                </a:solidFill>
                <a:latin typeface="Book Antiqua" pitchFamily="18" charset="0"/>
              </a:rPr>
              <a:t> = new </a:t>
            </a:r>
            <a:r>
              <a:rPr lang="en-US" dirty="0" err="1">
                <a:solidFill>
                  <a:srgbClr val="002060"/>
                </a:solidFill>
                <a:latin typeface="Book Antiqua" pitchFamily="18" charset="0"/>
              </a:rPr>
              <a:t>DataView</a:t>
            </a:r>
            <a:r>
              <a:rPr lang="en-US" dirty="0">
                <a:solidFill>
                  <a:srgbClr val="002060"/>
                </a:solidFill>
                <a:latin typeface="Book Antiqua" pitchFamily="18" charset="0"/>
              </a:rPr>
              <a:t>(</a:t>
            </a:r>
            <a:r>
              <a:rPr lang="en-US" dirty="0" err="1">
                <a:solidFill>
                  <a:srgbClr val="002060"/>
                </a:solidFill>
                <a:latin typeface="Book Antiqua" pitchFamily="18" charset="0"/>
              </a:rPr>
              <a:t>objStudentTable</a:t>
            </a:r>
            <a:r>
              <a:rPr lang="en-US" dirty="0">
                <a:solidFill>
                  <a:srgbClr val="002060"/>
                </a:solidFill>
                <a:latin typeface="Book Antiqua" pitchFamily="18" charset="0"/>
              </a:rPr>
              <a:t>);</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objStudentView.RowFilter</a:t>
            </a:r>
            <a:r>
              <a:rPr lang="en-US" dirty="0">
                <a:solidFill>
                  <a:srgbClr val="002060"/>
                </a:solidFill>
                <a:latin typeface="Book Antiqua" pitchFamily="18" charset="0"/>
              </a:rPr>
              <a:t> = "</a:t>
            </a:r>
            <a:r>
              <a:rPr lang="en-US" dirty="0" err="1">
                <a:solidFill>
                  <a:srgbClr val="002060"/>
                </a:solidFill>
                <a:latin typeface="Book Antiqua" pitchFamily="18" charset="0"/>
              </a:rPr>
              <a:t>StudentMarks</a:t>
            </a:r>
            <a:r>
              <a:rPr lang="en-US" dirty="0">
                <a:solidFill>
                  <a:srgbClr val="002060"/>
                </a:solidFill>
                <a:latin typeface="Book Antiqua" pitchFamily="18" charset="0"/>
              </a:rPr>
              <a:t> &gt; 60";</a:t>
            </a:r>
            <a:endParaRPr lang="hi-IN" dirty="0">
              <a:solidFill>
                <a:srgbClr val="002060"/>
              </a:solidFill>
              <a:latin typeface="Book Antiqua" pitchFamily="18" charset="0"/>
            </a:endParaRPr>
          </a:p>
          <a:p>
            <a:r>
              <a:rPr lang="en-US" dirty="0">
                <a:solidFill>
                  <a:srgbClr val="002060"/>
                </a:solidFill>
                <a:latin typeface="Book Antiqua" pitchFamily="18" charset="0"/>
              </a:rPr>
              <a:t>for(</a:t>
            </a:r>
            <a:r>
              <a:rPr lang="en-US" dirty="0" err="1">
                <a:solidFill>
                  <a:srgbClr val="002060"/>
                </a:solidFill>
                <a:latin typeface="Book Antiqua" pitchFamily="18" charset="0"/>
              </a:rPr>
              <a:t>int</a:t>
            </a:r>
            <a:r>
              <a:rPr lang="en-US" dirty="0">
                <a:solidFill>
                  <a:srgbClr val="002060"/>
                </a:solidFill>
                <a:latin typeface="Book Antiqua" pitchFamily="18" charset="0"/>
              </a:rPr>
              <a:t> </a:t>
            </a:r>
            <a:r>
              <a:rPr lang="en-US" dirty="0" err="1">
                <a:solidFill>
                  <a:srgbClr val="002060"/>
                </a:solidFill>
                <a:latin typeface="Book Antiqua" pitchFamily="18" charset="0"/>
              </a:rPr>
              <a:t>ctr</a:t>
            </a:r>
            <a:r>
              <a:rPr lang="en-US" dirty="0">
                <a:solidFill>
                  <a:srgbClr val="002060"/>
                </a:solidFill>
                <a:latin typeface="Book Antiqua" pitchFamily="18" charset="0"/>
              </a:rPr>
              <a:t> =0; </a:t>
            </a:r>
            <a:r>
              <a:rPr lang="en-US" dirty="0" err="1">
                <a:solidFill>
                  <a:srgbClr val="002060"/>
                </a:solidFill>
                <a:latin typeface="Book Antiqua" pitchFamily="18" charset="0"/>
              </a:rPr>
              <a:t>ctr</a:t>
            </a:r>
            <a:r>
              <a:rPr lang="en-US" dirty="0">
                <a:solidFill>
                  <a:srgbClr val="002060"/>
                </a:solidFill>
                <a:latin typeface="Book Antiqua" pitchFamily="18" charset="0"/>
              </a:rPr>
              <a:t> &lt; </a:t>
            </a:r>
            <a:r>
              <a:rPr lang="en-US" dirty="0" err="1">
                <a:solidFill>
                  <a:srgbClr val="002060"/>
                </a:solidFill>
                <a:latin typeface="Book Antiqua" pitchFamily="18" charset="0"/>
              </a:rPr>
              <a:t>objStudentView.Count</a:t>
            </a:r>
            <a:r>
              <a:rPr lang="en-US" dirty="0">
                <a:solidFill>
                  <a:srgbClr val="002060"/>
                </a:solidFill>
                <a:latin typeface="Book Antiqua" pitchFamily="18" charset="0"/>
              </a:rPr>
              <a:t>; </a:t>
            </a:r>
            <a:r>
              <a:rPr lang="en-US" dirty="0" err="1">
                <a:solidFill>
                  <a:srgbClr val="002060"/>
                </a:solidFill>
                <a:latin typeface="Book Antiqua" pitchFamily="18" charset="0"/>
              </a:rPr>
              <a:t>ctr</a:t>
            </a:r>
            <a:r>
              <a:rPr lang="en-US" dirty="0">
                <a:solidFill>
                  <a:srgbClr val="002060"/>
                </a:solidFill>
                <a:latin typeface="Book Antiqua" pitchFamily="18" charset="0"/>
              </a:rPr>
              <a:t>++)</a:t>
            </a:r>
            <a:endParaRPr lang="hi-IN" dirty="0">
              <a:solidFill>
                <a:srgbClr val="002060"/>
              </a:solidFill>
              <a:latin typeface="Book Antiqua" pitchFamily="18" charset="0"/>
            </a:endParaRPr>
          </a:p>
          <a:p>
            <a:r>
              <a:rPr lang="hi-IN" dirty="0">
                <a:solidFill>
                  <a:srgbClr val="002060"/>
                </a:solidFill>
                <a:latin typeface="Book Antiqua" pitchFamily="18" charset="0"/>
              </a:rPr>
              <a:t>{</a:t>
            </a:r>
          </a:p>
          <a:p>
            <a:r>
              <a:rPr lang="en-US" dirty="0" err="1">
                <a:solidFill>
                  <a:srgbClr val="002060"/>
                </a:solidFill>
                <a:latin typeface="Book Antiqua" pitchFamily="18" charset="0"/>
              </a:rPr>
              <a:t>MessageBox.Show</a:t>
            </a:r>
            <a:r>
              <a:rPr lang="en-US" dirty="0">
                <a:solidFill>
                  <a:srgbClr val="002060"/>
                </a:solidFill>
                <a:latin typeface="Book Antiqua" pitchFamily="18" charset="0"/>
              </a:rPr>
              <a:t>(</a:t>
            </a:r>
            <a:r>
              <a:rPr lang="en-US" dirty="0" err="1">
                <a:solidFill>
                  <a:srgbClr val="002060"/>
                </a:solidFill>
                <a:latin typeface="Book Antiqua" pitchFamily="18" charset="0"/>
              </a:rPr>
              <a:t>objStudentView</a:t>
            </a:r>
            <a:r>
              <a:rPr lang="en-US" dirty="0">
                <a:solidFill>
                  <a:srgbClr val="002060"/>
                </a:solidFill>
                <a:latin typeface="Book Antiqua" pitchFamily="18" charset="0"/>
              </a:rPr>
              <a:t>[</a:t>
            </a:r>
            <a:r>
              <a:rPr lang="en-US" dirty="0" err="1">
                <a:solidFill>
                  <a:srgbClr val="002060"/>
                </a:solidFill>
                <a:latin typeface="Book Antiqua" pitchFamily="18" charset="0"/>
              </a:rPr>
              <a:t>ctr</a:t>
            </a:r>
            <a:r>
              <a:rPr lang="en-US" dirty="0">
                <a:solidFill>
                  <a:srgbClr val="002060"/>
                </a:solidFill>
                <a:latin typeface="Book Antiqua" pitchFamily="18" charset="0"/>
              </a:rPr>
              <a:t>]["</a:t>
            </a:r>
            <a:r>
              <a:rPr lang="en-US" dirty="0" err="1">
                <a:solidFill>
                  <a:srgbClr val="002060"/>
                </a:solidFill>
                <a:latin typeface="Book Antiqua" pitchFamily="18" charset="0"/>
              </a:rPr>
              <a:t>StudentNo</a:t>
            </a:r>
            <a:r>
              <a:rPr lang="en-US" dirty="0">
                <a:solidFill>
                  <a:srgbClr val="002060"/>
                </a:solidFill>
                <a:latin typeface="Book Antiqua" pitchFamily="18" charset="0"/>
              </a:rPr>
              <a:t>"].</a:t>
            </a:r>
            <a:r>
              <a:rPr lang="en-US" dirty="0" err="1">
                <a:solidFill>
                  <a:srgbClr val="002060"/>
                </a:solidFill>
                <a:latin typeface="Book Antiqua" pitchFamily="18" charset="0"/>
              </a:rPr>
              <a:t>ToString</a:t>
            </a:r>
            <a:r>
              <a:rPr lang="en-US" dirty="0">
                <a:solidFill>
                  <a:srgbClr val="002060"/>
                </a:solidFill>
                <a:latin typeface="Book Antiqua" pitchFamily="18" charset="0"/>
              </a:rPr>
              <a:t>());</a:t>
            </a:r>
            <a:endParaRPr lang="hi-IN" dirty="0">
              <a:solidFill>
                <a:srgbClr val="002060"/>
              </a:solidFill>
              <a:latin typeface="Book Antiqua" pitchFamily="18" charset="0"/>
            </a:endParaRPr>
          </a:p>
          <a:p>
            <a:r>
              <a:rPr lang="hi-IN" dirty="0">
                <a:solidFill>
                  <a:srgbClr val="002060"/>
                </a:solidFill>
                <a:latin typeface="Book Antiqua" pitchFamily="18" charset="0"/>
                <a:ea typeface="Mangal" pitchFamily="2"/>
                <a:cs typeface="Mangal" pitchFamily="2"/>
              </a:rPr>
              <a:t>}</a:t>
            </a:r>
            <a:endParaRPr lang="en-US" dirty="0">
              <a:solidFill>
                <a:srgbClr val="002060"/>
              </a:solidFill>
              <a:latin typeface="Book Antiqua" pitchFamily="18" charset="0"/>
              <a:ea typeface="Mangal" pitchFamily="2"/>
              <a:cs typeface="Mangal" pitchFamily="2"/>
            </a:endParaRPr>
          </a:p>
        </p:txBody>
      </p:sp>
      <p:sp>
        <p:nvSpPr>
          <p:cNvPr id="4" name="Rectangle 80"/>
          <p:cNvSpPr>
            <a:spLocks noChangeArrowheads="1"/>
          </p:cNvSpPr>
          <p:nvPr/>
        </p:nvSpPr>
        <p:spPr bwMode="auto">
          <a:xfrm>
            <a:off x="3276600" y="5687110"/>
            <a:ext cx="4895850" cy="64633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just"/>
            <a:r>
              <a:rPr lang="en-US" dirty="0">
                <a:solidFill>
                  <a:srgbClr val="002060"/>
                </a:solidFill>
                <a:latin typeface="Book Antiqua" pitchFamily="18" charset="0"/>
              </a:rPr>
              <a:t>Creating a </a:t>
            </a:r>
            <a:r>
              <a:rPr lang="en-US" dirty="0" err="1">
                <a:solidFill>
                  <a:srgbClr val="002060"/>
                </a:solidFill>
                <a:latin typeface="Book Antiqua" pitchFamily="18" charset="0"/>
              </a:rPr>
              <a:t>DataView</a:t>
            </a:r>
            <a:r>
              <a:rPr lang="en-US" dirty="0">
                <a:solidFill>
                  <a:srgbClr val="002060"/>
                </a:solidFill>
                <a:latin typeface="Book Antiqua" pitchFamily="18" charset="0"/>
              </a:rPr>
              <a:t> and applying some filter on the view.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 calcmode="lin" valueType="num">
                                      <p:cBhvr additive="base">
                                        <p:cTn id="7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
                                            <p:bg/>
                                          </p:spTgt>
                                        </p:tgtEl>
                                        <p:attrNameLst>
                                          <p:attrName>style.visibility</p:attrName>
                                        </p:attrNameLst>
                                      </p:cBhvr>
                                      <p:to>
                                        <p:strVal val="visible"/>
                                      </p:to>
                                    </p:set>
                                    <p:anim calcmode="lin" valueType="num">
                                      <p:cBhvr additive="base">
                                        <p:cTn id="75" dur="500" fill="hold"/>
                                        <p:tgtEl>
                                          <p:spTgt spid="4">
                                            <p:bg/>
                                          </p:spTgt>
                                        </p:tgtEl>
                                        <p:attrNameLst>
                                          <p:attrName>ppt_x</p:attrName>
                                        </p:attrNameLst>
                                      </p:cBhvr>
                                      <p:tavLst>
                                        <p:tav tm="0">
                                          <p:val>
                                            <p:strVal val="#ppt_x"/>
                                          </p:val>
                                        </p:tav>
                                        <p:tav tm="100000">
                                          <p:val>
                                            <p:strVal val="#ppt_x"/>
                                          </p:val>
                                        </p:tav>
                                      </p:tavLst>
                                    </p:anim>
                                    <p:anim calcmode="lin" valueType="num">
                                      <p:cBhvr additive="base">
                                        <p:cTn id="76" dur="500" fill="hold"/>
                                        <p:tgtEl>
                                          <p:spTgt spid="4">
                                            <p:bg/>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
                                            <p:txEl>
                                              <p:pRg st="0" end="0"/>
                                            </p:txEl>
                                          </p:spTgt>
                                        </p:tgtEl>
                                        <p:attrNameLst>
                                          <p:attrName>style.visibility</p:attrName>
                                        </p:attrNameLst>
                                      </p:cBhvr>
                                      <p:to>
                                        <p:strVal val="visible"/>
                                      </p:to>
                                    </p:set>
                                    <p:anim calcmode="lin" valueType="num">
                                      <p:cBhvr additive="base">
                                        <p:cTn id="7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P spid="4" grpId="0" build="allAtOnce"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5884.jpg"/>
          <p:cNvPicPr>
            <a:picLocks noChangeAspect="1"/>
          </p:cNvPicPr>
          <p:nvPr/>
        </p:nvPicPr>
        <p:blipFill>
          <a:blip r:embed="rId3" cstate="print"/>
          <a:stretch>
            <a:fillRect/>
          </a:stretch>
        </p:blipFill>
        <p:spPr>
          <a:xfrm>
            <a:off x="304800" y="990600"/>
            <a:ext cx="8458200" cy="5105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IN" dirty="0"/>
          </a:p>
        </p:txBody>
      </p:sp>
      <p:graphicFrame>
        <p:nvGraphicFramePr>
          <p:cNvPr id="4" name="Diagram 3"/>
          <p:cNvGraphicFramePr/>
          <p:nvPr/>
        </p:nvGraphicFramePr>
        <p:xfrm>
          <a:off x="1143000" y="609600"/>
          <a:ext cx="7010400"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Dataset</a:t>
            </a:r>
          </a:p>
        </p:txBody>
      </p:sp>
      <p:sp>
        <p:nvSpPr>
          <p:cNvPr id="11" name="Text Box 4"/>
          <p:cNvSpPr txBox="1">
            <a:spLocks noChangeArrowheads="1"/>
          </p:cNvSpPr>
          <p:nvPr/>
        </p:nvSpPr>
        <p:spPr bwMode="auto">
          <a:xfrm>
            <a:off x="374650" y="3771900"/>
            <a:ext cx="1371600" cy="457200"/>
          </a:xfrm>
          <a:prstGeom prst="rect">
            <a:avLst/>
          </a:prstGeom>
          <a:ln>
            <a:headEnd/>
            <a:tailEn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a:lstStyle/>
          <a:p>
            <a:pPr algn="ctr" fontAlgn="auto">
              <a:spcBef>
                <a:spcPts val="0"/>
              </a:spcBef>
              <a:spcAft>
                <a:spcPts val="0"/>
              </a:spcAft>
              <a:defRPr/>
            </a:pPr>
            <a:r>
              <a:rPr lang="en-US" sz="2400" b="1" dirty="0">
                <a:solidFill>
                  <a:srgbClr val="002060"/>
                </a:solidFill>
                <a:latin typeface="Book Antiqua" pitchFamily="18" charset="0"/>
                <a:cs typeface="Mangal" pitchFamily="2"/>
              </a:rPr>
              <a:t>Client</a:t>
            </a:r>
          </a:p>
        </p:txBody>
      </p:sp>
      <p:sp>
        <p:nvSpPr>
          <p:cNvPr id="12" name="Text Box 5"/>
          <p:cNvSpPr txBox="1">
            <a:spLocks noChangeArrowheads="1"/>
          </p:cNvSpPr>
          <p:nvPr/>
        </p:nvSpPr>
        <p:spPr bwMode="auto">
          <a:xfrm>
            <a:off x="7200900" y="3771900"/>
            <a:ext cx="1250950" cy="428625"/>
          </a:xfrm>
          <a:prstGeom prst="rect">
            <a:avLst/>
          </a:prstGeom>
          <a:ln>
            <a:headEnd/>
            <a:tailEnd/>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a:lstStyle/>
          <a:p>
            <a:pPr algn="ctr" fontAlgn="auto">
              <a:spcBef>
                <a:spcPts val="0"/>
              </a:spcBef>
              <a:spcAft>
                <a:spcPts val="0"/>
              </a:spcAft>
              <a:defRPr/>
            </a:pPr>
            <a:r>
              <a:rPr lang="en-US" sz="2000" b="1" dirty="0">
                <a:solidFill>
                  <a:srgbClr val="002060"/>
                </a:solidFill>
                <a:latin typeface="Book Antiqua" pitchFamily="18" charset="0"/>
                <a:cs typeface="Mangal" pitchFamily="2"/>
              </a:rPr>
              <a:t>Server</a:t>
            </a:r>
          </a:p>
        </p:txBody>
      </p:sp>
      <p:sp>
        <p:nvSpPr>
          <p:cNvPr id="13" name="Line 6"/>
          <p:cNvSpPr>
            <a:spLocks noChangeShapeType="1"/>
          </p:cNvSpPr>
          <p:nvPr/>
        </p:nvSpPr>
        <p:spPr bwMode="auto">
          <a:xfrm flipV="1">
            <a:off x="1212850" y="2324100"/>
            <a:ext cx="0" cy="1485900"/>
          </a:xfrm>
          <a:prstGeom prst="line">
            <a:avLst/>
          </a:prstGeom>
          <a:noFill/>
          <a:ln w="38100">
            <a:solidFill>
              <a:srgbClr val="339966"/>
            </a:solidFill>
            <a:round/>
            <a:headEnd/>
            <a:tailEnd/>
          </a:ln>
        </p:spPr>
        <p:txBody>
          <a:bodyPr/>
          <a:lstStyle/>
          <a:p>
            <a:endParaRPr lang="en-US"/>
          </a:p>
        </p:txBody>
      </p:sp>
      <p:sp>
        <p:nvSpPr>
          <p:cNvPr id="14" name="Line 7"/>
          <p:cNvSpPr>
            <a:spLocks noChangeShapeType="1"/>
          </p:cNvSpPr>
          <p:nvPr/>
        </p:nvSpPr>
        <p:spPr bwMode="auto">
          <a:xfrm>
            <a:off x="1212850" y="2324100"/>
            <a:ext cx="6477000" cy="0"/>
          </a:xfrm>
          <a:prstGeom prst="line">
            <a:avLst/>
          </a:prstGeom>
          <a:noFill/>
          <a:ln w="38100">
            <a:solidFill>
              <a:srgbClr val="339966"/>
            </a:solidFill>
            <a:round/>
            <a:headEnd/>
            <a:tailEnd/>
          </a:ln>
        </p:spPr>
        <p:txBody>
          <a:bodyPr/>
          <a:lstStyle/>
          <a:p>
            <a:endParaRPr lang="en-US"/>
          </a:p>
        </p:txBody>
      </p:sp>
      <p:sp>
        <p:nvSpPr>
          <p:cNvPr id="15" name="Line 8"/>
          <p:cNvSpPr>
            <a:spLocks noChangeShapeType="1"/>
          </p:cNvSpPr>
          <p:nvPr/>
        </p:nvSpPr>
        <p:spPr bwMode="auto">
          <a:xfrm>
            <a:off x="7689850" y="2324100"/>
            <a:ext cx="0" cy="1447800"/>
          </a:xfrm>
          <a:prstGeom prst="line">
            <a:avLst/>
          </a:prstGeom>
          <a:noFill/>
          <a:ln w="38100">
            <a:solidFill>
              <a:srgbClr val="339966"/>
            </a:solidFill>
            <a:round/>
            <a:headEnd/>
            <a:tailEnd type="triangle" w="med" len="med"/>
          </a:ln>
        </p:spPr>
        <p:txBody>
          <a:bodyPr/>
          <a:lstStyle/>
          <a:p>
            <a:endParaRPr lang="en-US"/>
          </a:p>
        </p:txBody>
      </p:sp>
      <p:sp>
        <p:nvSpPr>
          <p:cNvPr id="16" name="AutoShape 9"/>
          <p:cNvSpPr>
            <a:spLocks noChangeArrowheads="1"/>
          </p:cNvSpPr>
          <p:nvPr/>
        </p:nvSpPr>
        <p:spPr bwMode="auto">
          <a:xfrm>
            <a:off x="3575050" y="3771900"/>
            <a:ext cx="1873250" cy="542925"/>
          </a:xfrm>
          <a:prstGeom prst="cube">
            <a:avLst>
              <a:gd name="adj" fmla="val 25000"/>
            </a:avLst>
          </a:prstGeom>
          <a:ln>
            <a:headEnd/>
            <a:tailEnd/>
          </a:ln>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a:lstStyle/>
          <a:p>
            <a:pPr algn="ctr" fontAlgn="auto">
              <a:spcBef>
                <a:spcPts val="0"/>
              </a:spcBef>
              <a:spcAft>
                <a:spcPts val="0"/>
              </a:spcAft>
              <a:defRPr/>
            </a:pPr>
            <a:r>
              <a:rPr lang="en-US" sz="2000" b="1" dirty="0" err="1">
                <a:solidFill>
                  <a:srgbClr val="002060"/>
                </a:solidFill>
                <a:latin typeface="Book Antiqua" pitchFamily="18" charset="0"/>
                <a:cs typeface="Mangal" pitchFamily="2"/>
              </a:rPr>
              <a:t>DataSet</a:t>
            </a:r>
            <a:endParaRPr lang="en-US" sz="2000" b="1" dirty="0">
              <a:solidFill>
                <a:srgbClr val="002060"/>
              </a:solidFill>
              <a:latin typeface="Book Antiqua" pitchFamily="18" charset="0"/>
              <a:cs typeface="Mangal" pitchFamily="2"/>
            </a:endParaRPr>
          </a:p>
        </p:txBody>
      </p:sp>
      <p:sp>
        <p:nvSpPr>
          <p:cNvPr id="17" name="Line 10"/>
          <p:cNvSpPr>
            <a:spLocks noChangeShapeType="1"/>
          </p:cNvSpPr>
          <p:nvPr/>
        </p:nvSpPr>
        <p:spPr bwMode="auto">
          <a:xfrm flipH="1">
            <a:off x="5715000" y="3962400"/>
            <a:ext cx="1257300" cy="1587"/>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US"/>
          </a:p>
        </p:txBody>
      </p:sp>
      <p:sp>
        <p:nvSpPr>
          <p:cNvPr id="19" name="Line 11"/>
          <p:cNvSpPr>
            <a:spLocks noChangeShapeType="1"/>
          </p:cNvSpPr>
          <p:nvPr/>
        </p:nvSpPr>
        <p:spPr bwMode="auto">
          <a:xfrm>
            <a:off x="1898650" y="4076700"/>
            <a:ext cx="1524000" cy="1588"/>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US"/>
          </a:p>
        </p:txBody>
      </p:sp>
      <p:sp>
        <p:nvSpPr>
          <p:cNvPr id="20" name="Line 12"/>
          <p:cNvSpPr>
            <a:spLocks noChangeShapeType="1"/>
          </p:cNvSpPr>
          <p:nvPr/>
        </p:nvSpPr>
        <p:spPr bwMode="auto">
          <a:xfrm>
            <a:off x="5791200" y="4143375"/>
            <a:ext cx="125730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US"/>
          </a:p>
        </p:txBody>
      </p:sp>
      <p:sp>
        <p:nvSpPr>
          <p:cNvPr id="21" name="Text Box 13"/>
          <p:cNvSpPr txBox="1">
            <a:spLocks noChangeArrowheads="1"/>
          </p:cNvSpPr>
          <p:nvPr/>
        </p:nvSpPr>
        <p:spPr bwMode="auto">
          <a:xfrm>
            <a:off x="4870450" y="2705100"/>
            <a:ext cx="2590800" cy="685800"/>
          </a:xfrm>
          <a:prstGeom prst="rect">
            <a:avLst/>
          </a:prstGeom>
          <a:solidFill>
            <a:srgbClr val="CCFFFF">
              <a:alpha val="0"/>
            </a:srgbClr>
          </a:solidFill>
          <a:ln w="9525">
            <a:solidFill>
              <a:srgbClr val="000000"/>
            </a:solidFill>
            <a:miter lim="800000"/>
            <a:headEnd/>
            <a:tailEnd/>
          </a:ln>
        </p:spPr>
        <p:txBody>
          <a:bodyPr/>
          <a:lstStyle/>
          <a:p>
            <a:pPr algn="ctr"/>
            <a:r>
              <a:rPr lang="en-US" sz="2000" dirty="0">
                <a:solidFill>
                  <a:srgbClr val="002060"/>
                </a:solidFill>
                <a:latin typeface="Book Antiqua" pitchFamily="18" charset="0"/>
                <a:ea typeface="Mangal" pitchFamily="2"/>
                <a:cs typeface="Mangal" pitchFamily="2"/>
              </a:rPr>
              <a:t>Sends the data to Dataset</a:t>
            </a:r>
          </a:p>
        </p:txBody>
      </p:sp>
      <p:sp>
        <p:nvSpPr>
          <p:cNvPr id="22" name="Line 14"/>
          <p:cNvSpPr>
            <a:spLocks noChangeShapeType="1"/>
          </p:cNvSpPr>
          <p:nvPr/>
        </p:nvSpPr>
        <p:spPr bwMode="auto">
          <a:xfrm flipH="1">
            <a:off x="1822450" y="3897313"/>
            <a:ext cx="1600200" cy="1587"/>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US"/>
          </a:p>
        </p:txBody>
      </p:sp>
      <p:sp>
        <p:nvSpPr>
          <p:cNvPr id="23" name="Text Box 15"/>
          <p:cNvSpPr txBox="1">
            <a:spLocks noChangeArrowheads="1"/>
          </p:cNvSpPr>
          <p:nvPr/>
        </p:nvSpPr>
        <p:spPr bwMode="auto">
          <a:xfrm>
            <a:off x="990600" y="4495800"/>
            <a:ext cx="3581400" cy="457200"/>
          </a:xfrm>
          <a:prstGeom prst="rect">
            <a:avLst/>
          </a:prstGeom>
          <a:solidFill>
            <a:srgbClr val="CCFFFF">
              <a:alpha val="0"/>
            </a:srgbClr>
          </a:solidFill>
          <a:ln w="9525">
            <a:solidFill>
              <a:srgbClr val="000000"/>
            </a:solidFill>
            <a:miter lim="800000"/>
            <a:headEnd/>
            <a:tailEnd/>
          </a:ln>
        </p:spPr>
        <p:txBody>
          <a:bodyPr/>
          <a:lstStyle/>
          <a:p>
            <a:pPr algn="ctr"/>
            <a:r>
              <a:rPr lang="en-US" sz="2000" dirty="0">
                <a:solidFill>
                  <a:srgbClr val="002060"/>
                </a:solidFill>
                <a:latin typeface="Book Antiqua" pitchFamily="18" charset="0"/>
                <a:ea typeface="Mangal" pitchFamily="2"/>
                <a:cs typeface="Mangal" pitchFamily="2"/>
              </a:rPr>
              <a:t>Client modifies the Dataset</a:t>
            </a:r>
          </a:p>
        </p:txBody>
      </p:sp>
      <p:sp>
        <p:nvSpPr>
          <p:cNvPr id="24" name="Text Box 16"/>
          <p:cNvSpPr txBox="1">
            <a:spLocks noChangeArrowheads="1"/>
          </p:cNvSpPr>
          <p:nvPr/>
        </p:nvSpPr>
        <p:spPr bwMode="auto">
          <a:xfrm>
            <a:off x="1441450" y="2705100"/>
            <a:ext cx="2514600" cy="685800"/>
          </a:xfrm>
          <a:prstGeom prst="rect">
            <a:avLst/>
          </a:prstGeom>
          <a:solidFill>
            <a:srgbClr val="CCFFFF">
              <a:alpha val="0"/>
            </a:srgbClr>
          </a:solidFill>
          <a:ln w="9525">
            <a:solidFill>
              <a:srgbClr val="000000"/>
            </a:solidFill>
            <a:miter lim="800000"/>
            <a:headEnd/>
            <a:tailEnd/>
          </a:ln>
        </p:spPr>
        <p:txBody>
          <a:bodyPr/>
          <a:lstStyle/>
          <a:p>
            <a:pPr algn="ctr"/>
            <a:r>
              <a:rPr lang="en-US" sz="2000" dirty="0">
                <a:solidFill>
                  <a:srgbClr val="002060"/>
                </a:solidFill>
                <a:latin typeface="Book Antiqua" pitchFamily="18" charset="0"/>
                <a:ea typeface="Mangal" pitchFamily="2"/>
                <a:cs typeface="Mangal" pitchFamily="2"/>
              </a:rPr>
              <a:t>Dataset is passed to client</a:t>
            </a:r>
          </a:p>
        </p:txBody>
      </p:sp>
      <p:sp>
        <p:nvSpPr>
          <p:cNvPr id="25" name="Text Box 17"/>
          <p:cNvSpPr txBox="1">
            <a:spLocks noChangeArrowheads="1"/>
          </p:cNvSpPr>
          <p:nvPr/>
        </p:nvSpPr>
        <p:spPr bwMode="auto">
          <a:xfrm>
            <a:off x="4953000" y="4419600"/>
            <a:ext cx="3206750" cy="685800"/>
          </a:xfrm>
          <a:prstGeom prst="rect">
            <a:avLst/>
          </a:prstGeom>
          <a:solidFill>
            <a:srgbClr val="CCFFFF">
              <a:alpha val="0"/>
            </a:srgbClr>
          </a:solidFill>
          <a:ln w="9525">
            <a:solidFill>
              <a:srgbClr val="000000"/>
            </a:solidFill>
            <a:miter lim="800000"/>
            <a:headEnd/>
            <a:tailEnd/>
          </a:ln>
        </p:spPr>
        <p:txBody>
          <a:bodyPr/>
          <a:lstStyle/>
          <a:p>
            <a:pPr algn="ctr"/>
            <a:r>
              <a:rPr lang="en-US" sz="2000" dirty="0">
                <a:solidFill>
                  <a:srgbClr val="002060"/>
                </a:solidFill>
                <a:latin typeface="Book Antiqua" pitchFamily="18" charset="0"/>
                <a:ea typeface="Mangal" pitchFamily="2"/>
                <a:cs typeface="Mangal" pitchFamily="2"/>
              </a:rPr>
              <a:t>Modified Dataset is passed to server</a:t>
            </a:r>
          </a:p>
        </p:txBody>
      </p:sp>
      <p:sp>
        <p:nvSpPr>
          <p:cNvPr id="26" name="Text Box 18"/>
          <p:cNvSpPr txBox="1">
            <a:spLocks noChangeArrowheads="1"/>
          </p:cNvSpPr>
          <p:nvPr/>
        </p:nvSpPr>
        <p:spPr bwMode="auto">
          <a:xfrm>
            <a:off x="1244600" y="1790700"/>
            <a:ext cx="6400800" cy="381000"/>
          </a:xfrm>
          <a:prstGeom prst="rect">
            <a:avLst/>
          </a:prstGeom>
          <a:solidFill>
            <a:srgbClr val="CCFFFF">
              <a:alpha val="0"/>
            </a:srgbClr>
          </a:solidFill>
          <a:ln w="9525">
            <a:solidFill>
              <a:srgbClr val="000000"/>
            </a:solidFill>
            <a:miter lim="800000"/>
            <a:headEnd/>
            <a:tailEnd/>
          </a:ln>
          <a:scene3d>
            <a:camera prst="orthographicFront"/>
            <a:lightRig rig="threePt" dir="t"/>
          </a:scene3d>
          <a:sp3d extrusionH="76200">
            <a:bevelT/>
            <a:extrusionClr>
              <a:schemeClr val="bg1">
                <a:lumMod val="85000"/>
              </a:schemeClr>
            </a:extrusionClr>
          </a:sp3d>
        </p:spPr>
        <p:txBody>
          <a:bodyPr/>
          <a:lstStyle/>
          <a:p>
            <a:pPr algn="ctr" fontAlgn="auto">
              <a:spcBef>
                <a:spcPts val="0"/>
              </a:spcBef>
              <a:spcAft>
                <a:spcPts val="0"/>
              </a:spcAft>
              <a:defRPr/>
            </a:pPr>
            <a:r>
              <a:rPr lang="en-US" sz="2000" dirty="0">
                <a:solidFill>
                  <a:srgbClr val="002060"/>
                </a:solidFill>
                <a:latin typeface="Book Antiqua" pitchFamily="18" charset="0"/>
                <a:cs typeface="Mangal" pitchFamily="2"/>
              </a:rPr>
              <a:t>Client requests data from the 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slide(fromBottom)">
                                      <p:cBhvr>
                                        <p:cTn id="13" dur="500"/>
                                        <p:tgtEl>
                                          <p:spTgt spid="13"/>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Left)">
                                      <p:cBhvr>
                                        <p:cTn id="17" dur="500"/>
                                        <p:tgtEl>
                                          <p:spTgt spid="14"/>
                                        </p:tgtEl>
                                      </p:cBhvr>
                                    </p:animEffect>
                                  </p:childTnLst>
                                </p:cTn>
                              </p:par>
                            </p:childTnLst>
                          </p:cTn>
                        </p:par>
                        <p:par>
                          <p:cTn id="18" fill="hold">
                            <p:stCondLst>
                              <p:cond delay="1000"/>
                            </p:stCondLst>
                            <p:childTnLst>
                              <p:par>
                                <p:cTn id="19" presetID="12" presetClass="entr" presetSubtype="1"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Top)">
                                      <p:cBhvr>
                                        <p:cTn id="21" dur="500"/>
                                        <p:tgtEl>
                                          <p:spTgt spid="15"/>
                                        </p:tgtEl>
                                      </p:cBhvr>
                                    </p:animEffect>
                                  </p:childTnLst>
                                </p:cTn>
                              </p:par>
                            </p:childTnLst>
                          </p:cTn>
                        </p:par>
                        <p:par>
                          <p:cTn id="22" fill="hold">
                            <p:stCondLst>
                              <p:cond delay="1500"/>
                            </p:stCondLst>
                            <p:childTnLst>
                              <p:par>
                                <p:cTn id="23" presetID="53" presetClass="entr" presetSubtype="0" fill="hold" nodeType="after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500" fill="hold"/>
                                        <p:tgtEl>
                                          <p:spTgt spid="26"/>
                                        </p:tgtEl>
                                        <p:attrNameLst>
                                          <p:attrName>ppt_w</p:attrName>
                                        </p:attrNameLst>
                                      </p:cBhvr>
                                      <p:tavLst>
                                        <p:tav tm="0">
                                          <p:val>
                                            <p:fltVal val="0"/>
                                          </p:val>
                                        </p:tav>
                                        <p:tav tm="100000">
                                          <p:val>
                                            <p:strVal val="#ppt_w"/>
                                          </p:val>
                                        </p:tav>
                                      </p:tavLst>
                                    </p:anim>
                                    <p:anim calcmode="lin" valueType="num">
                                      <p:cBhvr>
                                        <p:cTn id="26" dur="500" fill="hold"/>
                                        <p:tgtEl>
                                          <p:spTgt spid="26"/>
                                        </p:tgtEl>
                                        <p:attrNameLst>
                                          <p:attrName>ppt_h</p:attrName>
                                        </p:attrNameLst>
                                      </p:cBhvr>
                                      <p:tavLst>
                                        <p:tav tm="0">
                                          <p:val>
                                            <p:fltVal val="0"/>
                                          </p:val>
                                        </p:tav>
                                        <p:tav tm="100000">
                                          <p:val>
                                            <p:strVal val="#ppt_h"/>
                                          </p:val>
                                        </p:tav>
                                      </p:tavLst>
                                    </p:anim>
                                    <p:animEffect transition="in" filter="fade">
                                      <p:cBhvr>
                                        <p:cTn id="27" dur="500"/>
                                        <p:tgtEl>
                                          <p:spTgt spid="26"/>
                                        </p:tgtEl>
                                      </p:cBhvr>
                                    </p:animEffect>
                                  </p:childTnLst>
                                </p:cTn>
                              </p:par>
                            </p:childTnLst>
                          </p:cTn>
                        </p:par>
                        <p:par>
                          <p:cTn id="28" fill="hold">
                            <p:stCondLst>
                              <p:cond delay="2000"/>
                            </p:stCondLst>
                            <p:childTnLst>
                              <p:par>
                                <p:cTn id="29" presetID="9"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2"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slide(fromRight)">
                                      <p:cBhvr>
                                        <p:cTn id="36" dur="500"/>
                                        <p:tgtEl>
                                          <p:spTgt spid="17"/>
                                        </p:tgtEl>
                                      </p:cBhvr>
                                    </p:animEffect>
                                  </p:childTnLst>
                                </p:cTn>
                              </p:par>
                            </p:childTnLst>
                          </p:cTn>
                        </p:par>
                        <p:par>
                          <p:cTn id="37" fill="hold">
                            <p:stCondLst>
                              <p:cond delay="500"/>
                            </p:stCondLst>
                            <p:childTnLst>
                              <p:par>
                                <p:cTn id="38" presetID="53" presetClass="entr" presetSubtype="0"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p:cTn id="40" dur="500" fill="hold"/>
                                        <p:tgtEl>
                                          <p:spTgt spid="21"/>
                                        </p:tgtEl>
                                        <p:attrNameLst>
                                          <p:attrName>ppt_w</p:attrName>
                                        </p:attrNameLst>
                                      </p:cBhvr>
                                      <p:tavLst>
                                        <p:tav tm="0">
                                          <p:val>
                                            <p:fltVal val="0"/>
                                          </p:val>
                                        </p:tav>
                                        <p:tav tm="100000">
                                          <p:val>
                                            <p:strVal val="#ppt_w"/>
                                          </p:val>
                                        </p:tav>
                                      </p:tavLst>
                                    </p:anim>
                                    <p:anim calcmode="lin" valueType="num">
                                      <p:cBhvr>
                                        <p:cTn id="41" dur="500" fill="hold"/>
                                        <p:tgtEl>
                                          <p:spTgt spid="21"/>
                                        </p:tgtEl>
                                        <p:attrNameLst>
                                          <p:attrName>ppt_h</p:attrName>
                                        </p:attrNameLst>
                                      </p:cBhvr>
                                      <p:tavLst>
                                        <p:tav tm="0">
                                          <p:val>
                                            <p:fltVal val="0"/>
                                          </p:val>
                                        </p:tav>
                                        <p:tav tm="100000">
                                          <p:val>
                                            <p:strVal val="#ppt_h"/>
                                          </p:val>
                                        </p:tav>
                                      </p:tavLst>
                                    </p:anim>
                                    <p:animEffect transition="in" filter="fade">
                                      <p:cBhvr>
                                        <p:cTn id="42" dur="500"/>
                                        <p:tgtEl>
                                          <p:spTgt spid="21"/>
                                        </p:tgtEl>
                                      </p:cBhvr>
                                    </p:animEffect>
                                  </p:childTnLst>
                                </p:cTn>
                              </p:par>
                            </p:childTnLst>
                          </p:cTn>
                        </p:par>
                        <p:par>
                          <p:cTn id="43" fill="hold">
                            <p:stCondLst>
                              <p:cond delay="1000"/>
                            </p:stCondLst>
                            <p:childTnLst>
                              <p:par>
                                <p:cTn id="44" presetID="9" presetClass="entr" presetSubtype="0"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2"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slide(fromRight)">
                                      <p:cBhvr>
                                        <p:cTn id="51" dur="500"/>
                                        <p:tgtEl>
                                          <p:spTgt spid="22"/>
                                        </p:tgtEl>
                                      </p:cBhvr>
                                    </p:animEffect>
                                  </p:childTnLst>
                                </p:cTn>
                              </p:par>
                            </p:childTnLst>
                          </p:cTn>
                        </p:par>
                        <p:par>
                          <p:cTn id="52" fill="hold">
                            <p:stCondLst>
                              <p:cond delay="500"/>
                            </p:stCondLst>
                            <p:childTnLst>
                              <p:par>
                                <p:cTn id="53" presetID="53" presetClass="entr" presetSubtype="0"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slide(fromLeft)">
                                      <p:cBhvr>
                                        <p:cTn id="62" dur="500"/>
                                        <p:tgtEl>
                                          <p:spTgt spid="19"/>
                                        </p:tgtEl>
                                      </p:cBhvr>
                                    </p:animEffect>
                                  </p:childTnLst>
                                </p:cTn>
                              </p:par>
                            </p:childTnLst>
                          </p:cTn>
                        </p:par>
                        <p:par>
                          <p:cTn id="63" fill="hold">
                            <p:stCondLst>
                              <p:cond delay="500"/>
                            </p:stCondLst>
                            <p:childTnLst>
                              <p:par>
                                <p:cTn id="64" presetID="53" presetClass="entr" presetSubtype="0"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 calcmode="lin" valueType="num">
                                      <p:cBhvr>
                                        <p:cTn id="66" dur="500" fill="hold"/>
                                        <p:tgtEl>
                                          <p:spTgt spid="23"/>
                                        </p:tgtEl>
                                        <p:attrNameLst>
                                          <p:attrName>ppt_w</p:attrName>
                                        </p:attrNameLst>
                                      </p:cBhvr>
                                      <p:tavLst>
                                        <p:tav tm="0">
                                          <p:val>
                                            <p:fltVal val="0"/>
                                          </p:val>
                                        </p:tav>
                                        <p:tav tm="100000">
                                          <p:val>
                                            <p:strVal val="#ppt_w"/>
                                          </p:val>
                                        </p:tav>
                                      </p:tavLst>
                                    </p:anim>
                                    <p:anim calcmode="lin" valueType="num">
                                      <p:cBhvr>
                                        <p:cTn id="67" dur="500" fill="hold"/>
                                        <p:tgtEl>
                                          <p:spTgt spid="23"/>
                                        </p:tgtEl>
                                        <p:attrNameLst>
                                          <p:attrName>ppt_h</p:attrName>
                                        </p:attrNameLst>
                                      </p:cBhvr>
                                      <p:tavLst>
                                        <p:tav tm="0">
                                          <p:val>
                                            <p:fltVal val="0"/>
                                          </p:val>
                                        </p:tav>
                                        <p:tav tm="100000">
                                          <p:val>
                                            <p:strVal val="#ppt_h"/>
                                          </p:val>
                                        </p:tav>
                                      </p:tavLst>
                                    </p:anim>
                                    <p:animEffect transition="in" filter="fade">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8"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slide(fromLeft)">
                                      <p:cBhvr>
                                        <p:cTn id="73" dur="500"/>
                                        <p:tgtEl>
                                          <p:spTgt spid="20"/>
                                        </p:tgtEl>
                                      </p:cBhvr>
                                    </p:animEffect>
                                  </p:childTnLst>
                                </p:cTn>
                              </p:par>
                            </p:childTnLst>
                          </p:cTn>
                        </p:par>
                        <p:par>
                          <p:cTn id="74" fill="hold">
                            <p:stCondLst>
                              <p:cond delay="500"/>
                            </p:stCondLst>
                            <p:childTnLst>
                              <p:par>
                                <p:cTn id="75" presetID="53" presetClass="entr" presetSubtype="0"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500" fill="hold"/>
                                        <p:tgtEl>
                                          <p:spTgt spid="25"/>
                                        </p:tgtEl>
                                        <p:attrNameLst>
                                          <p:attrName>ppt_w</p:attrName>
                                        </p:attrNameLst>
                                      </p:cBhvr>
                                      <p:tavLst>
                                        <p:tav tm="0">
                                          <p:val>
                                            <p:fltVal val="0"/>
                                          </p:val>
                                        </p:tav>
                                        <p:tav tm="100000">
                                          <p:val>
                                            <p:strVal val="#ppt_w"/>
                                          </p:val>
                                        </p:tav>
                                      </p:tavLst>
                                    </p:anim>
                                    <p:anim calcmode="lin" valueType="num">
                                      <p:cBhvr>
                                        <p:cTn id="78" dur="500" fill="hold"/>
                                        <p:tgtEl>
                                          <p:spTgt spid="25"/>
                                        </p:tgtEl>
                                        <p:attrNameLst>
                                          <p:attrName>ppt_h</p:attrName>
                                        </p:attrNameLst>
                                      </p:cBhvr>
                                      <p:tavLst>
                                        <p:tav tm="0">
                                          <p:val>
                                            <p:fltVal val="0"/>
                                          </p:val>
                                        </p:tav>
                                        <p:tav tm="100000">
                                          <p:val>
                                            <p:strVal val="#ppt_h"/>
                                          </p:val>
                                        </p:tav>
                                      </p:tavLst>
                                    </p:anim>
                                    <p:animEffect transition="in" filter="fade">
                                      <p:cBhvr>
                                        <p:cTn id="7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7" grpId="0" animBg="1"/>
      <p:bldP spid="19" grpId="0" animBg="1"/>
      <p:bldP spid="20" grpId="0" animBg="1"/>
      <p:bldP spid="21" grpId="0" animBg="1"/>
      <p:bldP spid="22" grpId="0" animBg="1"/>
      <p:bldP spid="23" grpId="0" animBg="1"/>
      <p:bldP spid="24"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Types of </a:t>
            </a:r>
            <a:r>
              <a:rPr lang="en-US" dirty="0" err="1" smtClean="0"/>
              <a:t>DataSet</a:t>
            </a:r>
            <a:endParaRPr lang="en-US" dirty="0" smtClean="0"/>
          </a:p>
        </p:txBody>
      </p:sp>
      <p:sp>
        <p:nvSpPr>
          <p:cNvPr id="5" name="Rectangle 15"/>
          <p:cNvSpPr>
            <a:spLocks noChangeArrowheads="1"/>
          </p:cNvSpPr>
          <p:nvPr/>
        </p:nvSpPr>
        <p:spPr bwMode="auto">
          <a:xfrm>
            <a:off x="2981325" y="1066800"/>
            <a:ext cx="3168650" cy="466725"/>
          </a:xfrm>
          <a:prstGeom prst="rect">
            <a:avLst/>
          </a:prstGeom>
          <a:solidFill>
            <a:srgbClr val="CCFFFF"/>
          </a:solidFill>
          <a:ln w="9525" algn="ctr">
            <a:solidFill>
              <a:srgbClr val="000000"/>
            </a:solidFill>
            <a:miter lim="800000"/>
            <a:headEnd/>
            <a:tailEnd/>
          </a:ln>
        </p:spPr>
        <p:txBody>
          <a:bodyPr/>
          <a:lstStyle/>
          <a:p>
            <a:pPr algn="ctr"/>
            <a:r>
              <a:rPr lang="en-US" sz="2000" b="1" dirty="0" err="1">
                <a:solidFill>
                  <a:srgbClr val="002060"/>
                </a:solidFill>
                <a:latin typeface="Book Antiqua" pitchFamily="18" charset="0"/>
                <a:ea typeface="Mangal" pitchFamily="2"/>
                <a:cs typeface="Mangal" pitchFamily="2"/>
              </a:rPr>
              <a:t>DataSet</a:t>
            </a:r>
            <a:endParaRPr lang="en-US" sz="2000" b="1" dirty="0">
              <a:solidFill>
                <a:srgbClr val="002060"/>
              </a:solidFill>
              <a:latin typeface="Book Antiqua" pitchFamily="18" charset="0"/>
              <a:ea typeface="Mangal" pitchFamily="2"/>
              <a:cs typeface="Mangal" pitchFamily="2"/>
            </a:endParaRPr>
          </a:p>
        </p:txBody>
      </p:sp>
      <p:grpSp>
        <p:nvGrpSpPr>
          <p:cNvPr id="2" name="Group 20"/>
          <p:cNvGrpSpPr>
            <a:grpSpLocks/>
          </p:cNvGrpSpPr>
          <p:nvPr/>
        </p:nvGrpSpPr>
        <p:grpSpPr bwMode="auto">
          <a:xfrm>
            <a:off x="2909887" y="1822450"/>
            <a:ext cx="3600450" cy="755650"/>
            <a:chOff x="2064" y="1887"/>
            <a:chExt cx="2268" cy="476"/>
          </a:xfrm>
        </p:grpSpPr>
        <p:sp>
          <p:nvSpPr>
            <p:cNvPr id="8" name="Rectangle 18"/>
            <p:cNvSpPr>
              <a:spLocks noChangeArrowheads="1"/>
            </p:cNvSpPr>
            <p:nvPr/>
          </p:nvSpPr>
          <p:spPr bwMode="auto">
            <a:xfrm>
              <a:off x="2245" y="1887"/>
              <a:ext cx="2087" cy="318"/>
            </a:xfrm>
            <a:prstGeom prst="rect">
              <a:avLst/>
            </a:prstGeom>
            <a:solidFill>
              <a:srgbClr val="CCFFFF"/>
            </a:solidFill>
            <a:ln w="9525" algn="ctr">
              <a:solidFill>
                <a:srgbClr val="000000"/>
              </a:solidFill>
              <a:miter lim="800000"/>
              <a:headEnd/>
              <a:tailEnd/>
            </a:ln>
          </p:spPr>
          <p:txBody>
            <a:bodyPr/>
            <a:lstStyle/>
            <a:p>
              <a:endParaRPr lang="en-US">
                <a:solidFill>
                  <a:srgbClr val="002060"/>
                </a:solidFill>
              </a:endParaRPr>
            </a:p>
          </p:txBody>
        </p:sp>
        <p:sp>
          <p:nvSpPr>
            <p:cNvPr id="9" name="Rectangle 17"/>
            <p:cNvSpPr>
              <a:spLocks noChangeArrowheads="1"/>
            </p:cNvSpPr>
            <p:nvPr/>
          </p:nvSpPr>
          <p:spPr bwMode="auto">
            <a:xfrm>
              <a:off x="2154" y="1978"/>
              <a:ext cx="2087" cy="363"/>
            </a:xfrm>
            <a:prstGeom prst="rect">
              <a:avLst/>
            </a:prstGeom>
            <a:solidFill>
              <a:srgbClr val="CCFFFF"/>
            </a:solidFill>
            <a:ln w="9525" algn="ctr">
              <a:solidFill>
                <a:srgbClr val="000000"/>
              </a:solidFill>
              <a:miter lim="800000"/>
              <a:headEnd/>
              <a:tailEnd/>
            </a:ln>
          </p:spPr>
          <p:txBody>
            <a:bodyPr/>
            <a:lstStyle/>
            <a:p>
              <a:endParaRPr lang="en-US">
                <a:solidFill>
                  <a:srgbClr val="002060"/>
                </a:solidFill>
              </a:endParaRPr>
            </a:p>
          </p:txBody>
        </p:sp>
        <p:sp>
          <p:nvSpPr>
            <p:cNvPr id="10" name="Rectangle 16"/>
            <p:cNvSpPr>
              <a:spLocks noChangeArrowheads="1"/>
            </p:cNvSpPr>
            <p:nvPr/>
          </p:nvSpPr>
          <p:spPr bwMode="auto">
            <a:xfrm>
              <a:off x="2064" y="2069"/>
              <a:ext cx="2086" cy="294"/>
            </a:xfrm>
            <a:prstGeom prst="rect">
              <a:avLst/>
            </a:prstGeom>
            <a:solidFill>
              <a:srgbClr val="CCFFFF"/>
            </a:solidFill>
            <a:ln w="9525" algn="ctr">
              <a:solidFill>
                <a:srgbClr val="000000"/>
              </a:solidFill>
              <a:miter lim="800000"/>
              <a:headEnd/>
              <a:tailEnd/>
            </a:ln>
          </p:spPr>
          <p:txBody>
            <a:bodyPr/>
            <a:lstStyle/>
            <a:p>
              <a:pPr algn="ctr"/>
              <a:r>
                <a:rPr lang="en-US" sz="2000" b="1" dirty="0" err="1">
                  <a:solidFill>
                    <a:srgbClr val="002060"/>
                  </a:solidFill>
                  <a:latin typeface="Book Antiqua" pitchFamily="18" charset="0"/>
                  <a:ea typeface="Mangal" pitchFamily="2"/>
                  <a:cs typeface="Mangal" pitchFamily="2"/>
                </a:rPr>
                <a:t>DataTableCollection</a:t>
              </a:r>
              <a:endParaRPr lang="en-US" sz="2000" b="1" dirty="0">
                <a:solidFill>
                  <a:srgbClr val="002060"/>
                </a:solidFill>
                <a:latin typeface="Book Antiqua" pitchFamily="18" charset="0"/>
                <a:ea typeface="Mangal" pitchFamily="2"/>
                <a:cs typeface="Mangal" pitchFamily="2"/>
              </a:endParaRPr>
            </a:p>
          </p:txBody>
        </p:sp>
      </p:grpSp>
      <p:sp>
        <p:nvSpPr>
          <p:cNvPr id="11" name="Rectangle 21"/>
          <p:cNvSpPr>
            <a:spLocks noChangeArrowheads="1"/>
          </p:cNvSpPr>
          <p:nvPr/>
        </p:nvSpPr>
        <p:spPr bwMode="auto">
          <a:xfrm>
            <a:off x="3052762" y="2938462"/>
            <a:ext cx="3168650" cy="466725"/>
          </a:xfrm>
          <a:prstGeom prst="rect">
            <a:avLst/>
          </a:prstGeom>
          <a:solidFill>
            <a:srgbClr val="CCFFFF"/>
          </a:solidFill>
          <a:ln w="9525" algn="ctr">
            <a:solidFill>
              <a:srgbClr val="000000"/>
            </a:solidFill>
            <a:miter lim="800000"/>
            <a:headEnd/>
            <a:tailEnd/>
          </a:ln>
        </p:spPr>
        <p:txBody>
          <a:bodyPr/>
          <a:lstStyle/>
          <a:p>
            <a:pPr algn="ctr"/>
            <a:r>
              <a:rPr lang="en-US" sz="2000" b="1" dirty="0" err="1">
                <a:solidFill>
                  <a:srgbClr val="002060"/>
                </a:solidFill>
                <a:latin typeface="Book Antiqua" pitchFamily="18" charset="0"/>
                <a:ea typeface="Mangal" pitchFamily="2"/>
                <a:cs typeface="Mangal" pitchFamily="2"/>
              </a:rPr>
              <a:t>DataTable</a:t>
            </a:r>
            <a:endParaRPr lang="en-US" sz="2000" b="1" dirty="0">
              <a:solidFill>
                <a:srgbClr val="002060"/>
              </a:solidFill>
              <a:latin typeface="Book Antiqua" pitchFamily="18" charset="0"/>
              <a:ea typeface="Mangal" pitchFamily="2"/>
              <a:cs typeface="Mangal" pitchFamily="2"/>
            </a:endParaRPr>
          </a:p>
        </p:txBody>
      </p:sp>
      <p:grpSp>
        <p:nvGrpSpPr>
          <p:cNvPr id="3" name="Group 22"/>
          <p:cNvGrpSpPr>
            <a:grpSpLocks/>
          </p:cNvGrpSpPr>
          <p:nvPr/>
        </p:nvGrpSpPr>
        <p:grpSpPr bwMode="auto">
          <a:xfrm>
            <a:off x="533400" y="3983037"/>
            <a:ext cx="3960812" cy="755650"/>
            <a:chOff x="2064" y="1887"/>
            <a:chExt cx="2268" cy="476"/>
          </a:xfrm>
        </p:grpSpPr>
        <p:sp>
          <p:nvSpPr>
            <p:cNvPr id="13" name="Rectangle 23"/>
            <p:cNvSpPr>
              <a:spLocks noChangeArrowheads="1"/>
            </p:cNvSpPr>
            <p:nvPr/>
          </p:nvSpPr>
          <p:spPr bwMode="auto">
            <a:xfrm>
              <a:off x="2245" y="1887"/>
              <a:ext cx="2087" cy="318"/>
            </a:xfrm>
            <a:prstGeom prst="rect">
              <a:avLst/>
            </a:prstGeom>
            <a:solidFill>
              <a:srgbClr val="CCFFFF"/>
            </a:solidFill>
            <a:ln w="9525" algn="ctr">
              <a:solidFill>
                <a:srgbClr val="000000"/>
              </a:solidFill>
              <a:miter lim="800000"/>
              <a:headEnd/>
              <a:tailEnd/>
            </a:ln>
          </p:spPr>
          <p:txBody>
            <a:bodyPr/>
            <a:lstStyle/>
            <a:p>
              <a:endParaRPr lang="en-US"/>
            </a:p>
          </p:txBody>
        </p:sp>
        <p:sp>
          <p:nvSpPr>
            <p:cNvPr id="14" name="Rectangle 24"/>
            <p:cNvSpPr>
              <a:spLocks noChangeArrowheads="1"/>
            </p:cNvSpPr>
            <p:nvPr/>
          </p:nvSpPr>
          <p:spPr bwMode="auto">
            <a:xfrm>
              <a:off x="2154" y="1978"/>
              <a:ext cx="2087" cy="363"/>
            </a:xfrm>
            <a:prstGeom prst="rect">
              <a:avLst/>
            </a:prstGeom>
            <a:solidFill>
              <a:srgbClr val="CCFFFF"/>
            </a:solidFill>
            <a:ln w="9525" algn="ctr">
              <a:solidFill>
                <a:srgbClr val="000000"/>
              </a:solidFill>
              <a:miter lim="800000"/>
              <a:headEnd/>
              <a:tailEnd/>
            </a:ln>
          </p:spPr>
          <p:txBody>
            <a:bodyPr/>
            <a:lstStyle/>
            <a:p>
              <a:endParaRPr lang="en-US"/>
            </a:p>
          </p:txBody>
        </p:sp>
        <p:sp>
          <p:nvSpPr>
            <p:cNvPr id="15" name="Rectangle 25"/>
            <p:cNvSpPr>
              <a:spLocks noChangeArrowheads="1"/>
            </p:cNvSpPr>
            <p:nvPr/>
          </p:nvSpPr>
          <p:spPr bwMode="auto">
            <a:xfrm>
              <a:off x="2064" y="2069"/>
              <a:ext cx="2086" cy="294"/>
            </a:xfrm>
            <a:prstGeom prst="rect">
              <a:avLst/>
            </a:prstGeom>
            <a:solidFill>
              <a:srgbClr val="CCFFFF"/>
            </a:solidFill>
            <a:ln w="9525" algn="ctr">
              <a:solidFill>
                <a:srgbClr val="000000"/>
              </a:solidFill>
              <a:miter lim="800000"/>
              <a:headEnd/>
              <a:tailEnd/>
            </a:ln>
          </p:spPr>
          <p:txBody>
            <a:bodyPr/>
            <a:lstStyle/>
            <a:p>
              <a:pPr algn="ctr"/>
              <a:r>
                <a:rPr lang="en-US" sz="2000" b="1" dirty="0" err="1">
                  <a:solidFill>
                    <a:srgbClr val="002060"/>
                  </a:solidFill>
                  <a:latin typeface="Book Antiqua" pitchFamily="18" charset="0"/>
                  <a:ea typeface="Mangal" pitchFamily="2"/>
                  <a:cs typeface="Mangal" pitchFamily="2"/>
                </a:rPr>
                <a:t>DataColumnCollection</a:t>
              </a:r>
              <a:endParaRPr lang="en-US" sz="2000" b="1" dirty="0">
                <a:solidFill>
                  <a:srgbClr val="002060"/>
                </a:solidFill>
                <a:latin typeface="Book Antiqua" pitchFamily="18" charset="0"/>
                <a:ea typeface="Mangal" pitchFamily="2"/>
                <a:cs typeface="Mangal" pitchFamily="2"/>
              </a:endParaRPr>
            </a:p>
          </p:txBody>
        </p:sp>
      </p:grpSp>
      <p:grpSp>
        <p:nvGrpSpPr>
          <p:cNvPr id="4" name="Group 26"/>
          <p:cNvGrpSpPr>
            <a:grpSpLocks/>
          </p:cNvGrpSpPr>
          <p:nvPr/>
        </p:nvGrpSpPr>
        <p:grpSpPr bwMode="auto">
          <a:xfrm>
            <a:off x="4781550" y="3983037"/>
            <a:ext cx="3600450" cy="755650"/>
            <a:chOff x="2064" y="1887"/>
            <a:chExt cx="2268" cy="476"/>
          </a:xfrm>
        </p:grpSpPr>
        <p:sp>
          <p:nvSpPr>
            <p:cNvPr id="17" name="Rectangle 27"/>
            <p:cNvSpPr>
              <a:spLocks noChangeArrowheads="1"/>
            </p:cNvSpPr>
            <p:nvPr/>
          </p:nvSpPr>
          <p:spPr bwMode="auto">
            <a:xfrm>
              <a:off x="2245" y="1887"/>
              <a:ext cx="2087" cy="318"/>
            </a:xfrm>
            <a:prstGeom prst="rect">
              <a:avLst/>
            </a:prstGeom>
            <a:solidFill>
              <a:srgbClr val="CCFFFF"/>
            </a:solidFill>
            <a:ln w="9525" algn="ctr">
              <a:solidFill>
                <a:srgbClr val="000000"/>
              </a:solidFill>
              <a:miter lim="800000"/>
              <a:headEnd/>
              <a:tailEnd/>
            </a:ln>
          </p:spPr>
          <p:txBody>
            <a:bodyPr/>
            <a:lstStyle/>
            <a:p>
              <a:endParaRPr lang="en-US"/>
            </a:p>
          </p:txBody>
        </p:sp>
        <p:sp>
          <p:nvSpPr>
            <p:cNvPr id="18" name="Rectangle 28"/>
            <p:cNvSpPr>
              <a:spLocks noChangeArrowheads="1"/>
            </p:cNvSpPr>
            <p:nvPr/>
          </p:nvSpPr>
          <p:spPr bwMode="auto">
            <a:xfrm>
              <a:off x="2154" y="1978"/>
              <a:ext cx="2087" cy="363"/>
            </a:xfrm>
            <a:prstGeom prst="rect">
              <a:avLst/>
            </a:prstGeom>
            <a:solidFill>
              <a:srgbClr val="CCFFFF"/>
            </a:solidFill>
            <a:ln w="9525" algn="ctr">
              <a:solidFill>
                <a:srgbClr val="000000"/>
              </a:solidFill>
              <a:miter lim="800000"/>
              <a:headEnd/>
              <a:tailEnd/>
            </a:ln>
          </p:spPr>
          <p:txBody>
            <a:bodyPr/>
            <a:lstStyle/>
            <a:p>
              <a:endParaRPr lang="en-US"/>
            </a:p>
          </p:txBody>
        </p:sp>
        <p:sp>
          <p:nvSpPr>
            <p:cNvPr id="19" name="Rectangle 29"/>
            <p:cNvSpPr>
              <a:spLocks noChangeArrowheads="1"/>
            </p:cNvSpPr>
            <p:nvPr/>
          </p:nvSpPr>
          <p:spPr bwMode="auto">
            <a:xfrm>
              <a:off x="2064" y="2069"/>
              <a:ext cx="2086" cy="294"/>
            </a:xfrm>
            <a:prstGeom prst="rect">
              <a:avLst/>
            </a:prstGeom>
            <a:solidFill>
              <a:srgbClr val="CCFFFF"/>
            </a:solidFill>
            <a:ln w="9525" algn="ctr">
              <a:solidFill>
                <a:srgbClr val="000000"/>
              </a:solidFill>
              <a:miter lim="800000"/>
              <a:headEnd/>
              <a:tailEnd/>
            </a:ln>
          </p:spPr>
          <p:txBody>
            <a:bodyPr/>
            <a:lstStyle/>
            <a:p>
              <a:pPr algn="ctr"/>
              <a:r>
                <a:rPr lang="en-US" sz="2000" b="1" dirty="0" err="1">
                  <a:solidFill>
                    <a:srgbClr val="002060"/>
                  </a:solidFill>
                  <a:latin typeface="Book Antiqua" pitchFamily="18" charset="0"/>
                  <a:ea typeface="Mangal" pitchFamily="2"/>
                  <a:cs typeface="Mangal" pitchFamily="2"/>
                </a:rPr>
                <a:t>DataRowCollection</a:t>
              </a:r>
              <a:endParaRPr lang="en-US" sz="2000" b="1" dirty="0">
                <a:solidFill>
                  <a:srgbClr val="002060"/>
                </a:solidFill>
                <a:latin typeface="Book Antiqua" pitchFamily="18" charset="0"/>
                <a:ea typeface="Mangal" pitchFamily="2"/>
                <a:cs typeface="Mangal" pitchFamily="2"/>
              </a:endParaRPr>
            </a:p>
          </p:txBody>
        </p:sp>
      </p:grpSp>
      <p:sp>
        <p:nvSpPr>
          <p:cNvPr id="20" name="Rectangle 30"/>
          <p:cNvSpPr>
            <a:spLocks noChangeArrowheads="1"/>
          </p:cNvSpPr>
          <p:nvPr/>
        </p:nvSpPr>
        <p:spPr bwMode="auto">
          <a:xfrm>
            <a:off x="892175" y="5027612"/>
            <a:ext cx="3168650" cy="466725"/>
          </a:xfrm>
          <a:prstGeom prst="rect">
            <a:avLst/>
          </a:prstGeom>
          <a:solidFill>
            <a:srgbClr val="CCFFFF"/>
          </a:solidFill>
          <a:ln w="9525" algn="ctr">
            <a:solidFill>
              <a:srgbClr val="000000"/>
            </a:solidFill>
            <a:miter lim="800000"/>
            <a:headEnd/>
            <a:tailEnd/>
          </a:ln>
        </p:spPr>
        <p:txBody>
          <a:bodyPr/>
          <a:lstStyle/>
          <a:p>
            <a:pPr algn="ctr"/>
            <a:r>
              <a:rPr lang="en-US" sz="2000" b="1" dirty="0" err="1">
                <a:solidFill>
                  <a:srgbClr val="002060"/>
                </a:solidFill>
                <a:latin typeface="Book Antiqua" pitchFamily="18" charset="0"/>
                <a:ea typeface="Mangal" pitchFamily="2"/>
                <a:cs typeface="Mangal" pitchFamily="2"/>
              </a:rPr>
              <a:t>DataColumn</a:t>
            </a:r>
            <a:endParaRPr lang="en-US" sz="2000" b="1" dirty="0">
              <a:solidFill>
                <a:srgbClr val="002060"/>
              </a:solidFill>
              <a:latin typeface="Book Antiqua" pitchFamily="18" charset="0"/>
              <a:ea typeface="Mangal" pitchFamily="2"/>
              <a:cs typeface="Mangal" pitchFamily="2"/>
            </a:endParaRPr>
          </a:p>
        </p:txBody>
      </p:sp>
      <p:sp>
        <p:nvSpPr>
          <p:cNvPr id="21" name="Rectangle 31"/>
          <p:cNvSpPr>
            <a:spLocks noChangeArrowheads="1"/>
          </p:cNvSpPr>
          <p:nvPr/>
        </p:nvSpPr>
        <p:spPr bwMode="auto">
          <a:xfrm>
            <a:off x="4926012" y="4954587"/>
            <a:ext cx="3168650" cy="466725"/>
          </a:xfrm>
          <a:prstGeom prst="rect">
            <a:avLst/>
          </a:prstGeom>
          <a:solidFill>
            <a:srgbClr val="CCFFFF"/>
          </a:solidFill>
          <a:ln w="9525" algn="ctr">
            <a:solidFill>
              <a:srgbClr val="000000"/>
            </a:solidFill>
            <a:miter lim="800000"/>
            <a:headEnd/>
            <a:tailEnd/>
          </a:ln>
        </p:spPr>
        <p:txBody>
          <a:bodyPr/>
          <a:lstStyle/>
          <a:p>
            <a:pPr algn="ctr"/>
            <a:r>
              <a:rPr lang="en-US" sz="2000" b="1" dirty="0" err="1">
                <a:solidFill>
                  <a:srgbClr val="002060"/>
                </a:solidFill>
                <a:latin typeface="Book Antiqua" pitchFamily="18" charset="0"/>
                <a:ea typeface="Mangal" pitchFamily="2"/>
                <a:cs typeface="Mangal" pitchFamily="2"/>
              </a:rPr>
              <a:t>DataRow</a:t>
            </a:r>
            <a:endParaRPr lang="en-US" sz="2000" b="1" dirty="0">
              <a:solidFill>
                <a:srgbClr val="002060"/>
              </a:solidFill>
              <a:latin typeface="Book Antiqua" pitchFamily="18" charset="0"/>
              <a:ea typeface="Mangal" pitchFamily="2"/>
              <a:cs typeface="Mangal" pitchFamily="2"/>
            </a:endParaRPr>
          </a:p>
        </p:txBody>
      </p:sp>
      <p:sp>
        <p:nvSpPr>
          <p:cNvPr id="22" name="Line 32"/>
          <p:cNvSpPr>
            <a:spLocks noChangeShapeType="1"/>
          </p:cNvSpPr>
          <p:nvPr/>
        </p:nvSpPr>
        <p:spPr bwMode="auto">
          <a:xfrm>
            <a:off x="4394200" y="1570037"/>
            <a:ext cx="0" cy="288925"/>
          </a:xfrm>
          <a:prstGeom prst="line">
            <a:avLst/>
          </a:prstGeom>
          <a:noFill/>
          <a:ln w="9525">
            <a:solidFill>
              <a:srgbClr val="C97937"/>
            </a:solidFill>
            <a:round/>
            <a:headEnd/>
            <a:tailEnd/>
          </a:ln>
          <a:effectLst/>
          <a:scene3d>
            <a:camera prst="orthographicFront"/>
            <a:lightRig rig="chilly" dir="t"/>
          </a:scene3d>
          <a:sp3d extrusionH="25400">
            <a:bevelT w="25400" h="25400"/>
            <a:bevelB w="25400" h="25400"/>
          </a:sp3d>
        </p:spPr>
        <p:txBody>
          <a:bodyPr/>
          <a:lstStyle/>
          <a:p>
            <a:pPr fontAlgn="auto">
              <a:spcBef>
                <a:spcPts val="0"/>
              </a:spcBef>
              <a:spcAft>
                <a:spcPts val="0"/>
              </a:spcAft>
              <a:defRPr/>
            </a:pPr>
            <a:endParaRPr lang="en-US">
              <a:latin typeface="+mn-lt"/>
            </a:endParaRPr>
          </a:p>
        </p:txBody>
      </p:sp>
      <p:sp>
        <p:nvSpPr>
          <p:cNvPr id="23" name="Line 33"/>
          <p:cNvSpPr>
            <a:spLocks noChangeShapeType="1"/>
          </p:cNvSpPr>
          <p:nvPr/>
        </p:nvSpPr>
        <p:spPr bwMode="auto">
          <a:xfrm>
            <a:off x="4370387" y="2578100"/>
            <a:ext cx="0" cy="360362"/>
          </a:xfrm>
          <a:prstGeom prst="line">
            <a:avLst/>
          </a:prstGeom>
          <a:noFill/>
          <a:ln w="9525">
            <a:solidFill>
              <a:srgbClr val="FF3300"/>
            </a:solidFill>
            <a:round/>
            <a:headEnd/>
            <a:tailEnd/>
          </a:ln>
          <a:effectLst/>
          <a:scene3d>
            <a:camera prst="orthographicFront"/>
            <a:lightRig rig="threePt" dir="t"/>
          </a:scene3d>
          <a:sp3d extrusionH="25400" contourW="12700">
            <a:bevelT w="25400"/>
            <a:bevelB w="25400"/>
          </a:sp3d>
        </p:spPr>
        <p:txBody>
          <a:bodyPr/>
          <a:lstStyle/>
          <a:p>
            <a:pPr fontAlgn="auto">
              <a:spcBef>
                <a:spcPts val="0"/>
              </a:spcBef>
              <a:spcAft>
                <a:spcPts val="0"/>
              </a:spcAft>
              <a:defRPr/>
            </a:pPr>
            <a:endParaRPr lang="en-US">
              <a:latin typeface="+mn-lt"/>
            </a:endParaRPr>
          </a:p>
        </p:txBody>
      </p:sp>
      <p:sp>
        <p:nvSpPr>
          <p:cNvPr id="24" name="Line 34"/>
          <p:cNvSpPr>
            <a:spLocks noChangeShapeType="1"/>
          </p:cNvSpPr>
          <p:nvPr/>
        </p:nvSpPr>
        <p:spPr bwMode="auto">
          <a:xfrm>
            <a:off x="4394200" y="3443287"/>
            <a:ext cx="0" cy="287338"/>
          </a:xfrm>
          <a:prstGeom prst="line">
            <a:avLst/>
          </a:prstGeom>
          <a:noFill/>
          <a:ln w="9525">
            <a:solidFill>
              <a:srgbClr val="C97937"/>
            </a:solidFill>
            <a:round/>
            <a:headEnd/>
            <a:tailEnd/>
          </a:ln>
          <a:effectLst/>
          <a:scene3d>
            <a:camera prst="orthographicFront"/>
            <a:lightRig rig="threePt" dir="t"/>
          </a:scene3d>
          <a:sp3d extrusionH="25400">
            <a:bevelT w="25400" h="25400"/>
            <a:bevelB w="25400" h="25400"/>
          </a:sp3d>
        </p:spPr>
        <p:txBody>
          <a:bodyPr/>
          <a:lstStyle/>
          <a:p>
            <a:pPr fontAlgn="auto">
              <a:spcBef>
                <a:spcPts val="0"/>
              </a:spcBef>
              <a:spcAft>
                <a:spcPts val="0"/>
              </a:spcAft>
              <a:defRPr/>
            </a:pPr>
            <a:endParaRPr lang="en-US">
              <a:latin typeface="+mn-lt"/>
            </a:endParaRPr>
          </a:p>
        </p:txBody>
      </p:sp>
      <p:sp>
        <p:nvSpPr>
          <p:cNvPr id="25" name="Line 36"/>
          <p:cNvSpPr>
            <a:spLocks noChangeShapeType="1"/>
          </p:cNvSpPr>
          <p:nvPr/>
        </p:nvSpPr>
        <p:spPr bwMode="auto">
          <a:xfrm>
            <a:off x="2189162" y="3630612"/>
            <a:ext cx="4537075"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pPr fontAlgn="auto">
              <a:spcBef>
                <a:spcPts val="0"/>
              </a:spcBef>
              <a:spcAft>
                <a:spcPts val="0"/>
              </a:spcAft>
              <a:defRPr/>
            </a:pPr>
            <a:endParaRPr lang="en-US">
              <a:latin typeface="+mn-lt"/>
            </a:endParaRPr>
          </a:p>
        </p:txBody>
      </p:sp>
      <p:sp>
        <p:nvSpPr>
          <p:cNvPr id="26" name="Line 41"/>
          <p:cNvSpPr>
            <a:spLocks noChangeShapeType="1"/>
          </p:cNvSpPr>
          <p:nvPr/>
        </p:nvSpPr>
        <p:spPr bwMode="auto">
          <a:xfrm>
            <a:off x="2438400" y="4724400"/>
            <a:ext cx="0" cy="288925"/>
          </a:xfrm>
          <a:prstGeom prst="line">
            <a:avLst/>
          </a:prstGeom>
          <a:noFill/>
          <a:ln w="9525">
            <a:solidFill>
              <a:srgbClr val="C97937"/>
            </a:solidFill>
            <a:round/>
            <a:headEnd/>
            <a:tailEnd/>
          </a:ln>
          <a:effectLst/>
          <a:scene3d>
            <a:camera prst="orthographicFront"/>
            <a:lightRig rig="threePt" dir="t"/>
          </a:scene3d>
          <a:sp3d extrusionH="25400">
            <a:bevelT w="25400" h="25400"/>
            <a:bevelB w="25400" h="25400"/>
          </a:sp3d>
        </p:spPr>
        <p:txBody>
          <a:bodyPr/>
          <a:lstStyle/>
          <a:p>
            <a:pPr fontAlgn="auto">
              <a:spcBef>
                <a:spcPts val="0"/>
              </a:spcBef>
              <a:spcAft>
                <a:spcPts val="0"/>
              </a:spcAft>
              <a:defRPr/>
            </a:pPr>
            <a:endParaRPr lang="en-US">
              <a:latin typeface="+mn-lt"/>
            </a:endParaRPr>
          </a:p>
        </p:txBody>
      </p:sp>
      <p:sp>
        <p:nvSpPr>
          <p:cNvPr id="27" name="Line 41"/>
          <p:cNvSpPr>
            <a:spLocks noChangeShapeType="1"/>
          </p:cNvSpPr>
          <p:nvPr/>
        </p:nvSpPr>
        <p:spPr bwMode="auto">
          <a:xfrm>
            <a:off x="6477000" y="4724400"/>
            <a:ext cx="0" cy="288925"/>
          </a:xfrm>
          <a:prstGeom prst="line">
            <a:avLst/>
          </a:prstGeom>
          <a:noFill/>
          <a:ln w="9525">
            <a:solidFill>
              <a:srgbClr val="C97937"/>
            </a:solidFill>
            <a:round/>
            <a:headEnd/>
            <a:tailEnd/>
          </a:ln>
          <a:effectLst/>
          <a:scene3d>
            <a:camera prst="orthographicFront"/>
            <a:lightRig rig="threePt" dir="t"/>
          </a:scene3d>
          <a:sp3d extrusionH="25400">
            <a:bevelT w="25400" h="25400"/>
            <a:bevelB w="25400" h="25400"/>
          </a:sp3d>
        </p:spPr>
        <p:txBody>
          <a:bodyPr/>
          <a:lstStyle/>
          <a:p>
            <a:pPr fontAlgn="auto">
              <a:spcBef>
                <a:spcPts val="0"/>
              </a:spcBef>
              <a:spcAft>
                <a:spcPts val="0"/>
              </a:spcAft>
              <a:defRPr/>
            </a:pPr>
            <a:endParaRPr lang="en-US">
              <a:latin typeface="+mn-lt"/>
            </a:endParaRPr>
          </a:p>
        </p:txBody>
      </p:sp>
      <p:sp>
        <p:nvSpPr>
          <p:cNvPr id="31" name="Line 41"/>
          <p:cNvSpPr>
            <a:spLocks noChangeShapeType="1"/>
          </p:cNvSpPr>
          <p:nvPr/>
        </p:nvSpPr>
        <p:spPr bwMode="auto">
          <a:xfrm>
            <a:off x="2209800" y="3673475"/>
            <a:ext cx="0" cy="288925"/>
          </a:xfrm>
          <a:prstGeom prst="line">
            <a:avLst/>
          </a:prstGeom>
          <a:noFill/>
          <a:ln w="9525">
            <a:solidFill>
              <a:srgbClr val="C97937"/>
            </a:solidFill>
            <a:round/>
            <a:headEnd/>
            <a:tailEnd/>
          </a:ln>
          <a:effectLst/>
          <a:scene3d>
            <a:camera prst="orthographicFront"/>
            <a:lightRig rig="threePt" dir="t"/>
          </a:scene3d>
          <a:sp3d extrusionH="25400">
            <a:bevelT w="25400" h="25400"/>
            <a:bevelB w="25400" h="25400"/>
          </a:sp3d>
        </p:spPr>
        <p:txBody>
          <a:bodyPr/>
          <a:lstStyle/>
          <a:p>
            <a:pPr fontAlgn="auto">
              <a:spcBef>
                <a:spcPts val="0"/>
              </a:spcBef>
              <a:spcAft>
                <a:spcPts val="0"/>
              </a:spcAft>
              <a:defRPr/>
            </a:pPr>
            <a:endParaRPr lang="en-US">
              <a:latin typeface="+mn-lt"/>
            </a:endParaRPr>
          </a:p>
        </p:txBody>
      </p:sp>
      <p:sp>
        <p:nvSpPr>
          <p:cNvPr id="32" name="Line 41"/>
          <p:cNvSpPr>
            <a:spLocks noChangeShapeType="1"/>
          </p:cNvSpPr>
          <p:nvPr/>
        </p:nvSpPr>
        <p:spPr bwMode="auto">
          <a:xfrm>
            <a:off x="6781800" y="3657600"/>
            <a:ext cx="0" cy="288925"/>
          </a:xfrm>
          <a:prstGeom prst="line">
            <a:avLst/>
          </a:prstGeom>
          <a:noFill/>
          <a:ln w="9525">
            <a:solidFill>
              <a:srgbClr val="C97937"/>
            </a:solidFill>
            <a:round/>
            <a:headEnd/>
            <a:tailEnd/>
          </a:ln>
          <a:effectLst/>
          <a:scene3d>
            <a:camera prst="orthographicFront"/>
            <a:lightRig rig="threePt" dir="t"/>
          </a:scene3d>
          <a:sp3d extrusionH="25400">
            <a:bevelT w="25400" h="25400"/>
            <a:bevelB w="25400" h="25400"/>
          </a:sp3d>
        </p:spPr>
        <p:txBody>
          <a:bodyPr/>
          <a:lstStyle/>
          <a:p>
            <a:pPr fontAlgn="auto">
              <a:spcBef>
                <a:spcPts val="0"/>
              </a:spcBef>
              <a:spcAft>
                <a:spcPts val="0"/>
              </a:spcAft>
              <a:defRPr/>
            </a:pPr>
            <a:endParaRPr lang="en-US">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ppt_x"/>
                                          </p:val>
                                        </p:tav>
                                        <p:tav tm="100000">
                                          <p:val>
                                            <p:strVal val="#ppt_x"/>
                                          </p:val>
                                        </p:tav>
                                      </p:tavLst>
                                    </p:anim>
                                    <p:anim calcmode="lin" valueType="num">
                                      <p:cBhvr additive="base">
                                        <p:cTn id="52" dur="500" fill="hold"/>
                                        <p:tgtEl>
                                          <p:spTgt spid="2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ppt_x"/>
                                          </p:val>
                                        </p:tav>
                                        <p:tav tm="100000">
                                          <p:val>
                                            <p:strVal val="#ppt_x"/>
                                          </p:val>
                                        </p:tav>
                                      </p:tavLst>
                                    </p:anim>
                                    <p:anim calcmode="lin" valueType="num">
                                      <p:cBhvr additive="base">
                                        <p:cTn id="60" dur="500" fill="hold"/>
                                        <p:tgtEl>
                                          <p:spTgt spid="3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500" fill="hold"/>
                                        <p:tgtEl>
                                          <p:spTgt spid="32"/>
                                        </p:tgtEl>
                                        <p:attrNameLst>
                                          <p:attrName>ppt_x</p:attrName>
                                        </p:attrNameLst>
                                      </p:cBhvr>
                                      <p:tavLst>
                                        <p:tav tm="0">
                                          <p:val>
                                            <p:strVal val="#ppt_x"/>
                                          </p:val>
                                        </p:tav>
                                        <p:tav tm="100000">
                                          <p:val>
                                            <p:strVal val="#ppt_x"/>
                                          </p:val>
                                        </p:tav>
                                      </p:tavLst>
                                    </p:anim>
                                    <p:anim calcmode="lin" valueType="num">
                                      <p:cBhvr additive="base">
                                        <p:cTn id="6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20" grpId="0" animBg="1"/>
      <p:bldP spid="21" grpId="0" animBg="1"/>
      <p:bldP spid="22" grpId="0" animBg="1"/>
      <p:bldP spid="23" grpId="0" animBg="1"/>
      <p:bldP spid="24" grpId="0" animBg="1"/>
      <p:bldP spid="25" grpId="0" animBg="1"/>
      <p:bldP spid="26" grpId="0" animBg="1"/>
      <p:bldP spid="27"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Dataset Types</a:t>
            </a:r>
          </a:p>
        </p:txBody>
      </p:sp>
      <p:sp>
        <p:nvSpPr>
          <p:cNvPr id="55" name="Oval 4"/>
          <p:cNvSpPr>
            <a:spLocks noChangeArrowheads="1"/>
          </p:cNvSpPr>
          <p:nvPr/>
        </p:nvSpPr>
        <p:spPr bwMode="auto">
          <a:xfrm>
            <a:off x="2150559" y="1599848"/>
            <a:ext cx="4462463" cy="56263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ctr"/>
            <a:r>
              <a:rPr lang="en-US" sz="2000" b="1" dirty="0">
                <a:solidFill>
                  <a:srgbClr val="002060"/>
                </a:solidFill>
                <a:latin typeface="Book Antiqua" pitchFamily="18" charset="0"/>
              </a:rPr>
              <a:t>Types of </a:t>
            </a:r>
            <a:r>
              <a:rPr lang="en-US" sz="2000" b="1" dirty="0" err="1">
                <a:solidFill>
                  <a:srgbClr val="002060"/>
                </a:solidFill>
                <a:latin typeface="Book Antiqua" pitchFamily="18" charset="0"/>
              </a:rPr>
              <a:t>DataSet</a:t>
            </a:r>
            <a:endParaRPr lang="en-US" sz="2000" b="1" dirty="0">
              <a:solidFill>
                <a:srgbClr val="002060"/>
              </a:solidFill>
              <a:latin typeface="Book Antiqua" pitchFamily="18" charset="0"/>
            </a:endParaRPr>
          </a:p>
        </p:txBody>
      </p:sp>
      <p:sp>
        <p:nvSpPr>
          <p:cNvPr id="56" name="AutoShape 5"/>
          <p:cNvSpPr>
            <a:spLocks noChangeArrowheads="1"/>
          </p:cNvSpPr>
          <p:nvPr/>
        </p:nvSpPr>
        <p:spPr bwMode="auto">
          <a:xfrm>
            <a:off x="1345697" y="3136202"/>
            <a:ext cx="2663825" cy="442674"/>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ctr"/>
            <a:r>
              <a:rPr lang="en-US" sz="2000" b="1" dirty="0">
                <a:solidFill>
                  <a:srgbClr val="002060"/>
                </a:solidFill>
                <a:latin typeface="Book Antiqua" pitchFamily="18" charset="0"/>
              </a:rPr>
              <a:t>Typed </a:t>
            </a:r>
            <a:r>
              <a:rPr lang="en-US" sz="2000" b="1" dirty="0" err="1">
                <a:solidFill>
                  <a:srgbClr val="002060"/>
                </a:solidFill>
                <a:latin typeface="Book Antiqua" pitchFamily="18" charset="0"/>
              </a:rPr>
              <a:t>DataSet</a:t>
            </a:r>
            <a:endParaRPr lang="en-US" sz="2000" b="1" dirty="0">
              <a:solidFill>
                <a:srgbClr val="002060"/>
              </a:solidFill>
              <a:latin typeface="Book Antiqua" pitchFamily="18" charset="0"/>
            </a:endParaRPr>
          </a:p>
        </p:txBody>
      </p:sp>
      <p:sp>
        <p:nvSpPr>
          <p:cNvPr id="57" name="AutoShape 6"/>
          <p:cNvSpPr>
            <a:spLocks noChangeArrowheads="1"/>
          </p:cNvSpPr>
          <p:nvPr/>
        </p:nvSpPr>
        <p:spPr bwMode="auto">
          <a:xfrm>
            <a:off x="5017584" y="3140964"/>
            <a:ext cx="2592388" cy="442674"/>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ctr"/>
            <a:r>
              <a:rPr lang="en-US" sz="2000" b="1" dirty="0" err="1">
                <a:solidFill>
                  <a:srgbClr val="002060"/>
                </a:solidFill>
                <a:latin typeface="Book Antiqua" pitchFamily="18" charset="0"/>
              </a:rPr>
              <a:t>UnTyped</a:t>
            </a:r>
            <a:r>
              <a:rPr lang="en-US" sz="2000" b="1" dirty="0">
                <a:solidFill>
                  <a:srgbClr val="002060"/>
                </a:solidFill>
                <a:latin typeface="Book Antiqua" pitchFamily="18" charset="0"/>
              </a:rPr>
              <a:t> </a:t>
            </a:r>
            <a:r>
              <a:rPr lang="en-US" sz="2000" b="1" dirty="0" err="1">
                <a:solidFill>
                  <a:srgbClr val="002060"/>
                </a:solidFill>
                <a:latin typeface="Book Antiqua" pitchFamily="18" charset="0"/>
              </a:rPr>
              <a:t>DataSet</a:t>
            </a:r>
            <a:endParaRPr lang="en-US" sz="2000" b="1" dirty="0">
              <a:solidFill>
                <a:srgbClr val="002060"/>
              </a:solidFill>
              <a:latin typeface="Book Antiqua" pitchFamily="18" charset="0"/>
            </a:endParaRPr>
          </a:p>
        </p:txBody>
      </p:sp>
      <p:cxnSp>
        <p:nvCxnSpPr>
          <p:cNvPr id="58" name="AutoShape 7"/>
          <p:cNvCxnSpPr>
            <a:cxnSpLocks noChangeShapeType="1"/>
            <a:stCxn id="55" idx="4"/>
          </p:cNvCxnSpPr>
          <p:nvPr/>
        </p:nvCxnSpPr>
        <p:spPr bwMode="auto">
          <a:xfrm flipH="1">
            <a:off x="2617285" y="2162478"/>
            <a:ext cx="1764506" cy="991067"/>
          </a:xfrm>
          <a:prstGeom prst="straightConnector1">
            <a:avLst/>
          </a:prstGeom>
          <a:ln>
            <a:headEnd/>
            <a:tailEnd type="triangle" w="med" len="med"/>
          </a:ln>
        </p:spPr>
        <p:style>
          <a:lnRef idx="3">
            <a:schemeClr val="accent2"/>
          </a:lnRef>
          <a:fillRef idx="0">
            <a:schemeClr val="accent2"/>
          </a:fillRef>
          <a:effectRef idx="2">
            <a:schemeClr val="accent2"/>
          </a:effectRef>
          <a:fontRef idx="minor">
            <a:schemeClr val="tx1"/>
          </a:fontRef>
        </p:style>
      </p:cxnSp>
      <p:cxnSp>
        <p:nvCxnSpPr>
          <p:cNvPr id="59" name="AutoShape 8"/>
          <p:cNvCxnSpPr>
            <a:cxnSpLocks noChangeShapeType="1"/>
            <a:stCxn id="55" idx="4"/>
          </p:cNvCxnSpPr>
          <p:nvPr/>
        </p:nvCxnSpPr>
        <p:spPr bwMode="auto">
          <a:xfrm>
            <a:off x="4381791" y="2162478"/>
            <a:ext cx="1872456" cy="995829"/>
          </a:xfrm>
          <a:prstGeom prst="straightConnector1">
            <a:avLst/>
          </a:prstGeom>
          <a:ln>
            <a:headEnd/>
            <a:tailEnd type="triangle" w="med" len="med"/>
          </a:ln>
        </p:spPr>
        <p:style>
          <a:lnRef idx="3">
            <a:schemeClr val="accent2"/>
          </a:lnRef>
          <a:fillRef idx="0">
            <a:schemeClr val="accent2"/>
          </a:fillRef>
          <a:effectRef idx="2">
            <a:schemeClr val="accent2"/>
          </a:effectRef>
          <a:fontRef idx="minor">
            <a:schemeClr val="tx1"/>
          </a:fontRef>
        </p:style>
      </p:cxnSp>
      <p:sp>
        <p:nvSpPr>
          <p:cNvPr id="60" name="Rectangle 10"/>
          <p:cNvSpPr>
            <a:spLocks noChangeArrowheads="1"/>
          </p:cNvSpPr>
          <p:nvPr/>
        </p:nvSpPr>
        <p:spPr bwMode="auto">
          <a:xfrm>
            <a:off x="1058359" y="4350788"/>
            <a:ext cx="3240088" cy="132343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ctr"/>
            <a:r>
              <a:rPr lang="en-US" sz="2000" b="1" dirty="0">
                <a:solidFill>
                  <a:srgbClr val="002060"/>
                </a:solidFill>
                <a:latin typeface="Book Antiqua" pitchFamily="18" charset="0"/>
              </a:rPr>
              <a:t>Generated class that inherits all methods, events and properties of the base </a:t>
            </a:r>
            <a:r>
              <a:rPr lang="en-US" sz="2000" b="1" dirty="0" err="1">
                <a:solidFill>
                  <a:srgbClr val="002060"/>
                </a:solidFill>
                <a:latin typeface="Book Antiqua" pitchFamily="18" charset="0"/>
              </a:rPr>
              <a:t>DataSet</a:t>
            </a:r>
            <a:r>
              <a:rPr lang="en-US" sz="2000" b="1" dirty="0">
                <a:solidFill>
                  <a:srgbClr val="002060"/>
                </a:solidFill>
                <a:latin typeface="Book Antiqua" pitchFamily="18" charset="0"/>
              </a:rPr>
              <a:t> class. </a:t>
            </a:r>
          </a:p>
        </p:txBody>
      </p:sp>
      <p:cxnSp>
        <p:nvCxnSpPr>
          <p:cNvPr id="61" name="AutoShape 12"/>
          <p:cNvCxnSpPr>
            <a:cxnSpLocks noChangeShapeType="1"/>
            <a:stCxn id="56" idx="2"/>
            <a:endCxn id="60" idx="0"/>
          </p:cNvCxnSpPr>
          <p:nvPr/>
        </p:nvCxnSpPr>
        <p:spPr bwMode="auto">
          <a:xfrm>
            <a:off x="2677610" y="3578876"/>
            <a:ext cx="793" cy="771912"/>
          </a:xfrm>
          <a:prstGeom prst="straightConnector1">
            <a:avLst/>
          </a:prstGeom>
          <a:ln>
            <a:headEnd/>
            <a:tailEnd type="triangle" w="med" len="med"/>
          </a:ln>
        </p:spPr>
        <p:style>
          <a:lnRef idx="3">
            <a:schemeClr val="accent2"/>
          </a:lnRef>
          <a:fillRef idx="0">
            <a:schemeClr val="accent2"/>
          </a:fillRef>
          <a:effectRef idx="2">
            <a:schemeClr val="accent2"/>
          </a:effectRef>
          <a:fontRef idx="minor">
            <a:schemeClr val="tx1"/>
          </a:fontRef>
        </p:style>
      </p:cxnSp>
      <p:sp>
        <p:nvSpPr>
          <p:cNvPr id="62" name="Rectangle 13"/>
          <p:cNvSpPr>
            <a:spLocks noChangeArrowheads="1"/>
          </p:cNvSpPr>
          <p:nvPr/>
        </p:nvSpPr>
        <p:spPr bwMode="auto">
          <a:xfrm>
            <a:off x="4514347" y="4220712"/>
            <a:ext cx="3600450" cy="163121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ctr"/>
            <a:r>
              <a:rPr lang="en-US" sz="2000" b="1" dirty="0">
                <a:solidFill>
                  <a:srgbClr val="002060"/>
                </a:solidFill>
                <a:latin typeface="Book Antiqua" pitchFamily="18" charset="0"/>
              </a:rPr>
              <a:t>Tables and columns are exposed as collections and they cannot be used to derive new classes with the help of an XML schema file. </a:t>
            </a:r>
          </a:p>
        </p:txBody>
      </p:sp>
      <p:cxnSp>
        <p:nvCxnSpPr>
          <p:cNvPr id="63" name="AutoShape 14"/>
          <p:cNvCxnSpPr>
            <a:cxnSpLocks noChangeShapeType="1"/>
            <a:stCxn id="57" idx="2"/>
            <a:endCxn id="62" idx="0"/>
          </p:cNvCxnSpPr>
          <p:nvPr/>
        </p:nvCxnSpPr>
        <p:spPr bwMode="auto">
          <a:xfrm>
            <a:off x="6313778" y="3583638"/>
            <a:ext cx="794" cy="637074"/>
          </a:xfrm>
          <a:prstGeom prst="straightConnector1">
            <a:avLst/>
          </a:prstGeom>
          <a:ln>
            <a:headEnd/>
            <a:tailEnd type="triangle" w="med" len="med"/>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up)">
                                      <p:cBhvr>
                                        <p:cTn id="11" dur="1000"/>
                                        <p:tgtEl>
                                          <p:spTgt spid="58"/>
                                        </p:tgtEl>
                                      </p:cBhvr>
                                    </p:animEffect>
                                  </p:childTnLst>
                                </p:cTn>
                              </p:par>
                              <p:par>
                                <p:cTn id="12" presetID="22" presetClass="entr" presetSubtype="1"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wipe(up)">
                                      <p:cBhvr>
                                        <p:cTn id="14" dur="1000"/>
                                        <p:tgtEl>
                                          <p:spTgt spid="59"/>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1000"/>
                                        <p:tgtEl>
                                          <p:spTgt spid="5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wipe(up)">
                                      <p:cBhvr>
                                        <p:cTn id="21" dur="1000"/>
                                        <p:tgtEl>
                                          <p:spTgt spid="57"/>
                                        </p:tgtEl>
                                      </p:cBhvr>
                                    </p:animEffect>
                                  </p:childTnLst>
                                </p:cTn>
                              </p:par>
                            </p:childTnLst>
                          </p:cTn>
                        </p:par>
                        <p:par>
                          <p:cTn id="22" fill="hold">
                            <p:stCondLst>
                              <p:cond delay="2500"/>
                            </p:stCondLst>
                            <p:childTnLst>
                              <p:par>
                                <p:cTn id="23" presetID="22" presetClass="entr" presetSubtype="1"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up)">
                                      <p:cBhvr>
                                        <p:cTn id="25" dur="1000"/>
                                        <p:tgtEl>
                                          <p:spTgt spid="61"/>
                                        </p:tgtEl>
                                      </p:cBhvr>
                                    </p:animEffect>
                                  </p:childTnLst>
                                </p:cTn>
                              </p:par>
                              <p:par>
                                <p:cTn id="26" presetID="22" presetClass="entr" presetSubtype="1" fill="hold"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wipe(up)">
                                      <p:cBhvr>
                                        <p:cTn id="28" dur="1000"/>
                                        <p:tgtEl>
                                          <p:spTgt spid="63"/>
                                        </p:tgtEl>
                                      </p:cBhvr>
                                    </p:animEffect>
                                  </p:childTnLst>
                                </p:cTn>
                              </p:par>
                            </p:childTnLst>
                          </p:cTn>
                        </p:par>
                        <p:par>
                          <p:cTn id="29" fill="hold">
                            <p:stCondLst>
                              <p:cond delay="3500"/>
                            </p:stCondLst>
                            <p:childTnLst>
                              <p:par>
                                <p:cTn id="30" presetID="22" presetClass="entr" presetSubtype="1" fill="hold" grpId="0" nodeType="after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wipe(up)">
                                      <p:cBhvr>
                                        <p:cTn id="32" dur="1000"/>
                                        <p:tgtEl>
                                          <p:spTgt spid="60"/>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wipe(up)">
                                      <p:cBhvr>
                                        <p:cTn id="35" dur="1000"/>
                                        <p:tgtEl>
                                          <p:spTgt spid="6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1000"/>
                                        <p:tgtEl>
                                          <p:spTgt spid="55"/>
                                        </p:tgtEl>
                                      </p:cBhvr>
                                    </p:animEffect>
                                    <p:set>
                                      <p:cBhvr>
                                        <p:cTn id="40" dur="1" fill="hold">
                                          <p:stCondLst>
                                            <p:cond delay="999"/>
                                          </p:stCondLst>
                                        </p:cTn>
                                        <p:tgtEl>
                                          <p:spTgt spid="55"/>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1000"/>
                                        <p:tgtEl>
                                          <p:spTgt spid="58"/>
                                        </p:tgtEl>
                                      </p:cBhvr>
                                    </p:animEffect>
                                    <p:set>
                                      <p:cBhvr>
                                        <p:cTn id="43" dur="1" fill="hold">
                                          <p:stCondLst>
                                            <p:cond delay="999"/>
                                          </p:stCondLst>
                                        </p:cTn>
                                        <p:tgtEl>
                                          <p:spTgt spid="58"/>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1000"/>
                                        <p:tgtEl>
                                          <p:spTgt spid="59"/>
                                        </p:tgtEl>
                                      </p:cBhvr>
                                    </p:animEffect>
                                    <p:set>
                                      <p:cBhvr>
                                        <p:cTn id="46" dur="1" fill="hold">
                                          <p:stCondLst>
                                            <p:cond delay="999"/>
                                          </p:stCondLst>
                                        </p:cTn>
                                        <p:tgtEl>
                                          <p:spTgt spid="59"/>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1000"/>
                                        <p:tgtEl>
                                          <p:spTgt spid="56"/>
                                        </p:tgtEl>
                                      </p:cBhvr>
                                    </p:animEffect>
                                    <p:set>
                                      <p:cBhvr>
                                        <p:cTn id="49" dur="1" fill="hold">
                                          <p:stCondLst>
                                            <p:cond delay="999"/>
                                          </p:stCondLst>
                                        </p:cTn>
                                        <p:tgtEl>
                                          <p:spTgt spid="56"/>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1000"/>
                                        <p:tgtEl>
                                          <p:spTgt spid="57"/>
                                        </p:tgtEl>
                                      </p:cBhvr>
                                    </p:animEffect>
                                    <p:set>
                                      <p:cBhvr>
                                        <p:cTn id="52" dur="1" fill="hold">
                                          <p:stCondLst>
                                            <p:cond delay="999"/>
                                          </p:stCondLst>
                                        </p:cTn>
                                        <p:tgtEl>
                                          <p:spTgt spid="57"/>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1000"/>
                                        <p:tgtEl>
                                          <p:spTgt spid="61"/>
                                        </p:tgtEl>
                                      </p:cBhvr>
                                    </p:animEffect>
                                    <p:set>
                                      <p:cBhvr>
                                        <p:cTn id="55" dur="1" fill="hold">
                                          <p:stCondLst>
                                            <p:cond delay="999"/>
                                          </p:stCondLst>
                                        </p:cTn>
                                        <p:tgtEl>
                                          <p:spTgt spid="61"/>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1000"/>
                                        <p:tgtEl>
                                          <p:spTgt spid="63"/>
                                        </p:tgtEl>
                                      </p:cBhvr>
                                    </p:animEffect>
                                    <p:set>
                                      <p:cBhvr>
                                        <p:cTn id="58" dur="1" fill="hold">
                                          <p:stCondLst>
                                            <p:cond delay="999"/>
                                          </p:stCondLst>
                                        </p:cTn>
                                        <p:tgtEl>
                                          <p:spTgt spid="63"/>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1000"/>
                                        <p:tgtEl>
                                          <p:spTgt spid="60"/>
                                        </p:tgtEl>
                                      </p:cBhvr>
                                    </p:animEffect>
                                    <p:set>
                                      <p:cBhvr>
                                        <p:cTn id="61" dur="1" fill="hold">
                                          <p:stCondLst>
                                            <p:cond delay="999"/>
                                          </p:stCondLst>
                                        </p:cTn>
                                        <p:tgtEl>
                                          <p:spTgt spid="60"/>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1000"/>
                                        <p:tgtEl>
                                          <p:spTgt spid="62"/>
                                        </p:tgtEl>
                                      </p:cBhvr>
                                    </p:animEffect>
                                    <p:set>
                                      <p:cBhvr>
                                        <p:cTn id="64" dur="1" fill="hold">
                                          <p:stCondLst>
                                            <p:cond delay="9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6" grpId="0" animBg="1"/>
      <p:bldP spid="56" grpId="1" animBg="1"/>
      <p:bldP spid="57" grpId="0" animBg="1"/>
      <p:bldP spid="57" grpId="1" animBg="1"/>
      <p:bldP spid="60" grpId="0" animBg="1"/>
      <p:bldP spid="60" grpId="1" animBg="1"/>
      <p:bldP spid="62" grpId="0" animBg="1"/>
      <p:bldP spid="6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609600"/>
            <a:ext cx="9029696" cy="3276600"/>
          </a:xfrm>
        </p:spPr>
        <p:txBody>
          <a:bodyPr>
            <a:noAutofit/>
          </a:bodyPr>
          <a:lstStyle/>
          <a:p>
            <a:pPr>
              <a:lnSpc>
                <a:spcPct val="140000"/>
              </a:lnSpc>
              <a:buBlip>
                <a:blip r:embed="rId3"/>
              </a:buBlip>
            </a:pPr>
            <a:endParaRPr lang="en-US" sz="2000" dirty="0" smtClean="0">
              <a:solidFill>
                <a:srgbClr val="002060"/>
              </a:solidFill>
              <a:latin typeface="Book Antiqua" pitchFamily="18" charset="0"/>
            </a:endParaRPr>
          </a:p>
          <a:p>
            <a:pPr>
              <a:lnSpc>
                <a:spcPct val="140000"/>
              </a:lnSpc>
              <a:buBlip>
                <a:blip r:embed="rId3"/>
              </a:buBlip>
            </a:pPr>
            <a:r>
              <a:rPr lang="en-US" sz="2000" dirty="0" err="1" smtClean="0">
                <a:solidFill>
                  <a:srgbClr val="002060"/>
                </a:solidFill>
                <a:latin typeface="Book Antiqua" pitchFamily="18" charset="0"/>
              </a:rPr>
              <a:t>DataSet</a:t>
            </a:r>
            <a:r>
              <a:rPr lang="en-US" sz="2000" dirty="0" smtClean="0">
                <a:solidFill>
                  <a:srgbClr val="002060"/>
                </a:solidFill>
                <a:latin typeface="Book Antiqua" pitchFamily="18" charset="0"/>
              </a:rPr>
              <a:t> instance is  created by using the </a:t>
            </a:r>
            <a:r>
              <a:rPr lang="en-US" sz="2000" u="sng" dirty="0" err="1" smtClean="0">
                <a:solidFill>
                  <a:srgbClr val="002060"/>
                </a:solidFill>
                <a:latin typeface="Book Antiqua" pitchFamily="18" charset="0"/>
              </a:rPr>
              <a:t>DataSet</a:t>
            </a:r>
            <a:r>
              <a:rPr lang="en-US" sz="2000" dirty="0" smtClean="0">
                <a:solidFill>
                  <a:srgbClr val="002060"/>
                </a:solidFill>
                <a:latin typeface="Book Antiqua" pitchFamily="18" charset="0"/>
              </a:rPr>
              <a:t> constructor.</a:t>
            </a:r>
          </a:p>
          <a:p>
            <a:pPr>
              <a:lnSpc>
                <a:spcPct val="140000"/>
              </a:lnSpc>
              <a:buBlip>
                <a:blip r:embed="rId3"/>
              </a:buBlip>
            </a:pPr>
            <a:endParaRPr lang="en-US" sz="2000" dirty="0" smtClean="0">
              <a:solidFill>
                <a:srgbClr val="002060"/>
              </a:solidFill>
              <a:latin typeface="Book Antiqua" pitchFamily="18" charset="0"/>
            </a:endParaRPr>
          </a:p>
          <a:p>
            <a:pPr>
              <a:lnSpc>
                <a:spcPct val="140000"/>
              </a:lnSpc>
              <a:buBlip>
                <a:blip r:embed="rId3"/>
              </a:buBlip>
            </a:pPr>
            <a:r>
              <a:rPr lang="en-US" sz="2000" dirty="0" err="1" smtClean="0">
                <a:solidFill>
                  <a:srgbClr val="002060"/>
                </a:solidFill>
                <a:latin typeface="Book Antiqua" pitchFamily="18" charset="0"/>
              </a:rPr>
              <a:t>DataSet</a:t>
            </a:r>
            <a:r>
              <a:rPr lang="en-US" sz="2000" dirty="0" smtClean="0">
                <a:solidFill>
                  <a:srgbClr val="002060"/>
                </a:solidFill>
                <a:latin typeface="Book Antiqua" pitchFamily="18" charset="0"/>
              </a:rPr>
              <a:t> name is optional and need not be specified. </a:t>
            </a:r>
          </a:p>
          <a:p>
            <a:pPr>
              <a:lnSpc>
                <a:spcPct val="140000"/>
              </a:lnSpc>
              <a:buBlip>
                <a:blip r:embed="rId3"/>
              </a:buBlip>
            </a:pPr>
            <a:endParaRPr lang="en-US" sz="2000" dirty="0" smtClean="0">
              <a:solidFill>
                <a:srgbClr val="002060"/>
              </a:solidFill>
              <a:latin typeface="Book Antiqua" pitchFamily="18" charset="0"/>
            </a:endParaRPr>
          </a:p>
          <a:p>
            <a:pPr>
              <a:lnSpc>
                <a:spcPct val="140000"/>
              </a:lnSpc>
              <a:buBlip>
                <a:blip r:embed="rId3"/>
              </a:buBlip>
            </a:pPr>
            <a:r>
              <a:rPr lang="en-US" sz="2000" dirty="0" smtClean="0">
                <a:solidFill>
                  <a:srgbClr val="002060"/>
                </a:solidFill>
                <a:latin typeface="Book Antiqua" pitchFamily="18" charset="0"/>
              </a:rPr>
              <a:t>If the name is not specified, the dataset is created with the default name  </a:t>
            </a:r>
            <a:r>
              <a:rPr lang="en-US" sz="2000" dirty="0" err="1" smtClean="0">
                <a:solidFill>
                  <a:srgbClr val="002060"/>
                </a:solidFill>
                <a:latin typeface="Book Antiqua" pitchFamily="18" charset="0"/>
              </a:rPr>
              <a:t>NewDataSet</a:t>
            </a:r>
            <a:r>
              <a:rPr lang="en-US" sz="2000" dirty="0" smtClean="0">
                <a:solidFill>
                  <a:srgbClr val="002060"/>
                </a:solidFill>
                <a:latin typeface="Book Antiqua" pitchFamily="18" charset="0"/>
              </a:rPr>
              <a:t>. </a:t>
            </a:r>
          </a:p>
        </p:txBody>
      </p:sp>
      <p:sp>
        <p:nvSpPr>
          <p:cNvPr id="6" name="Title 1"/>
          <p:cNvSpPr>
            <a:spLocks noGrp="1"/>
          </p:cNvSpPr>
          <p:nvPr>
            <p:ph type="title"/>
          </p:nvPr>
        </p:nvSpPr>
        <p:spPr/>
        <p:txBody>
          <a:bodyPr>
            <a:normAutofit/>
          </a:bodyPr>
          <a:lstStyle/>
          <a:p>
            <a:r>
              <a:rPr lang="en-US" dirty="0" smtClean="0"/>
              <a:t>Creating Dataset using C#</a:t>
            </a:r>
          </a:p>
        </p:txBody>
      </p:sp>
      <p:sp>
        <p:nvSpPr>
          <p:cNvPr id="4" name="Rectangle 3"/>
          <p:cNvSpPr>
            <a:spLocks noChangeArrowheads="1"/>
          </p:cNvSpPr>
          <p:nvPr/>
        </p:nvSpPr>
        <p:spPr bwMode="auto">
          <a:xfrm>
            <a:off x="609600" y="4800600"/>
            <a:ext cx="7345362" cy="79216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dirty="0" err="1">
                <a:solidFill>
                  <a:srgbClr val="002060"/>
                </a:solidFill>
                <a:latin typeface="Book Antiqua" pitchFamily="18" charset="0"/>
              </a:rPr>
              <a:t>DataSet</a:t>
            </a:r>
            <a:r>
              <a:rPr lang="en-US" dirty="0">
                <a:solidFill>
                  <a:srgbClr val="002060"/>
                </a:solidFill>
                <a:latin typeface="Book Antiqua" pitchFamily="18" charset="0"/>
              </a:rPr>
              <a:t> </a:t>
            </a:r>
            <a:r>
              <a:rPr lang="en-US" dirty="0" err="1">
                <a:solidFill>
                  <a:srgbClr val="002060"/>
                </a:solidFill>
                <a:latin typeface="Book Antiqua" pitchFamily="18" charset="0"/>
              </a:rPr>
              <a:t>empDS</a:t>
            </a:r>
            <a:r>
              <a:rPr lang="en-US" dirty="0">
                <a:solidFill>
                  <a:srgbClr val="002060"/>
                </a:solidFill>
                <a:latin typeface="Book Antiqua" pitchFamily="18" charset="0"/>
              </a:rPr>
              <a:t> = new </a:t>
            </a:r>
            <a:r>
              <a:rPr lang="en-US" dirty="0" err="1">
                <a:solidFill>
                  <a:srgbClr val="002060"/>
                </a:solidFill>
                <a:latin typeface="Book Antiqua" pitchFamily="18" charset="0"/>
              </a:rPr>
              <a:t>DataSet</a:t>
            </a:r>
            <a:r>
              <a:rPr lang="en-US" dirty="0">
                <a:solidFill>
                  <a:srgbClr val="002060"/>
                </a:solidFill>
                <a:latin typeface="Book Antiqua" pitchFamily="18" charset="0"/>
              </a:rPr>
              <a:t>("</a:t>
            </a:r>
            <a:r>
              <a:rPr lang="en-US" dirty="0" err="1">
                <a:solidFill>
                  <a:srgbClr val="002060"/>
                </a:solidFill>
                <a:latin typeface="Book Antiqua" pitchFamily="18" charset="0"/>
              </a:rPr>
              <a:t>EmployeeDetails</a:t>
            </a:r>
            <a:r>
              <a:rPr lang="en-US" dirty="0">
                <a:solidFill>
                  <a:srgbClr val="002060"/>
                </a:solidFill>
                <a:latin typeface="Book Antiqua"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bg/>
                                          </p:spTgt>
                                        </p:tgtEl>
                                        <p:attrNameLst>
                                          <p:attrName>style.visibility</p:attrName>
                                        </p:attrNameLst>
                                      </p:cBhvr>
                                      <p:to>
                                        <p:strVal val="visible"/>
                                      </p:to>
                                    </p:set>
                                    <p:anim calcmode="lin" valueType="num">
                                      <p:cBhvr additive="base">
                                        <p:cTn id="25" dur="500" fill="hold"/>
                                        <p:tgtEl>
                                          <p:spTgt spid="4">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4">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 calcmode="lin" valueType="num">
                                      <p:cBhvr additive="base">
                                        <p:cTn id="2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dirty="0" smtClean="0"/>
              <a:t>Dataset properties and methods</a:t>
            </a:r>
          </a:p>
        </p:txBody>
      </p:sp>
      <p:graphicFrame>
        <p:nvGraphicFramePr>
          <p:cNvPr id="8" name="Group 100"/>
          <p:cNvGraphicFramePr>
            <a:graphicFrameLocks/>
          </p:cNvGraphicFramePr>
          <p:nvPr/>
        </p:nvGraphicFramePr>
        <p:xfrm>
          <a:off x="228600" y="838200"/>
          <a:ext cx="7781925" cy="5120640"/>
        </p:xfrm>
        <a:graphic>
          <a:graphicData uri="http://schemas.openxmlformats.org/drawingml/2006/table">
            <a:tbl>
              <a:tblPr/>
              <a:tblGrid>
                <a:gridCol w="3405187">
                  <a:extLst>
                    <a:ext uri="{9D8B030D-6E8A-4147-A177-3AD203B41FA5}">
                      <a16:colId xmlns:a16="http://schemas.microsoft.com/office/drawing/2014/main" xmlns="" val="20000"/>
                    </a:ext>
                  </a:extLst>
                </a:gridCol>
                <a:gridCol w="4376738">
                  <a:extLst>
                    <a:ext uri="{9D8B030D-6E8A-4147-A177-3AD203B41FA5}">
                      <a16:colId xmlns:a16="http://schemas.microsoft.com/office/drawing/2014/main" xmlns="" val="20001"/>
                    </a:ext>
                  </a:extLst>
                </a:gridCol>
              </a:tblGrid>
              <a:tr h="1603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Property</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Description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extLst>
                  <a:ext uri="{0D108BD9-81ED-4DB2-BD59-A6C34878D82A}">
                    <a16:rowId xmlns:a16="http://schemas.microsoft.com/office/drawing/2014/main" xmlns="" val="10000"/>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DataSetName</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Used to get or set the name of the current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DataSet</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460375">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HasErrors</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Returns a value indicating whether there are errors in any of the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DataTable</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objects within the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DataSet</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Tables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Used to retrieve the collection of tables contained in the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DataSet</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1603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宋体" charset="-122"/>
                        </a:rPr>
                        <a:t>Methods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Description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extLst>
                  <a:ext uri="{0D108BD9-81ED-4DB2-BD59-A6C34878D82A}">
                    <a16:rowId xmlns:a16="http://schemas.microsoft.com/office/drawing/2014/main" xmlns="" val="10004"/>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Clear</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Clears all rows from all tables contained in the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DataSet</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r h="36988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Copy</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Creates a new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DataSet</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with the structure and data from the existing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DataSet</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HasChanges</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Returns a Boolean value indicating whether the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DataSet</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has changes.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1000"/>
                                        <p:tgtEl>
                                          <p:spTgt spid="8"/>
                                        </p:tgtEl>
                                      </p:cBhvr>
                                    </p:animEffect>
                                    <p:set>
                                      <p:cBhvr>
                                        <p:cTn id="11"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IN" dirty="0"/>
          </a:p>
        </p:txBody>
      </p:sp>
      <p:sp>
        <p:nvSpPr>
          <p:cNvPr id="4" name="Rounded Rectangle 3"/>
          <p:cNvSpPr/>
          <p:nvPr/>
        </p:nvSpPr>
        <p:spPr>
          <a:xfrm>
            <a:off x="304800" y="990600"/>
            <a:ext cx="8534400" cy="5486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TIT-ILIY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rgbClr val="0000FF"/>
        </a:solid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5159</TotalTime>
  <Words>2511</Words>
  <Application>Microsoft Office PowerPoint</Application>
  <PresentationFormat>On-screen Show (4:3)</PresentationFormat>
  <Paragraphs>360</Paragraphs>
  <Slides>22</Slides>
  <Notes>19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TIT-ILIYAS</vt:lpstr>
      <vt:lpstr>PowerPoint Presentation</vt:lpstr>
      <vt:lpstr>Overview</vt:lpstr>
      <vt:lpstr>Dataset</vt:lpstr>
      <vt:lpstr>Dataset</vt:lpstr>
      <vt:lpstr>Types of DataSet</vt:lpstr>
      <vt:lpstr>Dataset Types</vt:lpstr>
      <vt:lpstr>Creating Dataset using C#</vt:lpstr>
      <vt:lpstr>Dataset properties and methods</vt:lpstr>
      <vt:lpstr>JAM</vt:lpstr>
      <vt:lpstr>DataAdapter</vt:lpstr>
      <vt:lpstr>DataTable</vt:lpstr>
      <vt:lpstr>DataTable</vt:lpstr>
      <vt:lpstr>DataTable</vt:lpstr>
      <vt:lpstr>DataColumn</vt:lpstr>
      <vt:lpstr>DataColumn</vt:lpstr>
      <vt:lpstr>DataRow</vt:lpstr>
      <vt:lpstr>DataRow</vt:lpstr>
      <vt:lpstr>JAM</vt:lpstr>
      <vt:lpstr>Data View</vt:lpstr>
      <vt:lpstr>Data View</vt:lpstr>
      <vt:lpstr>Data View</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dc:title>
  <dc:creator>ILS</dc:creator>
  <cp:lastModifiedBy>Jamuna Balamurugan</cp:lastModifiedBy>
  <cp:revision>865</cp:revision>
  <dcterms:created xsi:type="dcterms:W3CDTF">2012-03-18T04:00:31Z</dcterms:created>
  <dcterms:modified xsi:type="dcterms:W3CDTF">2021-09-01T07:58:29Z</dcterms:modified>
</cp:coreProperties>
</file>