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68" r:id="rId5"/>
    <p:sldMasterId id="2147483648" r:id="rId6"/>
  </p:sldMasterIdLst>
  <p:notesMasterIdLst>
    <p:notesMasterId r:id="rId23"/>
  </p:notesMasterIdLst>
  <p:handoutMasterIdLst>
    <p:handoutMasterId r:id="rId24"/>
  </p:handoutMasterIdLst>
  <p:sldIdLst>
    <p:sldId id="341" r:id="rId7"/>
    <p:sldId id="464" r:id="rId8"/>
    <p:sldId id="421" r:id="rId9"/>
    <p:sldId id="465" r:id="rId10"/>
    <p:sldId id="490" r:id="rId11"/>
    <p:sldId id="439" r:id="rId12"/>
    <p:sldId id="437" r:id="rId13"/>
    <p:sldId id="491" r:id="rId14"/>
    <p:sldId id="466" r:id="rId15"/>
    <p:sldId id="493" r:id="rId16"/>
    <p:sldId id="488" r:id="rId17"/>
    <p:sldId id="494" r:id="rId18"/>
    <p:sldId id="492" r:id="rId19"/>
    <p:sldId id="362" r:id="rId20"/>
    <p:sldId id="363" r:id="rId21"/>
    <p:sldId id="486" r:id="rId22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3">
          <p15:clr>
            <a:srgbClr val="A4A3A4"/>
          </p15:clr>
        </p15:guide>
        <p15:guide id="3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TM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E08"/>
    <a:srgbClr val="CCCC99"/>
    <a:srgbClr val="DD74FA"/>
    <a:srgbClr val="B470FE"/>
    <a:srgbClr val="CAC7BE"/>
    <a:srgbClr val="9C9991"/>
    <a:srgbClr val="CC9933"/>
    <a:srgbClr val="5B7893"/>
    <a:srgbClr val="5B5850"/>
    <a:srgbClr val="CDD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61" autoAdjust="0"/>
    <p:restoredTop sz="99570" autoAdjust="0"/>
  </p:normalViewPr>
  <p:slideViewPr>
    <p:cSldViewPr snapToGrid="0">
      <p:cViewPr varScale="1">
        <p:scale>
          <a:sx n="72" d="100"/>
          <a:sy n="72" d="100"/>
        </p:scale>
        <p:origin x="1536" y="72"/>
      </p:cViewPr>
      <p:guideLst>
        <p:guide orient="horz" pos="2160"/>
        <p:guide orient="horz" pos="4063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103FBA-3F49-440D-9E05-37DF859F17AC}" type="doc">
      <dgm:prSet loTypeId="urn:microsoft.com/office/officeart/2005/8/layout/hList6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45F2ACF-3F0A-4220-AA4D-84476C93D18C}">
      <dgm:prSet phldrT="[Text]" custT="1"/>
      <dgm:spPr/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</a:rPr>
            <a:t>STAND ALONE</a:t>
          </a:r>
        </a:p>
      </dgm:t>
    </dgm:pt>
    <dgm:pt modelId="{04081E0A-6302-4FF7-8BFE-7122A140CFC0}" type="parTrans" cxnId="{6227C311-0915-4F98-98F8-8B3CCF874F51}">
      <dgm:prSet/>
      <dgm:spPr/>
      <dgm:t>
        <a:bodyPr/>
        <a:lstStyle/>
        <a:p>
          <a:endParaRPr lang="en-US" sz="4800" b="1">
            <a:solidFill>
              <a:schemeClr val="bg2">
                <a:lumMod val="10000"/>
              </a:schemeClr>
            </a:solidFill>
          </a:endParaRPr>
        </a:p>
      </dgm:t>
    </dgm:pt>
    <dgm:pt modelId="{8CC04684-0617-43E7-A173-59B6E080B152}" type="sibTrans" cxnId="{6227C311-0915-4F98-98F8-8B3CCF874F51}">
      <dgm:prSet/>
      <dgm:spPr/>
      <dgm:t>
        <a:bodyPr/>
        <a:lstStyle/>
        <a:p>
          <a:endParaRPr lang="en-US" sz="4800" b="1">
            <a:solidFill>
              <a:schemeClr val="bg2">
                <a:lumMod val="10000"/>
              </a:schemeClr>
            </a:solidFill>
          </a:endParaRPr>
        </a:p>
      </dgm:t>
    </dgm:pt>
    <dgm:pt modelId="{AD3A6BB3-672E-4E54-AE39-0FBE636095C6}">
      <dgm:prSet phldrT="[Text]" custT="1"/>
      <dgm:spPr/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</a:rPr>
            <a:t>WEB</a:t>
          </a:r>
        </a:p>
      </dgm:t>
    </dgm:pt>
    <dgm:pt modelId="{C65371C6-BAD6-470E-AAAB-78E7945798D3}" type="parTrans" cxnId="{D9897F64-7AE4-45A3-A09A-7ED572E30176}">
      <dgm:prSet/>
      <dgm:spPr/>
      <dgm:t>
        <a:bodyPr/>
        <a:lstStyle/>
        <a:p>
          <a:endParaRPr lang="en-US" sz="4800" b="1">
            <a:solidFill>
              <a:schemeClr val="bg2">
                <a:lumMod val="10000"/>
              </a:schemeClr>
            </a:solidFill>
          </a:endParaRPr>
        </a:p>
      </dgm:t>
    </dgm:pt>
    <dgm:pt modelId="{50024FDE-4BE9-4DC6-A7BD-68482B891AD3}" type="sibTrans" cxnId="{D9897F64-7AE4-45A3-A09A-7ED572E30176}">
      <dgm:prSet/>
      <dgm:spPr/>
      <dgm:t>
        <a:bodyPr/>
        <a:lstStyle/>
        <a:p>
          <a:endParaRPr lang="en-US" sz="4800" b="1">
            <a:solidFill>
              <a:schemeClr val="bg2">
                <a:lumMod val="10000"/>
              </a:schemeClr>
            </a:solidFill>
          </a:endParaRPr>
        </a:p>
      </dgm:t>
    </dgm:pt>
    <dgm:pt modelId="{932BE082-11D8-4132-AE12-5A952752D716}" type="pres">
      <dgm:prSet presAssocID="{A7103FBA-3F49-440D-9E05-37DF859F17AC}" presName="Name0" presStyleCnt="0">
        <dgm:presLayoutVars>
          <dgm:dir val="rev"/>
          <dgm:resizeHandles val="exact"/>
        </dgm:presLayoutVars>
      </dgm:prSet>
      <dgm:spPr/>
    </dgm:pt>
    <dgm:pt modelId="{8B9C0E32-C5A6-465D-AB79-B705550742DC}" type="pres">
      <dgm:prSet presAssocID="{545F2ACF-3F0A-4220-AA4D-84476C93D18C}" presName="node" presStyleLbl="node1" presStyleIdx="0" presStyleCnt="2">
        <dgm:presLayoutVars>
          <dgm:bulletEnabled val="1"/>
        </dgm:presLayoutVars>
      </dgm:prSet>
      <dgm:spPr/>
    </dgm:pt>
    <dgm:pt modelId="{066A54C4-64CD-4695-818E-EB7A798408D0}" type="pres">
      <dgm:prSet presAssocID="{8CC04684-0617-43E7-A173-59B6E080B152}" presName="sibTrans" presStyleCnt="0"/>
      <dgm:spPr/>
    </dgm:pt>
    <dgm:pt modelId="{908FCEFE-6787-49D9-8A3C-9A11001177FE}" type="pres">
      <dgm:prSet presAssocID="{AD3A6BB3-672E-4E54-AE39-0FBE636095C6}" presName="node" presStyleLbl="node1" presStyleIdx="1" presStyleCnt="2">
        <dgm:presLayoutVars>
          <dgm:bulletEnabled val="1"/>
        </dgm:presLayoutVars>
      </dgm:prSet>
      <dgm:spPr/>
    </dgm:pt>
  </dgm:ptLst>
  <dgm:cxnLst>
    <dgm:cxn modelId="{D9897F64-7AE4-45A3-A09A-7ED572E30176}" srcId="{A7103FBA-3F49-440D-9E05-37DF859F17AC}" destId="{AD3A6BB3-672E-4E54-AE39-0FBE636095C6}" srcOrd="1" destOrd="0" parTransId="{C65371C6-BAD6-470E-AAAB-78E7945798D3}" sibTransId="{50024FDE-4BE9-4DC6-A7BD-68482B891AD3}"/>
    <dgm:cxn modelId="{6227C311-0915-4F98-98F8-8B3CCF874F51}" srcId="{A7103FBA-3F49-440D-9E05-37DF859F17AC}" destId="{545F2ACF-3F0A-4220-AA4D-84476C93D18C}" srcOrd="0" destOrd="0" parTransId="{04081E0A-6302-4FF7-8BFE-7122A140CFC0}" sibTransId="{8CC04684-0617-43E7-A173-59B6E080B152}"/>
    <dgm:cxn modelId="{2572EDE8-CA42-4CB9-96B2-1EE0457CE9FE}" type="presOf" srcId="{545F2ACF-3F0A-4220-AA4D-84476C93D18C}" destId="{8B9C0E32-C5A6-465D-AB79-B705550742DC}" srcOrd="0" destOrd="0" presId="urn:microsoft.com/office/officeart/2005/8/layout/hList6"/>
    <dgm:cxn modelId="{296F5A96-B948-4C2A-9A5B-E8498F99FFC2}" type="presOf" srcId="{A7103FBA-3F49-440D-9E05-37DF859F17AC}" destId="{932BE082-11D8-4132-AE12-5A952752D716}" srcOrd="0" destOrd="0" presId="urn:microsoft.com/office/officeart/2005/8/layout/hList6"/>
    <dgm:cxn modelId="{8680DC9D-3AA3-4215-8216-4F252E4693CB}" type="presOf" srcId="{AD3A6BB3-672E-4E54-AE39-0FBE636095C6}" destId="{908FCEFE-6787-49D9-8A3C-9A11001177FE}" srcOrd="0" destOrd="0" presId="urn:microsoft.com/office/officeart/2005/8/layout/hList6"/>
    <dgm:cxn modelId="{8A30F644-0744-434A-8B37-D2CAA65E0B27}" type="presParOf" srcId="{932BE082-11D8-4132-AE12-5A952752D716}" destId="{8B9C0E32-C5A6-465D-AB79-B705550742DC}" srcOrd="0" destOrd="0" presId="urn:microsoft.com/office/officeart/2005/8/layout/hList6"/>
    <dgm:cxn modelId="{DBED311D-71A1-490C-B5F7-A7C268DF41A9}" type="presParOf" srcId="{932BE082-11D8-4132-AE12-5A952752D716}" destId="{066A54C4-64CD-4695-818E-EB7A798408D0}" srcOrd="1" destOrd="0" presId="urn:microsoft.com/office/officeart/2005/8/layout/hList6"/>
    <dgm:cxn modelId="{80D03CDB-5C2E-4602-AA27-6B5195F3272B}" type="presParOf" srcId="{932BE082-11D8-4132-AE12-5A952752D716}" destId="{908FCEFE-6787-49D9-8A3C-9A11001177FE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875E4-5084-4904-B3EF-1DA98FF3A86E}" type="doc">
      <dgm:prSet loTypeId="urn:microsoft.com/office/officeart/2005/8/layout/pyramid2" loCatId="pyramid" qsTypeId="urn:microsoft.com/office/officeart/2005/8/quickstyle/3d7" qsCatId="3D" csTypeId="urn:microsoft.com/office/officeart/2005/8/colors/colorful3" csCatId="colorful" phldr="1"/>
      <dgm:spPr/>
    </dgm:pt>
    <dgm:pt modelId="{66DE664D-CF8A-4550-A43A-E0D531771368}">
      <dgm:prSet phldrT="[Text]"/>
      <dgm:spPr/>
      <dgm:t>
        <a:bodyPr/>
        <a:lstStyle/>
        <a:p>
          <a:r>
            <a:rPr lang="en-US" dirty="0" err="1"/>
            <a:t>OleDbDataReader</a:t>
          </a:r>
          <a:endParaRPr lang="en-US" dirty="0"/>
        </a:p>
      </dgm:t>
    </dgm:pt>
    <dgm:pt modelId="{DC14CBA8-A14E-452C-8CF6-836C17C5AC63}" type="parTrans" cxnId="{344D0DDE-058C-4F8C-B234-66EE1AEF2B9C}">
      <dgm:prSet/>
      <dgm:spPr/>
      <dgm:t>
        <a:bodyPr/>
        <a:lstStyle/>
        <a:p>
          <a:endParaRPr lang="en-US"/>
        </a:p>
      </dgm:t>
    </dgm:pt>
    <dgm:pt modelId="{DB61B2AC-20E2-4C1A-82A5-C5C69B1F46F1}" type="sibTrans" cxnId="{344D0DDE-058C-4F8C-B234-66EE1AEF2B9C}">
      <dgm:prSet/>
      <dgm:spPr/>
      <dgm:t>
        <a:bodyPr/>
        <a:lstStyle/>
        <a:p>
          <a:endParaRPr lang="en-US"/>
        </a:p>
      </dgm:t>
    </dgm:pt>
    <dgm:pt modelId="{3B5F9429-017D-46B0-BC9A-88BEA2558CD4}">
      <dgm:prSet phldrT="[Text]"/>
      <dgm:spPr/>
      <dgm:t>
        <a:bodyPr/>
        <a:lstStyle/>
        <a:p>
          <a:r>
            <a:rPr lang="en-US" dirty="0" err="1"/>
            <a:t>SqlDataReader</a:t>
          </a:r>
          <a:endParaRPr lang="en-US" dirty="0"/>
        </a:p>
      </dgm:t>
    </dgm:pt>
    <dgm:pt modelId="{496633B0-E560-4E66-8AAD-776F9E7D5372}" type="parTrans" cxnId="{5ED469CD-1D87-4EAB-93C0-24B2508EE256}">
      <dgm:prSet/>
      <dgm:spPr/>
      <dgm:t>
        <a:bodyPr/>
        <a:lstStyle/>
        <a:p>
          <a:endParaRPr lang="en-US"/>
        </a:p>
      </dgm:t>
    </dgm:pt>
    <dgm:pt modelId="{E7173752-1427-4B53-84D0-6CC2197F18C1}" type="sibTrans" cxnId="{5ED469CD-1D87-4EAB-93C0-24B2508EE256}">
      <dgm:prSet/>
      <dgm:spPr/>
      <dgm:t>
        <a:bodyPr/>
        <a:lstStyle/>
        <a:p>
          <a:endParaRPr lang="en-US"/>
        </a:p>
      </dgm:t>
    </dgm:pt>
    <dgm:pt modelId="{A718A5A1-F1FE-4F55-981E-543DCB557A50}">
      <dgm:prSet phldrT="[Text]"/>
      <dgm:spPr/>
      <dgm:t>
        <a:bodyPr/>
        <a:lstStyle/>
        <a:p>
          <a:r>
            <a:rPr lang="en-US" dirty="0" err="1"/>
            <a:t>OdbcDataReader</a:t>
          </a:r>
          <a:endParaRPr lang="en-US" dirty="0"/>
        </a:p>
      </dgm:t>
    </dgm:pt>
    <dgm:pt modelId="{53863EE5-CE8B-4CD2-8814-895D24474974}" type="parTrans" cxnId="{AC72CD94-45FC-4790-8A40-AF90E5815BF3}">
      <dgm:prSet/>
      <dgm:spPr/>
      <dgm:t>
        <a:bodyPr/>
        <a:lstStyle/>
        <a:p>
          <a:endParaRPr lang="en-US"/>
        </a:p>
      </dgm:t>
    </dgm:pt>
    <dgm:pt modelId="{0C022573-2B48-483C-AC6A-372D409DA4F4}" type="sibTrans" cxnId="{AC72CD94-45FC-4790-8A40-AF90E5815BF3}">
      <dgm:prSet/>
      <dgm:spPr/>
      <dgm:t>
        <a:bodyPr/>
        <a:lstStyle/>
        <a:p>
          <a:endParaRPr lang="en-US"/>
        </a:p>
      </dgm:t>
    </dgm:pt>
    <dgm:pt modelId="{968717E7-075E-4A07-8591-46669F2D3C31}" type="pres">
      <dgm:prSet presAssocID="{D15875E4-5084-4904-B3EF-1DA98FF3A86E}" presName="compositeShape" presStyleCnt="0">
        <dgm:presLayoutVars>
          <dgm:dir/>
          <dgm:resizeHandles/>
        </dgm:presLayoutVars>
      </dgm:prSet>
      <dgm:spPr/>
    </dgm:pt>
    <dgm:pt modelId="{51A395DC-5578-4B87-BFF9-F032337D30CD}" type="pres">
      <dgm:prSet presAssocID="{D15875E4-5084-4904-B3EF-1DA98FF3A86E}" presName="pyramid" presStyleLbl="node1" presStyleIdx="0" presStyleCnt="1"/>
      <dgm:spPr/>
    </dgm:pt>
    <dgm:pt modelId="{281FF427-F1F9-497F-989C-3E0BF5507131}" type="pres">
      <dgm:prSet presAssocID="{D15875E4-5084-4904-B3EF-1DA98FF3A86E}" presName="theList" presStyleCnt="0"/>
      <dgm:spPr/>
    </dgm:pt>
    <dgm:pt modelId="{E2B71B99-D2DE-4FD5-A478-C01250C67788}" type="pres">
      <dgm:prSet presAssocID="{66DE664D-CF8A-4550-A43A-E0D531771368}" presName="aNode" presStyleLbl="fgAcc1" presStyleIdx="0" presStyleCnt="3">
        <dgm:presLayoutVars>
          <dgm:bulletEnabled val="1"/>
        </dgm:presLayoutVars>
      </dgm:prSet>
      <dgm:spPr/>
    </dgm:pt>
    <dgm:pt modelId="{AA32CF3D-8D30-4D32-95E4-500E1F6DB310}" type="pres">
      <dgm:prSet presAssocID="{66DE664D-CF8A-4550-A43A-E0D531771368}" presName="aSpace" presStyleCnt="0"/>
      <dgm:spPr/>
    </dgm:pt>
    <dgm:pt modelId="{622D8C6A-5A09-4FAC-8250-F64A438EF1CB}" type="pres">
      <dgm:prSet presAssocID="{3B5F9429-017D-46B0-BC9A-88BEA2558CD4}" presName="aNode" presStyleLbl="fgAcc1" presStyleIdx="1" presStyleCnt="3">
        <dgm:presLayoutVars>
          <dgm:bulletEnabled val="1"/>
        </dgm:presLayoutVars>
      </dgm:prSet>
      <dgm:spPr/>
    </dgm:pt>
    <dgm:pt modelId="{8F3112B2-5D42-4C99-BCC7-067D752F9F2D}" type="pres">
      <dgm:prSet presAssocID="{3B5F9429-017D-46B0-BC9A-88BEA2558CD4}" presName="aSpace" presStyleCnt="0"/>
      <dgm:spPr/>
    </dgm:pt>
    <dgm:pt modelId="{DD20F6C9-24F5-4E79-AF9A-01BEFB24A91F}" type="pres">
      <dgm:prSet presAssocID="{A718A5A1-F1FE-4F55-981E-543DCB557A50}" presName="aNode" presStyleLbl="fgAcc1" presStyleIdx="2" presStyleCnt="3">
        <dgm:presLayoutVars>
          <dgm:bulletEnabled val="1"/>
        </dgm:presLayoutVars>
      </dgm:prSet>
      <dgm:spPr/>
    </dgm:pt>
    <dgm:pt modelId="{6F2A6880-DDC7-4EC1-AD69-983861321730}" type="pres">
      <dgm:prSet presAssocID="{A718A5A1-F1FE-4F55-981E-543DCB557A50}" presName="aSpace" presStyleCnt="0"/>
      <dgm:spPr/>
    </dgm:pt>
  </dgm:ptLst>
  <dgm:cxnLst>
    <dgm:cxn modelId="{31FB54D8-F8D4-4C3D-81B2-E6EA92694009}" type="presOf" srcId="{66DE664D-CF8A-4550-A43A-E0D531771368}" destId="{E2B71B99-D2DE-4FD5-A478-C01250C67788}" srcOrd="0" destOrd="0" presId="urn:microsoft.com/office/officeart/2005/8/layout/pyramid2"/>
    <dgm:cxn modelId="{5ED469CD-1D87-4EAB-93C0-24B2508EE256}" srcId="{D15875E4-5084-4904-B3EF-1DA98FF3A86E}" destId="{3B5F9429-017D-46B0-BC9A-88BEA2558CD4}" srcOrd="1" destOrd="0" parTransId="{496633B0-E560-4E66-8AAD-776F9E7D5372}" sibTransId="{E7173752-1427-4B53-84D0-6CC2197F18C1}"/>
    <dgm:cxn modelId="{AC72CD94-45FC-4790-8A40-AF90E5815BF3}" srcId="{D15875E4-5084-4904-B3EF-1DA98FF3A86E}" destId="{A718A5A1-F1FE-4F55-981E-543DCB557A50}" srcOrd="2" destOrd="0" parTransId="{53863EE5-CE8B-4CD2-8814-895D24474974}" sibTransId="{0C022573-2B48-483C-AC6A-372D409DA4F4}"/>
    <dgm:cxn modelId="{275BCE35-65A6-45C3-A8CF-1AAC3339F886}" type="presOf" srcId="{A718A5A1-F1FE-4F55-981E-543DCB557A50}" destId="{DD20F6C9-24F5-4E79-AF9A-01BEFB24A91F}" srcOrd="0" destOrd="0" presId="urn:microsoft.com/office/officeart/2005/8/layout/pyramid2"/>
    <dgm:cxn modelId="{344D0DDE-058C-4F8C-B234-66EE1AEF2B9C}" srcId="{D15875E4-5084-4904-B3EF-1DA98FF3A86E}" destId="{66DE664D-CF8A-4550-A43A-E0D531771368}" srcOrd="0" destOrd="0" parTransId="{DC14CBA8-A14E-452C-8CF6-836C17C5AC63}" sibTransId="{DB61B2AC-20E2-4C1A-82A5-C5C69B1F46F1}"/>
    <dgm:cxn modelId="{855C607B-4C4A-492B-B7CF-D2D8AD42AEB4}" type="presOf" srcId="{D15875E4-5084-4904-B3EF-1DA98FF3A86E}" destId="{968717E7-075E-4A07-8591-46669F2D3C31}" srcOrd="0" destOrd="0" presId="urn:microsoft.com/office/officeart/2005/8/layout/pyramid2"/>
    <dgm:cxn modelId="{79D77FAD-A675-4C26-BF38-9D064D011E0E}" type="presOf" srcId="{3B5F9429-017D-46B0-BC9A-88BEA2558CD4}" destId="{622D8C6A-5A09-4FAC-8250-F64A438EF1CB}" srcOrd="0" destOrd="0" presId="urn:microsoft.com/office/officeart/2005/8/layout/pyramid2"/>
    <dgm:cxn modelId="{0A66F310-CC90-428A-8A2F-B5AE0F9ECB18}" type="presParOf" srcId="{968717E7-075E-4A07-8591-46669F2D3C31}" destId="{51A395DC-5578-4B87-BFF9-F032337D30CD}" srcOrd="0" destOrd="0" presId="urn:microsoft.com/office/officeart/2005/8/layout/pyramid2"/>
    <dgm:cxn modelId="{613BD4EE-2FA3-488F-8FD1-B8C099C769BF}" type="presParOf" srcId="{968717E7-075E-4A07-8591-46669F2D3C31}" destId="{281FF427-F1F9-497F-989C-3E0BF5507131}" srcOrd="1" destOrd="0" presId="urn:microsoft.com/office/officeart/2005/8/layout/pyramid2"/>
    <dgm:cxn modelId="{2A75F782-91AC-4284-873B-EBF375AFDAE1}" type="presParOf" srcId="{281FF427-F1F9-497F-989C-3E0BF5507131}" destId="{E2B71B99-D2DE-4FD5-A478-C01250C67788}" srcOrd="0" destOrd="0" presId="urn:microsoft.com/office/officeart/2005/8/layout/pyramid2"/>
    <dgm:cxn modelId="{E964E64C-732C-43A3-AC61-4C8B2FBC85D9}" type="presParOf" srcId="{281FF427-F1F9-497F-989C-3E0BF5507131}" destId="{AA32CF3D-8D30-4D32-95E4-500E1F6DB310}" srcOrd="1" destOrd="0" presId="urn:microsoft.com/office/officeart/2005/8/layout/pyramid2"/>
    <dgm:cxn modelId="{B16D8DB2-F647-4CC0-92FF-0E3DDE2EC9A3}" type="presParOf" srcId="{281FF427-F1F9-497F-989C-3E0BF5507131}" destId="{622D8C6A-5A09-4FAC-8250-F64A438EF1CB}" srcOrd="2" destOrd="0" presId="urn:microsoft.com/office/officeart/2005/8/layout/pyramid2"/>
    <dgm:cxn modelId="{A4EB222E-BA7F-4983-886F-BABAF82CF113}" type="presParOf" srcId="{281FF427-F1F9-497F-989C-3E0BF5507131}" destId="{8F3112B2-5D42-4C99-BCC7-067D752F9F2D}" srcOrd="3" destOrd="0" presId="urn:microsoft.com/office/officeart/2005/8/layout/pyramid2"/>
    <dgm:cxn modelId="{7D7A2A3A-538B-4B8D-9273-5B3E09838385}" type="presParOf" srcId="{281FF427-F1F9-497F-989C-3E0BF5507131}" destId="{DD20F6C9-24F5-4E79-AF9A-01BEFB24A91F}" srcOrd="4" destOrd="0" presId="urn:microsoft.com/office/officeart/2005/8/layout/pyramid2"/>
    <dgm:cxn modelId="{EA66DD5E-30BF-47B3-A69D-E466C0DA18AD}" type="presParOf" srcId="{281FF427-F1F9-497F-989C-3E0BF5507131}" destId="{6F2A6880-DDC7-4EC1-AD69-98386132173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C0E32-C5A6-465D-AB79-B705550742DC}">
      <dsp:nvSpPr>
        <dsp:cNvPr id="0" name=""/>
        <dsp:cNvSpPr/>
      </dsp:nvSpPr>
      <dsp:spPr>
        <a:xfrm rot="5400000">
          <a:off x="-906681" y="1569873"/>
          <a:ext cx="3756074" cy="616327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</a:rPr>
            <a:t>STAND ALONE</a:t>
          </a:r>
        </a:p>
      </dsp:txBody>
      <dsp:txXfrm rot="-5400000">
        <a:off x="663192" y="751215"/>
        <a:ext cx="616327" cy="2253644"/>
      </dsp:txXfrm>
    </dsp:sp>
    <dsp:sp modelId="{908FCEFE-6787-49D9-8A3C-9A11001177FE}">
      <dsp:nvSpPr>
        <dsp:cNvPr id="0" name=""/>
        <dsp:cNvSpPr/>
      </dsp:nvSpPr>
      <dsp:spPr>
        <a:xfrm rot="5400000">
          <a:off x="-1569232" y="1569873"/>
          <a:ext cx="3756074" cy="616327"/>
        </a:xfrm>
        <a:prstGeom prst="flowChartManualOperati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</a:rPr>
            <a:t>WEB</a:t>
          </a:r>
        </a:p>
      </dsp:txBody>
      <dsp:txXfrm rot="-5400000">
        <a:off x="641" y="751215"/>
        <a:ext cx="616327" cy="2253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395DC-5578-4B87-BFF9-F032337D30CD}">
      <dsp:nvSpPr>
        <dsp:cNvPr id="0" name=""/>
        <dsp:cNvSpPr/>
      </dsp:nvSpPr>
      <dsp:spPr>
        <a:xfrm>
          <a:off x="0" y="0"/>
          <a:ext cx="2715676" cy="343955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2B71B99-D2DE-4FD5-A478-C01250C67788}">
      <dsp:nvSpPr>
        <dsp:cNvPr id="0" name=""/>
        <dsp:cNvSpPr/>
      </dsp:nvSpPr>
      <dsp:spPr>
        <a:xfrm>
          <a:off x="1357838" y="345802"/>
          <a:ext cx="1765189" cy="81420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/>
            <a:t>OleDbDataReader</a:t>
          </a:r>
          <a:endParaRPr lang="en-US" sz="1500" kern="1200" dirty="0"/>
        </a:p>
      </dsp:txBody>
      <dsp:txXfrm>
        <a:off x="1397584" y="385548"/>
        <a:ext cx="1685697" cy="734713"/>
      </dsp:txXfrm>
    </dsp:sp>
    <dsp:sp modelId="{622D8C6A-5A09-4FAC-8250-F64A438EF1CB}">
      <dsp:nvSpPr>
        <dsp:cNvPr id="0" name=""/>
        <dsp:cNvSpPr/>
      </dsp:nvSpPr>
      <dsp:spPr>
        <a:xfrm>
          <a:off x="1357838" y="1261784"/>
          <a:ext cx="1765189" cy="81420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/>
            <a:t>SqlDataReader</a:t>
          </a:r>
          <a:endParaRPr lang="en-US" sz="1500" kern="1200" dirty="0"/>
        </a:p>
      </dsp:txBody>
      <dsp:txXfrm>
        <a:off x="1397584" y="1301530"/>
        <a:ext cx="1685697" cy="734713"/>
      </dsp:txXfrm>
    </dsp:sp>
    <dsp:sp modelId="{DD20F6C9-24F5-4E79-AF9A-01BEFB24A91F}">
      <dsp:nvSpPr>
        <dsp:cNvPr id="0" name=""/>
        <dsp:cNvSpPr/>
      </dsp:nvSpPr>
      <dsp:spPr>
        <a:xfrm>
          <a:off x="1357838" y="2177765"/>
          <a:ext cx="1765189" cy="81420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/>
            <a:t>OdbcDataReader</a:t>
          </a:r>
          <a:endParaRPr lang="en-US" sz="1500" kern="1200" dirty="0"/>
        </a:p>
      </dsp:txBody>
      <dsp:txXfrm>
        <a:off x="1397584" y="2217511"/>
        <a:ext cx="1685697" cy="734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 dirty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 dirty="0"/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 dirty="0"/>
          </a:p>
        </p:txBody>
      </p:sp>
      <p:sp>
        <p:nvSpPr>
          <p:cNvPr id="331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0788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fld id="{BC3B2B6E-AB79-4834-B5B3-2E38DCB5499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6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863" y="0"/>
            <a:ext cx="30432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2775"/>
            <a:ext cx="5149850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863" y="8842375"/>
            <a:ext cx="30432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fld id="{01EAF96E-9C8E-42C3-B768-D1FF807F864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07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through to the next slide…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F96E-9C8E-42C3-B768-D1FF807F864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6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dirty="0"/>
              <a:t>Course or Module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Excellere Restricted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defTabSz="933237"/>
            <a:r>
              <a:rPr lang="en-US" dirty="0"/>
              <a:t>Date or Rev. #</a:t>
            </a:r>
          </a:p>
        </p:txBody>
      </p:sp>
    </p:spTree>
    <p:extLst>
      <p:ext uri="{BB962C8B-B14F-4D97-AF65-F5344CB8AC3E}">
        <p14:creationId xmlns:p14="http://schemas.microsoft.com/office/powerpoint/2010/main" val="364725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Course or Module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/>
              <a:t>Date or Rev. #</a:t>
            </a:r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Excellere Restricted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2806700" y="3200400"/>
            <a:ext cx="5867400" cy="762000"/>
          </a:xfrm>
        </p:spPr>
        <p:txBody>
          <a:bodyPr lIns="228600"/>
          <a:lstStyle>
            <a:lvl1pPr>
              <a:buClr>
                <a:srgbClr val="69A205"/>
              </a:buClr>
              <a:defRPr b="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90825" y="1854200"/>
            <a:ext cx="5895975" cy="523220"/>
          </a:xfrm>
        </p:spPr>
        <p:txBody>
          <a:bodyPr lIns="228557" bIns="0" anchor="t">
            <a:spAutoFit/>
          </a:bodyPr>
          <a:lstStyle>
            <a:lvl1pPr>
              <a:defRPr sz="3400" baseline="0">
                <a:solidFill>
                  <a:srgbClr val="69A205"/>
                </a:solidFill>
              </a:defRPr>
            </a:lvl1pPr>
          </a:lstStyle>
          <a:p>
            <a:r>
              <a:rPr lang="en-US" dirty="0"/>
              <a:t>LU title </a:t>
            </a:r>
          </a:p>
        </p:txBody>
      </p:sp>
      <p:sp>
        <p:nvSpPr>
          <p:cNvPr id="25" name="Rectangle 23"/>
          <p:cNvSpPr>
            <a:spLocks noChangeArrowheads="1"/>
          </p:cNvSpPr>
          <p:nvPr userDrawn="1"/>
        </p:nvSpPr>
        <p:spPr bwMode="auto">
          <a:xfrm>
            <a:off x="2126777" y="6172200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grpSp>
        <p:nvGrpSpPr>
          <p:cNvPr id="4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2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Photo Transition">
    <p:bg>
      <p:bgPr>
        <a:gradFill rotWithShape="0">
          <a:gsLst>
            <a:gs pos="0">
              <a:srgbClr val="003300"/>
            </a:gs>
            <a:gs pos="50000">
              <a:srgbClr val="298527"/>
            </a:gs>
            <a:gs pos="100000">
              <a:srgbClr val="29852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8484034022008_JPG_P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0" y="4845050"/>
            <a:ext cx="9144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533400"/>
            <a:ext cx="4776788" cy="346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5720" bIns="45720" anchor="t"/>
          <a:lstStyle>
            <a:lvl1pPr>
              <a:lnSpc>
                <a:spcPct val="100000"/>
              </a:lnSpc>
              <a:spcBef>
                <a:spcPts val="2640"/>
              </a:spcBef>
              <a:defRPr sz="4400">
                <a:solidFill>
                  <a:srgbClr val="FFFFFF"/>
                </a:solidFill>
                <a:latin typeface="Futura Lt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312527" y="6469040"/>
            <a:ext cx="1502619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b="1" kern="1200" dirty="0">
                <a:solidFill>
                  <a:schemeClr val="tx2"/>
                </a:solidFill>
                <a:latin typeface="Futura Bk" pitchFamily="34" charset="0"/>
                <a:ea typeface="+mn-ea"/>
                <a:cs typeface="+mn-cs"/>
              </a:rPr>
              <a:t>Excellere Restricted</a:t>
            </a:r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4246364" y="6469038"/>
            <a:ext cx="4484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1400" kern="1200" smtClean="0">
                <a:solidFill>
                  <a:schemeClr val="tx2"/>
                </a:solidFill>
                <a:latin typeface="Futura Bk" pitchFamily="34" charset="0"/>
                <a:ea typeface="+mn-ea"/>
                <a:cs typeface="+mn-cs"/>
              </a:rPr>
              <a:pPr marL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 dirty="0">
              <a:solidFill>
                <a:schemeClr val="tx2"/>
              </a:solidFill>
              <a:latin typeface="Futura Bk" pitchFamily="34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2806700" y="3200400"/>
            <a:ext cx="5867400" cy="762000"/>
          </a:xfrm>
        </p:spPr>
        <p:txBody>
          <a:bodyPr lIns="228600"/>
          <a:lstStyle>
            <a:lvl1pPr>
              <a:defRPr b="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90825" y="1854200"/>
            <a:ext cx="5895975" cy="523220"/>
          </a:xfrm>
        </p:spPr>
        <p:txBody>
          <a:bodyPr lIns="228557" bIns="0" anchor="t">
            <a:spAutoFit/>
          </a:bodyPr>
          <a:lstStyle>
            <a:lvl1pPr>
              <a:defRPr sz="3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LU title </a:t>
            </a:r>
          </a:p>
        </p:txBody>
      </p:sp>
      <p:sp>
        <p:nvSpPr>
          <p:cNvPr id="25" name="Rectangle 23"/>
          <p:cNvSpPr>
            <a:spLocks noChangeArrowheads="1"/>
          </p:cNvSpPr>
          <p:nvPr userDrawn="1"/>
        </p:nvSpPr>
        <p:spPr bwMode="auto">
          <a:xfrm>
            <a:off x="2126777" y="6172200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grpSp>
        <p:nvGrpSpPr>
          <p:cNvPr id="26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2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83"/>
            <a:ext cx="8229600" cy="7953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0"/>
          </p:nvPr>
        </p:nvSpPr>
        <p:spPr bwMode="auto">
          <a:xfrm>
            <a:off x="457200" y="1044964"/>
            <a:ext cx="8229600" cy="508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Section Transition Slide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Transition Slide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520" y="611516"/>
            <a:ext cx="8544330" cy="3292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83"/>
            <a:ext cx="8229600" cy="795337"/>
          </a:xfrm>
        </p:spPr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0"/>
          </p:nvPr>
        </p:nvSpPr>
        <p:spPr bwMode="auto">
          <a:xfrm>
            <a:off x="457200" y="1044964"/>
            <a:ext cx="8229600" cy="508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69A205"/>
              </a:buClr>
              <a:defRPr/>
            </a:lvl1pPr>
            <a:lvl2pPr>
              <a:buClr>
                <a:srgbClr val="69A205"/>
              </a:buClr>
              <a:defRPr/>
            </a:lvl2pPr>
            <a:lvl3pPr>
              <a:buClr>
                <a:srgbClr val="69A205"/>
              </a:buClr>
              <a:defRPr/>
            </a:lvl3pPr>
            <a:lvl4pPr>
              <a:buClr>
                <a:srgbClr val="69A205"/>
              </a:buClr>
              <a:defRPr/>
            </a:lvl4pPr>
          </a:lstStyle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Section Transition Slide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Transition Slide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520" y="611516"/>
            <a:ext cx="8544330" cy="3292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7" y="319102"/>
            <a:ext cx="8361361" cy="523220"/>
          </a:xfrm>
        </p:spPr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2588" y="1132764"/>
            <a:ext cx="8359076" cy="5021146"/>
          </a:xfrm>
        </p:spPr>
        <p:txBody>
          <a:bodyPr/>
          <a:lstStyle>
            <a:lvl1pPr>
              <a:buClr>
                <a:srgbClr val="69A205"/>
              </a:buClr>
              <a:defRPr sz="2400"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69A205"/>
              </a:buClr>
              <a:defRPr/>
            </a:lvl2pPr>
            <a:lvl3pPr>
              <a:lnSpc>
                <a:spcPct val="100000"/>
              </a:lnSpc>
              <a:buClr>
                <a:srgbClr val="69A205"/>
              </a:buClr>
              <a:defRPr sz="2000">
                <a:latin typeface="Calibri" pitchFamily="34" charset="0"/>
                <a:cs typeface="Calibri" pitchFamily="34" charset="0"/>
              </a:defRPr>
            </a:lvl3pPr>
            <a:lvl4pPr>
              <a:lnSpc>
                <a:spcPct val="100000"/>
              </a:lnSpc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883"/>
            <a:ext cx="8229600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56474"/>
            <a:ext cx="8229600" cy="517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810959"/>
            <a:ext cx="8229600" cy="0"/>
          </a:xfrm>
          <a:prstGeom prst="line">
            <a:avLst/>
          </a:prstGeom>
          <a:noFill/>
          <a:ln w="19050">
            <a:solidFill>
              <a:srgbClr val="CCCC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2126777" y="6323827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>
            <a:off x="2366397" y="6323827"/>
            <a:ext cx="6498818" cy="4572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lIns="0" tIns="0" rIns="182880" bIns="0" anchor="ctr"/>
          <a:lstStyle/>
          <a:p>
            <a:pPr algn="r"/>
            <a:endParaRPr lang="en-US" sz="10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 userDrawn="1"/>
        </p:nvSpPr>
        <p:spPr bwMode="auto">
          <a:xfrm>
            <a:off x="7580129" y="6394781"/>
            <a:ext cx="1278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RESTRICTED </a:t>
            </a:r>
            <a:r>
              <a:rPr lang="en-US" sz="1400" dirty="0">
                <a:solidFill>
                  <a:srgbClr val="999999"/>
                </a:solidFill>
                <a:ea typeface="ＭＳ Ｐゴシック" pitchFamily="1" charset="-128"/>
              </a:rPr>
              <a:t>|</a:t>
            </a:r>
            <a:r>
              <a:rPr lang="en-US" sz="1000" b="1" dirty="0">
                <a:solidFill>
                  <a:srgbClr val="3A372F"/>
                </a:solidFill>
                <a:ea typeface="ＭＳ Ｐゴシック" pitchFamily="1" charset="-128"/>
              </a:rPr>
              <a:t> </a:t>
            </a:r>
            <a:fld id="{616BB6E6-B101-4C8D-8F9C-F86688B685B6}" type="slidenum">
              <a:rPr lang="en-US" sz="1000" b="1" smtClean="0">
                <a:solidFill>
                  <a:srgbClr val="3A372F"/>
                </a:solidFill>
                <a:ea typeface="ＭＳ Ｐゴシック" pitchFamily="1" charset="-128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7920" y="6316158"/>
            <a:ext cx="1984850" cy="480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dirty="0" smtClean="0">
          <a:solidFill>
            <a:srgbClr val="69A20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0000"/>
        </a:spcAft>
        <a:buClr>
          <a:schemeClr val="accent1">
            <a:lumMod val="75000"/>
          </a:schemeClr>
        </a:buClr>
        <a:buSzPct val="120000"/>
        <a:buFont typeface="Arial"/>
        <a:buChar char="•"/>
        <a:defRPr lang="en-US" sz="2000" b="0" dirty="0" smtClean="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1pPr>
      <a:lvl2pPr marL="447675" indent="-333375" algn="l" rtl="0" eaLnBrk="1" fontAlgn="base" hangingPunct="1">
        <a:spcBef>
          <a:spcPct val="25000"/>
        </a:spcBef>
        <a:spcAft>
          <a:spcPct val="20000"/>
        </a:spcAft>
        <a:buClr>
          <a:srgbClr val="5B7893"/>
        </a:buClr>
        <a:buSzPct val="80000"/>
        <a:buFont typeface="Courier New"/>
        <a:buChar char="o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2pPr>
      <a:lvl3pPr marL="717550" indent="-317500" algn="l" rtl="0" eaLnBrk="1" fontAlgn="base" hangingPunct="1">
        <a:spcBef>
          <a:spcPct val="25000"/>
        </a:spcBef>
        <a:spcAft>
          <a:spcPct val="20000"/>
        </a:spcAft>
        <a:buClr>
          <a:schemeClr val="tx2"/>
        </a:buClr>
        <a:buSzPct val="90000"/>
        <a:buFont typeface="Wingdings" charset="2"/>
        <a:buChar char="§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3pPr>
      <a:lvl4pPr marL="896938" indent="-207963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SzPct val="80000"/>
        <a:buFont typeface="Wingdings" pitchFamily="2" charset="2"/>
        <a:buChar char="§"/>
        <a:defRPr sz="16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4pPr>
      <a:lvl5pPr marL="1255713" indent="-285750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4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5pPr>
      <a:lvl6pPr marL="16002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6pPr>
      <a:lvl7pPr marL="20574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7pPr>
      <a:lvl8pPr marL="25146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8pPr>
      <a:lvl9pPr marL="29718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883"/>
            <a:ext cx="8229600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56474"/>
            <a:ext cx="8229600" cy="517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810959"/>
            <a:ext cx="8229600" cy="0"/>
          </a:xfrm>
          <a:prstGeom prst="line">
            <a:avLst/>
          </a:prstGeom>
          <a:noFill/>
          <a:ln w="19050">
            <a:solidFill>
              <a:srgbClr val="CCCC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2126777" y="6323827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65" r:id="rId6"/>
    <p:sldLayoutId id="2147483659" r:id="rId7"/>
    <p:sldLayoutId id="2147483664" r:id="rId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0000"/>
        </a:spcAft>
        <a:buClr>
          <a:schemeClr val="accent1">
            <a:lumMod val="75000"/>
          </a:schemeClr>
        </a:buClr>
        <a:buSzPct val="120000"/>
        <a:buFont typeface="Arial"/>
        <a:buChar char="•"/>
        <a:defRPr lang="en-US" sz="2000" b="0" dirty="0" smtClean="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1pPr>
      <a:lvl2pPr marL="447675" indent="-333375" algn="l" rtl="0" eaLnBrk="1" fontAlgn="base" hangingPunct="1">
        <a:spcBef>
          <a:spcPct val="25000"/>
        </a:spcBef>
        <a:spcAft>
          <a:spcPct val="20000"/>
        </a:spcAft>
        <a:buClr>
          <a:srgbClr val="5B7893"/>
        </a:buClr>
        <a:buSzPct val="80000"/>
        <a:buFont typeface="Courier New"/>
        <a:buChar char="o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2pPr>
      <a:lvl3pPr marL="717550" indent="-317500" algn="l" rtl="0" eaLnBrk="1" fontAlgn="base" hangingPunct="1">
        <a:spcBef>
          <a:spcPct val="25000"/>
        </a:spcBef>
        <a:spcAft>
          <a:spcPct val="20000"/>
        </a:spcAft>
        <a:buClr>
          <a:schemeClr val="tx2"/>
        </a:buClr>
        <a:buSzPct val="90000"/>
        <a:buFont typeface="Wingdings" charset="2"/>
        <a:buChar char="§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3pPr>
      <a:lvl4pPr marL="896938" indent="-207963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SzPct val="80000"/>
        <a:buFont typeface="Wingdings" pitchFamily="2" charset="2"/>
        <a:buChar char="§"/>
        <a:defRPr sz="16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4pPr>
      <a:lvl5pPr marL="1255713" indent="-285750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4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5pPr>
      <a:lvl6pPr marL="16002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6pPr>
      <a:lvl7pPr marL="20574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7pPr>
      <a:lvl8pPr marL="25146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8pPr>
      <a:lvl9pPr marL="29718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sharpcorner.com/uploadfile/mahesh/datareader-in-ado-net/" TargetMode="External"/><Relationship Id="rId2" Type="http://schemas.openxmlformats.org/officeDocument/2006/relationships/hyperlink" Target="http://msdn.microsoft.com/en-us/library/haa3afyz(v=vs.8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harp-station.com/Tutorial/AdoDotNet/lesson0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of connected Data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DataREADEr</a:t>
            </a:r>
            <a:r>
              <a:rPr lang="en-US" dirty="0"/>
              <a:t> Object</a:t>
            </a:r>
          </a:p>
          <a:p>
            <a:pPr marL="561975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342900" indent="-34290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90825" y="1854200"/>
            <a:ext cx="5895975" cy="1046440"/>
          </a:xfrm>
        </p:spPr>
        <p:txBody>
          <a:bodyPr/>
          <a:lstStyle/>
          <a:p>
            <a:r>
              <a:rPr lang="en-US" dirty="0"/>
              <a:t>ADO.NET Connected Classes</a:t>
            </a:r>
          </a:p>
        </p:txBody>
      </p:sp>
    </p:spTree>
    <p:extLst>
      <p:ext uri="{BB962C8B-B14F-4D97-AF65-F5344CB8AC3E}">
        <p14:creationId xmlns:p14="http://schemas.microsoft.com/office/powerpoint/2010/main" val="130759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SqlDataReader</a:t>
            </a:r>
            <a:r>
              <a:rPr lang="en-US" dirty="0"/>
              <a:t> </a:t>
            </a:r>
            <a:r>
              <a:rPr lang="en-US" dirty="0" err="1"/>
              <a:t>Poperties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4791" y="823275"/>
            <a:ext cx="8359076" cy="5021146"/>
          </a:xfrm>
        </p:spPr>
        <p:txBody>
          <a:bodyPr/>
          <a:lstStyle/>
          <a:p>
            <a:pPr marL="0" indent="0">
              <a:buFont typeface="Wingdings" pitchFamily="2" charset="2"/>
              <a:buChar char="§"/>
            </a:pPr>
            <a:endParaRPr lang="en-US" dirty="0"/>
          </a:p>
          <a:p>
            <a:pPr marL="0" indent="0">
              <a:buFont typeface="Arial" pitchFamily="34" charset="0"/>
              <a:buChar char="•"/>
            </a:pPr>
            <a:r>
              <a:rPr lang="en-US" b="1" i="1" dirty="0"/>
              <a:t>Connection</a:t>
            </a:r>
            <a:r>
              <a:rPr lang="en-US" i="1" dirty="0"/>
              <a:t> -</a:t>
            </a:r>
            <a:r>
              <a:rPr lang="en-US" dirty="0"/>
              <a:t>Gets the </a:t>
            </a:r>
            <a:r>
              <a:rPr lang="en-US" dirty="0" err="1"/>
              <a:t>sqlconnection</a:t>
            </a:r>
            <a:r>
              <a:rPr lang="en-US" dirty="0"/>
              <a:t> associated with the </a:t>
            </a:r>
            <a:r>
              <a:rPr lang="en-US" dirty="0" err="1"/>
              <a:t>SqlDataReader</a:t>
            </a:r>
            <a:r>
              <a:rPr lang="en-US" dirty="0"/>
              <a:t>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b="1" i="1" dirty="0" err="1"/>
              <a:t>RecordsAffected</a:t>
            </a:r>
            <a:r>
              <a:rPr lang="en-US" i="1" dirty="0"/>
              <a:t> -</a:t>
            </a:r>
            <a:r>
              <a:rPr lang="en-US" dirty="0"/>
              <a:t>Gets the number of rows changed, inserted, or deleted by execution of the Transact-SQL statement.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b="1" i="1" dirty="0" err="1"/>
              <a:t>IsClosed</a:t>
            </a:r>
            <a:r>
              <a:rPr lang="en-US" i="1" dirty="0"/>
              <a:t> - </a:t>
            </a:r>
            <a:r>
              <a:rPr lang="en-US" dirty="0"/>
              <a:t>Retrieves a Boolean value that indicates whether the specified </a:t>
            </a:r>
            <a:r>
              <a:rPr lang="en-US" dirty="0" err="1"/>
              <a:t>SqlDataReader</a:t>
            </a:r>
            <a:r>
              <a:rPr lang="en-US" dirty="0"/>
              <a:t> instance has been closed.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b="1" i="1" dirty="0"/>
              <a:t>Item</a:t>
            </a:r>
            <a:r>
              <a:rPr lang="en-US" i="1" dirty="0"/>
              <a:t> -</a:t>
            </a:r>
            <a:r>
              <a:rPr lang="en-US" dirty="0"/>
              <a:t>Gets the value of a column in native format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b="1" i="1" dirty="0"/>
              <a:t>Depth</a:t>
            </a:r>
            <a:r>
              <a:rPr lang="en-US" i="1" dirty="0"/>
              <a:t> -</a:t>
            </a:r>
            <a:r>
              <a:rPr lang="en-US" dirty="0"/>
              <a:t>Indicates the depth of nesting for row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b="1" i="1" dirty="0" err="1"/>
              <a:t>FieldCount</a:t>
            </a:r>
            <a:r>
              <a:rPr lang="en-US" i="1" dirty="0"/>
              <a:t> -</a:t>
            </a:r>
            <a:r>
              <a:rPr lang="en-US" dirty="0"/>
              <a:t>Returns number of columns in a row</a:t>
            </a: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SqlDataReader</a:t>
            </a:r>
            <a:r>
              <a:rPr lang="en-US" dirty="0"/>
              <a:t> –Example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90842" y="1181685"/>
            <a:ext cx="8004517" cy="42780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SqlConnection</a:t>
            </a:r>
            <a:r>
              <a:rPr lang="en-US" dirty="0"/>
              <a:t> </a:t>
            </a:r>
            <a:r>
              <a:rPr lang="en-US" dirty="0" err="1"/>
              <a:t>conn</a:t>
            </a:r>
            <a:r>
              <a:rPr lang="en-US" dirty="0"/>
              <a:t> = new </a:t>
            </a:r>
            <a:r>
              <a:rPr lang="en-US" dirty="0" err="1"/>
              <a:t>SqlConnection</a:t>
            </a:r>
            <a:r>
              <a:rPr lang="en-US" dirty="0"/>
              <a:t>("Data Source=</a:t>
            </a:r>
            <a:r>
              <a:rPr lang="en-US" dirty="0" err="1"/>
              <a:t>ServerName;Initial</a:t>
            </a:r>
            <a:r>
              <a:rPr lang="en-US" dirty="0"/>
              <a:t> Catalog=</a:t>
            </a:r>
            <a:r>
              <a:rPr lang="en-US" dirty="0" err="1"/>
              <a:t>Management;Integrated</a:t>
            </a:r>
            <a:r>
              <a:rPr lang="en-US" dirty="0"/>
              <a:t> Security=SSPI");</a:t>
            </a:r>
          </a:p>
          <a:p>
            <a:r>
              <a:rPr lang="en-US" b="1" dirty="0">
                <a:solidFill>
                  <a:srgbClr val="00B050"/>
                </a:solidFill>
              </a:rPr>
              <a:t>// Opens Connection</a:t>
            </a:r>
          </a:p>
          <a:p>
            <a:r>
              <a:rPr lang="en-US" dirty="0" err="1">
                <a:solidFill>
                  <a:schemeClr val="bg1"/>
                </a:solidFill>
              </a:rPr>
              <a:t>Conn.Open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rgbClr val="00B050"/>
                </a:solidFill>
              </a:rPr>
              <a:t>// query to execute</a:t>
            </a:r>
          </a:p>
          <a:p>
            <a:r>
              <a:rPr lang="en-US" dirty="0" err="1"/>
              <a:t>SqlCommand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= new </a:t>
            </a:r>
            <a:r>
              <a:rPr lang="en-US" dirty="0" err="1"/>
              <a:t>SqlCommand</a:t>
            </a:r>
            <a:r>
              <a:rPr lang="en-US" dirty="0"/>
              <a:t>( "select * from </a:t>
            </a:r>
            <a:r>
              <a:rPr lang="en-US" dirty="0" err="1"/>
              <a:t>BookOrders</a:t>
            </a:r>
            <a:r>
              <a:rPr lang="en-US" dirty="0"/>
              <a:t>", </a:t>
            </a:r>
            <a:r>
              <a:rPr lang="en-US" dirty="0" err="1"/>
              <a:t>conn</a:t>
            </a:r>
            <a:r>
              <a:rPr lang="en-US" dirty="0"/>
              <a:t>);</a:t>
            </a:r>
          </a:p>
          <a:p>
            <a:r>
              <a:rPr lang="en-US" b="1" dirty="0">
                <a:solidFill>
                  <a:srgbClr val="00B050"/>
                </a:solidFill>
              </a:rPr>
              <a:t>//</a:t>
            </a:r>
            <a:r>
              <a:rPr lang="en-US" b="1" dirty="0" err="1">
                <a:solidFill>
                  <a:srgbClr val="00B050"/>
                </a:solidFill>
              </a:rPr>
              <a:t>datareader</a:t>
            </a:r>
            <a:r>
              <a:rPr lang="en-US" b="1" dirty="0">
                <a:solidFill>
                  <a:srgbClr val="00B050"/>
                </a:solidFill>
              </a:rPr>
              <a:t> object that executes the command object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SqlDataReader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rdr</a:t>
            </a:r>
            <a:r>
              <a:rPr lang="en-US" b="1" dirty="0">
                <a:solidFill>
                  <a:srgbClr val="FF0000"/>
                </a:solidFill>
              </a:rPr>
              <a:t> =</a:t>
            </a:r>
            <a:r>
              <a:rPr lang="en-US" b="1" dirty="0" err="1">
                <a:solidFill>
                  <a:schemeClr val="bg1"/>
                </a:solidFill>
              </a:rPr>
              <a:t>cmd</a:t>
            </a:r>
            <a:r>
              <a:rPr lang="en-US" b="1" dirty="0" err="1">
                <a:solidFill>
                  <a:srgbClr val="FF0000"/>
                </a:solidFill>
              </a:rPr>
              <a:t>.ExecuteReader</a:t>
            </a:r>
            <a:r>
              <a:rPr lang="en-US" b="1" dirty="0">
                <a:solidFill>
                  <a:srgbClr val="FF0000"/>
                </a:solidFill>
              </a:rPr>
              <a:t>();</a:t>
            </a:r>
          </a:p>
          <a:p>
            <a:endParaRPr lang="en-US" dirty="0"/>
          </a:p>
          <a:p>
            <a:r>
              <a:rPr lang="en-US" dirty="0"/>
              <a:t>while (</a:t>
            </a:r>
            <a:r>
              <a:rPr lang="en-US" dirty="0" err="1"/>
              <a:t>rdr.</a:t>
            </a:r>
            <a:r>
              <a:rPr lang="en-US" b="1" dirty="0" err="1">
                <a:solidFill>
                  <a:srgbClr val="FF0000"/>
                </a:solidFill>
              </a:rPr>
              <a:t>Read</a:t>
            </a:r>
            <a:r>
              <a:rPr lang="en-US" dirty="0"/>
              <a:t>())   </a:t>
            </a:r>
            <a:r>
              <a:rPr lang="en-US" b="1" dirty="0">
                <a:solidFill>
                  <a:srgbClr val="00B050"/>
                </a:solidFill>
              </a:rPr>
              <a:t>//read method to move forward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rdr</a:t>
            </a:r>
            <a:r>
              <a:rPr lang="en-US" dirty="0">
                <a:solidFill>
                  <a:schemeClr val="bg1"/>
                </a:solidFill>
              </a:rPr>
              <a:t>[0]);  </a:t>
            </a:r>
            <a:r>
              <a:rPr lang="en-US" b="1" dirty="0">
                <a:solidFill>
                  <a:srgbClr val="00B050"/>
                </a:solidFill>
              </a:rPr>
              <a:t>//display the first column –index </a:t>
            </a:r>
            <a:r>
              <a:rPr lang="en-US" b="1" dirty="0" err="1">
                <a:solidFill>
                  <a:srgbClr val="00B050"/>
                </a:solidFill>
              </a:rPr>
              <a:t>specifices</a:t>
            </a:r>
            <a:r>
              <a:rPr lang="en-US" b="1" dirty="0">
                <a:solidFill>
                  <a:srgbClr val="00B050"/>
                </a:solidFill>
              </a:rPr>
              <a:t> row number</a:t>
            </a:r>
          </a:p>
          <a:p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/>
              <a:t>rdr.Close</a:t>
            </a:r>
            <a:r>
              <a:rPr lang="en-US" dirty="0"/>
              <a:t>();   </a:t>
            </a:r>
            <a:r>
              <a:rPr lang="en-US" b="1" dirty="0">
                <a:solidFill>
                  <a:srgbClr val="00B050"/>
                </a:solidFill>
              </a:rPr>
              <a:t>//closes data reader object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Conn.Close</a:t>
            </a:r>
            <a:r>
              <a:rPr lang="en-US" dirty="0">
                <a:solidFill>
                  <a:schemeClr val="bg1"/>
                </a:solidFill>
              </a:rPr>
              <a:t>();  </a:t>
            </a:r>
            <a:r>
              <a:rPr lang="en-US" b="1" dirty="0">
                <a:solidFill>
                  <a:srgbClr val="00B050"/>
                </a:solidFill>
              </a:rPr>
              <a:t>//Closes connection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01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SqlDataReader</a:t>
            </a:r>
            <a:r>
              <a:rPr lang="en-US" dirty="0"/>
              <a:t> –example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369" y="1055077"/>
            <a:ext cx="7793501" cy="5016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SqlCommand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= new </a:t>
            </a:r>
            <a:r>
              <a:rPr lang="en-US" dirty="0" err="1"/>
              <a:t>SqlCommand</a:t>
            </a:r>
            <a:r>
              <a:rPr lang="en-US" dirty="0"/>
              <a:t>(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 "SELECT ID, </a:t>
            </a:r>
            <a:r>
              <a:rPr lang="en-US" dirty="0" err="1">
                <a:solidFill>
                  <a:srgbClr val="FFFF00"/>
                </a:solidFill>
              </a:rPr>
              <a:t>Customer_Name</a:t>
            </a:r>
            <a:r>
              <a:rPr lang="en-US" dirty="0">
                <a:solidFill>
                  <a:srgbClr val="FFFF00"/>
                </a:solidFill>
              </a:rPr>
              <a:t> FROM Customer“</a:t>
            </a:r>
          </a:p>
          <a:p>
            <a:r>
              <a:rPr lang="en-US" dirty="0">
                <a:solidFill>
                  <a:srgbClr val="FFFF00"/>
                </a:solidFill>
              </a:rPr>
              <a:t> + </a:t>
            </a:r>
          </a:p>
          <a:p>
            <a:r>
              <a:rPr lang="en-US" dirty="0">
                <a:solidFill>
                  <a:srgbClr val="FFFF00"/>
                </a:solidFill>
              </a:rPr>
              <a:t>"SELECT EID, Name FROM Employees", </a:t>
            </a:r>
            <a:r>
              <a:rPr lang="en-US" dirty="0"/>
              <a:t>connection); </a:t>
            </a:r>
          </a:p>
          <a:p>
            <a:endParaRPr lang="en-US" dirty="0"/>
          </a:p>
          <a:p>
            <a:r>
              <a:rPr lang="en-US" dirty="0" err="1"/>
              <a:t>connection.Open</a:t>
            </a:r>
            <a:r>
              <a:rPr lang="en-US" dirty="0"/>
              <a:t>();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SqlDataReader</a:t>
            </a:r>
            <a:r>
              <a:rPr lang="en-US" dirty="0"/>
              <a:t> rd = </a:t>
            </a:r>
            <a:r>
              <a:rPr lang="en-US" dirty="0" err="1"/>
              <a:t>cmd.ExecuteReader</a:t>
            </a:r>
            <a:r>
              <a:rPr lang="en-US" dirty="0"/>
              <a:t>(); </a:t>
            </a:r>
          </a:p>
          <a:p>
            <a:r>
              <a:rPr lang="en-US" b="1" dirty="0">
                <a:solidFill>
                  <a:srgbClr val="00B050"/>
                </a:solidFill>
              </a:rPr>
              <a:t>//return multiple result sets</a:t>
            </a:r>
          </a:p>
          <a:p>
            <a:r>
              <a:rPr lang="en-US" dirty="0"/>
              <a:t>while (</a:t>
            </a:r>
            <a:r>
              <a:rPr lang="en-US" dirty="0" err="1"/>
              <a:t>rd.</a:t>
            </a:r>
            <a:r>
              <a:rPr lang="en-US" dirty="0" err="1">
                <a:solidFill>
                  <a:srgbClr val="FF0000"/>
                </a:solidFill>
              </a:rPr>
              <a:t>HasRows</a:t>
            </a:r>
            <a:r>
              <a:rPr lang="en-US" dirty="0"/>
              <a:t>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 </a:t>
            </a:r>
            <a:r>
              <a:rPr lang="en-US" dirty="0" err="1"/>
              <a:t>Console.WriteLine</a:t>
            </a:r>
            <a:r>
              <a:rPr lang="en-US" dirty="0"/>
              <a:t>("\t{0}\t{1}", </a:t>
            </a:r>
            <a:r>
              <a:rPr lang="en-US" dirty="0" err="1"/>
              <a:t>rd.GetName</a:t>
            </a:r>
            <a:r>
              <a:rPr lang="en-US" dirty="0"/>
              <a:t>(0), </a:t>
            </a:r>
            <a:r>
              <a:rPr lang="en-US" dirty="0" err="1"/>
              <a:t>rd.GetName</a:t>
            </a:r>
            <a:r>
              <a:rPr lang="en-US" dirty="0"/>
              <a:t>(1));</a:t>
            </a:r>
          </a:p>
          <a:p>
            <a:endParaRPr lang="en-US" dirty="0"/>
          </a:p>
          <a:p>
            <a:r>
              <a:rPr lang="en-US" dirty="0"/>
              <a:t>	 while (</a:t>
            </a:r>
            <a:r>
              <a:rPr lang="en-US" dirty="0" err="1"/>
              <a:t>rd.</a:t>
            </a:r>
            <a:r>
              <a:rPr lang="en-US" dirty="0" err="1">
                <a:solidFill>
                  <a:srgbClr val="FF0000"/>
                </a:solidFill>
              </a:rPr>
              <a:t>Read</a:t>
            </a:r>
            <a:r>
              <a:rPr lang="en-US" dirty="0"/>
              <a:t>()) </a:t>
            </a:r>
          </a:p>
          <a:p>
            <a:r>
              <a:rPr lang="en-US" dirty="0"/>
              <a:t>	{ </a:t>
            </a:r>
          </a:p>
          <a:p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("\t{0}\t{1}", rd.GetInt32(0), </a:t>
            </a:r>
            <a:r>
              <a:rPr lang="en-US" dirty="0" err="1"/>
              <a:t>reader.GetString</a:t>
            </a:r>
            <a:r>
              <a:rPr lang="en-US" dirty="0"/>
              <a:t>(1));</a:t>
            </a:r>
          </a:p>
          <a:p>
            <a:r>
              <a:rPr lang="en-US" dirty="0"/>
              <a:t>	 }</a:t>
            </a:r>
          </a:p>
          <a:p>
            <a:r>
              <a:rPr lang="en-US" dirty="0"/>
              <a:t> </a:t>
            </a:r>
            <a:r>
              <a:rPr lang="en-US" dirty="0" err="1"/>
              <a:t>reader.</a:t>
            </a:r>
            <a:r>
              <a:rPr lang="en-US" b="1" dirty="0" err="1">
                <a:solidFill>
                  <a:srgbClr val="FF0000"/>
                </a:solidFill>
              </a:rPr>
              <a:t>NextResul</a:t>
            </a:r>
            <a:r>
              <a:rPr lang="en-US" dirty="0" err="1"/>
              <a:t>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4" name="Picture 10" descr="https://encrypted-tbn3.google.com/images?q=tbn:ANd9GcTOMMUdWkkXTGYSPX5-M6rOOmQDSwwgnxxOl6qXIOZsQmtNdTKag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6726" y="232673"/>
            <a:ext cx="1702190" cy="1649930"/>
          </a:xfrm>
          <a:prstGeom prst="rect">
            <a:avLst/>
          </a:prstGeom>
          <a:noFill/>
        </p:spPr>
      </p:pic>
      <p:pic>
        <p:nvPicPr>
          <p:cNvPr id="47110" name="Picture 6" descr="https://encrypted-tbn2.google.com/images?q=tbn:ANd9GcSZRsOdA8RcN3-KrrT3zslzz3opMNmVBmwwU20Z1YaX1bSeeDAZJA"/>
          <p:cNvPicPr>
            <a:picLocks noChangeAspect="1" noChangeArrowheads="1"/>
          </p:cNvPicPr>
          <p:nvPr/>
        </p:nvPicPr>
        <p:blipFill>
          <a:blip r:embed="rId3" cstate="print"/>
          <a:srcRect r="3002" b="9607"/>
          <a:stretch>
            <a:fillRect/>
          </a:stretch>
        </p:blipFill>
        <p:spPr bwMode="auto">
          <a:xfrm>
            <a:off x="0" y="0"/>
            <a:ext cx="2032585" cy="19716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831" y="220627"/>
            <a:ext cx="4994031" cy="523220"/>
          </a:xfrm>
        </p:spPr>
        <p:txBody>
          <a:bodyPr/>
          <a:lstStyle/>
          <a:p>
            <a:r>
              <a:rPr lang="en-US" dirty="0"/>
              <a:t>Connected             Disconnected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6099" y="1951003"/>
          <a:ext cx="8215533" cy="3810007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4132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54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;font-size:85%;} "/>
                        </a:rPr>
                        <a:t>It is connection oriented.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;font-size:85%;} "/>
                        </a:rPr>
                        <a:t>It is dis_connection oriented.</a:t>
                      </a:r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31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Datareader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;font-size:85%;} "/>
                        </a:rPr>
                        <a:t>DataSet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606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;font-size:85%;} "/>
                        </a:rPr>
                        <a:t>Connected methods gives faster performance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;font-size:85%;} "/>
                        </a:rPr>
                        <a:t>Disconnected get low in speed and performance.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606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;font-size:85%;} "/>
                        </a:rPr>
                        <a:t>connected can hold the data of single table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;font-size:85%;} "/>
                        </a:rPr>
                        <a:t>disconnected can hold multiple tables of data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9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;font-size:85%;} "/>
                        </a:rPr>
                        <a:t>connected you need to use a read only forward only data reader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;font-size:85%;} "/>
                        </a:rPr>
                        <a:t>disconnected you cannot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606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;font-size:85%;} "/>
                        </a:rPr>
                        <a:t>Data Reader can't persist the data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;font-size:85%;} "/>
                        </a:rPr>
                        <a:t>Data Set can persist the data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606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;font-size:85%;} "/>
                        </a:rPr>
                        <a:t>It is Read only, we can't update the data.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;font-size:85%;} "/>
                        </a:rPr>
                        <a:t>We can update data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7106" name="Picture 2" descr="https://encrypted-tbn3.google.com/images?q=tbn:ANd9GcR3JoAAItmFi-peaEZC35sdghgXkn2a-T6666oaj_h3puTvPob3f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73446" y="196947"/>
            <a:ext cx="722574" cy="5683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Programming Considerations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 dirty="0" err="1"/>
              <a:t>DataReader</a:t>
            </a:r>
            <a:r>
              <a:rPr lang="en-US" sz="2400" dirty="0"/>
              <a:t> only reads the data which do not update the data.</a:t>
            </a:r>
          </a:p>
          <a:p>
            <a:r>
              <a:rPr lang="en-US" sz="2400" dirty="0"/>
              <a:t>The </a:t>
            </a:r>
            <a:r>
              <a:rPr lang="en-US" sz="2400" i="1" dirty="0" err="1"/>
              <a:t>GetOrdinal</a:t>
            </a:r>
            <a:r>
              <a:rPr lang="en-US" sz="2400" dirty="0"/>
              <a:t> method of the </a:t>
            </a:r>
            <a:r>
              <a:rPr lang="en-US" sz="2400" dirty="0" err="1"/>
              <a:t>DataReader</a:t>
            </a:r>
            <a:r>
              <a:rPr lang="en-US" sz="2400" dirty="0"/>
              <a:t> provides a way to access data in a type-safe manner.</a:t>
            </a:r>
          </a:p>
          <a:p>
            <a:r>
              <a:rPr lang="en-US" sz="2400" dirty="0"/>
              <a:t>Transactions are related operations must be completed successfully . </a:t>
            </a:r>
            <a:r>
              <a:rPr lang="en-US" sz="2400" dirty="0" err="1"/>
              <a:t>SqlTransaction</a:t>
            </a:r>
            <a:r>
              <a:rPr lang="en-US" sz="2400" dirty="0"/>
              <a:t> classes used for committing or aborting the transaction.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Reading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http://msdn.microsoft.com/en-us/library/haa3afyz(v=vs.80).aspx</a:t>
            </a:r>
            <a:endParaRPr lang="en-US" dirty="0"/>
          </a:p>
          <a:p>
            <a:r>
              <a:rPr lang="en-US" dirty="0">
                <a:hlinkClick r:id="rId3"/>
              </a:rPr>
              <a:t>http://www.c-sharpcorner.com/uploadfile/mahesh/datareader-in-ado-net/</a:t>
            </a:r>
            <a:endParaRPr lang="en-US" dirty="0"/>
          </a:p>
          <a:p>
            <a:r>
              <a:rPr lang="en-US" dirty="0">
                <a:hlinkClick r:id="rId4"/>
              </a:rPr>
              <a:t>http://www.csharp-station.com/Tutorial/AdoDotNet/lesson04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6075" indent="0">
              <a:buNone/>
            </a:pPr>
            <a:r>
              <a:rPr lang="en-US" sz="1800" b="1" i="1" u="sng" dirty="0"/>
              <a:t>Note</a:t>
            </a:r>
            <a:r>
              <a:rPr lang="en-US" sz="1800" i="1" dirty="0"/>
              <a:t>: The links provided here are valid at the time of production of this content. However, web URLs may change from time to time , so users are encouraged to exercise their own judgment  in using the information given in the pages referred to by these links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pic>
        <p:nvPicPr>
          <p:cNvPr id="10" name="Picture 9" descr="https://encrypted-tbn0.google.com/images?q=tbn:ANd9GcSDZ5CkOKd2T0cyR8hvpoA7etp6sXy2scjKHqMXTDzIL-WEHj7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93474">
            <a:off x="5027052" y="4185017"/>
            <a:ext cx="2705100" cy="1685926"/>
          </a:xfrm>
          <a:prstGeom prst="rect">
            <a:avLst/>
          </a:prstGeom>
          <a:noFill/>
        </p:spPr>
      </p:pic>
      <p:pic>
        <p:nvPicPr>
          <p:cNvPr id="12" name="Picture 11" descr="https://encrypted-tbn0.google.com/images?q=tbn:ANd9GcSDZ5CkOKd2T0cyR8hvpoA7etp6sXy2scjKHqMXTDzIL-WEHj7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93474">
            <a:off x="366110" y="4578914"/>
            <a:ext cx="2705100" cy="1685926"/>
          </a:xfrm>
          <a:prstGeom prst="rect">
            <a:avLst/>
          </a:prstGeom>
          <a:noFill/>
        </p:spPr>
      </p:pic>
      <p:pic>
        <p:nvPicPr>
          <p:cNvPr id="5" name="Picture 4" descr="https://encrypted-tbn0.google.com/images?q=tbn:ANd9GcSDZ5CkOKd2T0cyR8hvpoA7etp6sXy2scjKHqMXTDzIL-WEHj7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93474">
            <a:off x="2370603" y="4398376"/>
            <a:ext cx="2705100" cy="1685926"/>
          </a:xfrm>
          <a:prstGeom prst="rect">
            <a:avLst/>
          </a:prstGeom>
          <a:noFill/>
        </p:spPr>
      </p:pic>
      <p:pic>
        <p:nvPicPr>
          <p:cNvPr id="13" name="Picture 12" descr="https://encrypted-tbn0.google.com/images?q=tbn:ANd9GcSDZ5CkOKd2T0cyR8hvpoA7etp6sXy2scjKHqMXTDzIL-WEHj7K"/>
          <p:cNvPicPr>
            <a:picLocks noChangeAspect="1" noChangeArrowheads="1"/>
          </p:cNvPicPr>
          <p:nvPr/>
        </p:nvPicPr>
        <p:blipFill>
          <a:blip r:embed="rId2" cstate="print"/>
          <a:srcRect r="22801"/>
          <a:stretch>
            <a:fillRect/>
          </a:stretch>
        </p:blipFill>
        <p:spPr bwMode="auto">
          <a:xfrm rot="20993474">
            <a:off x="6612151" y="4100813"/>
            <a:ext cx="2088316" cy="1685926"/>
          </a:xfrm>
          <a:prstGeom prst="rect">
            <a:avLst/>
          </a:prstGeom>
          <a:noFill/>
        </p:spPr>
      </p:pic>
      <p:pic>
        <p:nvPicPr>
          <p:cNvPr id="4098" name="Picture 2" descr="https://encrypted-tbn3.google.com/images?q=tbn:ANd9GcSv_5WTLj4KDxYWfJZMvYVoO9aEgG5D_XcmY5PAIRR2K8nNT_sl3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2185" y="1304262"/>
            <a:ext cx="3376245" cy="3074540"/>
          </a:xfrm>
          <a:prstGeom prst="rect">
            <a:avLst/>
          </a:prstGeom>
          <a:noFill/>
        </p:spPr>
      </p:pic>
      <p:sp>
        <p:nvSpPr>
          <p:cNvPr id="7" name="Right Arrow Callout 6"/>
          <p:cNvSpPr/>
          <p:nvPr/>
        </p:nvSpPr>
        <p:spPr bwMode="auto">
          <a:xfrm rot="20996357">
            <a:off x="323054" y="2751571"/>
            <a:ext cx="2583317" cy="1814732"/>
          </a:xfrm>
          <a:prstGeom prst="rightArrow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APPLICATION</a:t>
            </a:r>
          </a:p>
        </p:txBody>
      </p:sp>
      <p:sp>
        <p:nvSpPr>
          <p:cNvPr id="9" name="Left Arrow Callout 8"/>
          <p:cNvSpPr/>
          <p:nvPr/>
        </p:nvSpPr>
        <p:spPr bwMode="auto">
          <a:xfrm rot="20915076">
            <a:off x="5725551" y="1392703"/>
            <a:ext cx="2489982" cy="1871003"/>
          </a:xfrm>
          <a:prstGeom prst="leftArrow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80556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A205"/>
                </a:solidFill>
              </a:rPr>
              <a:t>Learning Objectives and Overview</a:t>
            </a:r>
            <a:endParaRPr lang="en-IN" dirty="0">
              <a:solidFill>
                <a:srgbClr val="69A205"/>
              </a:solidFill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303879" y="2032556"/>
            <a:ext cx="4512575" cy="21441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What is connected data architecture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DataReader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object 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SqlDataReader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Connected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vs</a:t>
            </a:r>
            <a:r>
              <a:rPr lang="en-US" dirty="0">
                <a:latin typeface="Calibri" pitchFamily="34" charset="0"/>
                <a:cs typeface="Calibri" pitchFamily="34" charset="0"/>
              </a:rPr>
              <a:t> Disconnected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7004" y="2027998"/>
            <a:ext cx="3298414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Understand the connected data architecture of ADO.NET and use the </a:t>
            </a:r>
            <a:r>
              <a:rPr lang="en-US" sz="1800" dirty="0" err="1">
                <a:solidFill>
                  <a:schemeClr val="tx1"/>
                </a:solidFill>
                <a:latin typeface="Calibri" pitchFamily="34" charset="0"/>
              </a:rPr>
              <a:t>DataReader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 classes to work with connected data.</a:t>
            </a:r>
          </a:p>
        </p:txBody>
      </p:sp>
      <p:pic>
        <p:nvPicPr>
          <p:cNvPr id="7" name="Picture 2" descr="C:\Documents and Settings\hcluser\Desktop\bo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205" y="1110164"/>
            <a:ext cx="3305447" cy="768414"/>
          </a:xfrm>
          <a:prstGeom prst="rect">
            <a:avLst/>
          </a:prstGeom>
          <a:noFill/>
        </p:spPr>
      </p:pic>
      <p:pic>
        <p:nvPicPr>
          <p:cNvPr id="8" name="Picture 2" descr="C:\Documents and Settings\hcluser\Desktop\bo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118" y="1095338"/>
            <a:ext cx="4505706" cy="76841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24115" y="1161143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completing this learning </a:t>
            </a:r>
          </a:p>
          <a:p>
            <a:r>
              <a:rPr lang="en-US" dirty="0"/>
              <a:t>unit, you should be able to: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90572" y="1295827"/>
            <a:ext cx="4265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section, we will discuss the following: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3054" y="208507"/>
            <a:ext cx="3835079" cy="4754880"/>
          </a:xfrm>
        </p:spPr>
        <p:txBody>
          <a:bodyPr/>
          <a:lstStyle/>
          <a:p>
            <a:pPr marL="457200" indent="-457200"/>
            <a:r>
              <a:rPr lang="en-US" dirty="0"/>
              <a:t>     Overview of Connected Data Architecture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5711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The Connected Data Architecture of ADO.NET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457200" y="1175592"/>
            <a:ext cx="8229600" cy="5085880"/>
          </a:xfrm>
        </p:spPr>
        <p:txBody>
          <a:bodyPr/>
          <a:lstStyle/>
          <a:p>
            <a:r>
              <a:rPr lang="en-US" sz="1800" dirty="0"/>
              <a:t>Data base Connection must be </a:t>
            </a:r>
            <a:r>
              <a:rPr lang="en-US" sz="1800" b="1" dirty="0"/>
              <a:t>opened</a:t>
            </a:r>
            <a:r>
              <a:rPr lang="en-US" sz="1800" dirty="0"/>
              <a:t> to access the data retrieved from database</a:t>
            </a:r>
          </a:p>
          <a:p>
            <a:r>
              <a:rPr lang="en-US" sz="1800" dirty="0"/>
              <a:t>Considering the Network traffic, always you cant suggest Connected Architecture </a:t>
            </a:r>
          </a:p>
          <a:p>
            <a:r>
              <a:rPr lang="en-US" sz="1800" dirty="0"/>
              <a:t>Connected data architecture is built on the  following classes:</a:t>
            </a:r>
          </a:p>
          <a:p>
            <a:pPr lvl="2"/>
            <a:r>
              <a:rPr lang="en-US" dirty="0"/>
              <a:t>Connection</a:t>
            </a:r>
          </a:p>
          <a:p>
            <a:pPr lvl="2"/>
            <a:r>
              <a:rPr lang="en-US" dirty="0"/>
              <a:t>Command</a:t>
            </a:r>
          </a:p>
          <a:p>
            <a:pPr lvl="2"/>
            <a:r>
              <a:rPr lang="en-US" dirty="0" err="1"/>
              <a:t>DataReader</a:t>
            </a:r>
            <a:endParaRPr lang="en-US" sz="1800" dirty="0"/>
          </a:p>
          <a:p>
            <a:r>
              <a:rPr lang="en-US" sz="1800" b="1" dirty="0">
                <a:solidFill>
                  <a:schemeClr val="accent1"/>
                </a:solidFill>
              </a:rPr>
              <a:t>A Connection object </a:t>
            </a:r>
            <a:r>
              <a:rPr lang="en-US" sz="1800" dirty="0"/>
              <a:t>represents the connection between a .NET application and the data store. 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A Command object </a:t>
            </a:r>
            <a:r>
              <a:rPr lang="en-US" sz="1800" dirty="0"/>
              <a:t>represents a statement or a stored procedure that can be executed with a data source.</a:t>
            </a:r>
          </a:p>
          <a:p>
            <a:r>
              <a:rPr lang="en-US" sz="1800" b="1" dirty="0" err="1">
                <a:solidFill>
                  <a:schemeClr val="accent1"/>
                </a:solidFill>
              </a:rPr>
              <a:t>DataReader</a:t>
            </a:r>
            <a:r>
              <a:rPr lang="en-US" sz="1800" b="1" dirty="0">
                <a:solidFill>
                  <a:schemeClr val="accent1"/>
                </a:solidFill>
              </a:rPr>
              <a:t> object </a:t>
            </a:r>
            <a:r>
              <a:rPr lang="en-US" sz="1800" dirty="0"/>
              <a:t> is a stream-based , forward-only, read-only retrieval of query results from the Data Sources 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pPr lvl="2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699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Architecture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7230794" y="1378634"/>
          <a:ext cx="1280160" cy="3756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n 4"/>
          <p:cNvSpPr/>
          <p:nvPr/>
        </p:nvSpPr>
        <p:spPr bwMode="auto">
          <a:xfrm>
            <a:off x="647113" y="2250831"/>
            <a:ext cx="1631853" cy="2293033"/>
          </a:xfrm>
          <a:prstGeom prst="can">
            <a:avLst>
              <a:gd name="adj" fmla="val 6120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Left-Right Arrow 6"/>
          <p:cNvSpPr/>
          <p:nvPr/>
        </p:nvSpPr>
        <p:spPr bwMode="auto">
          <a:xfrm>
            <a:off x="2236763" y="2391508"/>
            <a:ext cx="5064369" cy="1814731"/>
          </a:xfrm>
          <a:prstGeom prst="leftRightArrow">
            <a:avLst>
              <a:gd name="adj1" fmla="val 62131"/>
              <a:gd name="adj2" fmla="val 4908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b="1" dirty="0"/>
              <a:t>         Connected Architecture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062" y="4909625"/>
            <a:ext cx="139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6462" y="5062025"/>
            <a:ext cx="139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8862" y="5214425"/>
            <a:ext cx="139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3811" y="4790049"/>
            <a:ext cx="161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DATA BASE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7407" y="5303519"/>
            <a:ext cx="209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APPLICATION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DataReader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443131" y="946489"/>
            <a:ext cx="8306973" cy="5243295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DataReader</a:t>
            </a:r>
            <a:r>
              <a:rPr lang="en-US" dirty="0"/>
              <a:t> class in .NET efficiently retrieve a forward-only stream of data from a database.</a:t>
            </a:r>
          </a:p>
          <a:p>
            <a:r>
              <a:rPr lang="en-US" dirty="0"/>
              <a:t>Each data provider has its own data reader class .</a:t>
            </a:r>
          </a:p>
          <a:p>
            <a:pPr lvl="1"/>
            <a:r>
              <a:rPr lang="en-US" dirty="0" err="1"/>
              <a:t>OleDbDataReader</a:t>
            </a:r>
            <a:r>
              <a:rPr lang="en-US" dirty="0"/>
              <a:t>  </a:t>
            </a:r>
          </a:p>
          <a:p>
            <a:pPr lvl="1"/>
            <a:r>
              <a:rPr lang="en-US" dirty="0" err="1"/>
              <a:t>SqlDataReader</a:t>
            </a:r>
            <a:r>
              <a:rPr lang="en-US" dirty="0"/>
              <a:t> </a:t>
            </a:r>
          </a:p>
          <a:p>
            <a:pPr lvl="1"/>
            <a:r>
              <a:rPr lang="en-US" dirty="0" err="1"/>
              <a:t>OdbcDataReader</a:t>
            </a:r>
            <a:endParaRPr lang="en-US" dirty="0"/>
          </a:p>
          <a:p>
            <a:pPr lvl="1"/>
            <a:endParaRPr lang="en-US" dirty="0"/>
          </a:p>
          <a:p>
            <a:pPr marL="342900" lvl="1" indent="-342900">
              <a:buSzPct val="120000"/>
              <a:buFont typeface="Arial"/>
              <a:buChar char="•"/>
            </a:pPr>
            <a:r>
              <a:rPr lang="en-US" dirty="0"/>
              <a:t>The </a:t>
            </a:r>
            <a:r>
              <a:rPr lang="en-US" b="1" dirty="0" err="1"/>
              <a:t>IDataReader</a:t>
            </a:r>
            <a:r>
              <a:rPr lang="en-US" dirty="0"/>
              <a:t> interface defines the functionally</a:t>
            </a:r>
          </a:p>
          <a:p>
            <a:pPr marL="342900" lvl="1" indent="-342900">
              <a:buSzPct val="120000"/>
              <a:buNone/>
            </a:pPr>
            <a:r>
              <a:rPr lang="en-US" dirty="0"/>
              <a:t>       of a data reader and works as the base class for all data </a:t>
            </a:r>
          </a:p>
          <a:p>
            <a:pPr marL="342900" lvl="1" indent="-342900">
              <a:buSzPct val="120000"/>
              <a:buNone/>
            </a:pPr>
            <a:r>
              <a:rPr lang="en-US" dirty="0"/>
              <a:t>        provider-specific data reader classes</a:t>
            </a:r>
          </a:p>
          <a:p>
            <a:pPr marL="342900" lvl="1" indent="-342900">
              <a:buSzPct val="120000"/>
              <a:buNone/>
            </a:pPr>
            <a:endParaRPr lang="en-US" dirty="0"/>
          </a:p>
          <a:p>
            <a:pPr marL="342900" lvl="1" indent="-342900">
              <a:buSzPct val="120000"/>
              <a:buFont typeface="Arial" pitchFamily="34" charset="0"/>
              <a:buChar char="•"/>
            </a:pPr>
            <a:r>
              <a:rPr lang="en-US" dirty="0"/>
              <a:t> Data reader called as </a:t>
            </a:r>
            <a:r>
              <a:rPr lang="en-US" dirty="0" err="1"/>
              <a:t>firehose</a:t>
            </a:r>
            <a:r>
              <a:rPr lang="en-US" dirty="0"/>
              <a:t> cursor or forward read-only cursor because it moves forward through the data. </a:t>
            </a:r>
          </a:p>
          <a:p>
            <a:pPr marL="342900" lvl="1" indent="-342900">
              <a:buSzPct val="120000"/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DataReader</a:t>
            </a:r>
            <a:endParaRPr lang="en-IN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430130" y="1758462"/>
          <a:ext cx="3123028" cy="343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 rot="17201717">
            <a:off x="5584874" y="3516922"/>
            <a:ext cx="18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IDataReader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DataReader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471267" y="946491"/>
            <a:ext cx="8229600" cy="5085880"/>
          </a:xfrm>
        </p:spPr>
        <p:txBody>
          <a:bodyPr/>
          <a:lstStyle/>
          <a:p>
            <a:r>
              <a:rPr lang="en-US" dirty="0"/>
              <a:t>Use in data need not be updateable nor should persist across multiple requests.</a:t>
            </a:r>
          </a:p>
          <a:p>
            <a:r>
              <a:rPr lang="en-US" dirty="0"/>
              <a:t>Good choice when retrieving large amounts of data because the data is not cached in memory</a:t>
            </a:r>
          </a:p>
          <a:p>
            <a:r>
              <a:rPr lang="en-US" dirty="0"/>
              <a:t>The </a:t>
            </a:r>
            <a:r>
              <a:rPr lang="en-US" dirty="0" err="1"/>
              <a:t>DataReader</a:t>
            </a:r>
            <a:r>
              <a:rPr lang="en-US" dirty="0"/>
              <a:t> cannot be created directly from code, they can created only by calling the </a:t>
            </a:r>
            <a:r>
              <a:rPr lang="en-US" b="1" dirty="0" err="1"/>
              <a:t>ExecuteReader</a:t>
            </a:r>
            <a:r>
              <a:rPr lang="en-US" dirty="0"/>
              <a:t> method of a Command Object.</a:t>
            </a:r>
          </a:p>
          <a:p>
            <a:endParaRPr lang="en-US" b="1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879230" y="5479365"/>
            <a:ext cx="2595489" cy="422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Data Source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76885" y="4745501"/>
            <a:ext cx="2595489" cy="422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Connection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46406" y="4067907"/>
            <a:ext cx="2595489" cy="422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      Command	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58128" y="3249637"/>
            <a:ext cx="2595489" cy="422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       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DataReader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		</a:t>
            </a:r>
          </a:p>
        </p:txBody>
      </p:sp>
      <p:cxnSp>
        <p:nvCxnSpPr>
          <p:cNvPr id="10" name="Straight Arrow Connector 9"/>
          <p:cNvCxnSpPr>
            <a:stCxn id="5" idx="0"/>
            <a:endCxn id="6" idx="2"/>
          </p:cNvCxnSpPr>
          <p:nvPr/>
        </p:nvCxnSpPr>
        <p:spPr bwMode="auto">
          <a:xfrm flipH="1" flipV="1">
            <a:off x="2174630" y="5167533"/>
            <a:ext cx="2345" cy="311832"/>
          </a:xfrm>
          <a:prstGeom prst="straightConnector1">
            <a:avLst/>
          </a:prstGeom>
          <a:solidFill>
            <a:srgbClr val="5B78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7" idx="0"/>
            <a:endCxn id="8" idx="2"/>
          </p:cNvCxnSpPr>
          <p:nvPr/>
        </p:nvCxnSpPr>
        <p:spPr bwMode="auto">
          <a:xfrm flipV="1">
            <a:off x="2144151" y="3671669"/>
            <a:ext cx="11722" cy="396238"/>
          </a:xfrm>
          <a:prstGeom prst="straightConnector1">
            <a:avLst/>
          </a:prstGeom>
          <a:solidFill>
            <a:srgbClr val="5B78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2158218" y="4461804"/>
            <a:ext cx="2345" cy="311832"/>
          </a:xfrm>
          <a:prstGeom prst="straightConnector1">
            <a:avLst/>
          </a:prstGeom>
          <a:solidFill>
            <a:srgbClr val="5B789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587263" y="3601329"/>
            <a:ext cx="5317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Syntax: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err="1">
                <a:solidFill>
                  <a:srgbClr val="C00000"/>
                </a:solidFill>
              </a:rPr>
              <a:t>DataReader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obj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commandObject.ExecuteReader</a:t>
            </a:r>
            <a:r>
              <a:rPr lang="en-US" b="1" dirty="0">
                <a:solidFill>
                  <a:srgbClr val="C00000"/>
                </a:solidFill>
              </a:rPr>
              <a:t>();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err="1">
                <a:solidFill>
                  <a:srgbClr val="C00000"/>
                </a:solidFill>
              </a:rPr>
              <a:t>DataReader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obj</a:t>
            </a:r>
            <a:r>
              <a:rPr lang="en-US" b="1" dirty="0">
                <a:solidFill>
                  <a:srgbClr val="C00000"/>
                </a:solidFill>
              </a:rPr>
              <a:t> = new </a:t>
            </a:r>
            <a:r>
              <a:rPr lang="en-US" b="1" dirty="0" err="1">
                <a:solidFill>
                  <a:srgbClr val="C00000"/>
                </a:solidFill>
              </a:rPr>
              <a:t>DataReader</a:t>
            </a:r>
            <a:r>
              <a:rPr lang="en-US" b="1" dirty="0">
                <a:solidFill>
                  <a:srgbClr val="C00000"/>
                </a:solidFill>
              </a:rPr>
              <a:t>();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Multiply 25"/>
          <p:cNvSpPr/>
          <p:nvPr/>
        </p:nvSpPr>
        <p:spPr bwMode="auto">
          <a:xfrm>
            <a:off x="7202657" y="5036233"/>
            <a:ext cx="1181687" cy="970671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8" name="Picture 4" descr="https://encrypted-tbn0.google.com/images?q=tbn:ANd9GcSePKXP3B7DQwtjmdAAfwQAf5tGdhwjs0jWjYuuu1aRKDsQgfh3P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3761" y="3516922"/>
            <a:ext cx="815464" cy="7904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SqlDataReader</a:t>
            </a:r>
            <a:r>
              <a:rPr lang="en-US" dirty="0"/>
              <a:t> Methods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6318" y="696666"/>
            <a:ext cx="8359076" cy="5021146"/>
          </a:xfrm>
        </p:spPr>
        <p:txBody>
          <a:bodyPr/>
          <a:lstStyle/>
          <a:p>
            <a:pPr marL="0" indent="0">
              <a:buNone/>
            </a:pPr>
            <a:endParaRPr lang="en-IN" sz="2000" b="1" i="1" u="sng" dirty="0"/>
          </a:p>
          <a:p>
            <a:pPr marL="0" indent="0">
              <a:buFont typeface="Wingdings" pitchFamily="2" charset="2"/>
              <a:buChar char="§"/>
            </a:pPr>
            <a:r>
              <a:rPr lang="en-IN" sz="2000" b="1" dirty="0"/>
              <a:t>Close</a:t>
            </a:r>
            <a:r>
              <a:rPr lang="en-IN" sz="2000" dirty="0"/>
              <a:t>() c</a:t>
            </a:r>
            <a:r>
              <a:rPr lang="en-US" sz="2000" dirty="0"/>
              <a:t>loses the </a:t>
            </a:r>
            <a:r>
              <a:rPr lang="en-US" sz="2000" dirty="0" err="1"/>
              <a:t>SqlDataReader</a:t>
            </a:r>
            <a:r>
              <a:rPr lang="en-US" sz="2000" dirty="0"/>
              <a:t> object.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Wingdings" pitchFamily="2" charset="2"/>
              <a:buChar char="§"/>
            </a:pPr>
            <a:r>
              <a:rPr lang="en-US" sz="2000" b="1" dirty="0" err="1"/>
              <a:t>GetByte</a:t>
            </a:r>
            <a:r>
              <a:rPr lang="en-US" sz="2000" dirty="0"/>
              <a:t>() gets the value of the specified column as a byte.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Wingdings" pitchFamily="2" charset="2"/>
              <a:buChar char="§"/>
            </a:pPr>
            <a:r>
              <a:rPr lang="en-US" sz="2000" b="1" dirty="0"/>
              <a:t>Read</a:t>
            </a:r>
            <a:r>
              <a:rPr lang="en-US" sz="2000" dirty="0"/>
              <a:t>() to obtain a row from the results of the query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Wingdings" pitchFamily="2" charset="2"/>
              <a:buChar char="§"/>
            </a:pPr>
            <a:r>
              <a:rPr lang="en-US" sz="2000" b="1" dirty="0" err="1"/>
              <a:t>GetDateTime</a:t>
            </a:r>
            <a:r>
              <a:rPr lang="en-US" sz="2000" dirty="0"/>
              <a:t>() gets the value of the specified column as a  DateTime object.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Wingdings" pitchFamily="2" charset="2"/>
              <a:buChar char="§"/>
            </a:pPr>
            <a:r>
              <a:rPr lang="en-US" sz="2000" b="1" dirty="0" err="1"/>
              <a:t>NextResult</a:t>
            </a:r>
            <a:r>
              <a:rPr lang="en-US" sz="2000" dirty="0"/>
              <a:t>()  advances the data reader to the next result, when reading the results of batch Transact-SQL statements.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793478"/>
      </p:ext>
    </p:extLst>
  </p:cSld>
  <p:clrMapOvr>
    <a:masterClrMapping/>
  </p:clrMapOvr>
</p:sld>
</file>

<file path=ppt/theme/theme1.xml><?xml version="1.0" encoding="utf-8"?>
<a:theme xmlns:a="http://schemas.openxmlformats.org/drawingml/2006/main" name="1_Excellere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AR_Proposal 1">
        <a:dk1>
          <a:srgbClr val="333333"/>
        </a:dk1>
        <a:lt1>
          <a:srgbClr val="FFFFFF"/>
        </a:lt1>
        <a:dk2>
          <a:srgbClr val="5B7893"/>
        </a:dk2>
        <a:lt2>
          <a:srgbClr val="CCCCCC"/>
        </a:lt2>
        <a:accent1>
          <a:srgbClr val="ADBBC9"/>
        </a:accent1>
        <a:accent2>
          <a:srgbClr val="CC6600"/>
        </a:accent2>
        <a:accent3>
          <a:srgbClr val="FFFFFF"/>
        </a:accent3>
        <a:accent4>
          <a:srgbClr val="2A2A2A"/>
        </a:accent4>
        <a:accent5>
          <a:srgbClr val="D3DAE1"/>
        </a:accent5>
        <a:accent6>
          <a:srgbClr val="B95C00"/>
        </a:accent6>
        <a:hlink>
          <a:srgbClr val="CC3300"/>
        </a:hlink>
        <a:folHlink>
          <a:srgbClr val="F1D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xcellere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AR_Proposal 1">
        <a:dk1>
          <a:srgbClr val="333333"/>
        </a:dk1>
        <a:lt1>
          <a:srgbClr val="FFFFFF"/>
        </a:lt1>
        <a:dk2>
          <a:srgbClr val="5B7893"/>
        </a:dk2>
        <a:lt2>
          <a:srgbClr val="CCCCCC"/>
        </a:lt2>
        <a:accent1>
          <a:srgbClr val="ADBBC9"/>
        </a:accent1>
        <a:accent2>
          <a:srgbClr val="CC6600"/>
        </a:accent2>
        <a:accent3>
          <a:srgbClr val="FFFFFF"/>
        </a:accent3>
        <a:accent4>
          <a:srgbClr val="2A2A2A"/>
        </a:accent4>
        <a:accent5>
          <a:srgbClr val="D3DAE1"/>
        </a:accent5>
        <a:accent6>
          <a:srgbClr val="B95C00"/>
        </a:accent6>
        <a:hlink>
          <a:srgbClr val="CC3300"/>
        </a:hlink>
        <a:folHlink>
          <a:srgbClr val="F1D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004874"/>
    </a:dk2>
    <a:lt2>
      <a:srgbClr val="ABA69F"/>
    </a:lt2>
    <a:accent1>
      <a:srgbClr val="0071B4"/>
    </a:accent1>
    <a:accent2>
      <a:srgbClr val="64B900"/>
    </a:accent2>
    <a:accent3>
      <a:srgbClr val="EB5F01"/>
    </a:accent3>
    <a:accent4>
      <a:srgbClr val="CC0066"/>
    </a:accent4>
    <a:accent5>
      <a:srgbClr val="F2AB01"/>
    </a:accent5>
    <a:accent6>
      <a:srgbClr val="B01C2E"/>
    </a:accent6>
    <a:hlink>
      <a:srgbClr val="EB5F01"/>
    </a:hlink>
    <a:folHlink>
      <a:srgbClr val="246147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TM Document" ma:contentTypeID="0x0101004B7E4C37D9613D46A92AC4BDA48E7A3600BDA63646E2A41345A965FD46ADA6E944" ma:contentTypeVersion="39" ma:contentTypeDescription="" ma:contentTypeScope="" ma:versionID="c5663923e8f77c2fa0845fc6b84e764c">
  <xsd:schema xmlns:xsd="http://www.w3.org/2001/XMLSchema" xmlns:p="http://schemas.microsoft.com/office/2006/metadata/properties" xmlns:ns2="3fa53b77-59c9-4ac3-9b7f-93384615ba49" xmlns:ns3="9a91e19c-0a6a-42e2-96af-4d31d0f007fe" targetNamespace="http://schemas.microsoft.com/office/2006/metadata/properties" ma:root="true" ma:fieldsID="1e71dffc574409755eaa2669821dd97b" ns2:_="" ns3:_="">
    <xsd:import namespace="3fa53b77-59c9-4ac3-9b7f-93384615ba49"/>
    <xsd:import namespace="9a91e19c-0a6a-42e2-96af-4d31d0f007fe"/>
    <xsd:element name="properties">
      <xsd:complexType>
        <xsd:sequence>
          <xsd:element name="documentManagement">
            <xsd:complexType>
              <xsd:all>
                <xsd:element ref="ns2:Presentation_x0020_Date" minOccurs="0"/>
                <xsd:element ref="ns2:Description_" minOccurs="0"/>
                <xsd:element ref="ns2:Project_x0020_ID" minOccurs="0"/>
                <xsd:element ref="ns2:Author_x0028_s_x0029_" minOccurs="0"/>
                <xsd:element ref="ns2:Document_x0020_Type" minOccurs="0"/>
                <xsd:element ref="ns3:Practice" minOccurs="0"/>
                <xsd:element ref="ns2:Keywords_" minOccurs="0"/>
                <xsd:element ref="ns2:Confidential" minOccurs="0"/>
                <xsd:element ref="ns2:Product_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fa53b77-59c9-4ac3-9b7f-93384615ba49" elementFormDefault="qualified">
    <xsd:import namespace="http://schemas.microsoft.com/office/2006/documentManagement/types"/>
    <xsd:element name="Presentation_x0020_Date" ma:index="2" nillable="true" ma:displayName="PresentationDate" ma:default="" ma:description="[Enter the date the document was PRESENTED (NOT the date entered into SharePoint)]" ma:format="DateOnly" ma:internalName="Presentation_x0020_Date">
      <xsd:simpleType>
        <xsd:restriction base="dms:DateTime"/>
      </xsd:simpleType>
    </xsd:element>
    <xsd:element name="Description_" ma:index="3" nillable="true" ma:displayName="Descriptions" ma:default="" ma:description="Brief summary of document" ma:internalName="Description_">
      <xsd:simpleType>
        <xsd:restriction base="dms:Note"/>
      </xsd:simpleType>
    </xsd:element>
    <xsd:element name="Project_x0020_ID" ma:index="4" nillable="true" ma:displayName="ProjectID" ma:default="" ma:description="Job number in account code" ma:internalName="Project_x0020_ID" ma:readOnly="false">
      <xsd:simpleType>
        <xsd:restriction base="dms:Text">
          <xsd:maxLength value="5"/>
        </xsd:restriction>
      </xsd:simpleType>
    </xsd:element>
    <xsd:element name="Author_x0028_s_x0029_" ma:index="5" nillable="true" ma:displayName="Author(s)" ma:default="" ma:description="Originator and/or presenter of work [Use first initial last name, next author,  (e.g. &quot;A. Blanter, E. Finch&quot;)]" ma:internalName="Author_x0028_s_x0029_">
      <xsd:simpleType>
        <xsd:restriction base="dms:Text">
          <xsd:maxLength value="255"/>
        </xsd:restriction>
      </xsd:simpleType>
    </xsd:element>
    <xsd:element name="Document_x0020_Type" ma:index="6" nillable="true" ma:displayName="DocumentType" ma:default="" ma:description="Defines relationship between document providers and users." ma:format="Dropdown" ma:internalName="Document_x0020_Type">
      <xsd:simpleType>
        <xsd:restriction base="dms:Choice">
          <xsd:enumeration value="NBD: Acct Mgmt"/>
          <xsd:enumeration value="NBD: Case"/>
          <xsd:enumeration value="NBD: Proposal"/>
          <xsd:enumeration value="NBD: Intro"/>
          <xsd:enumeration value="Internal: Peer Reviews"/>
          <xsd:enumeration value="Internal: PRTM Training"/>
          <xsd:enumeration value="Internal: Tool or Template"/>
          <xsd:enumeration value="Project Doc: Bench"/>
          <xsd:enumeration value="Project Doc: Client Train"/>
          <xsd:enumeration value="Project Doc: Diagnostic"/>
          <xsd:enumeration value="Project Doc: Process"/>
          <xsd:enumeration value="External: Reference"/>
          <xsd:enumeration value="External: Events"/>
        </xsd:restriction>
      </xsd:simpleType>
    </xsd:element>
    <xsd:element name="Keywords_" ma:index="8" nillable="true" ma:displayName="Keyword(s)" ma:default="" ma:description="If approved as premium what are key terms to improve searchability? [Use quotes around phrases, e.g. &quot;portfolio excellence&quot;]" ma:internalName="Keywords_">
      <xsd:simpleType>
        <xsd:restriction base="dms:Note"/>
      </xsd:simpleType>
    </xsd:element>
    <xsd:element name="Confidential" ma:index="9" nillable="true" ma:displayName="Confidential" ma:default="0" ma:description="Check this box if the document REQUIRES project director APPROVAL to leverage" ma:internalName="Confidential">
      <xsd:simpleType>
        <xsd:restriction base="dms:Boolean"/>
      </xsd:simpleType>
    </xsd:element>
    <xsd:element name="Product_" ma:index="16" nillable="true" ma:displayName="Products" ma:list="{613000ac-3763-4035-ae1d-d9ca5243673c}" ma:internalName="Product_" ma:showField="LinkTitleNoMenu" ma:web="3fa53b77-59c9-4ac3-9b7f-93384615ba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dms="http://schemas.microsoft.com/office/2006/documentManagement/types" targetNamespace="9a91e19c-0a6a-42e2-96af-4d31d0f007fe" elementFormDefault="qualified">
    <xsd:import namespace="http://schemas.microsoft.com/office/2006/documentManagement/types"/>
    <xsd:element name="Practice" ma:index="7" nillable="true" ma:displayName="Practice" ma:default="" ma:description="What PRTM practice area is most relevant to this document" ma:format="Dropdown" ma:internalName="Practice">
      <xsd:simpleType>
        <xsd:restriction base="dms:Choice">
          <xsd:enumeration value="BTI"/>
          <xsd:enumeration value="CEI"/>
          <xsd:enumeration value="ORG"/>
          <xsd:enumeration value="OS"/>
          <xsd:enumeration value="PSI"/>
          <xsd:enumeration value="SCI"/>
          <xsd:enumeration value="Oth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Doc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nfidential xmlns="3fa53b77-59c9-4ac3-9b7f-93384615ba49">true</Confidential>
    <Practice xmlns="9a91e19c-0a6a-42e2-96af-4d31d0f007fe" xsi:nil="true"/>
    <Description_ xmlns="3fa53b77-59c9-4ac3-9b7f-93384615ba49" xsi:nil="true"/>
    <Project_x0020_ID xmlns="3fa53b77-59c9-4ac3-9b7f-93384615ba49" xsi:nil="true"/>
    <Presentation_x0020_Date xmlns="3fa53b77-59c9-4ac3-9b7f-93384615ba49" xsi:nil="true"/>
    <Document_x0020_Type xmlns="3fa53b77-59c9-4ac3-9b7f-93384615ba49">Internal: Tool or Template</Document_x0020_Type>
    <Keywords_ xmlns="3fa53b77-59c9-4ac3-9b7f-93384615ba49" xsi:nil="true"/>
    <Author_x0028_s_x0029_ xmlns="3fa53b77-59c9-4ac3-9b7f-93384615ba49">lavanyaa</Author_x0028_s_x0029_>
    <Product_ xmlns="3fa53b77-59c9-4ac3-9b7f-93384615ba49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6FD1C8-4831-4C1E-AB24-919530A1A6E9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14B338CC-864D-4AA8-9A57-4436493CA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a53b77-59c9-4ac3-9b7f-93384615ba49"/>
    <ds:schemaRef ds:uri="9a91e19c-0a6a-42e2-96af-4d31d0f007f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BBAE1B5-0138-4FC0-85E8-E0F35ACC2523}">
  <ds:schemaRefs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9a91e19c-0a6a-42e2-96af-4d31d0f007fe"/>
    <ds:schemaRef ds:uri="http://schemas.microsoft.com/office/2006/documentManagement/types"/>
    <ds:schemaRef ds:uri="3fa53b77-59c9-4ac3-9b7f-93384615ba49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D4D4C7C7-FA6D-46FD-817B-27CC67D887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Excellere PPT Template</Template>
  <TotalTime>11085</TotalTime>
  <Words>566</Words>
  <Application>Microsoft Office PowerPoint</Application>
  <PresentationFormat>On-screen Show (4:3)</PresentationFormat>
  <Paragraphs>166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ＭＳ Ｐゴシック</vt:lpstr>
      <vt:lpstr>;font-size:85%;} </vt:lpstr>
      <vt:lpstr>Arial</vt:lpstr>
      <vt:lpstr>Arial Unicode MS</vt:lpstr>
      <vt:lpstr>Calibri</vt:lpstr>
      <vt:lpstr>Courier New</vt:lpstr>
      <vt:lpstr>Futura Bk</vt:lpstr>
      <vt:lpstr>Futura Lt</vt:lpstr>
      <vt:lpstr>Symbol</vt:lpstr>
      <vt:lpstr>Wingdings</vt:lpstr>
      <vt:lpstr>1_Excellere PPT Template</vt:lpstr>
      <vt:lpstr>Excellere PPT Template</vt:lpstr>
      <vt:lpstr>ADO.NET Connected Classes</vt:lpstr>
      <vt:lpstr>Learning Objectives and Overview</vt:lpstr>
      <vt:lpstr>     Overview of Connected Data Architecture</vt:lpstr>
      <vt:lpstr>The Connected Data Architecture of ADO.NET</vt:lpstr>
      <vt:lpstr>Connected Architecture</vt:lpstr>
      <vt:lpstr>The DataReader</vt:lpstr>
      <vt:lpstr>The DataReader</vt:lpstr>
      <vt:lpstr>DataReader Object</vt:lpstr>
      <vt:lpstr>SqlDataReader Methods</vt:lpstr>
      <vt:lpstr>SqlDataReader Poperties</vt:lpstr>
      <vt:lpstr>SqlDataReader –Example</vt:lpstr>
      <vt:lpstr>SqlDataReader –example 2</vt:lpstr>
      <vt:lpstr>Connected             Disconnected </vt:lpstr>
      <vt:lpstr>Smart Programming Considerations </vt:lpstr>
      <vt:lpstr>Reference Reading </vt:lpstr>
      <vt:lpstr>Summary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 Title</dc:title>
  <dc:subject>2012</dc:subject>
  <dc:creator>Gayathri Mahadevan</dc:creator>
  <cp:lastModifiedBy>Gayathri Mahadevan</cp:lastModifiedBy>
  <cp:revision>887</cp:revision>
  <cp:lastPrinted>2006-03-07T01:31:11Z</cp:lastPrinted>
  <dcterms:created xsi:type="dcterms:W3CDTF">2012-05-07T05:41:49Z</dcterms:created>
  <dcterms:modified xsi:type="dcterms:W3CDTF">2016-04-01T09:39:52Z</dcterms:modified>
  <cp:category>2011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0x0101004B7E4C37D9613D46A92AC4BDA48E7A3600BDA63646E2A41345A965FD46ADA6E944</vt:lpwstr>
  </property>
  <property fmtid="{D5CDD505-2E9C-101B-9397-08002B2CF9AE}" pid="3" name="Order">
    <vt:r8>9100</vt:r8>
  </property>
  <property fmtid="{D5CDD505-2E9C-101B-9397-08002B2CF9AE}" pid="4" name="_NewReviewCycle">
    <vt:lpwstr/>
  </property>
</Properties>
</file>