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9" r:id="rId3"/>
    <p:sldId id="342" r:id="rId4"/>
    <p:sldId id="340" r:id="rId5"/>
    <p:sldId id="271" r:id="rId6"/>
    <p:sldId id="341" r:id="rId7"/>
    <p:sldId id="343" r:id="rId8"/>
    <p:sldId id="353" r:id="rId9"/>
    <p:sldId id="348" r:id="rId10"/>
    <p:sldId id="345" r:id="rId11"/>
    <p:sldId id="347" r:id="rId12"/>
    <p:sldId id="346" r:id="rId13"/>
    <p:sldId id="351" r:id="rId14"/>
    <p:sldId id="349" r:id="rId15"/>
    <p:sldId id="352" r:id="rId16"/>
    <p:sldId id="350" r:id="rId17"/>
    <p:sldId id="354" r:id="rId18"/>
    <p:sldId id="355" r:id="rId19"/>
    <p:sldId id="27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00"/>
    <a:srgbClr val="92F020"/>
    <a:srgbClr val="D60093"/>
    <a:srgbClr val="000066"/>
    <a:srgbClr val="99CC00"/>
    <a:srgbClr val="3BFB4D"/>
    <a:srgbClr val="3CFA3C"/>
    <a:srgbClr val="78D00E"/>
    <a:srgbClr val="90F0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96" autoAdjust="0"/>
    <p:restoredTop sz="84767" autoAdjust="0"/>
  </p:normalViewPr>
  <p:slideViewPr>
    <p:cSldViewPr>
      <p:cViewPr>
        <p:scale>
          <a:sx n="50" d="100"/>
          <a:sy n="50" d="100"/>
        </p:scale>
        <p:origin x="-1902" y="-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68"/>
    </p:cViewPr>
  </p:sorterViewPr>
  <p:notesViewPr>
    <p:cSldViewPr>
      <p:cViewPr varScale="1">
        <p:scale>
          <a:sx n="39" d="100"/>
          <a:sy n="39" d="100"/>
        </p:scale>
        <p:origin x="-2309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41392-404B-4DF6-96B2-59EED4A37FBC}" type="datetimeFigureOut">
              <a:rPr lang="en-IN" smtClean="0"/>
              <a:pPr/>
              <a:t>01-02-2021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Copyright @ Trendz IT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B2A1BC-6E5A-4F1B-9468-8D11C0B6CC9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91609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AB7E5-0410-4015-9361-693A93161582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Copyright @ Trendz 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65651-6286-4C5B-9C14-6C1369A5D4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7150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IN/library/system.data.common.dbconnection.aspx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msdn.microsoft.com/en-IN/library/system.data.common.dbdataadapter.aspx" TargetMode="External"/><Relationship Id="rId5" Type="http://schemas.openxmlformats.org/officeDocument/2006/relationships/hyperlink" Target="http://msdn.microsoft.com/en-IN/library/system.data.common.dbdatareader.aspx" TargetMode="External"/><Relationship Id="rId4" Type="http://schemas.openxmlformats.org/officeDocument/2006/relationships/hyperlink" Target="http://msdn.microsoft.com/en-IN/library/system.data.common.dbcommand.aspx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Trendz IT</a:t>
            </a: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Trendz IT</a:t>
            </a:r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b="1" dirty="0" smtClean="0"/>
              <a:t>Connection Object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The ADO Connection Object is used to create an open connection to a data source. Through this connection, you can access and manipulate a database.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If you want to access a database multiple times, you should establish a connection using the Connection object. You can also make a connection to a database by passing a connection string via a Command or </a:t>
            </a:r>
            <a:r>
              <a:rPr lang="en-US" dirty="0" err="1" smtClean="0"/>
              <a:t>Recordset</a:t>
            </a:r>
            <a:r>
              <a:rPr lang="en-US" dirty="0" smtClean="0"/>
              <a:t> object. However, this type of connection is only good for one specific, single query.</a:t>
            </a:r>
            <a:endParaRPr lang="en-IN" dirty="0" smtClean="0"/>
          </a:p>
          <a:p>
            <a:pPr>
              <a:buFont typeface="Wingdings" pitchFamily="2" charset="2"/>
              <a:buChar char="v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Trendz IT</a:t>
            </a:r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b="1" dirty="0" smtClean="0"/>
              <a:t>Properties</a:t>
            </a:r>
          </a:p>
          <a:p>
            <a:pPr>
              <a:buFont typeface="Wingdings" pitchFamily="2" charset="2"/>
              <a:buNone/>
            </a:pPr>
            <a:endParaRPr lang="en-US" b="0" dirty="0" smtClean="0"/>
          </a:p>
          <a:p>
            <a:pPr>
              <a:buFont typeface="Wingdings" pitchFamily="2" charset="2"/>
              <a:buNone/>
            </a:pPr>
            <a:r>
              <a:rPr lang="en-US" b="0" dirty="0" smtClean="0"/>
              <a:t>Property	Description</a:t>
            </a:r>
          </a:p>
          <a:p>
            <a:pPr>
              <a:buFont typeface="Wingdings" pitchFamily="2" charset="2"/>
              <a:buNone/>
            </a:pPr>
            <a:r>
              <a:rPr lang="en-US" b="0" dirty="0" smtClean="0"/>
              <a:t>Attributes		Sets or returns the attributes of a Connection object</a:t>
            </a:r>
          </a:p>
          <a:p>
            <a:pPr>
              <a:buFont typeface="Wingdings" pitchFamily="2" charset="2"/>
              <a:buNone/>
            </a:pPr>
            <a:r>
              <a:rPr lang="en-US" b="0" dirty="0" err="1" smtClean="0"/>
              <a:t>CommandTimeout</a:t>
            </a:r>
            <a:r>
              <a:rPr lang="en-US" b="0" dirty="0" smtClean="0"/>
              <a:t>	Sets or returns the number of seconds to wait while attempting to execute a command</a:t>
            </a:r>
          </a:p>
          <a:p>
            <a:pPr>
              <a:buFont typeface="Wingdings" pitchFamily="2" charset="2"/>
              <a:buNone/>
            </a:pPr>
            <a:r>
              <a:rPr lang="en-US" b="0" dirty="0" err="1" smtClean="0"/>
              <a:t>ConnectionString</a:t>
            </a:r>
            <a:r>
              <a:rPr lang="en-US" b="0" dirty="0" smtClean="0"/>
              <a:t>	Sets or returns the details used to create a connection to a data source</a:t>
            </a:r>
          </a:p>
          <a:p>
            <a:pPr>
              <a:buFont typeface="Wingdings" pitchFamily="2" charset="2"/>
              <a:buNone/>
            </a:pPr>
            <a:r>
              <a:rPr lang="en-US" b="0" dirty="0" err="1" smtClean="0"/>
              <a:t>ConnectionTimeout</a:t>
            </a:r>
            <a:r>
              <a:rPr lang="en-US" b="0" dirty="0" smtClean="0"/>
              <a:t>	Sets or returns the number of seconds to wait for a connection to open</a:t>
            </a:r>
          </a:p>
          <a:p>
            <a:pPr>
              <a:buFont typeface="Wingdings" pitchFamily="2" charset="2"/>
              <a:buNone/>
            </a:pPr>
            <a:r>
              <a:rPr lang="en-US" b="0" dirty="0" err="1" smtClean="0"/>
              <a:t>CursorLocation</a:t>
            </a:r>
            <a:r>
              <a:rPr lang="en-US" b="0" dirty="0" smtClean="0"/>
              <a:t>	Sets or returns the location of the cursor service</a:t>
            </a:r>
          </a:p>
          <a:p>
            <a:pPr>
              <a:buFont typeface="Wingdings" pitchFamily="2" charset="2"/>
              <a:buNone/>
            </a:pPr>
            <a:r>
              <a:rPr lang="en-US" b="0" dirty="0" err="1" smtClean="0"/>
              <a:t>DefaultDatabase</a:t>
            </a:r>
            <a:r>
              <a:rPr lang="en-US" b="0" dirty="0" smtClean="0"/>
              <a:t>	Sets or returns the default database name</a:t>
            </a:r>
          </a:p>
          <a:p>
            <a:pPr>
              <a:buFont typeface="Wingdings" pitchFamily="2" charset="2"/>
              <a:buNone/>
            </a:pPr>
            <a:r>
              <a:rPr lang="en-US" b="0" dirty="0" err="1" smtClean="0"/>
              <a:t>IsolationLevel</a:t>
            </a:r>
            <a:r>
              <a:rPr lang="en-US" b="0" dirty="0" smtClean="0"/>
              <a:t>	Sets or returns the isolation level</a:t>
            </a:r>
          </a:p>
          <a:p>
            <a:pPr>
              <a:buFont typeface="Wingdings" pitchFamily="2" charset="2"/>
              <a:buNone/>
            </a:pPr>
            <a:r>
              <a:rPr lang="en-US" b="0" dirty="0" smtClean="0"/>
              <a:t>Mode		Sets or returns the provider access permission</a:t>
            </a:r>
          </a:p>
          <a:p>
            <a:pPr>
              <a:buFont typeface="Wingdings" pitchFamily="2" charset="2"/>
              <a:buNone/>
            </a:pPr>
            <a:r>
              <a:rPr lang="en-US" b="0" dirty="0" smtClean="0"/>
              <a:t>Provider		Sets or returns the provider name</a:t>
            </a:r>
          </a:p>
          <a:p>
            <a:pPr>
              <a:buFont typeface="Wingdings" pitchFamily="2" charset="2"/>
              <a:buNone/>
            </a:pPr>
            <a:r>
              <a:rPr lang="en-US" b="0" dirty="0" smtClean="0"/>
              <a:t>State		Returns a value describing if the connection is open or closed</a:t>
            </a:r>
          </a:p>
          <a:p>
            <a:pPr>
              <a:buFont typeface="Wingdings" pitchFamily="2" charset="2"/>
              <a:buNone/>
            </a:pPr>
            <a:r>
              <a:rPr lang="en-US" b="0" dirty="0" smtClean="0"/>
              <a:t>Version		Returns the ADO version number</a:t>
            </a:r>
          </a:p>
          <a:p>
            <a:pPr>
              <a:buFont typeface="Wingdings" pitchFamily="2" charset="2"/>
              <a:buNone/>
            </a:pPr>
            <a:endParaRPr lang="en-US" b="0" dirty="0" smtClean="0"/>
          </a:p>
          <a:p>
            <a:pPr>
              <a:buFont typeface="Wingdings" pitchFamily="2" charset="2"/>
              <a:buNone/>
            </a:pPr>
            <a:endParaRPr lang="en-US" b="0" dirty="0" smtClean="0"/>
          </a:p>
          <a:p>
            <a:pPr>
              <a:buFont typeface="Wingdings" pitchFamily="2" charset="2"/>
              <a:buNone/>
            </a:pPr>
            <a:endParaRPr lang="en-US" b="0" dirty="0" smtClean="0"/>
          </a:p>
          <a:p>
            <a:pPr>
              <a:buFont typeface="Wingdings" pitchFamily="2" charset="2"/>
              <a:buNone/>
            </a:pPr>
            <a:r>
              <a:rPr lang="en-US" b="1" dirty="0" smtClean="0"/>
              <a:t>Methods</a:t>
            </a:r>
          </a:p>
          <a:p>
            <a:pPr>
              <a:buFont typeface="Wingdings" pitchFamily="2" charset="2"/>
              <a:buNone/>
            </a:pPr>
            <a:endParaRPr lang="en-US" b="0" dirty="0" smtClean="0"/>
          </a:p>
          <a:p>
            <a:pPr>
              <a:buFont typeface="Wingdings" pitchFamily="2" charset="2"/>
              <a:buNone/>
            </a:pPr>
            <a:r>
              <a:rPr lang="en-US" b="0" dirty="0" smtClean="0"/>
              <a:t>Method		Description</a:t>
            </a:r>
          </a:p>
          <a:p>
            <a:pPr>
              <a:buFont typeface="Wingdings" pitchFamily="2" charset="2"/>
              <a:buNone/>
            </a:pPr>
            <a:r>
              <a:rPr lang="en-US" b="0" dirty="0" err="1" smtClean="0"/>
              <a:t>BeginTrans</a:t>
            </a:r>
            <a:r>
              <a:rPr lang="en-US" b="0" dirty="0" smtClean="0"/>
              <a:t>		Begins a new transaction</a:t>
            </a:r>
          </a:p>
          <a:p>
            <a:pPr>
              <a:buFont typeface="Wingdings" pitchFamily="2" charset="2"/>
              <a:buNone/>
            </a:pPr>
            <a:r>
              <a:rPr lang="en-US" b="0" dirty="0" smtClean="0"/>
              <a:t>Cancel		Cancels an execution</a:t>
            </a:r>
          </a:p>
          <a:p>
            <a:pPr>
              <a:buFont typeface="Wingdings" pitchFamily="2" charset="2"/>
              <a:buNone/>
            </a:pPr>
            <a:r>
              <a:rPr lang="en-US" b="0" dirty="0" smtClean="0"/>
              <a:t>Close		Closes a connection</a:t>
            </a:r>
          </a:p>
          <a:p>
            <a:pPr>
              <a:buFont typeface="Wingdings" pitchFamily="2" charset="2"/>
              <a:buNone/>
            </a:pPr>
            <a:r>
              <a:rPr lang="en-US" b="0" dirty="0" err="1" smtClean="0"/>
              <a:t>CommitTrans</a:t>
            </a:r>
            <a:r>
              <a:rPr lang="en-US" b="0" dirty="0" smtClean="0"/>
              <a:t>		Saves any changes and ends the current transaction</a:t>
            </a:r>
          </a:p>
          <a:p>
            <a:pPr>
              <a:buFont typeface="Wingdings" pitchFamily="2" charset="2"/>
              <a:buNone/>
            </a:pPr>
            <a:r>
              <a:rPr lang="en-US" b="0" dirty="0" smtClean="0"/>
              <a:t>Execute		Executes a query, statement, procedure or provider specific text</a:t>
            </a:r>
          </a:p>
          <a:p>
            <a:pPr>
              <a:buFont typeface="Wingdings" pitchFamily="2" charset="2"/>
              <a:buNone/>
            </a:pPr>
            <a:r>
              <a:rPr lang="en-US" b="0" dirty="0" smtClean="0"/>
              <a:t>Open		Opens a connection</a:t>
            </a:r>
          </a:p>
          <a:p>
            <a:pPr>
              <a:buFont typeface="Wingdings" pitchFamily="2" charset="2"/>
              <a:buNone/>
            </a:pPr>
            <a:r>
              <a:rPr lang="en-US" b="0" dirty="0" err="1" smtClean="0"/>
              <a:t>OpenSchema</a:t>
            </a:r>
            <a:r>
              <a:rPr lang="en-US" b="0" dirty="0" smtClean="0"/>
              <a:t>		Returns schema information from the provider about the data source</a:t>
            </a:r>
          </a:p>
          <a:p>
            <a:pPr>
              <a:buFont typeface="Wingdings" pitchFamily="2" charset="2"/>
              <a:buNone/>
            </a:pPr>
            <a:r>
              <a:rPr lang="en-US" b="0" dirty="0" err="1" smtClean="0"/>
              <a:t>RollbackTrans</a:t>
            </a:r>
            <a:r>
              <a:rPr lang="en-US" b="0" dirty="0" smtClean="0"/>
              <a:t>	Cancels any changes in the current transaction and ends the transaction</a:t>
            </a:r>
          </a:p>
          <a:p>
            <a:pPr>
              <a:buFont typeface="Wingdings" pitchFamily="2" charset="2"/>
              <a:buNone/>
            </a:pPr>
            <a:endParaRPr lang="en-US" b="0" dirty="0" smtClean="0"/>
          </a:p>
          <a:p>
            <a:pPr>
              <a:buFont typeface="Wingdings" pitchFamily="2" charset="2"/>
              <a:buNone/>
            </a:pPr>
            <a:endParaRPr lang="en-US" b="0" dirty="0" smtClean="0"/>
          </a:p>
          <a:p>
            <a:pPr>
              <a:buFont typeface="Wingdings" pitchFamily="2" charset="2"/>
              <a:buNone/>
            </a:pPr>
            <a:r>
              <a:rPr lang="en-US" b="1" dirty="0" smtClean="0"/>
              <a:t>Events</a:t>
            </a:r>
          </a:p>
          <a:p>
            <a:pPr>
              <a:buFont typeface="Wingdings" pitchFamily="2" charset="2"/>
              <a:buNone/>
            </a:pPr>
            <a:endParaRPr lang="en-US" b="0" dirty="0" smtClean="0"/>
          </a:p>
          <a:p>
            <a:pPr>
              <a:buFont typeface="Wingdings" pitchFamily="2" charset="2"/>
              <a:buNone/>
            </a:pPr>
            <a:r>
              <a:rPr lang="en-US" b="0" dirty="0" smtClean="0"/>
              <a:t>Note:  You cannot handle events using VBScript or </a:t>
            </a:r>
            <a:r>
              <a:rPr lang="en-US" b="0" dirty="0" err="1" smtClean="0"/>
              <a:t>JScript</a:t>
            </a:r>
            <a:r>
              <a:rPr lang="en-US" b="0" dirty="0" smtClean="0"/>
              <a:t> (only Visual Basic, Visual C++, and Visual J++ languages can handle events).</a:t>
            </a:r>
          </a:p>
          <a:p>
            <a:pPr>
              <a:buFont typeface="Wingdings" pitchFamily="2" charset="2"/>
              <a:buNone/>
            </a:pPr>
            <a:endParaRPr lang="en-US" b="0" dirty="0" smtClean="0"/>
          </a:p>
          <a:p>
            <a:pPr>
              <a:buFont typeface="Wingdings" pitchFamily="2" charset="2"/>
              <a:buNone/>
            </a:pPr>
            <a:r>
              <a:rPr lang="en-US" b="0" dirty="0" smtClean="0"/>
              <a:t>Event		Description</a:t>
            </a:r>
          </a:p>
          <a:p>
            <a:pPr>
              <a:buFont typeface="Wingdings" pitchFamily="2" charset="2"/>
              <a:buNone/>
            </a:pPr>
            <a:r>
              <a:rPr lang="en-US" b="0" dirty="0" err="1" smtClean="0"/>
              <a:t>BeginTransComplete</a:t>
            </a:r>
            <a:r>
              <a:rPr lang="en-US" b="0" dirty="0" smtClean="0"/>
              <a:t>	Triggered after the </a:t>
            </a:r>
            <a:r>
              <a:rPr lang="en-US" b="0" dirty="0" err="1" smtClean="0"/>
              <a:t>BeginTrans</a:t>
            </a:r>
            <a:r>
              <a:rPr lang="en-US" b="0" dirty="0" smtClean="0"/>
              <a:t> operation</a:t>
            </a:r>
          </a:p>
          <a:p>
            <a:pPr>
              <a:buFont typeface="Wingdings" pitchFamily="2" charset="2"/>
              <a:buNone/>
            </a:pPr>
            <a:r>
              <a:rPr lang="en-US" b="0" dirty="0" err="1" smtClean="0"/>
              <a:t>CommitTransComplete</a:t>
            </a:r>
            <a:r>
              <a:rPr lang="en-US" b="0" dirty="0" smtClean="0"/>
              <a:t>	Triggered after the </a:t>
            </a:r>
            <a:r>
              <a:rPr lang="en-US" b="0" dirty="0" err="1" smtClean="0"/>
              <a:t>CommitTrans</a:t>
            </a:r>
            <a:r>
              <a:rPr lang="en-US" b="0" dirty="0" smtClean="0"/>
              <a:t> operation</a:t>
            </a:r>
          </a:p>
          <a:p>
            <a:pPr>
              <a:buFont typeface="Wingdings" pitchFamily="2" charset="2"/>
              <a:buNone/>
            </a:pPr>
            <a:r>
              <a:rPr lang="en-US" b="0" dirty="0" err="1" smtClean="0"/>
              <a:t>ConnectComplete</a:t>
            </a:r>
            <a:r>
              <a:rPr lang="en-US" b="0" dirty="0" smtClean="0"/>
              <a:t>	Triggered after a connection starts</a:t>
            </a:r>
          </a:p>
          <a:p>
            <a:pPr>
              <a:buFont typeface="Wingdings" pitchFamily="2" charset="2"/>
              <a:buNone/>
            </a:pPr>
            <a:r>
              <a:rPr lang="en-US" b="0" dirty="0" smtClean="0"/>
              <a:t>Disconnect		Triggered after a connection ends</a:t>
            </a:r>
          </a:p>
          <a:p>
            <a:pPr>
              <a:buFont typeface="Wingdings" pitchFamily="2" charset="2"/>
              <a:buNone/>
            </a:pPr>
            <a:r>
              <a:rPr lang="en-US" b="0" dirty="0" err="1" smtClean="0"/>
              <a:t>ExecuteComplete</a:t>
            </a:r>
            <a:r>
              <a:rPr lang="en-US" b="0" dirty="0" smtClean="0"/>
              <a:t>	Triggered after a command has finished executing</a:t>
            </a:r>
          </a:p>
          <a:p>
            <a:pPr>
              <a:buFont typeface="Wingdings" pitchFamily="2" charset="2"/>
              <a:buNone/>
            </a:pPr>
            <a:r>
              <a:rPr lang="en-US" b="0" dirty="0" err="1" smtClean="0"/>
              <a:t>InfoMessage</a:t>
            </a:r>
            <a:r>
              <a:rPr lang="en-US" b="0" dirty="0" smtClean="0"/>
              <a:t>		Triggered if a warning occurs during a </a:t>
            </a:r>
            <a:r>
              <a:rPr lang="en-US" b="0" dirty="0" err="1" smtClean="0"/>
              <a:t>ConnectionEvent</a:t>
            </a:r>
            <a:r>
              <a:rPr lang="en-US" b="0" dirty="0" smtClean="0"/>
              <a:t> operation</a:t>
            </a:r>
          </a:p>
          <a:p>
            <a:pPr>
              <a:buFont typeface="Wingdings" pitchFamily="2" charset="2"/>
              <a:buNone/>
            </a:pPr>
            <a:r>
              <a:rPr lang="en-US" b="0" dirty="0" err="1" smtClean="0"/>
              <a:t>RollbackTransComplete</a:t>
            </a:r>
            <a:r>
              <a:rPr lang="en-US" b="0" dirty="0" smtClean="0"/>
              <a:t>	Triggered after the </a:t>
            </a:r>
            <a:r>
              <a:rPr lang="en-US" b="0" dirty="0" err="1" smtClean="0"/>
              <a:t>RollbackTrans</a:t>
            </a:r>
            <a:r>
              <a:rPr lang="en-US" b="0" dirty="0" smtClean="0"/>
              <a:t> operation</a:t>
            </a:r>
          </a:p>
          <a:p>
            <a:pPr>
              <a:buFont typeface="Wingdings" pitchFamily="2" charset="2"/>
              <a:buNone/>
            </a:pPr>
            <a:r>
              <a:rPr lang="en-US" b="0" dirty="0" err="1" smtClean="0"/>
              <a:t>WillConnect</a:t>
            </a:r>
            <a:r>
              <a:rPr lang="en-US" b="0" dirty="0" smtClean="0"/>
              <a:t>		Triggered before a connection starts</a:t>
            </a:r>
          </a:p>
          <a:p>
            <a:pPr>
              <a:buFont typeface="Wingdings" pitchFamily="2" charset="2"/>
              <a:buNone/>
            </a:pPr>
            <a:r>
              <a:rPr lang="en-US" b="0" dirty="0" err="1" smtClean="0"/>
              <a:t>WillExecute</a:t>
            </a:r>
            <a:r>
              <a:rPr lang="en-US" b="0" dirty="0" smtClean="0"/>
              <a:t>		Triggered before a command is executed</a:t>
            </a:r>
          </a:p>
          <a:p>
            <a:pPr>
              <a:buFont typeface="Wingdings" pitchFamily="2" charset="2"/>
              <a:buNone/>
            </a:pPr>
            <a:endParaRPr lang="en-US" b="0" dirty="0" smtClean="0"/>
          </a:p>
          <a:p>
            <a:pPr>
              <a:buFont typeface="Wingdings" pitchFamily="2" charset="2"/>
              <a:buNone/>
            </a:pPr>
            <a:endParaRPr lang="en-US" b="0" dirty="0" smtClean="0"/>
          </a:p>
          <a:p>
            <a:pPr>
              <a:buFont typeface="Wingdings" pitchFamily="2" charset="2"/>
              <a:buNone/>
            </a:pPr>
            <a:r>
              <a:rPr lang="en-US" b="1" dirty="0" smtClean="0"/>
              <a:t>Collections</a:t>
            </a:r>
          </a:p>
          <a:p>
            <a:pPr>
              <a:buFont typeface="Wingdings" pitchFamily="2" charset="2"/>
              <a:buNone/>
            </a:pPr>
            <a:endParaRPr lang="en-US" b="0" dirty="0" smtClean="0"/>
          </a:p>
          <a:p>
            <a:pPr>
              <a:buFont typeface="Wingdings" pitchFamily="2" charset="2"/>
              <a:buNone/>
            </a:pPr>
            <a:r>
              <a:rPr lang="en-US" b="0" dirty="0" smtClean="0"/>
              <a:t>Collection	Description</a:t>
            </a:r>
          </a:p>
          <a:p>
            <a:pPr>
              <a:buFont typeface="Wingdings" pitchFamily="2" charset="2"/>
              <a:buNone/>
            </a:pPr>
            <a:r>
              <a:rPr lang="en-US" b="0" dirty="0" smtClean="0"/>
              <a:t>Errors	Contains all the Error objects of the Connection object</a:t>
            </a:r>
          </a:p>
          <a:p>
            <a:pPr>
              <a:buFont typeface="Wingdings" pitchFamily="2" charset="2"/>
              <a:buNone/>
            </a:pPr>
            <a:r>
              <a:rPr lang="en-US" b="0" dirty="0" smtClean="0"/>
              <a:t>Properties	Contains all the Property objects of the Connection object</a:t>
            </a:r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Trendz IT</a:t>
            </a:r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b="1" dirty="0" smtClean="0"/>
              <a:t>Command Object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The ADO Command object is used to execute a single query against a database. The query can perform actions like creating, adding, retrieving, deleting or updating records.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pPr>
              <a:buFont typeface="Wingdings" pitchFamily="2" charset="2"/>
              <a:buNone/>
            </a:pPr>
            <a:r>
              <a:rPr lang="en-US" dirty="0" smtClean="0"/>
              <a:t>If the query is used to retrieve data, the data will be returned as a </a:t>
            </a:r>
            <a:r>
              <a:rPr lang="en-US" dirty="0" err="1" smtClean="0"/>
              <a:t>RecordSet</a:t>
            </a:r>
            <a:r>
              <a:rPr lang="en-US" dirty="0" smtClean="0"/>
              <a:t> object. This means that the retrieved data can be manipulated by properties, collections, methods, and events of the </a:t>
            </a:r>
            <a:r>
              <a:rPr lang="en-US" dirty="0" err="1" smtClean="0"/>
              <a:t>Recordset</a:t>
            </a:r>
            <a:r>
              <a:rPr lang="en-US" dirty="0" smtClean="0"/>
              <a:t> object.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pPr>
              <a:buFont typeface="Wingdings" pitchFamily="2" charset="2"/>
              <a:buNone/>
            </a:pPr>
            <a:r>
              <a:rPr lang="en-US" dirty="0" smtClean="0"/>
              <a:t>The major feature of the Command object is the ability to use stored queries and procedures with parameters.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Trendz IT</a:t>
            </a:r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b="1" dirty="0" smtClean="0"/>
              <a:t>Properties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pPr>
              <a:buFont typeface="Wingdings" pitchFamily="2" charset="2"/>
              <a:buNone/>
            </a:pPr>
            <a:r>
              <a:rPr lang="en-US" dirty="0" smtClean="0"/>
              <a:t>Property		Description</a:t>
            </a:r>
          </a:p>
          <a:p>
            <a:pPr>
              <a:buFont typeface="Wingdings" pitchFamily="2" charset="2"/>
              <a:buNone/>
            </a:pPr>
            <a:r>
              <a:rPr lang="en-US" dirty="0" err="1" smtClean="0"/>
              <a:t>ActiveConnection</a:t>
            </a:r>
            <a:r>
              <a:rPr lang="en-US" dirty="0" smtClean="0"/>
              <a:t>	Sets or returns a definition for a connection if the connection is closed, or the current 		Connection object if the connection is open</a:t>
            </a:r>
          </a:p>
          <a:p>
            <a:pPr>
              <a:buFont typeface="Wingdings" pitchFamily="2" charset="2"/>
              <a:buNone/>
            </a:pPr>
            <a:r>
              <a:rPr lang="en-US" dirty="0" err="1" smtClean="0"/>
              <a:t>CommandText</a:t>
            </a:r>
            <a:r>
              <a:rPr lang="en-US" dirty="0" smtClean="0"/>
              <a:t>	Sets or returns a provider command</a:t>
            </a:r>
          </a:p>
          <a:p>
            <a:pPr>
              <a:buFont typeface="Wingdings" pitchFamily="2" charset="2"/>
              <a:buNone/>
            </a:pPr>
            <a:r>
              <a:rPr lang="en-US" dirty="0" err="1" smtClean="0"/>
              <a:t>CommandTimeout</a:t>
            </a:r>
            <a:r>
              <a:rPr lang="en-US" dirty="0" smtClean="0"/>
              <a:t>	Sets or returns the number of seconds to wait while attempting to execute a command</a:t>
            </a:r>
          </a:p>
          <a:p>
            <a:pPr>
              <a:buFont typeface="Wingdings" pitchFamily="2" charset="2"/>
              <a:buNone/>
            </a:pPr>
            <a:r>
              <a:rPr lang="en-US" dirty="0" err="1" smtClean="0"/>
              <a:t>CommandType</a:t>
            </a:r>
            <a:r>
              <a:rPr lang="en-US" dirty="0" smtClean="0"/>
              <a:t>	Sets or returns the type of a Command object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Name		Sets or returns the name of a Command object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Prepared		Sets or returns a Boolean value that, if set to True, indicates that the command should 		save a prepared version of the query before the first execution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State		Returns a value that describes if the Command object is open, closed, connecting, 		executing or retrieving data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pPr>
              <a:buFont typeface="Wingdings" pitchFamily="2" charset="2"/>
              <a:buNone/>
            </a:pPr>
            <a:r>
              <a:rPr lang="en-US" b="1" dirty="0" smtClean="0"/>
              <a:t>Methods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pPr>
              <a:buFont typeface="Wingdings" pitchFamily="2" charset="2"/>
              <a:buNone/>
            </a:pPr>
            <a:r>
              <a:rPr lang="en-US" dirty="0" smtClean="0"/>
              <a:t>Method		Description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Cancel		Cancels an execution of a method</a:t>
            </a:r>
          </a:p>
          <a:p>
            <a:pPr>
              <a:buFont typeface="Wingdings" pitchFamily="2" charset="2"/>
              <a:buNone/>
            </a:pPr>
            <a:r>
              <a:rPr lang="en-US" dirty="0" err="1" smtClean="0"/>
              <a:t>CreateParameter</a:t>
            </a:r>
            <a:r>
              <a:rPr lang="en-US" dirty="0" smtClean="0"/>
              <a:t>	Creates a new Parameter object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Execute		Executes the query, SQL statement or procedure in the </a:t>
            </a:r>
            <a:r>
              <a:rPr lang="en-US" dirty="0" err="1" smtClean="0"/>
              <a:t>CommandText</a:t>
            </a:r>
            <a:r>
              <a:rPr lang="en-US" dirty="0" smtClean="0"/>
              <a:t> property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pPr>
              <a:buFont typeface="Wingdings" pitchFamily="2" charset="2"/>
              <a:buNone/>
            </a:pPr>
            <a:r>
              <a:rPr lang="en-US" dirty="0" smtClean="0"/>
              <a:t>		</a:t>
            </a:r>
          </a:p>
          <a:p>
            <a:pPr>
              <a:buFont typeface="Wingdings" pitchFamily="2" charset="2"/>
              <a:buNone/>
            </a:pPr>
            <a:r>
              <a:rPr lang="en-US" b="1" dirty="0" smtClean="0"/>
              <a:t>Collections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pPr>
              <a:buFont typeface="Wingdings" pitchFamily="2" charset="2"/>
              <a:buNone/>
            </a:pPr>
            <a:r>
              <a:rPr lang="en-US" dirty="0" smtClean="0"/>
              <a:t>Collection	Description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Parameters	Contains all the Parameter objects of a Command Object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Properties	Contains all the Property objects of a Command Object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Trendz IT</a:t>
            </a:r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b="1" dirty="0" err="1" smtClean="0"/>
              <a:t>DataReader</a:t>
            </a:r>
            <a:r>
              <a:rPr lang="en-US" b="1" dirty="0" smtClean="0"/>
              <a:t> Object 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pPr>
              <a:buFont typeface="Wingdings" pitchFamily="2" charset="2"/>
              <a:buNone/>
            </a:pPr>
            <a:r>
              <a:rPr lang="en-US" dirty="0" err="1" smtClean="0"/>
              <a:t>DataReader</a:t>
            </a:r>
            <a:r>
              <a:rPr lang="en-US" dirty="0" smtClean="0"/>
              <a:t> Object in ADO.NET is a stream-based , forward-only, read-only retrieval of query results from the Data Sources , which do not update the data. The </a:t>
            </a:r>
            <a:r>
              <a:rPr lang="en-US" dirty="0" err="1" smtClean="0"/>
              <a:t>DataReader</a:t>
            </a:r>
            <a:r>
              <a:rPr lang="en-US" dirty="0" smtClean="0"/>
              <a:t> cannot be created directly from code, they can created only by calling the </a:t>
            </a:r>
            <a:r>
              <a:rPr lang="en-US" dirty="0" err="1" smtClean="0"/>
              <a:t>ExecuteReader</a:t>
            </a:r>
            <a:r>
              <a:rPr lang="en-US" dirty="0" smtClean="0"/>
              <a:t> method of a Command Object.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pPr>
              <a:buFont typeface="Wingdings" pitchFamily="2" charset="2"/>
              <a:buNone/>
            </a:pPr>
            <a:r>
              <a:rPr lang="en-US" dirty="0" smtClean="0"/>
              <a:t>  </a:t>
            </a:r>
            <a:r>
              <a:rPr lang="en-US" dirty="0" err="1" smtClean="0"/>
              <a:t>SqlDataReader</a:t>
            </a:r>
            <a:r>
              <a:rPr lang="en-US" dirty="0" smtClean="0"/>
              <a:t> </a:t>
            </a:r>
            <a:r>
              <a:rPr lang="en-US" dirty="0" err="1" smtClean="0"/>
              <a:t>sqlReader</a:t>
            </a:r>
            <a:r>
              <a:rPr lang="en-US" dirty="0" smtClean="0"/>
              <a:t> = </a:t>
            </a:r>
            <a:r>
              <a:rPr lang="en-US" dirty="0" err="1" smtClean="0"/>
              <a:t>sqlCmd.ExecuteReader</a:t>
            </a:r>
            <a:r>
              <a:rPr lang="en-US" dirty="0" smtClean="0"/>
              <a:t>();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The </a:t>
            </a:r>
            <a:r>
              <a:rPr lang="en-US" dirty="0" err="1" smtClean="0"/>
              <a:t>DataReader</a:t>
            </a:r>
            <a:r>
              <a:rPr lang="en-US" dirty="0" smtClean="0"/>
              <a:t> Object provides a connection oriented data access to the Data Sources. A Connection Object can contain only one </a:t>
            </a:r>
            <a:r>
              <a:rPr lang="en-US" dirty="0" err="1" smtClean="0"/>
              <a:t>DataReader</a:t>
            </a:r>
            <a:r>
              <a:rPr lang="en-US" dirty="0" smtClean="0"/>
              <a:t> at a time and the connection in the </a:t>
            </a:r>
            <a:r>
              <a:rPr lang="en-US" dirty="0" err="1" smtClean="0"/>
              <a:t>DataReader</a:t>
            </a:r>
            <a:r>
              <a:rPr lang="en-US" dirty="0" smtClean="0"/>
              <a:t> remains open, also it cannot be used for any other purpose while data is being accessed. When we started to read from a </a:t>
            </a:r>
            <a:r>
              <a:rPr lang="en-US" dirty="0" err="1" smtClean="0"/>
              <a:t>DataReader</a:t>
            </a:r>
            <a:r>
              <a:rPr lang="en-US" dirty="0" smtClean="0"/>
              <a:t> it should always be open and positioned prior to the first record. The Read() method in the </a:t>
            </a:r>
            <a:r>
              <a:rPr lang="en-US" dirty="0" err="1" smtClean="0"/>
              <a:t>DataReader</a:t>
            </a:r>
            <a:r>
              <a:rPr lang="en-US" dirty="0" smtClean="0"/>
              <a:t> is used to read the rows from </a:t>
            </a:r>
            <a:r>
              <a:rPr lang="en-US" dirty="0" err="1" smtClean="0"/>
              <a:t>DataReader</a:t>
            </a:r>
            <a:r>
              <a:rPr lang="en-US" dirty="0" smtClean="0"/>
              <a:t> and it always moves forward to a new valid row, if any row exist .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pPr>
              <a:buFont typeface="Wingdings" pitchFamily="2" charset="2"/>
              <a:buNone/>
            </a:pPr>
            <a:r>
              <a:rPr lang="en-US" dirty="0" smtClean="0"/>
              <a:t>  </a:t>
            </a:r>
            <a:r>
              <a:rPr lang="en-US" dirty="0" err="1" smtClean="0"/>
              <a:t>DataReader.Raed</a:t>
            </a:r>
            <a:r>
              <a:rPr lang="en-US" dirty="0" smtClean="0"/>
              <a:t>(); 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Usually we are using two types of </a:t>
            </a:r>
            <a:r>
              <a:rPr lang="en-US" dirty="0" err="1" smtClean="0"/>
              <a:t>DataReader</a:t>
            </a:r>
            <a:r>
              <a:rPr lang="en-US" dirty="0" smtClean="0"/>
              <a:t> in ADO.NET. They are </a:t>
            </a:r>
            <a:r>
              <a:rPr lang="en-US" dirty="0" err="1" smtClean="0"/>
              <a:t>SqlDataReader</a:t>
            </a:r>
            <a:r>
              <a:rPr lang="en-US" dirty="0" smtClean="0"/>
              <a:t> and the </a:t>
            </a:r>
            <a:r>
              <a:rPr lang="en-US" dirty="0" err="1" smtClean="0"/>
              <a:t>OleDbDataReader</a:t>
            </a:r>
            <a:r>
              <a:rPr lang="en-US" dirty="0" smtClean="0"/>
              <a:t> . The </a:t>
            </a:r>
            <a:r>
              <a:rPr lang="en-US" dirty="0" err="1" smtClean="0"/>
              <a:t>System.Data.SqlClient</a:t>
            </a:r>
            <a:r>
              <a:rPr lang="en-US" dirty="0" smtClean="0"/>
              <a:t> and </a:t>
            </a:r>
            <a:r>
              <a:rPr lang="en-US" dirty="0" err="1" smtClean="0"/>
              <a:t>System.Data.OleDb</a:t>
            </a:r>
            <a:r>
              <a:rPr lang="en-US" dirty="0" smtClean="0"/>
              <a:t> are containing these </a:t>
            </a:r>
            <a:r>
              <a:rPr lang="en-US" dirty="0" err="1" smtClean="0"/>
              <a:t>DataReaders</a:t>
            </a:r>
            <a:r>
              <a:rPr lang="en-US" dirty="0" smtClean="0"/>
              <a:t> respectively. From the following link you can see in details about these classes in C#.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Trendz IT</a:t>
            </a:r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Trendz IT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Trendz IT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ADO.NET is an object-oriented set of libraries that allows you to interact with data sources.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Commonly, the data source is a database, but it could also be a text file, an Excel spreadsheet, or an XML file. For the purposes of this tutorial, we will look at ADO.NET as a way to interact with a data base.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you are probably aware, there are many different types of databases available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For example, there is Microsoft SQL Server, Microsoft Access, Oracle, Borland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Interbase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IBM DB2, just to name a few. To further refine the scope of this tutorial, all of the examples will use SQL Server.</a:t>
            </a:r>
          </a:p>
          <a:p>
            <a:pPr>
              <a:lnSpc>
                <a:spcPct val="140000"/>
              </a:lnSpc>
              <a:buFont typeface="Wingdings" pitchFamily="2" charset="2"/>
              <a:buChar char="§"/>
            </a:pPr>
            <a:endParaRPr lang="en-US" sz="1200" dirty="0" smtClean="0">
              <a:solidFill>
                <a:srgbClr val="002060"/>
              </a:solidFill>
              <a:latin typeface="Book Antiqua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IN" dirty="0" smtClean="0"/>
          </a:p>
          <a:p>
            <a:pPr>
              <a:buFont typeface="Wingdings" pitchFamily="2" charset="2"/>
              <a:buChar char="v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Trendz IT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ADO.NET is an object-oriented set of libraries that allows you to interact with data sources.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Commonly, the data source is a database, but it could also be a text file, an Excel spreadsheet, or an XML file. For the purposes of this tutorial, we will look at ADO.NET as a way to interact with a data base.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you are probably aware, there are many different types of databases available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For example, there is Microsoft SQL Server, Microsoft Access, Oracle, Borland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Interbase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IBM DB2, just to name a few. To further refine the scope of this tutorial, all of the examples will use SQL Server.</a:t>
            </a:r>
          </a:p>
          <a:p>
            <a:pPr>
              <a:lnSpc>
                <a:spcPct val="140000"/>
              </a:lnSpc>
              <a:buFont typeface="Wingdings" pitchFamily="2" charset="2"/>
              <a:buChar char="§"/>
            </a:pPr>
            <a:endParaRPr lang="en-US" sz="1200" dirty="0" smtClean="0">
              <a:solidFill>
                <a:srgbClr val="002060"/>
              </a:solidFill>
              <a:latin typeface="Book Antiqua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Trendz IT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b="1" dirty="0" smtClean="0"/>
              <a:t>NET Framework Data Providers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The .NET Framework Data Providers are components that have been explicitly designed for data manipulation and fast, forward-only, read-only access to data. The Connection object provides connectivity to a data source. </a:t>
            </a:r>
            <a:r>
              <a:rPr lang="en-US" dirty="0" err="1" smtClean="0"/>
              <a:t>TheCommand</a:t>
            </a:r>
            <a:r>
              <a:rPr lang="en-US" dirty="0" smtClean="0"/>
              <a:t> object enables access to database commands to return data, modify data, run stored procedures, and send or retrieve parameter information. The </a:t>
            </a:r>
            <a:r>
              <a:rPr lang="en-US" dirty="0" err="1" smtClean="0"/>
              <a:t>DataReader</a:t>
            </a:r>
            <a:r>
              <a:rPr lang="en-US" dirty="0" smtClean="0"/>
              <a:t> provides a high-performance stream of data from the data source. 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Finally, the </a:t>
            </a:r>
            <a:r>
              <a:rPr lang="en-US" dirty="0" err="1" smtClean="0"/>
              <a:t>DataAdapter</a:t>
            </a:r>
            <a:r>
              <a:rPr lang="en-US" dirty="0" smtClean="0"/>
              <a:t> provides the bridge between the </a:t>
            </a:r>
            <a:r>
              <a:rPr lang="en-US" dirty="0" err="1" smtClean="0"/>
              <a:t>DataSet</a:t>
            </a:r>
            <a:r>
              <a:rPr lang="en-US" dirty="0" smtClean="0"/>
              <a:t> object and the data source. </a:t>
            </a:r>
            <a:r>
              <a:rPr lang="en-US" dirty="0" err="1" smtClean="0"/>
              <a:t>TheDataAdapter</a:t>
            </a:r>
            <a:r>
              <a:rPr lang="en-US" dirty="0" smtClean="0"/>
              <a:t> uses Command objects to execute SQL commands at the data source to both load the </a:t>
            </a:r>
            <a:r>
              <a:rPr lang="en-US" dirty="0" err="1" smtClean="0"/>
              <a:t>DataSet</a:t>
            </a:r>
            <a:r>
              <a:rPr lang="en-US" dirty="0" smtClean="0"/>
              <a:t> with data and reconcile changes that were made to the data in the </a:t>
            </a:r>
            <a:r>
              <a:rPr lang="en-US" dirty="0" err="1" smtClean="0"/>
              <a:t>DataSet</a:t>
            </a:r>
            <a:r>
              <a:rPr lang="en-US" dirty="0" smtClean="0"/>
              <a:t> back to the data source. For more information, see .NET Framework Data Providers and Retrieving and Modifying Data in ADO.NET.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pPr>
              <a:buFont typeface="Wingdings" pitchFamily="2" charset="2"/>
              <a:buNone/>
            </a:pPr>
            <a:r>
              <a:rPr lang="en-US" b="1" dirty="0" smtClean="0"/>
              <a:t>The </a:t>
            </a:r>
            <a:r>
              <a:rPr lang="en-US" b="1" dirty="0" err="1" smtClean="0"/>
              <a:t>DataSet</a:t>
            </a:r>
            <a:endParaRPr lang="en-US" b="1" dirty="0" smtClean="0"/>
          </a:p>
          <a:p>
            <a:pPr>
              <a:buFont typeface="Wingdings" pitchFamily="2" charset="2"/>
              <a:buNone/>
            </a:pPr>
            <a:r>
              <a:rPr lang="en-US" dirty="0" smtClean="0"/>
              <a:t>The ADO.NET </a:t>
            </a:r>
            <a:r>
              <a:rPr lang="en-US" dirty="0" err="1" smtClean="0"/>
              <a:t>DataSet</a:t>
            </a:r>
            <a:r>
              <a:rPr lang="en-US" dirty="0" smtClean="0"/>
              <a:t> is explicitly designed for data access independent of any data source. As a result, it can be used with multiple and differing data sources, used with XML data, or used to manage data local to the application.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 The </a:t>
            </a:r>
            <a:r>
              <a:rPr lang="en-US" dirty="0" err="1" smtClean="0"/>
              <a:t>DataSet</a:t>
            </a:r>
            <a:r>
              <a:rPr lang="en-US" dirty="0" smtClean="0"/>
              <a:t> contains a collection of one or more </a:t>
            </a:r>
            <a:r>
              <a:rPr lang="en-US" dirty="0" err="1" smtClean="0"/>
              <a:t>DataTable</a:t>
            </a:r>
            <a:r>
              <a:rPr lang="en-US" dirty="0" smtClean="0"/>
              <a:t> objects consisting of rows and columns of data, and also primary key, foreign key, constraint, and relation information about the data in the </a:t>
            </a:r>
            <a:r>
              <a:rPr lang="en-US" dirty="0" err="1" smtClean="0"/>
              <a:t>DataTable</a:t>
            </a:r>
            <a:r>
              <a:rPr lang="en-US" dirty="0" smtClean="0"/>
              <a:t> objects. For more information, see </a:t>
            </a:r>
            <a:r>
              <a:rPr lang="en-US" dirty="0" err="1" smtClean="0"/>
              <a:t>DataSets</a:t>
            </a:r>
            <a:r>
              <a:rPr lang="en-US" dirty="0" smtClean="0"/>
              <a:t>, </a:t>
            </a:r>
            <a:r>
              <a:rPr lang="en-US" dirty="0" err="1" smtClean="0"/>
              <a:t>DataTables</a:t>
            </a:r>
            <a:r>
              <a:rPr lang="en-US" dirty="0" smtClean="0"/>
              <a:t>, and </a:t>
            </a:r>
            <a:r>
              <a:rPr lang="en-US" dirty="0" err="1" smtClean="0"/>
              <a:t>DataViews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v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Trendz IT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Trendz IT</a:t>
            </a: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b="1" dirty="0" smtClean="0"/>
              <a:t>NET Framework Data Providers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The .NET Framework Data Providers are components that have been explicitly designed for data manipulation and fast, forward-only, read-only access to data. The Connection object provides connectivity to a data source. </a:t>
            </a:r>
            <a:r>
              <a:rPr lang="en-US" dirty="0" err="1" smtClean="0"/>
              <a:t>TheCommand</a:t>
            </a:r>
            <a:r>
              <a:rPr lang="en-US" dirty="0" smtClean="0"/>
              <a:t> object enables access to database commands to return data, modify data, run stored procedures, and send or retrieve parameter information. The </a:t>
            </a:r>
            <a:r>
              <a:rPr lang="en-US" dirty="0" err="1" smtClean="0"/>
              <a:t>DataReader</a:t>
            </a:r>
            <a:r>
              <a:rPr lang="en-US" dirty="0" smtClean="0"/>
              <a:t> provides a high-performance stream of data from the data source. 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Finally, the </a:t>
            </a:r>
            <a:r>
              <a:rPr lang="en-US" dirty="0" err="1" smtClean="0"/>
              <a:t>DataAdapter</a:t>
            </a:r>
            <a:r>
              <a:rPr lang="en-US" dirty="0" smtClean="0"/>
              <a:t> provides the bridge between the </a:t>
            </a:r>
            <a:r>
              <a:rPr lang="en-US" dirty="0" err="1" smtClean="0"/>
              <a:t>DataSet</a:t>
            </a:r>
            <a:r>
              <a:rPr lang="en-US" dirty="0" smtClean="0"/>
              <a:t> object and the data source. </a:t>
            </a:r>
            <a:r>
              <a:rPr lang="en-US" dirty="0" err="1" smtClean="0"/>
              <a:t>TheDataAdapter</a:t>
            </a:r>
            <a:r>
              <a:rPr lang="en-US" dirty="0" smtClean="0"/>
              <a:t> uses Command objects to execute SQL commands at the data source to both load the </a:t>
            </a:r>
            <a:r>
              <a:rPr lang="en-US" dirty="0" err="1" smtClean="0"/>
              <a:t>DataSet</a:t>
            </a:r>
            <a:r>
              <a:rPr lang="en-US" dirty="0" smtClean="0"/>
              <a:t> with data and reconcile changes that were made to the data in the </a:t>
            </a:r>
            <a:r>
              <a:rPr lang="en-US" dirty="0" err="1" smtClean="0"/>
              <a:t>DataSet</a:t>
            </a:r>
            <a:r>
              <a:rPr lang="en-US" dirty="0" smtClean="0"/>
              <a:t> back to the data source. For more information, see .NET Framework Data Providers and Retrieving and Modifying Data in ADO.NET.</a:t>
            </a:r>
          </a:p>
          <a:p>
            <a:pPr>
              <a:buFont typeface="Wingdings" pitchFamily="2" charset="2"/>
              <a:buChar char="v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Trendz IT</a:t>
            </a: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Trendz IT</a:t>
            </a: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Connection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fontAlgn="t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Establishes a connection to a specific data source. The base class for all 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objects is the </a:t>
            </a:r>
            <a:r>
              <a:rPr lang="en-US" sz="120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DbConnection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class.</a:t>
            </a:r>
          </a:p>
          <a:p>
            <a:pPr fontAlgn="t"/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fontAlgn="t"/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Command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fontAlgn="t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Executes a command against a data source. Exposes 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Parameters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and can execute in the scope of a 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Transaction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from a 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The base class for all 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Command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objects is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20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DbCommand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class.</a:t>
            </a:r>
          </a:p>
          <a:p>
            <a:pPr fontAlgn="t"/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fontAlgn="t"/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DataReader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fontAlgn="t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Reads a forward-only, read-only stream of data from a data source. The base class for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DataReader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objects is the </a:t>
            </a:r>
            <a:r>
              <a:rPr lang="en-US" sz="120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DbDataReader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class.</a:t>
            </a:r>
          </a:p>
          <a:p>
            <a:pPr fontAlgn="t"/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fontAlgn="t"/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DataAdapter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fontAlgn="t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Populates a 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DataSet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and resolves updates with the data source. The base class for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DataAdapter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objects is the </a:t>
            </a:r>
            <a:r>
              <a:rPr lang="en-US" sz="120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DbDataAdapter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class.</a:t>
            </a:r>
          </a:p>
          <a:p>
            <a:pPr>
              <a:buFont typeface="Wingdings" pitchFamily="2" charset="2"/>
              <a:buChar char="v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Trendz IT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355080" cy="617216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>
            <a:lvl1pPr algn="l">
              <a:defRPr sz="2800" b="1">
                <a:solidFill>
                  <a:srgbClr val="99CC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4" y="609600"/>
            <a:ext cx="9029696" cy="5791200"/>
          </a:xfrm>
        </p:spPr>
        <p:txBody>
          <a:bodyPr>
            <a:normAutofit/>
          </a:bodyPr>
          <a:lstStyle>
            <a:lvl1pPr marL="228600" indent="-22860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88894"/>
            <a:ext cx="6400800" cy="673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406575"/>
            <a:ext cx="7848600" cy="1752600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solidFill>
                  <a:srgbClr val="009900"/>
                </a:solidFill>
                <a:latin typeface="Simplified Arabic" pitchFamily="18" charset="-78"/>
                <a:cs typeface="Simplified Arabic" pitchFamily="18" charset="-78"/>
              </a:rPr>
              <a:t>.NET</a:t>
            </a:r>
            <a:endParaRPr lang="en-US" sz="7200" b="1" dirty="0">
              <a:solidFill>
                <a:srgbClr val="009900"/>
              </a:solidFill>
              <a:latin typeface="Simplified Arabic" pitchFamily="18" charset="-78"/>
              <a:cs typeface="Simplified Arabic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Classes of Data Provider</a:t>
            </a:r>
          </a:p>
        </p:txBody>
      </p:sp>
      <p:sp>
        <p:nvSpPr>
          <p:cNvPr id="33" name="Rectangle 3"/>
          <p:cNvSpPr>
            <a:spLocks noChangeArrowheads="1"/>
          </p:cNvSpPr>
          <p:nvPr/>
        </p:nvSpPr>
        <p:spPr bwMode="auto">
          <a:xfrm>
            <a:off x="3276600" y="2057400"/>
            <a:ext cx="1828800" cy="3505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0" name="Rectangle 11"/>
          <p:cNvSpPr>
            <a:spLocks noChangeArrowheads="1"/>
          </p:cNvSpPr>
          <p:nvPr/>
        </p:nvSpPr>
        <p:spPr bwMode="auto">
          <a:xfrm>
            <a:off x="3429000" y="1447800"/>
            <a:ext cx="1447800" cy="4572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Data Provider</a:t>
            </a:r>
          </a:p>
        </p:txBody>
      </p:sp>
      <p:sp>
        <p:nvSpPr>
          <p:cNvPr id="41" name="Rectangle 12"/>
          <p:cNvSpPr>
            <a:spLocks noChangeArrowheads="1"/>
          </p:cNvSpPr>
          <p:nvPr/>
        </p:nvSpPr>
        <p:spPr bwMode="auto">
          <a:xfrm>
            <a:off x="3505200" y="2286000"/>
            <a:ext cx="1524000" cy="4572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Connection</a:t>
            </a:r>
          </a:p>
        </p:txBody>
      </p:sp>
      <p:sp>
        <p:nvSpPr>
          <p:cNvPr id="42" name="Rectangle 13"/>
          <p:cNvSpPr>
            <a:spLocks noChangeArrowheads="1"/>
          </p:cNvSpPr>
          <p:nvPr/>
        </p:nvSpPr>
        <p:spPr bwMode="auto">
          <a:xfrm>
            <a:off x="3505200" y="3048000"/>
            <a:ext cx="1524000" cy="4572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Command</a:t>
            </a:r>
          </a:p>
        </p:txBody>
      </p:sp>
      <p:sp>
        <p:nvSpPr>
          <p:cNvPr id="43" name="Rectangle 14"/>
          <p:cNvSpPr>
            <a:spLocks noChangeArrowheads="1"/>
          </p:cNvSpPr>
          <p:nvPr/>
        </p:nvSpPr>
        <p:spPr bwMode="auto">
          <a:xfrm>
            <a:off x="3505200" y="3962400"/>
            <a:ext cx="1524000" cy="4572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DataReader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4" name="Rectangle 15"/>
          <p:cNvSpPr>
            <a:spLocks noChangeArrowheads="1"/>
          </p:cNvSpPr>
          <p:nvPr/>
        </p:nvSpPr>
        <p:spPr bwMode="auto">
          <a:xfrm>
            <a:off x="3505200" y="4800600"/>
            <a:ext cx="1524000" cy="381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DataAdapter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ADO.NET object Model</a:t>
            </a:r>
          </a:p>
        </p:txBody>
      </p:sp>
      <p:sp>
        <p:nvSpPr>
          <p:cNvPr id="33" name="Rectangle 3"/>
          <p:cNvSpPr>
            <a:spLocks noChangeArrowheads="1"/>
          </p:cNvSpPr>
          <p:nvPr/>
        </p:nvSpPr>
        <p:spPr bwMode="auto">
          <a:xfrm>
            <a:off x="3276600" y="2057400"/>
            <a:ext cx="1828800" cy="35052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381000" y="2133600"/>
            <a:ext cx="1676400" cy="76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.NET </a:t>
            </a:r>
          </a:p>
          <a:p>
            <a:pPr algn="ctr"/>
            <a:r>
              <a: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Application</a:t>
            </a:r>
          </a:p>
        </p:txBody>
      </p:sp>
      <p:sp>
        <p:nvSpPr>
          <p:cNvPr id="35" name="Rectangle 5"/>
          <p:cNvSpPr>
            <a:spLocks noChangeArrowheads="1"/>
          </p:cNvSpPr>
          <p:nvPr/>
        </p:nvSpPr>
        <p:spPr bwMode="auto">
          <a:xfrm>
            <a:off x="381000" y="4648200"/>
            <a:ext cx="1676400" cy="76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Dataset</a:t>
            </a:r>
          </a:p>
        </p:txBody>
      </p:sp>
      <p:sp>
        <p:nvSpPr>
          <p:cNvPr id="36" name="AutoShape 6"/>
          <p:cNvSpPr>
            <a:spLocks noChangeArrowheads="1"/>
          </p:cNvSpPr>
          <p:nvPr/>
        </p:nvSpPr>
        <p:spPr bwMode="auto">
          <a:xfrm>
            <a:off x="6324600" y="1905000"/>
            <a:ext cx="1600200" cy="3657600"/>
          </a:xfrm>
          <a:prstGeom prst="can">
            <a:avLst>
              <a:gd name="adj" fmla="val 57143"/>
            </a:avLst>
          </a:prstGeom>
          <a:solidFill>
            <a:schemeClr val="accent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Data source</a:t>
            </a:r>
          </a:p>
        </p:txBody>
      </p:sp>
      <p:sp>
        <p:nvSpPr>
          <p:cNvPr id="37" name="AutoShape 7"/>
          <p:cNvSpPr>
            <a:spLocks noChangeArrowheads="1"/>
          </p:cNvSpPr>
          <p:nvPr/>
        </p:nvSpPr>
        <p:spPr bwMode="auto">
          <a:xfrm>
            <a:off x="2057400" y="2514600"/>
            <a:ext cx="1219200" cy="1524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6763836 h 21600"/>
              <a:gd name="T4" fmla="*/ 2147483647 w 21600"/>
              <a:gd name="T5" fmla="*/ 53527701 h 21600"/>
              <a:gd name="T6" fmla="*/ 2147483647 w 21600"/>
              <a:gd name="T7" fmla="*/ 2676383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8" name="AutoShape 8"/>
          <p:cNvSpPr>
            <a:spLocks noChangeArrowheads="1"/>
          </p:cNvSpPr>
          <p:nvPr/>
        </p:nvSpPr>
        <p:spPr bwMode="auto">
          <a:xfrm>
            <a:off x="5105400" y="2362200"/>
            <a:ext cx="12192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135491975 h 21600"/>
              <a:gd name="T4" fmla="*/ 2147483647 w 21600"/>
              <a:gd name="T5" fmla="*/ 270983951 h 21600"/>
              <a:gd name="T6" fmla="*/ 2147483647 w 21600"/>
              <a:gd name="T7" fmla="*/ 135491975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9" name="AutoShape 9"/>
          <p:cNvSpPr>
            <a:spLocks noChangeArrowheads="1"/>
          </p:cNvSpPr>
          <p:nvPr/>
        </p:nvSpPr>
        <p:spPr bwMode="auto">
          <a:xfrm>
            <a:off x="990600" y="2895600"/>
            <a:ext cx="304800" cy="1752600"/>
          </a:xfrm>
          <a:prstGeom prst="upDownArrow">
            <a:avLst>
              <a:gd name="adj1" fmla="val 50000"/>
              <a:gd name="adj2" fmla="val 115000"/>
            </a:avLst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0" name="Rectangle 11"/>
          <p:cNvSpPr>
            <a:spLocks noChangeArrowheads="1"/>
          </p:cNvSpPr>
          <p:nvPr/>
        </p:nvSpPr>
        <p:spPr bwMode="auto">
          <a:xfrm>
            <a:off x="3429000" y="1600200"/>
            <a:ext cx="1447800" cy="2286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Data Provider</a:t>
            </a:r>
          </a:p>
        </p:txBody>
      </p:sp>
      <p:sp>
        <p:nvSpPr>
          <p:cNvPr id="41" name="Rectangle 12"/>
          <p:cNvSpPr>
            <a:spLocks noChangeArrowheads="1"/>
          </p:cNvSpPr>
          <p:nvPr/>
        </p:nvSpPr>
        <p:spPr bwMode="auto">
          <a:xfrm>
            <a:off x="3505200" y="2286000"/>
            <a:ext cx="1524000" cy="3048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Connection</a:t>
            </a:r>
          </a:p>
        </p:txBody>
      </p:sp>
      <p:sp>
        <p:nvSpPr>
          <p:cNvPr id="42" name="Rectangle 13"/>
          <p:cNvSpPr>
            <a:spLocks noChangeArrowheads="1"/>
          </p:cNvSpPr>
          <p:nvPr/>
        </p:nvSpPr>
        <p:spPr bwMode="auto">
          <a:xfrm>
            <a:off x="3505200" y="3048000"/>
            <a:ext cx="1524000" cy="3048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Command</a:t>
            </a:r>
          </a:p>
        </p:txBody>
      </p:sp>
      <p:sp>
        <p:nvSpPr>
          <p:cNvPr id="43" name="Rectangle 14"/>
          <p:cNvSpPr>
            <a:spLocks noChangeArrowheads="1"/>
          </p:cNvSpPr>
          <p:nvPr/>
        </p:nvSpPr>
        <p:spPr bwMode="auto">
          <a:xfrm>
            <a:off x="3505200" y="3962400"/>
            <a:ext cx="1524000" cy="3048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DataReader</a:t>
            </a:r>
          </a:p>
        </p:txBody>
      </p:sp>
      <p:sp>
        <p:nvSpPr>
          <p:cNvPr id="44" name="Rectangle 15"/>
          <p:cNvSpPr>
            <a:spLocks noChangeArrowheads="1"/>
          </p:cNvSpPr>
          <p:nvPr/>
        </p:nvSpPr>
        <p:spPr bwMode="auto">
          <a:xfrm>
            <a:off x="3505200" y="4800600"/>
            <a:ext cx="1524000" cy="3048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DataAdapter</a:t>
            </a:r>
          </a:p>
        </p:txBody>
      </p:sp>
      <p:sp>
        <p:nvSpPr>
          <p:cNvPr id="45" name="AutoShape 16"/>
          <p:cNvSpPr>
            <a:spLocks noChangeArrowheads="1"/>
          </p:cNvSpPr>
          <p:nvPr/>
        </p:nvSpPr>
        <p:spPr bwMode="auto">
          <a:xfrm rot="10800000">
            <a:off x="5105400" y="4038600"/>
            <a:ext cx="12192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135491975 h 21600"/>
              <a:gd name="T4" fmla="*/ 2147483647 w 21600"/>
              <a:gd name="T5" fmla="*/ 270983951 h 21600"/>
              <a:gd name="T6" fmla="*/ 2147483647 w 21600"/>
              <a:gd name="T7" fmla="*/ 135491975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6" name="AutoShape 17"/>
          <p:cNvSpPr>
            <a:spLocks noChangeArrowheads="1"/>
          </p:cNvSpPr>
          <p:nvPr/>
        </p:nvSpPr>
        <p:spPr bwMode="auto">
          <a:xfrm rot="16200000">
            <a:off x="5562600" y="4343400"/>
            <a:ext cx="304800" cy="1219200"/>
          </a:xfrm>
          <a:prstGeom prst="upDownArrow">
            <a:avLst>
              <a:gd name="adj1" fmla="val 50000"/>
              <a:gd name="adj2" fmla="val 80000"/>
            </a:avLst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7" name="AutoShape 19"/>
          <p:cNvSpPr>
            <a:spLocks noChangeArrowheads="1"/>
          </p:cNvSpPr>
          <p:nvPr/>
        </p:nvSpPr>
        <p:spPr bwMode="auto">
          <a:xfrm rot="16200000">
            <a:off x="2514600" y="4343400"/>
            <a:ext cx="304800" cy="1219200"/>
          </a:xfrm>
          <a:prstGeom prst="upDownArrow">
            <a:avLst>
              <a:gd name="adj1" fmla="val 50000"/>
              <a:gd name="adj2" fmla="val 80000"/>
            </a:avLst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8" name="AutoShape 20"/>
          <p:cNvSpPr>
            <a:spLocks noChangeArrowheads="1"/>
          </p:cNvSpPr>
          <p:nvPr/>
        </p:nvSpPr>
        <p:spPr bwMode="auto">
          <a:xfrm>
            <a:off x="5105400" y="3048000"/>
            <a:ext cx="12192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135491975 h 21600"/>
              <a:gd name="T4" fmla="*/ 2147483647 w 21600"/>
              <a:gd name="T5" fmla="*/ 270983951 h 21600"/>
              <a:gd name="T6" fmla="*/ 2147483647 w 21600"/>
              <a:gd name="T7" fmla="*/ 135491975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Connection Object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51467" y="1684967"/>
            <a:ext cx="7813675" cy="1016000"/>
          </a:xfrm>
          <a:prstGeom prst="rect">
            <a:avLst/>
          </a:prstGeom>
          <a:solidFill>
            <a:srgbClr val="F7F9C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00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SqlConnection</a:t>
            </a:r>
            <a:r>
              <a:rPr lang="en-US" altLang="zh-CN" sz="20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altLang="zh-CN" sz="200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objSqlConnection</a:t>
            </a:r>
            <a:r>
              <a:rPr lang="en-US" altLang="zh-CN" sz="20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</a:t>
            </a:r>
          </a:p>
          <a:p>
            <a:r>
              <a:rPr lang="en-US" altLang="zh-CN" sz="20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new </a:t>
            </a:r>
            <a:r>
              <a:rPr lang="en-US" altLang="zh-CN" sz="200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SqlConnection</a:t>
            </a:r>
            <a:r>
              <a:rPr lang="en-US" altLang="zh-CN" sz="20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("server = SQLDB; </a:t>
            </a:r>
          </a:p>
          <a:p>
            <a:r>
              <a:rPr lang="en-US" altLang="zh-CN" sz="20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lang="en-US" altLang="zh-CN" sz="200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uid</a:t>
            </a:r>
            <a:r>
              <a:rPr lang="en-US" altLang="zh-CN" sz="20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</a:t>
            </a:r>
            <a:r>
              <a:rPr lang="en-US" altLang="zh-CN" sz="200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sa</a:t>
            </a:r>
            <a:r>
              <a:rPr lang="en-US" altLang="zh-CN" sz="20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 </a:t>
            </a:r>
            <a:r>
              <a:rPr lang="en-US" altLang="zh-CN" sz="200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pwd</a:t>
            </a:r>
            <a:r>
              <a:rPr lang="en-US" altLang="zh-CN" sz="20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password; database = pubs");</a:t>
            </a: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2583492" y="1656392"/>
            <a:ext cx="2592387" cy="431800"/>
          </a:xfrm>
          <a:prstGeom prst="roundRect">
            <a:avLst>
              <a:gd name="adj" fmla="val 16667"/>
            </a:avLst>
          </a:prstGeom>
          <a:noFill/>
          <a:ln w="44450">
            <a:solidFill>
              <a:srgbClr val="FF3399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1467" y="3104192"/>
            <a:ext cx="7516812" cy="4191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50000">
                <a:srgbClr val="E8E6DA"/>
              </a:gs>
              <a:gs pos="100000">
                <a:srgbClr val="FFFFFF"/>
              </a:gs>
            </a:gsLst>
            <a:lin ang="18900000" scaled="1"/>
          </a:gra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>
              <a:buFont typeface="Wingdings" pitchFamily="2" charset="2"/>
              <a:buNone/>
              <a:tabLst>
                <a:tab pos="228600" algn="l"/>
              </a:tabLst>
            </a:pPr>
            <a:r>
              <a:rPr lang="en-US" altLang="zh-CN" sz="2000" dirty="0" err="1">
                <a:solidFill>
                  <a:srgbClr val="FF33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objSqlConnection</a:t>
            </a:r>
            <a:r>
              <a:rPr lang="en-US" altLang="zh-CN" sz="20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  <a:sym typeface="Wingdings" pitchFamily="2" charset="2"/>
              </a:rPr>
              <a:t>  </a:t>
            </a:r>
            <a:r>
              <a:rPr lang="en-US" altLang="zh-CN" sz="20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Name of the connection object created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1467" y="3970967"/>
            <a:ext cx="6808787" cy="4191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50000">
                <a:srgbClr val="E8E6DA"/>
              </a:gs>
              <a:gs pos="100000">
                <a:srgbClr val="FFFFFF"/>
              </a:gs>
            </a:gsLst>
            <a:lin ang="18900000" scaled="1"/>
          </a:gra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>
              <a:buFont typeface="Wingdings" pitchFamily="2" charset="2"/>
              <a:buNone/>
              <a:tabLst>
                <a:tab pos="228600" algn="l"/>
              </a:tabLst>
            </a:pPr>
            <a:r>
              <a:rPr lang="en-US" altLang="zh-CN" sz="2000">
                <a:solidFill>
                  <a:srgbClr val="FF33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SQLDB</a:t>
            </a:r>
            <a:r>
              <a:rPr lang="en-US" altLang="zh-CN" sz="20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altLang="zh-CN" sz="20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  <a:sym typeface="Wingdings" pitchFamily="2" charset="2"/>
              </a:rPr>
              <a:t>  </a:t>
            </a:r>
            <a:r>
              <a:rPr lang="en-US" altLang="zh-CN" sz="20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Name of the server that stores database “pubs”</a:t>
            </a:r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4182104" y="2045329"/>
            <a:ext cx="2592388" cy="287338"/>
          </a:xfrm>
          <a:prstGeom prst="roundRect">
            <a:avLst>
              <a:gd name="adj" fmla="val 16667"/>
            </a:avLst>
          </a:prstGeom>
          <a:noFill/>
          <a:ln w="44450">
            <a:solidFill>
              <a:srgbClr val="FF3399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51467" y="4837742"/>
            <a:ext cx="5016500" cy="4191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50000">
                <a:srgbClr val="E8E6DA"/>
              </a:gs>
              <a:gs pos="100000">
                <a:srgbClr val="FFFFFF"/>
              </a:gs>
            </a:gsLst>
            <a:lin ang="18900000" scaled="1"/>
          </a:gra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>
              <a:buFont typeface="Wingdings" pitchFamily="2" charset="2"/>
              <a:buNone/>
              <a:tabLst>
                <a:tab pos="228600" algn="l"/>
              </a:tabLst>
            </a:pPr>
            <a:r>
              <a:rPr lang="en-US" altLang="zh-CN" sz="2000">
                <a:solidFill>
                  <a:srgbClr val="FF33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uid, pwd</a:t>
            </a:r>
            <a:r>
              <a:rPr lang="en-US" altLang="zh-CN" sz="20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altLang="zh-CN" sz="20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  <a:sym typeface="Wingdings" pitchFamily="2" charset="2"/>
              </a:rPr>
              <a:t>  </a:t>
            </a:r>
            <a:r>
              <a:rPr lang="en-US" altLang="zh-CN" sz="20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User identity and password</a:t>
            </a:r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auto">
          <a:xfrm>
            <a:off x="1286504" y="2304092"/>
            <a:ext cx="4032250" cy="360362"/>
          </a:xfrm>
          <a:prstGeom prst="roundRect">
            <a:avLst>
              <a:gd name="adj" fmla="val 16667"/>
            </a:avLst>
          </a:prstGeom>
          <a:noFill/>
          <a:ln w="44450">
            <a:solidFill>
              <a:srgbClr val="FF3399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4" grpId="1" animBg="1"/>
      <p:bldP spid="5" grpId="0" animBg="1"/>
      <p:bldP spid="7" grpId="0" animBg="1"/>
      <p:bldP spid="8" grpId="0" animBg="1"/>
      <p:bldP spid="8" grpId="1" animBg="1"/>
      <p:bldP spid="9" grpId="0" animBg="1"/>
      <p:bldP spid="10" grpId="0" animBg="1"/>
      <p:bldP spid="10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Connection Object</a:t>
            </a:r>
          </a:p>
        </p:txBody>
      </p:sp>
      <p:sp>
        <p:nvSpPr>
          <p:cNvPr id="39" name="Oval 3"/>
          <p:cNvSpPr>
            <a:spLocks noChangeArrowheads="1"/>
          </p:cNvSpPr>
          <p:nvPr/>
        </p:nvSpPr>
        <p:spPr bwMode="auto">
          <a:xfrm>
            <a:off x="4639488" y="1567226"/>
            <a:ext cx="4191000" cy="3916362"/>
          </a:xfrm>
          <a:prstGeom prst="ellipse">
            <a:avLst/>
          </a:prstGeom>
          <a:gradFill rotWithShape="1">
            <a:gsLst>
              <a:gs pos="0">
                <a:srgbClr val="FF9999"/>
              </a:gs>
              <a:gs pos="100000">
                <a:srgbClr val="FFCCCC"/>
              </a:gs>
            </a:gsLst>
            <a:path path="rect">
              <a:fillToRect r="100000" b="100000"/>
            </a:path>
          </a:gradFill>
          <a:ln w="57150" algn="ctr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40" name="Oval 4"/>
          <p:cNvSpPr>
            <a:spLocks noChangeArrowheads="1"/>
          </p:cNvSpPr>
          <p:nvPr/>
        </p:nvSpPr>
        <p:spPr bwMode="auto">
          <a:xfrm>
            <a:off x="5401488" y="1567226"/>
            <a:ext cx="2705100" cy="10287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41" name="Rectangle 5"/>
          <p:cNvSpPr>
            <a:spLocks noChangeArrowheads="1"/>
          </p:cNvSpPr>
          <p:nvPr/>
        </p:nvSpPr>
        <p:spPr bwMode="auto">
          <a:xfrm>
            <a:off x="5562600" y="1752600"/>
            <a:ext cx="2471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Book Antiqua" pitchFamily="18" charset="0"/>
                <a:ea typeface="黑体" pitchFamily="2" charset="-122"/>
              </a:rPr>
              <a:t>Methods</a:t>
            </a:r>
          </a:p>
        </p:txBody>
      </p:sp>
      <p:sp>
        <p:nvSpPr>
          <p:cNvPr id="42" name="Rectangle 6"/>
          <p:cNvSpPr>
            <a:spLocks noChangeArrowheads="1"/>
          </p:cNvSpPr>
          <p:nvPr/>
        </p:nvSpPr>
        <p:spPr bwMode="auto">
          <a:xfrm>
            <a:off x="5562600" y="2971800"/>
            <a:ext cx="2366963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defRPr/>
            </a:pPr>
            <a:r>
              <a:rPr 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黑体" pitchFamily="2" charset="-122"/>
              </a:rPr>
              <a:t>Close()</a:t>
            </a:r>
          </a:p>
        </p:txBody>
      </p:sp>
      <p:sp>
        <p:nvSpPr>
          <p:cNvPr id="43" name="Rectangle 7"/>
          <p:cNvSpPr>
            <a:spLocks noChangeArrowheads="1"/>
          </p:cNvSpPr>
          <p:nvPr/>
        </p:nvSpPr>
        <p:spPr bwMode="auto">
          <a:xfrm>
            <a:off x="5715000" y="3962400"/>
            <a:ext cx="2366963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defRPr/>
            </a:pPr>
            <a:r>
              <a:rPr lang="en-GB" sz="2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黑体" pitchFamily="2" charset="-122"/>
              </a:rPr>
              <a:t>Open()</a:t>
            </a:r>
            <a:endParaRPr lang="en-US" sz="200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  <a:ea typeface="黑体" pitchFamily="2" charset="-122"/>
            </a:endParaRPr>
          </a:p>
        </p:txBody>
      </p:sp>
      <p:sp>
        <p:nvSpPr>
          <p:cNvPr id="44" name="Oval 9"/>
          <p:cNvSpPr>
            <a:spLocks noChangeArrowheads="1"/>
          </p:cNvSpPr>
          <p:nvPr/>
        </p:nvSpPr>
        <p:spPr bwMode="auto">
          <a:xfrm>
            <a:off x="152400" y="1676400"/>
            <a:ext cx="4114800" cy="3703638"/>
          </a:xfrm>
          <a:prstGeom prst="ellipse">
            <a:avLst/>
          </a:prstGeom>
          <a:gradFill rotWithShape="1">
            <a:gsLst>
              <a:gs pos="0">
                <a:srgbClr val="66CCFF"/>
              </a:gs>
              <a:gs pos="100000">
                <a:srgbClr val="CCFFFF"/>
              </a:gs>
            </a:gsLst>
            <a:path path="rect">
              <a:fillToRect r="100000" b="100000"/>
            </a:path>
          </a:gradFill>
          <a:ln w="57150" algn="ctr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45" name="Oval 10"/>
          <p:cNvSpPr>
            <a:spLocks noChangeArrowheads="1"/>
          </p:cNvSpPr>
          <p:nvPr/>
        </p:nvSpPr>
        <p:spPr bwMode="auto">
          <a:xfrm>
            <a:off x="990600" y="1676400"/>
            <a:ext cx="2438400" cy="92551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46" name="Rectangle 11"/>
          <p:cNvSpPr>
            <a:spLocks noChangeArrowheads="1"/>
          </p:cNvSpPr>
          <p:nvPr/>
        </p:nvSpPr>
        <p:spPr bwMode="auto">
          <a:xfrm>
            <a:off x="1447800" y="1905000"/>
            <a:ext cx="16462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Book Antiqua" pitchFamily="18" charset="0"/>
                <a:ea typeface="黑体" pitchFamily="2" charset="-122"/>
              </a:rPr>
              <a:t>Properties</a:t>
            </a:r>
          </a:p>
        </p:txBody>
      </p:sp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685800" y="3124200"/>
            <a:ext cx="3094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defRPr/>
            </a:pPr>
            <a:r>
              <a:rPr lang="en-US" sz="2000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黑体" pitchFamily="2" charset="-122"/>
              </a:rPr>
              <a:t>ConnectionString</a:t>
            </a:r>
            <a:endParaRPr lang="en-US" sz="200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  <a:ea typeface="黑体" pitchFamily="2" charset="-122"/>
            </a:endParaRPr>
          </a:p>
        </p:txBody>
      </p:sp>
      <p:sp>
        <p:nvSpPr>
          <p:cNvPr id="48" name="Rectangle 13"/>
          <p:cNvSpPr>
            <a:spLocks noChangeArrowheads="1"/>
          </p:cNvSpPr>
          <p:nvPr/>
        </p:nvSpPr>
        <p:spPr bwMode="auto">
          <a:xfrm>
            <a:off x="762000" y="411480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defRPr/>
            </a:pPr>
            <a:r>
              <a:rPr 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黑体" pitchFamily="2" charset="-122"/>
              </a:rPr>
              <a:t>Database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/>
      <p:bldP spid="42" grpId="0"/>
      <p:bldP spid="43" grpId="0"/>
      <p:bldP spid="44" grpId="0" animBg="1"/>
      <p:bldP spid="45" grpId="0" animBg="1"/>
      <p:bldP spid="46" grpId="0"/>
      <p:bldP spid="47" grpId="0"/>
      <p:bldP spid="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Command Object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633804" y="2636838"/>
          <a:ext cx="1081087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Visio" r:id="rId4" imgW="955080" imgH="955080" progId="">
                  <p:embed/>
                </p:oleObj>
              </mc:Choice>
              <mc:Fallback>
                <p:oleObj name="Visio" r:id="rId4" imgW="955080" imgH="95508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3804" y="2636838"/>
                        <a:ext cx="1081087" cy="108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770204" y="3213100"/>
            <a:ext cx="1008062" cy="863600"/>
            <a:chOff x="576" y="1968"/>
            <a:chExt cx="432" cy="348"/>
          </a:xfrm>
        </p:grpSpPr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672" y="1968"/>
              <a:ext cx="240" cy="240"/>
            </a:xfrm>
            <a:prstGeom prst="ellipse">
              <a:avLst/>
            </a:prstGeom>
            <a:solidFill>
              <a:srgbClr val="00CC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576" y="2204"/>
              <a:ext cx="432" cy="112"/>
            </a:xfrm>
            <a:custGeom>
              <a:avLst/>
              <a:gdLst>
                <a:gd name="T0" fmla="*/ 0 w 432"/>
                <a:gd name="T1" fmla="*/ 112 h 112"/>
                <a:gd name="T2" fmla="*/ 144 w 432"/>
                <a:gd name="T3" fmla="*/ 16 h 112"/>
                <a:gd name="T4" fmla="*/ 288 w 432"/>
                <a:gd name="T5" fmla="*/ 16 h 112"/>
                <a:gd name="T6" fmla="*/ 432 w 432"/>
                <a:gd name="T7" fmla="*/ 112 h 1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12"/>
                <a:gd name="T14" fmla="*/ 432 w 432"/>
                <a:gd name="T15" fmla="*/ 112 h 1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12">
                  <a:moveTo>
                    <a:pt x="0" y="112"/>
                  </a:moveTo>
                  <a:cubicBezTo>
                    <a:pt x="48" y="72"/>
                    <a:pt x="96" y="32"/>
                    <a:pt x="144" y="16"/>
                  </a:cubicBezTo>
                  <a:cubicBezTo>
                    <a:pt x="192" y="0"/>
                    <a:pt x="240" y="0"/>
                    <a:pt x="288" y="16"/>
                  </a:cubicBezTo>
                  <a:cubicBezTo>
                    <a:pt x="336" y="32"/>
                    <a:pt x="384" y="72"/>
                    <a:pt x="432" y="112"/>
                  </a:cubicBezTo>
                </a:path>
              </a:pathLst>
            </a:custGeom>
            <a:solidFill>
              <a:srgbClr val="00CC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4802454" y="1989138"/>
            <a:ext cx="2182812" cy="2519362"/>
          </a:xfrm>
          <a:prstGeom prst="can">
            <a:avLst>
              <a:gd name="adj" fmla="val 13471"/>
            </a:avLst>
          </a:prstGeom>
          <a:gradFill rotWithShape="1"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path path="rect">
              <a:fillToRect r="100000" b="100000"/>
            </a:path>
          </a:gradFill>
          <a:ln w="381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3200" b="1">
                <a:solidFill>
                  <a:srgbClr val="FFFFCC"/>
                </a:solidFill>
                <a:latin typeface="Courier New" pitchFamily="49" charset="0"/>
              </a:rPr>
              <a:t>Database</a:t>
            </a: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 rot="5400000">
            <a:off x="3392754" y="2325687"/>
            <a:ext cx="685800" cy="2092325"/>
          </a:xfrm>
          <a:prstGeom prst="upDownArrow">
            <a:avLst>
              <a:gd name="adj1" fmla="val 50000"/>
              <a:gd name="adj2" fmla="val 61019"/>
            </a:avLst>
          </a:prstGeom>
          <a:solidFill>
            <a:srgbClr val="99CC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002229" y="4149725"/>
            <a:ext cx="5743575" cy="822325"/>
          </a:xfrm>
          <a:prstGeom prst="rect">
            <a:avLst/>
          </a:prstGeom>
          <a:solidFill>
            <a:srgbClr val="E9F4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3300"/>
                </a:solidFill>
              </a:rPr>
              <a:t>Command</a:t>
            </a:r>
            <a:r>
              <a:rPr lang="en-US" sz="2400" dirty="0"/>
              <a:t> object specifies the </a:t>
            </a:r>
          </a:p>
          <a:p>
            <a:r>
              <a:rPr lang="en-US" sz="2400" dirty="0"/>
              <a:t>actions to be performed on the database.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346466" y="2060575"/>
            <a:ext cx="4368800" cy="485775"/>
          </a:xfrm>
          <a:prstGeom prst="rect">
            <a:avLst/>
          </a:prstGeom>
          <a:gradFill rotWithShape="1">
            <a:gsLst>
              <a:gs pos="0">
                <a:srgbClr val="F7F9C9"/>
              </a:gs>
              <a:gs pos="50000">
                <a:srgbClr val="FFE6CD"/>
              </a:gs>
              <a:gs pos="100000">
                <a:srgbClr val="F7F9C9"/>
              </a:gs>
            </a:gsLst>
            <a:lin ang="2700000" scaled="1"/>
          </a:gradFill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Retrieving &amp; manipulating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build="allAtOnce" animBg="1"/>
      <p:bldP spid="11" grpId="0" build="allAtOnce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Command Object</a:t>
            </a:r>
          </a:p>
        </p:txBody>
      </p:sp>
      <p:sp>
        <p:nvSpPr>
          <p:cNvPr id="12" name="Oval 3"/>
          <p:cNvSpPr>
            <a:spLocks noChangeArrowheads="1"/>
          </p:cNvSpPr>
          <p:nvPr/>
        </p:nvSpPr>
        <p:spPr bwMode="auto">
          <a:xfrm>
            <a:off x="4757055" y="1384663"/>
            <a:ext cx="4191000" cy="3916363"/>
          </a:xfrm>
          <a:prstGeom prst="ellipse">
            <a:avLst/>
          </a:prstGeom>
          <a:gradFill rotWithShape="1">
            <a:gsLst>
              <a:gs pos="0">
                <a:srgbClr val="FF9999"/>
              </a:gs>
              <a:gs pos="100000">
                <a:srgbClr val="FFCCCC"/>
              </a:gs>
            </a:gsLst>
            <a:path path="rect">
              <a:fillToRect r="100000" b="100000"/>
            </a:path>
          </a:gradFill>
          <a:ln w="57150" algn="ctr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3" name="Oval 4"/>
          <p:cNvSpPr>
            <a:spLocks noChangeArrowheads="1"/>
          </p:cNvSpPr>
          <p:nvPr/>
        </p:nvSpPr>
        <p:spPr bwMode="auto">
          <a:xfrm>
            <a:off x="5584370" y="1423852"/>
            <a:ext cx="2705100" cy="10287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714318" y="1583101"/>
            <a:ext cx="2471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Book Antiqua" pitchFamily="18" charset="0"/>
                <a:ea typeface="黑体" pitchFamily="2" charset="-122"/>
              </a:rPr>
              <a:t>Methods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514293" y="2680063"/>
            <a:ext cx="2900362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defRPr/>
            </a:pPr>
            <a:r>
              <a:rPr lang="en-US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黑体" pitchFamily="2" charset="-122"/>
              </a:rPr>
              <a:t>ExecuteNonQuery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黑体" pitchFamily="2" charset="-122"/>
              </a:rPr>
              <a:t>()</a:t>
            </a: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5671455" y="4297726"/>
            <a:ext cx="2366963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defRPr/>
            </a:pPr>
            <a:r>
              <a:rPr lang="en-US" sz="200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黑体" pitchFamily="2" charset="-122"/>
              </a:rPr>
              <a:t>ExecuteReader</a:t>
            </a:r>
            <a:r>
              <a:rPr lang="en-US" sz="24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()</a:t>
            </a: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361893" y="3459526"/>
            <a:ext cx="3128962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defRPr/>
            </a:pPr>
            <a:r>
              <a:rPr lang="en-US" sz="200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黑体" pitchFamily="2" charset="-122"/>
              </a:rPr>
              <a:t>ExecuteScalar</a:t>
            </a:r>
            <a:r>
              <a:rPr lang="en-US" sz="24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()</a:t>
            </a:r>
            <a:endParaRPr lang="en-US" sz="2400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  <p:sp>
        <p:nvSpPr>
          <p:cNvPr id="18" name="Oval 9"/>
          <p:cNvSpPr>
            <a:spLocks noChangeArrowheads="1"/>
          </p:cNvSpPr>
          <p:nvPr/>
        </p:nvSpPr>
        <p:spPr bwMode="auto">
          <a:xfrm>
            <a:off x="152400" y="1493838"/>
            <a:ext cx="4114800" cy="3703637"/>
          </a:xfrm>
          <a:prstGeom prst="ellipse">
            <a:avLst/>
          </a:prstGeom>
          <a:gradFill rotWithShape="1">
            <a:gsLst>
              <a:gs pos="0">
                <a:srgbClr val="66CCFF"/>
              </a:gs>
              <a:gs pos="100000">
                <a:srgbClr val="CCFFFF"/>
              </a:gs>
            </a:gsLst>
            <a:path path="rect">
              <a:fillToRect r="100000" b="100000"/>
            </a:path>
          </a:gradFill>
          <a:ln w="57150" algn="ctr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9" name="Oval 10"/>
          <p:cNvSpPr>
            <a:spLocks noChangeArrowheads="1"/>
          </p:cNvSpPr>
          <p:nvPr/>
        </p:nvSpPr>
        <p:spPr bwMode="auto">
          <a:xfrm>
            <a:off x="990600" y="1493838"/>
            <a:ext cx="2438400" cy="92551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762000" y="2636838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defRPr/>
            </a:pPr>
            <a:r>
              <a:rPr lang="en-US" sz="2000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黑体" pitchFamily="2" charset="-122"/>
              </a:rPr>
              <a:t>CommandText</a:t>
            </a:r>
            <a:endParaRPr lang="en-US" sz="200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  <a:ea typeface="黑体" pitchFamily="2" charset="-122"/>
            </a:endParaRPr>
          </a:p>
        </p:txBody>
      </p:sp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762000" y="4160838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defRPr/>
            </a:pP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黑体" pitchFamily="2" charset="-122"/>
              </a:rPr>
              <a:t>Connection</a:t>
            </a:r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762000" y="3398838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defRPr/>
            </a:pPr>
            <a:r>
              <a:rPr lang="en-US" sz="2000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黑体" pitchFamily="2" charset="-122"/>
              </a:rPr>
              <a:t>CommandType</a:t>
            </a:r>
            <a:endParaRPr lang="en-US" sz="200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  <a:ea typeface="黑体" pitchFamily="2" charset="-122"/>
            </a:endParaRPr>
          </a:p>
        </p:txBody>
      </p:sp>
      <p:sp>
        <p:nvSpPr>
          <p:cNvPr id="23" name="Rectangle 11"/>
          <p:cNvSpPr>
            <a:spLocks noChangeArrowheads="1"/>
          </p:cNvSpPr>
          <p:nvPr/>
        </p:nvSpPr>
        <p:spPr bwMode="auto">
          <a:xfrm>
            <a:off x="1325563" y="1798638"/>
            <a:ext cx="16462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Book Antiqua" pitchFamily="18" charset="0"/>
                <a:ea typeface="黑体" pitchFamily="2" charset="-122"/>
              </a:rPr>
              <a:t>Properties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  <p:bldP spid="15" grpId="0"/>
      <p:bldP spid="16" grpId="0"/>
      <p:bldP spid="17" grpId="0"/>
      <p:bldP spid="18" grpId="0" animBg="1"/>
      <p:bldP spid="19" grpId="0" animBg="1"/>
      <p:bldP spid="20" grpId="0"/>
      <p:bldP spid="21" grpId="0"/>
      <p:bldP spid="22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Reader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819400" y="1219200"/>
            <a:ext cx="2378075" cy="25177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3200400" y="5334000"/>
            <a:ext cx="1752600" cy="1203325"/>
          </a:xfrm>
          <a:prstGeom prst="can">
            <a:avLst>
              <a:gd name="adj" fmla="val 25000"/>
            </a:avLst>
          </a:prstGeom>
          <a:solidFill>
            <a:srgbClr val="008080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algn="ctr">
              <a:defRPr/>
            </a:pPr>
            <a:endParaRPr lang="en-US" sz="2400" b="1" i="1">
              <a:solidFill>
                <a:schemeClr val="hlink"/>
              </a:solidFill>
              <a:latin typeface="Courier New" pitchFamily="49" charset="0"/>
            </a:endParaRPr>
          </a:p>
          <a:p>
            <a:pPr algn="ctr">
              <a:defRPr/>
            </a:pPr>
            <a:r>
              <a:rPr lang="en-US" sz="2000" b="1">
                <a:solidFill>
                  <a:srgbClr val="FFFFCC"/>
                </a:solidFill>
                <a:latin typeface="Courier New" pitchFamily="49" charset="0"/>
              </a:rPr>
              <a:t>DataSource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590800" y="990600"/>
            <a:ext cx="2743200" cy="3124200"/>
          </a:xfrm>
          <a:prstGeom prst="rect">
            <a:avLst/>
          </a:prstGeom>
          <a:noFill/>
          <a:ln w="69850" cap="rnd" algn="ctr">
            <a:solidFill>
              <a:srgbClr val="FF3399"/>
            </a:solidFill>
            <a:prstDash val="sysDot"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3708400" y="3500438"/>
            <a:ext cx="762000" cy="1828800"/>
          </a:xfrm>
          <a:prstGeom prst="upDownArrow">
            <a:avLst>
              <a:gd name="adj1" fmla="val 50000"/>
              <a:gd name="adj2" fmla="val 48000"/>
            </a:avLst>
          </a:prstGeom>
          <a:solidFill>
            <a:srgbClr val="99CC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895600" y="1981200"/>
            <a:ext cx="21923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03399"/>
                </a:solidFill>
                <a:latin typeface="Courier New" pitchFamily="49" charset="0"/>
              </a:rPr>
              <a:t>Data Reader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5029200" y="4343400"/>
            <a:ext cx="3892550" cy="879475"/>
          </a:xfrm>
          <a:prstGeom prst="rect">
            <a:avLst/>
          </a:prstGeom>
          <a:solidFill>
            <a:srgbClr val="CCFFCC"/>
          </a:solidFill>
          <a:ln w="57150" cmpd="thinThick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chemeClr val="hlink"/>
                </a:solidFill>
                <a:latin typeface="Courier New" pitchFamily="49" charset="0"/>
              </a:rPr>
              <a:t>Read-only and </a:t>
            </a:r>
          </a:p>
          <a:p>
            <a:pPr algn="ctr"/>
            <a:r>
              <a:rPr lang="en-US" sz="2400" b="1">
                <a:solidFill>
                  <a:schemeClr val="hlink"/>
                </a:solidFill>
                <a:latin typeface="Courier New" pitchFamily="49" charset="0"/>
              </a:rPr>
              <a:t>forward-only access 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5105400" y="5334000"/>
            <a:ext cx="3328988" cy="879475"/>
          </a:xfrm>
          <a:prstGeom prst="rect">
            <a:avLst/>
          </a:prstGeom>
          <a:solidFill>
            <a:srgbClr val="CCFFCC"/>
          </a:solidFill>
          <a:ln w="57150" cmpd="thinThick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 dirty="0">
                <a:solidFill>
                  <a:schemeClr val="hlink"/>
                </a:solidFill>
                <a:latin typeface="Courier New" pitchFamily="49" charset="0"/>
              </a:rPr>
              <a:t>Need permanent connection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  <p:bldP spid="8" grpId="0"/>
      <p:bldP spid="11" grpId="0" animBg="1"/>
      <p:bldP spid="12" grpId="0" build="allAtOnce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381000" y="914400"/>
            <a:ext cx="8458200" cy="5562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Your Understanding 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381000" y="914400"/>
            <a:ext cx="8458200" cy="5562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2588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990600"/>
            <a:ext cx="8458200" cy="510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28600">
              <a:lnSpc>
                <a:spcPct val="150000"/>
              </a:lnSpc>
              <a:buBlip>
                <a:blip r:embed="rId3"/>
              </a:buBlip>
              <a:tabLst>
                <a:tab pos="521528" algn="l"/>
              </a:tabLst>
            </a:pPr>
            <a:endParaRPr lang="en-US" sz="1800" spc="-35" dirty="0" smtClean="0">
              <a:solidFill>
                <a:srgbClr val="002060"/>
              </a:solidFill>
              <a:latin typeface="Book Antiqua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  <a:tabLst>
                <a:tab pos="521528" algn="l"/>
              </a:tabLst>
            </a:pPr>
            <a:r>
              <a:rPr lang="en-US" sz="2000" spc="-35" dirty="0" smtClean="0">
                <a:solidFill>
                  <a:srgbClr val="002060"/>
                </a:solidFill>
                <a:latin typeface="Book Antiqua" pitchFamily="18" charset="0"/>
              </a:rPr>
              <a:t>Overview of ADO.NET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  <a:tabLst>
                <a:tab pos="521528" algn="l"/>
              </a:tabLst>
            </a:pPr>
            <a:r>
              <a:rPr lang="en-US" sz="2000" spc="-35" dirty="0" smtClean="0">
                <a:solidFill>
                  <a:srgbClr val="002060"/>
                </a:solidFill>
                <a:latin typeface="Book Antiqua" pitchFamily="18" charset="0"/>
              </a:rPr>
              <a:t>ADO.NET </a:t>
            </a:r>
            <a:r>
              <a:rPr lang="en-US" sz="2000" spc="-35" dirty="0" err="1" smtClean="0">
                <a:solidFill>
                  <a:srgbClr val="002060"/>
                </a:solidFill>
                <a:latin typeface="Book Antiqua" pitchFamily="18" charset="0"/>
              </a:rPr>
              <a:t>Componenets</a:t>
            </a:r>
            <a:r>
              <a:rPr lang="en-US" sz="2000" spc="-35" dirty="0" smtClean="0">
                <a:solidFill>
                  <a:srgbClr val="002060"/>
                </a:solidFill>
                <a:latin typeface="Book Antiqua" pitchFamily="18" charset="0"/>
              </a:rPr>
              <a:t> &amp; </a:t>
            </a:r>
            <a:r>
              <a:rPr lang="en-US" sz="2000" spc="-35" dirty="0" err="1" smtClean="0">
                <a:solidFill>
                  <a:srgbClr val="002060"/>
                </a:solidFill>
                <a:latin typeface="Book Antiqua" pitchFamily="18" charset="0"/>
              </a:rPr>
              <a:t>Architechture</a:t>
            </a:r>
            <a:endParaRPr lang="en-US" sz="2000" spc="-35" dirty="0" smtClean="0">
              <a:solidFill>
                <a:srgbClr val="002060"/>
              </a:solidFill>
              <a:latin typeface="Book Antiqua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  <a:tabLst>
                <a:tab pos="521528" algn="l"/>
              </a:tabLst>
            </a:pPr>
            <a:r>
              <a:rPr lang="en-US" sz="2000" spc="-35" dirty="0" err="1" smtClean="0">
                <a:solidFill>
                  <a:srgbClr val="002060"/>
                </a:solidFill>
                <a:latin typeface="Book Antiqua" pitchFamily="18" charset="0"/>
              </a:rPr>
              <a:t>.Net</a:t>
            </a:r>
            <a:r>
              <a:rPr lang="en-US" sz="2000" spc="-35" dirty="0" smtClean="0">
                <a:solidFill>
                  <a:srgbClr val="002060"/>
                </a:solidFill>
                <a:latin typeface="Book Antiqua" pitchFamily="18" charset="0"/>
              </a:rPr>
              <a:t> Framework </a:t>
            </a:r>
            <a:r>
              <a:rPr lang="en-US" sz="2000" spc="-35" dirty="0" err="1" smtClean="0">
                <a:solidFill>
                  <a:srgbClr val="002060"/>
                </a:solidFill>
                <a:latin typeface="Book Antiqua" pitchFamily="18" charset="0"/>
              </a:rPr>
              <a:t>DataProviders</a:t>
            </a:r>
            <a:endParaRPr lang="en-US" sz="2000" spc="-35" dirty="0" smtClean="0">
              <a:solidFill>
                <a:srgbClr val="002060"/>
              </a:solidFill>
              <a:latin typeface="Book Antiqua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  <a:tabLst>
                <a:tab pos="521528" algn="l"/>
              </a:tabLst>
            </a:pPr>
            <a:r>
              <a:rPr lang="en-US" sz="2000" spc="-35" dirty="0" smtClean="0">
                <a:solidFill>
                  <a:srgbClr val="002060"/>
                </a:solidFill>
                <a:latin typeface="Book Antiqua" pitchFamily="18" charset="0"/>
              </a:rPr>
              <a:t>Connected &amp; </a:t>
            </a:r>
            <a:r>
              <a:rPr lang="en-US" sz="2000" spc="-35" dirty="0" err="1" smtClean="0">
                <a:solidFill>
                  <a:srgbClr val="002060"/>
                </a:solidFill>
                <a:latin typeface="Book Antiqua" pitchFamily="18" charset="0"/>
              </a:rPr>
              <a:t>DisConnected</a:t>
            </a:r>
            <a:r>
              <a:rPr lang="en-US" sz="2000" spc="-35" dirty="0" smtClean="0">
                <a:solidFill>
                  <a:srgbClr val="002060"/>
                </a:solidFill>
                <a:latin typeface="Book Antiqua" pitchFamily="18" charset="0"/>
              </a:rPr>
              <a:t> Model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  <a:tabLst>
                <a:tab pos="521528" algn="l"/>
              </a:tabLst>
            </a:pPr>
            <a:r>
              <a:rPr lang="en-US" sz="2000" spc="-35" dirty="0" smtClean="0">
                <a:solidFill>
                  <a:srgbClr val="002060"/>
                </a:solidFill>
                <a:latin typeface="Book Antiqua" pitchFamily="18" charset="0"/>
              </a:rPr>
              <a:t>Connected Classes &amp; </a:t>
            </a:r>
            <a:r>
              <a:rPr lang="en-US" sz="2000" spc="-35" dirty="0" err="1" smtClean="0">
                <a:solidFill>
                  <a:srgbClr val="002060"/>
                </a:solidFill>
                <a:latin typeface="Book Antiqua" pitchFamily="18" charset="0"/>
              </a:rPr>
              <a:t>DisConnected</a:t>
            </a:r>
            <a:r>
              <a:rPr lang="en-US" sz="2000" spc="-35" dirty="0" smtClean="0">
                <a:solidFill>
                  <a:srgbClr val="002060"/>
                </a:solidFill>
                <a:latin typeface="Book Antiqua" pitchFamily="18" charset="0"/>
              </a:rPr>
              <a:t> Classes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  <a:tabLst>
                <a:tab pos="521528" algn="l"/>
              </a:tabLst>
            </a:pPr>
            <a:r>
              <a:rPr lang="en-US" sz="2000" spc="-35" dirty="0" smtClean="0">
                <a:solidFill>
                  <a:srgbClr val="002060"/>
                </a:solidFill>
                <a:latin typeface="Book Antiqua" pitchFamily="18" charset="0"/>
              </a:rPr>
              <a:t>Connecting and </a:t>
            </a:r>
            <a:r>
              <a:rPr lang="en-US" sz="2000" spc="-35" dirty="0" err="1" smtClean="0">
                <a:solidFill>
                  <a:srgbClr val="002060"/>
                </a:solidFill>
                <a:latin typeface="Book Antiqua" pitchFamily="18" charset="0"/>
              </a:rPr>
              <a:t>Retriving</a:t>
            </a:r>
            <a:r>
              <a:rPr lang="en-US" sz="2000" spc="-35" dirty="0" smtClean="0">
                <a:solidFill>
                  <a:srgbClr val="002060"/>
                </a:solidFill>
                <a:latin typeface="Book Antiqua" pitchFamily="18" charset="0"/>
              </a:rPr>
              <a:t> Data in ADO.NET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  <a:tabLst>
                <a:tab pos="521528" algn="l"/>
              </a:tabLst>
            </a:pPr>
            <a:r>
              <a:rPr lang="en-US" sz="2000" spc="-35" dirty="0" smtClean="0">
                <a:solidFill>
                  <a:srgbClr val="002060"/>
                </a:solidFill>
                <a:latin typeface="Book Antiqua" pitchFamily="18" charset="0"/>
              </a:rPr>
              <a:t>Working with </a:t>
            </a:r>
            <a:r>
              <a:rPr lang="en-US" sz="2000" spc="-35" dirty="0" err="1" smtClean="0">
                <a:solidFill>
                  <a:srgbClr val="002060"/>
                </a:solidFill>
                <a:latin typeface="Book Antiqua" pitchFamily="18" charset="0"/>
              </a:rPr>
              <a:t>Connectionstrings,Commands</a:t>
            </a:r>
            <a:r>
              <a:rPr lang="en-US" sz="2000" spc="-35" dirty="0" smtClean="0">
                <a:solidFill>
                  <a:srgbClr val="002060"/>
                </a:solidFill>
                <a:latin typeface="Book Antiqua" pitchFamily="18" charset="0"/>
              </a:rPr>
              <a:t> and </a:t>
            </a:r>
            <a:r>
              <a:rPr lang="en-US" sz="2000" spc="-35" dirty="0" err="1" smtClean="0">
                <a:solidFill>
                  <a:srgbClr val="002060"/>
                </a:solidFill>
                <a:latin typeface="Book Antiqua" pitchFamily="18" charset="0"/>
              </a:rPr>
              <a:t>DataReaders</a:t>
            </a:r>
            <a:endParaRPr lang="en-US" sz="2000" spc="-35" dirty="0" smtClean="0">
              <a:solidFill>
                <a:srgbClr val="002060"/>
              </a:solidFill>
              <a:latin typeface="Book Antiqua" pitchFamily="18" charset="0"/>
            </a:endParaRPr>
          </a:p>
          <a:p>
            <a:pPr>
              <a:lnSpc>
                <a:spcPct val="150000"/>
              </a:lnSpc>
              <a:buBlip>
                <a:blip r:embed="rId3"/>
              </a:buBlip>
              <a:tabLst>
                <a:tab pos="521528" algn="l"/>
              </a:tabLst>
            </a:pPr>
            <a:endParaRPr lang="en-US" sz="1800" b="1" spc="-35" dirty="0" smtClean="0">
              <a:solidFill>
                <a:srgbClr val="002060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4" y="609600"/>
            <a:ext cx="9029696" cy="6248400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  <a:buBlip>
                <a:blip r:embed="rId3"/>
              </a:buBlip>
            </a:pPr>
            <a:endParaRPr lang="en-US" sz="2000" dirty="0" smtClean="0">
              <a:solidFill>
                <a:srgbClr val="002060"/>
              </a:solidFill>
              <a:latin typeface="Book Antiqua" pitchFamily="18" charset="0"/>
            </a:endParaRPr>
          </a:p>
          <a:p>
            <a:pPr>
              <a:lnSpc>
                <a:spcPct val="140000"/>
              </a:lnSpc>
              <a:buBlip>
                <a:blip r:embed="rId3"/>
              </a:buBlip>
            </a:pPr>
            <a:r>
              <a:rPr lang="en-US" sz="2000" dirty="0" smtClean="0">
                <a:solidFill>
                  <a:srgbClr val="002060"/>
                </a:solidFill>
                <a:latin typeface="Book Antiqua" pitchFamily="18" charset="0"/>
              </a:rPr>
              <a:t>ActiveX Data Object (ADO) is .NET tool.</a:t>
            </a:r>
          </a:p>
          <a:p>
            <a:pPr>
              <a:lnSpc>
                <a:spcPct val="140000"/>
              </a:lnSpc>
              <a:buBlip>
                <a:blip r:embed="rId3"/>
              </a:buBlip>
            </a:pPr>
            <a:endParaRPr lang="en-US" sz="2000" dirty="0" smtClean="0">
              <a:solidFill>
                <a:srgbClr val="002060"/>
              </a:solidFill>
              <a:latin typeface="Book Antiqua" pitchFamily="18" charset="0"/>
            </a:endParaRPr>
          </a:p>
          <a:p>
            <a:pPr>
              <a:lnSpc>
                <a:spcPct val="140000"/>
              </a:lnSpc>
              <a:buBlip>
                <a:blip r:embed="rId3"/>
              </a:buBlip>
            </a:pPr>
            <a:r>
              <a:rPr lang="en-US" sz="2000" dirty="0" smtClean="0">
                <a:solidFill>
                  <a:srgbClr val="002060"/>
                </a:solidFill>
                <a:latin typeface="Book Antiqua" pitchFamily="18" charset="0"/>
              </a:rPr>
              <a:t>It enables the .NET Applications to interact with Data Source and perform action like SELECT, INSERT, UPDATE,DELETE.</a:t>
            </a:r>
          </a:p>
          <a:p>
            <a:pPr>
              <a:lnSpc>
                <a:spcPct val="140000"/>
              </a:lnSpc>
              <a:buBlip>
                <a:blip r:embed="rId3"/>
              </a:buBlip>
            </a:pPr>
            <a:endParaRPr lang="en-US" sz="2000" dirty="0" smtClean="0">
              <a:solidFill>
                <a:srgbClr val="002060"/>
              </a:solidFill>
              <a:latin typeface="Book Antiqua" pitchFamily="18" charset="0"/>
            </a:endParaRPr>
          </a:p>
          <a:p>
            <a:pPr>
              <a:lnSpc>
                <a:spcPct val="140000"/>
              </a:lnSpc>
              <a:buBlip>
                <a:blip r:embed="rId3"/>
              </a:buBlip>
            </a:pPr>
            <a:r>
              <a:rPr lang="en-US" sz="2000" dirty="0" smtClean="0">
                <a:solidFill>
                  <a:srgbClr val="002060"/>
                </a:solidFill>
                <a:latin typeface="Book Antiqua" pitchFamily="18" charset="0"/>
              </a:rPr>
              <a:t>ADO.NET serializes data using XML.</a:t>
            </a:r>
          </a:p>
          <a:p>
            <a:pPr>
              <a:lnSpc>
                <a:spcPct val="140000"/>
              </a:lnSpc>
              <a:buBlip>
                <a:blip r:embed="rId3"/>
              </a:buBlip>
            </a:pPr>
            <a:endParaRPr lang="en-US" sz="2000" dirty="0" smtClean="0">
              <a:solidFill>
                <a:srgbClr val="002060"/>
              </a:solidFill>
              <a:latin typeface="Book Antiqua" pitchFamily="18" charset="0"/>
            </a:endParaRPr>
          </a:p>
          <a:p>
            <a:pPr>
              <a:lnSpc>
                <a:spcPct val="140000"/>
              </a:lnSpc>
              <a:buBlip>
                <a:blip r:embed="rId3"/>
              </a:buBlip>
            </a:pPr>
            <a:r>
              <a:rPr lang="en-US" sz="2000" dirty="0" smtClean="0">
                <a:solidFill>
                  <a:srgbClr val="002060"/>
                </a:solidFill>
                <a:latin typeface="Book Antiqua" pitchFamily="18" charset="0"/>
              </a:rPr>
              <a:t>ADO.NET Supports Disconnected Architecture.</a:t>
            </a:r>
          </a:p>
          <a:p>
            <a:pPr>
              <a:lnSpc>
                <a:spcPct val="140000"/>
              </a:lnSpc>
              <a:buBlip>
                <a:blip r:embed="rId3"/>
              </a:buBlip>
            </a:pPr>
            <a:endParaRPr lang="en-US" sz="2000" dirty="0" smtClean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ADO.NET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ADO.NET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195513" y="2636838"/>
          <a:ext cx="1081087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4" imgW="955080" imgH="955080" progId="">
                  <p:embed/>
                </p:oleObj>
              </mc:Choice>
              <mc:Fallback>
                <p:oleObj name="Visio" r:id="rId4" imgW="955080" imgH="95508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636838"/>
                        <a:ext cx="1081087" cy="108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1331913" y="3213100"/>
            <a:ext cx="1008062" cy="863600"/>
            <a:chOff x="576" y="1968"/>
            <a:chExt cx="432" cy="348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672" y="1968"/>
              <a:ext cx="240" cy="240"/>
            </a:xfrm>
            <a:prstGeom prst="ellipse">
              <a:avLst/>
            </a:prstGeom>
            <a:solidFill>
              <a:srgbClr val="00CCFF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576" y="2204"/>
              <a:ext cx="432" cy="112"/>
            </a:xfrm>
            <a:custGeom>
              <a:avLst/>
              <a:gdLst/>
              <a:ahLst/>
              <a:cxnLst>
                <a:cxn ang="0">
                  <a:pos x="0" y="112"/>
                </a:cxn>
                <a:cxn ang="0">
                  <a:pos x="144" y="16"/>
                </a:cxn>
                <a:cxn ang="0">
                  <a:pos x="288" y="16"/>
                </a:cxn>
                <a:cxn ang="0">
                  <a:pos x="432" y="112"/>
                </a:cxn>
              </a:cxnLst>
              <a:rect l="0" t="0" r="r" b="b"/>
              <a:pathLst>
                <a:path w="432" h="112">
                  <a:moveTo>
                    <a:pt x="0" y="112"/>
                  </a:moveTo>
                  <a:cubicBezTo>
                    <a:pt x="48" y="72"/>
                    <a:pt x="96" y="32"/>
                    <a:pt x="144" y="16"/>
                  </a:cubicBezTo>
                  <a:cubicBezTo>
                    <a:pt x="192" y="0"/>
                    <a:pt x="240" y="0"/>
                    <a:pt x="288" y="16"/>
                  </a:cubicBezTo>
                  <a:cubicBezTo>
                    <a:pt x="336" y="32"/>
                    <a:pt x="384" y="72"/>
                    <a:pt x="432" y="112"/>
                  </a:cubicBezTo>
                </a:path>
              </a:pathLst>
            </a:custGeom>
            <a:solidFill>
              <a:srgbClr val="00CCFF"/>
            </a:solidFill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5364163" y="1989138"/>
            <a:ext cx="2182812" cy="2519362"/>
          </a:xfrm>
          <a:prstGeom prst="can">
            <a:avLst>
              <a:gd name="adj" fmla="val 13471"/>
            </a:avLst>
          </a:prstGeom>
          <a:solidFill>
            <a:schemeClr val="bg1">
              <a:lumMod val="65000"/>
              <a:alpha val="32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scene3d>
            <a:camera prst="perspectiveLeft"/>
            <a:lightRig rig="threePt" dir="t"/>
          </a:scene3d>
        </p:spPr>
        <p:txBody>
          <a:bodyPr anchor="ctr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Courier New" pitchFamily="49" charset="0"/>
              </a:rPr>
              <a:t>Centralized Database</a:t>
            </a: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 rot="5400000">
            <a:off x="3954463" y="2325687"/>
            <a:ext cx="685800" cy="2092325"/>
          </a:xfrm>
          <a:prstGeom prst="upDownArrow">
            <a:avLst>
              <a:gd name="adj1" fmla="val 50000"/>
              <a:gd name="adj2" fmla="val 61019"/>
            </a:avLst>
          </a:prstGeom>
          <a:solidFill>
            <a:srgbClr val="99CC00">
              <a:alpha val="5000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WordArt 15"/>
          <p:cNvSpPr>
            <a:spLocks noChangeArrowheads="1" noChangeShapeType="1" noTextEdit="1"/>
          </p:cNvSpPr>
          <p:nvPr/>
        </p:nvSpPr>
        <p:spPr bwMode="auto">
          <a:xfrm>
            <a:off x="468313" y="1412875"/>
            <a:ext cx="2232025" cy="576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200" b="1" kern="1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Impact"/>
              </a:rPr>
              <a:t>ADO .NET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295400" y="4191000"/>
            <a:ext cx="1011815" cy="36933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Courier New" pitchFamily="49" charset="0"/>
              </a:rPr>
              <a:t>Client</a:t>
            </a:r>
            <a:endParaRPr lang="en-US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4" y="609600"/>
            <a:ext cx="9029696" cy="6248400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  <a:buBlip>
                <a:blip r:embed="rId3"/>
              </a:buBlip>
            </a:pPr>
            <a:endParaRPr lang="en-US" sz="2000" dirty="0" smtClean="0">
              <a:solidFill>
                <a:srgbClr val="002060"/>
              </a:solidFill>
              <a:latin typeface="Book Antiqua" pitchFamily="18" charset="0"/>
            </a:endParaRPr>
          </a:p>
          <a:p>
            <a:pPr>
              <a:lnSpc>
                <a:spcPct val="140000"/>
              </a:lnSpc>
              <a:buBlip>
                <a:blip r:embed="rId3"/>
              </a:buBlip>
            </a:pPr>
            <a:r>
              <a:rPr lang="en-US" sz="2000" dirty="0" smtClean="0">
                <a:solidFill>
                  <a:srgbClr val="002060"/>
                </a:solidFill>
                <a:latin typeface="Book Antiqua" pitchFamily="18" charset="0"/>
              </a:rPr>
              <a:t>Data Provider</a:t>
            </a:r>
          </a:p>
          <a:p>
            <a:pPr>
              <a:lnSpc>
                <a:spcPct val="140000"/>
              </a:lnSpc>
              <a:buBlip>
                <a:blip r:embed="rId3"/>
              </a:buBlip>
            </a:pPr>
            <a:endParaRPr lang="en-US" sz="2000" dirty="0" smtClean="0">
              <a:solidFill>
                <a:srgbClr val="002060"/>
              </a:solidFill>
              <a:latin typeface="Book Antiqua" pitchFamily="18" charset="0"/>
            </a:endParaRPr>
          </a:p>
          <a:p>
            <a:pPr>
              <a:lnSpc>
                <a:spcPct val="140000"/>
              </a:lnSpc>
              <a:buBlip>
                <a:blip r:embed="rId3"/>
              </a:buBlip>
            </a:pPr>
            <a:r>
              <a:rPr lang="en-US" sz="2000" dirty="0" smtClean="0">
                <a:solidFill>
                  <a:srgbClr val="002060"/>
                </a:solidFill>
                <a:latin typeface="Book Antiqua" pitchFamily="18" charset="0"/>
              </a:rPr>
              <a:t>Data Set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ADO.NET Components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Architecture of ADO.NET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352800" y="1981200"/>
            <a:ext cx="1828800" cy="3505200"/>
          </a:xfrm>
          <a:prstGeom prst="rect">
            <a:avLst/>
          </a:prstGeom>
          <a:solidFill>
            <a:schemeClr val="accent5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normalizeH="0" baseline="0" noProof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</a:rPr>
              <a:t>DataProvider</a:t>
            </a:r>
            <a:endParaRPr kumimoji="0" lang="en-US" sz="1800" i="0" u="none" strike="noStrike" kern="0" normalizeH="0" baseline="0" noProof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00206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381000" y="2133600"/>
            <a:ext cx="1676400" cy="762000"/>
          </a:xfrm>
          <a:prstGeom prst="rect">
            <a:avLst/>
          </a:prstGeom>
          <a:solidFill>
            <a:schemeClr val="accent5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</a:rPr>
              <a:t>.NET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</a:rPr>
              <a:t>Application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457200" y="4572000"/>
            <a:ext cx="1676400" cy="762000"/>
          </a:xfrm>
          <a:prstGeom prst="rect">
            <a:avLst/>
          </a:prstGeom>
          <a:solidFill>
            <a:schemeClr val="accent5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</a:rPr>
              <a:t>Dataset</a:t>
            </a:r>
          </a:p>
        </p:txBody>
      </p:sp>
      <p:sp>
        <p:nvSpPr>
          <p:cNvPr id="15" name="AutoShape 9"/>
          <p:cNvSpPr>
            <a:spLocks noChangeArrowheads="1"/>
          </p:cNvSpPr>
          <p:nvPr/>
        </p:nvSpPr>
        <p:spPr bwMode="auto">
          <a:xfrm>
            <a:off x="6400800" y="1828800"/>
            <a:ext cx="1600200" cy="3657600"/>
          </a:xfrm>
          <a:prstGeom prst="can">
            <a:avLst>
              <a:gd name="adj" fmla="val 57143"/>
            </a:avLst>
          </a:prstGeom>
          <a:solidFill>
            <a:schemeClr val="accent5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</a:rPr>
              <a:t>Data source</a:t>
            </a:r>
          </a:p>
        </p:txBody>
      </p:sp>
      <p:sp>
        <p:nvSpPr>
          <p:cNvPr id="16" name="AutoShape 11"/>
          <p:cNvSpPr>
            <a:spLocks noChangeArrowheads="1"/>
          </p:cNvSpPr>
          <p:nvPr/>
        </p:nvSpPr>
        <p:spPr bwMode="auto">
          <a:xfrm>
            <a:off x="2057400" y="2514600"/>
            <a:ext cx="1219200" cy="1524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6763836 h 21600"/>
              <a:gd name="T4" fmla="*/ 2147483647 w 21600"/>
              <a:gd name="T5" fmla="*/ 53527701 h 21600"/>
              <a:gd name="T6" fmla="*/ 2147483647 w 21600"/>
              <a:gd name="T7" fmla="*/ 2676383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5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normalizeH="0" baseline="0" noProof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17" name="AutoShape 12"/>
          <p:cNvSpPr>
            <a:spLocks noChangeArrowheads="1"/>
          </p:cNvSpPr>
          <p:nvPr/>
        </p:nvSpPr>
        <p:spPr bwMode="auto">
          <a:xfrm>
            <a:off x="5105400" y="3657600"/>
            <a:ext cx="12192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135491975 h 21600"/>
              <a:gd name="T4" fmla="*/ 2147483647 w 21600"/>
              <a:gd name="T5" fmla="*/ 270983951 h 21600"/>
              <a:gd name="T6" fmla="*/ 2147483647 w 21600"/>
              <a:gd name="T7" fmla="*/ 135491975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5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normalizeH="0" baseline="0" noProof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990600" y="2895600"/>
            <a:ext cx="304800" cy="1752600"/>
          </a:xfrm>
          <a:prstGeom prst="upDownArrow">
            <a:avLst>
              <a:gd name="adj1" fmla="val 50000"/>
              <a:gd name="adj2" fmla="val 115000"/>
            </a:avLst>
          </a:prstGeom>
          <a:solidFill>
            <a:schemeClr val="accent5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normalizeH="0" baseline="0" noProof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19" name="AutoShape 18"/>
          <p:cNvSpPr>
            <a:spLocks noChangeArrowheads="1"/>
          </p:cNvSpPr>
          <p:nvPr/>
        </p:nvSpPr>
        <p:spPr bwMode="auto">
          <a:xfrm rot="16200000">
            <a:off x="2514600" y="4343400"/>
            <a:ext cx="304800" cy="1219200"/>
          </a:xfrm>
          <a:prstGeom prst="upDownArrow">
            <a:avLst>
              <a:gd name="adj1" fmla="val 50000"/>
              <a:gd name="adj2" fmla="val 80000"/>
            </a:avLst>
          </a:prstGeom>
          <a:solidFill>
            <a:schemeClr val="accent5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normalizeH="0" baseline="0" noProof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4" y="609600"/>
            <a:ext cx="9029696" cy="1143000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  <a:buFont typeface="Wingdings" pitchFamily="2" charset="2"/>
              <a:buChar char="§"/>
            </a:pPr>
            <a:endParaRPr lang="en-US" sz="2000" dirty="0" smtClean="0">
              <a:solidFill>
                <a:srgbClr val="002060"/>
              </a:solidFill>
              <a:latin typeface="Book Antiqua" pitchFamily="18" charset="0"/>
            </a:endParaRPr>
          </a:p>
          <a:p>
            <a:pPr>
              <a:lnSpc>
                <a:spcPct val="140000"/>
              </a:lnSpc>
              <a:buBlip>
                <a:blip r:embed="rId3"/>
              </a:buBlip>
            </a:pPr>
            <a:r>
              <a:rPr lang="en-US" sz="2000" dirty="0" smtClean="0">
                <a:solidFill>
                  <a:srgbClr val="002060"/>
                </a:solidFill>
                <a:latin typeface="Book Antiqua" pitchFamily="18" charset="0"/>
              </a:rPr>
              <a:t>Data Provider is responsible for providing and maintaining the connection with Data sources like SQL, Oracle, OLED and ODBC.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Providers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 cstate="print"/>
          <a:srcRect l="22969" t="30499" r="18657" b="19501"/>
          <a:stretch>
            <a:fillRect/>
          </a:stretch>
        </p:blipFill>
        <p:spPr bwMode="auto">
          <a:xfrm>
            <a:off x="0" y="2286000"/>
            <a:ext cx="9144000" cy="457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JAM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381000" y="914400"/>
            <a:ext cx="8458200" cy="5562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Providers</a:t>
            </a: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228600" y="685800"/>
            <a:ext cx="86106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 pitchFamily="18" charset="0"/>
              </a:rPr>
              <a:t>.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Book Antiqua" pitchFamily="18" charset="0"/>
              </a:rPr>
              <a:t>NET Framework Data Provider for SQL Server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609600" y="1371600"/>
            <a:ext cx="7848600" cy="400110"/>
          </a:xfrm>
          <a:prstGeom prst="rect">
            <a:avLst/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Book Antiqua" pitchFamily="18" charset="0"/>
              </a:rPr>
              <a:t>System.Data.SqlClient Namespace</a:t>
            </a:r>
          </a:p>
        </p:txBody>
      </p:sp>
      <p:sp>
        <p:nvSpPr>
          <p:cNvPr id="34" name="TextBox 12"/>
          <p:cNvSpPr txBox="1">
            <a:spLocks noChangeArrowheads="1"/>
          </p:cNvSpPr>
          <p:nvPr/>
        </p:nvSpPr>
        <p:spPr bwMode="auto">
          <a:xfrm>
            <a:off x="304800" y="1992080"/>
            <a:ext cx="7543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Book Antiqua" pitchFamily="18" charset="0"/>
              </a:rPr>
              <a:t>.NET Framework Data Provider for OLEDB</a:t>
            </a:r>
          </a:p>
        </p:txBody>
      </p: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609600" y="2525480"/>
            <a:ext cx="7848600" cy="531813"/>
          </a:xfrm>
          <a:prstGeom prst="rect">
            <a:avLst/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Book Antiqua" pitchFamily="18" charset="0"/>
              </a:rPr>
              <a:t>System.Data.Oledb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 pitchFamily="18" charset="0"/>
              </a:rPr>
              <a:t> Nam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</a:rPr>
              <a:t>espace</a:t>
            </a:r>
          </a:p>
        </p:txBody>
      </p:sp>
      <p:sp>
        <p:nvSpPr>
          <p:cNvPr id="36" name="TextBox 14"/>
          <p:cNvSpPr txBox="1">
            <a:spLocks noChangeArrowheads="1"/>
          </p:cNvSpPr>
          <p:nvPr/>
        </p:nvSpPr>
        <p:spPr bwMode="auto">
          <a:xfrm>
            <a:off x="228600" y="3211280"/>
            <a:ext cx="86868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.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Book Antiqua" pitchFamily="18" charset="0"/>
              </a:rPr>
              <a:t>NET Framework Data Provider for ODBC.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Book Antiqua" pitchFamily="18" charset="0"/>
            </a:endParaRPr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609600" y="3746267"/>
            <a:ext cx="7848600" cy="400110"/>
          </a:xfrm>
          <a:prstGeom prst="rect">
            <a:avLst/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Book Antiqua" pitchFamily="18" charset="0"/>
              </a:rPr>
              <a:t>System.Data.Odbc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 pitchFamily="18" charset="0"/>
              </a:rPr>
              <a:t> Namespace</a:t>
            </a:r>
          </a:p>
        </p:txBody>
      </p:sp>
      <p:sp>
        <p:nvSpPr>
          <p:cNvPr id="38" name="TextBox 16"/>
          <p:cNvSpPr txBox="1">
            <a:spLocks noChangeArrowheads="1"/>
          </p:cNvSpPr>
          <p:nvPr/>
        </p:nvSpPr>
        <p:spPr bwMode="auto">
          <a:xfrm>
            <a:off x="381000" y="4365393"/>
            <a:ext cx="7315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Book Antiqua" pitchFamily="18" charset="0"/>
              </a:rPr>
              <a:t>.NET Framework Data Provider for Oracle.</a:t>
            </a:r>
          </a:p>
        </p:txBody>
      </p:sp>
      <p:sp>
        <p:nvSpPr>
          <p:cNvPr id="39" name="Text Box 4"/>
          <p:cNvSpPr txBox="1">
            <a:spLocks noChangeArrowheads="1"/>
          </p:cNvSpPr>
          <p:nvPr/>
        </p:nvSpPr>
        <p:spPr bwMode="auto">
          <a:xfrm>
            <a:off x="574860" y="4965467"/>
            <a:ext cx="7959540" cy="523220"/>
          </a:xfrm>
          <a:prstGeom prst="rect">
            <a:avLst/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Book Antiqua" pitchFamily="18" charset="0"/>
              </a:rPr>
              <a:t>System.Data.OracleClient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 pitchFamily="18" charset="0"/>
              </a:rPr>
              <a:t> Nam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</a:rPr>
              <a:t>espace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allAtOnce"/>
      <p:bldP spid="32" grpId="0" build="allAtOnce" animBg="1"/>
      <p:bldP spid="34" grpId="0" build="allAtOnce"/>
      <p:bldP spid="35" grpId="0" build="allAtOnce" animBg="1"/>
      <p:bldP spid="36" grpId="0" build="allAtOnce"/>
      <p:bldP spid="37" grpId="0" build="allAtOnce" animBg="1"/>
      <p:bldP spid="38" grpId="0" build="allAtOnce"/>
      <p:bldP spid="39" grpId="0" build="allAtOnce" animBg="1"/>
    </p:bldLst>
  </p:timing>
</p:sld>
</file>

<file path=ppt/theme/theme1.xml><?xml version="1.0" encoding="utf-8"?>
<a:theme xmlns:a="http://schemas.openxmlformats.org/drawingml/2006/main" name="TIT-ILIYA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rgbClr val="0000FF"/>
        </a:solidFill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3921</TotalTime>
  <Words>1081</Words>
  <Application>Microsoft Office PowerPoint</Application>
  <PresentationFormat>On-screen Show (4:3)</PresentationFormat>
  <Paragraphs>266</Paragraphs>
  <Slides>19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TIT-ILIYAS</vt:lpstr>
      <vt:lpstr>Visio</vt:lpstr>
      <vt:lpstr>PowerPoint Presentation</vt:lpstr>
      <vt:lpstr>Overview</vt:lpstr>
      <vt:lpstr>ADO.NET</vt:lpstr>
      <vt:lpstr>ADO.NET</vt:lpstr>
      <vt:lpstr>ADO.NET Components</vt:lpstr>
      <vt:lpstr>Architecture of ADO.NET</vt:lpstr>
      <vt:lpstr>Data Providers</vt:lpstr>
      <vt:lpstr>JAM</vt:lpstr>
      <vt:lpstr>Data Providers</vt:lpstr>
      <vt:lpstr>Classes of Data Provider</vt:lpstr>
      <vt:lpstr>ADO.NET object Model</vt:lpstr>
      <vt:lpstr>Connection Object</vt:lpstr>
      <vt:lpstr>Connection Object</vt:lpstr>
      <vt:lpstr>Command Object</vt:lpstr>
      <vt:lpstr>Command Object</vt:lpstr>
      <vt:lpstr>Data Reader</vt:lpstr>
      <vt:lpstr>QUIZ</vt:lpstr>
      <vt:lpstr>Check Your Understanding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</dc:title>
  <dc:creator>ILS</dc:creator>
  <cp:lastModifiedBy>Jamuna Balamurugan</cp:lastModifiedBy>
  <cp:revision>837</cp:revision>
  <dcterms:created xsi:type="dcterms:W3CDTF">2012-03-18T04:00:31Z</dcterms:created>
  <dcterms:modified xsi:type="dcterms:W3CDTF">2021-02-01T05:18:53Z</dcterms:modified>
</cp:coreProperties>
</file>