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7"/>
  </p:notesMasterIdLst>
  <p:sldIdLst>
    <p:sldId id="270" r:id="rId2"/>
    <p:sldId id="257" r:id="rId3"/>
    <p:sldId id="258" r:id="rId4"/>
    <p:sldId id="271" r:id="rId5"/>
    <p:sldId id="260" r:id="rId6"/>
    <p:sldId id="265" r:id="rId7"/>
    <p:sldId id="273" r:id="rId8"/>
    <p:sldId id="262" r:id="rId9"/>
    <p:sldId id="263" r:id="rId10"/>
    <p:sldId id="264" r:id="rId11"/>
    <p:sldId id="266" r:id="rId12"/>
    <p:sldId id="267" r:id="rId13"/>
    <p:sldId id="268" r:id="rId14"/>
    <p:sldId id="272"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01A926-4191-5F44-ADC7-557CC3287447}" type="datetimeFigureOut">
              <a:rPr lang="en-US"/>
              <a:t>8/26/2025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7F53A-EDFF-F144-BDA9-58C23F11FE9E}" type="slidenum">
              <a:rPr lang="en-US"/>
              <a:t>‹#›</a:t>
            </a:fld>
            <a:endParaRPr lang="en-US"/>
          </a:p>
        </p:txBody>
      </p:sp>
    </p:spTree>
    <p:extLst>
      <p:ext uri="{BB962C8B-B14F-4D97-AF65-F5344CB8AC3E}">
        <p14:creationId xmlns:p14="http://schemas.microsoft.com/office/powerpoint/2010/main" val="2349680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ctrTitle"/>
          </p:nvPr>
        </p:nvSpPr>
        <p:spPr>
          <a:xfrm>
            <a:off x="3962399" y="1964267"/>
            <a:ext cx="7197727" cy="2421464"/>
          </a:xfrm>
        </p:spPr>
        <p:txBody>
          <a:bodyPr anchor="b">
            <a:normAutofit/>
          </a:bodyPr>
          <a:lstStyle>
            <a:lvl1pPr algn="r">
              <a:defRPr sz="36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4"/>
            <a:ext cx="7197727" cy="1405467"/>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9" y="5870577"/>
            <a:ext cx="1600200" cy="377825"/>
          </a:xfrm>
        </p:spPr>
        <p:txBody>
          <a:bodyPr/>
          <a:lstStyle/>
          <a:p>
            <a:fld id="{B61BEF0D-F0BB-DE4B-95CE-6DB70DBA9567}" type="datetimeFigureOut">
              <a:rPr lang="en-US" dirty="0"/>
              <a:pPr/>
              <a:t>8/26/2025</a:t>
            </a:fld>
            <a:endParaRPr lang="en-US" dirty="0"/>
          </a:p>
        </p:txBody>
      </p:sp>
      <p:sp>
        <p:nvSpPr>
          <p:cNvPr id="5" name="Footer Placeholder 4"/>
          <p:cNvSpPr>
            <a:spLocks noGrp="1"/>
          </p:cNvSpPr>
          <p:nvPr>
            <p:ph type="ftr" sz="quarter" idx="11"/>
          </p:nvPr>
        </p:nvSpPr>
        <p:spPr>
          <a:xfrm>
            <a:off x="3962399" y="5870577"/>
            <a:ext cx="4893959" cy="377825"/>
          </a:xfrm>
        </p:spPr>
        <p:txBody>
          <a:bodyPr/>
          <a:lstStyle/>
          <a:p>
            <a:endParaRPr lang="en-US" dirty="0"/>
          </a:p>
        </p:txBody>
      </p:sp>
      <p:sp>
        <p:nvSpPr>
          <p:cNvPr id="6" name="Slide Number Placeholder 5"/>
          <p:cNvSpPr>
            <a:spLocks noGrp="1"/>
          </p:cNvSpPr>
          <p:nvPr>
            <p:ph type="sldNum" sz="quarter" idx="12"/>
          </p:nvPr>
        </p:nvSpPr>
        <p:spPr>
          <a:xfrm>
            <a:off x="10608959" y="5870577"/>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444398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18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45202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24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343400"/>
            <a:ext cx="10131428" cy="14478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939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992269" y="609603"/>
            <a:ext cx="9550399" cy="2743199"/>
          </a:xfrm>
        </p:spPr>
        <p:txBody>
          <a:bodyPr anchor="ctr">
            <a:normAutofit/>
          </a:bodyPr>
          <a:lstStyle>
            <a:lvl1pPr algn="l">
              <a:defRPr sz="24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6" y="4343400"/>
            <a:ext cx="10152367" cy="144780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0212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3" y="3308581"/>
            <a:ext cx="10131425" cy="1468800"/>
          </a:xfrm>
        </p:spPr>
        <p:txBody>
          <a:bodyPr anchor="b">
            <a:normAutofit/>
          </a:bodyPr>
          <a:lstStyle>
            <a:lvl1pPr algn="l">
              <a:defRPr sz="24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777381"/>
            <a:ext cx="10131427" cy="8604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11294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992269" y="609603"/>
            <a:ext cx="9550399" cy="2743199"/>
          </a:xfrm>
        </p:spPr>
        <p:txBody>
          <a:bodyPr anchor="ctr">
            <a:normAutofit/>
          </a:bodyPr>
          <a:lstStyle>
            <a:lvl1pPr algn="l">
              <a:defRPr sz="24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1" y="3886200"/>
            <a:ext cx="10135436" cy="88900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52564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1" y="609603"/>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2" y="3505200"/>
            <a:ext cx="10131428" cy="83820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1" y="4343400"/>
            <a:ext cx="10131428" cy="14478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5850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2" y="609602"/>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3583256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Vertical Title 1"/>
          <p:cNvSpPr>
            <a:spLocks noGrp="1"/>
          </p:cNvSpPr>
          <p:nvPr>
            <p:ph type="title" orient="vert"/>
          </p:nvPr>
        </p:nvSpPr>
        <p:spPr>
          <a:xfrm>
            <a:off x="8658675" y="609601"/>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1"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3632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7101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3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0342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5"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9"/>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059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hasCustomPrompt="1"/>
          </p:nvPr>
        </p:nvSpPr>
        <p:spPr>
          <a:xfrm>
            <a:off x="973670" y="2218267"/>
            <a:ext cx="4709055" cy="576262"/>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hasCustomPrompt="1"/>
          </p:nvPr>
        </p:nvSpPr>
        <p:spPr>
          <a:xfrm>
            <a:off x="6096004" y="2226734"/>
            <a:ext cx="4722813" cy="576262"/>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5"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2305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29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7863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1800" b="0"/>
            </a:lvl1pPr>
          </a:lstStyle>
          <a:p>
            <a:r>
              <a:rPr lang="en-GB"/>
              <a:t>Click to edit Master title style</a:t>
            </a:r>
            <a:endParaRPr lang="en-US" dirty="0"/>
          </a:p>
        </p:txBody>
      </p:sp>
      <p:sp>
        <p:nvSpPr>
          <p:cNvPr id="3" name="Content Placeholder 2"/>
          <p:cNvSpPr>
            <a:spLocks noGrp="1"/>
          </p:cNvSpPr>
          <p:nvPr>
            <p:ph idx="1"/>
          </p:nvPr>
        </p:nvSpPr>
        <p:spPr>
          <a:xfrm>
            <a:off x="4648200" y="609601"/>
            <a:ext cx="6169027"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005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1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4" y="914400"/>
            <a:ext cx="3280975"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648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2" y="609602"/>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2" y="2142069"/>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7"/>
            <a:ext cx="1600200" cy="3778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dirty="0"/>
              <a:pPr/>
              <a:t>8/26/2025</a:t>
            </a:fld>
            <a:endParaRPr lang="en-US" dirty="0"/>
          </a:p>
        </p:txBody>
      </p:sp>
      <p:sp>
        <p:nvSpPr>
          <p:cNvPr id="5" name="Footer Placeholder 4"/>
          <p:cNvSpPr>
            <a:spLocks noGrp="1"/>
          </p:cNvSpPr>
          <p:nvPr>
            <p:ph type="ftr" sz="quarter" idx="3"/>
          </p:nvPr>
        </p:nvSpPr>
        <p:spPr>
          <a:xfrm>
            <a:off x="685801" y="5870577"/>
            <a:ext cx="7827659" cy="377825"/>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2" y="5870577"/>
            <a:ext cx="551167" cy="377825"/>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109832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2EEA-57BF-66BE-16E9-8657AE7E468A}"/>
              </a:ext>
            </a:extLst>
          </p:cNvPr>
          <p:cNvSpPr>
            <a:spLocks noGrp="1"/>
          </p:cNvSpPr>
          <p:nvPr>
            <p:ph type="title"/>
          </p:nvPr>
        </p:nvSpPr>
        <p:spPr>
          <a:xfrm>
            <a:off x="3964782" y="238124"/>
            <a:ext cx="6852446" cy="1547813"/>
          </a:xfrm>
        </p:spPr>
        <p:txBody>
          <a:bodyPr/>
          <a:lstStyle/>
          <a:p>
            <a:r>
              <a:rPr lang="en-GB" dirty="0">
                <a:solidFill>
                  <a:schemeClr val="accent6">
                    <a:lumMod val="75000"/>
                  </a:schemeClr>
                </a:solidFill>
                <a:latin typeface="Algerian" pitchFamily="82" charset="0"/>
              </a:rPr>
              <a:t>Digital portfolio</a:t>
            </a:r>
            <a:r>
              <a:rPr lang="en-GB" dirty="0"/>
              <a:t> </a:t>
            </a:r>
            <a:endParaRPr lang="en-US" dirty="0"/>
          </a:p>
        </p:txBody>
      </p:sp>
      <p:sp>
        <p:nvSpPr>
          <p:cNvPr id="3" name="Content Placeholder 2">
            <a:extLst>
              <a:ext uri="{FF2B5EF4-FFF2-40B4-BE49-F238E27FC236}">
                <a16:creationId xmlns:a16="http://schemas.microsoft.com/office/drawing/2014/main" id="{2C2312EA-2180-84EC-663E-1D42B97BF650}"/>
              </a:ext>
            </a:extLst>
          </p:cNvPr>
          <p:cNvSpPr>
            <a:spLocks noGrp="1"/>
          </p:cNvSpPr>
          <p:nvPr>
            <p:ph idx="1"/>
          </p:nvPr>
        </p:nvSpPr>
        <p:spPr>
          <a:xfrm>
            <a:off x="2959896" y="1119187"/>
            <a:ext cx="10131425" cy="3649133"/>
          </a:xfrm>
        </p:spPr>
        <p:txBody>
          <a:bodyPr/>
          <a:lstStyle/>
          <a:p>
            <a:pPr marL="342900" indent="-342900">
              <a:buFont typeface="+mj-lt"/>
              <a:buAutoNum type="arabicPeriod"/>
            </a:pPr>
            <a:r>
              <a:rPr lang="en-GB" dirty="0">
                <a:latin typeface="Algerian" pitchFamily="82" charset="0"/>
              </a:rPr>
              <a:t> </a:t>
            </a:r>
            <a:r>
              <a:rPr lang="en-GB" sz="2000" dirty="0">
                <a:latin typeface="Algerian" pitchFamily="82" charset="0"/>
              </a:rPr>
              <a:t>STUDENT NAME : JM.JAMUR NISSA
REGISTER NO      :2422J1081</a:t>
            </a:r>
          </a:p>
          <a:p>
            <a:pPr marL="342900" indent="-342900">
              <a:buFont typeface="+mj-lt"/>
              <a:buAutoNum type="arabicPeriod"/>
            </a:pPr>
            <a:r>
              <a:rPr lang="en-GB" sz="2000" dirty="0">
                <a:latin typeface="Algerian" pitchFamily="82" charset="0"/>
              </a:rPr>
              <a:t>NMID                      : asbru062422j1081
DEPARTMENT     : BCA 
COLLEGE             : CHIKKANNA GOVERNMENT ARTs COLLEGE 
UNIVERSITY        : BHARATHIYAR UNIVERSITY </a:t>
            </a:r>
            <a:endParaRPr lang="en-US" sz="2000" dirty="0">
              <a:latin typeface="Algerian" pitchFamily="82" charset="0"/>
            </a:endParaRPr>
          </a:p>
        </p:txBody>
      </p:sp>
    </p:spTree>
    <p:extLst>
      <p:ext uri="{BB962C8B-B14F-4D97-AF65-F5344CB8AC3E}">
        <p14:creationId xmlns:p14="http://schemas.microsoft.com/office/powerpoint/2010/main" val="4232136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9EFF9-8836-4ABB-64E2-F83465D56E22}"/>
              </a:ext>
            </a:extLst>
          </p:cNvPr>
          <p:cNvSpPr>
            <a:spLocks noGrp="1"/>
          </p:cNvSpPr>
          <p:nvPr>
            <p:ph type="title"/>
          </p:nvPr>
        </p:nvSpPr>
        <p:spPr>
          <a:xfrm>
            <a:off x="2553892" y="214572"/>
            <a:ext cx="7429499" cy="455414"/>
          </a:xfrm>
        </p:spPr>
        <p:txBody>
          <a:bodyPr>
            <a:normAutofit fontScale="90000"/>
          </a:bodyPr>
          <a:lstStyle/>
          <a:p>
            <a:r>
              <a:rPr lang="en-GB" dirty="0">
                <a:solidFill>
                  <a:schemeClr val="accent6">
                    <a:lumMod val="75000"/>
                  </a:schemeClr>
                </a:solidFill>
                <a:latin typeface="Algerian" pitchFamily="82" charset="0"/>
              </a:rPr>
              <a:t>Portfolio layout </a:t>
            </a:r>
            <a:endParaRPr lang="en-US" dirty="0">
              <a:solidFill>
                <a:schemeClr val="accent6">
                  <a:lumMod val="75000"/>
                </a:schemeClr>
              </a:solidFill>
              <a:latin typeface="Algerian" pitchFamily="82" charset="0"/>
            </a:endParaRPr>
          </a:p>
        </p:txBody>
      </p:sp>
      <p:sp>
        <p:nvSpPr>
          <p:cNvPr id="3" name="Content Placeholder 2">
            <a:extLst>
              <a:ext uri="{FF2B5EF4-FFF2-40B4-BE49-F238E27FC236}">
                <a16:creationId xmlns:a16="http://schemas.microsoft.com/office/drawing/2014/main" id="{BC138C08-3E3F-98DE-8130-A56C707C6D63}"/>
              </a:ext>
            </a:extLst>
          </p:cNvPr>
          <p:cNvSpPr>
            <a:spLocks noGrp="1"/>
          </p:cNvSpPr>
          <p:nvPr>
            <p:ph idx="1"/>
          </p:nvPr>
        </p:nvSpPr>
        <p:spPr>
          <a:xfrm>
            <a:off x="1603543" y="928688"/>
            <a:ext cx="4237136" cy="7114502"/>
          </a:xfrm>
        </p:spPr>
        <p:txBody>
          <a:bodyPr anchor="t">
            <a:noAutofit/>
          </a:bodyPr>
          <a:lstStyle/>
          <a:p>
            <a:pPr marL="0" indent="0">
              <a:buNone/>
            </a:pPr>
            <a:r>
              <a:rPr lang="en-GB" sz="1000" b="1" dirty="0">
                <a:solidFill>
                  <a:schemeClr val="accent6"/>
                </a:solidFill>
                <a:latin typeface="Algerian" pitchFamily="82" charset="0"/>
              </a:rPr>
              <a:t>1.NAVIGATION</a:t>
            </a:r>
            <a:r>
              <a:rPr lang="en-GB" sz="825" b="1" dirty="0">
                <a:solidFill>
                  <a:schemeClr val="accent6"/>
                </a:solidFill>
                <a:latin typeface="Algerian" pitchFamily="82" charset="0"/>
              </a:rPr>
              <a:t> </a:t>
            </a:r>
            <a:endParaRPr lang="en-GB" sz="1000" b="1" dirty="0">
              <a:solidFill>
                <a:schemeClr val="bg1"/>
              </a:solidFill>
              <a:latin typeface="Algerian" pitchFamily="82" charset="0"/>
            </a:endParaRPr>
          </a:p>
          <a:p>
            <a:pPr marL="0" indent="0">
              <a:buNone/>
            </a:pPr>
            <a:r>
              <a:rPr lang="en-GB" sz="1000" b="1" dirty="0">
                <a:latin typeface="Algerian" pitchFamily="82" charset="0"/>
              </a:rPr>
              <a:t>          Desktop Menu: Horizontal links.</a:t>
            </a:r>
          </a:p>
          <a:p>
            <a:pPr marL="0" indent="0">
              <a:buNone/>
            </a:pPr>
            <a:r>
              <a:rPr lang="en-GB" sz="1000" b="1" dirty="0">
                <a:latin typeface="Algerian" pitchFamily="82" charset="0"/>
              </a:rPr>
              <a:t>            Mobile Menu: Vertical dropdown.</a:t>
            </a:r>
          </a:p>
          <a:p>
            <a:pPr marL="0" indent="0">
              <a:buNone/>
            </a:pPr>
            <a:r>
              <a:rPr lang="en-GB" sz="1000" b="1" dirty="0">
                <a:solidFill>
                  <a:schemeClr val="accent6"/>
                </a:solidFill>
                <a:latin typeface="Algerian" pitchFamily="82" charset="0"/>
              </a:rPr>
              <a:t>2. Home  Section</a:t>
            </a:r>
          </a:p>
          <a:p>
            <a:pPr marL="0" indent="0">
              <a:buNone/>
            </a:pPr>
            <a:r>
              <a:rPr lang="en-GB" sz="1000" b="1" dirty="0">
                <a:latin typeface="Algerian" pitchFamily="82" charset="0"/>
              </a:rPr>
              <a:t>         Large intro text, role subtitle, short description,  CTA button.</a:t>
            </a:r>
          </a:p>
          <a:p>
            <a:pPr marL="0" indent="0">
              <a:buNone/>
            </a:pPr>
            <a:r>
              <a:rPr lang="en-GB" sz="1000" b="1" dirty="0">
                <a:solidFill>
                  <a:schemeClr val="accent6"/>
                </a:solidFill>
                <a:latin typeface="Algerian" pitchFamily="82" charset="0"/>
              </a:rPr>
              <a:t>3. About Section</a:t>
            </a:r>
          </a:p>
          <a:p>
            <a:pPr marL="0" indent="0">
              <a:buNone/>
            </a:pPr>
            <a:r>
              <a:rPr lang="en-GB" sz="1000" b="1" dirty="0">
                <a:latin typeface="Algerian" pitchFamily="82" charset="0"/>
              </a:rPr>
              <a:t>         Two-column layout: Profile Image (left) + Bio Text (right).         </a:t>
            </a:r>
          </a:p>
          <a:p>
            <a:pPr marL="0" indent="0">
              <a:buNone/>
            </a:pPr>
            <a:r>
              <a:rPr lang="en-GB" sz="1000" b="1" dirty="0">
                <a:latin typeface="Algerian" pitchFamily="82" charset="0"/>
              </a:rPr>
              <a:t>        Profile image has a gradient glow effect.
</a:t>
            </a:r>
            <a:r>
              <a:rPr lang="en-GB" sz="1000" b="1" dirty="0">
                <a:solidFill>
                  <a:schemeClr val="accent6"/>
                </a:solidFill>
                <a:latin typeface="Algerian" pitchFamily="82" charset="0"/>
              </a:rPr>
              <a:t>4. Skills Section.</a:t>
            </a:r>
          </a:p>
          <a:p>
            <a:pPr marL="0" indent="0">
              <a:buNone/>
            </a:pPr>
            <a:r>
              <a:rPr lang="en-GB" sz="1000" b="1" dirty="0">
                <a:latin typeface="Algerian" pitchFamily="82" charset="0"/>
              </a:rPr>
              <a:t>        Grid layout → split technical skills.
         Skill bars show progress with percentages.
</a:t>
            </a:r>
            <a:r>
              <a:rPr lang="en-GB" sz="1000" b="1" dirty="0">
                <a:solidFill>
                  <a:schemeClr val="accent6"/>
                </a:solidFill>
                <a:latin typeface="Algerian" pitchFamily="82" charset="0"/>
              </a:rPr>
              <a:t>5. Projects Section</a:t>
            </a:r>
            <a:r>
              <a:rPr lang="en-GB" sz="1000" b="1" dirty="0">
                <a:latin typeface="Algerian" pitchFamily="82" charset="0"/>
              </a:rPr>
              <a:t>
          Grid cards (grid-cols-1 md:grid-cols-2 lg:grid-cols-3).
          Each card has title + short description (expandable                     in future).
</a:t>
            </a:r>
            <a:r>
              <a:rPr lang="en-GB" sz="1000" b="1" dirty="0">
                <a:solidFill>
                  <a:schemeClr val="accent6"/>
                </a:solidFill>
                <a:latin typeface="Algerian" pitchFamily="82" charset="0"/>
              </a:rPr>
              <a:t>6. Contact Section</a:t>
            </a:r>
            <a:r>
              <a:rPr lang="en-GB" sz="1000" b="1" dirty="0">
                <a:latin typeface="Algerian" pitchFamily="82" charset="0"/>
              </a:rPr>
              <a:t>
          Form with Name, Email, Subject, Message.
          Responsive two-column form for larger screens.
           Large CTA button with icon</a:t>
            </a:r>
          </a:p>
        </p:txBody>
      </p:sp>
      <p:sp>
        <p:nvSpPr>
          <p:cNvPr id="4" name="Rectangle 3">
            <a:extLst>
              <a:ext uri="{FF2B5EF4-FFF2-40B4-BE49-F238E27FC236}">
                <a16:creationId xmlns:a16="http://schemas.microsoft.com/office/drawing/2014/main" id="{8C256422-01E9-141D-818C-0A897B049DAC}"/>
              </a:ext>
            </a:extLst>
          </p:cNvPr>
          <p:cNvSpPr/>
          <p:nvPr/>
        </p:nvSpPr>
        <p:spPr>
          <a:xfrm>
            <a:off x="2934890" y="10644187"/>
            <a:ext cx="5535000" cy="18541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5">
            <a:extLst>
              <a:ext uri="{FF2B5EF4-FFF2-40B4-BE49-F238E27FC236}">
                <a16:creationId xmlns:a16="http://schemas.microsoft.com/office/drawing/2014/main" id="{C19F6B6B-415B-B296-A5EF-603797BA0B25}"/>
              </a:ext>
            </a:extLst>
          </p:cNvPr>
          <p:cNvPicPr>
            <a:picLocks noChangeAspect="1"/>
          </p:cNvPicPr>
          <p:nvPr/>
        </p:nvPicPr>
        <p:blipFill>
          <a:blip r:embed="rId2"/>
          <a:stretch>
            <a:fillRect/>
          </a:stretch>
        </p:blipFill>
        <p:spPr>
          <a:xfrm>
            <a:off x="7620000" y="2190751"/>
            <a:ext cx="3676121" cy="3143250"/>
          </a:xfrm>
          <a:prstGeom prst="rect">
            <a:avLst/>
          </a:prstGeom>
        </p:spPr>
      </p:pic>
    </p:spTree>
    <p:extLst>
      <p:ext uri="{BB962C8B-B14F-4D97-AF65-F5344CB8AC3E}">
        <p14:creationId xmlns:p14="http://schemas.microsoft.com/office/powerpoint/2010/main" val="129446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7FEF-6C17-0711-3B39-BBB2133E79D2}"/>
              </a:ext>
            </a:extLst>
          </p:cNvPr>
          <p:cNvSpPr>
            <a:spLocks noGrp="1"/>
          </p:cNvSpPr>
          <p:nvPr>
            <p:ph type="title"/>
          </p:nvPr>
        </p:nvSpPr>
        <p:spPr>
          <a:xfrm>
            <a:off x="2149077" y="613304"/>
            <a:ext cx="7042547" cy="1452562"/>
          </a:xfrm>
        </p:spPr>
        <p:txBody>
          <a:bodyPr/>
          <a:lstStyle/>
          <a:p>
            <a:r>
              <a:rPr lang="en-GB" dirty="0">
                <a:solidFill>
                  <a:schemeClr val="accent6">
                    <a:lumMod val="75000"/>
                  </a:schemeClr>
                </a:solidFill>
                <a:latin typeface="Algerian" pitchFamily="82" charset="0"/>
              </a:rPr>
              <a:t>Features and functionality</a:t>
            </a:r>
            <a:r>
              <a:rPr lang="en-GB" dirty="0"/>
              <a:t> </a:t>
            </a:r>
            <a:endParaRPr lang="en-US" dirty="0"/>
          </a:p>
        </p:txBody>
      </p:sp>
      <p:sp>
        <p:nvSpPr>
          <p:cNvPr id="3" name="Content Placeholder 2">
            <a:extLst>
              <a:ext uri="{FF2B5EF4-FFF2-40B4-BE49-F238E27FC236}">
                <a16:creationId xmlns:a16="http://schemas.microsoft.com/office/drawing/2014/main" id="{4F9A7C65-809E-E346-6D0A-A4944E459F2B}"/>
              </a:ext>
            </a:extLst>
          </p:cNvPr>
          <p:cNvSpPr>
            <a:spLocks noGrp="1"/>
          </p:cNvSpPr>
          <p:nvPr>
            <p:ph sz="half" idx="1"/>
          </p:nvPr>
        </p:nvSpPr>
        <p:spPr>
          <a:xfrm>
            <a:off x="1418036" y="1869281"/>
            <a:ext cx="4995335" cy="3649134"/>
          </a:xfrm>
        </p:spPr>
        <p:txBody>
          <a:bodyPr>
            <a:normAutofit fontScale="85000" lnSpcReduction="10000"/>
          </a:bodyPr>
          <a:lstStyle/>
          <a:p>
            <a:pPr marL="0" indent="0">
              <a:buNone/>
            </a:pPr>
            <a:r>
              <a:rPr lang="en-GB" sz="2400" dirty="0">
                <a:solidFill>
                  <a:schemeClr val="accent6"/>
                </a:solidFill>
                <a:latin typeface="Algerian" pitchFamily="82" charset="0"/>
              </a:rPr>
              <a:t>Features</a:t>
            </a:r>
            <a:r>
              <a:rPr lang="en-GB" dirty="0">
                <a:latin typeface="Algerian" pitchFamily="82" charset="0"/>
              </a:rPr>
              <a:t> </a:t>
            </a:r>
          </a:p>
          <a:p>
            <a:pPr marL="342900" indent="-342900">
              <a:buFont typeface="+mj-lt"/>
              <a:buAutoNum type="arabicPeriod"/>
            </a:pPr>
            <a:r>
              <a:rPr lang="en-GB" dirty="0">
                <a:latin typeface="Algerian" pitchFamily="82" charset="0"/>
              </a:rPr>
              <a:t>Dark Theme UI</a:t>
            </a:r>
          </a:p>
          <a:p>
            <a:pPr marL="342900" indent="-342900">
              <a:buFont typeface="+mj-lt"/>
              <a:buAutoNum type="arabicPeriod"/>
            </a:pPr>
            <a:r>
              <a:rPr lang="en-GB" dirty="0">
                <a:latin typeface="Algerian" pitchFamily="82" charset="0"/>
              </a:rPr>
              <a:t>Card hover effect 
Floating animation
Skill bar animation when scrolling into view.</a:t>
            </a:r>
          </a:p>
        </p:txBody>
      </p:sp>
      <p:sp>
        <p:nvSpPr>
          <p:cNvPr id="4" name="Content Placeholder 3">
            <a:extLst>
              <a:ext uri="{FF2B5EF4-FFF2-40B4-BE49-F238E27FC236}">
                <a16:creationId xmlns:a16="http://schemas.microsoft.com/office/drawing/2014/main" id="{7C551E54-F0F5-55C4-CE5D-9FF1B6FBC9A5}"/>
              </a:ext>
            </a:extLst>
          </p:cNvPr>
          <p:cNvSpPr>
            <a:spLocks noGrp="1"/>
          </p:cNvSpPr>
          <p:nvPr>
            <p:ph sz="half" idx="2"/>
          </p:nvPr>
        </p:nvSpPr>
        <p:spPr>
          <a:xfrm>
            <a:off x="7448921" y="2667001"/>
            <a:ext cx="2612231" cy="2462213"/>
          </a:xfrm>
        </p:spPr>
        <p:txBody>
          <a:bodyPr>
            <a:normAutofit fontScale="85000" lnSpcReduction="10000"/>
          </a:bodyPr>
          <a:lstStyle/>
          <a:p>
            <a:pPr marL="0" indent="0">
              <a:buNone/>
            </a:pPr>
            <a:r>
              <a:rPr lang="en-GB" sz="2400" dirty="0">
                <a:solidFill>
                  <a:schemeClr val="accent6"/>
                </a:solidFill>
                <a:latin typeface="Algerian" pitchFamily="82" charset="0"/>
              </a:rPr>
              <a:t>Functionality</a:t>
            </a:r>
            <a:r>
              <a:rPr lang="en-GB" dirty="0">
                <a:latin typeface="Algerian" pitchFamily="82" charset="0"/>
              </a:rPr>
              <a:t> </a:t>
            </a:r>
          </a:p>
          <a:p>
            <a:pPr marL="342900" indent="-342900">
              <a:buFont typeface="+mj-lt"/>
              <a:buAutoNum type="arabicPeriod"/>
            </a:pPr>
            <a:r>
              <a:rPr lang="en-GB" dirty="0">
                <a:latin typeface="Algerian" pitchFamily="82" charset="0"/>
              </a:rPr>
              <a:t>Mobile-friendly responsive design.
Smooth scrolling
Active link highlighting.
 Skill bars animate on scroll.</a:t>
            </a:r>
            <a:endParaRPr lang="en-US" dirty="0">
              <a:latin typeface="Algerian" pitchFamily="82" charset="0"/>
            </a:endParaRPr>
          </a:p>
        </p:txBody>
      </p:sp>
    </p:spTree>
    <p:extLst>
      <p:ext uri="{BB962C8B-B14F-4D97-AF65-F5344CB8AC3E}">
        <p14:creationId xmlns:p14="http://schemas.microsoft.com/office/powerpoint/2010/main" val="2296063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D725-7B52-B35C-EED4-F4AF789E042E}"/>
              </a:ext>
            </a:extLst>
          </p:cNvPr>
          <p:cNvSpPr>
            <a:spLocks noGrp="1"/>
          </p:cNvSpPr>
          <p:nvPr>
            <p:ph type="title"/>
          </p:nvPr>
        </p:nvSpPr>
        <p:spPr>
          <a:xfrm>
            <a:off x="3467695" y="940594"/>
            <a:ext cx="6503789" cy="345282"/>
          </a:xfrm>
        </p:spPr>
        <p:txBody>
          <a:bodyPr>
            <a:normAutofit fontScale="90000"/>
          </a:bodyPr>
          <a:lstStyle/>
          <a:p>
            <a:r>
              <a:rPr lang="en-GB" dirty="0">
                <a:solidFill>
                  <a:schemeClr val="accent6">
                    <a:lumMod val="75000"/>
                  </a:schemeClr>
                </a:solidFill>
                <a:latin typeface="Algerian" pitchFamily="82" charset="0"/>
              </a:rPr>
              <a:t>Screenshot of portfolio </a:t>
            </a:r>
            <a:endParaRPr lang="en-US" dirty="0">
              <a:solidFill>
                <a:schemeClr val="accent6">
                  <a:lumMod val="75000"/>
                </a:schemeClr>
              </a:solidFill>
              <a:latin typeface="Algerian" pitchFamily="82" charset="0"/>
            </a:endParaRPr>
          </a:p>
        </p:txBody>
      </p:sp>
      <p:pic>
        <p:nvPicPr>
          <p:cNvPr id="4" name="Content Placeholder 3">
            <a:extLst>
              <a:ext uri="{FF2B5EF4-FFF2-40B4-BE49-F238E27FC236}">
                <a16:creationId xmlns:a16="http://schemas.microsoft.com/office/drawing/2014/main" id="{D9277D84-76A6-3B4B-AB2D-8453A007F114}"/>
              </a:ext>
            </a:extLst>
          </p:cNvPr>
          <p:cNvPicPr>
            <a:picLocks noGrp="1" noChangeAspect="1"/>
          </p:cNvPicPr>
          <p:nvPr>
            <p:ph idx="1"/>
          </p:nvPr>
        </p:nvPicPr>
        <p:blipFill>
          <a:blip r:embed="rId2"/>
          <a:stretch>
            <a:fillRect/>
          </a:stretch>
        </p:blipFill>
        <p:spPr>
          <a:xfrm>
            <a:off x="3189468" y="1550491"/>
            <a:ext cx="5772963" cy="4450260"/>
          </a:xfrm>
          <a:prstGeom prst="rect">
            <a:avLst/>
          </a:prstGeom>
        </p:spPr>
      </p:pic>
    </p:spTree>
    <p:extLst>
      <p:ext uri="{BB962C8B-B14F-4D97-AF65-F5344CB8AC3E}">
        <p14:creationId xmlns:p14="http://schemas.microsoft.com/office/powerpoint/2010/main" val="235127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7564-70E3-19AD-D4AD-F09E943920B4}"/>
              </a:ext>
            </a:extLst>
          </p:cNvPr>
          <p:cNvSpPr>
            <a:spLocks noGrp="1"/>
          </p:cNvSpPr>
          <p:nvPr>
            <p:ph type="title"/>
          </p:nvPr>
        </p:nvSpPr>
        <p:spPr>
          <a:xfrm>
            <a:off x="3260823" y="726796"/>
            <a:ext cx="7245250" cy="790733"/>
          </a:xfrm>
        </p:spPr>
        <p:txBody>
          <a:bodyPr/>
          <a:lstStyle/>
          <a:p>
            <a:r>
              <a:rPr lang="en-GB" dirty="0">
                <a:solidFill>
                  <a:schemeClr val="accent6">
                    <a:lumMod val="75000"/>
                  </a:schemeClr>
                </a:solidFill>
                <a:latin typeface="Algerian" pitchFamily="82" charset="0"/>
              </a:rPr>
              <a:t>Conclusion</a:t>
            </a:r>
            <a:r>
              <a:rPr lang="en-GB" dirty="0"/>
              <a:t> </a:t>
            </a:r>
            <a:endParaRPr lang="en-US" dirty="0"/>
          </a:p>
        </p:txBody>
      </p:sp>
      <p:sp>
        <p:nvSpPr>
          <p:cNvPr id="3" name="Content Placeholder 2">
            <a:extLst>
              <a:ext uri="{FF2B5EF4-FFF2-40B4-BE49-F238E27FC236}">
                <a16:creationId xmlns:a16="http://schemas.microsoft.com/office/drawing/2014/main" id="{60E4283A-3F39-5225-204B-84C87ABDE3D0}"/>
              </a:ext>
            </a:extLst>
          </p:cNvPr>
          <p:cNvSpPr>
            <a:spLocks noGrp="1"/>
          </p:cNvSpPr>
          <p:nvPr>
            <p:ph idx="1"/>
          </p:nvPr>
        </p:nvSpPr>
        <p:spPr>
          <a:xfrm>
            <a:off x="785814" y="1779986"/>
            <a:ext cx="6995397" cy="3955851"/>
          </a:xfrm>
        </p:spPr>
        <p:txBody>
          <a:bodyPr>
            <a:noAutofit/>
          </a:bodyPr>
          <a:lstStyle/>
          <a:p>
            <a:pPr marL="0" indent="0">
              <a:buNone/>
            </a:pPr>
            <a:r>
              <a:rPr lang="en-GB" sz="1500" dirty="0">
                <a:solidFill>
                  <a:schemeClr val="accent6"/>
                </a:solidFill>
                <a:latin typeface="Algerian" pitchFamily="82" charset="0"/>
              </a:rPr>
              <a:t>Highlights</a:t>
            </a:r>
            <a:r>
              <a:rPr lang="en-GB" sz="1500" dirty="0">
                <a:latin typeface="Algerian" pitchFamily="82" charset="0"/>
              </a:rPr>
              <a:t> </a:t>
            </a:r>
          </a:p>
          <a:p>
            <a:pPr marL="342900" indent="-342900">
              <a:buFont typeface="+mj-lt"/>
              <a:buAutoNum type="arabicPeriod"/>
            </a:pPr>
            <a:r>
              <a:rPr lang="en-GB" sz="1500" dirty="0">
                <a:latin typeface="Algerian" pitchFamily="82" charset="0"/>
              </a:rPr>
              <a:t>Clean and structured HTML 
Reusable Tailwind classes with custom </a:t>
            </a:r>
            <a:r>
              <a:rPr lang="en-GB" sz="1500" dirty="0" err="1">
                <a:latin typeface="Algerian" pitchFamily="82" charset="0"/>
              </a:rPr>
              <a:t>colors</a:t>
            </a:r>
            <a:r>
              <a:rPr lang="en-GB" sz="1500" dirty="0">
                <a:latin typeface="Algerian" pitchFamily="82" charset="0"/>
              </a:rPr>
              <a:t>/fonts.
Interactive JavaScript for UX (menu toggle, scroll animations).
Fully responsive (mobile + desktop).</a:t>
            </a:r>
          </a:p>
          <a:p>
            <a:pPr marL="0" indent="0">
              <a:buNone/>
            </a:pPr>
            <a:r>
              <a:rPr lang="en-GB" sz="1500" dirty="0">
                <a:solidFill>
                  <a:schemeClr val="accent6"/>
                </a:solidFill>
                <a:latin typeface="Algerian" pitchFamily="82" charset="0"/>
              </a:rPr>
              <a:t>Summary</a:t>
            </a:r>
            <a:r>
              <a:rPr lang="en-GB" sz="1500" dirty="0">
                <a:latin typeface="Algerian" pitchFamily="82" charset="0"/>
              </a:rPr>
              <a:t> </a:t>
            </a:r>
          </a:p>
          <a:p>
            <a:pPr marL="0" indent="0">
              <a:buNone/>
            </a:pPr>
            <a:r>
              <a:rPr lang="en-GB" sz="1500" dirty="0">
                <a:latin typeface="Algerian" pitchFamily="82" charset="0"/>
              </a:rPr>
              <a:t>         This is a well-structured and professional-looking digital portfolio that you can proudly use as your personal website. With a few extra touches (functional contact form, more projects, deployment), it will be portfolio-ready to share with recruiters, professors, or clients. </a:t>
            </a:r>
            <a:endParaRPr lang="en-US" sz="1500" dirty="0">
              <a:latin typeface="Algerian" pitchFamily="82" charset="0"/>
            </a:endParaRPr>
          </a:p>
        </p:txBody>
      </p:sp>
      <p:pic>
        <p:nvPicPr>
          <p:cNvPr id="5" name="Picture 4">
            <a:extLst>
              <a:ext uri="{FF2B5EF4-FFF2-40B4-BE49-F238E27FC236}">
                <a16:creationId xmlns:a16="http://schemas.microsoft.com/office/drawing/2014/main" id="{E1CCD7BC-D81C-4E45-0B9A-B2E32DA8007E}"/>
              </a:ext>
            </a:extLst>
          </p:cNvPr>
          <p:cNvPicPr>
            <a:picLocks noChangeAspect="1"/>
          </p:cNvPicPr>
          <p:nvPr/>
        </p:nvPicPr>
        <p:blipFill>
          <a:blip r:embed="rId2"/>
          <a:stretch>
            <a:fillRect/>
          </a:stretch>
        </p:blipFill>
        <p:spPr>
          <a:xfrm>
            <a:off x="8747251" y="3030513"/>
            <a:ext cx="2284365" cy="1454795"/>
          </a:xfrm>
          <a:prstGeom prst="rect">
            <a:avLst/>
          </a:prstGeom>
        </p:spPr>
      </p:pic>
    </p:spTree>
    <p:extLst>
      <p:ext uri="{BB962C8B-B14F-4D97-AF65-F5344CB8AC3E}">
        <p14:creationId xmlns:p14="http://schemas.microsoft.com/office/powerpoint/2010/main" val="299516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998D-9832-8D85-BF11-AAA74A388B2D}"/>
              </a:ext>
            </a:extLst>
          </p:cNvPr>
          <p:cNvSpPr>
            <a:spLocks noGrp="1"/>
          </p:cNvSpPr>
          <p:nvPr>
            <p:ph type="title"/>
          </p:nvPr>
        </p:nvSpPr>
        <p:spPr>
          <a:xfrm>
            <a:off x="2882505" y="388146"/>
            <a:ext cx="10131425" cy="1456267"/>
          </a:xfrm>
        </p:spPr>
        <p:txBody>
          <a:bodyPr/>
          <a:lstStyle/>
          <a:p>
            <a:r>
              <a:rPr lang="en-GB" dirty="0">
                <a:solidFill>
                  <a:schemeClr val="accent6">
                    <a:lumMod val="75000"/>
                  </a:schemeClr>
                </a:solidFill>
                <a:latin typeface="Algerian" pitchFamily="82" charset="0"/>
              </a:rPr>
              <a:t>GitHub links </a:t>
            </a:r>
            <a:endParaRPr lang="en-US" dirty="0">
              <a:solidFill>
                <a:schemeClr val="accent6">
                  <a:lumMod val="75000"/>
                </a:schemeClr>
              </a:solidFill>
              <a:latin typeface="Algerian" pitchFamily="82" charset="0"/>
            </a:endParaRPr>
          </a:p>
        </p:txBody>
      </p:sp>
      <p:sp>
        <p:nvSpPr>
          <p:cNvPr id="3" name="Content Placeholder 2">
            <a:extLst>
              <a:ext uri="{FF2B5EF4-FFF2-40B4-BE49-F238E27FC236}">
                <a16:creationId xmlns:a16="http://schemas.microsoft.com/office/drawing/2014/main" id="{E4610869-F259-A3E9-B26C-3D8F5DAAD8C4}"/>
              </a:ext>
            </a:extLst>
          </p:cNvPr>
          <p:cNvSpPr>
            <a:spLocks noGrp="1"/>
          </p:cNvSpPr>
          <p:nvPr>
            <p:ph idx="1"/>
          </p:nvPr>
        </p:nvSpPr>
        <p:spPr>
          <a:xfrm>
            <a:off x="881063" y="3309409"/>
            <a:ext cx="7067154" cy="2054092"/>
          </a:xfrm>
        </p:spPr>
        <p:txBody>
          <a:bodyPr>
            <a:normAutofit fontScale="92500" lnSpcReduction="20000"/>
          </a:bodyPr>
          <a:lstStyle/>
          <a:p>
            <a:pPr marL="342900" indent="-342900">
              <a:buFont typeface="+mj-lt"/>
              <a:buAutoNum type="arabicPeriod"/>
            </a:pPr>
            <a:r>
              <a:rPr lang="en-GB" b="1" dirty="0">
                <a:latin typeface="Algerian" pitchFamily="82" charset="0"/>
              </a:rPr>
              <a:t>Stores your code safely online.
Tracks every change you make.
Lets multiple people work on the same project without conflicts.
Makes collaboration easy with pull requests and reviews.
Provides tools for automation, security, and project management.</a:t>
            </a:r>
          </a:p>
          <a:p>
            <a:pPr marL="342900" indent="-342900">
              <a:buFont typeface="+mj-lt"/>
              <a:buAutoNum type="arabicPeriod"/>
            </a:pPr>
            <a:r>
              <a:rPr lang="en-GB" b="1" dirty="0">
                <a:latin typeface="Algerian" pitchFamily="82" charset="0"/>
              </a:rPr>
              <a:t>https://github.com/jamurnisa315-star/JAMUR-NISSA-TNSDC-FWWD-DP.git</a:t>
            </a:r>
          </a:p>
          <a:p>
            <a:pPr marL="342900" indent="-342900">
              <a:buFont typeface="+mj-lt"/>
              <a:buAutoNum type="arabicPeriod"/>
            </a:pPr>
            <a:endParaRPr lang="en-GB" b="1" dirty="0">
              <a:latin typeface="Algerian" pitchFamily="82" charset="0"/>
            </a:endParaRPr>
          </a:p>
          <a:p>
            <a:pPr marL="342900" indent="-342900">
              <a:buFont typeface="+mj-lt"/>
              <a:buAutoNum type="arabicPeriod"/>
            </a:pPr>
            <a:endParaRPr lang="en-GB" b="1" dirty="0">
              <a:latin typeface="Algerian" pitchFamily="82" charset="0"/>
            </a:endParaRPr>
          </a:p>
          <a:p>
            <a:pPr marL="0" indent="0">
              <a:buNone/>
            </a:pPr>
            <a:endParaRPr lang="en-GB" b="1" dirty="0">
              <a:latin typeface="Algerian" pitchFamily="82" charset="0"/>
            </a:endParaRPr>
          </a:p>
          <a:p>
            <a:pPr marL="0" indent="0">
              <a:buNone/>
            </a:pPr>
            <a:endParaRPr lang="en-GB" b="1" dirty="0">
              <a:latin typeface="Algerian" pitchFamily="82" charset="0"/>
            </a:endParaRPr>
          </a:p>
          <a:p>
            <a:pPr marL="342900" indent="-342900">
              <a:buFont typeface="+mj-lt"/>
              <a:buAutoNum type="arabicPeriod"/>
            </a:pPr>
            <a:endParaRPr lang="en-US" b="1" dirty="0">
              <a:latin typeface="Algerian" pitchFamily="82" charset="0"/>
            </a:endParaRPr>
          </a:p>
        </p:txBody>
      </p:sp>
      <p:pic>
        <p:nvPicPr>
          <p:cNvPr id="5" name="Picture 4">
            <a:extLst>
              <a:ext uri="{FF2B5EF4-FFF2-40B4-BE49-F238E27FC236}">
                <a16:creationId xmlns:a16="http://schemas.microsoft.com/office/drawing/2014/main" id="{08C367CE-C121-5A01-6443-782637B22B99}"/>
              </a:ext>
            </a:extLst>
          </p:cNvPr>
          <p:cNvPicPr>
            <a:picLocks noChangeAspect="1"/>
          </p:cNvPicPr>
          <p:nvPr/>
        </p:nvPicPr>
        <p:blipFill>
          <a:blip r:embed="rId2"/>
          <a:stretch>
            <a:fillRect/>
          </a:stretch>
        </p:blipFill>
        <p:spPr>
          <a:xfrm>
            <a:off x="8227219" y="1844413"/>
            <a:ext cx="2723025" cy="2929993"/>
          </a:xfrm>
          <a:prstGeom prst="rect">
            <a:avLst/>
          </a:prstGeom>
        </p:spPr>
      </p:pic>
    </p:spTree>
    <p:extLst>
      <p:ext uri="{BB962C8B-B14F-4D97-AF65-F5344CB8AC3E}">
        <p14:creationId xmlns:p14="http://schemas.microsoft.com/office/powerpoint/2010/main" val="166967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261AFC-90CE-4334-497E-05A10D95D38C}"/>
              </a:ext>
            </a:extLst>
          </p:cNvPr>
          <p:cNvSpPr>
            <a:spLocks noGrp="1"/>
          </p:cNvSpPr>
          <p:nvPr>
            <p:ph idx="1"/>
          </p:nvPr>
        </p:nvSpPr>
        <p:spPr>
          <a:xfrm>
            <a:off x="4176119" y="2464595"/>
            <a:ext cx="5197077" cy="1169789"/>
          </a:xfrm>
        </p:spPr>
        <p:txBody>
          <a:bodyPr>
            <a:normAutofit/>
          </a:bodyPr>
          <a:lstStyle/>
          <a:p>
            <a:pPr marL="0" indent="0">
              <a:buNone/>
            </a:pPr>
            <a:r>
              <a:rPr lang="en-GB" sz="6000" b="1" dirty="0">
                <a:solidFill>
                  <a:schemeClr val="accent6"/>
                </a:solidFill>
                <a:latin typeface="Algerian" pitchFamily="82" charset="0"/>
              </a:rPr>
              <a:t>Thank you </a:t>
            </a:r>
            <a:endParaRPr lang="en-US" sz="6000" b="1" dirty="0">
              <a:solidFill>
                <a:schemeClr val="accent6"/>
              </a:solidFill>
              <a:latin typeface="Algerian" pitchFamily="82" charset="0"/>
            </a:endParaRPr>
          </a:p>
        </p:txBody>
      </p:sp>
    </p:spTree>
    <p:extLst>
      <p:ext uri="{BB962C8B-B14F-4D97-AF65-F5344CB8AC3E}">
        <p14:creationId xmlns:p14="http://schemas.microsoft.com/office/powerpoint/2010/main" val="82430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09D49A-21B7-9CC8-9A36-F5C0E1797562}"/>
              </a:ext>
            </a:extLst>
          </p:cNvPr>
          <p:cNvSpPr>
            <a:spLocks noGrp="1"/>
          </p:cNvSpPr>
          <p:nvPr>
            <p:ph idx="1"/>
          </p:nvPr>
        </p:nvSpPr>
        <p:spPr>
          <a:xfrm>
            <a:off x="2638428" y="2738436"/>
            <a:ext cx="3707604" cy="1595439"/>
          </a:xfrm>
        </p:spPr>
        <p:txBody>
          <a:bodyPr>
            <a:normAutofit/>
          </a:bodyPr>
          <a:lstStyle/>
          <a:p>
            <a:pPr marL="0" indent="0">
              <a:buNone/>
            </a:pPr>
            <a:r>
              <a:rPr lang="en-GB" sz="3200" dirty="0">
                <a:solidFill>
                  <a:schemeClr val="accent4">
                    <a:lumMod val="75000"/>
                  </a:schemeClr>
                </a:solidFill>
              </a:rPr>
              <a:t>DIGITAL PORTFOLIO </a:t>
            </a:r>
          </a:p>
          <a:p>
            <a:pPr marL="0" indent="0">
              <a:buNone/>
            </a:pPr>
            <a:r>
              <a:rPr lang="en-GB" sz="3200" dirty="0">
                <a:solidFill>
                  <a:schemeClr val="accent4">
                    <a:lumMod val="75000"/>
                  </a:schemeClr>
                </a:solidFill>
              </a:rPr>
              <a:t>OF </a:t>
            </a:r>
          </a:p>
          <a:p>
            <a:pPr marL="0" indent="0">
              <a:buNone/>
            </a:pPr>
            <a:r>
              <a:rPr lang="en-GB" sz="3200" dirty="0">
                <a:solidFill>
                  <a:schemeClr val="accent4">
                    <a:lumMod val="75000"/>
                  </a:schemeClr>
                </a:solidFill>
              </a:rPr>
              <a:t>JM.JAMUR NISSA</a:t>
            </a:r>
            <a:endParaRPr lang="en-US" sz="3200" dirty="0">
              <a:solidFill>
                <a:schemeClr val="accent4">
                  <a:lumMod val="75000"/>
                </a:schemeClr>
              </a:solidFill>
            </a:endParaRPr>
          </a:p>
        </p:txBody>
      </p:sp>
      <p:pic>
        <p:nvPicPr>
          <p:cNvPr id="6" name="Picture 5">
            <a:extLst>
              <a:ext uri="{FF2B5EF4-FFF2-40B4-BE49-F238E27FC236}">
                <a16:creationId xmlns:a16="http://schemas.microsoft.com/office/drawing/2014/main" id="{F7EB48DF-3FA4-B790-E06E-063185FA7C9B}"/>
              </a:ext>
            </a:extLst>
          </p:cNvPr>
          <p:cNvPicPr>
            <a:picLocks noChangeAspect="1"/>
          </p:cNvPicPr>
          <p:nvPr/>
        </p:nvPicPr>
        <p:blipFill>
          <a:blip r:embed="rId2"/>
          <a:stretch>
            <a:fillRect/>
          </a:stretch>
        </p:blipFill>
        <p:spPr>
          <a:xfrm>
            <a:off x="7932507" y="2053165"/>
            <a:ext cx="1861619" cy="3757086"/>
          </a:xfrm>
          <a:prstGeom prst="rect">
            <a:avLst/>
          </a:prstGeom>
        </p:spPr>
      </p:pic>
    </p:spTree>
    <p:extLst>
      <p:ext uri="{BB962C8B-B14F-4D97-AF65-F5344CB8AC3E}">
        <p14:creationId xmlns:p14="http://schemas.microsoft.com/office/powerpoint/2010/main" val="3210046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44FF7F-DFF6-1186-8F4A-1A468FC4D1B2}"/>
              </a:ext>
            </a:extLst>
          </p:cNvPr>
          <p:cNvSpPr>
            <a:spLocks noGrp="1"/>
          </p:cNvSpPr>
          <p:nvPr>
            <p:ph type="title"/>
          </p:nvPr>
        </p:nvSpPr>
        <p:spPr>
          <a:xfrm>
            <a:off x="2893219" y="907850"/>
            <a:ext cx="6917530" cy="619126"/>
          </a:xfrm>
        </p:spPr>
        <p:txBody>
          <a:bodyPr>
            <a:normAutofit fontScale="90000"/>
          </a:bodyPr>
          <a:lstStyle/>
          <a:p>
            <a:r>
              <a:rPr lang="en-GB" dirty="0">
                <a:solidFill>
                  <a:schemeClr val="accent6">
                    <a:lumMod val="75000"/>
                  </a:schemeClr>
                </a:solidFill>
                <a:latin typeface="Algerian" pitchFamily="82" charset="0"/>
              </a:rPr>
              <a:t>AGENDA</a:t>
            </a:r>
            <a:r>
              <a:rPr lang="en-GB" dirty="0">
                <a:solidFill>
                  <a:schemeClr val="bg1"/>
                </a:solidFill>
              </a:rPr>
              <a:t> </a:t>
            </a:r>
            <a:endParaRPr lang="en-US" dirty="0">
              <a:solidFill>
                <a:schemeClr val="bg1"/>
              </a:solidFill>
            </a:endParaRPr>
          </a:p>
        </p:txBody>
      </p:sp>
      <p:sp>
        <p:nvSpPr>
          <p:cNvPr id="5" name="Subtitle 4">
            <a:extLst>
              <a:ext uri="{FF2B5EF4-FFF2-40B4-BE49-F238E27FC236}">
                <a16:creationId xmlns:a16="http://schemas.microsoft.com/office/drawing/2014/main" id="{BC121EAC-FDE0-1F57-D921-329515844F54}"/>
              </a:ext>
            </a:extLst>
          </p:cNvPr>
          <p:cNvSpPr>
            <a:spLocks noGrp="1"/>
          </p:cNvSpPr>
          <p:nvPr>
            <p:ph idx="1"/>
          </p:nvPr>
        </p:nvSpPr>
        <p:spPr>
          <a:xfrm>
            <a:off x="2803922" y="1762125"/>
            <a:ext cx="7148513" cy="4238626"/>
          </a:xfrm>
        </p:spPr>
        <p:txBody>
          <a:bodyPr anchor="t">
            <a:noAutofit/>
          </a:bodyPr>
          <a:lstStyle/>
          <a:p>
            <a:pPr marL="342900" indent="-342900" algn="just">
              <a:buFont typeface="+mj-lt"/>
              <a:buAutoNum type="arabicPeriod"/>
            </a:pPr>
            <a:r>
              <a:rPr lang="en-GB" dirty="0">
                <a:latin typeface="Algerian" pitchFamily="82" charset="0"/>
              </a:rPr>
              <a:t>Problem Statement
Project Overview</a:t>
            </a:r>
          </a:p>
          <a:p>
            <a:pPr marL="342900" indent="-342900" algn="just">
              <a:buFont typeface="+mj-lt"/>
              <a:buAutoNum type="arabicPeriod"/>
            </a:pPr>
            <a:r>
              <a:rPr lang="en-GB" dirty="0">
                <a:latin typeface="Algerian" pitchFamily="82" charset="0"/>
              </a:rPr>
              <a:t>End Users
Tools and Technologies
Portfolio design and Layout
Features and Functionality
Results and Screenshots
Conclusion
</a:t>
            </a:r>
            <a:r>
              <a:rPr lang="en-GB" dirty="0" err="1">
                <a:latin typeface="Algerian" pitchFamily="82" charset="0"/>
              </a:rPr>
              <a:t>Github</a:t>
            </a:r>
            <a:r>
              <a:rPr lang="en-GB" dirty="0">
                <a:latin typeface="Algerian" pitchFamily="82" charset="0"/>
              </a:rPr>
              <a:t> Link</a:t>
            </a:r>
            <a:endParaRPr lang="en-US" dirty="0">
              <a:latin typeface="Algerian" pitchFamily="82" charset="0"/>
            </a:endParaRPr>
          </a:p>
        </p:txBody>
      </p:sp>
      <p:pic>
        <p:nvPicPr>
          <p:cNvPr id="2" name="Picture 1">
            <a:extLst>
              <a:ext uri="{FF2B5EF4-FFF2-40B4-BE49-F238E27FC236}">
                <a16:creationId xmlns:a16="http://schemas.microsoft.com/office/drawing/2014/main" id="{1B3B6BE9-09C9-98A1-B5F1-4A92091A6EEA}"/>
              </a:ext>
            </a:extLst>
          </p:cNvPr>
          <p:cNvPicPr>
            <a:picLocks noChangeAspect="1"/>
          </p:cNvPicPr>
          <p:nvPr/>
        </p:nvPicPr>
        <p:blipFill>
          <a:blip r:embed="rId2"/>
          <a:stretch>
            <a:fillRect/>
          </a:stretch>
        </p:blipFill>
        <p:spPr>
          <a:xfrm>
            <a:off x="7885903" y="2098476"/>
            <a:ext cx="3329783" cy="2711649"/>
          </a:xfrm>
          <a:prstGeom prst="rect">
            <a:avLst/>
          </a:prstGeom>
        </p:spPr>
      </p:pic>
    </p:spTree>
    <p:extLst>
      <p:ext uri="{BB962C8B-B14F-4D97-AF65-F5344CB8AC3E}">
        <p14:creationId xmlns:p14="http://schemas.microsoft.com/office/powerpoint/2010/main" val="396935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D384-C184-C464-DE07-F909A71E4E34}"/>
              </a:ext>
            </a:extLst>
          </p:cNvPr>
          <p:cNvSpPr>
            <a:spLocks noGrp="1"/>
          </p:cNvSpPr>
          <p:nvPr>
            <p:ph type="title"/>
          </p:nvPr>
        </p:nvSpPr>
        <p:spPr>
          <a:xfrm>
            <a:off x="2779710" y="587114"/>
            <a:ext cx="9864727" cy="899056"/>
          </a:xfrm>
        </p:spPr>
        <p:txBody>
          <a:bodyPr/>
          <a:lstStyle/>
          <a:p>
            <a:r>
              <a:rPr lang="en-GB" dirty="0">
                <a:solidFill>
                  <a:schemeClr val="accent6">
                    <a:lumMod val="75000"/>
                  </a:schemeClr>
                </a:solidFill>
                <a:latin typeface="Algerian" pitchFamily="82" charset="0"/>
              </a:rPr>
              <a:t>PROBLEM STATEMENT</a:t>
            </a:r>
            <a:r>
              <a:rPr lang="en-GB" dirty="0"/>
              <a:t> </a:t>
            </a:r>
            <a:endParaRPr lang="en-US" dirty="0"/>
          </a:p>
        </p:txBody>
      </p:sp>
      <p:sp>
        <p:nvSpPr>
          <p:cNvPr id="3" name="Content Placeholder 2">
            <a:extLst>
              <a:ext uri="{FF2B5EF4-FFF2-40B4-BE49-F238E27FC236}">
                <a16:creationId xmlns:a16="http://schemas.microsoft.com/office/drawing/2014/main" id="{320EBB3D-6C85-5916-6BCE-1BBC8A927E95}"/>
              </a:ext>
            </a:extLst>
          </p:cNvPr>
          <p:cNvSpPr>
            <a:spLocks noGrp="1"/>
          </p:cNvSpPr>
          <p:nvPr>
            <p:ph idx="1"/>
          </p:nvPr>
        </p:nvSpPr>
        <p:spPr>
          <a:xfrm>
            <a:off x="1272778" y="1804985"/>
            <a:ext cx="5993604" cy="3649133"/>
          </a:xfrm>
        </p:spPr>
        <p:txBody>
          <a:bodyPr>
            <a:noAutofit/>
          </a:bodyPr>
          <a:lstStyle/>
          <a:p>
            <a:pPr marL="0" indent="0">
              <a:buNone/>
            </a:pPr>
            <a:r>
              <a:rPr lang="en-GB" sz="2000" dirty="0">
                <a:latin typeface="Algerian" pitchFamily="82" charset="0"/>
              </a:rPr>
              <a:t>In today’s competitive academic and professional environment, individuals often struggle to present their skills, achievements, and projects in a structured and visually appealing way. Traditional resumes and static documents fail to capture creativity, interactivity, and real-time updates. As a result, employers, clients, and institutions find it difficult to evaluate the full potential of an individual.</a:t>
            </a:r>
            <a:endParaRPr lang="en-US" sz="2000" dirty="0">
              <a:latin typeface="Algerian" pitchFamily="82" charset="0"/>
            </a:endParaRPr>
          </a:p>
        </p:txBody>
      </p:sp>
      <p:pic>
        <p:nvPicPr>
          <p:cNvPr id="5" name="Picture 4">
            <a:extLst>
              <a:ext uri="{FF2B5EF4-FFF2-40B4-BE49-F238E27FC236}">
                <a16:creationId xmlns:a16="http://schemas.microsoft.com/office/drawing/2014/main" id="{8E2740CC-E562-FD3D-CD36-8457E0DF244E}"/>
              </a:ext>
            </a:extLst>
          </p:cNvPr>
          <p:cNvPicPr>
            <a:picLocks noChangeAspect="1"/>
          </p:cNvPicPr>
          <p:nvPr/>
        </p:nvPicPr>
        <p:blipFill>
          <a:blip r:embed="rId2"/>
          <a:stretch>
            <a:fillRect/>
          </a:stretch>
        </p:blipFill>
        <p:spPr>
          <a:xfrm>
            <a:off x="8548688" y="2664090"/>
            <a:ext cx="2608659" cy="2035969"/>
          </a:xfrm>
          <a:prstGeom prst="rect">
            <a:avLst/>
          </a:prstGeom>
        </p:spPr>
      </p:pic>
    </p:spTree>
    <p:extLst>
      <p:ext uri="{BB962C8B-B14F-4D97-AF65-F5344CB8AC3E}">
        <p14:creationId xmlns:p14="http://schemas.microsoft.com/office/powerpoint/2010/main" val="212242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03910-A792-ADDB-D291-B8C5465E1817}"/>
              </a:ext>
            </a:extLst>
          </p:cNvPr>
          <p:cNvSpPr>
            <a:spLocks noGrp="1"/>
          </p:cNvSpPr>
          <p:nvPr>
            <p:ph type="title"/>
          </p:nvPr>
        </p:nvSpPr>
        <p:spPr>
          <a:xfrm>
            <a:off x="3658196" y="1178719"/>
            <a:ext cx="6660355" cy="491133"/>
          </a:xfrm>
        </p:spPr>
        <p:txBody>
          <a:bodyPr>
            <a:normAutofit fontScale="90000"/>
          </a:bodyPr>
          <a:lstStyle/>
          <a:p>
            <a:r>
              <a:rPr lang="en-GB" dirty="0">
                <a:solidFill>
                  <a:schemeClr val="accent6">
                    <a:lumMod val="75000"/>
                  </a:schemeClr>
                </a:solidFill>
                <a:latin typeface="Algerian" pitchFamily="82" charset="0"/>
              </a:rPr>
              <a:t>Project overview </a:t>
            </a:r>
            <a:endParaRPr lang="en-US" dirty="0">
              <a:solidFill>
                <a:schemeClr val="accent6">
                  <a:lumMod val="75000"/>
                </a:schemeClr>
              </a:solidFill>
              <a:latin typeface="Algerian" pitchFamily="82" charset="0"/>
            </a:endParaRPr>
          </a:p>
        </p:txBody>
      </p:sp>
      <p:sp>
        <p:nvSpPr>
          <p:cNvPr id="3" name="Content Placeholder 2">
            <a:extLst>
              <a:ext uri="{FF2B5EF4-FFF2-40B4-BE49-F238E27FC236}">
                <a16:creationId xmlns:a16="http://schemas.microsoft.com/office/drawing/2014/main" id="{789BA3E9-6FF7-112D-CF0D-97F17904CE92}"/>
              </a:ext>
            </a:extLst>
          </p:cNvPr>
          <p:cNvSpPr>
            <a:spLocks noGrp="1"/>
          </p:cNvSpPr>
          <p:nvPr>
            <p:ph idx="1"/>
          </p:nvPr>
        </p:nvSpPr>
        <p:spPr>
          <a:xfrm>
            <a:off x="1189436" y="2330350"/>
            <a:ext cx="7429499" cy="2197299"/>
          </a:xfrm>
        </p:spPr>
        <p:txBody>
          <a:bodyPr>
            <a:normAutofit/>
          </a:bodyPr>
          <a:lstStyle/>
          <a:p>
            <a:r>
              <a:rPr lang="en-GB" dirty="0">
                <a:latin typeface="Algerian" pitchFamily="82" charset="0"/>
              </a:rPr>
              <a:t>A personal digital portfolio website
Dark theme design with Tailwind CSS
Sections: Home, About, Skills, Projects, Contact
Responsive design with smooth scrolling
Interactive features using JavaScript</a:t>
            </a:r>
            <a:endParaRPr lang="en-US" dirty="0">
              <a:latin typeface="Algerian" pitchFamily="82" charset="0"/>
            </a:endParaRPr>
          </a:p>
        </p:txBody>
      </p:sp>
      <p:pic>
        <p:nvPicPr>
          <p:cNvPr id="4" name="Picture 3">
            <a:extLst>
              <a:ext uri="{FF2B5EF4-FFF2-40B4-BE49-F238E27FC236}">
                <a16:creationId xmlns:a16="http://schemas.microsoft.com/office/drawing/2014/main" id="{B10F1B74-1FBC-9C44-1825-68998B37960A}"/>
              </a:ext>
            </a:extLst>
          </p:cNvPr>
          <p:cNvPicPr>
            <a:picLocks noChangeAspect="1"/>
          </p:cNvPicPr>
          <p:nvPr/>
        </p:nvPicPr>
        <p:blipFill>
          <a:blip r:embed="rId2"/>
          <a:stretch>
            <a:fillRect/>
          </a:stretch>
        </p:blipFill>
        <p:spPr>
          <a:xfrm>
            <a:off x="8446714" y="2488406"/>
            <a:ext cx="2795764" cy="2197299"/>
          </a:xfrm>
          <a:prstGeom prst="rect">
            <a:avLst/>
          </a:prstGeom>
        </p:spPr>
      </p:pic>
    </p:spTree>
    <p:extLst>
      <p:ext uri="{BB962C8B-B14F-4D97-AF65-F5344CB8AC3E}">
        <p14:creationId xmlns:p14="http://schemas.microsoft.com/office/powerpoint/2010/main" val="390465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1EF4-22A3-8628-28C9-74039D261473}"/>
              </a:ext>
            </a:extLst>
          </p:cNvPr>
          <p:cNvSpPr>
            <a:spLocks noGrp="1"/>
          </p:cNvSpPr>
          <p:nvPr>
            <p:ph type="title"/>
          </p:nvPr>
        </p:nvSpPr>
        <p:spPr>
          <a:xfrm>
            <a:off x="4335069" y="519847"/>
            <a:ext cx="5892401" cy="1759604"/>
          </a:xfrm>
        </p:spPr>
        <p:txBody>
          <a:bodyPr/>
          <a:lstStyle/>
          <a:p>
            <a:r>
              <a:rPr lang="en-GB" dirty="0">
                <a:solidFill>
                  <a:schemeClr val="accent6">
                    <a:lumMod val="75000"/>
                  </a:schemeClr>
                </a:solidFill>
                <a:latin typeface="Algerian" pitchFamily="82" charset="0"/>
              </a:rPr>
              <a:t>End users</a:t>
            </a:r>
            <a:endParaRPr lang="en-US" dirty="0">
              <a:solidFill>
                <a:schemeClr val="accent6">
                  <a:lumMod val="75000"/>
                </a:schemeClr>
              </a:solidFill>
              <a:latin typeface="Algerian" pitchFamily="82" charset="0"/>
            </a:endParaRPr>
          </a:p>
        </p:txBody>
      </p:sp>
      <p:sp>
        <p:nvSpPr>
          <p:cNvPr id="3" name="Content Placeholder 2">
            <a:extLst>
              <a:ext uri="{FF2B5EF4-FFF2-40B4-BE49-F238E27FC236}">
                <a16:creationId xmlns:a16="http://schemas.microsoft.com/office/drawing/2014/main" id="{EEBB0E38-D411-A213-C6C4-FB9A4C7DD68A}"/>
              </a:ext>
            </a:extLst>
          </p:cNvPr>
          <p:cNvSpPr>
            <a:spLocks noGrp="1"/>
          </p:cNvSpPr>
          <p:nvPr>
            <p:ph idx="1"/>
          </p:nvPr>
        </p:nvSpPr>
        <p:spPr>
          <a:xfrm>
            <a:off x="1738314" y="2279451"/>
            <a:ext cx="7429499" cy="2656286"/>
          </a:xfrm>
        </p:spPr>
        <p:txBody>
          <a:bodyPr/>
          <a:lstStyle/>
          <a:p>
            <a:pPr marL="342900" indent="-342900">
              <a:buFont typeface="+mj-lt"/>
              <a:buAutoNum type="arabicPeriod"/>
            </a:pPr>
            <a:r>
              <a:rPr lang="en-GB" dirty="0">
                <a:latin typeface="Algerian" pitchFamily="82" charset="0"/>
              </a:rPr>
              <a:t>Recruiters &amp; Hiring Managers
Teachers / Professors / Academic Evaluators
Clients (Freelancing / Personal Projects)
Peers &amp; Professional Network
General Visitors
Tech Communities</a:t>
            </a:r>
            <a:endParaRPr lang="en-US" dirty="0">
              <a:latin typeface="Algerian" pitchFamily="82" charset="0"/>
            </a:endParaRPr>
          </a:p>
        </p:txBody>
      </p:sp>
      <p:pic>
        <p:nvPicPr>
          <p:cNvPr id="4" name="Picture 3">
            <a:extLst>
              <a:ext uri="{FF2B5EF4-FFF2-40B4-BE49-F238E27FC236}">
                <a16:creationId xmlns:a16="http://schemas.microsoft.com/office/drawing/2014/main" id="{43B47F64-A3C8-A883-EA13-7078A0B4EAA7}"/>
              </a:ext>
            </a:extLst>
          </p:cNvPr>
          <p:cNvPicPr>
            <a:picLocks noChangeAspect="1"/>
          </p:cNvPicPr>
          <p:nvPr/>
        </p:nvPicPr>
        <p:blipFill>
          <a:blip r:embed="rId2"/>
          <a:stretch>
            <a:fillRect/>
          </a:stretch>
        </p:blipFill>
        <p:spPr>
          <a:xfrm>
            <a:off x="8608237" y="2425162"/>
            <a:ext cx="2905091" cy="2656285"/>
          </a:xfrm>
          <a:prstGeom prst="rect">
            <a:avLst/>
          </a:prstGeom>
        </p:spPr>
      </p:pic>
    </p:spTree>
    <p:extLst>
      <p:ext uri="{BB962C8B-B14F-4D97-AF65-F5344CB8AC3E}">
        <p14:creationId xmlns:p14="http://schemas.microsoft.com/office/powerpoint/2010/main" val="281609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B928-E09D-CE93-ADCC-D59C4EE484AC}"/>
              </a:ext>
            </a:extLst>
          </p:cNvPr>
          <p:cNvSpPr>
            <a:spLocks noGrp="1"/>
          </p:cNvSpPr>
          <p:nvPr>
            <p:ph type="title"/>
          </p:nvPr>
        </p:nvSpPr>
        <p:spPr>
          <a:xfrm>
            <a:off x="4613674" y="0"/>
            <a:ext cx="10674352" cy="892968"/>
          </a:xfrm>
        </p:spPr>
        <p:txBody>
          <a:bodyPr/>
          <a:lstStyle/>
          <a:p>
            <a:r>
              <a:rPr lang="en-GB" dirty="0">
                <a:solidFill>
                  <a:schemeClr val="accent6">
                    <a:lumMod val="75000"/>
                  </a:schemeClr>
                </a:solidFill>
                <a:latin typeface="Algerian" pitchFamily="82" charset="0"/>
              </a:rPr>
              <a:t>Tools</a:t>
            </a:r>
            <a:r>
              <a:rPr lang="en-GB" dirty="0"/>
              <a:t> </a:t>
            </a:r>
            <a:endParaRPr lang="en-US" dirty="0"/>
          </a:p>
        </p:txBody>
      </p:sp>
      <p:sp>
        <p:nvSpPr>
          <p:cNvPr id="3" name="Content Placeholder 2">
            <a:extLst>
              <a:ext uri="{FF2B5EF4-FFF2-40B4-BE49-F238E27FC236}">
                <a16:creationId xmlns:a16="http://schemas.microsoft.com/office/drawing/2014/main" id="{DD86C5A9-1477-73A8-6DEB-DB70A59D3929}"/>
              </a:ext>
            </a:extLst>
          </p:cNvPr>
          <p:cNvSpPr>
            <a:spLocks noGrp="1"/>
          </p:cNvSpPr>
          <p:nvPr>
            <p:ph idx="1"/>
          </p:nvPr>
        </p:nvSpPr>
        <p:spPr>
          <a:xfrm>
            <a:off x="440929" y="952500"/>
            <a:ext cx="10131425" cy="3894400"/>
          </a:xfrm>
        </p:spPr>
        <p:txBody>
          <a:bodyPr anchor="t">
            <a:noAutofit/>
          </a:bodyPr>
          <a:lstStyle/>
          <a:p>
            <a:pPr marL="0" indent="0">
              <a:buNone/>
            </a:pPr>
            <a:r>
              <a:rPr lang="en-GB" sz="1400" dirty="0">
                <a:solidFill>
                  <a:schemeClr val="accent6"/>
                </a:solidFill>
                <a:latin typeface="Algerian" pitchFamily="82" charset="0"/>
              </a:rPr>
              <a:t>1.HTML – Structure of the webpage.</a:t>
            </a:r>
          </a:p>
          <a:p>
            <a:pPr marL="0" indent="0">
              <a:buNone/>
            </a:pPr>
            <a:r>
              <a:rPr lang="en-GB" sz="1400" b="1" dirty="0">
                <a:latin typeface="Algerian" pitchFamily="82" charset="0"/>
              </a:rPr>
              <a:t>              Semantic tags (&lt;section&gt;, &lt;</a:t>
            </a:r>
            <a:r>
              <a:rPr lang="en-GB" sz="1400" b="1" dirty="0" err="1">
                <a:latin typeface="Algerian" pitchFamily="82" charset="0"/>
              </a:rPr>
              <a:t>nav</a:t>
            </a:r>
            <a:r>
              <a:rPr lang="en-GB" sz="1400" b="1" dirty="0">
                <a:latin typeface="Algerian" pitchFamily="82" charset="0"/>
              </a:rPr>
              <a:t>&gt;, &lt;footer&gt;)
              Forms (&lt;input&gt;, &lt;</a:t>
            </a:r>
            <a:r>
              <a:rPr lang="en-GB" sz="1400" b="1" dirty="0" err="1">
                <a:latin typeface="Algerian" pitchFamily="82" charset="0"/>
              </a:rPr>
              <a:t>textarea</a:t>
            </a:r>
            <a:r>
              <a:rPr lang="en-GB" sz="1400" b="1" dirty="0">
                <a:latin typeface="Algerian" pitchFamily="82" charset="0"/>
              </a:rPr>
              <a:t>&gt;)</a:t>
            </a:r>
            <a:r>
              <a:rPr lang="en-GB" sz="1400" dirty="0">
                <a:latin typeface="Algerian" pitchFamily="82" charset="0"/>
              </a:rPr>
              <a:t>
</a:t>
            </a:r>
            <a:r>
              <a:rPr lang="en-GB" sz="1400" dirty="0">
                <a:solidFill>
                  <a:schemeClr val="accent6"/>
                </a:solidFill>
                <a:latin typeface="Algerian" pitchFamily="82" charset="0"/>
              </a:rPr>
              <a:t>2.CSS (via </a:t>
            </a:r>
            <a:r>
              <a:rPr lang="en-GB" sz="1400" dirty="0" err="1">
                <a:solidFill>
                  <a:schemeClr val="accent6"/>
                </a:solidFill>
                <a:latin typeface="Algerian" pitchFamily="82" charset="0"/>
              </a:rPr>
              <a:t>TailwindCSS</a:t>
            </a:r>
            <a:r>
              <a:rPr lang="en-GB" sz="1400" dirty="0">
                <a:solidFill>
                  <a:schemeClr val="accent6"/>
                </a:solidFill>
                <a:latin typeface="Algerian" pitchFamily="82" charset="0"/>
              </a:rPr>
              <a:t>) – Styling and responsiveness.</a:t>
            </a:r>
            <a:r>
              <a:rPr lang="en-GB" sz="1400" dirty="0">
                <a:latin typeface="Algerian" pitchFamily="82" charset="0"/>
              </a:rPr>
              <a:t>
              </a:t>
            </a:r>
            <a:r>
              <a:rPr lang="en-GB" sz="1400" b="1" dirty="0">
                <a:latin typeface="Algerian" pitchFamily="82" charset="0"/>
              </a:rPr>
              <a:t>Tailwind utility classes (</a:t>
            </a:r>
            <a:r>
              <a:rPr lang="en-GB" sz="1400" b="1" dirty="0" err="1">
                <a:latin typeface="Algerian" pitchFamily="82" charset="0"/>
              </a:rPr>
              <a:t>bg</a:t>
            </a:r>
            <a:r>
              <a:rPr lang="en-GB" sz="1400" b="1" dirty="0">
                <a:latin typeface="Algerian" pitchFamily="82" charset="0"/>
              </a:rPr>
              <a:t>-dark, flex, grid, px-6, etc.)
              Custom CSS for animations, gradients, hover effects.</a:t>
            </a:r>
            <a:r>
              <a:rPr lang="en-GB" sz="1400" dirty="0">
                <a:latin typeface="Algerian" pitchFamily="82" charset="0"/>
              </a:rPr>
              <a:t>
</a:t>
            </a:r>
            <a:r>
              <a:rPr lang="en-GB" sz="1400" dirty="0">
                <a:solidFill>
                  <a:schemeClr val="accent6"/>
                </a:solidFill>
                <a:latin typeface="Algerian" pitchFamily="82" charset="0"/>
              </a:rPr>
              <a:t>3.Tailwind </a:t>
            </a:r>
            <a:r>
              <a:rPr lang="en-GB" sz="1400" dirty="0" err="1">
                <a:solidFill>
                  <a:schemeClr val="accent6"/>
                </a:solidFill>
                <a:latin typeface="Algerian" pitchFamily="82" charset="0"/>
              </a:rPr>
              <a:t>Config</a:t>
            </a:r>
            <a:r>
              <a:rPr lang="en-GB" sz="1400" dirty="0">
                <a:solidFill>
                  <a:schemeClr val="accent6"/>
                </a:solidFill>
                <a:latin typeface="Algerian" pitchFamily="82" charset="0"/>
              </a:rPr>
              <a:t> – Extending theme.</a:t>
            </a:r>
            <a:r>
              <a:rPr lang="en-GB" sz="1400" dirty="0">
                <a:latin typeface="Algerian" pitchFamily="82" charset="0"/>
              </a:rPr>
              <a:t>
              </a:t>
            </a:r>
            <a:r>
              <a:rPr lang="en-GB" sz="1400" b="1" dirty="0">
                <a:latin typeface="Algerian" pitchFamily="82" charset="0"/>
              </a:rPr>
              <a:t>Custom </a:t>
            </a:r>
            <a:r>
              <a:rPr lang="en-GB" sz="1400" b="1" dirty="0" err="1">
                <a:latin typeface="Algerian" pitchFamily="82" charset="0"/>
              </a:rPr>
              <a:t>colors</a:t>
            </a:r>
            <a:r>
              <a:rPr lang="en-GB" sz="1400" b="1" dirty="0">
                <a:latin typeface="Algerian" pitchFamily="82" charset="0"/>
              </a:rPr>
              <a:t> (primary, secondary)
              Custom font (Inter)</a:t>
            </a:r>
          </a:p>
          <a:p>
            <a:pPr marL="0" indent="0">
              <a:buNone/>
            </a:pPr>
            <a:r>
              <a:rPr lang="en-GB" sz="1400" dirty="0">
                <a:solidFill>
                  <a:schemeClr val="accent6"/>
                </a:solidFill>
                <a:latin typeface="Algerian" pitchFamily="82" charset="0"/>
              </a:rPr>
              <a:t>4.Font Awesome</a:t>
            </a:r>
            <a:r>
              <a:rPr lang="en-GB" sz="1400" dirty="0">
                <a:solidFill>
                  <a:schemeClr val="accent3"/>
                </a:solidFill>
                <a:latin typeface="Algerian" pitchFamily="82" charset="0"/>
              </a:rPr>
              <a:t> </a:t>
            </a:r>
          </a:p>
          <a:p>
            <a:pPr marL="0" indent="0">
              <a:buNone/>
            </a:pPr>
            <a:r>
              <a:rPr lang="en-GB" sz="1400" b="1" dirty="0">
                <a:solidFill>
                  <a:schemeClr val="accent3"/>
                </a:solidFill>
                <a:latin typeface="Algerian" pitchFamily="82" charset="0"/>
              </a:rPr>
              <a:t>             </a:t>
            </a:r>
            <a:r>
              <a:rPr lang="en-GB" sz="1400" b="1" dirty="0">
                <a:latin typeface="Algerian" pitchFamily="82" charset="0"/>
              </a:rPr>
              <a:t> Icons (fa-bars, fa-arrow-up, fa-paper-plane)      </a:t>
            </a:r>
            <a:r>
              <a:rPr lang="en-GB" sz="1400" dirty="0">
                <a:latin typeface="Algerian" pitchFamily="82" charset="0"/>
              </a:rPr>
              <a:t>
</a:t>
            </a:r>
            <a:r>
              <a:rPr lang="en-GB" sz="1400" dirty="0">
                <a:solidFill>
                  <a:schemeClr val="accent6"/>
                </a:solidFill>
                <a:latin typeface="Algerian" pitchFamily="82" charset="0"/>
              </a:rPr>
              <a:t>5.JavaScript – Interactivity.
</a:t>
            </a:r>
            <a:r>
              <a:rPr lang="en-GB" sz="1400" dirty="0">
                <a:latin typeface="Algerian" pitchFamily="82" charset="0"/>
              </a:rPr>
              <a:t>              </a:t>
            </a:r>
            <a:r>
              <a:rPr lang="en-GB" sz="1400" b="1" dirty="0">
                <a:latin typeface="Algerian" pitchFamily="82" charset="0"/>
              </a:rPr>
              <a:t>Mobile menu toggle
              Smooth scrolling
             Active link highlighting
              Back-to-top button
              Skill bar animations</a:t>
            </a:r>
            <a:endParaRPr lang="en-US" sz="1400" b="1" dirty="0">
              <a:latin typeface="Algerian" pitchFamily="82" charset="0"/>
            </a:endParaRPr>
          </a:p>
        </p:txBody>
      </p:sp>
      <p:pic>
        <p:nvPicPr>
          <p:cNvPr id="4" name="Picture 3">
            <a:extLst>
              <a:ext uri="{FF2B5EF4-FFF2-40B4-BE49-F238E27FC236}">
                <a16:creationId xmlns:a16="http://schemas.microsoft.com/office/drawing/2014/main" id="{279D834B-8567-3026-11AD-1C2C6F214A57}"/>
              </a:ext>
            </a:extLst>
          </p:cNvPr>
          <p:cNvPicPr>
            <a:picLocks noChangeAspect="1"/>
          </p:cNvPicPr>
          <p:nvPr/>
        </p:nvPicPr>
        <p:blipFill>
          <a:blip r:embed="rId2"/>
          <a:stretch>
            <a:fillRect/>
          </a:stretch>
        </p:blipFill>
        <p:spPr>
          <a:xfrm>
            <a:off x="8175989" y="2309814"/>
            <a:ext cx="3283955" cy="2405062"/>
          </a:xfrm>
          <a:prstGeom prst="rect">
            <a:avLst/>
          </a:prstGeom>
        </p:spPr>
      </p:pic>
    </p:spTree>
    <p:extLst>
      <p:ext uri="{BB962C8B-B14F-4D97-AF65-F5344CB8AC3E}">
        <p14:creationId xmlns:p14="http://schemas.microsoft.com/office/powerpoint/2010/main" val="40028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87EF6-7A11-D62A-C1C1-4D8C2FFAF951}"/>
              </a:ext>
            </a:extLst>
          </p:cNvPr>
          <p:cNvSpPr>
            <a:spLocks noGrp="1"/>
          </p:cNvSpPr>
          <p:nvPr>
            <p:ph type="title"/>
          </p:nvPr>
        </p:nvSpPr>
        <p:spPr>
          <a:xfrm>
            <a:off x="2828927" y="1133343"/>
            <a:ext cx="10131425" cy="1456267"/>
          </a:xfrm>
        </p:spPr>
        <p:txBody>
          <a:bodyPr/>
          <a:lstStyle/>
          <a:p>
            <a:r>
              <a:rPr lang="en-GB" dirty="0">
                <a:solidFill>
                  <a:schemeClr val="accent6">
                    <a:lumMod val="75000"/>
                  </a:schemeClr>
                </a:solidFill>
                <a:latin typeface="Algerian" pitchFamily="82" charset="0"/>
              </a:rPr>
              <a:t>Techniques</a:t>
            </a:r>
            <a:r>
              <a:rPr lang="en-GB" dirty="0"/>
              <a:t> </a:t>
            </a:r>
            <a:endParaRPr lang="en-US" dirty="0"/>
          </a:p>
        </p:txBody>
      </p:sp>
      <p:sp>
        <p:nvSpPr>
          <p:cNvPr id="3" name="Content Placeholder 2">
            <a:extLst>
              <a:ext uri="{FF2B5EF4-FFF2-40B4-BE49-F238E27FC236}">
                <a16:creationId xmlns:a16="http://schemas.microsoft.com/office/drawing/2014/main" id="{A4C03DA6-B2D6-7739-879C-9DF44474C6DB}"/>
              </a:ext>
            </a:extLst>
          </p:cNvPr>
          <p:cNvSpPr>
            <a:spLocks noGrp="1"/>
          </p:cNvSpPr>
          <p:nvPr>
            <p:ph idx="1"/>
          </p:nvPr>
        </p:nvSpPr>
        <p:spPr>
          <a:xfrm>
            <a:off x="1818679" y="2402086"/>
            <a:ext cx="6981824" cy="2544962"/>
          </a:xfrm>
        </p:spPr>
        <p:txBody>
          <a:bodyPr>
            <a:normAutofit fontScale="70000" lnSpcReduction="20000"/>
          </a:bodyPr>
          <a:lstStyle/>
          <a:p>
            <a:r>
              <a:rPr lang="en-GB" b="1" dirty="0">
                <a:latin typeface="Algerian" pitchFamily="82" charset="0"/>
              </a:rPr>
              <a:t>Responsive Design – Using Tailwind’s md: breakpoints.
Dark Theme – Custom background + </a:t>
            </a:r>
            <a:r>
              <a:rPr lang="en-GB" b="1" dirty="0" err="1">
                <a:latin typeface="Algerian" pitchFamily="82" charset="0"/>
              </a:rPr>
              <a:t>darkMode</a:t>
            </a:r>
            <a:r>
              <a:rPr lang="en-GB" b="1" dirty="0">
                <a:latin typeface="Algerian" pitchFamily="82" charset="0"/>
              </a:rPr>
              <a:t>: ‘class’.
Gradient Effects – linear-gradient for text and buttons.
Animations – </a:t>
            </a:r>
            <a:r>
              <a:rPr lang="en-GB" b="1" dirty="0" err="1">
                <a:latin typeface="Algerian" pitchFamily="82" charset="0"/>
              </a:rPr>
              <a:t>Keyframes</a:t>
            </a:r>
            <a:r>
              <a:rPr lang="en-GB" b="1" dirty="0">
                <a:latin typeface="Algerian" pitchFamily="82" charset="0"/>
              </a:rPr>
              <a:t> (float) + transition effects.
Card Hover Effects – Shadow + slight movement on hover.
Scroll-Based UI Updates – Active navigation highlighting.
Accessibility Basics – Labels for form inputs (&lt;label&gt;).
Utility-First CSS – Tailwind reduces writing custom CSS.</a:t>
            </a:r>
          </a:p>
          <a:p>
            <a:r>
              <a:rPr lang="en-GB" b="1">
                <a:latin typeface="Algerian" pitchFamily="82" charset="0"/>
              </a:rPr>
              <a:t>I Used  </a:t>
            </a:r>
            <a:r>
              <a:rPr lang="en-GB" b="1" dirty="0">
                <a:latin typeface="Algerian" pitchFamily="82" charset="0"/>
              </a:rPr>
              <a:t>The ( </a:t>
            </a:r>
            <a:r>
              <a:rPr lang="en-GB" b="1" dirty="0" err="1">
                <a:latin typeface="Algerian" pitchFamily="82" charset="0"/>
              </a:rPr>
              <a:t>codepen</a:t>
            </a:r>
            <a:r>
              <a:rPr lang="en-GB" b="1" dirty="0">
                <a:latin typeface="Algerian" pitchFamily="82" charset="0"/>
              </a:rPr>
              <a:t>)  code editor </a:t>
            </a:r>
            <a:endParaRPr lang="en-US" b="1" dirty="0">
              <a:latin typeface="Algerian" pitchFamily="82" charset="0"/>
            </a:endParaRPr>
          </a:p>
        </p:txBody>
      </p:sp>
      <p:pic>
        <p:nvPicPr>
          <p:cNvPr id="4" name="Picture 3">
            <a:extLst>
              <a:ext uri="{FF2B5EF4-FFF2-40B4-BE49-F238E27FC236}">
                <a16:creationId xmlns:a16="http://schemas.microsoft.com/office/drawing/2014/main" id="{9F3D8BF7-6342-D9D6-1AFF-375377D8B6A4}"/>
              </a:ext>
            </a:extLst>
          </p:cNvPr>
          <p:cNvPicPr>
            <a:picLocks noChangeAspect="1"/>
          </p:cNvPicPr>
          <p:nvPr/>
        </p:nvPicPr>
        <p:blipFill>
          <a:blip r:embed="rId2"/>
          <a:stretch>
            <a:fillRect/>
          </a:stretch>
        </p:blipFill>
        <p:spPr>
          <a:xfrm>
            <a:off x="8495110" y="2589610"/>
            <a:ext cx="2577108" cy="2357438"/>
          </a:xfrm>
          <a:prstGeom prst="rect">
            <a:avLst/>
          </a:prstGeom>
        </p:spPr>
      </p:pic>
    </p:spTree>
    <p:extLst>
      <p:ext uri="{BB962C8B-B14F-4D97-AF65-F5344CB8AC3E}">
        <p14:creationId xmlns:p14="http://schemas.microsoft.com/office/powerpoint/2010/main" val="140559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708A-1E15-7410-00E5-DF9EEA300A4E}"/>
              </a:ext>
            </a:extLst>
          </p:cNvPr>
          <p:cNvSpPr>
            <a:spLocks noGrp="1"/>
          </p:cNvSpPr>
          <p:nvPr>
            <p:ph type="title"/>
          </p:nvPr>
        </p:nvSpPr>
        <p:spPr>
          <a:xfrm>
            <a:off x="3693322" y="775692"/>
            <a:ext cx="7598569" cy="1092200"/>
          </a:xfrm>
        </p:spPr>
        <p:txBody>
          <a:bodyPr/>
          <a:lstStyle/>
          <a:p>
            <a:r>
              <a:rPr lang="en-GB" dirty="0">
                <a:solidFill>
                  <a:schemeClr val="accent6">
                    <a:lumMod val="75000"/>
                  </a:schemeClr>
                </a:solidFill>
                <a:latin typeface="Algerian" pitchFamily="82" charset="0"/>
              </a:rPr>
              <a:t>Portfolio design</a:t>
            </a:r>
            <a:r>
              <a:rPr lang="en-GB" dirty="0">
                <a:solidFill>
                  <a:schemeClr val="accent6">
                    <a:lumMod val="75000"/>
                  </a:schemeClr>
                </a:solidFill>
              </a:rPr>
              <a:t>  </a:t>
            </a:r>
            <a:endParaRPr 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id="{C352C463-CE26-3C75-7808-072654CE4D3B}"/>
              </a:ext>
            </a:extLst>
          </p:cNvPr>
          <p:cNvSpPr>
            <a:spLocks noGrp="1"/>
          </p:cNvSpPr>
          <p:nvPr>
            <p:ph idx="1"/>
          </p:nvPr>
        </p:nvSpPr>
        <p:spPr>
          <a:xfrm>
            <a:off x="2538415" y="2379861"/>
            <a:ext cx="7598569" cy="2736850"/>
          </a:xfrm>
        </p:spPr>
        <p:txBody>
          <a:bodyPr>
            <a:normAutofit lnSpcReduction="10000"/>
          </a:bodyPr>
          <a:lstStyle/>
          <a:p>
            <a:pPr marL="342900" indent="-342900">
              <a:buFont typeface="+mj-lt"/>
              <a:buAutoNum type="arabicPeriod"/>
            </a:pPr>
            <a:r>
              <a:rPr lang="en-GB" dirty="0">
                <a:latin typeface="Algerian" pitchFamily="82" charset="0"/>
              </a:rPr>
              <a:t>Dark Theme </a:t>
            </a:r>
          </a:p>
          <a:p>
            <a:pPr marL="342900" indent="-342900">
              <a:buFont typeface="+mj-lt"/>
              <a:buAutoNum type="arabicPeriod"/>
            </a:pPr>
            <a:r>
              <a:rPr lang="en-GB" dirty="0">
                <a:latin typeface="Algerian" pitchFamily="82" charset="0"/>
              </a:rPr>
              <a:t>Gradient Highlights</a:t>
            </a:r>
          </a:p>
          <a:p>
            <a:pPr marL="342900" indent="-342900">
              <a:buFont typeface="+mj-lt"/>
              <a:buAutoNum type="arabicPeriod"/>
            </a:pPr>
            <a:r>
              <a:rPr lang="en-GB" dirty="0">
                <a:latin typeface="Algerian" pitchFamily="82" charset="0"/>
              </a:rPr>
              <a:t>Responsive design </a:t>
            </a:r>
          </a:p>
          <a:p>
            <a:pPr marL="342900" indent="-342900">
              <a:buFont typeface="+mj-lt"/>
              <a:buAutoNum type="arabicPeriod"/>
            </a:pPr>
            <a:r>
              <a:rPr lang="en-GB" dirty="0">
                <a:latin typeface="Algerian" pitchFamily="82" charset="0"/>
              </a:rPr>
              <a:t>Typography and Hierarchy </a:t>
            </a:r>
          </a:p>
          <a:p>
            <a:pPr marL="342900" indent="-342900">
              <a:buFont typeface="+mj-lt"/>
              <a:buAutoNum type="arabicPeriod"/>
            </a:pPr>
            <a:r>
              <a:rPr lang="en-GB" dirty="0">
                <a:latin typeface="Algerian" pitchFamily="82" charset="0"/>
              </a:rPr>
              <a:t>CTA</a:t>
            </a:r>
          </a:p>
          <a:p>
            <a:pPr marL="342900" indent="-342900">
              <a:buFont typeface="+mj-lt"/>
              <a:buAutoNum type="arabicPeriod"/>
            </a:pPr>
            <a:r>
              <a:rPr lang="en-GB" dirty="0">
                <a:latin typeface="Algerian" pitchFamily="82" charset="0"/>
              </a:rPr>
              <a:t>Visual balance </a:t>
            </a:r>
          </a:p>
          <a:p>
            <a:pPr marL="342900" indent="-342900">
              <a:buFont typeface="+mj-lt"/>
              <a:buAutoNum type="arabicPeriod"/>
            </a:pPr>
            <a:r>
              <a:rPr lang="en-GB" dirty="0">
                <a:latin typeface="Algerian" pitchFamily="82" charset="0"/>
              </a:rPr>
              <a:t>Interactive elements </a:t>
            </a:r>
          </a:p>
          <a:p>
            <a:pPr marL="342900" indent="-342900">
              <a:buFont typeface="+mj-lt"/>
              <a:buAutoNum type="arabicPeriod"/>
            </a:pPr>
            <a:endParaRPr lang="en-US" dirty="0"/>
          </a:p>
        </p:txBody>
      </p:sp>
      <p:pic>
        <p:nvPicPr>
          <p:cNvPr id="5" name="Picture 4">
            <a:extLst>
              <a:ext uri="{FF2B5EF4-FFF2-40B4-BE49-F238E27FC236}">
                <a16:creationId xmlns:a16="http://schemas.microsoft.com/office/drawing/2014/main" id="{8F3A70E4-857B-66DE-F002-3419D22D5A99}"/>
              </a:ext>
            </a:extLst>
          </p:cNvPr>
          <p:cNvPicPr>
            <a:picLocks noChangeAspect="1"/>
          </p:cNvPicPr>
          <p:nvPr/>
        </p:nvPicPr>
        <p:blipFill>
          <a:blip r:embed="rId2"/>
          <a:stretch>
            <a:fillRect/>
          </a:stretch>
        </p:blipFill>
        <p:spPr>
          <a:xfrm>
            <a:off x="8346282" y="2224992"/>
            <a:ext cx="2405062" cy="3004164"/>
          </a:xfrm>
          <a:prstGeom prst="rect">
            <a:avLst/>
          </a:prstGeom>
        </p:spPr>
      </p:pic>
    </p:spTree>
    <p:extLst>
      <p:ext uri="{BB962C8B-B14F-4D97-AF65-F5344CB8AC3E}">
        <p14:creationId xmlns:p14="http://schemas.microsoft.com/office/powerpoint/2010/main" val="1367283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Celestial</vt:lpstr>
      <vt:lpstr>Digital portfolio </vt:lpstr>
      <vt:lpstr>PowerPoint Presentation</vt:lpstr>
      <vt:lpstr>AGENDA </vt:lpstr>
      <vt:lpstr>PROBLEM STATEMENT </vt:lpstr>
      <vt:lpstr>Project overview </vt:lpstr>
      <vt:lpstr>End users</vt:lpstr>
      <vt:lpstr>Tools </vt:lpstr>
      <vt:lpstr>Techniques </vt:lpstr>
      <vt:lpstr>Portfolio design  </vt:lpstr>
      <vt:lpstr>Portfolio layout </vt:lpstr>
      <vt:lpstr>Features and functionality </vt:lpstr>
      <vt:lpstr>Screenshot of portfolio </vt:lpstr>
      <vt:lpstr>Conclusion </vt:lpstr>
      <vt:lpstr>GitHub links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Jamur Nisa</dc:creator>
  <cp:lastModifiedBy>Jamur Nisa</cp:lastModifiedBy>
  <cp:revision>22</cp:revision>
  <dcterms:created xsi:type="dcterms:W3CDTF">2025-08-21T13:33:20Z</dcterms:created>
  <dcterms:modified xsi:type="dcterms:W3CDTF">2025-08-26T12:08:35Z</dcterms:modified>
</cp:coreProperties>
</file>