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18C5A-E06D-47D2-84C7-C9E07CE9967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A1838C-9F46-410E-AA3E-66929CA5A539}" type="pres">
      <dgm:prSet presAssocID="{43A18C5A-E06D-47D2-84C7-C9E07CE9967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6A3325-8C24-4916-8992-9B0810561E66}" type="pres">
      <dgm:prSet presAssocID="{43A18C5A-E06D-47D2-84C7-C9E07CE99674}" presName="arrow" presStyleLbl="bgShp" presStyleIdx="0" presStyleCnt="1" custLinFactNeighborX="1744" custLinFactNeighborY="168"/>
      <dgm:spPr/>
    </dgm:pt>
    <dgm:pt modelId="{1C0738B7-A352-484C-8353-14A77A0C6935}" type="pres">
      <dgm:prSet presAssocID="{43A18C5A-E06D-47D2-84C7-C9E07CE99674}" presName="linearProcess" presStyleCnt="0"/>
      <dgm:spPr/>
    </dgm:pt>
  </dgm:ptLst>
  <dgm:cxnLst>
    <dgm:cxn modelId="{3A9A4E88-35A8-4E56-8D26-854C9464B08A}" type="presOf" srcId="{43A18C5A-E06D-47D2-84C7-C9E07CE99674}" destId="{0BA1838C-9F46-410E-AA3E-66929CA5A539}" srcOrd="0" destOrd="0" presId="urn:microsoft.com/office/officeart/2005/8/layout/hProcess9"/>
    <dgm:cxn modelId="{1034B3F7-E6FC-4EC1-8412-3B23CC7C0A72}" type="presParOf" srcId="{0BA1838C-9F46-410E-AA3E-66929CA5A539}" destId="{E06A3325-8C24-4916-8992-9B0810561E66}" srcOrd="0" destOrd="0" presId="urn:microsoft.com/office/officeart/2005/8/layout/hProcess9"/>
    <dgm:cxn modelId="{B4AC9A9C-B4C4-4B6E-8C33-53EA08123EA4}" type="presParOf" srcId="{0BA1838C-9F46-410E-AA3E-66929CA5A539}" destId="{1C0738B7-A352-484C-8353-14A77A0C6935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A3325-8C24-4916-8992-9B0810561E66}">
      <dsp:nvSpPr>
        <dsp:cNvPr id="0" name=""/>
        <dsp:cNvSpPr/>
      </dsp:nvSpPr>
      <dsp:spPr>
        <a:xfrm>
          <a:off x="1014225" y="0"/>
          <a:ext cx="9597560" cy="190158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18" name="chimes.wav"/>
          </p:stSnd>
        </p:sndAc>
      </p:transition>
    </mc:Choice>
    <mc:Fallback xmlns="">
      <p:transition spd="slow">
        <p:fade/>
        <p:sndAc>
          <p:stSnd>
            <p:snd r:embed="rId19" name="chimes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/api/student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87" y="3111690"/>
            <a:ext cx="3435870" cy="2217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04" y="1094014"/>
            <a:ext cx="11723426" cy="222239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t">
            <a:normAutofit fontScale="90000"/>
          </a:bodyPr>
          <a:lstStyle/>
          <a:p>
            <a:pPr lvl="0" algn="ctr">
              <a:spcBef>
                <a:spcPts val="1000"/>
              </a:spcBef>
              <a:buClr>
                <a:srgbClr val="353535"/>
              </a:buClr>
            </a:pPr>
            <a:r>
              <a:rPr lang="en-US" sz="5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Students Enrollment Website</a:t>
            </a:r>
            <a:br>
              <a:rPr lang="en-US" sz="5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</a:br>
            <a:r>
              <a:rPr lang="en-US" sz="5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 </a:t>
            </a:r>
            <a:r>
              <a:rPr lang="en-US" sz="5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 </a:t>
            </a:r>
            <a:r>
              <a:rPr lang="en-US" sz="2000" b="1" dirty="0" smtClean="0">
                <a:solidFill>
                  <a:srgbClr val="B927E9">
                    <a:lumMod val="75000"/>
                  </a:srgbClr>
                </a:solidFill>
              </a:rPr>
              <a:t>Building </a:t>
            </a:r>
            <a:r>
              <a:rPr lang="en-US" sz="2000" b="1" dirty="0">
                <a:solidFill>
                  <a:srgbClr val="B927E9">
                    <a:lumMod val="75000"/>
                  </a:srgbClr>
                </a:solidFill>
              </a:rPr>
              <a:t>the system using Restful APIs</a:t>
            </a:r>
            <a:br>
              <a:rPr lang="en-US" sz="2000" b="1" dirty="0">
                <a:solidFill>
                  <a:srgbClr val="B927E9">
                    <a:lumMod val="75000"/>
                  </a:srgbClr>
                </a:solidFill>
              </a:rPr>
            </a:br>
            <a:endParaRPr lang="en-US" sz="5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9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6274">
        <p14:reveal/>
        <p:sndAc>
          <p:stSnd>
            <p:snd r:embed="rId2" name="chimes.wav"/>
          </p:stSnd>
        </p:sndAc>
      </p:transition>
    </mc:Choice>
    <mc:Fallback xmlns="">
      <p:transition spd="slow" advTm="6274">
        <p:fade/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28175" y="3920646"/>
            <a:ext cx="10171135" cy="2937353"/>
          </a:xfrm>
        </p:spPr>
        <p:txBody>
          <a:bodyPr anchor="t"/>
          <a:lstStyle/>
          <a:p>
            <a:r>
              <a:rPr lang="en-US" sz="2200" dirty="0" smtClean="0"/>
              <a:t>There of course threats to the system that you will be building the API for.  </a:t>
            </a:r>
            <a:r>
              <a:rPr lang="en-US" sz="2200" dirty="0"/>
              <a:t>When you build a web or mobile </a:t>
            </a:r>
            <a:r>
              <a:rPr lang="en-US" sz="2200" dirty="0" err="1" smtClean="0"/>
              <a:t>app,you’ll</a:t>
            </a:r>
            <a:r>
              <a:rPr lang="en-US" sz="2200" dirty="0" smtClean="0"/>
              <a:t> </a:t>
            </a:r>
            <a:r>
              <a:rPr lang="en-US" sz="2200" dirty="0"/>
              <a:t>likely need to offload work to a third party. A platform service lets you use a service that is managed by the service provider. This is also known as a service bus. The key here is that the service provider has the same level of permissions to access your API as you have.</a:t>
            </a:r>
          </a:p>
          <a:p>
            <a:r>
              <a:rPr lang="en-US" sz="2200" dirty="0"/>
              <a:t>Platform services are useful if you’re working with a large external provider that you don’t want to open up the API to as part of your private lives.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0" y="112734"/>
            <a:ext cx="10453450" cy="38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67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014" y="951977"/>
            <a:ext cx="9963910" cy="3945699"/>
          </a:xfrm>
        </p:spPr>
        <p:txBody>
          <a:bodyPr anchor="t"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It allows you to run a service on third-party infrastructure and interact with that service using an API key and gateway.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example, if you work with </a:t>
            </a:r>
            <a:r>
              <a:rPr lang="en-US" sz="2400" dirty="0" err="1">
                <a:solidFill>
                  <a:schemeClr val="tx1"/>
                </a:solidFill>
              </a:rPr>
              <a:t>Airbnb</a:t>
            </a:r>
            <a:r>
              <a:rPr lang="en-US" sz="2400" dirty="0">
                <a:solidFill>
                  <a:schemeClr val="tx1"/>
                </a:solidFill>
              </a:rPr>
              <a:t>, they may run a service that connects directly to your API in the </a:t>
            </a:r>
            <a:r>
              <a:rPr lang="en-US" sz="2400" dirty="0" err="1" smtClean="0">
                <a:solidFill>
                  <a:schemeClr val="tx1"/>
                </a:solidFill>
              </a:rPr>
              <a:t>background,and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you interact with it through their platform.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you use a platform service, you have to be very careful with security, as the company you use to host it could have access to a lot more information about your traffic than you do. You also need to make sure that your service provider knows your API key.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180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86213"/>
            <a:ext cx="8915399" cy="1433405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Website Requirements: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78507" y="2606724"/>
            <a:ext cx="10713493" cy="4251276"/>
          </a:xfrm>
        </p:spPr>
        <p:txBody>
          <a:bodyPr anchor="t"/>
          <a:lstStyle/>
          <a:p>
            <a:r>
              <a:rPr lang="en-US" sz="2200" b="1" dirty="0" smtClean="0"/>
              <a:t>1</a:t>
            </a:r>
            <a:r>
              <a:rPr lang="en-US" sz="2200" dirty="0" smtClean="0"/>
              <a:t>. System should allow applicants to submit their applications on the website</a:t>
            </a:r>
            <a:r>
              <a:rPr lang="en-US" dirty="0" smtClean="0"/>
              <a:t>.</a:t>
            </a:r>
          </a:p>
          <a:p>
            <a:r>
              <a:rPr lang="en-US" sz="2200" b="1" dirty="0" smtClean="0"/>
              <a:t>2. </a:t>
            </a:r>
            <a:r>
              <a:rPr lang="en-US" sz="2200" dirty="0" smtClean="0"/>
              <a:t>The admission team member assess and retrieves the applicants submission.</a:t>
            </a:r>
          </a:p>
          <a:p>
            <a:r>
              <a:rPr lang="en-US" sz="2200" b="1" dirty="0" smtClean="0"/>
              <a:t>3</a:t>
            </a:r>
            <a:r>
              <a:rPr lang="en-US" sz="2200" dirty="0" smtClean="0"/>
              <a:t>. The  </a:t>
            </a:r>
            <a:r>
              <a:rPr lang="en-US" sz="2200" dirty="0"/>
              <a:t>admission team member </a:t>
            </a:r>
            <a:r>
              <a:rPr lang="en-US" sz="2200" dirty="0" smtClean="0"/>
              <a:t>responds to the </a:t>
            </a:r>
            <a:r>
              <a:rPr lang="en-US" sz="2200" dirty="0"/>
              <a:t>applicants </a:t>
            </a:r>
            <a:r>
              <a:rPr lang="en-US" sz="2200" dirty="0" smtClean="0"/>
              <a:t>who have submitted.</a:t>
            </a:r>
          </a:p>
          <a:p>
            <a:r>
              <a:rPr lang="en-US" sz="2200" b="1" dirty="0" smtClean="0"/>
              <a:t>4. </a:t>
            </a:r>
            <a:r>
              <a:rPr lang="en-US" sz="2200" dirty="0" smtClean="0"/>
              <a:t>The applicants is now able retrieve his or her submission</a:t>
            </a:r>
          </a:p>
          <a:p>
            <a:r>
              <a:rPr lang="en-US" sz="2200" b="1" dirty="0" smtClean="0"/>
              <a:t>5. </a:t>
            </a:r>
            <a:r>
              <a:rPr lang="en-US" sz="2200" dirty="0"/>
              <a:t>The applicants </a:t>
            </a:r>
            <a:r>
              <a:rPr lang="en-US" sz="2200" dirty="0" smtClean="0"/>
              <a:t>can view the response from the college and see if their applications was accepted or not.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8693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0156">
        <p14:reveal/>
        <p:sndAc>
          <p:stSnd>
            <p:snd r:embed="rId2" name="chimes.wav"/>
          </p:stSnd>
        </p:sndAc>
      </p:transition>
    </mc:Choice>
    <mc:Fallback xmlns="">
      <p:transition spd="slow" advTm="20156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564" y="163383"/>
            <a:ext cx="8915399" cy="124233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Tools To Be Used: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28633" y="1405719"/>
            <a:ext cx="10563367" cy="4940489"/>
          </a:xfrm>
        </p:spPr>
        <p:txBody>
          <a:bodyPr anchor="t"/>
          <a:lstStyle/>
          <a:p>
            <a:r>
              <a:rPr lang="en-US" b="1" dirty="0" smtClean="0"/>
              <a:t>1.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Visual Studio Code – </a:t>
            </a:r>
            <a:r>
              <a:rPr lang="en-US" sz="2000" dirty="0" smtClean="0">
                <a:latin typeface="+mj-lt"/>
              </a:rPr>
              <a:t>That’s the IDE I choose to use its robust, flexible, compact ,contains a b</a:t>
            </a:r>
            <a:r>
              <a:rPr lang="en-US" sz="2000" dirty="0" smtClean="0"/>
              <a:t>ui</a:t>
            </a:r>
            <a:r>
              <a:rPr lang="en-US" sz="2000" dirty="0" smtClean="0">
                <a:latin typeface="+mj-lt"/>
              </a:rPr>
              <a:t>lt-in s</a:t>
            </a:r>
            <a:r>
              <a:rPr lang="en-US" sz="2000" dirty="0" smtClean="0"/>
              <a:t>er</a:t>
            </a:r>
            <a:r>
              <a:rPr lang="en-US" sz="2000" dirty="0" smtClean="0">
                <a:latin typeface="+mj-lt"/>
              </a:rPr>
              <a:t>v</a:t>
            </a:r>
            <a:r>
              <a:rPr lang="en-US" sz="2000" dirty="0" smtClean="0"/>
              <a:t>e</a:t>
            </a:r>
            <a:r>
              <a:rPr lang="en-US" sz="2000" dirty="0" smtClean="0">
                <a:latin typeface="+mj-lt"/>
              </a:rPr>
              <a:t>r &amp; Fast.</a:t>
            </a:r>
            <a:endParaRPr lang="en-US" sz="2000" dirty="0">
              <a:latin typeface="+mj-lt"/>
            </a:endParaRPr>
          </a:p>
          <a:p>
            <a:r>
              <a:rPr lang="en-US" b="1" dirty="0" smtClean="0"/>
              <a:t>2.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POSTMAN – </a:t>
            </a:r>
            <a:r>
              <a:rPr lang="en-US" sz="2100" dirty="0" smtClean="0"/>
              <a:t>A popular online  &amp; offline tool for testing APIs</a:t>
            </a:r>
          </a:p>
          <a:p>
            <a:r>
              <a:rPr lang="en-US" b="1" dirty="0" smtClean="0"/>
              <a:t>3.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EXPRESS – </a:t>
            </a:r>
            <a:r>
              <a:rPr lang="en-US" sz="2100" dirty="0" smtClean="0"/>
              <a:t>A framework for building fast lightweight web applications </a:t>
            </a:r>
          </a:p>
          <a:p>
            <a:r>
              <a:rPr lang="en-US" b="1" dirty="0" smtClean="0"/>
              <a:t>4.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REST Services – </a:t>
            </a:r>
            <a:r>
              <a:rPr lang="en-US" sz="2100" dirty="0" smtClean="0"/>
              <a:t>The Restful API services that I will use.</a:t>
            </a:r>
            <a:endParaRPr lang="en-US" sz="2100" b="1" dirty="0" smtClean="0"/>
          </a:p>
          <a:p>
            <a:r>
              <a:rPr lang="en-US" b="1" dirty="0"/>
              <a:t>5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NODE -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100" dirty="0" smtClean="0"/>
              <a:t>The Runtime environment that my project will run on, its highly scalable, fast and data request &amp; response rate is amazing </a:t>
            </a:r>
          </a:p>
          <a:p>
            <a:r>
              <a:rPr lang="en-US" b="1" dirty="0"/>
              <a:t>6</a:t>
            </a:r>
            <a:r>
              <a:rPr lang="en-US" b="1" dirty="0" smtClean="0"/>
              <a:t>.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Coding Language – </a:t>
            </a:r>
            <a:r>
              <a:rPr lang="en-US" sz="2100" dirty="0" smtClean="0"/>
              <a:t>I  Choose JavaScript</a:t>
            </a:r>
            <a:r>
              <a:rPr lang="en-US" sz="2100" b="1" dirty="0" smtClean="0"/>
              <a:t> </a:t>
            </a:r>
          </a:p>
          <a:p>
            <a:r>
              <a:rPr lang="en-US" b="1" dirty="0" smtClean="0"/>
              <a:t>7.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Mongo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DB – </a:t>
            </a:r>
            <a:r>
              <a:rPr lang="en-US" sz="2100" dirty="0" smtClean="0"/>
              <a:t>This is the NOSQL database system I choose for the project </a:t>
            </a:r>
            <a:endParaRPr lang="en-US" sz="2100" b="1" dirty="0" smtClean="0"/>
          </a:p>
          <a:p>
            <a:endParaRPr lang="en-US" b="1" dirty="0" smtClean="0"/>
          </a:p>
          <a:p>
            <a:r>
              <a:rPr lang="en-US" dirty="0" smtClean="0"/>
              <a:t> </a:t>
            </a:r>
          </a:p>
          <a:p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40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5690">
        <p15:prstTrans prst="fracture"/>
        <p:sndAc>
          <p:stSnd>
            <p:snd r:embed="rId2" name="chimes.wav"/>
          </p:stSnd>
        </p:sndAc>
      </p:transition>
    </mc:Choice>
    <mc:Fallback xmlns="">
      <p:transition spd="slow" advTm="35690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334" y="627408"/>
            <a:ext cx="9580277" cy="150164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What  is Rest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Api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 &amp; Why Rest?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14401" y="2129051"/>
            <a:ext cx="10590210" cy="4394579"/>
          </a:xfrm>
        </p:spPr>
        <p:txBody>
          <a:bodyPr anchor="t"/>
          <a:lstStyle/>
          <a:p>
            <a:r>
              <a:rPr lang="en-US" sz="2000" dirty="0" smtClean="0"/>
              <a:t>A standard </a:t>
            </a:r>
            <a:r>
              <a:rPr lang="en-US" sz="2000" dirty="0"/>
              <a:t>platform for building an API </a:t>
            </a:r>
            <a:r>
              <a:rPr lang="en-US" sz="2000" dirty="0" smtClean="0"/>
              <a:t>is REST </a:t>
            </a:r>
            <a:r>
              <a:rPr lang="en-US" sz="2000" dirty="0"/>
              <a:t>(Representational State Transfer),</a:t>
            </a:r>
          </a:p>
          <a:p>
            <a:r>
              <a:rPr lang="en-US" sz="2000" dirty="0"/>
              <a:t>a good starting point for building </a:t>
            </a:r>
            <a:r>
              <a:rPr lang="en-US" sz="2000" dirty="0" smtClean="0"/>
              <a:t>an API</a:t>
            </a:r>
            <a:r>
              <a:rPr lang="en-US" sz="2000" dirty="0"/>
              <a:t>. If you are creating an API to serve</a:t>
            </a:r>
          </a:p>
          <a:p>
            <a:r>
              <a:rPr lang="en-US" sz="2000" dirty="0"/>
              <a:t>customers across multiple channels (</a:t>
            </a:r>
            <a:r>
              <a:rPr lang="en-US" sz="2000" dirty="0" smtClean="0"/>
              <a:t>e.g. mobile</a:t>
            </a:r>
            <a:r>
              <a:rPr lang="en-US" sz="2000" dirty="0"/>
              <a:t>, desktop, web, social media), REST</a:t>
            </a:r>
          </a:p>
          <a:p>
            <a:r>
              <a:rPr lang="en-US" sz="2000" dirty="0"/>
              <a:t>provides good abstraction for your </a:t>
            </a:r>
            <a:r>
              <a:rPr lang="en-US" sz="2000" dirty="0" smtClean="0"/>
              <a:t>APIs. REST </a:t>
            </a:r>
            <a:r>
              <a:rPr lang="en-US" sz="2000" dirty="0"/>
              <a:t>is mostly documented and has</a:t>
            </a:r>
          </a:p>
          <a:p>
            <a:r>
              <a:rPr lang="en-US" sz="2000" dirty="0"/>
              <a:t>been through all the hype cycles such </a:t>
            </a:r>
            <a:r>
              <a:rPr lang="en-US" sz="2000" dirty="0" smtClean="0"/>
              <a:t>as Web </a:t>
            </a:r>
            <a:r>
              <a:rPr lang="en-US" sz="2000" dirty="0"/>
              <a:t>Services Express, SOAP (Structured</a:t>
            </a:r>
          </a:p>
          <a:p>
            <a:r>
              <a:rPr lang="en-US" sz="2000" dirty="0"/>
              <a:t>Communication Layer </a:t>
            </a:r>
            <a:r>
              <a:rPr lang="en-US" sz="2000" dirty="0" smtClean="0"/>
              <a:t>Application Programming </a:t>
            </a:r>
            <a:r>
              <a:rPr lang="en-US" sz="2000" dirty="0"/>
              <a:t>Interface),</a:t>
            </a:r>
          </a:p>
        </p:txBody>
      </p:sp>
    </p:spTree>
    <p:extLst>
      <p:ext uri="{BB962C8B-B14F-4D97-AF65-F5344CB8AC3E}">
        <p14:creationId xmlns:p14="http://schemas.microsoft.com/office/powerpoint/2010/main" val="24778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7529">
        <p14:reveal/>
        <p:sndAc>
          <p:stSnd>
            <p:snd r:embed="rId2" name="chimes.wav"/>
          </p:stSnd>
        </p:sndAc>
      </p:transition>
    </mc:Choice>
    <mc:Fallback xmlns="">
      <p:transition spd="slow" advTm="17529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436" y="314257"/>
            <a:ext cx="11259403" cy="148799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Deconstructing Parts of Rest     APIs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8280" y="4555671"/>
            <a:ext cx="9926334" cy="230233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As  we undertake the trouble of designing an API there’s common factors that we need to take into consideration which includes: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VERB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r>
              <a:rPr lang="en-US" sz="2000" dirty="0" smtClean="0">
                <a:solidFill>
                  <a:schemeClr val="tx1"/>
                </a:solidFill>
              </a:rPr>
              <a:t>This is the indicator of what my intention is in regard to the URI that’s going to be used. </a:t>
            </a:r>
            <a:r>
              <a:rPr lang="en-US" sz="2000" dirty="0" err="1" smtClean="0">
                <a:solidFill>
                  <a:schemeClr val="tx1"/>
                </a:solidFill>
              </a:rPr>
              <a:t>GET,Post</a:t>
            </a:r>
            <a:r>
              <a:rPr lang="en-US" sz="2000" dirty="0" smtClean="0">
                <a:solidFill>
                  <a:schemeClr val="tx1"/>
                </a:solidFill>
              </a:rPr>
              <a:t> , Put &amp; Delete are some of the most widely used http requests known as verbs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Uri</a:t>
            </a:r>
            <a:r>
              <a:rPr lang="en-US" sz="2000" dirty="0" smtClean="0">
                <a:solidFill>
                  <a:schemeClr val="tx1"/>
                </a:solidFill>
              </a:rPr>
              <a:t>: it’s the path on the webserver this means that this is the path that my web project will use to connect to the server, simply put URIs are paths to resources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96196"/>
              </p:ext>
            </p:extLst>
          </p:nvPr>
        </p:nvGraphicFramePr>
        <p:xfrm>
          <a:off x="1624086" y="1899356"/>
          <a:ext cx="9880528" cy="50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713"/>
                <a:gridCol w="6304815"/>
              </a:tblGrid>
              <a:tr h="50863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VERB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URI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(Query string)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84027"/>
              </p:ext>
            </p:extLst>
          </p:nvPr>
        </p:nvGraphicFramePr>
        <p:xfrm>
          <a:off x="5199797" y="2418272"/>
          <a:ext cx="6304815" cy="477671"/>
        </p:xfrm>
        <a:graphic>
          <a:graphicData uri="http://schemas.openxmlformats.org/drawingml/2006/table">
            <a:tbl>
              <a:tblPr/>
              <a:tblGrid>
                <a:gridCol w="6304815"/>
              </a:tblGrid>
              <a:tr h="477671">
                <a:tc>
                  <a:txBody>
                    <a:bodyPr/>
                    <a:lstStyle/>
                    <a:p>
                      <a:pPr algn="just"/>
                      <a:r>
                        <a:rPr lang="en-US" sz="1800" b="0" baseline="0" dirty="0" smtClean="0"/>
                        <a:t>                                </a:t>
                      </a:r>
                      <a:r>
                        <a:rPr lang="en-US" sz="2400" b="1" dirty="0" smtClean="0"/>
                        <a:t>HEADERS </a:t>
                      </a:r>
                      <a:r>
                        <a:rPr lang="en-US" dirty="0" smtClean="0"/>
                        <a:t>                   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13847"/>
              </p:ext>
            </p:extLst>
          </p:nvPr>
        </p:nvGraphicFramePr>
        <p:xfrm>
          <a:off x="5199798" y="2882294"/>
          <a:ext cx="6304816" cy="1473959"/>
        </p:xfrm>
        <a:graphic>
          <a:graphicData uri="http://schemas.openxmlformats.org/drawingml/2006/table">
            <a:tbl>
              <a:tblPr firstRow="1" bandRow="1"/>
              <a:tblGrid>
                <a:gridCol w="6304816"/>
              </a:tblGrid>
              <a:tr h="147395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                   </a:t>
                      </a:r>
                    </a:p>
                    <a:p>
                      <a:r>
                        <a:rPr lang="en-US" sz="2400" b="1" dirty="0" smtClean="0"/>
                        <a:t>                     REQUEST BODY</a:t>
                      </a:r>
                      <a:endParaRPr lang="en-US" sz="2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4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6178">
        <p14:reveal/>
        <p:sndAc>
          <p:stSnd>
            <p:snd r:embed="rId2" name="chimes.wav"/>
          </p:stSnd>
        </p:sndAc>
      </p:transition>
    </mc:Choice>
    <mc:Fallback xmlns="">
      <p:transition spd="slow" advTm="6178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10436" y="100207"/>
            <a:ext cx="9894176" cy="6538587"/>
          </a:xfrm>
        </p:spPr>
        <p:txBody>
          <a:bodyPr anchor="t"/>
          <a:lstStyle/>
          <a:p>
            <a:r>
              <a:rPr lang="en-US" sz="2000" dirty="0" smtClean="0"/>
              <a:t>example: http://localhost/api/students</a:t>
            </a:r>
          </a:p>
          <a:p>
            <a:r>
              <a:rPr lang="en-US" sz="2000" b="1" dirty="0" smtClean="0"/>
              <a:t>Headers : </a:t>
            </a:r>
            <a:r>
              <a:rPr lang="en-US" sz="2000" dirty="0" smtClean="0"/>
              <a:t>As you design your API you need to also consider </a:t>
            </a:r>
            <a:r>
              <a:rPr lang="en-US" sz="2000" dirty="0"/>
              <a:t>headers if </a:t>
            </a:r>
            <a:r>
              <a:rPr lang="en-US" sz="2000" dirty="0" smtClean="0"/>
              <a:t>you are going to use headers if your clients will use headers or need to be able to read</a:t>
            </a:r>
          </a:p>
          <a:p>
            <a:r>
              <a:rPr lang="en-US" sz="2000" dirty="0" smtClean="0"/>
              <a:t>Headers</a:t>
            </a:r>
          </a:p>
          <a:p>
            <a:r>
              <a:rPr lang="en-US" sz="2000" b="1" dirty="0" smtClean="0"/>
              <a:t>Body:</a:t>
            </a:r>
            <a:r>
              <a:rPr lang="en-US" sz="2000" dirty="0" smtClean="0"/>
              <a:t> Another consideration to look into is the request body if there’s any.   </a:t>
            </a:r>
          </a:p>
          <a:p>
            <a:endParaRPr lang="en-US" sz="2000" b="1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>
                <a:solidFill>
                  <a:schemeClr val="tx1"/>
                </a:solidFill>
              </a:rPr>
              <a:t>STATUS </a:t>
            </a:r>
            <a:r>
              <a:rPr lang="en-US" sz="2000" b="1" dirty="0" smtClean="0">
                <a:solidFill>
                  <a:schemeClr val="tx1"/>
                </a:solidFill>
              </a:rPr>
              <a:t>CODE: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 smtClean="0"/>
              <a:t>What sort of response is going to be sent back to say  that it succeeded or failed or how it’s going to fail.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19600"/>
              </p:ext>
            </p:extLst>
          </p:nvPr>
        </p:nvGraphicFramePr>
        <p:xfrm>
          <a:off x="1916088" y="2630465"/>
          <a:ext cx="9400633" cy="551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0633"/>
              </a:tblGrid>
              <a:tr h="5511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STATUS CODE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9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29">
        <p14:reveal/>
        <p:sndAc>
          <p:stSnd>
            <p:snd r:embed="rId2" name="chimes.wav"/>
          </p:stSnd>
        </p:sndAc>
      </p:transition>
    </mc:Choice>
    <mc:Fallback xmlns="">
      <p:transition spd="slow" advTm="7029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91" y="299862"/>
            <a:ext cx="8915399" cy="103761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   case  Study: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</a:b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http://localhost/api/student</a:t>
            </a:r>
            <a:endParaRPr lang="en-US" sz="27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332719368"/>
              </p:ext>
            </p:extLst>
          </p:nvPr>
        </p:nvGraphicFramePr>
        <p:xfrm>
          <a:off x="900752" y="1346581"/>
          <a:ext cx="11291248" cy="1901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677" y="3263675"/>
            <a:ext cx="10753314" cy="32989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 smtClean="0">
                <a:hlinkClick r:id="rId8"/>
              </a:rPr>
              <a:t>http://localhost/api/student</a:t>
            </a:r>
            <a:r>
              <a:rPr lang="en-US" dirty="0" smtClean="0"/>
              <a:t> as our case study or user case its actually important to stress that the /student part of the </a:t>
            </a:r>
            <a:r>
              <a:rPr lang="en-US" dirty="0" err="1" smtClean="0"/>
              <a:t>Url</a:t>
            </a:r>
            <a:r>
              <a:rPr lang="en-US" dirty="0" smtClean="0"/>
              <a:t> represent or is called a resource endpoint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can expose our resources such as applicant’s(student) name , surname , race, gender, age, selected course and various endpoints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are  Resources </a:t>
            </a:r>
            <a:r>
              <a:rPr lang="en-US" dirty="0" smtClean="0"/>
              <a:t>? </a:t>
            </a:r>
            <a:r>
              <a:rPr lang="en-US" dirty="0" smtClean="0"/>
              <a:t>They can be viewed as nouns that we want to expose through the API, we can also define resources as something inside of a context , it may be that individual people are a type of  resource but a resource can be an invoice &amp; that invoice is more complicated it mite the invoice itself and all items that are contained in the invoice this complex object in particular is still considered  a s</a:t>
            </a:r>
            <a:r>
              <a:rPr lang="en-US" dirty="0"/>
              <a:t>i</a:t>
            </a:r>
            <a:r>
              <a:rPr lang="en-US" dirty="0" smtClean="0"/>
              <a:t>ngle resource.  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142699" y="1590043"/>
            <a:ext cx="8720693" cy="1425620"/>
            <a:chOff x="2088108" y="1925054"/>
            <a:chExt cx="8720693" cy="1425620"/>
          </a:xfrm>
        </p:grpSpPr>
        <p:sp>
          <p:nvSpPr>
            <p:cNvPr id="5" name="Rounded Rectangle 4"/>
            <p:cNvSpPr/>
            <p:nvPr/>
          </p:nvSpPr>
          <p:spPr>
            <a:xfrm>
              <a:off x="2088108" y="1979496"/>
              <a:ext cx="2674961" cy="1323833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Client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63069" y="2641412"/>
              <a:ext cx="16786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Snip Diagonal Corner Rectangle 7"/>
            <p:cNvSpPr/>
            <p:nvPr/>
          </p:nvSpPr>
          <p:spPr>
            <a:xfrm>
              <a:off x="7943221" y="1925054"/>
              <a:ext cx="2865580" cy="1425620"/>
            </a:xfrm>
            <a:prstGeom prst="snip2Diag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Server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192370" y="2591800"/>
              <a:ext cx="191069" cy="87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7383439" y="2635589"/>
              <a:ext cx="559782" cy="22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255545" y="1814731"/>
            <a:ext cx="80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HTTP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576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7393">
        <p14:reveal/>
        <p:sndAc>
          <p:stSnd>
            <p:snd r:embed="rId2" name="chimes.wav"/>
          </p:stSnd>
        </p:sndAc>
      </p:transition>
    </mc:Choice>
    <mc:Fallback xmlns="">
      <p:transition spd="slow" advTm="27393">
        <p:fade/>
        <p:sndAc>
          <p:stSnd>
            <p:snd r:embed="rId9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07116"/>
              </p:ext>
            </p:extLst>
          </p:nvPr>
        </p:nvGraphicFramePr>
        <p:xfrm>
          <a:off x="7816587" y="1166061"/>
          <a:ext cx="4189186" cy="1450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91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714137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 Id</a:t>
                      </a:r>
                    </a:p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006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300626" y="250520"/>
            <a:ext cx="5824601" cy="6607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</a:t>
            </a:r>
            <a:r>
              <a:rPr lang="en-US" dirty="0" smtClean="0">
                <a:solidFill>
                  <a:schemeClr val="tx1"/>
                </a:solidFill>
              </a:rPr>
              <a:t>Context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41033"/>
              </p:ext>
            </p:extLst>
          </p:nvPr>
        </p:nvGraphicFramePr>
        <p:xfrm>
          <a:off x="917184" y="1186215"/>
          <a:ext cx="440637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378"/>
              </a:tblGrid>
              <a:tr h="332945"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/>
                </a:tc>
              </a:tr>
              <a:tr h="58265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</a:p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832363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Id</a:t>
                      </a:r>
                    </a:p>
                    <a:p>
                      <a:r>
                        <a:rPr lang="en-US" dirty="0" smtClean="0"/>
                        <a:t>Category Id</a:t>
                      </a:r>
                    </a:p>
                    <a:p>
                      <a:r>
                        <a:rPr lang="en-US" dirty="0" smtClean="0"/>
                        <a:t>Region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37546"/>
              </p:ext>
            </p:extLst>
          </p:nvPr>
        </p:nvGraphicFramePr>
        <p:xfrm>
          <a:off x="893113" y="4624250"/>
          <a:ext cx="438898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8981"/>
              </a:tblGrid>
              <a:tr h="338876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84719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Id</a:t>
                      </a:r>
                    </a:p>
                    <a:p>
                      <a:r>
                        <a:rPr lang="en-US" dirty="0" smtClean="0"/>
                        <a:t>Country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593033">
                <a:tc>
                  <a:txBody>
                    <a:bodyPr/>
                    <a:lstStyle/>
                    <a:p>
                      <a:r>
                        <a:rPr lang="en-US" dirty="0" smtClean="0"/>
                        <a:t>Site Id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46066"/>
              </p:ext>
            </p:extLst>
          </p:nvPr>
        </p:nvGraphicFramePr>
        <p:xfrm>
          <a:off x="7799192" y="3789736"/>
          <a:ext cx="418918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91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I</a:t>
                      </a:r>
                      <a:r>
                        <a:rPr lang="en-US" dirty="0" smtClean="0"/>
                        <a:t>d</a:t>
                      </a:r>
                    </a:p>
                    <a:p>
                      <a:r>
                        <a:rPr lang="en-US" dirty="0" smtClean="0"/>
                        <a:t>Nam</a:t>
                      </a:r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-member 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2605414" y="3106455"/>
            <a:ext cx="25052" cy="15156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323562" y="1891429"/>
            <a:ext cx="2498595" cy="2392472"/>
            <a:chOff x="5267542" y="1766169"/>
            <a:chExt cx="2498595" cy="2392472"/>
          </a:xfrm>
        </p:grpSpPr>
        <p:cxnSp>
          <p:nvCxnSpPr>
            <p:cNvPr id="22" name="Straight Arrow Connector 21"/>
            <p:cNvCxnSpPr>
              <a:stCxn id="16" idx="3"/>
            </p:cNvCxnSpPr>
            <p:nvPr/>
          </p:nvCxnSpPr>
          <p:spPr>
            <a:xfrm>
              <a:off x="5267542" y="2021075"/>
              <a:ext cx="2498595" cy="21375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3"/>
              <a:endCxn id="6" idx="1"/>
            </p:cNvCxnSpPr>
            <p:nvPr/>
          </p:nvCxnSpPr>
          <p:spPr>
            <a:xfrm flipV="1">
              <a:off x="5267542" y="1766169"/>
              <a:ext cx="2493025" cy="2549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/>
        </p:nvSpPr>
        <p:spPr>
          <a:xfrm>
            <a:off x="6513533" y="120139"/>
            <a:ext cx="3394555" cy="43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Resources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192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9">
        <p14:reveal/>
        <p:sndAc>
          <p:stSnd>
            <p:snd r:embed="rId2" name="chimes.wav"/>
          </p:stSnd>
        </p:sndAc>
      </p:transition>
    </mc:Choice>
    <mc:Fallback xmlns="">
      <p:transition spd="slow" advTm="19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68" y="87682"/>
            <a:ext cx="11837096" cy="6770317"/>
          </a:xfrm>
        </p:spPr>
        <p:txBody>
          <a:bodyPr anchor="t"/>
          <a:lstStyle/>
          <a:p>
            <a:r>
              <a:rPr lang="en-US" sz="2000" b="1" dirty="0" smtClean="0"/>
              <a:t>Student applicant                                                                                                 </a:t>
            </a:r>
            <a:br>
              <a:rPr lang="en-US" sz="2000" b="1" dirty="0" smtClean="0"/>
            </a:br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                                                                                                 																																												  Admission team member</a:t>
            </a:r>
            <a:br>
              <a:rPr lang="en-US" sz="2000" b="1" dirty="0" smtClean="0"/>
            </a:br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                                                                          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                                                                                                                          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8931" y="472859"/>
            <a:ext cx="588724" cy="1380993"/>
            <a:chOff x="688931" y="472859"/>
            <a:chExt cx="588724" cy="1380993"/>
          </a:xfrm>
        </p:grpSpPr>
        <p:sp>
          <p:nvSpPr>
            <p:cNvPr id="5" name="Oval 4"/>
            <p:cNvSpPr/>
            <p:nvPr/>
          </p:nvSpPr>
          <p:spPr>
            <a:xfrm>
              <a:off x="726509" y="472859"/>
              <a:ext cx="501041" cy="5260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77030" y="1014608"/>
              <a:ext cx="0" cy="494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977030" y="1183709"/>
              <a:ext cx="300625" cy="131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77030" y="1315234"/>
              <a:ext cx="300625" cy="175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77030" y="1506254"/>
              <a:ext cx="300625" cy="322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88931" y="1506254"/>
              <a:ext cx="288099" cy="347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ounded Rectangle 20"/>
          <p:cNvSpPr/>
          <p:nvPr/>
        </p:nvSpPr>
        <p:spPr>
          <a:xfrm>
            <a:off x="4289522" y="600834"/>
            <a:ext cx="3281819" cy="939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Login and Submit the application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026413" y="1847447"/>
            <a:ext cx="3782858" cy="939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Assess </a:t>
            </a:r>
            <a:r>
              <a:rPr lang="en-US" b="1" dirty="0"/>
              <a:t>and retrieves the applicants submission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007954" y="3122681"/>
            <a:ext cx="3670126" cy="939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Approve or Rejects the applicants submission 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4082779" y="5602402"/>
            <a:ext cx="3670125" cy="939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Retrieves the submission and view the response from college.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0718697" y="1429533"/>
            <a:ext cx="519428" cy="1068250"/>
            <a:chOff x="690448" y="527659"/>
            <a:chExt cx="519428" cy="1068250"/>
          </a:xfrm>
        </p:grpSpPr>
        <p:sp>
          <p:nvSpPr>
            <p:cNvPr id="29" name="Oval 28"/>
            <p:cNvSpPr/>
            <p:nvPr/>
          </p:nvSpPr>
          <p:spPr>
            <a:xfrm>
              <a:off x="744184" y="527659"/>
              <a:ext cx="465692" cy="48694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977030" y="1014608"/>
              <a:ext cx="0" cy="410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690448" y="1181827"/>
              <a:ext cx="286583" cy="72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21308141" flipH="1">
              <a:off x="711963" y="1277337"/>
              <a:ext cx="261570" cy="936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79258" y="1418572"/>
              <a:ext cx="230618" cy="17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744184" y="1434517"/>
              <a:ext cx="232846" cy="154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V="1">
            <a:off x="1277655" y="1109123"/>
            <a:ext cx="3011867" cy="83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7789384" y="2090417"/>
            <a:ext cx="2983049" cy="1737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06" idx="3"/>
          </p:cNvCxnSpPr>
          <p:nvPr/>
        </p:nvCxnSpPr>
        <p:spPr>
          <a:xfrm flipH="1">
            <a:off x="7765494" y="2129983"/>
            <a:ext cx="2457294" cy="2711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4026414" y="4371997"/>
            <a:ext cx="3739080" cy="939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Sends a response to applicants</a:t>
            </a:r>
            <a:endParaRPr lang="en-US" b="1" dirty="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1277655" y="1192897"/>
            <a:ext cx="2809769" cy="453149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7678080" y="2264206"/>
            <a:ext cx="3094353" cy="132820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24" idx="3"/>
          </p:cNvCxnSpPr>
          <p:nvPr/>
        </p:nvCxnSpPr>
        <p:spPr>
          <a:xfrm flipH="1">
            <a:off x="7752904" y="3069435"/>
            <a:ext cx="1616564" cy="30026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2940</TotalTime>
  <Words>826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Copperplate Gothic Bold</vt:lpstr>
      <vt:lpstr>Wingdings 3</vt:lpstr>
      <vt:lpstr>Wisp</vt:lpstr>
      <vt:lpstr>Students Enrollment Website   Building the system using Restful APIs </vt:lpstr>
      <vt:lpstr>Website Requirements:</vt:lpstr>
      <vt:lpstr>Tools To Be Used:</vt:lpstr>
      <vt:lpstr>What  is Rest Api &amp; Why Rest?</vt:lpstr>
      <vt:lpstr>Deconstructing Parts of Rest     APIs</vt:lpstr>
      <vt:lpstr>PowerPoint Presentation</vt:lpstr>
      <vt:lpstr>   case  Study: http://localhost/api/student</vt:lpstr>
      <vt:lpstr>PowerPoint Presentation</vt:lpstr>
      <vt:lpstr>Student applicant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Admission team member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PowerPoint Presentation</vt:lpstr>
      <vt:lpstr>It allows you to run a service on third-party infrastructure and interact with that service using an API key and gateway.   For example, if you work with Airbnb, they may run a service that connects directly to your API in the background,and you interact with it through their platform.  If you use a platform service, you have to be very careful with security, as the company you use to host it could have access to a lot more information about your traffic than you do. You also need to make sure that your service provider knows your API key.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Student’s Website</dc:title>
  <dc:creator>GODFREY MOTIANG</dc:creator>
  <cp:lastModifiedBy>GODFREY MOTIANG</cp:lastModifiedBy>
  <cp:revision>67</cp:revision>
  <dcterms:created xsi:type="dcterms:W3CDTF">2022-04-08T17:10:42Z</dcterms:created>
  <dcterms:modified xsi:type="dcterms:W3CDTF">2022-04-11T16:54:19Z</dcterms:modified>
</cp:coreProperties>
</file>