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13127" y="418698"/>
            <a:ext cx="17458055" cy="9450070"/>
          </a:xfrm>
          <a:custGeom>
            <a:avLst/>
            <a:gdLst/>
            <a:ahLst/>
            <a:cxnLst/>
            <a:rect l="l" t="t" r="r" b="b"/>
            <a:pathLst>
              <a:path w="17458055" h="9450070">
                <a:moveTo>
                  <a:pt x="17093813" y="9449602"/>
                </a:moveTo>
                <a:lnTo>
                  <a:pt x="367929" y="9449602"/>
                </a:lnTo>
                <a:lnTo>
                  <a:pt x="321868" y="9446728"/>
                </a:lnTo>
                <a:lnTo>
                  <a:pt x="277489" y="9438337"/>
                </a:lnTo>
                <a:lnTo>
                  <a:pt x="235140" y="9424779"/>
                </a:lnTo>
                <a:lnTo>
                  <a:pt x="195169" y="9406402"/>
                </a:lnTo>
                <a:lnTo>
                  <a:pt x="157926" y="9383555"/>
                </a:lnTo>
                <a:lnTo>
                  <a:pt x="123759" y="9356585"/>
                </a:lnTo>
                <a:lnTo>
                  <a:pt x="93017" y="9325843"/>
                </a:lnTo>
                <a:lnTo>
                  <a:pt x="66047" y="9291676"/>
                </a:lnTo>
                <a:lnTo>
                  <a:pt x="43200" y="9254433"/>
                </a:lnTo>
                <a:lnTo>
                  <a:pt x="24822" y="9214463"/>
                </a:lnTo>
                <a:lnTo>
                  <a:pt x="11264" y="9172114"/>
                </a:lnTo>
                <a:lnTo>
                  <a:pt x="2874" y="9127735"/>
                </a:lnTo>
                <a:lnTo>
                  <a:pt x="0" y="9081674"/>
                </a:lnTo>
                <a:lnTo>
                  <a:pt x="0" y="367929"/>
                </a:lnTo>
                <a:lnTo>
                  <a:pt x="2874" y="321868"/>
                </a:lnTo>
                <a:lnTo>
                  <a:pt x="11264" y="277489"/>
                </a:lnTo>
                <a:lnTo>
                  <a:pt x="24822" y="235140"/>
                </a:lnTo>
                <a:lnTo>
                  <a:pt x="43200" y="195169"/>
                </a:lnTo>
                <a:lnTo>
                  <a:pt x="66047" y="157926"/>
                </a:lnTo>
                <a:lnTo>
                  <a:pt x="93017" y="123759"/>
                </a:lnTo>
                <a:lnTo>
                  <a:pt x="123759" y="93017"/>
                </a:lnTo>
                <a:lnTo>
                  <a:pt x="157926" y="66047"/>
                </a:lnTo>
                <a:lnTo>
                  <a:pt x="195169" y="43200"/>
                </a:lnTo>
                <a:lnTo>
                  <a:pt x="235140" y="24822"/>
                </a:lnTo>
                <a:lnTo>
                  <a:pt x="277489" y="11264"/>
                </a:lnTo>
                <a:lnTo>
                  <a:pt x="321868" y="2874"/>
                </a:lnTo>
                <a:lnTo>
                  <a:pt x="367929" y="0"/>
                </a:lnTo>
                <a:lnTo>
                  <a:pt x="17093813" y="0"/>
                </a:lnTo>
                <a:lnTo>
                  <a:pt x="17139874" y="2874"/>
                </a:lnTo>
                <a:lnTo>
                  <a:pt x="17184253" y="11264"/>
                </a:lnTo>
                <a:lnTo>
                  <a:pt x="17226602" y="24822"/>
                </a:lnTo>
                <a:lnTo>
                  <a:pt x="17266573" y="43200"/>
                </a:lnTo>
                <a:lnTo>
                  <a:pt x="17303816" y="66047"/>
                </a:lnTo>
                <a:lnTo>
                  <a:pt x="17337983" y="93017"/>
                </a:lnTo>
                <a:lnTo>
                  <a:pt x="17368726" y="123759"/>
                </a:lnTo>
                <a:lnTo>
                  <a:pt x="17395695" y="157926"/>
                </a:lnTo>
                <a:lnTo>
                  <a:pt x="17418543" y="195169"/>
                </a:lnTo>
                <a:lnTo>
                  <a:pt x="17436920" y="235140"/>
                </a:lnTo>
                <a:lnTo>
                  <a:pt x="17450478" y="277489"/>
                </a:lnTo>
                <a:lnTo>
                  <a:pt x="17457863" y="316547"/>
                </a:lnTo>
                <a:lnTo>
                  <a:pt x="17457863" y="9133055"/>
                </a:lnTo>
                <a:lnTo>
                  <a:pt x="17450478" y="9172114"/>
                </a:lnTo>
                <a:lnTo>
                  <a:pt x="17436920" y="9214463"/>
                </a:lnTo>
                <a:lnTo>
                  <a:pt x="17418543" y="9254433"/>
                </a:lnTo>
                <a:lnTo>
                  <a:pt x="17395695" y="9291676"/>
                </a:lnTo>
                <a:lnTo>
                  <a:pt x="17368726" y="9325843"/>
                </a:lnTo>
                <a:lnTo>
                  <a:pt x="17337983" y="9356585"/>
                </a:lnTo>
                <a:lnTo>
                  <a:pt x="17303816" y="9383555"/>
                </a:lnTo>
                <a:lnTo>
                  <a:pt x="17266573" y="9406402"/>
                </a:lnTo>
                <a:lnTo>
                  <a:pt x="17226602" y="9424779"/>
                </a:lnTo>
                <a:lnTo>
                  <a:pt x="17184253" y="9438337"/>
                </a:lnTo>
                <a:lnTo>
                  <a:pt x="17139874" y="9446728"/>
                </a:lnTo>
                <a:lnTo>
                  <a:pt x="17093813" y="9449602"/>
                </a:lnTo>
                <a:close/>
              </a:path>
            </a:pathLst>
          </a:custGeom>
          <a:solidFill>
            <a:srgbClr val="FFFFFF">
              <a:alpha val="274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0"/>
            <a:ext cx="16224560" cy="102743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91175" y="3469106"/>
            <a:ext cx="1905648" cy="318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35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F2BE66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C1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13127" y="418698"/>
            <a:ext cx="17458055" cy="9450070"/>
          </a:xfrm>
          <a:custGeom>
            <a:avLst/>
            <a:gdLst/>
            <a:ahLst/>
            <a:cxnLst/>
            <a:rect l="l" t="t" r="r" b="b"/>
            <a:pathLst>
              <a:path w="17458055" h="9450070">
                <a:moveTo>
                  <a:pt x="17093813" y="9449602"/>
                </a:moveTo>
                <a:lnTo>
                  <a:pt x="367929" y="9449602"/>
                </a:lnTo>
                <a:lnTo>
                  <a:pt x="321868" y="9446728"/>
                </a:lnTo>
                <a:lnTo>
                  <a:pt x="277489" y="9438337"/>
                </a:lnTo>
                <a:lnTo>
                  <a:pt x="235140" y="9424779"/>
                </a:lnTo>
                <a:lnTo>
                  <a:pt x="195169" y="9406402"/>
                </a:lnTo>
                <a:lnTo>
                  <a:pt x="157926" y="9383555"/>
                </a:lnTo>
                <a:lnTo>
                  <a:pt x="123759" y="9356585"/>
                </a:lnTo>
                <a:lnTo>
                  <a:pt x="93017" y="9325843"/>
                </a:lnTo>
                <a:lnTo>
                  <a:pt x="66047" y="9291676"/>
                </a:lnTo>
                <a:lnTo>
                  <a:pt x="43200" y="9254433"/>
                </a:lnTo>
                <a:lnTo>
                  <a:pt x="24822" y="9214463"/>
                </a:lnTo>
                <a:lnTo>
                  <a:pt x="11264" y="9172114"/>
                </a:lnTo>
                <a:lnTo>
                  <a:pt x="2874" y="9127735"/>
                </a:lnTo>
                <a:lnTo>
                  <a:pt x="0" y="9081674"/>
                </a:lnTo>
                <a:lnTo>
                  <a:pt x="0" y="367929"/>
                </a:lnTo>
                <a:lnTo>
                  <a:pt x="2874" y="321868"/>
                </a:lnTo>
                <a:lnTo>
                  <a:pt x="11264" y="277489"/>
                </a:lnTo>
                <a:lnTo>
                  <a:pt x="24822" y="235140"/>
                </a:lnTo>
                <a:lnTo>
                  <a:pt x="43200" y="195169"/>
                </a:lnTo>
                <a:lnTo>
                  <a:pt x="66047" y="157926"/>
                </a:lnTo>
                <a:lnTo>
                  <a:pt x="93017" y="123759"/>
                </a:lnTo>
                <a:lnTo>
                  <a:pt x="123759" y="93017"/>
                </a:lnTo>
                <a:lnTo>
                  <a:pt x="157926" y="66047"/>
                </a:lnTo>
                <a:lnTo>
                  <a:pt x="195169" y="43200"/>
                </a:lnTo>
                <a:lnTo>
                  <a:pt x="235140" y="24822"/>
                </a:lnTo>
                <a:lnTo>
                  <a:pt x="277489" y="11264"/>
                </a:lnTo>
                <a:lnTo>
                  <a:pt x="321868" y="2874"/>
                </a:lnTo>
                <a:lnTo>
                  <a:pt x="367929" y="0"/>
                </a:lnTo>
                <a:lnTo>
                  <a:pt x="17093813" y="0"/>
                </a:lnTo>
                <a:lnTo>
                  <a:pt x="17139874" y="2874"/>
                </a:lnTo>
                <a:lnTo>
                  <a:pt x="17184253" y="11264"/>
                </a:lnTo>
                <a:lnTo>
                  <a:pt x="17226602" y="24822"/>
                </a:lnTo>
                <a:lnTo>
                  <a:pt x="17266573" y="43200"/>
                </a:lnTo>
                <a:lnTo>
                  <a:pt x="17303816" y="66047"/>
                </a:lnTo>
                <a:lnTo>
                  <a:pt x="17337983" y="93017"/>
                </a:lnTo>
                <a:lnTo>
                  <a:pt x="17368726" y="123759"/>
                </a:lnTo>
                <a:lnTo>
                  <a:pt x="17395695" y="157926"/>
                </a:lnTo>
                <a:lnTo>
                  <a:pt x="17418543" y="195169"/>
                </a:lnTo>
                <a:lnTo>
                  <a:pt x="17436920" y="235140"/>
                </a:lnTo>
                <a:lnTo>
                  <a:pt x="17450478" y="277489"/>
                </a:lnTo>
                <a:lnTo>
                  <a:pt x="17457863" y="316547"/>
                </a:lnTo>
                <a:lnTo>
                  <a:pt x="17457863" y="9133055"/>
                </a:lnTo>
                <a:lnTo>
                  <a:pt x="17450478" y="9172114"/>
                </a:lnTo>
                <a:lnTo>
                  <a:pt x="17436920" y="9214463"/>
                </a:lnTo>
                <a:lnTo>
                  <a:pt x="17418543" y="9254433"/>
                </a:lnTo>
                <a:lnTo>
                  <a:pt x="17395695" y="9291676"/>
                </a:lnTo>
                <a:lnTo>
                  <a:pt x="17368726" y="9325843"/>
                </a:lnTo>
                <a:lnTo>
                  <a:pt x="17337983" y="9356585"/>
                </a:lnTo>
                <a:lnTo>
                  <a:pt x="17303816" y="9383555"/>
                </a:lnTo>
                <a:lnTo>
                  <a:pt x="17266573" y="9406402"/>
                </a:lnTo>
                <a:lnTo>
                  <a:pt x="17226602" y="9424779"/>
                </a:lnTo>
                <a:lnTo>
                  <a:pt x="17184253" y="9438337"/>
                </a:lnTo>
                <a:lnTo>
                  <a:pt x="17139874" y="9446728"/>
                </a:lnTo>
                <a:lnTo>
                  <a:pt x="17093813" y="9449602"/>
                </a:lnTo>
                <a:close/>
              </a:path>
            </a:pathLst>
          </a:custGeom>
          <a:solidFill>
            <a:srgbClr val="FFFFFF">
              <a:alpha val="274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59300" y="7200899"/>
            <a:ext cx="1028699" cy="2057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35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2BE66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C1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13127" y="418704"/>
            <a:ext cx="17458055" cy="9450070"/>
          </a:xfrm>
          <a:custGeom>
            <a:avLst/>
            <a:gdLst/>
            <a:ahLst/>
            <a:cxnLst/>
            <a:rect l="l" t="t" r="r" b="b"/>
            <a:pathLst>
              <a:path w="17458055" h="9450070">
                <a:moveTo>
                  <a:pt x="17093813" y="9449602"/>
                </a:moveTo>
                <a:lnTo>
                  <a:pt x="367929" y="9449602"/>
                </a:lnTo>
                <a:lnTo>
                  <a:pt x="321868" y="9446728"/>
                </a:lnTo>
                <a:lnTo>
                  <a:pt x="277489" y="9438337"/>
                </a:lnTo>
                <a:lnTo>
                  <a:pt x="235140" y="9424779"/>
                </a:lnTo>
                <a:lnTo>
                  <a:pt x="195169" y="9406402"/>
                </a:lnTo>
                <a:lnTo>
                  <a:pt x="157926" y="9383555"/>
                </a:lnTo>
                <a:lnTo>
                  <a:pt x="123759" y="9356585"/>
                </a:lnTo>
                <a:lnTo>
                  <a:pt x="93017" y="9325843"/>
                </a:lnTo>
                <a:lnTo>
                  <a:pt x="66047" y="9291676"/>
                </a:lnTo>
                <a:lnTo>
                  <a:pt x="43200" y="9254433"/>
                </a:lnTo>
                <a:lnTo>
                  <a:pt x="24822" y="9214463"/>
                </a:lnTo>
                <a:lnTo>
                  <a:pt x="11264" y="9172114"/>
                </a:lnTo>
                <a:lnTo>
                  <a:pt x="2874" y="9127735"/>
                </a:lnTo>
                <a:lnTo>
                  <a:pt x="0" y="9081674"/>
                </a:lnTo>
                <a:lnTo>
                  <a:pt x="0" y="367928"/>
                </a:lnTo>
                <a:lnTo>
                  <a:pt x="2874" y="321868"/>
                </a:lnTo>
                <a:lnTo>
                  <a:pt x="11264" y="277488"/>
                </a:lnTo>
                <a:lnTo>
                  <a:pt x="24822" y="235139"/>
                </a:lnTo>
                <a:lnTo>
                  <a:pt x="43200" y="195169"/>
                </a:lnTo>
                <a:lnTo>
                  <a:pt x="66047" y="157926"/>
                </a:lnTo>
                <a:lnTo>
                  <a:pt x="93017" y="123759"/>
                </a:lnTo>
                <a:lnTo>
                  <a:pt x="123759" y="93016"/>
                </a:lnTo>
                <a:lnTo>
                  <a:pt x="157926" y="66047"/>
                </a:lnTo>
                <a:lnTo>
                  <a:pt x="195169" y="43199"/>
                </a:lnTo>
                <a:lnTo>
                  <a:pt x="235140" y="24822"/>
                </a:lnTo>
                <a:lnTo>
                  <a:pt x="277489" y="11264"/>
                </a:lnTo>
                <a:lnTo>
                  <a:pt x="321868" y="2874"/>
                </a:lnTo>
                <a:lnTo>
                  <a:pt x="367926" y="0"/>
                </a:lnTo>
                <a:lnTo>
                  <a:pt x="17093816" y="0"/>
                </a:lnTo>
                <a:lnTo>
                  <a:pt x="17139874" y="2874"/>
                </a:lnTo>
                <a:lnTo>
                  <a:pt x="17184253" y="11264"/>
                </a:lnTo>
                <a:lnTo>
                  <a:pt x="17226602" y="24822"/>
                </a:lnTo>
                <a:lnTo>
                  <a:pt x="17266573" y="43199"/>
                </a:lnTo>
                <a:lnTo>
                  <a:pt x="17303816" y="66047"/>
                </a:lnTo>
                <a:lnTo>
                  <a:pt x="17337983" y="93016"/>
                </a:lnTo>
                <a:lnTo>
                  <a:pt x="17368726" y="123759"/>
                </a:lnTo>
                <a:lnTo>
                  <a:pt x="17395695" y="157926"/>
                </a:lnTo>
                <a:lnTo>
                  <a:pt x="17418543" y="195169"/>
                </a:lnTo>
                <a:lnTo>
                  <a:pt x="17436920" y="235139"/>
                </a:lnTo>
                <a:lnTo>
                  <a:pt x="17450478" y="277488"/>
                </a:lnTo>
                <a:lnTo>
                  <a:pt x="17457863" y="316547"/>
                </a:lnTo>
                <a:lnTo>
                  <a:pt x="17457863" y="9133055"/>
                </a:lnTo>
                <a:lnTo>
                  <a:pt x="17450478" y="9172114"/>
                </a:lnTo>
                <a:lnTo>
                  <a:pt x="17436920" y="9214463"/>
                </a:lnTo>
                <a:lnTo>
                  <a:pt x="17418543" y="9254433"/>
                </a:lnTo>
                <a:lnTo>
                  <a:pt x="17395695" y="9291676"/>
                </a:lnTo>
                <a:lnTo>
                  <a:pt x="17368726" y="9325843"/>
                </a:lnTo>
                <a:lnTo>
                  <a:pt x="17337983" y="9356585"/>
                </a:lnTo>
                <a:lnTo>
                  <a:pt x="17303816" y="9383555"/>
                </a:lnTo>
                <a:lnTo>
                  <a:pt x="17266573" y="9406402"/>
                </a:lnTo>
                <a:lnTo>
                  <a:pt x="17226602" y="9424779"/>
                </a:lnTo>
                <a:lnTo>
                  <a:pt x="17184253" y="9438337"/>
                </a:lnTo>
                <a:lnTo>
                  <a:pt x="17139874" y="9446728"/>
                </a:lnTo>
                <a:lnTo>
                  <a:pt x="17093813" y="9449602"/>
                </a:lnTo>
                <a:close/>
              </a:path>
            </a:pathLst>
          </a:custGeom>
          <a:solidFill>
            <a:srgbClr val="FFFFFF">
              <a:alpha val="274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1028703"/>
            <a:ext cx="542924" cy="5429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1174" y="3687908"/>
            <a:ext cx="8255123" cy="512450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36574" y="3722296"/>
            <a:ext cx="8451425" cy="553600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35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35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C1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11763" y="3894291"/>
            <a:ext cx="9664472" cy="1910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35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08491" y="4169350"/>
            <a:ext cx="8090534" cy="3091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F2BE66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image" Target="../media/image26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hyperlink" Target="https://www.techtarget.com/searchsoftwarequality/definition/program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2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5776" y="1825056"/>
            <a:ext cx="9614535" cy="1854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381635">
              <a:lnSpc>
                <a:spcPct val="100000"/>
              </a:lnSpc>
              <a:spcBef>
                <a:spcPts val="100"/>
              </a:spcBef>
              <a:tabLst>
                <a:tab pos="2900680" algn="l"/>
                <a:tab pos="4065270" algn="l"/>
              </a:tabLst>
            </a:pPr>
            <a:r>
              <a:rPr dirty="0" sz="6000" spc="-10" b="0">
                <a:latin typeface="Palatino Linotype"/>
                <a:cs typeface="Palatino Linotype"/>
              </a:rPr>
              <a:t>TYPES</a:t>
            </a:r>
            <a:r>
              <a:rPr dirty="0" sz="6000" b="0">
                <a:latin typeface="Palatino Linotype"/>
                <a:cs typeface="Palatino Linotype"/>
              </a:rPr>
              <a:t>	</a:t>
            </a:r>
            <a:r>
              <a:rPr dirty="0" sz="6000" spc="-25" b="0">
                <a:latin typeface="Palatino Linotype"/>
                <a:cs typeface="Palatino Linotype"/>
              </a:rPr>
              <a:t>OF</a:t>
            </a:r>
            <a:r>
              <a:rPr dirty="0" sz="6000" b="0">
                <a:latin typeface="Palatino Linotype"/>
                <a:cs typeface="Palatino Linotype"/>
              </a:rPr>
              <a:t>	</a:t>
            </a:r>
            <a:r>
              <a:rPr dirty="0" sz="6000" spc="-10" b="0">
                <a:latin typeface="Palatino Linotype"/>
                <a:cs typeface="Palatino Linotype"/>
              </a:rPr>
              <a:t>MULTIPLE</a:t>
            </a:r>
            <a:endParaRPr sz="6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tabLst>
                <a:tab pos="5241290" algn="l"/>
              </a:tabLst>
            </a:pPr>
            <a:r>
              <a:rPr dirty="0" sz="6000" spc="-10">
                <a:solidFill>
                  <a:srgbClr val="F2BE66"/>
                </a:solidFill>
              </a:rPr>
              <a:t>DEADLOCK'S</a:t>
            </a:r>
            <a:r>
              <a:rPr dirty="0" sz="6000">
                <a:solidFill>
                  <a:srgbClr val="F2BE66"/>
                </a:solidFill>
              </a:rPr>
              <a:t>	</a:t>
            </a:r>
            <a:r>
              <a:rPr dirty="0" sz="6000" spc="-10">
                <a:solidFill>
                  <a:srgbClr val="F2BE66"/>
                </a:solidFill>
              </a:rPr>
              <a:t>RECOVERY</a:t>
            </a:r>
            <a:endParaRPr sz="6000"/>
          </a:p>
        </p:txBody>
      </p:sp>
      <p:sp>
        <p:nvSpPr>
          <p:cNvPr id="5" name="object 5" descr=""/>
          <p:cNvSpPr txBox="1"/>
          <p:nvPr/>
        </p:nvSpPr>
        <p:spPr>
          <a:xfrm>
            <a:off x="1016000" y="9133204"/>
            <a:ext cx="1490980" cy="23876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200" spc="-60">
                <a:solidFill>
                  <a:srgbClr val="FFFFFF"/>
                </a:solidFill>
                <a:latin typeface="Lucida Sans Unicode"/>
                <a:cs typeface="Lucida Sans Unicode"/>
              </a:rPr>
              <a:t>2022 </a:t>
            </a:r>
            <a:r>
              <a:rPr dirty="0" sz="1200" spc="-30">
                <a:solidFill>
                  <a:srgbClr val="FFFFFF"/>
                </a:solidFill>
                <a:latin typeface="Lucida Sans Unicode"/>
                <a:cs typeface="Lucida Sans Unicode"/>
              </a:rPr>
              <a:t>PRESENTATION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163119" y="4275755"/>
            <a:ext cx="6424295" cy="420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016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Killing</a:t>
            </a:r>
            <a:r>
              <a:rPr dirty="0" sz="2400" spc="-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dirty="0" sz="2400" spc="-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0" b="1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15900"/>
              </a:lnSpc>
            </a:pPr>
            <a:r>
              <a:rPr dirty="0" sz="2750" spc="-70">
                <a:solidFill>
                  <a:srgbClr val="FFFFFF"/>
                </a:solidFill>
                <a:latin typeface="Palatino Linotype"/>
                <a:cs typeface="Palatino Linotype"/>
              </a:rPr>
              <a:t>Killing</a:t>
            </a:r>
            <a:r>
              <a:rPr dirty="0" sz="2750" spc="-8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35">
                <a:solidFill>
                  <a:srgbClr val="FFFFFF"/>
                </a:solidFill>
                <a:latin typeface="Palatino Linotype"/>
                <a:cs typeface="Palatino Linotype"/>
              </a:rPr>
              <a:t>all</a:t>
            </a:r>
            <a:r>
              <a:rPr dirty="0" sz="2750" spc="-4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45">
                <a:solidFill>
                  <a:srgbClr val="FFFFFF"/>
                </a:solidFill>
                <a:latin typeface="Palatino Linotype"/>
                <a:cs typeface="Palatino Linotype"/>
              </a:rPr>
              <a:t>the</a:t>
            </a:r>
            <a:r>
              <a:rPr dirty="0" sz="2750" spc="-2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20">
                <a:solidFill>
                  <a:srgbClr val="FFFFFF"/>
                </a:solidFill>
                <a:latin typeface="Palatino Linotype"/>
                <a:cs typeface="Palatino Linotype"/>
              </a:rPr>
              <a:t>processes</a:t>
            </a:r>
            <a:r>
              <a:rPr dirty="0" sz="2750" spc="-4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50">
                <a:solidFill>
                  <a:srgbClr val="FFFFFF"/>
                </a:solidFill>
                <a:latin typeface="Palatino Linotype"/>
                <a:cs typeface="Palatino Linotype"/>
              </a:rPr>
              <a:t>involved</a:t>
            </a:r>
            <a:r>
              <a:rPr dirty="0" sz="2750" spc="-2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90">
                <a:solidFill>
                  <a:srgbClr val="FFFFFF"/>
                </a:solidFill>
                <a:latin typeface="Palatino Linotype"/>
                <a:cs typeface="Palatino Linotype"/>
              </a:rPr>
              <a:t>in</a:t>
            </a:r>
            <a:r>
              <a:rPr dirty="0" sz="2750" spc="-4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25">
                <a:solidFill>
                  <a:srgbClr val="FFFFFF"/>
                </a:solidFill>
                <a:latin typeface="Palatino Linotype"/>
                <a:cs typeface="Palatino Linotype"/>
              </a:rPr>
              <a:t>the </a:t>
            </a:r>
            <a:r>
              <a:rPr dirty="0" sz="2750" spc="-135">
                <a:solidFill>
                  <a:srgbClr val="FFFFFF"/>
                </a:solidFill>
                <a:latin typeface="Palatino Linotype"/>
                <a:cs typeface="Palatino Linotype"/>
              </a:rPr>
              <a:t>deadlock.</a:t>
            </a:r>
            <a:r>
              <a:rPr dirty="0" sz="2750" spc="-2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70">
                <a:solidFill>
                  <a:srgbClr val="FFFFFF"/>
                </a:solidFill>
                <a:latin typeface="Palatino Linotype"/>
                <a:cs typeface="Palatino Linotype"/>
              </a:rPr>
              <a:t>Killing</a:t>
            </a:r>
            <a:r>
              <a:rPr dirty="0" sz="2750" spc="-2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25">
                <a:solidFill>
                  <a:srgbClr val="FFFFFF"/>
                </a:solidFill>
                <a:latin typeface="Palatino Linotype"/>
                <a:cs typeface="Palatino Linotype"/>
              </a:rPr>
              <a:t>process</a:t>
            </a:r>
            <a:r>
              <a:rPr dirty="0" sz="2750" spc="-2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40">
                <a:solidFill>
                  <a:srgbClr val="FFFFFF"/>
                </a:solidFill>
                <a:latin typeface="Palatino Linotype"/>
                <a:cs typeface="Palatino Linotype"/>
              </a:rPr>
              <a:t>one</a:t>
            </a:r>
            <a:r>
              <a:rPr dirty="0" sz="2750" spc="-2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45">
                <a:solidFill>
                  <a:srgbClr val="FFFFFF"/>
                </a:solidFill>
                <a:latin typeface="Palatino Linotype"/>
                <a:cs typeface="Palatino Linotype"/>
              </a:rPr>
              <a:t>by</a:t>
            </a:r>
            <a:r>
              <a:rPr dirty="0" sz="2750" spc="-2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95">
                <a:solidFill>
                  <a:srgbClr val="FFFFFF"/>
                </a:solidFill>
                <a:latin typeface="Palatino Linotype"/>
                <a:cs typeface="Palatino Linotype"/>
              </a:rPr>
              <a:t>one.</a:t>
            </a:r>
            <a:r>
              <a:rPr dirty="0" sz="2750" spc="-2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0">
                <a:solidFill>
                  <a:srgbClr val="FFFFFF"/>
                </a:solidFill>
                <a:latin typeface="Palatino Linotype"/>
                <a:cs typeface="Palatino Linotype"/>
              </a:rPr>
              <a:t>After </a:t>
            </a:r>
            <a:r>
              <a:rPr dirty="0" sz="2750" spc="-90">
                <a:solidFill>
                  <a:srgbClr val="FFFFFF"/>
                </a:solidFill>
                <a:latin typeface="Palatino Linotype"/>
                <a:cs typeface="Palatino Linotype"/>
              </a:rPr>
              <a:t>killing</a:t>
            </a:r>
            <a:r>
              <a:rPr dirty="0" sz="2750" spc="-7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05">
                <a:solidFill>
                  <a:srgbClr val="FFFFFF"/>
                </a:solidFill>
                <a:latin typeface="Palatino Linotype"/>
                <a:cs typeface="Palatino Linotype"/>
              </a:rPr>
              <a:t>each</a:t>
            </a:r>
            <a:r>
              <a:rPr dirty="0" sz="2750" spc="-4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25">
                <a:solidFill>
                  <a:srgbClr val="FFFFFF"/>
                </a:solidFill>
                <a:latin typeface="Palatino Linotype"/>
                <a:cs typeface="Palatino Linotype"/>
              </a:rPr>
              <a:t>process</a:t>
            </a:r>
            <a:r>
              <a:rPr dirty="0" sz="2750" spc="-4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85">
                <a:solidFill>
                  <a:srgbClr val="FFFFFF"/>
                </a:solidFill>
                <a:latin typeface="Palatino Linotype"/>
                <a:cs typeface="Palatino Linotype"/>
              </a:rPr>
              <a:t>check</a:t>
            </a:r>
            <a:r>
              <a:rPr dirty="0" sz="2750" spc="-4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75">
                <a:solidFill>
                  <a:srgbClr val="FFFFFF"/>
                </a:solidFill>
                <a:latin typeface="Palatino Linotype"/>
                <a:cs typeface="Palatino Linotype"/>
              </a:rPr>
              <a:t>for</a:t>
            </a:r>
            <a:r>
              <a:rPr dirty="0" sz="2750" spc="-4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50">
                <a:solidFill>
                  <a:srgbClr val="FFFFFF"/>
                </a:solidFill>
                <a:latin typeface="Palatino Linotype"/>
                <a:cs typeface="Palatino Linotype"/>
              </a:rPr>
              <a:t>deadlock</a:t>
            </a:r>
            <a:r>
              <a:rPr dirty="0" sz="2750" spc="-2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90">
                <a:solidFill>
                  <a:srgbClr val="FFFFFF"/>
                </a:solidFill>
                <a:latin typeface="Palatino Linotype"/>
                <a:cs typeface="Palatino Linotype"/>
              </a:rPr>
              <a:t>again </a:t>
            </a:r>
            <a:r>
              <a:rPr dirty="0" sz="2750" spc="-160">
                <a:solidFill>
                  <a:srgbClr val="FFFFFF"/>
                </a:solidFill>
                <a:latin typeface="Palatino Linotype"/>
                <a:cs typeface="Palatino Linotype"/>
              </a:rPr>
              <a:t>keep</a:t>
            </a:r>
            <a:r>
              <a:rPr dirty="0" sz="2750" spc="-1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55">
                <a:solidFill>
                  <a:srgbClr val="FFFFFF"/>
                </a:solidFill>
                <a:latin typeface="Palatino Linotype"/>
                <a:cs typeface="Palatino Linotype"/>
              </a:rPr>
              <a:t>repeating</a:t>
            </a:r>
            <a:r>
              <a:rPr dirty="0" sz="2750" spc="-2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45">
                <a:solidFill>
                  <a:srgbClr val="FFFFFF"/>
                </a:solidFill>
                <a:latin typeface="Palatino Linotype"/>
                <a:cs typeface="Palatino Linotype"/>
              </a:rPr>
              <a:t>the</a:t>
            </a:r>
            <a:r>
              <a:rPr dirty="0" sz="2750" spc="-2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25">
                <a:solidFill>
                  <a:srgbClr val="FFFFFF"/>
                </a:solidFill>
                <a:latin typeface="Palatino Linotype"/>
                <a:cs typeface="Palatino Linotype"/>
              </a:rPr>
              <a:t>process</a:t>
            </a:r>
            <a:r>
              <a:rPr dirty="0" sz="2750" spc="-5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25">
                <a:solidFill>
                  <a:srgbClr val="FFFFFF"/>
                </a:solidFill>
                <a:latin typeface="Palatino Linotype"/>
                <a:cs typeface="Palatino Linotype"/>
              </a:rPr>
              <a:t>till</a:t>
            </a:r>
            <a:r>
              <a:rPr dirty="0" sz="2750" spc="-5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45">
                <a:solidFill>
                  <a:srgbClr val="FFFFFF"/>
                </a:solidFill>
                <a:latin typeface="Palatino Linotype"/>
                <a:cs typeface="Palatino Linotype"/>
              </a:rPr>
              <a:t>the</a:t>
            </a:r>
            <a:r>
              <a:rPr dirty="0" sz="2750" spc="-2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0">
                <a:solidFill>
                  <a:srgbClr val="FFFFFF"/>
                </a:solidFill>
                <a:latin typeface="Palatino Linotype"/>
                <a:cs typeface="Palatino Linotype"/>
              </a:rPr>
              <a:t>system </a:t>
            </a:r>
            <a:r>
              <a:rPr dirty="0" sz="2750" spc="-114">
                <a:solidFill>
                  <a:srgbClr val="FFFFFF"/>
                </a:solidFill>
                <a:latin typeface="Palatino Linotype"/>
                <a:cs typeface="Palatino Linotype"/>
              </a:rPr>
              <a:t>recovers</a:t>
            </a:r>
            <a:r>
              <a:rPr dirty="0" sz="2750" spc="-5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50">
                <a:solidFill>
                  <a:srgbClr val="FFFFFF"/>
                </a:solidFill>
                <a:latin typeface="Palatino Linotype"/>
                <a:cs typeface="Palatino Linotype"/>
              </a:rPr>
              <a:t>from</a:t>
            </a:r>
            <a:r>
              <a:rPr dirty="0" sz="2750" spc="-2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35">
                <a:solidFill>
                  <a:srgbClr val="FFFFFF"/>
                </a:solidFill>
                <a:latin typeface="Palatino Linotype"/>
                <a:cs typeface="Palatino Linotype"/>
              </a:rPr>
              <a:t>deadlock.</a:t>
            </a:r>
            <a:r>
              <a:rPr dirty="0" sz="2750" spc="-3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70">
                <a:solidFill>
                  <a:srgbClr val="FFFFFF"/>
                </a:solidFill>
                <a:latin typeface="Palatino Linotype"/>
                <a:cs typeface="Palatino Linotype"/>
              </a:rPr>
              <a:t>Killing</a:t>
            </a:r>
            <a:r>
              <a:rPr dirty="0" sz="2750" spc="-4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35">
                <a:solidFill>
                  <a:srgbClr val="FFFFFF"/>
                </a:solidFill>
                <a:latin typeface="Palatino Linotype"/>
                <a:cs typeface="Palatino Linotype"/>
              </a:rPr>
              <a:t>all </a:t>
            </a:r>
            <a:r>
              <a:rPr dirty="0" sz="2750" spc="-25">
                <a:solidFill>
                  <a:srgbClr val="FFFFFF"/>
                </a:solidFill>
                <a:latin typeface="Palatino Linotype"/>
                <a:cs typeface="Palatino Linotype"/>
              </a:rPr>
              <a:t>the </a:t>
            </a:r>
            <a:r>
              <a:rPr dirty="0" sz="2750" spc="-120">
                <a:solidFill>
                  <a:srgbClr val="FFFFFF"/>
                </a:solidFill>
                <a:latin typeface="Palatino Linotype"/>
                <a:cs typeface="Palatino Linotype"/>
              </a:rPr>
              <a:t>processes</a:t>
            </a:r>
            <a:r>
              <a:rPr dirty="0" sz="2750" spc="-5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40">
                <a:solidFill>
                  <a:srgbClr val="FFFFFF"/>
                </a:solidFill>
                <a:latin typeface="Palatino Linotype"/>
                <a:cs typeface="Palatino Linotype"/>
              </a:rPr>
              <a:t>one</a:t>
            </a:r>
            <a:r>
              <a:rPr dirty="0" sz="2750" spc="-3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45">
                <a:solidFill>
                  <a:srgbClr val="FFFFFF"/>
                </a:solidFill>
                <a:latin typeface="Palatino Linotype"/>
                <a:cs typeface="Palatino Linotype"/>
              </a:rPr>
              <a:t>by</a:t>
            </a:r>
            <a:r>
              <a:rPr dirty="0" sz="2750" spc="-2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40">
                <a:solidFill>
                  <a:srgbClr val="FFFFFF"/>
                </a:solidFill>
                <a:latin typeface="Palatino Linotype"/>
                <a:cs typeface="Palatino Linotype"/>
              </a:rPr>
              <a:t>one</a:t>
            </a:r>
            <a:r>
              <a:rPr dirty="0" sz="2750" spc="-3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45">
                <a:solidFill>
                  <a:srgbClr val="FFFFFF"/>
                </a:solidFill>
                <a:latin typeface="Palatino Linotype"/>
                <a:cs typeface="Palatino Linotype"/>
              </a:rPr>
              <a:t>helps</a:t>
            </a:r>
            <a:r>
              <a:rPr dirty="0" sz="2750" spc="-3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dirty="0" sz="2750" spc="-9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45">
                <a:solidFill>
                  <a:srgbClr val="FFFFFF"/>
                </a:solidFill>
                <a:latin typeface="Palatino Linotype"/>
                <a:cs typeface="Palatino Linotype"/>
              </a:rPr>
              <a:t>system</a:t>
            </a:r>
            <a:r>
              <a:rPr dirty="0" sz="2750" spc="-2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90">
                <a:solidFill>
                  <a:srgbClr val="FFFFFF"/>
                </a:solidFill>
                <a:latin typeface="Palatino Linotype"/>
                <a:cs typeface="Palatino Linotype"/>
              </a:rPr>
              <a:t>to</a:t>
            </a:r>
            <a:r>
              <a:rPr dirty="0" sz="2750" spc="-4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0">
                <a:solidFill>
                  <a:srgbClr val="FFFFFF"/>
                </a:solidFill>
                <a:latin typeface="Palatino Linotype"/>
                <a:cs typeface="Palatino Linotype"/>
              </a:rPr>
              <a:t>break </a:t>
            </a:r>
            <a:r>
              <a:rPr dirty="0" sz="2750" spc="-105">
                <a:solidFill>
                  <a:srgbClr val="FFFFFF"/>
                </a:solidFill>
                <a:latin typeface="Palatino Linotype"/>
                <a:cs typeface="Palatino Linotype"/>
              </a:rPr>
              <a:t>circular</a:t>
            </a:r>
            <a:r>
              <a:rPr dirty="0" sz="2750" spc="-3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60">
                <a:solidFill>
                  <a:srgbClr val="FFFFFF"/>
                </a:solidFill>
                <a:latin typeface="Palatino Linotype"/>
                <a:cs typeface="Palatino Linotype"/>
              </a:rPr>
              <a:t>wait</a:t>
            </a:r>
            <a:r>
              <a:rPr dirty="0" sz="2750" spc="-1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25">
                <a:solidFill>
                  <a:srgbClr val="FFFFFF"/>
                </a:solidFill>
                <a:latin typeface="Palatino Linotype"/>
                <a:cs typeface="Palatino Linotype"/>
              </a:rPr>
              <a:t>condition.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745237" y="4275755"/>
            <a:ext cx="5948045" cy="3611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175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Resource</a:t>
            </a:r>
            <a:r>
              <a:rPr dirty="0" sz="2400" spc="-9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Preemption</a:t>
            </a:r>
            <a:r>
              <a:rPr dirty="0" sz="2400" spc="-9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0" b="1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15900"/>
              </a:lnSpc>
              <a:spcBef>
                <a:spcPts val="2400"/>
              </a:spcBef>
            </a:pPr>
            <a:r>
              <a:rPr dirty="0" sz="2750" spc="-114">
                <a:solidFill>
                  <a:srgbClr val="FFFFFF"/>
                </a:solidFill>
                <a:latin typeface="Palatino Linotype"/>
                <a:cs typeface="Palatino Linotype"/>
              </a:rPr>
              <a:t>Resources</a:t>
            </a:r>
            <a:r>
              <a:rPr dirty="0" sz="2750" spc="1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35">
                <a:solidFill>
                  <a:srgbClr val="FFFFFF"/>
                </a:solidFill>
                <a:latin typeface="Palatino Linotype"/>
                <a:cs typeface="Palatino Linotype"/>
              </a:rPr>
              <a:t>are</a:t>
            </a:r>
            <a:r>
              <a:rPr dirty="0" sz="2750" spc="1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210">
                <a:solidFill>
                  <a:srgbClr val="FFFFFF"/>
                </a:solidFill>
                <a:latin typeface="Palatino Linotype"/>
                <a:cs typeface="Palatino Linotype"/>
              </a:rPr>
              <a:t>preempted</a:t>
            </a:r>
            <a:r>
              <a:rPr dirty="0" sz="2750" spc="1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55">
                <a:solidFill>
                  <a:srgbClr val="FFFFFF"/>
                </a:solidFill>
                <a:latin typeface="Palatino Linotype"/>
                <a:cs typeface="Palatino Linotype"/>
              </a:rPr>
              <a:t>from</a:t>
            </a:r>
            <a:r>
              <a:rPr dirty="0" sz="2750" spc="1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25">
                <a:solidFill>
                  <a:srgbClr val="FFFFFF"/>
                </a:solidFill>
                <a:latin typeface="Palatino Linotype"/>
                <a:cs typeface="Palatino Linotype"/>
              </a:rPr>
              <a:t>the </a:t>
            </a:r>
            <a:r>
              <a:rPr dirty="0" sz="2750" spc="-125">
                <a:solidFill>
                  <a:srgbClr val="FFFFFF"/>
                </a:solidFill>
                <a:latin typeface="Palatino Linotype"/>
                <a:cs typeface="Palatino Linotype"/>
              </a:rPr>
              <a:t>processes</a:t>
            </a:r>
            <a:r>
              <a:rPr dirty="0" sz="2750" spc="-1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60">
                <a:solidFill>
                  <a:srgbClr val="FFFFFF"/>
                </a:solidFill>
                <a:latin typeface="Palatino Linotype"/>
                <a:cs typeface="Palatino Linotype"/>
              </a:rPr>
              <a:t>involved</a:t>
            </a:r>
            <a:r>
              <a:rPr dirty="0" sz="2750" spc="-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00">
                <a:solidFill>
                  <a:srgbClr val="FFFFFF"/>
                </a:solidFill>
                <a:latin typeface="Palatino Linotype"/>
                <a:cs typeface="Palatino Linotype"/>
              </a:rPr>
              <a:t>in</a:t>
            </a:r>
            <a:r>
              <a:rPr dirty="0" sz="2750" spc="-1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60">
                <a:solidFill>
                  <a:srgbClr val="FFFFFF"/>
                </a:solidFill>
                <a:latin typeface="Palatino Linotype"/>
                <a:cs typeface="Palatino Linotype"/>
              </a:rPr>
              <a:t>the</a:t>
            </a:r>
            <a:r>
              <a:rPr dirty="0" sz="2750" spc="-10">
                <a:solidFill>
                  <a:srgbClr val="FFFFFF"/>
                </a:solidFill>
                <a:latin typeface="Palatino Linotype"/>
                <a:cs typeface="Palatino Linotype"/>
              </a:rPr>
              <a:t> deadlock, </a:t>
            </a:r>
            <a:r>
              <a:rPr dirty="0" sz="2750" spc="-210">
                <a:solidFill>
                  <a:srgbClr val="FFFFFF"/>
                </a:solidFill>
                <a:latin typeface="Palatino Linotype"/>
                <a:cs typeface="Palatino Linotype"/>
              </a:rPr>
              <a:t>preempted</a:t>
            </a:r>
            <a:r>
              <a:rPr dirty="0" sz="2750" spc="-1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35">
                <a:solidFill>
                  <a:srgbClr val="FFFFFF"/>
                </a:solidFill>
                <a:latin typeface="Palatino Linotype"/>
                <a:cs typeface="Palatino Linotype"/>
              </a:rPr>
              <a:t>resources</a:t>
            </a:r>
            <a:r>
              <a:rPr dirty="0" sz="2750" spc="-1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35">
                <a:solidFill>
                  <a:srgbClr val="FFFFFF"/>
                </a:solidFill>
                <a:latin typeface="Palatino Linotype"/>
                <a:cs typeface="Palatino Linotype"/>
              </a:rPr>
              <a:t>are</a:t>
            </a:r>
            <a:r>
              <a:rPr dirty="0" sz="2750" spc="-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20">
                <a:solidFill>
                  <a:srgbClr val="FFFFFF"/>
                </a:solidFill>
                <a:latin typeface="Palatino Linotype"/>
                <a:cs typeface="Palatino Linotype"/>
              </a:rPr>
              <a:t>allocated</a:t>
            </a:r>
            <a:r>
              <a:rPr dirty="0" sz="2750" spc="-1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05">
                <a:solidFill>
                  <a:srgbClr val="FFFFFF"/>
                </a:solidFill>
                <a:latin typeface="Palatino Linotype"/>
                <a:cs typeface="Palatino Linotype"/>
              </a:rPr>
              <a:t>to</a:t>
            </a:r>
            <a:r>
              <a:rPr dirty="0" sz="2750" spc="-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90">
                <a:solidFill>
                  <a:srgbClr val="FFFFFF"/>
                </a:solidFill>
                <a:latin typeface="Palatino Linotype"/>
                <a:cs typeface="Palatino Linotype"/>
              </a:rPr>
              <a:t>other </a:t>
            </a:r>
            <a:r>
              <a:rPr dirty="0" sz="2750" spc="-125">
                <a:solidFill>
                  <a:srgbClr val="FFFFFF"/>
                </a:solidFill>
                <a:latin typeface="Palatino Linotype"/>
                <a:cs typeface="Palatino Linotype"/>
              </a:rPr>
              <a:t>processes</a:t>
            </a:r>
            <a:r>
              <a:rPr dirty="0" sz="2750" spc="-4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65">
                <a:solidFill>
                  <a:srgbClr val="FFFFFF"/>
                </a:solidFill>
                <a:latin typeface="Palatino Linotype"/>
                <a:cs typeface="Palatino Linotype"/>
              </a:rPr>
              <a:t>so</a:t>
            </a:r>
            <a:r>
              <a:rPr dirty="0" sz="2750" spc="-11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70">
                <a:solidFill>
                  <a:srgbClr val="FFFFFF"/>
                </a:solidFill>
                <a:latin typeface="Palatino Linotype"/>
                <a:cs typeface="Palatino Linotype"/>
              </a:rPr>
              <a:t>that</a:t>
            </a:r>
            <a:r>
              <a:rPr dirty="0" sz="275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50">
                <a:solidFill>
                  <a:srgbClr val="FFFFFF"/>
                </a:solidFill>
                <a:latin typeface="Palatino Linotype"/>
                <a:cs typeface="Palatino Linotype"/>
              </a:rPr>
              <a:t>there</a:t>
            </a:r>
            <a:r>
              <a:rPr dirty="0" sz="2750" spc="-2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>
                <a:solidFill>
                  <a:srgbClr val="FFFFFF"/>
                </a:solidFill>
                <a:latin typeface="Palatino Linotype"/>
                <a:cs typeface="Palatino Linotype"/>
              </a:rPr>
              <a:t>is</a:t>
            </a:r>
            <a:r>
              <a:rPr dirty="0" sz="2750" spc="-8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dirty="0" sz="2750" spc="-5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14">
                <a:solidFill>
                  <a:srgbClr val="FFFFFF"/>
                </a:solidFill>
                <a:latin typeface="Palatino Linotype"/>
                <a:cs typeface="Palatino Linotype"/>
              </a:rPr>
              <a:t>possibility</a:t>
            </a:r>
            <a:r>
              <a:rPr dirty="0" sz="2750" spc="-5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25">
                <a:solidFill>
                  <a:srgbClr val="FFFFFF"/>
                </a:solidFill>
                <a:latin typeface="Palatino Linotype"/>
                <a:cs typeface="Palatino Linotype"/>
              </a:rPr>
              <a:t>of </a:t>
            </a:r>
            <a:r>
              <a:rPr dirty="0" sz="2750" spc="-135">
                <a:solidFill>
                  <a:srgbClr val="FFFFFF"/>
                </a:solidFill>
                <a:latin typeface="Palatino Linotype"/>
                <a:cs typeface="Palatino Linotype"/>
              </a:rPr>
              <a:t>recovering</a:t>
            </a:r>
            <a:r>
              <a:rPr dirty="0" sz="275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60">
                <a:solidFill>
                  <a:srgbClr val="FFFFFF"/>
                </a:solidFill>
                <a:latin typeface="Palatino Linotype"/>
                <a:cs typeface="Palatino Linotype"/>
              </a:rPr>
              <a:t>the</a:t>
            </a:r>
            <a:r>
              <a:rPr dirty="0" sz="2750" spc="1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50">
                <a:solidFill>
                  <a:srgbClr val="FFFFFF"/>
                </a:solidFill>
                <a:latin typeface="Palatino Linotype"/>
                <a:cs typeface="Palatino Linotype"/>
              </a:rPr>
              <a:t>system</a:t>
            </a:r>
            <a:r>
              <a:rPr dirty="0" sz="2750" spc="1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55">
                <a:solidFill>
                  <a:srgbClr val="FFFFFF"/>
                </a:solidFill>
                <a:latin typeface="Palatino Linotype"/>
                <a:cs typeface="Palatino Linotype"/>
              </a:rPr>
              <a:t>from</a:t>
            </a:r>
            <a:r>
              <a:rPr dirty="0" sz="2750" spc="1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40">
                <a:solidFill>
                  <a:srgbClr val="FFFFFF"/>
                </a:solidFill>
                <a:latin typeface="Palatino Linotype"/>
                <a:cs typeface="Palatino Linotype"/>
              </a:rPr>
              <a:t>deadlock.</a:t>
            </a:r>
            <a:r>
              <a:rPr dirty="0" sz="2750" spc="1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25">
                <a:solidFill>
                  <a:srgbClr val="FFFFFF"/>
                </a:solidFill>
                <a:latin typeface="Palatino Linotype"/>
                <a:cs typeface="Palatino Linotype"/>
              </a:rPr>
              <a:t>In </a:t>
            </a:r>
            <a:r>
              <a:rPr dirty="0" sz="2750" spc="-120">
                <a:solidFill>
                  <a:srgbClr val="FFFFFF"/>
                </a:solidFill>
                <a:latin typeface="Palatino Linotype"/>
                <a:cs typeface="Palatino Linotype"/>
              </a:rPr>
              <a:t>this</a:t>
            </a:r>
            <a:r>
              <a:rPr dirty="0" sz="2750" spc="-6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55">
                <a:solidFill>
                  <a:srgbClr val="FFFFFF"/>
                </a:solidFill>
                <a:latin typeface="Palatino Linotype"/>
                <a:cs typeface="Palatino Linotype"/>
              </a:rPr>
              <a:t>case,</a:t>
            </a:r>
            <a:r>
              <a:rPr dirty="0" sz="2750" spc="-3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60">
                <a:solidFill>
                  <a:srgbClr val="FFFFFF"/>
                </a:solidFill>
                <a:latin typeface="Palatino Linotype"/>
                <a:cs typeface="Palatino Linotype"/>
              </a:rPr>
              <a:t>the</a:t>
            </a:r>
            <a:r>
              <a:rPr dirty="0" sz="2750" spc="-1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50">
                <a:solidFill>
                  <a:srgbClr val="FFFFFF"/>
                </a:solidFill>
                <a:latin typeface="Palatino Linotype"/>
                <a:cs typeface="Palatino Linotype"/>
              </a:rPr>
              <a:t>system</a:t>
            </a:r>
            <a:r>
              <a:rPr dirty="0" sz="2750" spc="-2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10">
                <a:solidFill>
                  <a:srgbClr val="FFFFFF"/>
                </a:solidFill>
                <a:latin typeface="Palatino Linotype"/>
                <a:cs typeface="Palatino Linotype"/>
              </a:rPr>
              <a:t>goes</a:t>
            </a:r>
            <a:r>
              <a:rPr dirty="0" sz="2750" spc="-3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35">
                <a:solidFill>
                  <a:srgbClr val="FFFFFF"/>
                </a:solidFill>
                <a:latin typeface="Palatino Linotype"/>
                <a:cs typeface="Palatino Linotype"/>
              </a:rPr>
              <a:t>into</a:t>
            </a:r>
            <a:r>
              <a:rPr dirty="0" sz="2750" spc="-3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750" spc="-35">
                <a:solidFill>
                  <a:srgbClr val="FFFFFF"/>
                </a:solidFill>
                <a:latin typeface="Palatino Linotype"/>
                <a:cs typeface="Palatino Linotype"/>
              </a:rPr>
              <a:t>starvation.</a:t>
            </a:r>
            <a:endParaRPr sz="27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13127" y="837396"/>
              <a:ext cx="17458055" cy="9450070"/>
            </a:xfrm>
            <a:custGeom>
              <a:avLst/>
              <a:gdLst/>
              <a:ahLst/>
              <a:cxnLst/>
              <a:rect l="l" t="t" r="r" b="b"/>
              <a:pathLst>
                <a:path w="17458055" h="9450070">
                  <a:moveTo>
                    <a:pt x="17093815" y="9449602"/>
                  </a:moveTo>
                  <a:lnTo>
                    <a:pt x="367927" y="9449602"/>
                  </a:lnTo>
                  <a:lnTo>
                    <a:pt x="321868" y="9446728"/>
                  </a:lnTo>
                  <a:lnTo>
                    <a:pt x="277489" y="9438338"/>
                  </a:lnTo>
                  <a:lnTo>
                    <a:pt x="235140" y="9424780"/>
                  </a:lnTo>
                  <a:lnTo>
                    <a:pt x="195169" y="9406403"/>
                  </a:lnTo>
                  <a:lnTo>
                    <a:pt x="157926" y="9383555"/>
                  </a:lnTo>
                  <a:lnTo>
                    <a:pt x="123759" y="9356586"/>
                  </a:lnTo>
                  <a:lnTo>
                    <a:pt x="93017" y="9325843"/>
                  </a:lnTo>
                  <a:lnTo>
                    <a:pt x="66047" y="9291676"/>
                  </a:lnTo>
                  <a:lnTo>
                    <a:pt x="43200" y="9254433"/>
                  </a:lnTo>
                  <a:lnTo>
                    <a:pt x="24822" y="9214463"/>
                  </a:lnTo>
                  <a:lnTo>
                    <a:pt x="11264" y="9172114"/>
                  </a:lnTo>
                  <a:lnTo>
                    <a:pt x="2874" y="9127735"/>
                  </a:lnTo>
                  <a:lnTo>
                    <a:pt x="0" y="9081674"/>
                  </a:lnTo>
                  <a:lnTo>
                    <a:pt x="0" y="367929"/>
                  </a:lnTo>
                  <a:lnTo>
                    <a:pt x="2874" y="321868"/>
                  </a:lnTo>
                  <a:lnTo>
                    <a:pt x="11264" y="277489"/>
                  </a:lnTo>
                  <a:lnTo>
                    <a:pt x="24822" y="235140"/>
                  </a:lnTo>
                  <a:lnTo>
                    <a:pt x="43200" y="195169"/>
                  </a:lnTo>
                  <a:lnTo>
                    <a:pt x="66047" y="157926"/>
                  </a:lnTo>
                  <a:lnTo>
                    <a:pt x="93017" y="123759"/>
                  </a:lnTo>
                  <a:lnTo>
                    <a:pt x="123759" y="93017"/>
                  </a:lnTo>
                  <a:lnTo>
                    <a:pt x="157926" y="66047"/>
                  </a:lnTo>
                  <a:lnTo>
                    <a:pt x="195169" y="43200"/>
                  </a:lnTo>
                  <a:lnTo>
                    <a:pt x="235140" y="24822"/>
                  </a:lnTo>
                  <a:lnTo>
                    <a:pt x="277489" y="11264"/>
                  </a:lnTo>
                  <a:lnTo>
                    <a:pt x="321868" y="2874"/>
                  </a:lnTo>
                  <a:lnTo>
                    <a:pt x="367929" y="0"/>
                  </a:lnTo>
                  <a:lnTo>
                    <a:pt x="17093813" y="0"/>
                  </a:lnTo>
                  <a:lnTo>
                    <a:pt x="17139874" y="2874"/>
                  </a:lnTo>
                  <a:lnTo>
                    <a:pt x="17184253" y="11264"/>
                  </a:lnTo>
                  <a:lnTo>
                    <a:pt x="17226602" y="24822"/>
                  </a:lnTo>
                  <a:lnTo>
                    <a:pt x="17266573" y="43200"/>
                  </a:lnTo>
                  <a:lnTo>
                    <a:pt x="17303816" y="66047"/>
                  </a:lnTo>
                  <a:lnTo>
                    <a:pt x="17337983" y="93017"/>
                  </a:lnTo>
                  <a:lnTo>
                    <a:pt x="17368726" y="123759"/>
                  </a:lnTo>
                  <a:lnTo>
                    <a:pt x="17395695" y="157926"/>
                  </a:lnTo>
                  <a:lnTo>
                    <a:pt x="17418543" y="195169"/>
                  </a:lnTo>
                  <a:lnTo>
                    <a:pt x="17436920" y="235140"/>
                  </a:lnTo>
                  <a:lnTo>
                    <a:pt x="17450478" y="277489"/>
                  </a:lnTo>
                  <a:lnTo>
                    <a:pt x="17457863" y="316547"/>
                  </a:lnTo>
                  <a:lnTo>
                    <a:pt x="17457863" y="9133055"/>
                  </a:lnTo>
                  <a:lnTo>
                    <a:pt x="17450478" y="9172114"/>
                  </a:lnTo>
                  <a:lnTo>
                    <a:pt x="17436920" y="9214463"/>
                  </a:lnTo>
                  <a:lnTo>
                    <a:pt x="17418543" y="9254433"/>
                  </a:lnTo>
                  <a:lnTo>
                    <a:pt x="17395695" y="9291676"/>
                  </a:lnTo>
                  <a:lnTo>
                    <a:pt x="17368726" y="9325843"/>
                  </a:lnTo>
                  <a:lnTo>
                    <a:pt x="17337983" y="9356586"/>
                  </a:lnTo>
                  <a:lnTo>
                    <a:pt x="17303816" y="9383555"/>
                  </a:lnTo>
                  <a:lnTo>
                    <a:pt x="17266573" y="9406403"/>
                  </a:lnTo>
                  <a:lnTo>
                    <a:pt x="17226602" y="9424780"/>
                  </a:lnTo>
                  <a:lnTo>
                    <a:pt x="17184253" y="9438338"/>
                  </a:lnTo>
                  <a:lnTo>
                    <a:pt x="17139874" y="9446728"/>
                  </a:lnTo>
                  <a:lnTo>
                    <a:pt x="17093815" y="9449602"/>
                  </a:lnTo>
                  <a:close/>
                </a:path>
              </a:pathLst>
            </a:custGeom>
            <a:solidFill>
              <a:srgbClr val="FFFFFF">
                <a:alpha val="27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9300" y="7200900"/>
              <a:ext cx="1028699" cy="20573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12272" y="3101128"/>
              <a:ext cx="11260627" cy="355282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THANK</a:t>
            </a:r>
            <a:r>
              <a:rPr dirty="0" spc="-20"/>
              <a:t> </a:t>
            </a:r>
            <a:r>
              <a:rPr dirty="0" spc="-25"/>
              <a:t>YOU</a:t>
            </a:r>
          </a:p>
        </p:txBody>
      </p:sp>
      <p:grpSp>
        <p:nvGrpSpPr>
          <p:cNvPr id="8" name="object 8" descr=""/>
          <p:cNvGrpSpPr/>
          <p:nvPr/>
        </p:nvGrpSpPr>
        <p:grpSpPr>
          <a:xfrm>
            <a:off x="1972514" y="3074183"/>
            <a:ext cx="14344015" cy="635635"/>
            <a:chOff x="1972514" y="3074183"/>
            <a:chExt cx="14344015" cy="635635"/>
          </a:xfrm>
        </p:grpSpPr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514" y="3074183"/>
              <a:ext cx="635051" cy="635051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81440" y="3074183"/>
              <a:ext cx="635051" cy="635051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1016000" y="9133204"/>
            <a:ext cx="1490980" cy="23876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200" spc="-60">
                <a:solidFill>
                  <a:srgbClr val="FFFFFF"/>
                </a:solidFill>
                <a:latin typeface="Lucida Sans Unicode"/>
                <a:cs typeface="Lucida Sans Unicode"/>
              </a:rPr>
              <a:t>2022 </a:t>
            </a:r>
            <a:r>
              <a:rPr dirty="0" sz="1200" spc="-30">
                <a:solidFill>
                  <a:srgbClr val="FFFFFF"/>
                </a:solidFill>
                <a:latin typeface="Lucida Sans Unicode"/>
                <a:cs typeface="Lucida Sans Unicode"/>
              </a:rPr>
              <a:t>PRESENTATION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43984" y="4130823"/>
            <a:ext cx="7200265" cy="3587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0485">
              <a:lnSpc>
                <a:spcPct val="116300"/>
              </a:lnSpc>
              <a:spcBef>
                <a:spcPts val="95"/>
              </a:spcBef>
            </a:pPr>
            <a:r>
              <a:rPr dirty="0" sz="10050" spc="-365">
                <a:solidFill>
                  <a:srgbClr val="FFFFFF"/>
                </a:solidFill>
                <a:latin typeface="Palatino Linotype"/>
                <a:cs typeface="Palatino Linotype"/>
              </a:rPr>
              <a:t>DEADLOCK </a:t>
            </a:r>
            <a:r>
              <a:rPr dirty="0" sz="10050" spc="-335">
                <a:solidFill>
                  <a:srgbClr val="FFFFFF"/>
                </a:solidFill>
                <a:latin typeface="Palatino Linotype"/>
                <a:cs typeface="Palatino Linotype"/>
              </a:rPr>
              <a:t>DETECTION</a:t>
            </a:r>
            <a:endParaRPr sz="1005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00" spc="-10" b="0">
                <a:latin typeface="Arial"/>
                <a:cs typeface="Arial"/>
              </a:rPr>
              <a:t>PRESENTATION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78" y="2494844"/>
            <a:ext cx="6763457" cy="676345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59300" y="7200901"/>
            <a:ext cx="1028699" cy="2057399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1028700" y="1028701"/>
            <a:ext cx="542925" cy="542925"/>
            <a:chOff x="1028700" y="1028701"/>
            <a:chExt cx="542925" cy="542925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700" y="1028701"/>
              <a:ext cx="542924" cy="54292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7286" y="1181326"/>
              <a:ext cx="180677" cy="245253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75135" y="2179382"/>
            <a:ext cx="635051" cy="635051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774673" y="1203366"/>
            <a:ext cx="13500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STUDIO</a:t>
            </a:r>
            <a:r>
              <a:rPr dirty="0" sz="1200" spc="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SHODWE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419588" y="1845085"/>
            <a:ext cx="7705725" cy="3586479"/>
          </a:xfrm>
          <a:prstGeom prst="rect"/>
        </p:spPr>
        <p:txBody>
          <a:bodyPr wrap="square" lIns="0" tIns="305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dirty="0" sz="10150"/>
              <a:t>WHAT</a:t>
            </a:r>
            <a:r>
              <a:rPr dirty="0" sz="10150" spc="-100"/>
              <a:t> </a:t>
            </a:r>
            <a:r>
              <a:rPr dirty="0" sz="10150"/>
              <a:t>IS</a:t>
            </a:r>
            <a:r>
              <a:rPr dirty="0" sz="10150" spc="-100"/>
              <a:t> </a:t>
            </a:r>
            <a:r>
              <a:rPr dirty="0" sz="10150" spc="-50"/>
              <a:t>A</a:t>
            </a:r>
            <a:endParaRPr sz="10150"/>
          </a:p>
          <a:p>
            <a:pPr marL="723900">
              <a:lnSpc>
                <a:spcPct val="100000"/>
              </a:lnSpc>
              <a:spcBef>
                <a:spcPts val="2150"/>
              </a:spcBef>
            </a:pPr>
            <a:r>
              <a:rPr dirty="0" sz="9500" spc="-10">
                <a:solidFill>
                  <a:srgbClr val="F2BE66"/>
                </a:solidFill>
              </a:rPr>
              <a:t>DEADLOCK</a:t>
            </a:r>
            <a:endParaRPr sz="9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C1C6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13127" y="1544"/>
            <a:ext cx="17875250" cy="9867265"/>
            <a:chOff x="413127" y="1544"/>
            <a:chExt cx="17875250" cy="9867265"/>
          </a:xfrm>
        </p:grpSpPr>
        <p:sp>
          <p:nvSpPr>
            <p:cNvPr id="4" name="object 4" descr=""/>
            <p:cNvSpPr/>
            <p:nvPr/>
          </p:nvSpPr>
          <p:spPr>
            <a:xfrm>
              <a:off x="413127" y="418698"/>
              <a:ext cx="17458055" cy="9450070"/>
            </a:xfrm>
            <a:custGeom>
              <a:avLst/>
              <a:gdLst/>
              <a:ahLst/>
              <a:cxnLst/>
              <a:rect l="l" t="t" r="r" b="b"/>
              <a:pathLst>
                <a:path w="17458055" h="9450070">
                  <a:moveTo>
                    <a:pt x="17093813" y="9449602"/>
                  </a:moveTo>
                  <a:lnTo>
                    <a:pt x="367929" y="9449602"/>
                  </a:lnTo>
                  <a:lnTo>
                    <a:pt x="321868" y="9446728"/>
                  </a:lnTo>
                  <a:lnTo>
                    <a:pt x="277489" y="9438337"/>
                  </a:lnTo>
                  <a:lnTo>
                    <a:pt x="235140" y="9424779"/>
                  </a:lnTo>
                  <a:lnTo>
                    <a:pt x="195169" y="9406402"/>
                  </a:lnTo>
                  <a:lnTo>
                    <a:pt x="157926" y="9383555"/>
                  </a:lnTo>
                  <a:lnTo>
                    <a:pt x="123759" y="9356585"/>
                  </a:lnTo>
                  <a:lnTo>
                    <a:pt x="93017" y="9325843"/>
                  </a:lnTo>
                  <a:lnTo>
                    <a:pt x="66047" y="9291676"/>
                  </a:lnTo>
                  <a:lnTo>
                    <a:pt x="43200" y="9254433"/>
                  </a:lnTo>
                  <a:lnTo>
                    <a:pt x="24822" y="9214463"/>
                  </a:lnTo>
                  <a:lnTo>
                    <a:pt x="11264" y="9172114"/>
                  </a:lnTo>
                  <a:lnTo>
                    <a:pt x="2874" y="9127735"/>
                  </a:lnTo>
                  <a:lnTo>
                    <a:pt x="0" y="9081674"/>
                  </a:lnTo>
                  <a:lnTo>
                    <a:pt x="0" y="367929"/>
                  </a:lnTo>
                  <a:lnTo>
                    <a:pt x="2874" y="321868"/>
                  </a:lnTo>
                  <a:lnTo>
                    <a:pt x="11264" y="277489"/>
                  </a:lnTo>
                  <a:lnTo>
                    <a:pt x="24822" y="235140"/>
                  </a:lnTo>
                  <a:lnTo>
                    <a:pt x="43200" y="195169"/>
                  </a:lnTo>
                  <a:lnTo>
                    <a:pt x="66047" y="157926"/>
                  </a:lnTo>
                  <a:lnTo>
                    <a:pt x="93017" y="123759"/>
                  </a:lnTo>
                  <a:lnTo>
                    <a:pt x="123759" y="93017"/>
                  </a:lnTo>
                  <a:lnTo>
                    <a:pt x="157926" y="66047"/>
                  </a:lnTo>
                  <a:lnTo>
                    <a:pt x="195169" y="43200"/>
                  </a:lnTo>
                  <a:lnTo>
                    <a:pt x="235140" y="24822"/>
                  </a:lnTo>
                  <a:lnTo>
                    <a:pt x="277489" y="11264"/>
                  </a:lnTo>
                  <a:lnTo>
                    <a:pt x="321868" y="2874"/>
                  </a:lnTo>
                  <a:lnTo>
                    <a:pt x="367929" y="0"/>
                  </a:lnTo>
                  <a:lnTo>
                    <a:pt x="17093813" y="0"/>
                  </a:lnTo>
                  <a:lnTo>
                    <a:pt x="17139874" y="2874"/>
                  </a:lnTo>
                  <a:lnTo>
                    <a:pt x="17184253" y="11264"/>
                  </a:lnTo>
                  <a:lnTo>
                    <a:pt x="17226602" y="24822"/>
                  </a:lnTo>
                  <a:lnTo>
                    <a:pt x="17266573" y="43200"/>
                  </a:lnTo>
                  <a:lnTo>
                    <a:pt x="17303816" y="66047"/>
                  </a:lnTo>
                  <a:lnTo>
                    <a:pt x="17337983" y="93017"/>
                  </a:lnTo>
                  <a:lnTo>
                    <a:pt x="17368726" y="123759"/>
                  </a:lnTo>
                  <a:lnTo>
                    <a:pt x="17395695" y="157926"/>
                  </a:lnTo>
                  <a:lnTo>
                    <a:pt x="17418543" y="195169"/>
                  </a:lnTo>
                  <a:lnTo>
                    <a:pt x="17436920" y="235140"/>
                  </a:lnTo>
                  <a:lnTo>
                    <a:pt x="17450478" y="277489"/>
                  </a:lnTo>
                  <a:lnTo>
                    <a:pt x="17457863" y="316547"/>
                  </a:lnTo>
                  <a:lnTo>
                    <a:pt x="17457863" y="9133055"/>
                  </a:lnTo>
                  <a:lnTo>
                    <a:pt x="17450478" y="9172114"/>
                  </a:lnTo>
                  <a:lnTo>
                    <a:pt x="17436920" y="9214463"/>
                  </a:lnTo>
                  <a:lnTo>
                    <a:pt x="17418543" y="9254433"/>
                  </a:lnTo>
                  <a:lnTo>
                    <a:pt x="17395695" y="9291676"/>
                  </a:lnTo>
                  <a:lnTo>
                    <a:pt x="17368726" y="9325843"/>
                  </a:lnTo>
                  <a:lnTo>
                    <a:pt x="17337983" y="9356585"/>
                  </a:lnTo>
                  <a:lnTo>
                    <a:pt x="17303816" y="9383555"/>
                  </a:lnTo>
                  <a:lnTo>
                    <a:pt x="17266573" y="9406402"/>
                  </a:lnTo>
                  <a:lnTo>
                    <a:pt x="17226602" y="9424779"/>
                  </a:lnTo>
                  <a:lnTo>
                    <a:pt x="17184253" y="9438337"/>
                  </a:lnTo>
                  <a:lnTo>
                    <a:pt x="17139874" y="9446728"/>
                  </a:lnTo>
                  <a:lnTo>
                    <a:pt x="17093813" y="9449602"/>
                  </a:lnTo>
                  <a:close/>
                </a:path>
              </a:pathLst>
            </a:custGeom>
            <a:solidFill>
              <a:srgbClr val="FFFFFF">
                <a:alpha val="27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9300" y="7200899"/>
              <a:ext cx="1028699" cy="20573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699" y="1028700"/>
              <a:ext cx="542924" cy="54292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4304" y="1544"/>
              <a:ext cx="10594887" cy="528984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02718" y="4351942"/>
              <a:ext cx="6677955" cy="211455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1265" y="8429198"/>
              <a:ext cx="3943349" cy="9170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12512" y="3719460"/>
              <a:ext cx="635051" cy="635051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41443" y="3719460"/>
              <a:ext cx="635051" cy="635051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6663211" y="4866031"/>
            <a:ext cx="4961890" cy="1050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700" spc="-10" b="1">
                <a:solidFill>
                  <a:srgbClr val="FFFFFF"/>
                </a:solidFill>
                <a:latin typeface="Times New Roman"/>
                <a:cs typeface="Times New Roman"/>
              </a:rPr>
              <a:t>DEADLOCK</a:t>
            </a:r>
            <a:endParaRPr sz="67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6125045" y="7487183"/>
            <a:ext cx="986155" cy="19050"/>
          </a:xfrm>
          <a:custGeom>
            <a:avLst/>
            <a:gdLst/>
            <a:ahLst/>
            <a:cxnLst/>
            <a:rect l="l" t="t" r="r" b="b"/>
            <a:pathLst>
              <a:path w="986154" h="19050">
                <a:moveTo>
                  <a:pt x="985799" y="0"/>
                </a:moveTo>
                <a:lnTo>
                  <a:pt x="458000" y="0"/>
                </a:lnTo>
                <a:lnTo>
                  <a:pt x="0" y="0"/>
                </a:lnTo>
                <a:lnTo>
                  <a:pt x="0" y="19050"/>
                </a:lnTo>
                <a:lnTo>
                  <a:pt x="458000" y="19050"/>
                </a:lnTo>
                <a:lnTo>
                  <a:pt x="985799" y="19050"/>
                </a:lnTo>
                <a:lnTo>
                  <a:pt x="985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533198" y="7121001"/>
            <a:ext cx="17008475" cy="806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918200" marR="5080" indent="-5906135">
              <a:lnSpc>
                <a:spcPct val="116500"/>
              </a:lnSpc>
              <a:spcBef>
                <a:spcPts val="95"/>
              </a:spcBef>
            </a:pPr>
            <a:r>
              <a:rPr dirty="0" sz="220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dirty="0" sz="2200" spc="-8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200" spc="-125">
                <a:solidFill>
                  <a:srgbClr val="FFFFFF"/>
                </a:solidFill>
                <a:latin typeface="Palatino Linotype"/>
                <a:cs typeface="Palatino Linotype"/>
              </a:rPr>
              <a:t>deadlock</a:t>
            </a:r>
            <a:r>
              <a:rPr dirty="0" sz="2200" spc="-1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200">
                <a:solidFill>
                  <a:srgbClr val="FFFFFF"/>
                </a:solidFill>
                <a:latin typeface="Palatino Linotype"/>
                <a:cs typeface="Palatino Linotype"/>
              </a:rPr>
              <a:t>is</a:t>
            </a:r>
            <a:r>
              <a:rPr dirty="0" sz="2200" spc="-1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20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dirty="0" sz="2200" spc="-1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200" spc="-114">
                <a:solidFill>
                  <a:srgbClr val="FFFFFF"/>
                </a:solidFill>
                <a:latin typeface="Palatino Linotype"/>
                <a:cs typeface="Palatino Linotype"/>
              </a:rPr>
              <a:t>situation</a:t>
            </a:r>
            <a:r>
              <a:rPr dirty="0" sz="2200" spc="-1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200" spc="-85">
                <a:solidFill>
                  <a:srgbClr val="FFFFFF"/>
                </a:solidFill>
                <a:latin typeface="Palatino Linotype"/>
                <a:cs typeface="Palatino Linotype"/>
              </a:rPr>
              <a:t>in</a:t>
            </a:r>
            <a:r>
              <a:rPr dirty="0" sz="2200" spc="-1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200" spc="-135">
                <a:solidFill>
                  <a:srgbClr val="FFFFFF"/>
                </a:solidFill>
                <a:latin typeface="Palatino Linotype"/>
                <a:cs typeface="Palatino Linotype"/>
              </a:rPr>
              <a:t>which</a:t>
            </a:r>
            <a:r>
              <a:rPr dirty="0" sz="220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200" spc="-170">
                <a:solidFill>
                  <a:srgbClr val="FFFFFF"/>
                </a:solidFill>
                <a:latin typeface="Palatino Linotype"/>
                <a:cs typeface="Palatino Linotype"/>
              </a:rPr>
              <a:t>two</a:t>
            </a:r>
            <a:r>
              <a:rPr dirty="0" sz="220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200" spc="-150">
                <a:solidFill>
                  <a:srgbClr val="FFFFFF"/>
                </a:solidFill>
                <a:latin typeface="Palatino Linotype"/>
                <a:cs typeface="Palatino Linotype"/>
              </a:rPr>
              <a:t>computer</a:t>
            </a:r>
            <a:r>
              <a:rPr dirty="0" sz="220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200" spc="-155">
                <a:solidFill>
                  <a:srgbClr val="FFFFFF"/>
                </a:solidFill>
                <a:latin typeface="Palatino Linotype"/>
                <a:cs typeface="Palatino Linotype"/>
                <a:hlinkClick r:id="rId9"/>
              </a:rPr>
              <a:t>programs</a:t>
            </a:r>
            <a:r>
              <a:rPr dirty="0" sz="220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200" spc="-130">
                <a:solidFill>
                  <a:srgbClr val="FFFFFF"/>
                </a:solidFill>
                <a:latin typeface="Palatino Linotype"/>
                <a:cs typeface="Palatino Linotype"/>
              </a:rPr>
              <a:t>sharing</a:t>
            </a:r>
            <a:r>
              <a:rPr dirty="0" sz="2200" spc="-1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200" spc="-120">
                <a:solidFill>
                  <a:srgbClr val="FFFFFF"/>
                </a:solidFill>
                <a:latin typeface="Palatino Linotype"/>
                <a:cs typeface="Palatino Linotype"/>
              </a:rPr>
              <a:t>the</a:t>
            </a:r>
            <a:r>
              <a:rPr dirty="0" sz="2200" spc="-1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200" spc="-135">
                <a:solidFill>
                  <a:srgbClr val="FFFFFF"/>
                </a:solidFill>
                <a:latin typeface="Palatino Linotype"/>
                <a:cs typeface="Palatino Linotype"/>
              </a:rPr>
              <a:t>same</a:t>
            </a:r>
            <a:r>
              <a:rPr dirty="0" sz="220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200" spc="-110">
                <a:solidFill>
                  <a:srgbClr val="FFFFFF"/>
                </a:solidFill>
                <a:latin typeface="Palatino Linotype"/>
                <a:cs typeface="Palatino Linotype"/>
              </a:rPr>
              <a:t>resource</a:t>
            </a:r>
            <a:r>
              <a:rPr dirty="0" sz="2200" spc="-1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200" spc="-110">
                <a:solidFill>
                  <a:srgbClr val="FFFFFF"/>
                </a:solidFill>
                <a:latin typeface="Palatino Linotype"/>
                <a:cs typeface="Palatino Linotype"/>
              </a:rPr>
              <a:t>are</a:t>
            </a:r>
            <a:r>
              <a:rPr dirty="0" sz="2200" spc="-1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Palatino Linotype"/>
                <a:cs typeface="Palatino Linotype"/>
              </a:rPr>
              <a:t>effectively</a:t>
            </a:r>
            <a:r>
              <a:rPr dirty="0" sz="2200" spc="-1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200" spc="-140">
                <a:solidFill>
                  <a:srgbClr val="FFFFFF"/>
                </a:solidFill>
                <a:latin typeface="Palatino Linotype"/>
                <a:cs typeface="Palatino Linotype"/>
              </a:rPr>
              <a:t>preventing</a:t>
            </a:r>
            <a:r>
              <a:rPr dirty="0" sz="220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200" spc="-85">
                <a:solidFill>
                  <a:srgbClr val="FFFFFF"/>
                </a:solidFill>
                <a:latin typeface="Palatino Linotype"/>
                <a:cs typeface="Palatino Linotype"/>
              </a:rPr>
              <a:t>each</a:t>
            </a:r>
            <a:r>
              <a:rPr dirty="0" sz="2200" spc="-1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200" spc="-125">
                <a:solidFill>
                  <a:srgbClr val="FFFFFF"/>
                </a:solidFill>
                <a:latin typeface="Palatino Linotype"/>
                <a:cs typeface="Palatino Linotype"/>
              </a:rPr>
              <a:t>other</a:t>
            </a:r>
            <a:r>
              <a:rPr dirty="0" sz="2200" spc="-1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200" spc="-120">
                <a:solidFill>
                  <a:srgbClr val="FFFFFF"/>
                </a:solidFill>
                <a:latin typeface="Palatino Linotype"/>
                <a:cs typeface="Palatino Linotype"/>
              </a:rPr>
              <a:t>from</a:t>
            </a:r>
            <a:r>
              <a:rPr dirty="0" sz="2200" spc="-1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200" spc="-80">
                <a:solidFill>
                  <a:srgbClr val="FFFFFF"/>
                </a:solidFill>
                <a:latin typeface="Palatino Linotype"/>
                <a:cs typeface="Palatino Linotype"/>
              </a:rPr>
              <a:t>accessing</a:t>
            </a:r>
            <a:r>
              <a:rPr dirty="0" sz="2200" spc="-1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200" spc="-120">
                <a:solidFill>
                  <a:srgbClr val="FFFFFF"/>
                </a:solidFill>
                <a:latin typeface="Palatino Linotype"/>
                <a:cs typeface="Palatino Linotype"/>
              </a:rPr>
              <a:t>the</a:t>
            </a:r>
            <a:r>
              <a:rPr dirty="0" sz="2200" spc="-1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Palatino Linotype"/>
                <a:cs typeface="Palatino Linotype"/>
              </a:rPr>
              <a:t>resource, </a:t>
            </a:r>
            <a:r>
              <a:rPr dirty="0" sz="2200" spc="-114">
                <a:solidFill>
                  <a:srgbClr val="FFFFFF"/>
                </a:solidFill>
                <a:latin typeface="Palatino Linotype"/>
                <a:cs typeface="Palatino Linotype"/>
              </a:rPr>
              <a:t>resulting</a:t>
            </a:r>
            <a:r>
              <a:rPr dirty="0" sz="2200" spc="-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200" spc="-85">
                <a:solidFill>
                  <a:srgbClr val="FFFFFF"/>
                </a:solidFill>
                <a:latin typeface="Palatino Linotype"/>
                <a:cs typeface="Palatino Linotype"/>
              </a:rPr>
              <a:t>in</a:t>
            </a:r>
            <a:r>
              <a:rPr dirty="0" sz="2200" spc="-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200" spc="-140">
                <a:solidFill>
                  <a:srgbClr val="FFFFFF"/>
                </a:solidFill>
                <a:latin typeface="Palatino Linotype"/>
                <a:cs typeface="Palatino Linotype"/>
              </a:rPr>
              <a:t>both</a:t>
            </a:r>
            <a:r>
              <a:rPr dirty="0" sz="220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200" spc="-155">
                <a:solidFill>
                  <a:srgbClr val="FFFFFF"/>
                </a:solidFill>
                <a:latin typeface="Palatino Linotype"/>
                <a:cs typeface="Palatino Linotype"/>
              </a:rPr>
              <a:t>programs</a:t>
            </a:r>
            <a:r>
              <a:rPr dirty="0" sz="220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Palatino Linotype"/>
                <a:cs typeface="Palatino Linotype"/>
              </a:rPr>
              <a:t>ceasing</a:t>
            </a:r>
            <a:r>
              <a:rPr dirty="0" sz="220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Palatino Linotype"/>
                <a:cs typeface="Palatino Linotype"/>
              </a:rPr>
              <a:t>to</a:t>
            </a:r>
            <a:r>
              <a:rPr dirty="0" sz="220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Palatino Linotype"/>
                <a:cs typeface="Palatino Linotype"/>
              </a:rPr>
              <a:t>function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16000" y="9133204"/>
            <a:ext cx="1490980" cy="23876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200" spc="-60">
                <a:solidFill>
                  <a:srgbClr val="FFFFFF"/>
                </a:solidFill>
                <a:latin typeface="Lucida Sans Unicode"/>
                <a:cs typeface="Lucida Sans Unicode"/>
              </a:rPr>
              <a:t>2022 </a:t>
            </a:r>
            <a:r>
              <a:rPr dirty="0" sz="1200" spc="-30">
                <a:solidFill>
                  <a:srgbClr val="FFFFFF"/>
                </a:solidFill>
                <a:latin typeface="Lucida Sans Unicode"/>
                <a:cs typeface="Lucida Sans Unicode"/>
              </a:rPr>
              <a:t>PRESENTATION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13127" y="418704"/>
            <a:ext cx="17875250" cy="9450070"/>
            <a:chOff x="413127" y="418704"/>
            <a:chExt cx="17875250" cy="945007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7286" y="1181326"/>
              <a:ext cx="180677" cy="245253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43330" y="1894000"/>
              <a:ext cx="6505824" cy="65024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26308" y="1575142"/>
              <a:ext cx="635051" cy="63505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32134" y="8080940"/>
              <a:ext cx="635051" cy="63505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2583409"/>
            <a:ext cx="9191625" cy="1854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7930" algn="l"/>
              </a:tabLst>
            </a:pPr>
            <a:r>
              <a:rPr dirty="0" sz="6000" spc="-390" b="0">
                <a:latin typeface="Palatino Linotype"/>
                <a:cs typeface="Palatino Linotype"/>
              </a:rPr>
              <a:t>WHAT</a:t>
            </a:r>
            <a:r>
              <a:rPr dirty="0" sz="6000" b="0">
                <a:latin typeface="Palatino Linotype"/>
                <a:cs typeface="Palatino Linotype"/>
              </a:rPr>
              <a:t>	</a:t>
            </a:r>
            <a:r>
              <a:rPr dirty="0" sz="6000" spc="30" b="0">
                <a:latin typeface="Palatino Linotype"/>
                <a:cs typeface="Palatino Linotype"/>
              </a:rPr>
              <a:t>IS</a:t>
            </a:r>
            <a:endParaRPr sz="6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tabLst>
                <a:tab pos="4605655" algn="l"/>
              </a:tabLst>
            </a:pPr>
            <a:r>
              <a:rPr dirty="0" sz="6000" spc="-10">
                <a:solidFill>
                  <a:srgbClr val="F2BE66"/>
                </a:solidFill>
              </a:rPr>
              <a:t>DEADLOCK</a:t>
            </a:r>
            <a:r>
              <a:rPr dirty="0" sz="6000">
                <a:solidFill>
                  <a:srgbClr val="F2BE66"/>
                </a:solidFill>
              </a:rPr>
              <a:t>	</a:t>
            </a:r>
            <a:r>
              <a:rPr dirty="0" sz="6000" spc="-10">
                <a:solidFill>
                  <a:srgbClr val="F2BE66"/>
                </a:solidFill>
              </a:rPr>
              <a:t>DETECTION</a:t>
            </a:r>
            <a:endParaRPr sz="6000"/>
          </a:p>
        </p:txBody>
      </p:sp>
      <p:sp>
        <p:nvSpPr>
          <p:cNvPr id="9" name="object 9" descr=""/>
          <p:cNvSpPr txBox="1"/>
          <p:nvPr/>
        </p:nvSpPr>
        <p:spPr>
          <a:xfrm>
            <a:off x="1016000" y="9133204"/>
            <a:ext cx="1490980" cy="23876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200" spc="-60">
                <a:solidFill>
                  <a:srgbClr val="FFFFFF"/>
                </a:solidFill>
                <a:latin typeface="Lucida Sans Unicode"/>
                <a:cs typeface="Lucida Sans Unicode"/>
              </a:rPr>
              <a:t>2022 </a:t>
            </a:r>
            <a:r>
              <a:rPr dirty="0" sz="1200" spc="-30">
                <a:solidFill>
                  <a:srgbClr val="FFFFFF"/>
                </a:solidFill>
                <a:latin typeface="Lucida Sans Unicode"/>
                <a:cs typeface="Lucida Sans Unicode"/>
              </a:rPr>
              <a:t>PRESENTATION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22001" y="5349452"/>
            <a:ext cx="9370695" cy="1793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4895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2BE66"/>
                </a:solidFill>
                <a:latin typeface="Times New Roman"/>
                <a:cs typeface="Times New Roman"/>
              </a:rPr>
              <a:t>Description</a:t>
            </a:r>
            <a:r>
              <a:rPr dirty="0" sz="2000" spc="-110" b="1">
                <a:solidFill>
                  <a:srgbClr val="F2BE66"/>
                </a:solidFill>
                <a:latin typeface="Times New Roman"/>
                <a:cs typeface="Times New Roman"/>
              </a:rPr>
              <a:t> </a:t>
            </a:r>
            <a:r>
              <a:rPr dirty="0" sz="2000" spc="-20" b="1">
                <a:solidFill>
                  <a:srgbClr val="F2BE66"/>
                </a:solidFill>
                <a:latin typeface="Times New Roman"/>
                <a:cs typeface="Times New Roman"/>
              </a:rPr>
              <a:t>Here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16300"/>
              </a:lnSpc>
              <a:spcBef>
                <a:spcPts val="2520"/>
              </a:spcBef>
            </a:pPr>
            <a:r>
              <a:rPr dirty="0" sz="2150" spc="-100">
                <a:solidFill>
                  <a:srgbClr val="FFFFFF"/>
                </a:solidFill>
                <a:latin typeface="Palatino Linotype"/>
                <a:cs typeface="Palatino Linotype"/>
              </a:rPr>
              <a:t>Deadlock</a:t>
            </a:r>
            <a:r>
              <a:rPr dirty="0" sz="2150" spc="-3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90">
                <a:solidFill>
                  <a:srgbClr val="FFFFFF"/>
                </a:solidFill>
                <a:latin typeface="Palatino Linotype"/>
                <a:cs typeface="Palatino Linotype"/>
              </a:rPr>
              <a:t>Detection</a:t>
            </a:r>
            <a:r>
              <a:rPr dirty="0" sz="2150" spc="-1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120">
                <a:solidFill>
                  <a:srgbClr val="FFFFFF"/>
                </a:solidFill>
                <a:latin typeface="Palatino Linotype"/>
                <a:cs typeface="Palatino Linotype"/>
              </a:rPr>
              <a:t>monitors</a:t>
            </a:r>
            <a:r>
              <a:rPr dirty="0" sz="2150" spc="-1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114">
                <a:solidFill>
                  <a:srgbClr val="FFFFFF"/>
                </a:solidFill>
                <a:latin typeface="Palatino Linotype"/>
                <a:cs typeface="Palatino Linotype"/>
              </a:rPr>
              <a:t>the</a:t>
            </a:r>
            <a:r>
              <a:rPr dirty="0" sz="2150" spc="-1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114">
                <a:solidFill>
                  <a:srgbClr val="FFFFFF"/>
                </a:solidFill>
                <a:latin typeface="Palatino Linotype"/>
                <a:cs typeface="Palatino Linotype"/>
              </a:rPr>
              <a:t>driver's</a:t>
            </a:r>
            <a:r>
              <a:rPr dirty="0" sz="2150" spc="-1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125">
                <a:solidFill>
                  <a:srgbClr val="FFFFFF"/>
                </a:solidFill>
                <a:latin typeface="Palatino Linotype"/>
                <a:cs typeface="Palatino Linotype"/>
              </a:rPr>
              <a:t>use</a:t>
            </a:r>
            <a:r>
              <a:rPr dirty="0" sz="2150" spc="-1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>
                <a:solidFill>
                  <a:srgbClr val="FFFFFF"/>
                </a:solidFill>
                <a:latin typeface="Palatino Linotype"/>
                <a:cs typeface="Palatino Linotype"/>
              </a:rPr>
              <a:t>of</a:t>
            </a:r>
            <a:r>
              <a:rPr dirty="0" sz="2150" spc="-1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105">
                <a:solidFill>
                  <a:srgbClr val="FFFFFF"/>
                </a:solidFill>
                <a:latin typeface="Palatino Linotype"/>
                <a:cs typeface="Palatino Linotype"/>
              </a:rPr>
              <a:t>resources</a:t>
            </a:r>
            <a:r>
              <a:rPr dirty="0" sz="2150" spc="-1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125">
                <a:solidFill>
                  <a:srgbClr val="FFFFFF"/>
                </a:solidFill>
                <a:latin typeface="Palatino Linotype"/>
                <a:cs typeface="Palatino Linotype"/>
              </a:rPr>
              <a:t>which</a:t>
            </a:r>
            <a:r>
              <a:rPr dirty="0" sz="2150" spc="-1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145">
                <a:solidFill>
                  <a:srgbClr val="FFFFFF"/>
                </a:solidFill>
                <a:latin typeface="Palatino Linotype"/>
                <a:cs typeface="Palatino Linotype"/>
              </a:rPr>
              <a:t>need</a:t>
            </a:r>
            <a:r>
              <a:rPr dirty="0" sz="215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65">
                <a:solidFill>
                  <a:srgbClr val="FFFFFF"/>
                </a:solidFill>
                <a:latin typeface="Palatino Linotype"/>
                <a:cs typeface="Palatino Linotype"/>
              </a:rPr>
              <a:t>to</a:t>
            </a:r>
            <a:r>
              <a:rPr dirty="0" sz="2150" spc="-1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65">
                <a:solidFill>
                  <a:srgbClr val="FFFFFF"/>
                </a:solidFill>
                <a:latin typeface="Palatino Linotype"/>
                <a:cs typeface="Palatino Linotype"/>
              </a:rPr>
              <a:t>be</a:t>
            </a:r>
            <a:r>
              <a:rPr dirty="0" sz="2150" spc="-1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90">
                <a:solidFill>
                  <a:srgbClr val="FFFFFF"/>
                </a:solidFill>
                <a:latin typeface="Palatino Linotype"/>
                <a:cs typeface="Palatino Linotype"/>
              </a:rPr>
              <a:t>locked</a:t>
            </a:r>
            <a:r>
              <a:rPr dirty="0" sz="2150" spc="-1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>
                <a:solidFill>
                  <a:srgbClr val="FFFFFF"/>
                </a:solidFill>
                <a:latin typeface="Palatino Linotype"/>
                <a:cs typeface="Palatino Linotype"/>
              </a:rPr>
              <a:t>-</a:t>
            </a:r>
            <a:r>
              <a:rPr dirty="0" sz="2150" spc="-50">
                <a:solidFill>
                  <a:srgbClr val="FFFFFF"/>
                </a:solidFill>
                <a:latin typeface="Palatino Linotype"/>
                <a:cs typeface="Palatino Linotype"/>
              </a:rPr>
              <a:t>- </a:t>
            </a:r>
            <a:r>
              <a:rPr dirty="0" sz="2150" spc="-130">
                <a:solidFill>
                  <a:srgbClr val="FFFFFF"/>
                </a:solidFill>
                <a:latin typeface="Palatino Linotype"/>
                <a:cs typeface="Palatino Linotype"/>
              </a:rPr>
              <a:t>spin</a:t>
            </a:r>
            <a:r>
              <a:rPr dirty="0" sz="2150" spc="-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40">
                <a:solidFill>
                  <a:srgbClr val="FFFFFF"/>
                </a:solidFill>
                <a:latin typeface="Palatino Linotype"/>
                <a:cs typeface="Palatino Linotype"/>
              </a:rPr>
              <a:t>locks,</a:t>
            </a:r>
            <a:r>
              <a:rPr dirty="0" sz="2150" spc="-9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105">
                <a:solidFill>
                  <a:srgbClr val="FFFFFF"/>
                </a:solidFill>
                <a:latin typeface="Palatino Linotype"/>
                <a:cs typeface="Palatino Linotype"/>
              </a:rPr>
              <a:t>mutexes,</a:t>
            </a:r>
            <a:r>
              <a:rPr dirty="0" sz="2150" spc="-3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185">
                <a:solidFill>
                  <a:srgbClr val="FFFFFF"/>
                </a:solidFill>
                <a:latin typeface="Palatino Linotype"/>
                <a:cs typeface="Palatino Linotype"/>
              </a:rPr>
              <a:t>and</a:t>
            </a:r>
            <a:r>
              <a:rPr dirty="0" sz="215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60">
                <a:solidFill>
                  <a:srgbClr val="FFFFFF"/>
                </a:solidFill>
                <a:latin typeface="Palatino Linotype"/>
                <a:cs typeface="Palatino Linotype"/>
              </a:rPr>
              <a:t>fast</a:t>
            </a:r>
            <a:r>
              <a:rPr dirty="0" sz="2150" spc="-3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105">
                <a:solidFill>
                  <a:srgbClr val="FFFFFF"/>
                </a:solidFill>
                <a:latin typeface="Palatino Linotype"/>
                <a:cs typeface="Palatino Linotype"/>
              </a:rPr>
              <a:t>mutexes.</a:t>
            </a:r>
            <a:r>
              <a:rPr dirty="0" sz="2150" spc="-3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55">
                <a:solidFill>
                  <a:srgbClr val="FFFFFF"/>
                </a:solidFill>
                <a:latin typeface="Palatino Linotype"/>
                <a:cs typeface="Palatino Linotype"/>
              </a:rPr>
              <a:t>This</a:t>
            </a:r>
            <a:r>
              <a:rPr dirty="0" sz="2150" spc="-3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105">
                <a:solidFill>
                  <a:srgbClr val="FFFFFF"/>
                </a:solidFill>
                <a:latin typeface="Palatino Linotype"/>
                <a:cs typeface="Palatino Linotype"/>
              </a:rPr>
              <a:t>Driver</a:t>
            </a:r>
            <a:r>
              <a:rPr dirty="0" sz="2150" spc="-3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50">
                <a:solidFill>
                  <a:srgbClr val="FFFFFF"/>
                </a:solidFill>
                <a:latin typeface="Palatino Linotype"/>
                <a:cs typeface="Palatino Linotype"/>
              </a:rPr>
              <a:t>Verifier</a:t>
            </a:r>
            <a:r>
              <a:rPr dirty="0" sz="2150" spc="-3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120">
                <a:solidFill>
                  <a:srgbClr val="FFFFFF"/>
                </a:solidFill>
                <a:latin typeface="Palatino Linotype"/>
                <a:cs typeface="Palatino Linotype"/>
              </a:rPr>
              <a:t>option</a:t>
            </a:r>
            <a:r>
              <a:rPr dirty="0" sz="2150" spc="-1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60">
                <a:solidFill>
                  <a:srgbClr val="FFFFFF"/>
                </a:solidFill>
                <a:latin typeface="Palatino Linotype"/>
                <a:cs typeface="Palatino Linotype"/>
              </a:rPr>
              <a:t>will</a:t>
            </a:r>
            <a:r>
              <a:rPr dirty="0" sz="2150" spc="-3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100">
                <a:solidFill>
                  <a:srgbClr val="FFFFFF"/>
                </a:solidFill>
                <a:latin typeface="Palatino Linotype"/>
                <a:cs typeface="Palatino Linotype"/>
              </a:rPr>
              <a:t>detect</a:t>
            </a:r>
            <a:r>
              <a:rPr dirty="0" sz="2150" spc="-3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20">
                <a:solidFill>
                  <a:srgbClr val="FFFFFF"/>
                </a:solidFill>
                <a:latin typeface="Palatino Linotype"/>
                <a:cs typeface="Palatino Linotype"/>
              </a:rPr>
              <a:t>code </a:t>
            </a:r>
            <a:r>
              <a:rPr dirty="0" sz="2150" spc="-35">
                <a:solidFill>
                  <a:srgbClr val="FFFFFF"/>
                </a:solidFill>
                <a:latin typeface="Palatino Linotype"/>
                <a:cs typeface="Palatino Linotype"/>
              </a:rPr>
              <a:t>logic</a:t>
            </a:r>
            <a:r>
              <a:rPr dirty="0" sz="2150" spc="-10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135">
                <a:solidFill>
                  <a:srgbClr val="FFFFFF"/>
                </a:solidFill>
                <a:latin typeface="Palatino Linotype"/>
                <a:cs typeface="Palatino Linotype"/>
              </a:rPr>
              <a:t>that</a:t>
            </a:r>
            <a:r>
              <a:rPr dirty="0" sz="2150" spc="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125">
                <a:solidFill>
                  <a:srgbClr val="FFFFFF"/>
                </a:solidFill>
                <a:latin typeface="Palatino Linotype"/>
                <a:cs typeface="Palatino Linotype"/>
              </a:rPr>
              <a:t>has</a:t>
            </a:r>
            <a:r>
              <a:rPr dirty="0" sz="2150" spc="-1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114">
                <a:solidFill>
                  <a:srgbClr val="FFFFFF"/>
                </a:solidFill>
                <a:latin typeface="Palatino Linotype"/>
                <a:cs typeface="Palatino Linotype"/>
              </a:rPr>
              <a:t>the</a:t>
            </a:r>
            <a:r>
              <a:rPr dirty="0" sz="2150" spc="-2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110">
                <a:solidFill>
                  <a:srgbClr val="FFFFFF"/>
                </a:solidFill>
                <a:latin typeface="Palatino Linotype"/>
                <a:cs typeface="Palatino Linotype"/>
              </a:rPr>
              <a:t>potential</a:t>
            </a:r>
            <a:r>
              <a:rPr dirty="0" sz="2150" spc="-2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65">
                <a:solidFill>
                  <a:srgbClr val="FFFFFF"/>
                </a:solidFill>
                <a:latin typeface="Palatino Linotype"/>
                <a:cs typeface="Palatino Linotype"/>
              </a:rPr>
              <a:t>to</a:t>
            </a:r>
            <a:r>
              <a:rPr dirty="0" sz="2150" spc="-2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95">
                <a:solidFill>
                  <a:srgbClr val="FFFFFF"/>
                </a:solidFill>
                <a:latin typeface="Palatino Linotype"/>
                <a:cs typeface="Palatino Linotype"/>
              </a:rPr>
              <a:t>cause</a:t>
            </a:r>
            <a:r>
              <a:rPr dirty="0" sz="2150" spc="-2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dirty="0" sz="2150" spc="-2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120">
                <a:solidFill>
                  <a:srgbClr val="FFFFFF"/>
                </a:solidFill>
                <a:latin typeface="Palatino Linotype"/>
                <a:cs typeface="Palatino Linotype"/>
              </a:rPr>
              <a:t>deadlock</a:t>
            </a:r>
            <a:r>
              <a:rPr dirty="0" sz="2150" spc="-1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95">
                <a:solidFill>
                  <a:srgbClr val="FFFFFF"/>
                </a:solidFill>
                <a:latin typeface="Palatino Linotype"/>
                <a:cs typeface="Palatino Linotype"/>
              </a:rPr>
              <a:t>at</a:t>
            </a:r>
            <a:r>
              <a:rPr dirty="0" sz="2150" spc="-2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125">
                <a:solidFill>
                  <a:srgbClr val="FFFFFF"/>
                </a:solidFill>
                <a:latin typeface="Palatino Linotype"/>
                <a:cs typeface="Palatino Linotype"/>
              </a:rPr>
              <a:t>some</a:t>
            </a:r>
            <a:r>
              <a:rPr dirty="0" sz="2150" spc="-1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130">
                <a:solidFill>
                  <a:srgbClr val="FFFFFF"/>
                </a:solidFill>
                <a:latin typeface="Palatino Linotype"/>
                <a:cs typeface="Palatino Linotype"/>
              </a:rPr>
              <a:t>future</a:t>
            </a:r>
            <a:r>
              <a:rPr dirty="0" sz="215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Palatino Linotype"/>
                <a:cs typeface="Palatino Linotype"/>
              </a:rPr>
              <a:t>point</a:t>
            </a:r>
            <a:endParaRPr sz="21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13127" y="418698"/>
            <a:ext cx="17875250" cy="9450070"/>
            <a:chOff x="413127" y="418698"/>
            <a:chExt cx="17875250" cy="945007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699" y="1028700"/>
              <a:ext cx="542924" cy="54292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0351" y="2774192"/>
              <a:ext cx="635051" cy="63505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2278" y="7656109"/>
              <a:ext cx="635051" cy="63505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3127" y="2757888"/>
              <a:ext cx="7886699" cy="54673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27087" y="2143502"/>
            <a:ext cx="868108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92930" algn="l"/>
              </a:tabLst>
            </a:pPr>
            <a:r>
              <a:rPr dirty="0" sz="6000" spc="-30" b="0">
                <a:latin typeface="Palatino Linotype"/>
                <a:cs typeface="Palatino Linotype"/>
              </a:rPr>
              <a:t>DEADLOCK</a:t>
            </a:r>
            <a:r>
              <a:rPr dirty="0" sz="6000" b="0">
                <a:latin typeface="Palatino Linotype"/>
                <a:cs typeface="Palatino Linotype"/>
              </a:rPr>
              <a:t>	</a:t>
            </a:r>
            <a:r>
              <a:rPr dirty="0" sz="6000" spc="-185" b="0">
                <a:latin typeface="Palatino Linotype"/>
                <a:cs typeface="Palatino Linotype"/>
              </a:rPr>
              <a:t>DETECTION</a:t>
            </a:r>
            <a:endParaRPr sz="6000">
              <a:latin typeface="Palatino Linotype"/>
              <a:cs typeface="Palatino Linotyp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16000" y="9133204"/>
            <a:ext cx="1490980" cy="23876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200" spc="-60">
                <a:solidFill>
                  <a:srgbClr val="FFFFFF"/>
                </a:solidFill>
                <a:latin typeface="Lucida Sans Unicode"/>
                <a:cs typeface="Lucida Sans Unicode"/>
              </a:rPr>
              <a:t>2022 </a:t>
            </a:r>
            <a:r>
              <a:rPr dirty="0" sz="1200" spc="-30">
                <a:solidFill>
                  <a:srgbClr val="FFFFFF"/>
                </a:solidFill>
                <a:latin typeface="Lucida Sans Unicode"/>
                <a:cs typeface="Lucida Sans Unicode"/>
              </a:rPr>
              <a:t>PRESENTATION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2807970">
              <a:lnSpc>
                <a:spcPct val="116700"/>
              </a:lnSpc>
              <a:spcBef>
                <a:spcPts val="95"/>
              </a:spcBef>
            </a:pPr>
            <a:r>
              <a:rPr dirty="0"/>
              <a:t>IF</a:t>
            </a:r>
            <a:r>
              <a:rPr dirty="0" spc="-55"/>
              <a:t> </a:t>
            </a:r>
            <a:r>
              <a:rPr dirty="0" spc="-25"/>
              <a:t>RESOURCES</a:t>
            </a:r>
            <a:r>
              <a:rPr dirty="0" spc="-55"/>
              <a:t> </a:t>
            </a:r>
            <a:r>
              <a:rPr dirty="0" spc="-114"/>
              <a:t>HAVE</a:t>
            </a:r>
            <a:r>
              <a:rPr dirty="0" spc="-55"/>
              <a:t> </a:t>
            </a:r>
            <a:r>
              <a:rPr dirty="0" spc="-40"/>
              <a:t>SINGLE </a:t>
            </a:r>
            <a:r>
              <a:rPr dirty="0" spc="-10"/>
              <a:t>INSTANCE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900" spc="-105">
                <a:solidFill>
                  <a:srgbClr val="FFFFFF"/>
                </a:solidFill>
              </a:rPr>
              <a:t>In</a:t>
            </a:r>
            <a:r>
              <a:rPr dirty="0" sz="2900" spc="-90">
                <a:solidFill>
                  <a:srgbClr val="FFFFFF"/>
                </a:solidFill>
              </a:rPr>
              <a:t> </a:t>
            </a:r>
            <a:r>
              <a:rPr dirty="0" sz="2900" spc="-130">
                <a:solidFill>
                  <a:srgbClr val="FFFFFF"/>
                </a:solidFill>
              </a:rPr>
              <a:t>this</a:t>
            </a:r>
            <a:r>
              <a:rPr dirty="0" sz="2900" spc="-50">
                <a:solidFill>
                  <a:srgbClr val="FFFFFF"/>
                </a:solidFill>
              </a:rPr>
              <a:t> </a:t>
            </a:r>
            <a:r>
              <a:rPr dirty="0" sz="2900" spc="-85">
                <a:solidFill>
                  <a:srgbClr val="FFFFFF"/>
                </a:solidFill>
              </a:rPr>
              <a:t>case</a:t>
            </a:r>
            <a:r>
              <a:rPr dirty="0" sz="2900" spc="-40">
                <a:solidFill>
                  <a:srgbClr val="FFFFFF"/>
                </a:solidFill>
              </a:rPr>
              <a:t> </a:t>
            </a:r>
            <a:r>
              <a:rPr dirty="0" sz="2900" spc="-90">
                <a:solidFill>
                  <a:srgbClr val="FFFFFF"/>
                </a:solidFill>
              </a:rPr>
              <a:t>for</a:t>
            </a:r>
            <a:r>
              <a:rPr dirty="0" sz="2900" spc="-30">
                <a:solidFill>
                  <a:srgbClr val="FFFFFF"/>
                </a:solidFill>
              </a:rPr>
              <a:t> </a:t>
            </a:r>
            <a:r>
              <a:rPr dirty="0" sz="2900" spc="-150">
                <a:solidFill>
                  <a:srgbClr val="FFFFFF"/>
                </a:solidFill>
              </a:rPr>
              <a:t>Deadlock</a:t>
            </a:r>
            <a:r>
              <a:rPr dirty="0" sz="2900" spc="-35">
                <a:solidFill>
                  <a:srgbClr val="FFFFFF"/>
                </a:solidFill>
              </a:rPr>
              <a:t> </a:t>
            </a:r>
            <a:r>
              <a:rPr dirty="0" sz="2900" spc="-135">
                <a:solidFill>
                  <a:srgbClr val="FFFFFF"/>
                </a:solidFill>
              </a:rPr>
              <a:t>detection,</a:t>
            </a:r>
            <a:r>
              <a:rPr dirty="0" sz="2900" spc="-35">
                <a:solidFill>
                  <a:srgbClr val="FFFFFF"/>
                </a:solidFill>
              </a:rPr>
              <a:t> </a:t>
            </a:r>
            <a:r>
              <a:rPr dirty="0" sz="2900" spc="-235">
                <a:solidFill>
                  <a:srgbClr val="FFFFFF"/>
                </a:solidFill>
              </a:rPr>
              <a:t>we</a:t>
            </a:r>
            <a:r>
              <a:rPr dirty="0" sz="2900" spc="-5">
                <a:solidFill>
                  <a:srgbClr val="FFFFFF"/>
                </a:solidFill>
              </a:rPr>
              <a:t> </a:t>
            </a:r>
            <a:r>
              <a:rPr dirty="0" sz="2900" spc="-140">
                <a:solidFill>
                  <a:srgbClr val="FFFFFF"/>
                </a:solidFill>
              </a:rPr>
              <a:t>can</a:t>
            </a:r>
            <a:r>
              <a:rPr dirty="0" sz="2900" spc="-30">
                <a:solidFill>
                  <a:srgbClr val="FFFFFF"/>
                </a:solidFill>
              </a:rPr>
              <a:t> </a:t>
            </a:r>
            <a:r>
              <a:rPr dirty="0" sz="2900" spc="-254">
                <a:solidFill>
                  <a:srgbClr val="FFFFFF"/>
                </a:solidFill>
              </a:rPr>
              <a:t>run</a:t>
            </a:r>
            <a:r>
              <a:rPr dirty="0" sz="2900" spc="-5">
                <a:solidFill>
                  <a:srgbClr val="FFFFFF"/>
                </a:solidFill>
              </a:rPr>
              <a:t> </a:t>
            </a:r>
            <a:r>
              <a:rPr dirty="0" sz="2900" spc="-25">
                <a:solidFill>
                  <a:srgbClr val="FFFFFF"/>
                </a:solidFill>
              </a:rPr>
              <a:t>an</a:t>
            </a:r>
            <a:endParaRPr sz="2900"/>
          </a:p>
          <a:p>
            <a:pPr marL="12700" marR="5080">
              <a:lnSpc>
                <a:spcPct val="116399"/>
              </a:lnSpc>
            </a:pPr>
            <a:r>
              <a:rPr dirty="0" sz="2900" spc="-175">
                <a:solidFill>
                  <a:srgbClr val="FFFFFF"/>
                </a:solidFill>
              </a:rPr>
              <a:t>algorithm</a:t>
            </a:r>
            <a:r>
              <a:rPr dirty="0" sz="2900" spc="-10">
                <a:solidFill>
                  <a:srgbClr val="FFFFFF"/>
                </a:solidFill>
              </a:rPr>
              <a:t> </a:t>
            </a:r>
            <a:r>
              <a:rPr dirty="0" sz="2900" spc="-114">
                <a:solidFill>
                  <a:srgbClr val="FFFFFF"/>
                </a:solidFill>
              </a:rPr>
              <a:t>to</a:t>
            </a:r>
            <a:r>
              <a:rPr dirty="0" sz="2900" spc="-65">
                <a:solidFill>
                  <a:srgbClr val="FFFFFF"/>
                </a:solidFill>
              </a:rPr>
              <a:t> </a:t>
            </a:r>
            <a:r>
              <a:rPr dirty="0" sz="2900" spc="-105">
                <a:solidFill>
                  <a:srgbClr val="FFFFFF"/>
                </a:solidFill>
              </a:rPr>
              <a:t>check</a:t>
            </a:r>
            <a:r>
              <a:rPr dirty="0" sz="2900" spc="-75">
                <a:solidFill>
                  <a:srgbClr val="FFFFFF"/>
                </a:solidFill>
              </a:rPr>
              <a:t> </a:t>
            </a:r>
            <a:r>
              <a:rPr dirty="0" sz="2900" spc="-90">
                <a:solidFill>
                  <a:srgbClr val="FFFFFF"/>
                </a:solidFill>
              </a:rPr>
              <a:t>for</a:t>
            </a:r>
            <a:r>
              <a:rPr dirty="0" sz="2900" spc="-80">
                <a:solidFill>
                  <a:srgbClr val="FFFFFF"/>
                </a:solidFill>
              </a:rPr>
              <a:t> </a:t>
            </a:r>
            <a:r>
              <a:rPr dirty="0" sz="2900" spc="-170">
                <a:solidFill>
                  <a:srgbClr val="FFFFFF"/>
                </a:solidFill>
              </a:rPr>
              <a:t>the</a:t>
            </a:r>
            <a:r>
              <a:rPr dirty="0" sz="2900" spc="-10">
                <a:solidFill>
                  <a:srgbClr val="FFFFFF"/>
                </a:solidFill>
              </a:rPr>
              <a:t> </a:t>
            </a:r>
            <a:r>
              <a:rPr dirty="0" sz="2900" spc="-60">
                <a:solidFill>
                  <a:srgbClr val="FFFFFF"/>
                </a:solidFill>
              </a:rPr>
              <a:t>cycle</a:t>
            </a:r>
            <a:r>
              <a:rPr dirty="0" sz="2900" spc="-40">
                <a:solidFill>
                  <a:srgbClr val="FFFFFF"/>
                </a:solidFill>
              </a:rPr>
              <a:t> </a:t>
            </a:r>
            <a:r>
              <a:rPr dirty="0" sz="2900" spc="-125">
                <a:solidFill>
                  <a:srgbClr val="FFFFFF"/>
                </a:solidFill>
              </a:rPr>
              <a:t>in</a:t>
            </a:r>
            <a:r>
              <a:rPr dirty="0" sz="2900" spc="-40">
                <a:solidFill>
                  <a:srgbClr val="FFFFFF"/>
                </a:solidFill>
              </a:rPr>
              <a:t> </a:t>
            </a:r>
            <a:r>
              <a:rPr dirty="0" sz="2900" spc="-170">
                <a:solidFill>
                  <a:srgbClr val="FFFFFF"/>
                </a:solidFill>
              </a:rPr>
              <a:t>the</a:t>
            </a:r>
            <a:r>
              <a:rPr dirty="0" sz="2900" spc="-15">
                <a:solidFill>
                  <a:srgbClr val="FFFFFF"/>
                </a:solidFill>
              </a:rPr>
              <a:t> </a:t>
            </a:r>
            <a:r>
              <a:rPr dirty="0" sz="2900" spc="-10">
                <a:solidFill>
                  <a:srgbClr val="FFFFFF"/>
                </a:solidFill>
              </a:rPr>
              <a:t>Resource </a:t>
            </a:r>
            <a:r>
              <a:rPr dirty="0" sz="2900" spc="-120">
                <a:solidFill>
                  <a:srgbClr val="FFFFFF"/>
                </a:solidFill>
              </a:rPr>
              <a:t>Allocation</a:t>
            </a:r>
            <a:r>
              <a:rPr dirty="0" sz="2900" spc="-65">
                <a:solidFill>
                  <a:srgbClr val="FFFFFF"/>
                </a:solidFill>
              </a:rPr>
              <a:t> </a:t>
            </a:r>
            <a:r>
              <a:rPr dirty="0" sz="2900" spc="-180">
                <a:solidFill>
                  <a:srgbClr val="FFFFFF"/>
                </a:solidFill>
              </a:rPr>
              <a:t>Graph.</a:t>
            </a:r>
            <a:r>
              <a:rPr dirty="0" sz="2900" spc="-5">
                <a:solidFill>
                  <a:srgbClr val="FFFFFF"/>
                </a:solidFill>
              </a:rPr>
              <a:t> </a:t>
            </a:r>
            <a:r>
              <a:rPr dirty="0" sz="2900" spc="-114">
                <a:solidFill>
                  <a:srgbClr val="FFFFFF"/>
                </a:solidFill>
              </a:rPr>
              <a:t>The</a:t>
            </a:r>
            <a:r>
              <a:rPr dirty="0" sz="2900" spc="-65">
                <a:solidFill>
                  <a:srgbClr val="FFFFFF"/>
                </a:solidFill>
              </a:rPr>
              <a:t> </a:t>
            </a:r>
            <a:r>
              <a:rPr dirty="0" sz="2900" spc="-155">
                <a:solidFill>
                  <a:srgbClr val="FFFFFF"/>
                </a:solidFill>
              </a:rPr>
              <a:t>presence</a:t>
            </a:r>
            <a:r>
              <a:rPr dirty="0" sz="2900" spc="-25">
                <a:solidFill>
                  <a:srgbClr val="FFFFFF"/>
                </a:solidFill>
              </a:rPr>
              <a:t> </a:t>
            </a:r>
            <a:r>
              <a:rPr dirty="0" sz="2900">
                <a:solidFill>
                  <a:srgbClr val="FFFFFF"/>
                </a:solidFill>
              </a:rPr>
              <a:t>of</a:t>
            </a:r>
            <a:r>
              <a:rPr dirty="0" sz="2900" spc="-180">
                <a:solidFill>
                  <a:srgbClr val="FFFFFF"/>
                </a:solidFill>
              </a:rPr>
              <a:t> </a:t>
            </a:r>
            <a:r>
              <a:rPr dirty="0" sz="2900">
                <a:solidFill>
                  <a:srgbClr val="FFFFFF"/>
                </a:solidFill>
              </a:rPr>
              <a:t>a</a:t>
            </a:r>
            <a:r>
              <a:rPr dirty="0" sz="2900" spc="-85">
                <a:solidFill>
                  <a:srgbClr val="FFFFFF"/>
                </a:solidFill>
              </a:rPr>
              <a:t> </a:t>
            </a:r>
            <a:r>
              <a:rPr dirty="0" sz="2900" spc="-60">
                <a:solidFill>
                  <a:srgbClr val="FFFFFF"/>
                </a:solidFill>
              </a:rPr>
              <a:t>cycle </a:t>
            </a:r>
            <a:r>
              <a:rPr dirty="0" sz="2900" spc="-125">
                <a:solidFill>
                  <a:srgbClr val="FFFFFF"/>
                </a:solidFill>
              </a:rPr>
              <a:t>in</a:t>
            </a:r>
            <a:r>
              <a:rPr dirty="0" sz="2900" spc="-60">
                <a:solidFill>
                  <a:srgbClr val="FFFFFF"/>
                </a:solidFill>
              </a:rPr>
              <a:t> </a:t>
            </a:r>
            <a:r>
              <a:rPr dirty="0" sz="2900" spc="-170">
                <a:solidFill>
                  <a:srgbClr val="FFFFFF"/>
                </a:solidFill>
              </a:rPr>
              <a:t>the</a:t>
            </a:r>
            <a:r>
              <a:rPr dirty="0" sz="2900" spc="-10">
                <a:solidFill>
                  <a:srgbClr val="FFFFFF"/>
                </a:solidFill>
              </a:rPr>
              <a:t> </a:t>
            </a:r>
            <a:r>
              <a:rPr dirty="0" sz="2900" spc="-130">
                <a:solidFill>
                  <a:srgbClr val="FFFFFF"/>
                </a:solidFill>
              </a:rPr>
              <a:t>graph </a:t>
            </a:r>
            <a:r>
              <a:rPr dirty="0" sz="2900">
                <a:solidFill>
                  <a:srgbClr val="FFFFFF"/>
                </a:solidFill>
              </a:rPr>
              <a:t>is</a:t>
            </a:r>
            <a:r>
              <a:rPr dirty="0" sz="2900" spc="-145">
                <a:solidFill>
                  <a:srgbClr val="FFFFFF"/>
                </a:solidFill>
              </a:rPr>
              <a:t> </a:t>
            </a:r>
            <a:r>
              <a:rPr dirty="0" sz="2900">
                <a:solidFill>
                  <a:srgbClr val="FFFFFF"/>
                </a:solidFill>
              </a:rPr>
              <a:t>a</a:t>
            </a:r>
            <a:r>
              <a:rPr dirty="0" sz="2900" spc="-80">
                <a:solidFill>
                  <a:srgbClr val="FFFFFF"/>
                </a:solidFill>
              </a:rPr>
              <a:t> </a:t>
            </a:r>
            <a:r>
              <a:rPr dirty="0" sz="2900" spc="-110">
                <a:solidFill>
                  <a:srgbClr val="FFFFFF"/>
                </a:solidFill>
              </a:rPr>
              <a:t>sufficient</a:t>
            </a:r>
            <a:r>
              <a:rPr dirty="0" sz="2900" spc="-70">
                <a:solidFill>
                  <a:srgbClr val="FFFFFF"/>
                </a:solidFill>
              </a:rPr>
              <a:t> </a:t>
            </a:r>
            <a:r>
              <a:rPr dirty="0" sz="2900" spc="-160">
                <a:solidFill>
                  <a:srgbClr val="FFFFFF"/>
                </a:solidFill>
              </a:rPr>
              <a:t>condition</a:t>
            </a:r>
            <a:r>
              <a:rPr dirty="0" sz="2900" spc="-20">
                <a:solidFill>
                  <a:srgbClr val="FFFFFF"/>
                </a:solidFill>
              </a:rPr>
              <a:t> </a:t>
            </a:r>
            <a:r>
              <a:rPr dirty="0" sz="2900" spc="-90">
                <a:solidFill>
                  <a:srgbClr val="FFFFFF"/>
                </a:solidFill>
              </a:rPr>
              <a:t>for</a:t>
            </a:r>
            <a:r>
              <a:rPr dirty="0" sz="2900" spc="-80">
                <a:solidFill>
                  <a:srgbClr val="FFFFFF"/>
                </a:solidFill>
              </a:rPr>
              <a:t> </a:t>
            </a:r>
            <a:r>
              <a:rPr dirty="0" sz="2900" spc="-25">
                <a:solidFill>
                  <a:srgbClr val="FFFFFF"/>
                </a:solidFill>
              </a:rPr>
              <a:t>deadlock.</a:t>
            </a:r>
            <a:endParaRPr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0665" y="2412768"/>
            <a:ext cx="7829549" cy="54578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52657" y="794488"/>
            <a:ext cx="5676900" cy="10737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850" spc="-150" b="0">
                <a:latin typeface="Palatino Linotype"/>
                <a:cs typeface="Palatino Linotype"/>
              </a:rPr>
              <a:t>FLOW</a:t>
            </a:r>
            <a:r>
              <a:rPr dirty="0" sz="6850" spc="-254" b="0">
                <a:latin typeface="Palatino Linotype"/>
                <a:cs typeface="Palatino Linotype"/>
              </a:rPr>
              <a:t> </a:t>
            </a:r>
            <a:r>
              <a:rPr dirty="0" sz="6850" spc="-300" b="0">
                <a:latin typeface="Palatino Linotype"/>
                <a:cs typeface="Palatino Linotype"/>
              </a:rPr>
              <a:t>CHART</a:t>
            </a:r>
            <a:endParaRPr sz="68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C1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40263" y="996951"/>
            <a:ext cx="641731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8655" algn="l"/>
                <a:tab pos="2764155" algn="l"/>
              </a:tabLst>
            </a:pPr>
            <a:r>
              <a:rPr dirty="0" sz="6000" spc="-10"/>
              <a:t>Steps</a:t>
            </a:r>
            <a:r>
              <a:rPr dirty="0" sz="6000"/>
              <a:t>	</a:t>
            </a:r>
            <a:r>
              <a:rPr dirty="0" sz="6000" spc="-25"/>
              <a:t>of</a:t>
            </a:r>
            <a:r>
              <a:rPr dirty="0" sz="6000"/>
              <a:t>	</a:t>
            </a:r>
            <a:r>
              <a:rPr dirty="0" sz="6000" spc="-10"/>
              <a:t>Algorithm:</a:t>
            </a:r>
            <a:endParaRPr sz="6000"/>
          </a:p>
        </p:txBody>
      </p:sp>
      <p:sp>
        <p:nvSpPr>
          <p:cNvPr id="4" name="object 4" descr=""/>
          <p:cNvSpPr txBox="1"/>
          <p:nvPr/>
        </p:nvSpPr>
        <p:spPr>
          <a:xfrm>
            <a:off x="-12700" y="4094481"/>
            <a:ext cx="18185130" cy="5264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9695">
              <a:lnSpc>
                <a:spcPct val="115700"/>
              </a:lnSpc>
              <a:spcBef>
                <a:spcPts val="100"/>
              </a:spcBef>
            </a:pP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Let</a:t>
            </a:r>
            <a:r>
              <a:rPr dirty="0" sz="27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Work</a:t>
            </a:r>
            <a:r>
              <a:rPr dirty="0" sz="27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7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Finish</a:t>
            </a:r>
            <a:r>
              <a:rPr dirty="0" sz="27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dirty="0" sz="27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vectors</a:t>
            </a:r>
            <a:r>
              <a:rPr dirty="0" sz="27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7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length</a:t>
            </a:r>
            <a:r>
              <a:rPr dirty="0" sz="27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7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7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7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respectively.</a:t>
            </a:r>
            <a:r>
              <a:rPr dirty="0" sz="27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Initialize</a:t>
            </a:r>
            <a:r>
              <a:rPr dirty="0" sz="27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Work=</a:t>
            </a:r>
            <a:r>
              <a:rPr dirty="0" sz="27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Available.</a:t>
            </a:r>
            <a:r>
              <a:rPr dirty="0" sz="27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27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i=0,</a:t>
            </a:r>
            <a:r>
              <a:rPr dirty="0" sz="27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1,</a:t>
            </a:r>
            <a:r>
              <a:rPr dirty="0" sz="27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….,</a:t>
            </a:r>
            <a:r>
              <a:rPr dirty="0" sz="2700" spc="-20" b="1">
                <a:solidFill>
                  <a:srgbClr val="FFFFFF"/>
                </a:solidFill>
                <a:latin typeface="Times New Roman"/>
                <a:cs typeface="Times New Roman"/>
              </a:rPr>
              <a:t> n-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1,</a:t>
            </a:r>
            <a:r>
              <a:rPr dirty="0" sz="27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dirty="0" sz="27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Requesti</a:t>
            </a:r>
            <a:r>
              <a:rPr dirty="0" sz="27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50" b="1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0,</a:t>
            </a:r>
            <a:r>
              <a:rPr dirty="0" sz="27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then</a:t>
            </a:r>
            <a:r>
              <a:rPr dirty="0" sz="27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Finish[i]</a:t>
            </a:r>
            <a:r>
              <a:rPr dirty="0" sz="2700" spc="-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dirty="0" sz="27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true;</a:t>
            </a:r>
            <a:r>
              <a:rPr dirty="0" sz="2700" spc="-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otherwise,</a:t>
            </a:r>
            <a:r>
              <a:rPr dirty="0" sz="27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Finish[i]=</a:t>
            </a:r>
            <a:r>
              <a:rPr dirty="0" sz="27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10" b="1">
                <a:solidFill>
                  <a:srgbClr val="FFFFFF"/>
                </a:solidFill>
                <a:latin typeface="Times New Roman"/>
                <a:cs typeface="Times New Roman"/>
              </a:rPr>
              <a:t>false.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Find</a:t>
            </a:r>
            <a:r>
              <a:rPr dirty="0" sz="27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dirty="0" sz="27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index</a:t>
            </a:r>
            <a:r>
              <a:rPr dirty="0" sz="27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7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such</a:t>
            </a:r>
            <a:r>
              <a:rPr dirty="0" sz="27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dirty="0" sz="27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20" b="1">
                <a:solidFill>
                  <a:srgbClr val="FFFFFF"/>
                </a:solidFill>
                <a:latin typeface="Times New Roman"/>
                <a:cs typeface="Times New Roman"/>
              </a:rPr>
              <a:t>both</a:t>
            </a:r>
            <a:endParaRPr sz="2700">
              <a:latin typeface="Times New Roman"/>
              <a:cs typeface="Times New Roman"/>
            </a:endParaRPr>
          </a:p>
          <a:p>
            <a:pPr marL="383540" indent="-371475">
              <a:lnSpc>
                <a:spcPct val="100000"/>
              </a:lnSpc>
              <a:spcBef>
                <a:spcPts val="509"/>
              </a:spcBef>
              <a:buAutoNum type="alphaLcParenR"/>
              <a:tabLst>
                <a:tab pos="384175" algn="l"/>
              </a:tabLst>
            </a:pP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Finish[i]</a:t>
            </a:r>
            <a:r>
              <a:rPr dirty="0" sz="2700" spc="-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==</a:t>
            </a:r>
            <a:r>
              <a:rPr dirty="0" sz="27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20" b="1">
                <a:solidFill>
                  <a:srgbClr val="FFFFFF"/>
                </a:solidFill>
                <a:latin typeface="Times New Roman"/>
                <a:cs typeface="Times New Roman"/>
              </a:rPr>
              <a:t>false</a:t>
            </a:r>
            <a:endParaRPr sz="2700">
              <a:latin typeface="Times New Roman"/>
              <a:cs typeface="Times New Roman"/>
            </a:endParaRPr>
          </a:p>
          <a:p>
            <a:pPr marL="403225" indent="-391160">
              <a:lnSpc>
                <a:spcPct val="100000"/>
              </a:lnSpc>
              <a:spcBef>
                <a:spcPts val="509"/>
              </a:spcBef>
              <a:buAutoNum type="alphaLcParenR"/>
              <a:tabLst>
                <a:tab pos="403860" algn="l"/>
              </a:tabLst>
            </a:pP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Requesti</a:t>
            </a:r>
            <a:r>
              <a:rPr dirty="0" sz="27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&lt;=</a:t>
            </a:r>
            <a:r>
              <a:rPr dirty="0" sz="27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20" b="1">
                <a:solidFill>
                  <a:srgbClr val="FFFFFF"/>
                </a:solidFill>
                <a:latin typeface="Times New Roman"/>
                <a:cs typeface="Times New Roman"/>
              </a:rPr>
              <a:t>Work</a:t>
            </a:r>
            <a:endParaRPr sz="2700">
              <a:latin typeface="Times New Roman"/>
              <a:cs typeface="Times New Roman"/>
            </a:endParaRPr>
          </a:p>
          <a:p>
            <a:pPr marL="12700" marR="13830300">
              <a:lnSpc>
                <a:spcPct val="115700"/>
              </a:lnSpc>
            </a:pP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dirty="0" sz="27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dirty="0" sz="27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such</a:t>
            </a:r>
            <a:r>
              <a:rPr dirty="0" sz="27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7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exists</a:t>
            </a:r>
            <a:r>
              <a:rPr dirty="0" sz="27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go</a:t>
            </a:r>
            <a:r>
              <a:rPr dirty="0" sz="27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7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step</a:t>
            </a:r>
            <a:r>
              <a:rPr dirty="0" sz="27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25" b="1">
                <a:solidFill>
                  <a:srgbClr val="FFFFFF"/>
                </a:solidFill>
                <a:latin typeface="Times New Roman"/>
                <a:cs typeface="Times New Roman"/>
              </a:rPr>
              <a:t>4.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Work=</a:t>
            </a:r>
            <a:r>
              <a:rPr dirty="0" sz="27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Work+</a:t>
            </a:r>
            <a:r>
              <a:rPr dirty="0" sz="27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10" b="1">
                <a:solidFill>
                  <a:srgbClr val="FFFFFF"/>
                </a:solidFill>
                <a:latin typeface="Times New Roman"/>
                <a:cs typeface="Times New Roman"/>
              </a:rPr>
              <a:t>Allocationi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Finish[i]=</a:t>
            </a:r>
            <a:r>
              <a:rPr dirty="0" sz="2700" spc="-6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20" b="1">
                <a:solidFill>
                  <a:srgbClr val="FFFFFF"/>
                </a:solidFill>
                <a:latin typeface="Times New Roman"/>
                <a:cs typeface="Times New Roman"/>
              </a:rPr>
              <a:t>true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Go</a:t>
            </a:r>
            <a:r>
              <a:rPr dirty="0" sz="27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7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Step</a:t>
            </a:r>
            <a:r>
              <a:rPr dirty="0" sz="27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25" b="1">
                <a:solidFill>
                  <a:srgbClr val="FFFFFF"/>
                </a:solidFill>
                <a:latin typeface="Times New Roman"/>
                <a:cs typeface="Times New Roman"/>
              </a:rPr>
              <a:t>2.</a:t>
            </a:r>
            <a:endParaRPr sz="2700">
              <a:latin typeface="Times New Roman"/>
              <a:cs typeface="Times New Roman"/>
            </a:endParaRPr>
          </a:p>
          <a:p>
            <a:pPr marL="12700" marR="5080">
              <a:lnSpc>
                <a:spcPct val="115700"/>
              </a:lnSpc>
            </a:pP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dirty="0" sz="27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Finish[i]==</a:t>
            </a:r>
            <a:r>
              <a:rPr dirty="0" sz="27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false</a:t>
            </a:r>
            <a:r>
              <a:rPr dirty="0" sz="27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27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some</a:t>
            </a:r>
            <a:r>
              <a:rPr dirty="0" sz="27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i,</a:t>
            </a:r>
            <a:r>
              <a:rPr dirty="0" sz="27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0&lt;=i&lt;n,</a:t>
            </a:r>
            <a:r>
              <a:rPr dirty="0" sz="27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then</a:t>
            </a:r>
            <a:r>
              <a:rPr dirty="0" sz="27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7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dirty="0" sz="27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7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7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7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deadlocked</a:t>
            </a:r>
            <a:r>
              <a:rPr dirty="0" sz="27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state.</a:t>
            </a:r>
            <a:r>
              <a:rPr dirty="0" sz="27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Moreover,</a:t>
            </a:r>
            <a:r>
              <a:rPr dirty="0" sz="27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dirty="0" sz="27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Finish[i]==false</a:t>
            </a:r>
            <a:r>
              <a:rPr dirty="0" sz="27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7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dirty="0" sz="27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Pi</a:t>
            </a:r>
            <a:r>
              <a:rPr dirty="0" sz="2700" spc="-25" b="1">
                <a:solidFill>
                  <a:srgbClr val="FFFFFF"/>
                </a:solidFill>
                <a:latin typeface="Times New Roman"/>
                <a:cs typeface="Times New Roman"/>
              </a:rPr>
              <a:t> is </a:t>
            </a:r>
            <a:r>
              <a:rPr dirty="0" sz="2700" spc="-10" b="1">
                <a:solidFill>
                  <a:srgbClr val="FFFFFF"/>
                </a:solidFill>
                <a:latin typeface="Times New Roman"/>
                <a:cs typeface="Times New Roman"/>
              </a:rPr>
              <a:t>deadlocked.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13127" y="418698"/>
            <a:ext cx="17875250" cy="9450070"/>
            <a:chOff x="413127" y="418698"/>
            <a:chExt cx="17875250" cy="945007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7286" y="1181323"/>
              <a:ext cx="180677" cy="245253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42594" y="2014289"/>
              <a:ext cx="635051" cy="63505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22678" y="7202461"/>
              <a:ext cx="635051" cy="63505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26111" y="1851514"/>
              <a:ext cx="7924799" cy="59435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0427" y="2664610"/>
            <a:ext cx="6913245" cy="129857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 indent="130175">
              <a:lnSpc>
                <a:spcPts val="5100"/>
              </a:lnSpc>
              <a:spcBef>
                <a:spcPts val="20"/>
              </a:spcBef>
            </a:pPr>
            <a:r>
              <a:rPr dirty="0" sz="4100" b="0">
                <a:latin typeface="Palatino Linotype"/>
                <a:cs typeface="Palatino Linotype"/>
              </a:rPr>
              <a:t>If</a:t>
            </a:r>
            <a:r>
              <a:rPr dirty="0" sz="4100" spc="-15" b="0">
                <a:latin typeface="Palatino Linotype"/>
                <a:cs typeface="Palatino Linotype"/>
              </a:rPr>
              <a:t> </a:t>
            </a:r>
            <a:r>
              <a:rPr dirty="0" sz="4100" spc="-229" b="0">
                <a:latin typeface="Palatino Linotype"/>
                <a:cs typeface="Palatino Linotype"/>
              </a:rPr>
              <a:t>there</a:t>
            </a:r>
            <a:r>
              <a:rPr dirty="0" sz="4100" spc="-15" b="0">
                <a:latin typeface="Palatino Linotype"/>
                <a:cs typeface="Palatino Linotype"/>
              </a:rPr>
              <a:t> </a:t>
            </a:r>
            <a:r>
              <a:rPr dirty="0" sz="4100" spc="-215" b="0">
                <a:latin typeface="Palatino Linotype"/>
                <a:cs typeface="Palatino Linotype"/>
              </a:rPr>
              <a:t>are</a:t>
            </a:r>
            <a:r>
              <a:rPr dirty="0" sz="4100" spc="-15" b="0">
                <a:latin typeface="Palatino Linotype"/>
                <a:cs typeface="Palatino Linotype"/>
              </a:rPr>
              <a:t> </a:t>
            </a:r>
            <a:r>
              <a:rPr dirty="0" sz="4100" spc="-235" b="0">
                <a:latin typeface="Palatino Linotype"/>
                <a:cs typeface="Palatino Linotype"/>
              </a:rPr>
              <a:t>multiple</a:t>
            </a:r>
            <a:r>
              <a:rPr dirty="0" sz="4100" spc="-15" b="0">
                <a:latin typeface="Palatino Linotype"/>
                <a:cs typeface="Palatino Linotype"/>
              </a:rPr>
              <a:t> </a:t>
            </a:r>
            <a:r>
              <a:rPr dirty="0" sz="4100" spc="-190" b="0">
                <a:latin typeface="Palatino Linotype"/>
                <a:cs typeface="Palatino Linotype"/>
              </a:rPr>
              <a:t>instances</a:t>
            </a:r>
            <a:r>
              <a:rPr dirty="0" sz="4100" spc="-15" b="0">
                <a:latin typeface="Palatino Linotype"/>
                <a:cs typeface="Palatino Linotype"/>
              </a:rPr>
              <a:t> </a:t>
            </a:r>
            <a:r>
              <a:rPr dirty="0" sz="4100" spc="-25" b="0">
                <a:latin typeface="Palatino Linotype"/>
                <a:cs typeface="Palatino Linotype"/>
              </a:rPr>
              <a:t>of </a:t>
            </a:r>
            <a:r>
              <a:rPr dirty="0" sz="4100" spc="-200" b="0">
                <a:latin typeface="Palatino Linotype"/>
                <a:cs typeface="Palatino Linotype"/>
              </a:rPr>
              <a:t>resources</a:t>
            </a:r>
            <a:r>
              <a:rPr dirty="0" sz="4100" spc="-35" b="0">
                <a:latin typeface="Palatino Linotype"/>
                <a:cs typeface="Palatino Linotype"/>
              </a:rPr>
              <a:t> </a:t>
            </a:r>
            <a:r>
              <a:rPr dirty="0" sz="4100" spc="-50" b="0">
                <a:latin typeface="Palatino Linotype"/>
                <a:cs typeface="Palatino Linotype"/>
              </a:rPr>
              <a:t>–</a:t>
            </a:r>
            <a:endParaRPr sz="4100">
              <a:latin typeface="Palatino Linotype"/>
              <a:cs typeface="Palatino Linotyp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16000" y="9133204"/>
            <a:ext cx="1490980" cy="23876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200" spc="-60">
                <a:solidFill>
                  <a:srgbClr val="FFFFFF"/>
                </a:solidFill>
                <a:latin typeface="Lucida Sans Unicode"/>
                <a:cs typeface="Lucida Sans Unicode"/>
              </a:rPr>
              <a:t>2022 </a:t>
            </a:r>
            <a:r>
              <a:rPr dirty="0" sz="1200" spc="-30">
                <a:solidFill>
                  <a:srgbClr val="FFFFFF"/>
                </a:solidFill>
                <a:latin typeface="Lucida Sans Unicode"/>
                <a:cs typeface="Lucida Sans Unicode"/>
              </a:rPr>
              <a:t>PRESENTATION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00427" y="5000946"/>
            <a:ext cx="8290559" cy="2235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100"/>
              </a:spcBef>
            </a:pPr>
            <a:r>
              <a:rPr dirty="0" sz="3100" spc="-130">
                <a:solidFill>
                  <a:srgbClr val="FFFFFF"/>
                </a:solidFill>
                <a:latin typeface="Palatino Linotype"/>
                <a:cs typeface="Palatino Linotype"/>
              </a:rPr>
              <a:t>Detection</a:t>
            </a:r>
            <a:r>
              <a:rPr dirty="0" sz="3100" spc="-6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100">
                <a:solidFill>
                  <a:srgbClr val="FFFFFF"/>
                </a:solidFill>
                <a:latin typeface="Palatino Linotype"/>
                <a:cs typeface="Palatino Linotype"/>
              </a:rPr>
              <a:t>of</a:t>
            </a:r>
            <a:r>
              <a:rPr dirty="0" sz="3100" spc="-19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100" spc="-170">
                <a:solidFill>
                  <a:srgbClr val="FFFFFF"/>
                </a:solidFill>
                <a:latin typeface="Palatino Linotype"/>
                <a:cs typeface="Palatino Linotype"/>
              </a:rPr>
              <a:t>the</a:t>
            </a:r>
            <a:r>
              <a:rPr dirty="0" sz="3100" spc="-2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100" spc="-50">
                <a:solidFill>
                  <a:srgbClr val="FFFFFF"/>
                </a:solidFill>
                <a:latin typeface="Palatino Linotype"/>
                <a:cs typeface="Palatino Linotype"/>
              </a:rPr>
              <a:t>cycle</a:t>
            </a:r>
            <a:r>
              <a:rPr dirty="0" sz="3100" spc="-5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100">
                <a:solidFill>
                  <a:srgbClr val="FFFFFF"/>
                </a:solidFill>
                <a:latin typeface="Palatino Linotype"/>
                <a:cs typeface="Palatino Linotype"/>
              </a:rPr>
              <a:t>is</a:t>
            </a:r>
            <a:r>
              <a:rPr dirty="0" sz="3100" spc="-5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100" spc="-140">
                <a:solidFill>
                  <a:srgbClr val="FFFFFF"/>
                </a:solidFill>
                <a:latin typeface="Palatino Linotype"/>
                <a:cs typeface="Palatino Linotype"/>
              </a:rPr>
              <a:t>necessary</a:t>
            </a:r>
            <a:r>
              <a:rPr dirty="0" sz="3100" spc="-5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100" spc="-225">
                <a:solidFill>
                  <a:srgbClr val="FFFFFF"/>
                </a:solidFill>
                <a:latin typeface="Palatino Linotype"/>
                <a:cs typeface="Palatino Linotype"/>
              </a:rPr>
              <a:t>but</a:t>
            </a:r>
            <a:r>
              <a:rPr dirty="0" sz="310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100" spc="-195">
                <a:solidFill>
                  <a:srgbClr val="FFFFFF"/>
                </a:solidFill>
                <a:latin typeface="Palatino Linotype"/>
                <a:cs typeface="Palatino Linotype"/>
              </a:rPr>
              <a:t>not</a:t>
            </a:r>
            <a:r>
              <a:rPr dirty="0" sz="310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100" spc="-70">
                <a:solidFill>
                  <a:srgbClr val="FFFFFF"/>
                </a:solidFill>
                <a:latin typeface="Palatino Linotype"/>
                <a:cs typeface="Palatino Linotype"/>
              </a:rPr>
              <a:t>sufficient </a:t>
            </a:r>
            <a:r>
              <a:rPr dirty="0" sz="3100" spc="-160">
                <a:solidFill>
                  <a:srgbClr val="FFFFFF"/>
                </a:solidFill>
                <a:latin typeface="Palatino Linotype"/>
                <a:cs typeface="Palatino Linotype"/>
              </a:rPr>
              <a:t>condition</a:t>
            </a:r>
            <a:r>
              <a:rPr dirty="0" sz="3100" spc="-3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100" spc="-90">
                <a:solidFill>
                  <a:srgbClr val="FFFFFF"/>
                </a:solidFill>
                <a:latin typeface="Palatino Linotype"/>
                <a:cs typeface="Palatino Linotype"/>
              </a:rPr>
              <a:t>for</a:t>
            </a:r>
            <a:r>
              <a:rPr dirty="0" sz="3100" spc="-8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100" spc="-175">
                <a:solidFill>
                  <a:srgbClr val="FFFFFF"/>
                </a:solidFill>
                <a:latin typeface="Palatino Linotype"/>
                <a:cs typeface="Palatino Linotype"/>
              </a:rPr>
              <a:t>deadlock</a:t>
            </a:r>
            <a:r>
              <a:rPr dirty="0" sz="3100" spc="-2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100" spc="-135">
                <a:solidFill>
                  <a:srgbClr val="FFFFFF"/>
                </a:solidFill>
                <a:latin typeface="Palatino Linotype"/>
                <a:cs typeface="Palatino Linotype"/>
              </a:rPr>
              <a:t>detection,</a:t>
            </a:r>
            <a:r>
              <a:rPr dirty="0" sz="3100" spc="-4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100" spc="-110">
                <a:solidFill>
                  <a:srgbClr val="FFFFFF"/>
                </a:solidFill>
                <a:latin typeface="Palatino Linotype"/>
                <a:cs typeface="Palatino Linotype"/>
              </a:rPr>
              <a:t>in</a:t>
            </a:r>
            <a:r>
              <a:rPr dirty="0" sz="3100" spc="-4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100" spc="-135">
                <a:solidFill>
                  <a:srgbClr val="FFFFFF"/>
                </a:solidFill>
                <a:latin typeface="Palatino Linotype"/>
                <a:cs typeface="Palatino Linotype"/>
              </a:rPr>
              <a:t>this</a:t>
            </a:r>
            <a:r>
              <a:rPr dirty="0" sz="3100" spc="-4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100" spc="-60">
                <a:solidFill>
                  <a:srgbClr val="FFFFFF"/>
                </a:solidFill>
                <a:latin typeface="Palatino Linotype"/>
                <a:cs typeface="Palatino Linotype"/>
              </a:rPr>
              <a:t>case,</a:t>
            </a:r>
            <a:r>
              <a:rPr dirty="0" sz="3100" spc="-4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Palatino Linotype"/>
                <a:cs typeface="Palatino Linotype"/>
              </a:rPr>
              <a:t>the </a:t>
            </a:r>
            <a:r>
              <a:rPr dirty="0" sz="3100" spc="-165">
                <a:solidFill>
                  <a:srgbClr val="FFFFFF"/>
                </a:solidFill>
                <a:latin typeface="Palatino Linotype"/>
                <a:cs typeface="Palatino Linotype"/>
              </a:rPr>
              <a:t>system</a:t>
            </a:r>
            <a:r>
              <a:rPr dirty="0" sz="3100" spc="-3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100" spc="-235">
                <a:solidFill>
                  <a:srgbClr val="FFFFFF"/>
                </a:solidFill>
                <a:latin typeface="Palatino Linotype"/>
                <a:cs typeface="Palatino Linotype"/>
              </a:rPr>
              <a:t>may</a:t>
            </a:r>
            <a:r>
              <a:rPr dirty="0" sz="310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100" spc="-165">
                <a:solidFill>
                  <a:srgbClr val="FFFFFF"/>
                </a:solidFill>
                <a:latin typeface="Palatino Linotype"/>
                <a:cs typeface="Palatino Linotype"/>
              </a:rPr>
              <a:t>or</a:t>
            </a:r>
            <a:r>
              <a:rPr dirty="0" sz="3100" spc="-3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100" spc="-235">
                <a:solidFill>
                  <a:srgbClr val="FFFFFF"/>
                </a:solidFill>
                <a:latin typeface="Palatino Linotype"/>
                <a:cs typeface="Palatino Linotype"/>
              </a:rPr>
              <a:t>may</a:t>
            </a:r>
            <a:r>
              <a:rPr dirty="0" sz="310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100" spc="-195">
                <a:solidFill>
                  <a:srgbClr val="FFFFFF"/>
                </a:solidFill>
                <a:latin typeface="Palatino Linotype"/>
                <a:cs typeface="Palatino Linotype"/>
              </a:rPr>
              <a:t>not</a:t>
            </a:r>
            <a:r>
              <a:rPr dirty="0" sz="310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100" spc="-105">
                <a:solidFill>
                  <a:srgbClr val="FFFFFF"/>
                </a:solidFill>
                <a:latin typeface="Palatino Linotype"/>
                <a:cs typeface="Palatino Linotype"/>
              </a:rPr>
              <a:t>be</a:t>
            </a:r>
            <a:r>
              <a:rPr dirty="0" sz="3100" spc="-3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100" spc="-110">
                <a:solidFill>
                  <a:srgbClr val="FFFFFF"/>
                </a:solidFill>
                <a:latin typeface="Palatino Linotype"/>
                <a:cs typeface="Palatino Linotype"/>
              </a:rPr>
              <a:t>in</a:t>
            </a:r>
            <a:r>
              <a:rPr dirty="0" sz="3100" spc="-1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100" spc="-175">
                <a:solidFill>
                  <a:srgbClr val="FFFFFF"/>
                </a:solidFill>
                <a:latin typeface="Palatino Linotype"/>
                <a:cs typeface="Palatino Linotype"/>
              </a:rPr>
              <a:t>deadlock</a:t>
            </a:r>
            <a:r>
              <a:rPr dirty="0" sz="3100" spc="-1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Palatino Linotype"/>
                <a:cs typeface="Palatino Linotype"/>
              </a:rPr>
              <a:t>varies </a:t>
            </a:r>
            <a:r>
              <a:rPr dirty="0" sz="3100" spc="-155">
                <a:solidFill>
                  <a:srgbClr val="FFFFFF"/>
                </a:solidFill>
                <a:latin typeface="Palatino Linotype"/>
                <a:cs typeface="Palatino Linotype"/>
              </a:rPr>
              <a:t>according</a:t>
            </a:r>
            <a:r>
              <a:rPr dirty="0" sz="3100" spc="-2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100" spc="-120">
                <a:solidFill>
                  <a:srgbClr val="FFFFFF"/>
                </a:solidFill>
                <a:latin typeface="Palatino Linotype"/>
                <a:cs typeface="Palatino Linotype"/>
              </a:rPr>
              <a:t>to</a:t>
            </a:r>
            <a:r>
              <a:rPr dirty="0" sz="3100" spc="-1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100" spc="-140">
                <a:solidFill>
                  <a:srgbClr val="FFFFFF"/>
                </a:solidFill>
                <a:latin typeface="Palatino Linotype"/>
                <a:cs typeface="Palatino Linotype"/>
              </a:rPr>
              <a:t>different</a:t>
            </a:r>
            <a:r>
              <a:rPr dirty="0" sz="3100" spc="-1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100" spc="-45">
                <a:solidFill>
                  <a:srgbClr val="FFFFFF"/>
                </a:solidFill>
                <a:latin typeface="Palatino Linotype"/>
                <a:cs typeface="Palatino Linotype"/>
              </a:rPr>
              <a:t>situations.</a:t>
            </a:r>
            <a:endParaRPr sz="31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MANAV JAMWAL</dc:creator>
  <cp:keywords>DAFVTnPpjaI,BAFBWZ-XbTM</cp:keywords>
  <dc:title>Copy of Purple Futuristic Metaverse Presentation</dc:title>
  <dcterms:created xsi:type="dcterms:W3CDTF">2022-12-22T05:38:13Z</dcterms:created>
  <dcterms:modified xsi:type="dcterms:W3CDTF">2022-12-22T05:38:13Z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2022-12-22T00:00:00Z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2022-12-22T00:00:00Z</vt:filetime>
  </property>
</Properties>
</file>