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0" r:id="rId3"/>
    <p:sldId id="275" r:id="rId4"/>
    <p:sldId id="257" r:id="rId5"/>
    <p:sldId id="258" r:id="rId6"/>
    <p:sldId id="260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2" r:id="rId17"/>
    <p:sldId id="273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52D6-8983-46FC-A656-968D8A3E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62EB0-AC92-4E4B-BABC-C446BDB21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322C-9DC9-4E3F-9C64-CA16B484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4116-E8EE-4853-AF97-19AC4EC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9329-853D-4AB0-84B6-00CD9983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7FC7-3370-40E7-9691-A40185A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2D3A2-88FF-4DEC-A885-790EBAD7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6FEE9-CA12-470E-9BAA-957F35E6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EBD2-ED43-486E-BD21-7A5BB400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EB7E-9DB7-4695-BFBD-2CD122EC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0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DA99C-EA49-406A-B233-43EA77132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45D8C-F2EF-4F27-8E84-F88049CFC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3B34-4A1C-4A46-A03E-B03296D4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DDA2-C916-43E2-BBAE-90ACC876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FA1D-267A-410B-8200-FB06B7EF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C718-8B6A-4F44-91A3-E964543E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464C-B1F2-4BF5-97F1-830B3F56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0F11E-F758-49CD-A725-879938F5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7AA5-24BB-46DC-9206-6F2AA210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B23B5-6673-45B5-8F0E-0CE6A07D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9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49D8-8C66-4551-8ECF-522DFC35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AF28-CC79-485D-ADD1-29A778B2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6E28-595B-49BF-B98B-BED53AF4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1828-E306-427E-981D-B2587F55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6232-55A4-4B0E-A408-E5EA94AD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0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943A-A010-4891-A036-23690184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0497-B958-4CAA-ACCF-35491CD0D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6BAF0-B869-4E14-9EB8-6521F39BD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1985-66BD-4682-BF4A-BF1091DE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E4F1F-DAD5-4B3A-B9D7-0FAA10DF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7F54-2DE5-48E2-A2F4-4F2FD096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5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8190-ED60-41D8-82A4-1428C86E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CE150-B0EB-49D3-99CB-FEF2813E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A6D7B-9CA9-424E-A640-7EE3C1EE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706A4-CE19-4A01-A9B8-BC3CA575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CE663-02D2-4951-90FB-F0400981A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100B4-9B53-4B23-85CF-B1F791A3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76A90-957E-4D52-B116-23E749CA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47581-F3EA-4BCB-9F86-43502E4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3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3269-C622-4DE1-8173-0BBC0BD9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DF86F-E33C-4580-93BF-A58FCC0D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6B58E-DE17-4746-B2E3-9D1C7641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CB620-053B-4988-A5ED-0108A6F4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6C1E7-ACE8-4F7D-9579-3C4C99B3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156A3-5708-49C9-B969-54DE563B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FCD66-334C-493F-B0DD-1DD0602D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6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6E9B-35C9-4F25-9E91-EF200121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6A00-23C8-4C6A-870A-83750FCD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A2AA-A8CF-4B08-86C0-C5E86CD6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4B46C-CC82-472B-9361-1180A124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6BCE9-95B2-4EB3-BAD0-252871A7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0E03-575F-4726-A8F6-415DFDAB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95A-B15E-4EC9-9287-820BAB39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47377-2FDA-4D96-B086-0073884D9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8F85-EB64-4E97-8743-4001E1BF1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F167-AD41-4DDD-B2BD-F09CB106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817B-0697-4BC1-84F9-F73511E5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9DF4-9359-40B1-9464-96A1A766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0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DF7B3-147C-42E9-9437-122F3C74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0190C-8CF7-438F-8C6E-875D2365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CBAA-1E7B-4492-8616-443E4C3C6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E63D-08C2-4918-AF10-D361A857F08F}" type="datetimeFigureOut">
              <a:rPr lang="en-IN" smtClean="0"/>
              <a:t>13/12/24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F280-C3C7-448B-B630-B17D542E3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CCD7-3584-4317-8A03-11C24350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2833-B46A-4049-A79E-71E33EA4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6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1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12" Type="http://schemas.openxmlformats.org/officeDocument/2006/relationships/image" Target="../media/image1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122.png"/><Relationship Id="rId5" Type="http://schemas.openxmlformats.org/officeDocument/2006/relationships/image" Target="../media/image42.png"/><Relationship Id="rId10" Type="http://schemas.openxmlformats.org/officeDocument/2006/relationships/image" Target="../media/image115.png"/><Relationship Id="rId4" Type="http://schemas.openxmlformats.org/officeDocument/2006/relationships/image" Target="../media/image29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5.png"/><Relationship Id="rId21" Type="http://schemas.openxmlformats.org/officeDocument/2006/relationships/image" Target="../media/image144.png"/><Relationship Id="rId7" Type="http://schemas.openxmlformats.org/officeDocument/2006/relationships/image" Target="../media/image129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4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4.png"/><Relationship Id="rId5" Type="http://schemas.openxmlformats.org/officeDocument/2006/relationships/image" Target="../media/image127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6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9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hyperlink" Target="https://en.wikipedia.org/wiki/Max_Born" TargetMode="Externa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C321-57A0-44A7-A5A9-276E3F9B3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174" y="2546827"/>
            <a:ext cx="9144000" cy="882173"/>
          </a:xfrm>
        </p:spPr>
        <p:txBody>
          <a:bodyPr>
            <a:normAutofit fontScale="90000"/>
          </a:bodyPr>
          <a:lstStyle/>
          <a:p>
            <a:r>
              <a:rPr lang="en-IN" dirty="0"/>
              <a:t>Quantum Basics</a:t>
            </a:r>
          </a:p>
        </p:txBody>
      </p:sp>
    </p:spTree>
    <p:extLst>
      <p:ext uri="{BB962C8B-B14F-4D97-AF65-F5344CB8AC3E}">
        <p14:creationId xmlns:p14="http://schemas.microsoft.com/office/powerpoint/2010/main" val="389981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78ED83D-D7B1-4DC7-8D47-CF4C87245D8B}"/>
              </a:ext>
            </a:extLst>
          </p:cNvPr>
          <p:cNvSpPr txBox="1"/>
          <p:nvPr/>
        </p:nvSpPr>
        <p:spPr>
          <a:xfrm>
            <a:off x="241408" y="131654"/>
            <a:ext cx="537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Mathematical Treatment (Quantum 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AE9227-0ACE-4873-93B3-B4275BB10100}"/>
                  </a:ext>
                </a:extLst>
              </p:cNvPr>
              <p:cNvSpPr txBox="1"/>
              <p:nvPr/>
            </p:nvSpPr>
            <p:spPr>
              <a:xfrm>
                <a:off x="148968" y="5273960"/>
                <a:ext cx="81543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Total probability amplitude of a particle reaching P1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21 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Total probability of a particle reaching P1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1. 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2. 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21)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AE9227-0ACE-4873-93B3-B4275BB10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8" y="5273960"/>
                <a:ext cx="8154348" cy="923330"/>
              </a:xfrm>
              <a:prstGeom prst="rect">
                <a:avLst/>
              </a:prstGeom>
              <a:blipFill>
                <a:blip r:embed="rId2"/>
                <a:stretch>
                  <a:fillRect l="-598"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C1576BE-D486-40E6-BD61-03F5A8B8048C}"/>
              </a:ext>
            </a:extLst>
          </p:cNvPr>
          <p:cNvGrpSpPr/>
          <p:nvPr/>
        </p:nvGrpSpPr>
        <p:grpSpPr>
          <a:xfrm>
            <a:off x="148968" y="221191"/>
            <a:ext cx="9063557" cy="5067300"/>
            <a:chOff x="148968" y="221191"/>
            <a:chExt cx="9063557" cy="5067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BB64FA8-DF59-47BD-BF92-4DFF213DD6D5}"/>
                </a:ext>
              </a:extLst>
            </p:cNvPr>
            <p:cNvGrpSpPr/>
            <p:nvPr/>
          </p:nvGrpSpPr>
          <p:grpSpPr>
            <a:xfrm>
              <a:off x="148968" y="221191"/>
              <a:ext cx="9063557" cy="5067300"/>
              <a:chOff x="148968" y="221191"/>
              <a:chExt cx="9063557" cy="5067300"/>
            </a:xfrm>
          </p:grpSpPr>
          <p:sp>
            <p:nvSpPr>
              <p:cNvPr id="4" name="Flowchart: Direct Access Storage 3">
                <a:extLst>
                  <a:ext uri="{FF2B5EF4-FFF2-40B4-BE49-F238E27FC236}">
                    <a16:creationId xmlns:a16="http://schemas.microsoft.com/office/drawing/2014/main" id="{65E643A9-55A1-44D1-86A2-C8CD6D77A89F}"/>
                  </a:ext>
                </a:extLst>
              </p:cNvPr>
              <p:cNvSpPr/>
              <p:nvPr/>
            </p:nvSpPr>
            <p:spPr>
              <a:xfrm>
                <a:off x="241408" y="2587038"/>
                <a:ext cx="932156" cy="400109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7B98F9E-F12A-43BF-98F8-F0672B8FA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140" y="1189608"/>
                <a:ext cx="0" cy="71909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F61416B-2102-452C-9FE8-3BD0941E4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140" y="2077375"/>
                <a:ext cx="8878" cy="158022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194785A-504F-4AB8-80B0-6A29484CE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018" y="3792245"/>
                <a:ext cx="0" cy="71909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42372FC-DA25-4ADD-BEA9-C7D4D2314380}"/>
                  </a:ext>
                </a:extLst>
              </p:cNvPr>
              <p:cNvSpPr/>
              <p:nvPr/>
            </p:nvSpPr>
            <p:spPr>
              <a:xfrm>
                <a:off x="1182443" y="1980936"/>
                <a:ext cx="3463697" cy="719091"/>
              </a:xfrm>
              <a:custGeom>
                <a:avLst/>
                <a:gdLst>
                  <a:gd name="connsiteX0" fmla="*/ 0 w 3286125"/>
                  <a:gd name="connsiteY0" fmla="*/ 695325 h 695325"/>
                  <a:gd name="connsiteX1" fmla="*/ 1190625 w 3286125"/>
                  <a:gd name="connsiteY1" fmla="*/ 85725 h 695325"/>
                  <a:gd name="connsiteX2" fmla="*/ 3286125 w 3286125"/>
                  <a:gd name="connsiteY2" fmla="*/ 0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86125" h="695325">
                    <a:moveTo>
                      <a:pt x="0" y="695325"/>
                    </a:moveTo>
                    <a:cubicBezTo>
                      <a:pt x="321469" y="448468"/>
                      <a:pt x="642938" y="201612"/>
                      <a:pt x="1190625" y="85725"/>
                    </a:cubicBezTo>
                    <a:cubicBezTo>
                      <a:pt x="1738312" y="-30162"/>
                      <a:pt x="2970212" y="25400"/>
                      <a:pt x="3286125" y="0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5DE9B54-ED23-4491-9FB8-F7893F7F254C}"/>
                  </a:ext>
                </a:extLst>
              </p:cNvPr>
              <p:cNvSpPr/>
              <p:nvPr/>
            </p:nvSpPr>
            <p:spPr>
              <a:xfrm flipV="1">
                <a:off x="1173564" y="2868702"/>
                <a:ext cx="3472576" cy="866285"/>
              </a:xfrm>
              <a:custGeom>
                <a:avLst/>
                <a:gdLst>
                  <a:gd name="connsiteX0" fmla="*/ 0 w 3286125"/>
                  <a:gd name="connsiteY0" fmla="*/ 695325 h 695325"/>
                  <a:gd name="connsiteX1" fmla="*/ 1190625 w 3286125"/>
                  <a:gd name="connsiteY1" fmla="*/ 85725 h 695325"/>
                  <a:gd name="connsiteX2" fmla="*/ 3286125 w 3286125"/>
                  <a:gd name="connsiteY2" fmla="*/ 0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86125" h="695325">
                    <a:moveTo>
                      <a:pt x="0" y="695325"/>
                    </a:moveTo>
                    <a:cubicBezTo>
                      <a:pt x="321469" y="448468"/>
                      <a:pt x="642938" y="201612"/>
                      <a:pt x="1190625" y="85725"/>
                    </a:cubicBezTo>
                    <a:cubicBezTo>
                      <a:pt x="1738312" y="-30162"/>
                      <a:pt x="2970212" y="25400"/>
                      <a:pt x="3286125" y="0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85915B-4D20-42E2-B0E1-06E5C1085057}"/>
                  </a:ext>
                </a:extLst>
              </p:cNvPr>
              <p:cNvSpPr txBox="1"/>
              <p:nvPr/>
            </p:nvSpPr>
            <p:spPr>
              <a:xfrm>
                <a:off x="4280716" y="1552852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6C2C77-B89C-471F-BF0C-7DE0AFCCEE49}"/>
                  </a:ext>
                </a:extLst>
              </p:cNvPr>
              <p:cNvSpPr txBox="1"/>
              <p:nvPr/>
            </p:nvSpPr>
            <p:spPr>
              <a:xfrm>
                <a:off x="4263483" y="3748742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277EDB1-503E-44F1-8167-81AF74B72DC4}"/>
                  </a:ext>
                </a:extLst>
              </p:cNvPr>
              <p:cNvSpPr/>
              <p:nvPr/>
            </p:nvSpPr>
            <p:spPr>
              <a:xfrm>
                <a:off x="8315325" y="980798"/>
                <a:ext cx="304800" cy="28602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B7E234-B50A-4EB1-9B2F-C9B840645583}"/>
                  </a:ext>
                </a:extLst>
              </p:cNvPr>
              <p:cNvSpPr/>
              <p:nvPr/>
            </p:nvSpPr>
            <p:spPr>
              <a:xfrm>
                <a:off x="8315325" y="2724473"/>
                <a:ext cx="304800" cy="28602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6BF9401-0C5F-4915-A0E4-5E0FADB3337A}"/>
                  </a:ext>
                </a:extLst>
              </p:cNvPr>
              <p:cNvSpPr/>
              <p:nvPr/>
            </p:nvSpPr>
            <p:spPr>
              <a:xfrm>
                <a:off x="8315325" y="4225309"/>
                <a:ext cx="304800" cy="28602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77F143C-53AC-4288-9961-FAE629D13502}"/>
                  </a:ext>
                </a:extLst>
              </p:cNvPr>
              <p:cNvSpPr/>
              <p:nvPr/>
            </p:nvSpPr>
            <p:spPr>
              <a:xfrm>
                <a:off x="4638675" y="1087163"/>
                <a:ext cx="3790950" cy="903562"/>
              </a:xfrm>
              <a:custGeom>
                <a:avLst/>
                <a:gdLst>
                  <a:gd name="connsiteX0" fmla="*/ 0 w 3790950"/>
                  <a:gd name="connsiteY0" fmla="*/ 903562 h 903562"/>
                  <a:gd name="connsiteX1" fmla="*/ 1543050 w 3790950"/>
                  <a:gd name="connsiteY1" fmla="*/ 65362 h 903562"/>
                  <a:gd name="connsiteX2" fmla="*/ 3790950 w 3790950"/>
                  <a:gd name="connsiteY2" fmla="*/ 55837 h 903562"/>
                  <a:gd name="connsiteX3" fmla="*/ 3790950 w 3790950"/>
                  <a:gd name="connsiteY3" fmla="*/ 55837 h 903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0950" h="903562">
                    <a:moveTo>
                      <a:pt x="0" y="903562"/>
                    </a:moveTo>
                    <a:cubicBezTo>
                      <a:pt x="455612" y="555105"/>
                      <a:pt x="911225" y="206649"/>
                      <a:pt x="1543050" y="65362"/>
                    </a:cubicBezTo>
                    <a:cubicBezTo>
                      <a:pt x="2174875" y="-75925"/>
                      <a:pt x="3790950" y="55837"/>
                      <a:pt x="3790950" y="55837"/>
                    </a:cubicBezTo>
                    <a:lnTo>
                      <a:pt x="3790950" y="55837"/>
                    </a:lnTo>
                  </a:path>
                </a:pathLst>
              </a:cu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6C7BAE6-287D-4BE1-A663-B421FD4AB5DE}"/>
                  </a:ext>
                </a:extLst>
              </p:cNvPr>
              <p:cNvSpPr/>
              <p:nvPr/>
            </p:nvSpPr>
            <p:spPr>
              <a:xfrm>
                <a:off x="4646084" y="1959664"/>
                <a:ext cx="3840691" cy="964511"/>
              </a:xfrm>
              <a:custGeom>
                <a:avLst/>
                <a:gdLst>
                  <a:gd name="connsiteX0" fmla="*/ 2116 w 3840691"/>
                  <a:gd name="connsiteY0" fmla="*/ 12011 h 964511"/>
                  <a:gd name="connsiteX1" fmla="*/ 211666 w 3840691"/>
                  <a:gd name="connsiteY1" fmla="*/ 107261 h 964511"/>
                  <a:gd name="connsiteX2" fmla="*/ 1335616 w 3840691"/>
                  <a:gd name="connsiteY2" fmla="*/ 793061 h 964511"/>
                  <a:gd name="connsiteX3" fmla="*/ 3840691 w 3840691"/>
                  <a:gd name="connsiteY3" fmla="*/ 964511 h 964511"/>
                  <a:gd name="connsiteX4" fmla="*/ 3840691 w 3840691"/>
                  <a:gd name="connsiteY4" fmla="*/ 964511 h 964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691" h="964511">
                    <a:moveTo>
                      <a:pt x="2116" y="12011"/>
                    </a:moveTo>
                    <a:cubicBezTo>
                      <a:pt x="-4234" y="-5452"/>
                      <a:pt x="-10584" y="-22914"/>
                      <a:pt x="211666" y="107261"/>
                    </a:cubicBezTo>
                    <a:cubicBezTo>
                      <a:pt x="433916" y="237436"/>
                      <a:pt x="730778" y="650186"/>
                      <a:pt x="1335616" y="793061"/>
                    </a:cubicBezTo>
                    <a:cubicBezTo>
                      <a:pt x="1940454" y="935936"/>
                      <a:pt x="3840691" y="964511"/>
                      <a:pt x="3840691" y="964511"/>
                    </a:cubicBezTo>
                    <a:lnTo>
                      <a:pt x="3840691" y="964511"/>
                    </a:lnTo>
                  </a:path>
                </a:pathLst>
              </a:cu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BBB2B6-A7EB-4F2E-94F0-9220680F17D4}"/>
                  </a:ext>
                </a:extLst>
              </p:cNvPr>
              <p:cNvSpPr/>
              <p:nvPr/>
            </p:nvSpPr>
            <p:spPr>
              <a:xfrm>
                <a:off x="4637205" y="1973149"/>
                <a:ext cx="3849570" cy="2432284"/>
              </a:xfrm>
              <a:custGeom>
                <a:avLst/>
                <a:gdLst>
                  <a:gd name="connsiteX0" fmla="*/ 98257 w 3917782"/>
                  <a:gd name="connsiteY0" fmla="*/ 162903 h 2606186"/>
                  <a:gd name="connsiteX1" fmla="*/ 117307 w 3917782"/>
                  <a:gd name="connsiteY1" fmla="*/ 210528 h 2606186"/>
                  <a:gd name="connsiteX2" fmla="*/ 1269832 w 3917782"/>
                  <a:gd name="connsiteY2" fmla="*/ 2229828 h 2606186"/>
                  <a:gd name="connsiteX3" fmla="*/ 3917782 w 3917782"/>
                  <a:gd name="connsiteY3" fmla="*/ 2601303 h 2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7782" h="2606186">
                    <a:moveTo>
                      <a:pt x="98257" y="162903"/>
                    </a:moveTo>
                    <a:cubicBezTo>
                      <a:pt x="10150" y="14471"/>
                      <a:pt x="-77956" y="-133960"/>
                      <a:pt x="117307" y="210528"/>
                    </a:cubicBezTo>
                    <a:cubicBezTo>
                      <a:pt x="312570" y="555016"/>
                      <a:pt x="636420" y="1831366"/>
                      <a:pt x="1269832" y="2229828"/>
                    </a:cubicBezTo>
                    <a:cubicBezTo>
                      <a:pt x="1903244" y="2628290"/>
                      <a:pt x="2910513" y="2614796"/>
                      <a:pt x="3917782" y="2601303"/>
                    </a:cubicBezTo>
                  </a:path>
                </a:pathLst>
              </a:cu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7C52ED2-AA70-4E64-B171-8FA45BD7DBB3}"/>
                  </a:ext>
                </a:extLst>
              </p:cNvPr>
              <p:cNvSpPr/>
              <p:nvPr/>
            </p:nvSpPr>
            <p:spPr>
              <a:xfrm>
                <a:off x="4638675" y="3752850"/>
                <a:ext cx="3810000" cy="965302"/>
              </a:xfrm>
              <a:custGeom>
                <a:avLst/>
                <a:gdLst>
                  <a:gd name="connsiteX0" fmla="*/ 0 w 3810000"/>
                  <a:gd name="connsiteY0" fmla="*/ 0 h 965302"/>
                  <a:gd name="connsiteX1" fmla="*/ 1800225 w 3810000"/>
                  <a:gd name="connsiteY1" fmla="*/ 933450 h 965302"/>
                  <a:gd name="connsiteX2" fmla="*/ 3810000 w 3810000"/>
                  <a:gd name="connsiteY2" fmla="*/ 657225 h 96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0" h="965302">
                    <a:moveTo>
                      <a:pt x="0" y="0"/>
                    </a:moveTo>
                    <a:cubicBezTo>
                      <a:pt x="582612" y="411956"/>
                      <a:pt x="1165225" y="823913"/>
                      <a:pt x="1800225" y="933450"/>
                    </a:cubicBezTo>
                    <a:cubicBezTo>
                      <a:pt x="2435225" y="1042987"/>
                      <a:pt x="3122612" y="850106"/>
                      <a:pt x="3810000" y="65722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B54051E-969A-4398-8E54-1536B6F6A2AF}"/>
                  </a:ext>
                </a:extLst>
              </p:cNvPr>
              <p:cNvSpPr/>
              <p:nvPr/>
            </p:nvSpPr>
            <p:spPr>
              <a:xfrm>
                <a:off x="4594171" y="2924175"/>
                <a:ext cx="3864029" cy="832428"/>
              </a:xfrm>
              <a:custGeom>
                <a:avLst/>
                <a:gdLst>
                  <a:gd name="connsiteX0" fmla="*/ 25454 w 3864029"/>
                  <a:gd name="connsiteY0" fmla="*/ 828675 h 832428"/>
                  <a:gd name="connsiteX1" fmla="*/ 120704 w 3864029"/>
                  <a:gd name="connsiteY1" fmla="*/ 819150 h 832428"/>
                  <a:gd name="connsiteX2" fmla="*/ 1701854 w 3864029"/>
                  <a:gd name="connsiteY2" fmla="*/ 752475 h 832428"/>
                  <a:gd name="connsiteX3" fmla="*/ 3864029 w 3864029"/>
                  <a:gd name="connsiteY3" fmla="*/ 0 h 83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4029" h="832428">
                    <a:moveTo>
                      <a:pt x="25454" y="828675"/>
                    </a:moveTo>
                    <a:cubicBezTo>
                      <a:pt x="-66621" y="830262"/>
                      <a:pt x="120704" y="819150"/>
                      <a:pt x="120704" y="819150"/>
                    </a:cubicBezTo>
                    <a:cubicBezTo>
                      <a:pt x="400104" y="806450"/>
                      <a:pt x="1077967" y="889000"/>
                      <a:pt x="1701854" y="752475"/>
                    </a:cubicBezTo>
                    <a:cubicBezTo>
                      <a:pt x="2325741" y="615950"/>
                      <a:pt x="3094885" y="307975"/>
                      <a:pt x="3864029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4B39C4-D4F5-462C-9A7F-3CE50654E1A7}"/>
                  </a:ext>
                </a:extLst>
              </p:cNvPr>
              <p:cNvSpPr/>
              <p:nvPr/>
            </p:nvSpPr>
            <p:spPr>
              <a:xfrm>
                <a:off x="4629150" y="1152525"/>
                <a:ext cx="3838575" cy="2571750"/>
              </a:xfrm>
              <a:custGeom>
                <a:avLst/>
                <a:gdLst>
                  <a:gd name="connsiteX0" fmla="*/ 0 w 3838575"/>
                  <a:gd name="connsiteY0" fmla="*/ 2571750 h 2571750"/>
                  <a:gd name="connsiteX1" fmla="*/ 1133475 w 3838575"/>
                  <a:gd name="connsiteY1" fmla="*/ 800100 h 2571750"/>
                  <a:gd name="connsiteX2" fmla="*/ 3838575 w 3838575"/>
                  <a:gd name="connsiteY2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2571750">
                    <a:moveTo>
                      <a:pt x="0" y="2571750"/>
                    </a:moveTo>
                    <a:cubicBezTo>
                      <a:pt x="246856" y="1900237"/>
                      <a:pt x="493713" y="1228725"/>
                      <a:pt x="1133475" y="800100"/>
                    </a:cubicBezTo>
                    <a:cubicBezTo>
                      <a:pt x="1773238" y="371475"/>
                      <a:pt x="2805906" y="185737"/>
                      <a:pt x="3838575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7E18D5-7217-4F66-B05C-CB9C3C559A91}"/>
                  </a:ext>
                </a:extLst>
              </p:cNvPr>
              <p:cNvSpPr txBox="1"/>
              <p:nvPr/>
            </p:nvSpPr>
            <p:spPr>
              <a:xfrm>
                <a:off x="8362949" y="2341777"/>
                <a:ext cx="46672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019CB1-5B2D-45D2-BA6B-1D20BE59D9AE}"/>
                  </a:ext>
                </a:extLst>
              </p:cNvPr>
              <p:cNvSpPr txBox="1"/>
              <p:nvPr/>
            </p:nvSpPr>
            <p:spPr>
              <a:xfrm>
                <a:off x="8362949" y="3881258"/>
                <a:ext cx="466725" cy="746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2F5789-D141-42C9-A342-7A0BE7671485}"/>
                  </a:ext>
                </a:extLst>
              </p:cNvPr>
              <p:cNvSpPr txBox="1"/>
              <p:nvPr/>
            </p:nvSpPr>
            <p:spPr>
              <a:xfrm>
                <a:off x="148968" y="2994067"/>
                <a:ext cx="1117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 b="1"/>
                </a:lvl1pPr>
              </a:lstStyle>
              <a:p>
                <a:r>
                  <a:rPr lang="en-IN" dirty="0"/>
                  <a:t>Electron gun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BDE8D24-4ABA-4CFF-B0E5-1FBF36A511F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9035" y="1631700"/>
                    <a:ext cx="3061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BDE8D24-4ABA-4CFF-B0E5-1FBF36A511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035" y="1631700"/>
                    <a:ext cx="30617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r="-18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7869161-1D90-4955-8966-B1308A3911A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9035" y="3341063"/>
                    <a:ext cx="3061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7869161-1D90-4955-8966-B1308A3911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035" y="3341063"/>
                    <a:ext cx="30617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18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EE6E2AA-C970-452C-823E-A16CBC517970}"/>
                      </a:ext>
                    </a:extLst>
                  </p:cNvPr>
                  <p:cNvSpPr txBox="1"/>
                  <p:nvPr/>
                </p:nvSpPr>
                <p:spPr>
                  <a:xfrm>
                    <a:off x="6390588" y="754079"/>
                    <a:ext cx="434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EE6E2AA-C970-452C-823E-A16CBC517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0588" y="754079"/>
                    <a:ext cx="43441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111" r="-1388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F1949CF-2FE4-4299-AB7A-78DAD6EE7A03}"/>
                      </a:ext>
                    </a:extLst>
                  </p:cNvPr>
                  <p:cNvSpPr txBox="1"/>
                  <p:nvPr/>
                </p:nvSpPr>
                <p:spPr>
                  <a:xfrm>
                    <a:off x="6486559" y="1571495"/>
                    <a:ext cx="434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F1949CF-2FE4-4299-AB7A-78DAD6EE7A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6559" y="1571495"/>
                    <a:ext cx="4344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268" r="-1549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A054DC-244E-4576-AAFD-3A828AF8A7C8}"/>
                  </a:ext>
                </a:extLst>
              </p:cNvPr>
              <p:cNvSpPr/>
              <p:nvPr/>
            </p:nvSpPr>
            <p:spPr>
              <a:xfrm>
                <a:off x="7831400" y="221191"/>
                <a:ext cx="1381125" cy="5067300"/>
              </a:xfrm>
              <a:prstGeom prst="rect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4CAF68-3AD3-4BF2-8E75-EC580F89B1AD}"/>
                </a:ext>
              </a:extLst>
            </p:cNvPr>
            <p:cNvSpPr txBox="1"/>
            <p:nvPr/>
          </p:nvSpPr>
          <p:spPr>
            <a:xfrm>
              <a:off x="8315325" y="611819"/>
              <a:ext cx="46672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P1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D8DC5E45-F53B-4B0D-9DB7-439539478BB1}"/>
              </a:ext>
            </a:extLst>
          </p:cNvPr>
          <p:cNvSpPr/>
          <p:nvPr/>
        </p:nvSpPr>
        <p:spPr>
          <a:xfrm>
            <a:off x="2049089" y="2077375"/>
            <a:ext cx="99307" cy="1749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9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197DE-9007-46DA-8AA1-6DE4CD4C83AB}"/>
              </a:ext>
            </a:extLst>
          </p:cNvPr>
          <p:cNvSpPr txBox="1"/>
          <p:nvPr/>
        </p:nvSpPr>
        <p:spPr>
          <a:xfrm>
            <a:off x="241408" y="131654"/>
            <a:ext cx="537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Mathematical Treatment (Quantum 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59DE25-200E-479E-BD74-7D3C4FFBD633}"/>
                  </a:ext>
                </a:extLst>
              </p:cNvPr>
              <p:cNvSpPr txBox="1"/>
              <p:nvPr/>
            </p:nvSpPr>
            <p:spPr>
              <a:xfrm>
                <a:off x="241407" y="737717"/>
                <a:ext cx="10766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Total probability of a particle reaching P1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1. 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2. 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21)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59DE25-200E-479E-BD74-7D3C4FFBD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7" y="737717"/>
                <a:ext cx="10766903" cy="369332"/>
              </a:xfrm>
              <a:prstGeom prst="rect">
                <a:avLst/>
              </a:prstGeom>
              <a:blipFill>
                <a:blip r:embed="rId2"/>
                <a:stretch>
                  <a:fillRect l="-51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4BC8F-B7DC-434D-A14D-66124B9AC85E}"/>
                  </a:ext>
                </a:extLst>
              </p:cNvPr>
              <p:cNvSpPr txBox="1"/>
              <p:nvPr/>
            </p:nvSpPr>
            <p:spPr>
              <a:xfrm>
                <a:off x="605900" y="1299808"/>
                <a:ext cx="7339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4BC8F-B7DC-434D-A14D-66124B9AC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0" y="1299808"/>
                <a:ext cx="7339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831F8D-01FB-4585-AD70-96257E576A72}"/>
                  </a:ext>
                </a:extLst>
              </p:cNvPr>
              <p:cNvSpPr txBox="1"/>
              <p:nvPr/>
            </p:nvSpPr>
            <p:spPr>
              <a:xfrm>
                <a:off x="677291" y="1861899"/>
                <a:ext cx="10837417" cy="381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21+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831F8D-01FB-4585-AD70-96257E576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91" y="1861899"/>
                <a:ext cx="10837417" cy="381451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C7B31C-B790-4513-A8F0-610085E9A8C0}"/>
                  </a:ext>
                </a:extLst>
              </p:cNvPr>
              <p:cNvSpPr txBox="1"/>
              <p:nvPr/>
            </p:nvSpPr>
            <p:spPr>
              <a:xfrm>
                <a:off x="-245988" y="2505099"/>
                <a:ext cx="10837417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21+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C7B31C-B790-4513-A8F0-610085E9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988" y="2505099"/>
                <a:ext cx="10837417" cy="392993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CB3C17-5FF5-47CB-81A3-174F40D43274}"/>
                  </a:ext>
                </a:extLst>
              </p:cNvPr>
              <p:cNvSpPr txBox="1"/>
              <p:nvPr/>
            </p:nvSpPr>
            <p:spPr>
              <a:xfrm>
                <a:off x="1005762" y="3093214"/>
                <a:ext cx="10837417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21+2</m:t>
                    </m:r>
                  </m:oMath>
                </a14:m>
                <a:r>
                  <a:rPr lang="en-IN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CB3C17-5FF5-47CB-81A3-174F40D4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62" y="3093214"/>
                <a:ext cx="10837417" cy="427746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AD9C2A-CB29-432B-B926-77D6BFE6E47F}"/>
                  </a:ext>
                </a:extLst>
              </p:cNvPr>
              <p:cNvSpPr txBox="1"/>
              <p:nvPr/>
            </p:nvSpPr>
            <p:spPr>
              <a:xfrm>
                <a:off x="241407" y="3847353"/>
                <a:ext cx="47922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Phase while passing through S2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AD9C2A-CB29-432B-B926-77D6BFE6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7" y="3847353"/>
                <a:ext cx="4792232" cy="369332"/>
              </a:xfrm>
              <a:prstGeom prst="rect">
                <a:avLst/>
              </a:prstGeom>
              <a:blipFill>
                <a:blip r:embed="rId7"/>
                <a:stretch>
                  <a:fillRect l="-114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28DA7C-17A3-40B5-A8FB-31BD162C6B42}"/>
                  </a:ext>
                </a:extLst>
              </p:cNvPr>
              <p:cNvSpPr txBox="1"/>
              <p:nvPr/>
            </p:nvSpPr>
            <p:spPr>
              <a:xfrm>
                <a:off x="5624857" y="3825522"/>
                <a:ext cx="4966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Phase while passing through S1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28DA7C-17A3-40B5-A8FB-31BD162C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57" y="3825522"/>
                <a:ext cx="4966571" cy="369332"/>
              </a:xfrm>
              <a:prstGeom prst="rect">
                <a:avLst/>
              </a:prstGeom>
              <a:blipFill>
                <a:blip r:embed="rId8"/>
                <a:stretch>
                  <a:fillRect l="-110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93AD7D-74BC-4B34-9BCB-40242E017BDE}"/>
                  </a:ext>
                </a:extLst>
              </p:cNvPr>
              <p:cNvSpPr txBox="1"/>
              <p:nvPr/>
            </p:nvSpPr>
            <p:spPr>
              <a:xfrm>
                <a:off x="241407" y="4499416"/>
                <a:ext cx="11734570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Total probability of a particle reaching P1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21+2</m:t>
                    </m:r>
                  </m:oMath>
                </a14:m>
                <a:r>
                  <a:rPr lang="en-IN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93AD7D-74BC-4B34-9BCB-40242E01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7" y="4499416"/>
                <a:ext cx="11734570" cy="427746"/>
              </a:xfrm>
              <a:prstGeom prst="rect">
                <a:avLst/>
              </a:prstGeom>
              <a:blipFill>
                <a:blip r:embed="rId9"/>
                <a:stretch>
                  <a:fillRect l="-468" b="-1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D548DE-A205-4BBD-9D6B-D7FC3D9073BA}"/>
                  </a:ext>
                </a:extLst>
              </p:cNvPr>
              <p:cNvSpPr txBox="1"/>
              <p:nvPr/>
            </p:nvSpPr>
            <p:spPr>
              <a:xfrm>
                <a:off x="241406" y="5047058"/>
                <a:ext cx="6860729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Maximum total probability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21+2</m:t>
                    </m:r>
                  </m:oMath>
                </a14:m>
                <a:r>
                  <a:rPr lang="en-IN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D548DE-A205-4BBD-9D6B-D7FC3D90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6" y="5047058"/>
                <a:ext cx="6860729" cy="427746"/>
              </a:xfrm>
              <a:prstGeom prst="rect">
                <a:avLst/>
              </a:prstGeom>
              <a:blipFill>
                <a:blip r:embed="rId10"/>
                <a:stretch>
                  <a:fillRect l="-800" b="-1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255777-DF21-4C88-9BDF-C9E0B8A8B914}"/>
                  </a:ext>
                </a:extLst>
              </p:cNvPr>
              <p:cNvSpPr txBox="1"/>
              <p:nvPr/>
            </p:nvSpPr>
            <p:spPr>
              <a:xfrm>
                <a:off x="6320902" y="5105472"/>
                <a:ext cx="40615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255777-DF21-4C88-9BDF-C9E0B8A8B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902" y="5105472"/>
                <a:ext cx="406153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4A6723-FDDE-4FF1-B020-FC5874908F37}"/>
                  </a:ext>
                </a:extLst>
              </p:cNvPr>
              <p:cNvSpPr txBox="1"/>
              <p:nvPr/>
            </p:nvSpPr>
            <p:spPr>
              <a:xfrm>
                <a:off x="241406" y="5694241"/>
                <a:ext cx="10225367" cy="704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Minimum total probability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21−2</m:t>
                    </m:r>
                  </m:oMath>
                </a14:m>
                <a:r>
                  <a:rPr lang="en-IN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</m:oMath>
                </a14:m>
                <a:r>
                  <a:rPr lang="en-IN" dirty="0"/>
                  <a:t>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=−1)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4A6723-FDDE-4FF1-B020-FC587490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6" y="5694241"/>
                <a:ext cx="10225367" cy="704745"/>
              </a:xfrm>
              <a:prstGeom prst="rect">
                <a:avLst/>
              </a:prstGeom>
              <a:blipFill>
                <a:blip r:embed="rId12"/>
                <a:stretch>
                  <a:fillRect l="-5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7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  <p:bldP spid="14" grpId="0"/>
      <p:bldP spid="16" grpId="0"/>
      <p:bldP spid="18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20445-5D2F-47D1-9F39-4E55B095B954}"/>
              </a:ext>
            </a:extLst>
          </p:cNvPr>
          <p:cNvSpPr txBox="1"/>
          <p:nvPr/>
        </p:nvSpPr>
        <p:spPr>
          <a:xfrm>
            <a:off x="241408" y="131654"/>
            <a:ext cx="280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Classical vs Quantum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BBE2F-F621-4293-A3EA-4DBEB9A32CFD}"/>
              </a:ext>
            </a:extLst>
          </p:cNvPr>
          <p:cNvSpPr txBox="1"/>
          <p:nvPr/>
        </p:nvSpPr>
        <p:spPr>
          <a:xfrm flipH="1">
            <a:off x="385964" y="665131"/>
            <a:ext cx="11559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total probability in the Quantum view could be higher or lower than the total probability in the classical view.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difference between the classical and quantum probabilities is entirely controlled by the phases of the probability amplitudes.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4DA5A-AD25-41F1-9DF9-3B08416C0414}"/>
              </a:ext>
            </a:extLst>
          </p:cNvPr>
          <p:cNvSpPr txBox="1"/>
          <p:nvPr/>
        </p:nvSpPr>
        <p:spPr>
          <a:xfrm>
            <a:off x="1590719" y="1686111"/>
            <a:ext cx="147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Classical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702BA-D92D-4BAC-A727-1856BCA52108}"/>
                  </a:ext>
                </a:extLst>
              </p:cNvPr>
              <p:cNvSpPr txBox="1"/>
              <p:nvPr/>
            </p:nvSpPr>
            <p:spPr>
              <a:xfrm>
                <a:off x="677099" y="2097707"/>
                <a:ext cx="34867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11+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702BA-D92D-4BAC-A727-1856BCA52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9" y="2097707"/>
                <a:ext cx="3486704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2823B9-A09B-4BE2-B757-1B786DB57676}"/>
              </a:ext>
            </a:extLst>
          </p:cNvPr>
          <p:cNvSpPr txBox="1"/>
          <p:nvPr/>
        </p:nvSpPr>
        <p:spPr>
          <a:xfrm>
            <a:off x="7358355" y="1629495"/>
            <a:ext cx="147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2ABF35-D9E6-4141-9A7E-396627D0F8E6}"/>
                  </a:ext>
                </a:extLst>
              </p:cNvPr>
              <p:cNvSpPr txBox="1"/>
              <p:nvPr/>
            </p:nvSpPr>
            <p:spPr>
              <a:xfrm>
                <a:off x="5217325" y="2026391"/>
                <a:ext cx="6094520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21+2</m:t>
                    </m:r>
                  </m:oMath>
                </a14:m>
                <a:r>
                  <a:rPr lang="en-IN" sz="16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11.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2ABF35-D9E6-4141-9A7E-396627D0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25" y="2026391"/>
                <a:ext cx="6094520" cy="390492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CC80DE-1E4B-47B4-B1BF-59E7C94C94E6}"/>
                  </a:ext>
                </a:extLst>
              </p:cNvPr>
              <p:cNvSpPr txBox="1"/>
              <p:nvPr/>
            </p:nvSpPr>
            <p:spPr>
              <a:xfrm>
                <a:off x="866531" y="4217735"/>
                <a:ext cx="34502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𝐺𝑢𝑛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1→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1 . 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IN" sz="16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CC80DE-1E4B-47B4-B1BF-59E7C94C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31" y="4217735"/>
                <a:ext cx="3450260" cy="338554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0053FE-8218-4348-93C0-DC497AB04A8F}"/>
                  </a:ext>
                </a:extLst>
              </p:cNvPr>
              <p:cNvSpPr txBox="1"/>
              <p:nvPr/>
            </p:nvSpPr>
            <p:spPr>
              <a:xfrm>
                <a:off x="866531" y="4786518"/>
                <a:ext cx="34502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𝐺𝑢𝑛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2→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2 . 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en-IN" sz="1600" dirty="0"/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0053FE-8218-4348-93C0-DC497AB0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31" y="4786518"/>
                <a:ext cx="3450260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E8B353BC-EFA3-419A-8E80-66D9AB4DA86D}"/>
              </a:ext>
            </a:extLst>
          </p:cNvPr>
          <p:cNvSpPr txBox="1"/>
          <p:nvPr/>
        </p:nvSpPr>
        <p:spPr>
          <a:xfrm>
            <a:off x="5687616" y="3980028"/>
            <a:ext cx="5703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In Quantum, we cannot distinguish between the path probabilities.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64E99A2-C530-4146-8C5E-B7D71BA4DDD7}"/>
                  </a:ext>
                </a:extLst>
              </p:cNvPr>
              <p:cNvSpPr txBox="1"/>
              <p:nvPr/>
            </p:nvSpPr>
            <p:spPr>
              <a:xfrm>
                <a:off x="10616" y="5462400"/>
                <a:ext cx="49085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𝐺𝑢𝑛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𝐺𝑢𝑛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64E99A2-C530-4146-8C5E-B7D71BA4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" y="5462400"/>
                <a:ext cx="490857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2F8692-1859-4504-87ED-CB5F382F9E38}"/>
                  </a:ext>
                </a:extLst>
              </p:cNvPr>
              <p:cNvSpPr txBox="1"/>
              <p:nvPr/>
            </p:nvSpPr>
            <p:spPr>
              <a:xfrm>
                <a:off x="5376062" y="4373062"/>
                <a:ext cx="64881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𝐺𝑢𝑛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𝐺𝑢𝑛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𝐺𝑢𝑛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2F8692-1859-4504-87ED-CB5F382F9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62" y="4373062"/>
                <a:ext cx="6488120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460458A-BD88-4177-AB69-51F418926A97}"/>
                  </a:ext>
                </a:extLst>
              </p:cNvPr>
              <p:cNvSpPr txBox="1"/>
              <p:nvPr/>
            </p:nvSpPr>
            <p:spPr>
              <a:xfrm>
                <a:off x="5376062" y="4798696"/>
                <a:ext cx="64881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𝐺𝑢𝑛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𝐺𝑢𝑛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𝐺𝑢𝑛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460458A-BD88-4177-AB69-51F4189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62" y="4798696"/>
                <a:ext cx="6488120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E6F522-82E0-457A-8CF0-AD9CEB774119}"/>
                  </a:ext>
                </a:extLst>
              </p:cNvPr>
              <p:cNvSpPr txBox="1"/>
              <p:nvPr/>
            </p:nvSpPr>
            <p:spPr>
              <a:xfrm>
                <a:off x="5376062" y="5433641"/>
                <a:ext cx="702616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It is as if while travelling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𝐺𝑢𝑛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1600" dirty="0"/>
                  <a:t>, the particle is in both the paths.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This phenomenon is known as </a:t>
                </a:r>
                <a:r>
                  <a:rPr lang="en-IN" sz="2000" b="1" dirty="0"/>
                  <a:t>Superposition</a:t>
                </a:r>
                <a:r>
                  <a:rPr lang="en-IN" sz="1600" dirty="0"/>
                  <a:t>. 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E6F522-82E0-457A-8CF0-AD9CEB77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62" y="5433641"/>
                <a:ext cx="7026160" cy="892552"/>
              </a:xfrm>
              <a:prstGeom prst="rect">
                <a:avLst/>
              </a:prstGeom>
              <a:blipFill>
                <a:blip r:embed="rId9"/>
                <a:stretch>
                  <a:fillRect l="-521" t="-2041" b="-10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2A22D049-9909-45AC-8CAF-45E163793A12}"/>
              </a:ext>
            </a:extLst>
          </p:cNvPr>
          <p:cNvGrpSpPr/>
          <p:nvPr/>
        </p:nvGrpSpPr>
        <p:grpSpPr>
          <a:xfrm>
            <a:off x="1112508" y="2399429"/>
            <a:ext cx="2615886" cy="2024608"/>
            <a:chOff x="1385320" y="2793185"/>
            <a:chExt cx="2615886" cy="202460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A711D2E-B234-437A-B01B-BCDFE042A4DA}"/>
                </a:ext>
              </a:extLst>
            </p:cNvPr>
            <p:cNvGrpSpPr/>
            <p:nvPr/>
          </p:nvGrpSpPr>
          <p:grpSpPr>
            <a:xfrm>
              <a:off x="1385320" y="2793185"/>
              <a:ext cx="2615886" cy="2024608"/>
              <a:chOff x="1557361" y="3646789"/>
              <a:chExt cx="1922283" cy="165036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49A2B9C6-C664-49B3-AF23-802CF593E8AA}"/>
                  </a:ext>
                </a:extLst>
              </p:cNvPr>
              <p:cNvGrpSpPr/>
              <p:nvPr/>
            </p:nvGrpSpPr>
            <p:grpSpPr>
              <a:xfrm rot="3135990">
                <a:off x="1693322" y="3510828"/>
                <a:ext cx="1650362" cy="1922283"/>
                <a:chOff x="7373309" y="3025719"/>
                <a:chExt cx="1650362" cy="192228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EA38379-2CF5-45BB-B033-7907AAE01BB1}"/>
                    </a:ext>
                  </a:extLst>
                </p:cNvPr>
                <p:cNvSpPr/>
                <p:nvPr/>
              </p:nvSpPr>
              <p:spPr>
                <a:xfrm>
                  <a:off x="7608987" y="4477738"/>
                  <a:ext cx="133165" cy="1509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A0F30FF-9F87-4B12-9BE7-7604E48A9AAD}"/>
                    </a:ext>
                  </a:extLst>
                </p:cNvPr>
                <p:cNvSpPr/>
                <p:nvPr/>
              </p:nvSpPr>
              <p:spPr>
                <a:xfrm>
                  <a:off x="8631399" y="3307366"/>
                  <a:ext cx="133165" cy="1509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B0C91C7-7504-403F-B8F9-C344C12C0407}"/>
                        </a:ext>
                      </a:extLst>
                    </p:cNvPr>
                    <p:cNvSpPr txBox="1"/>
                    <p:nvPr/>
                  </p:nvSpPr>
                  <p:spPr>
                    <a:xfrm rot="18464010">
                      <a:off x="7361607" y="4016949"/>
                      <a:ext cx="23884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IN" sz="1400" dirty="0"/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B0C91C7-7504-403F-B8F9-C344C12C04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464010">
                      <a:off x="7361607" y="4016949"/>
                      <a:ext cx="238848" cy="21544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5660" r="-3774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1FD21493-0EC8-4AE4-AB43-9ACD0A07BEB4}"/>
                        </a:ext>
                      </a:extLst>
                    </p:cNvPr>
                    <p:cNvSpPr txBox="1"/>
                    <p:nvPr/>
                  </p:nvSpPr>
                  <p:spPr>
                    <a:xfrm rot="18464010">
                      <a:off x="8088047" y="3092870"/>
                      <a:ext cx="28430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a14:m>
                      <a:r>
                        <a:rPr lang="en-IN" sz="1400" dirty="0"/>
                        <a:t>11</a:t>
                      </a: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1FD21493-0EC8-4AE4-AB43-9ACD0A07BE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464010">
                      <a:off x="8088047" y="3092870"/>
                      <a:ext cx="284309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625" t="-23256" r="-1563" b="-232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FD96C82-72E6-44B9-8BA6-43E879D7493A}"/>
                    </a:ext>
                  </a:extLst>
                </p:cNvPr>
                <p:cNvSpPr txBox="1"/>
                <p:nvPr/>
              </p:nvSpPr>
              <p:spPr>
                <a:xfrm rot="18464010">
                  <a:off x="7343577" y="4550296"/>
                  <a:ext cx="487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dirty="0"/>
                    <a:t>Gun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A4B538C-82CC-4F73-A9F2-E9480A8A4397}"/>
                    </a:ext>
                  </a:extLst>
                </p:cNvPr>
                <p:cNvSpPr txBox="1"/>
                <p:nvPr/>
              </p:nvSpPr>
              <p:spPr>
                <a:xfrm rot="18464010">
                  <a:off x="8685277" y="3056336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dirty="0"/>
                    <a:t>P1</a:t>
                  </a: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04645314-259B-4981-8088-47597D3136A6}"/>
                    </a:ext>
                  </a:extLst>
                </p:cNvPr>
                <p:cNvSpPr/>
                <p:nvPr/>
              </p:nvSpPr>
              <p:spPr>
                <a:xfrm>
                  <a:off x="7622007" y="3773010"/>
                  <a:ext cx="376774" cy="781235"/>
                </a:xfrm>
                <a:custGeom>
                  <a:avLst/>
                  <a:gdLst>
                    <a:gd name="connsiteX0" fmla="*/ 39422 w 376774"/>
                    <a:gd name="connsiteY0" fmla="*/ 781235 h 781235"/>
                    <a:gd name="connsiteX1" fmla="*/ 30544 w 376774"/>
                    <a:gd name="connsiteY1" fmla="*/ 292963 h 781235"/>
                    <a:gd name="connsiteX2" fmla="*/ 376774 w 376774"/>
                    <a:gd name="connsiteY2" fmla="*/ 0 h 781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6774" h="781235">
                      <a:moveTo>
                        <a:pt x="39422" y="781235"/>
                      </a:moveTo>
                      <a:cubicBezTo>
                        <a:pt x="6870" y="602202"/>
                        <a:pt x="-25681" y="423169"/>
                        <a:pt x="30544" y="292963"/>
                      </a:cubicBezTo>
                      <a:cubicBezTo>
                        <a:pt x="86769" y="162757"/>
                        <a:pt x="231771" y="81378"/>
                        <a:pt x="376774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C732ADB-F23F-41D5-850F-F81E777AC8BE}"/>
                    </a:ext>
                  </a:extLst>
                </p:cNvPr>
                <p:cNvSpPr/>
                <p:nvPr/>
              </p:nvSpPr>
              <p:spPr>
                <a:xfrm>
                  <a:off x="7981025" y="3354097"/>
                  <a:ext cx="710214" cy="418913"/>
                </a:xfrm>
                <a:custGeom>
                  <a:avLst/>
                  <a:gdLst>
                    <a:gd name="connsiteX0" fmla="*/ 0 w 710214"/>
                    <a:gd name="connsiteY0" fmla="*/ 418913 h 418913"/>
                    <a:gd name="connsiteX1" fmla="*/ 230820 w 710214"/>
                    <a:gd name="connsiteY1" fmla="*/ 63806 h 418913"/>
                    <a:gd name="connsiteX2" fmla="*/ 710214 w 710214"/>
                    <a:gd name="connsiteY2" fmla="*/ 1662 h 41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0214" h="418913">
                      <a:moveTo>
                        <a:pt x="0" y="418913"/>
                      </a:moveTo>
                      <a:cubicBezTo>
                        <a:pt x="56225" y="276130"/>
                        <a:pt x="112451" y="133348"/>
                        <a:pt x="230820" y="63806"/>
                      </a:cubicBezTo>
                      <a:cubicBezTo>
                        <a:pt x="349189" y="-5736"/>
                        <a:pt x="529701" y="-2037"/>
                        <a:pt x="710214" y="166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8C23213-2214-453E-9AC3-A06272B89033}"/>
                    </a:ext>
                  </a:extLst>
                </p:cNvPr>
                <p:cNvSpPr txBox="1"/>
                <p:nvPr/>
              </p:nvSpPr>
              <p:spPr>
                <a:xfrm rot="18464010">
                  <a:off x="7666253" y="3500237"/>
                  <a:ext cx="357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dirty="0"/>
                    <a:t>S1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891016D-6E52-402E-A28B-C4A88B561C29}"/>
                  </a:ext>
                </a:extLst>
              </p:cNvPr>
              <p:cNvGrpSpPr/>
              <p:nvPr/>
            </p:nvGrpSpPr>
            <p:grpSpPr>
              <a:xfrm>
                <a:off x="1740023" y="4127414"/>
                <a:ext cx="1479245" cy="828393"/>
                <a:chOff x="1740023" y="4126038"/>
                <a:chExt cx="1479245" cy="828393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7FCC049-891F-49A6-8C6B-17C94115C492}"/>
                    </a:ext>
                  </a:extLst>
                </p:cNvPr>
                <p:cNvSpPr/>
                <p:nvPr/>
              </p:nvSpPr>
              <p:spPr>
                <a:xfrm>
                  <a:off x="2521257" y="4126038"/>
                  <a:ext cx="78101" cy="1199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BDED43EB-ABF7-4E5A-BF43-259993A9BDA8}"/>
                    </a:ext>
                  </a:extLst>
                </p:cNvPr>
                <p:cNvSpPr/>
                <p:nvPr/>
              </p:nvSpPr>
              <p:spPr>
                <a:xfrm>
                  <a:off x="1740023" y="4447713"/>
                  <a:ext cx="790113" cy="239522"/>
                </a:xfrm>
                <a:custGeom>
                  <a:avLst/>
                  <a:gdLst>
                    <a:gd name="connsiteX0" fmla="*/ 0 w 790113"/>
                    <a:gd name="connsiteY0" fmla="*/ 0 h 239522"/>
                    <a:gd name="connsiteX1" fmla="*/ 319596 w 790113"/>
                    <a:gd name="connsiteY1" fmla="*/ 230819 h 239522"/>
                    <a:gd name="connsiteX2" fmla="*/ 790113 w 790113"/>
                    <a:gd name="connsiteY2" fmla="*/ 168675 h 239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0113" h="239522">
                      <a:moveTo>
                        <a:pt x="0" y="0"/>
                      </a:moveTo>
                      <a:cubicBezTo>
                        <a:pt x="93955" y="101353"/>
                        <a:pt x="187911" y="202707"/>
                        <a:pt x="319596" y="230819"/>
                      </a:cubicBezTo>
                      <a:cubicBezTo>
                        <a:pt x="451281" y="258931"/>
                        <a:pt x="620697" y="213803"/>
                        <a:pt x="790113" y="16867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2DCA1F5-C84C-41CC-AC41-BC6E137F6AE5}"/>
                    </a:ext>
                  </a:extLst>
                </p:cNvPr>
                <p:cNvSpPr/>
                <p:nvPr/>
              </p:nvSpPr>
              <p:spPr>
                <a:xfrm>
                  <a:off x="2530136" y="4553355"/>
                  <a:ext cx="78101" cy="1199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84BBBF1-FBD6-4E1E-BE69-519C56D822FE}"/>
                    </a:ext>
                  </a:extLst>
                </p:cNvPr>
                <p:cNvSpPr/>
                <p:nvPr/>
              </p:nvSpPr>
              <p:spPr>
                <a:xfrm>
                  <a:off x="2574456" y="4489199"/>
                  <a:ext cx="644812" cy="255060"/>
                </a:xfrm>
                <a:custGeom>
                  <a:avLst/>
                  <a:gdLst>
                    <a:gd name="connsiteX0" fmla="*/ 0 w 701336"/>
                    <a:gd name="connsiteY0" fmla="*/ 79899 h 241059"/>
                    <a:gd name="connsiteX1" fmla="*/ 363984 w 701336"/>
                    <a:gd name="connsiteY1" fmla="*/ 239697 h 241059"/>
                    <a:gd name="connsiteX2" fmla="*/ 701336 w 701336"/>
                    <a:gd name="connsiteY2" fmla="*/ 0 h 24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1336" h="241059">
                      <a:moveTo>
                        <a:pt x="0" y="79899"/>
                      </a:moveTo>
                      <a:cubicBezTo>
                        <a:pt x="123547" y="166456"/>
                        <a:pt x="247095" y="253014"/>
                        <a:pt x="363984" y="239697"/>
                      </a:cubicBezTo>
                      <a:cubicBezTo>
                        <a:pt x="480873" y="226381"/>
                        <a:pt x="591104" y="113190"/>
                        <a:pt x="701336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1ADA4549-2EDF-4F2B-919E-5C0317E885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0436" y="4738987"/>
                      <a:ext cx="23884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IN" sz="140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1ADA4549-2EDF-4F2B-919E-5C0317E885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0436" y="4738987"/>
                      <a:ext cx="238848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5660" r="-3774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68AB5D3-9315-44D6-AC80-8853D87407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4311" y="4748115"/>
                      <a:ext cx="248551" cy="17562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oMath>
                        </m:oMathPara>
                      </a14:m>
                      <a:endParaRPr lang="en-IN" sz="1400" dirty="0"/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68AB5D3-9315-44D6-AC80-8853D87407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4311" y="4748115"/>
                      <a:ext cx="248551" cy="1756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6364" r="-18182"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FAE7021-7D2C-4AAA-B871-D7F851BDE79F}"/>
                </a:ext>
              </a:extLst>
            </p:cNvPr>
            <p:cNvSpPr txBox="1"/>
            <p:nvPr/>
          </p:nvSpPr>
          <p:spPr>
            <a:xfrm>
              <a:off x="2568729" y="401917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S2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6F755A-42E3-4DA9-B37C-2B8425AF62EE}"/>
              </a:ext>
            </a:extLst>
          </p:cNvPr>
          <p:cNvGrpSpPr/>
          <p:nvPr/>
        </p:nvGrpSpPr>
        <p:grpSpPr>
          <a:xfrm>
            <a:off x="6885720" y="2340831"/>
            <a:ext cx="2615886" cy="1950762"/>
            <a:chOff x="6815964" y="2812070"/>
            <a:chExt cx="2615886" cy="195076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4572AB-F1C8-4368-8DBE-E9ED02BFE079}"/>
                </a:ext>
              </a:extLst>
            </p:cNvPr>
            <p:cNvGrpSpPr/>
            <p:nvPr/>
          </p:nvGrpSpPr>
          <p:grpSpPr>
            <a:xfrm>
              <a:off x="6815964" y="2812070"/>
              <a:ext cx="2615886" cy="1950762"/>
              <a:chOff x="1575781" y="3700690"/>
              <a:chExt cx="1922283" cy="159016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2DB4B74-8648-4353-896D-A29F6CBF53B0}"/>
                  </a:ext>
                </a:extLst>
              </p:cNvPr>
              <p:cNvGrpSpPr/>
              <p:nvPr/>
            </p:nvGrpSpPr>
            <p:grpSpPr>
              <a:xfrm rot="3135990">
                <a:off x="1741840" y="3534631"/>
                <a:ext cx="1590166" cy="1922283"/>
                <a:chOff x="7433505" y="3025719"/>
                <a:chExt cx="1590166" cy="1922283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E68BFE2-4527-476D-80CB-5301D788A94F}"/>
                    </a:ext>
                  </a:extLst>
                </p:cNvPr>
                <p:cNvSpPr/>
                <p:nvPr/>
              </p:nvSpPr>
              <p:spPr>
                <a:xfrm>
                  <a:off x="7608987" y="4477738"/>
                  <a:ext cx="133165" cy="1509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BDCC033-AC68-401F-8799-CAF4BA18A421}"/>
                    </a:ext>
                  </a:extLst>
                </p:cNvPr>
                <p:cNvSpPr/>
                <p:nvPr/>
              </p:nvSpPr>
              <p:spPr>
                <a:xfrm>
                  <a:off x="8631399" y="3307366"/>
                  <a:ext cx="133165" cy="1509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FF756D-1E7D-4652-BAB6-A15E211A2B7B}"/>
                    </a:ext>
                  </a:extLst>
                </p:cNvPr>
                <p:cNvSpPr txBox="1"/>
                <p:nvPr/>
              </p:nvSpPr>
              <p:spPr>
                <a:xfrm rot="18464010">
                  <a:off x="7343577" y="4550296"/>
                  <a:ext cx="487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dirty="0"/>
                    <a:t>Gun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58D7ACF-3F9F-42B4-BB2D-8011450A0705}"/>
                    </a:ext>
                  </a:extLst>
                </p:cNvPr>
                <p:cNvSpPr txBox="1"/>
                <p:nvPr/>
              </p:nvSpPr>
              <p:spPr>
                <a:xfrm rot="18464010">
                  <a:off x="8685277" y="3056336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dirty="0"/>
                    <a:t>P1</a:t>
                  </a: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F1A82E4D-9A20-470D-BE95-E8F101868AAE}"/>
                    </a:ext>
                  </a:extLst>
                </p:cNvPr>
                <p:cNvSpPr/>
                <p:nvPr/>
              </p:nvSpPr>
              <p:spPr>
                <a:xfrm>
                  <a:off x="7622007" y="3773010"/>
                  <a:ext cx="376774" cy="781235"/>
                </a:xfrm>
                <a:custGeom>
                  <a:avLst/>
                  <a:gdLst>
                    <a:gd name="connsiteX0" fmla="*/ 39422 w 376774"/>
                    <a:gd name="connsiteY0" fmla="*/ 781235 h 781235"/>
                    <a:gd name="connsiteX1" fmla="*/ 30544 w 376774"/>
                    <a:gd name="connsiteY1" fmla="*/ 292963 h 781235"/>
                    <a:gd name="connsiteX2" fmla="*/ 376774 w 376774"/>
                    <a:gd name="connsiteY2" fmla="*/ 0 h 781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6774" h="781235">
                      <a:moveTo>
                        <a:pt x="39422" y="781235"/>
                      </a:moveTo>
                      <a:cubicBezTo>
                        <a:pt x="6870" y="602202"/>
                        <a:pt x="-25681" y="423169"/>
                        <a:pt x="30544" y="292963"/>
                      </a:cubicBezTo>
                      <a:cubicBezTo>
                        <a:pt x="86769" y="162757"/>
                        <a:pt x="231771" y="81378"/>
                        <a:pt x="376774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3FE6AF99-DC92-4ADA-BDA4-295E610E81B7}"/>
                    </a:ext>
                  </a:extLst>
                </p:cNvPr>
                <p:cNvSpPr/>
                <p:nvPr/>
              </p:nvSpPr>
              <p:spPr>
                <a:xfrm>
                  <a:off x="7981025" y="3354097"/>
                  <a:ext cx="710214" cy="418913"/>
                </a:xfrm>
                <a:custGeom>
                  <a:avLst/>
                  <a:gdLst>
                    <a:gd name="connsiteX0" fmla="*/ 0 w 710214"/>
                    <a:gd name="connsiteY0" fmla="*/ 418913 h 418913"/>
                    <a:gd name="connsiteX1" fmla="*/ 230820 w 710214"/>
                    <a:gd name="connsiteY1" fmla="*/ 63806 h 418913"/>
                    <a:gd name="connsiteX2" fmla="*/ 710214 w 710214"/>
                    <a:gd name="connsiteY2" fmla="*/ 1662 h 41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0214" h="418913">
                      <a:moveTo>
                        <a:pt x="0" y="418913"/>
                      </a:moveTo>
                      <a:cubicBezTo>
                        <a:pt x="56225" y="276130"/>
                        <a:pt x="112451" y="133348"/>
                        <a:pt x="230820" y="63806"/>
                      </a:cubicBezTo>
                      <a:cubicBezTo>
                        <a:pt x="349189" y="-5736"/>
                        <a:pt x="529701" y="-2037"/>
                        <a:pt x="710214" y="166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FB3016-719F-48BA-9443-00534A99B5C4}"/>
                    </a:ext>
                  </a:extLst>
                </p:cNvPr>
                <p:cNvSpPr txBox="1"/>
                <p:nvPr/>
              </p:nvSpPr>
              <p:spPr>
                <a:xfrm rot="18464010">
                  <a:off x="7666253" y="3500237"/>
                  <a:ext cx="357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dirty="0"/>
                    <a:t>S1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AB97DE9-9FBC-401A-9486-8F9CC1EA622D}"/>
                  </a:ext>
                </a:extLst>
              </p:cNvPr>
              <p:cNvGrpSpPr/>
              <p:nvPr/>
            </p:nvGrpSpPr>
            <p:grpSpPr>
              <a:xfrm>
                <a:off x="1740023" y="4127414"/>
                <a:ext cx="1479245" cy="618221"/>
                <a:chOff x="1740023" y="4126038"/>
                <a:chExt cx="1479245" cy="618221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9C73AA-19A7-456E-9D57-EAD96A8ADF72}"/>
                    </a:ext>
                  </a:extLst>
                </p:cNvPr>
                <p:cNvSpPr/>
                <p:nvPr/>
              </p:nvSpPr>
              <p:spPr>
                <a:xfrm>
                  <a:off x="2521257" y="4126038"/>
                  <a:ext cx="78101" cy="1199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396A607-DFE0-4B41-BB46-C79BF1E26E1E}"/>
                    </a:ext>
                  </a:extLst>
                </p:cNvPr>
                <p:cNvSpPr/>
                <p:nvPr/>
              </p:nvSpPr>
              <p:spPr>
                <a:xfrm>
                  <a:off x="1740023" y="4447713"/>
                  <a:ext cx="790113" cy="239522"/>
                </a:xfrm>
                <a:custGeom>
                  <a:avLst/>
                  <a:gdLst>
                    <a:gd name="connsiteX0" fmla="*/ 0 w 790113"/>
                    <a:gd name="connsiteY0" fmla="*/ 0 h 239522"/>
                    <a:gd name="connsiteX1" fmla="*/ 319596 w 790113"/>
                    <a:gd name="connsiteY1" fmla="*/ 230819 h 239522"/>
                    <a:gd name="connsiteX2" fmla="*/ 790113 w 790113"/>
                    <a:gd name="connsiteY2" fmla="*/ 168675 h 239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0113" h="239522">
                      <a:moveTo>
                        <a:pt x="0" y="0"/>
                      </a:moveTo>
                      <a:cubicBezTo>
                        <a:pt x="93955" y="101353"/>
                        <a:pt x="187911" y="202707"/>
                        <a:pt x="319596" y="230819"/>
                      </a:cubicBezTo>
                      <a:cubicBezTo>
                        <a:pt x="451281" y="258931"/>
                        <a:pt x="620697" y="213803"/>
                        <a:pt x="790113" y="16867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0EAB741-1633-48CC-A1CD-B4CB5E974374}"/>
                    </a:ext>
                  </a:extLst>
                </p:cNvPr>
                <p:cNvSpPr/>
                <p:nvPr/>
              </p:nvSpPr>
              <p:spPr>
                <a:xfrm>
                  <a:off x="2530136" y="4553355"/>
                  <a:ext cx="78101" cy="1199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91851FC0-F8F5-4688-90C7-BA786BBCF4EE}"/>
                    </a:ext>
                  </a:extLst>
                </p:cNvPr>
                <p:cNvSpPr/>
                <p:nvPr/>
              </p:nvSpPr>
              <p:spPr>
                <a:xfrm>
                  <a:off x="2574456" y="4489199"/>
                  <a:ext cx="644812" cy="255060"/>
                </a:xfrm>
                <a:custGeom>
                  <a:avLst/>
                  <a:gdLst>
                    <a:gd name="connsiteX0" fmla="*/ 0 w 701336"/>
                    <a:gd name="connsiteY0" fmla="*/ 79899 h 241059"/>
                    <a:gd name="connsiteX1" fmla="*/ 363984 w 701336"/>
                    <a:gd name="connsiteY1" fmla="*/ 239697 h 241059"/>
                    <a:gd name="connsiteX2" fmla="*/ 701336 w 701336"/>
                    <a:gd name="connsiteY2" fmla="*/ 0 h 24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1336" h="241059">
                      <a:moveTo>
                        <a:pt x="0" y="79899"/>
                      </a:moveTo>
                      <a:cubicBezTo>
                        <a:pt x="123547" y="166456"/>
                        <a:pt x="247095" y="253014"/>
                        <a:pt x="363984" y="239697"/>
                      </a:cubicBezTo>
                      <a:cubicBezTo>
                        <a:pt x="480873" y="226381"/>
                        <a:pt x="591104" y="113190"/>
                        <a:pt x="701336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9D88EE5-605D-4849-A6E6-B809D64850A5}"/>
                </a:ext>
              </a:extLst>
            </p:cNvPr>
            <p:cNvSpPr txBox="1"/>
            <p:nvPr/>
          </p:nvSpPr>
          <p:spPr>
            <a:xfrm>
              <a:off x="8013451" y="396629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S2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42EA64-25C2-869A-66E8-739810EC6DBF}"/>
              </a:ext>
            </a:extLst>
          </p:cNvPr>
          <p:cNvGrpSpPr/>
          <p:nvPr/>
        </p:nvGrpSpPr>
        <p:grpSpPr>
          <a:xfrm>
            <a:off x="8975035" y="1650200"/>
            <a:ext cx="2113817" cy="405242"/>
            <a:chOff x="8975035" y="1650200"/>
            <a:chExt cx="2113817" cy="405242"/>
          </a:xfrm>
        </p:grpSpPr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5F6B8796-1745-8ACF-43DA-C35E074A627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975035" y="1828797"/>
              <a:ext cx="616228" cy="226645"/>
            </a:xfrm>
            <a:prstGeom prst="curvedConnector3">
              <a:avLst>
                <a:gd name="adj1" fmla="val 96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EDEC4E-30FF-E814-0739-41BEDC0DB83E}"/>
                </a:ext>
              </a:extLst>
            </p:cNvPr>
            <p:cNvSpPr txBox="1"/>
            <p:nvPr/>
          </p:nvSpPr>
          <p:spPr>
            <a:xfrm>
              <a:off x="9591263" y="1650200"/>
              <a:ext cx="1497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Interference term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48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51" grpId="0"/>
      <p:bldP spid="52" grpId="0"/>
      <p:bldP spid="71" grpId="0"/>
      <p:bldP spid="73" grpId="0"/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4FDF58F3-2F0C-4948-8CB5-567205B1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31647" y="2028144"/>
            <a:ext cx="1104699" cy="110970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CBEF4-2BEC-4BBA-8368-AA7067009147}"/>
              </a:ext>
            </a:extLst>
          </p:cNvPr>
          <p:cNvSpPr txBox="1"/>
          <p:nvPr/>
        </p:nvSpPr>
        <p:spPr>
          <a:xfrm>
            <a:off x="241408" y="131654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Expressing Superposition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3B2ECB-167F-4A96-9117-A60836BB5C6E}"/>
              </a:ext>
            </a:extLst>
          </p:cNvPr>
          <p:cNvSpPr txBox="1"/>
          <p:nvPr/>
        </p:nvSpPr>
        <p:spPr>
          <a:xfrm>
            <a:off x="280855" y="685464"/>
            <a:ext cx="7612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particle is either going through slit S1 or through slit S2.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6C139A-96D6-47BB-8EEC-3A9F76EE66DC}"/>
              </a:ext>
            </a:extLst>
          </p:cNvPr>
          <p:cNvGrpSpPr/>
          <p:nvPr/>
        </p:nvGrpSpPr>
        <p:grpSpPr>
          <a:xfrm>
            <a:off x="9618765" y="2588960"/>
            <a:ext cx="2554327" cy="767132"/>
            <a:chOff x="1385602" y="1625852"/>
            <a:chExt cx="2554327" cy="76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A33ADE0-17CF-43DD-BCBD-B1027F35E2DF}"/>
                    </a:ext>
                  </a:extLst>
                </p:cNvPr>
                <p:cNvSpPr txBox="1"/>
                <p:nvPr/>
              </p:nvSpPr>
              <p:spPr>
                <a:xfrm>
                  <a:off x="1385602" y="1625852"/>
                  <a:ext cx="255432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𝐺𝑢𝑛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A33ADE0-17CF-43DD-BCBD-B1027F35E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602" y="1625852"/>
                  <a:ext cx="255432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F41E182-0B18-401C-A699-F7226AB5C99C}"/>
                    </a:ext>
                  </a:extLst>
                </p:cNvPr>
                <p:cNvSpPr txBox="1"/>
                <p:nvPr/>
              </p:nvSpPr>
              <p:spPr>
                <a:xfrm>
                  <a:off x="1604752" y="2054430"/>
                  <a:ext cx="207060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𝐺𝑢𝑛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F41E182-0B18-401C-A699-F7226AB5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752" y="2054430"/>
                  <a:ext cx="207060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E0C7A9-3374-4A93-97CA-E730D0EF1F09}"/>
                  </a:ext>
                </a:extLst>
              </p:cNvPr>
              <p:cNvSpPr txBox="1"/>
              <p:nvPr/>
            </p:nvSpPr>
            <p:spPr>
              <a:xfrm>
                <a:off x="1596969" y="1213873"/>
                <a:ext cx="21374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E0C7A9-3374-4A93-97CA-E730D0EF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69" y="1213873"/>
                <a:ext cx="2137411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241FBAA5-606A-4E77-A0B8-CD99524CB24A}"/>
              </a:ext>
            </a:extLst>
          </p:cNvPr>
          <p:cNvGrpSpPr/>
          <p:nvPr/>
        </p:nvGrpSpPr>
        <p:grpSpPr>
          <a:xfrm>
            <a:off x="967224" y="1787901"/>
            <a:ext cx="3221369" cy="1417746"/>
            <a:chOff x="1055322" y="4469764"/>
            <a:chExt cx="3221369" cy="14177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A1E526-933E-4D25-9517-C886C719DD0B}"/>
                </a:ext>
              </a:extLst>
            </p:cNvPr>
            <p:cNvSpPr txBox="1"/>
            <p:nvPr/>
          </p:nvSpPr>
          <p:spPr>
            <a:xfrm>
              <a:off x="1528515" y="4469764"/>
              <a:ext cx="2274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u="sng" dirty="0"/>
                <a:t>Superposition 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E193794-FD9C-4CCC-8844-86F24CF30E08}"/>
                    </a:ext>
                  </a:extLst>
                </p:cNvPr>
                <p:cNvSpPr txBox="1"/>
                <p:nvPr/>
              </p:nvSpPr>
              <p:spPr>
                <a:xfrm>
                  <a:off x="1055322" y="5018522"/>
                  <a:ext cx="322136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𝐏𝐚𝐭𝐡</m:t>
                        </m:r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𝐏𝐚𝐭𝐡</m:t>
                        </m:r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oMath>
                    </m:oMathPara>
                  </a14:m>
                  <a:endParaRPr lang="en-IN" sz="20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E193794-FD9C-4CCC-8844-86F24CF30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322" y="5018522"/>
                  <a:ext cx="3221369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6F5C3C7-71CE-4A77-A9DF-92BC4F7A5F0D}"/>
                    </a:ext>
                  </a:extLst>
                </p:cNvPr>
                <p:cNvSpPr txBox="1"/>
                <p:nvPr/>
              </p:nvSpPr>
              <p:spPr>
                <a:xfrm>
                  <a:off x="1638489" y="5480411"/>
                  <a:ext cx="2388777" cy="4070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p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sz="20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6F5C3C7-71CE-4A77-A9DF-92BC4F7A5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489" y="5480411"/>
                  <a:ext cx="2388777" cy="4070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1CDE11B-C6A0-4667-A308-D2C9FDE70C8B}"/>
              </a:ext>
            </a:extLst>
          </p:cNvPr>
          <p:cNvGrpSpPr/>
          <p:nvPr/>
        </p:nvGrpSpPr>
        <p:grpSpPr>
          <a:xfrm>
            <a:off x="9757149" y="1337303"/>
            <a:ext cx="2266919" cy="794123"/>
            <a:chOff x="1450580" y="1598861"/>
            <a:chExt cx="2416974" cy="794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572885A-6F14-4CA3-843A-64588AC1A77E}"/>
                    </a:ext>
                  </a:extLst>
                </p:cNvPr>
                <p:cNvSpPr txBox="1"/>
                <p:nvPr/>
              </p:nvSpPr>
              <p:spPr>
                <a:xfrm>
                  <a:off x="1450580" y="1598861"/>
                  <a:ext cx="241697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𝐺𝑢𝑛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572885A-6F14-4CA3-843A-64588AC1A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580" y="1598861"/>
                  <a:ext cx="2416974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69E8B1E-6F3C-4528-9737-6259D4451A33}"/>
                    </a:ext>
                  </a:extLst>
                </p:cNvPr>
                <p:cNvSpPr txBox="1"/>
                <p:nvPr/>
              </p:nvSpPr>
              <p:spPr>
                <a:xfrm>
                  <a:off x="1604752" y="2054430"/>
                  <a:ext cx="207060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𝐺𝑢𝑛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69E8B1E-6F3C-4528-9737-6259D4451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752" y="2054430"/>
                  <a:ext cx="2070603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E8A7B86-8D7B-4409-AEEC-AC88585DA6B1}"/>
              </a:ext>
            </a:extLst>
          </p:cNvPr>
          <p:cNvGrpSpPr/>
          <p:nvPr/>
        </p:nvGrpSpPr>
        <p:grpSpPr>
          <a:xfrm>
            <a:off x="4948514" y="1695228"/>
            <a:ext cx="4539232" cy="3321728"/>
            <a:chOff x="4620779" y="1431069"/>
            <a:chExt cx="4539232" cy="3321728"/>
          </a:xfrm>
        </p:grpSpPr>
        <p:sp>
          <p:nvSpPr>
            <p:cNvPr id="109" name="Flowchart: Direct Access Storage 108">
              <a:extLst>
                <a:ext uri="{FF2B5EF4-FFF2-40B4-BE49-F238E27FC236}">
                  <a16:creationId xmlns:a16="http://schemas.microsoft.com/office/drawing/2014/main" id="{B49F2D92-A91A-4C81-AFBE-F6A5E1FDF13B}"/>
                </a:ext>
              </a:extLst>
            </p:cNvPr>
            <p:cNvSpPr/>
            <p:nvPr/>
          </p:nvSpPr>
          <p:spPr>
            <a:xfrm>
              <a:off x="4713219" y="2828499"/>
              <a:ext cx="932156" cy="4001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27E602A-D101-4B59-8F80-A41DE4857D90}"/>
                </a:ext>
              </a:extLst>
            </p:cNvPr>
            <p:cNvCxnSpPr>
              <a:cxnSpLocks/>
            </p:cNvCxnSpPr>
            <p:nvPr/>
          </p:nvCxnSpPr>
          <p:spPr>
            <a:xfrm>
              <a:off x="9117951" y="1431069"/>
              <a:ext cx="0" cy="71909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C275576-C2F9-40CC-BAAC-CF4C756A4AF8}"/>
                </a:ext>
              </a:extLst>
            </p:cNvPr>
            <p:cNvCxnSpPr>
              <a:cxnSpLocks/>
            </p:cNvCxnSpPr>
            <p:nvPr/>
          </p:nvCxnSpPr>
          <p:spPr>
            <a:xfrm>
              <a:off x="9117951" y="2318836"/>
              <a:ext cx="8878" cy="1580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DE236D1-55E7-4CAF-8794-192225BF7315}"/>
                </a:ext>
              </a:extLst>
            </p:cNvPr>
            <p:cNvCxnSpPr>
              <a:cxnSpLocks/>
            </p:cNvCxnSpPr>
            <p:nvPr/>
          </p:nvCxnSpPr>
          <p:spPr>
            <a:xfrm>
              <a:off x="9126829" y="4033706"/>
              <a:ext cx="0" cy="71909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3741B00-6814-46FB-BB4D-1F79FB9CB0F1}"/>
                </a:ext>
              </a:extLst>
            </p:cNvPr>
            <p:cNvSpPr/>
            <p:nvPr/>
          </p:nvSpPr>
          <p:spPr>
            <a:xfrm>
              <a:off x="5654254" y="2222397"/>
              <a:ext cx="3463697" cy="719091"/>
            </a:xfrm>
            <a:custGeom>
              <a:avLst/>
              <a:gdLst>
                <a:gd name="connsiteX0" fmla="*/ 0 w 3286125"/>
                <a:gd name="connsiteY0" fmla="*/ 695325 h 695325"/>
                <a:gd name="connsiteX1" fmla="*/ 1190625 w 3286125"/>
                <a:gd name="connsiteY1" fmla="*/ 85725 h 695325"/>
                <a:gd name="connsiteX2" fmla="*/ 3286125 w 3286125"/>
                <a:gd name="connsiteY2" fmla="*/ 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25" h="695325">
                  <a:moveTo>
                    <a:pt x="0" y="695325"/>
                  </a:moveTo>
                  <a:cubicBezTo>
                    <a:pt x="321469" y="448468"/>
                    <a:pt x="642938" y="201612"/>
                    <a:pt x="1190625" y="85725"/>
                  </a:cubicBezTo>
                  <a:cubicBezTo>
                    <a:pt x="1738312" y="-30162"/>
                    <a:pt x="2970212" y="25400"/>
                    <a:pt x="3286125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127EE47-8081-4BF0-AD91-4836360B3FBD}"/>
                </a:ext>
              </a:extLst>
            </p:cNvPr>
            <p:cNvSpPr/>
            <p:nvPr/>
          </p:nvSpPr>
          <p:spPr>
            <a:xfrm flipV="1">
              <a:off x="5645375" y="3110163"/>
              <a:ext cx="3472576" cy="866285"/>
            </a:xfrm>
            <a:custGeom>
              <a:avLst/>
              <a:gdLst>
                <a:gd name="connsiteX0" fmla="*/ 0 w 3286125"/>
                <a:gd name="connsiteY0" fmla="*/ 695325 h 695325"/>
                <a:gd name="connsiteX1" fmla="*/ 1190625 w 3286125"/>
                <a:gd name="connsiteY1" fmla="*/ 85725 h 695325"/>
                <a:gd name="connsiteX2" fmla="*/ 3286125 w 3286125"/>
                <a:gd name="connsiteY2" fmla="*/ 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25" h="695325">
                  <a:moveTo>
                    <a:pt x="0" y="695325"/>
                  </a:moveTo>
                  <a:cubicBezTo>
                    <a:pt x="321469" y="448468"/>
                    <a:pt x="642938" y="201612"/>
                    <a:pt x="1190625" y="85725"/>
                  </a:cubicBezTo>
                  <a:cubicBezTo>
                    <a:pt x="1738312" y="-30162"/>
                    <a:pt x="2970212" y="25400"/>
                    <a:pt x="3286125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0E51437-F6DF-4CAE-9AB4-138C6E4CEA58}"/>
                </a:ext>
              </a:extLst>
            </p:cNvPr>
            <p:cNvSpPr txBox="1"/>
            <p:nvPr/>
          </p:nvSpPr>
          <p:spPr>
            <a:xfrm>
              <a:off x="8752527" y="1794313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E2AAEFE-5075-40A3-8D29-18FB730CB5E5}"/>
                </a:ext>
              </a:extLst>
            </p:cNvPr>
            <p:cNvSpPr txBox="1"/>
            <p:nvPr/>
          </p:nvSpPr>
          <p:spPr>
            <a:xfrm>
              <a:off x="8735294" y="3990203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8634599-B258-40AC-BC9B-A3AC7B3CF66D}"/>
                </a:ext>
              </a:extLst>
            </p:cNvPr>
            <p:cNvSpPr txBox="1"/>
            <p:nvPr/>
          </p:nvSpPr>
          <p:spPr>
            <a:xfrm>
              <a:off x="4620779" y="3235528"/>
              <a:ext cx="1117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/>
              </a:lvl1pPr>
            </a:lstStyle>
            <a:p>
              <a:r>
                <a:rPr lang="en-IN" dirty="0"/>
                <a:t>Electron gun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0836831-4F99-49F9-97D2-54AC1BE32C93}"/>
                    </a:ext>
                  </a:extLst>
                </p:cNvPr>
                <p:cNvSpPr txBox="1"/>
                <p:nvPr/>
              </p:nvSpPr>
              <p:spPr>
                <a:xfrm>
                  <a:off x="7510846" y="1873161"/>
                  <a:ext cx="306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0836831-4F99-49F9-97D2-54AC1BE32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846" y="1873161"/>
                  <a:ext cx="306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18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B6FDD78-2A35-4C01-A3EF-C27661D431ED}"/>
                    </a:ext>
                  </a:extLst>
                </p:cNvPr>
                <p:cNvSpPr txBox="1"/>
                <p:nvPr/>
              </p:nvSpPr>
              <p:spPr>
                <a:xfrm>
                  <a:off x="7510846" y="3582524"/>
                  <a:ext cx="306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B6FDD78-2A35-4C01-A3EF-C27661D43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846" y="3582524"/>
                  <a:ext cx="3061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18000" b="-88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F2D56F2-9E12-47F1-AA94-98A7DA8C6147}"/>
                </a:ext>
              </a:extLst>
            </p:cNvPr>
            <p:cNvSpPr/>
            <p:nvPr/>
          </p:nvSpPr>
          <p:spPr>
            <a:xfrm>
              <a:off x="6520900" y="2318836"/>
              <a:ext cx="99307" cy="1749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BCB7EAB6-474C-4D12-801D-C7EE0C4CD126}"/>
              </a:ext>
            </a:extLst>
          </p:cNvPr>
          <p:cNvSpPr/>
          <p:nvPr/>
        </p:nvSpPr>
        <p:spPr>
          <a:xfrm>
            <a:off x="6806538" y="3921681"/>
            <a:ext cx="99307" cy="1749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6FC1F4-CDAB-4DBF-8776-0988757BA7E1}"/>
              </a:ext>
            </a:extLst>
          </p:cNvPr>
          <p:cNvSpPr txBox="1"/>
          <p:nvPr/>
        </p:nvSpPr>
        <p:spPr>
          <a:xfrm>
            <a:off x="464022" y="5722995"/>
            <a:ext cx="104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Measurement results in breaking of the superposition state and the particle manifests in one of the paths.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91E0C2A-B20E-44D6-B872-CAA315938EAE}"/>
              </a:ext>
            </a:extLst>
          </p:cNvPr>
          <p:cNvSpPr txBox="1"/>
          <p:nvPr/>
        </p:nvSpPr>
        <p:spPr>
          <a:xfrm>
            <a:off x="1742155" y="3483950"/>
            <a:ext cx="169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In 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26182BC-BE3F-4E05-A673-56B72D65FF62}"/>
                  </a:ext>
                </a:extLst>
              </p:cNvPr>
              <p:cNvSpPr txBox="1"/>
              <p:nvPr/>
            </p:nvSpPr>
            <p:spPr>
              <a:xfrm>
                <a:off x="8458134" y="1924338"/>
                <a:ext cx="34977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26182BC-BE3F-4E05-A673-56B72D65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34" y="1924338"/>
                <a:ext cx="349775" cy="4619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4B4BB0-B99E-4EE6-BC86-75FE00C11C46}"/>
                  </a:ext>
                </a:extLst>
              </p:cNvPr>
              <p:cNvSpPr txBox="1"/>
              <p:nvPr/>
            </p:nvSpPr>
            <p:spPr>
              <a:xfrm>
                <a:off x="8458134" y="3638599"/>
                <a:ext cx="349775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4B4BB0-B99E-4EE6-BC86-75FE00C1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34" y="3638599"/>
                <a:ext cx="349775" cy="4601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B02DE9F-AAD1-4A3F-BA82-7A3F8DD26F94}"/>
                  </a:ext>
                </a:extLst>
              </p:cNvPr>
              <p:cNvSpPr txBox="1"/>
              <p:nvPr/>
            </p:nvSpPr>
            <p:spPr>
              <a:xfrm>
                <a:off x="1863606" y="4906950"/>
                <a:ext cx="1747658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B02DE9F-AAD1-4A3F-BA82-7A3F8DD2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06" y="4906950"/>
                <a:ext cx="1747658" cy="5132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5B82A02-487B-4B4D-B403-8DC166CDA4C1}"/>
                  </a:ext>
                </a:extLst>
              </p:cNvPr>
              <p:cNvSpPr txBox="1"/>
              <p:nvPr/>
            </p:nvSpPr>
            <p:spPr>
              <a:xfrm>
                <a:off x="464022" y="4096641"/>
                <a:ext cx="2388777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1" i="0" smtClean="0">
                          <a:latin typeface="Cambria Math" panose="02040503050406030204" pitchFamily="18" charset="0"/>
                        </a:rPr>
                        <m:t>𝐏𝐚𝐭𝐡</m:t>
                      </m:r>
                      <m:r>
                        <a:rPr lang="en-IN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IN" sz="18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5B82A02-487B-4B4D-B403-8DC166CDA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2" y="4096641"/>
                <a:ext cx="2388777" cy="5542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BA3E27C-6F85-407B-8BE4-A9C1133A17BA}"/>
                  </a:ext>
                </a:extLst>
              </p:cNvPr>
              <p:cNvSpPr txBox="1"/>
              <p:nvPr/>
            </p:nvSpPr>
            <p:spPr>
              <a:xfrm>
                <a:off x="2916631" y="4081694"/>
                <a:ext cx="1775298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1" i="0" smtClean="0">
                          <a:latin typeface="Cambria Math" panose="02040503050406030204" pitchFamily="18" charset="0"/>
                        </a:rPr>
                        <m:t>𝐏𝐚𝐭𝐡</m:t>
                      </m:r>
                      <m:r>
                        <a:rPr lang="en-IN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IN" sz="1800" b="1" i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BA3E27C-6F85-407B-8BE4-A9C1133A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31" y="4081694"/>
                <a:ext cx="1775298" cy="5542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5C493DC-4086-4BEC-B08A-E8012A5B9009}"/>
              </a:ext>
            </a:extLst>
          </p:cNvPr>
          <p:cNvGrpSpPr/>
          <p:nvPr/>
        </p:nvGrpSpPr>
        <p:grpSpPr>
          <a:xfrm>
            <a:off x="10288797" y="3613814"/>
            <a:ext cx="1004136" cy="745007"/>
            <a:chOff x="10288797" y="3613814"/>
            <a:chExt cx="1004136" cy="745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4B5EB68-5F3D-4501-97BE-B0223E413EA5}"/>
                    </a:ext>
                  </a:extLst>
                </p:cNvPr>
                <p:cNvSpPr txBox="1"/>
                <p:nvPr/>
              </p:nvSpPr>
              <p:spPr>
                <a:xfrm>
                  <a:off x="10304785" y="3613814"/>
                  <a:ext cx="988148" cy="3441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sz="1600" b="0" i="1">
                                <a:latin typeface="Cambria Math" panose="02040503050406030204" pitchFamily="18" charset="0"/>
                              </a:rPr>
                              <m:t>1=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IN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IN" sz="1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4B5EB68-5F3D-4501-97BE-B0223E413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4785" y="3613814"/>
                  <a:ext cx="988148" cy="344133"/>
                </a:xfrm>
                <a:prstGeom prst="rect">
                  <a:avLst/>
                </a:prstGeom>
                <a:blipFill>
                  <a:blip r:embed="rId17"/>
                  <a:stretch>
                    <a:fillRect r="-12270" b="-89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5C4CB6CA-A296-4792-BACA-D4CDAC5BC8CA}"/>
                    </a:ext>
                  </a:extLst>
                </p:cNvPr>
                <p:cNvSpPr txBox="1"/>
                <p:nvPr/>
              </p:nvSpPr>
              <p:spPr>
                <a:xfrm>
                  <a:off x="10288797" y="4014688"/>
                  <a:ext cx="988148" cy="3441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b="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IN" sz="1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5C4CB6CA-A296-4792-BACA-D4CDAC5BC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797" y="4014688"/>
                  <a:ext cx="988148" cy="344133"/>
                </a:xfrm>
                <a:prstGeom prst="rect">
                  <a:avLst/>
                </a:prstGeom>
                <a:blipFill>
                  <a:blip r:embed="rId18"/>
                  <a:stretch>
                    <a:fillRect r="-12963" b="-3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636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8" grpId="0"/>
      <p:bldP spid="122" grpId="0" animBg="1"/>
      <p:bldP spid="123" grpId="0"/>
      <p:bldP spid="127" grpId="0"/>
      <p:bldP spid="126" grpId="0"/>
      <p:bldP spid="129" grpId="0"/>
      <p:bldP spid="130" grpId="0"/>
      <p:bldP spid="133" grpId="0"/>
      <p:bldP spid="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BE759-EDA5-4E11-941A-A4DE2030FD0D}"/>
              </a:ext>
            </a:extLst>
          </p:cNvPr>
          <p:cNvSpPr txBox="1"/>
          <p:nvPr/>
        </p:nvSpPr>
        <p:spPr>
          <a:xfrm>
            <a:off x="241408" y="131654"/>
            <a:ext cx="266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Two Particle System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546905-775B-4DBA-B2F5-F45AAC06B167}"/>
              </a:ext>
            </a:extLst>
          </p:cNvPr>
          <p:cNvGrpSpPr/>
          <p:nvPr/>
        </p:nvGrpSpPr>
        <p:grpSpPr>
          <a:xfrm>
            <a:off x="309506" y="222355"/>
            <a:ext cx="4539232" cy="3321728"/>
            <a:chOff x="536312" y="802375"/>
            <a:chExt cx="4539232" cy="3321728"/>
          </a:xfrm>
        </p:grpSpPr>
        <p:sp>
          <p:nvSpPr>
            <p:cNvPr id="44" name="Flowchart: Direct Access Storage 43">
              <a:extLst>
                <a:ext uri="{FF2B5EF4-FFF2-40B4-BE49-F238E27FC236}">
                  <a16:creationId xmlns:a16="http://schemas.microsoft.com/office/drawing/2014/main" id="{23D7E746-85A2-45A2-9B53-BE0C744A1B98}"/>
                </a:ext>
              </a:extLst>
            </p:cNvPr>
            <p:cNvSpPr/>
            <p:nvPr/>
          </p:nvSpPr>
          <p:spPr>
            <a:xfrm>
              <a:off x="628752" y="2199805"/>
              <a:ext cx="932156" cy="4001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FB98ABD-A5C0-401E-B807-DDAEDC6A844B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84" y="802375"/>
              <a:ext cx="0" cy="71909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A01422-8B6C-4850-9BC5-BD8613698911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84" y="1690142"/>
              <a:ext cx="8878" cy="1580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F76B36-428E-4E6B-A39B-6448A97A82A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62" y="3405012"/>
              <a:ext cx="0" cy="71909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A1DDBC2-0390-48E5-8975-2A27089B641A}"/>
                </a:ext>
              </a:extLst>
            </p:cNvPr>
            <p:cNvSpPr/>
            <p:nvPr/>
          </p:nvSpPr>
          <p:spPr>
            <a:xfrm>
              <a:off x="1569787" y="1593703"/>
              <a:ext cx="3463697" cy="719091"/>
            </a:xfrm>
            <a:custGeom>
              <a:avLst/>
              <a:gdLst>
                <a:gd name="connsiteX0" fmla="*/ 0 w 3286125"/>
                <a:gd name="connsiteY0" fmla="*/ 695325 h 695325"/>
                <a:gd name="connsiteX1" fmla="*/ 1190625 w 3286125"/>
                <a:gd name="connsiteY1" fmla="*/ 85725 h 695325"/>
                <a:gd name="connsiteX2" fmla="*/ 3286125 w 3286125"/>
                <a:gd name="connsiteY2" fmla="*/ 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25" h="695325">
                  <a:moveTo>
                    <a:pt x="0" y="695325"/>
                  </a:moveTo>
                  <a:cubicBezTo>
                    <a:pt x="321469" y="448468"/>
                    <a:pt x="642938" y="201612"/>
                    <a:pt x="1190625" y="85725"/>
                  </a:cubicBezTo>
                  <a:cubicBezTo>
                    <a:pt x="1738312" y="-30162"/>
                    <a:pt x="2970212" y="25400"/>
                    <a:pt x="3286125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EC821F5-8761-4AC8-8154-219E0D52F7DA}"/>
                </a:ext>
              </a:extLst>
            </p:cNvPr>
            <p:cNvSpPr/>
            <p:nvPr/>
          </p:nvSpPr>
          <p:spPr>
            <a:xfrm flipV="1">
              <a:off x="1560908" y="2481469"/>
              <a:ext cx="3472576" cy="866285"/>
            </a:xfrm>
            <a:custGeom>
              <a:avLst/>
              <a:gdLst>
                <a:gd name="connsiteX0" fmla="*/ 0 w 3286125"/>
                <a:gd name="connsiteY0" fmla="*/ 695325 h 695325"/>
                <a:gd name="connsiteX1" fmla="*/ 1190625 w 3286125"/>
                <a:gd name="connsiteY1" fmla="*/ 85725 h 695325"/>
                <a:gd name="connsiteX2" fmla="*/ 3286125 w 3286125"/>
                <a:gd name="connsiteY2" fmla="*/ 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25" h="695325">
                  <a:moveTo>
                    <a:pt x="0" y="695325"/>
                  </a:moveTo>
                  <a:cubicBezTo>
                    <a:pt x="321469" y="448468"/>
                    <a:pt x="642938" y="201612"/>
                    <a:pt x="1190625" y="85725"/>
                  </a:cubicBezTo>
                  <a:cubicBezTo>
                    <a:pt x="1738312" y="-30162"/>
                    <a:pt x="2970212" y="25400"/>
                    <a:pt x="3286125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8B4778-4425-4EF8-9697-CE3840AEDD8C}"/>
                </a:ext>
              </a:extLst>
            </p:cNvPr>
            <p:cNvSpPr txBox="1"/>
            <p:nvPr/>
          </p:nvSpPr>
          <p:spPr>
            <a:xfrm>
              <a:off x="4668060" y="116561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03CA92-5C7F-49B8-96D5-857845323738}"/>
                </a:ext>
              </a:extLst>
            </p:cNvPr>
            <p:cNvSpPr txBox="1"/>
            <p:nvPr/>
          </p:nvSpPr>
          <p:spPr>
            <a:xfrm>
              <a:off x="4650827" y="336150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BF7EBF-EA68-44EF-9F27-D7A953290186}"/>
                </a:ext>
              </a:extLst>
            </p:cNvPr>
            <p:cNvSpPr txBox="1"/>
            <p:nvPr/>
          </p:nvSpPr>
          <p:spPr>
            <a:xfrm>
              <a:off x="536312" y="2606834"/>
              <a:ext cx="1117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/>
              </a:lvl1pPr>
            </a:lstStyle>
            <a:p>
              <a:r>
                <a:rPr lang="en-IN" dirty="0"/>
                <a:t>Electron gun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78A2BAE6-ABFA-4DF0-92BF-0AF9CA57DE67}"/>
              </a:ext>
            </a:extLst>
          </p:cNvPr>
          <p:cNvSpPr/>
          <p:nvPr/>
        </p:nvSpPr>
        <p:spPr>
          <a:xfrm>
            <a:off x="2679649" y="983667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2D435E-2BCF-4DED-B0C5-EF00525D5BED}"/>
              </a:ext>
            </a:extLst>
          </p:cNvPr>
          <p:cNvSpPr/>
          <p:nvPr/>
        </p:nvSpPr>
        <p:spPr>
          <a:xfrm>
            <a:off x="2840836" y="959795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19B824-3557-4749-8AD4-0A2789AC5292}"/>
              </a:ext>
            </a:extLst>
          </p:cNvPr>
          <p:cNvSpPr/>
          <p:nvPr/>
        </p:nvSpPr>
        <p:spPr>
          <a:xfrm>
            <a:off x="3609619" y="935162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CEAC958-4E8F-4EB6-9AF0-B8596678D4DA}"/>
              </a:ext>
            </a:extLst>
          </p:cNvPr>
          <p:cNvSpPr/>
          <p:nvPr/>
        </p:nvSpPr>
        <p:spPr>
          <a:xfrm>
            <a:off x="3579155" y="2650032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97C442-86DC-43CE-8568-1DABE62111F2}"/>
              </a:ext>
            </a:extLst>
          </p:cNvPr>
          <p:cNvSpPr/>
          <p:nvPr/>
        </p:nvSpPr>
        <p:spPr>
          <a:xfrm>
            <a:off x="3342022" y="954931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C4ABD2D-25B6-4C2B-BDEF-E0966651B18A}"/>
              </a:ext>
            </a:extLst>
          </p:cNvPr>
          <p:cNvSpPr/>
          <p:nvPr/>
        </p:nvSpPr>
        <p:spPr>
          <a:xfrm>
            <a:off x="3342021" y="2650032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B37319F-A127-4B3A-9BE3-DC453F829B5F}"/>
              </a:ext>
            </a:extLst>
          </p:cNvPr>
          <p:cNvSpPr/>
          <p:nvPr/>
        </p:nvSpPr>
        <p:spPr>
          <a:xfrm>
            <a:off x="3015340" y="2623253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BA671E3-1724-4901-A461-F443DD093A42}"/>
              </a:ext>
            </a:extLst>
          </p:cNvPr>
          <p:cNvSpPr/>
          <p:nvPr/>
        </p:nvSpPr>
        <p:spPr>
          <a:xfrm>
            <a:off x="2827520" y="2619554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22784B4-0CA4-4B98-9C91-0EA45B1BFF7F}"/>
              </a:ext>
            </a:extLst>
          </p:cNvPr>
          <p:cNvGrpSpPr/>
          <p:nvPr/>
        </p:nvGrpSpPr>
        <p:grpSpPr>
          <a:xfrm>
            <a:off x="6714982" y="331709"/>
            <a:ext cx="1112842" cy="179560"/>
            <a:chOff x="6712046" y="980016"/>
            <a:chExt cx="1112842" cy="17956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43AB2A6-8255-412B-8B65-76B59D621EB1}"/>
                </a:ext>
              </a:extLst>
            </p:cNvPr>
            <p:cNvSpPr/>
            <p:nvPr/>
          </p:nvSpPr>
          <p:spPr>
            <a:xfrm>
              <a:off x="6712046" y="984616"/>
              <a:ext cx="99307" cy="1749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EE6503-E18D-491E-91F6-13BC6C54B83A}"/>
                </a:ext>
              </a:extLst>
            </p:cNvPr>
            <p:cNvSpPr/>
            <p:nvPr/>
          </p:nvSpPr>
          <p:spPr>
            <a:xfrm>
              <a:off x="7725581" y="980016"/>
              <a:ext cx="99307" cy="1749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7290C04-8F19-41A8-A26C-9109B78ACC53}"/>
              </a:ext>
            </a:extLst>
          </p:cNvPr>
          <p:cNvSpPr txBox="1"/>
          <p:nvPr/>
        </p:nvSpPr>
        <p:spPr>
          <a:xfrm>
            <a:off x="3093810" y="468115"/>
            <a:ext cx="79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Path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F86CC8-1782-4D05-B77C-05C37B0D4A43}"/>
              </a:ext>
            </a:extLst>
          </p:cNvPr>
          <p:cNvSpPr txBox="1"/>
          <p:nvPr/>
        </p:nvSpPr>
        <p:spPr>
          <a:xfrm>
            <a:off x="3070458" y="2240166"/>
            <a:ext cx="79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Path B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15EB533-E19C-49B9-AF7A-5F38DD8FFB11}"/>
              </a:ext>
            </a:extLst>
          </p:cNvPr>
          <p:cNvGrpSpPr/>
          <p:nvPr/>
        </p:nvGrpSpPr>
        <p:grpSpPr>
          <a:xfrm>
            <a:off x="6371422" y="1133028"/>
            <a:ext cx="1820749" cy="381440"/>
            <a:chOff x="6399920" y="1407353"/>
            <a:chExt cx="1820749" cy="38144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ED9D42-608D-4014-A313-C0C32BF1E654}"/>
                </a:ext>
              </a:extLst>
            </p:cNvPr>
            <p:cNvSpPr txBox="1"/>
            <p:nvPr/>
          </p:nvSpPr>
          <p:spPr>
            <a:xfrm>
              <a:off x="6399920" y="1407353"/>
              <a:ext cx="79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E06FB3-04F7-4326-9343-D1575A2B6422}"/>
                </a:ext>
              </a:extLst>
            </p:cNvPr>
            <p:cNvSpPr txBox="1"/>
            <p:nvPr/>
          </p:nvSpPr>
          <p:spPr>
            <a:xfrm>
              <a:off x="7429106" y="1419461"/>
              <a:ext cx="79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3C9B82-26BF-4F0E-AB23-6495AE538F43}"/>
                  </a:ext>
                </a:extLst>
              </p:cNvPr>
              <p:cNvSpPr txBox="1"/>
              <p:nvPr/>
            </p:nvSpPr>
            <p:spPr>
              <a:xfrm>
                <a:off x="9197940" y="858142"/>
                <a:ext cx="37567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3C9B82-26BF-4F0E-AB23-6495AE53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940" y="858142"/>
                <a:ext cx="375679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34E16270-1DBD-4BEC-ABE5-F46A6BCCBFFD}"/>
              </a:ext>
            </a:extLst>
          </p:cNvPr>
          <p:cNvGrpSpPr/>
          <p:nvPr/>
        </p:nvGrpSpPr>
        <p:grpSpPr>
          <a:xfrm>
            <a:off x="6394702" y="2558057"/>
            <a:ext cx="1839026" cy="388464"/>
            <a:chOff x="6394702" y="2686594"/>
            <a:chExt cx="1839026" cy="3884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C55918-461F-4819-9EEF-F06CC3DA36AC}"/>
                </a:ext>
              </a:extLst>
            </p:cNvPr>
            <p:cNvSpPr txBox="1"/>
            <p:nvPr/>
          </p:nvSpPr>
          <p:spPr>
            <a:xfrm>
              <a:off x="7442165" y="2686594"/>
              <a:ext cx="79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AB0867-0FF6-491E-8703-EEBE886DB0EB}"/>
                </a:ext>
              </a:extLst>
            </p:cNvPr>
            <p:cNvSpPr txBox="1"/>
            <p:nvPr/>
          </p:nvSpPr>
          <p:spPr>
            <a:xfrm>
              <a:off x="6394702" y="2705726"/>
              <a:ext cx="79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B0543A0-5DA7-48D5-9676-B5E4D8367022}"/>
                  </a:ext>
                </a:extLst>
              </p:cNvPr>
              <p:cNvSpPr txBox="1"/>
              <p:nvPr/>
            </p:nvSpPr>
            <p:spPr>
              <a:xfrm>
                <a:off x="9197939" y="2232487"/>
                <a:ext cx="37567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B0543A0-5DA7-48D5-9676-B5E4D836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939" y="2232487"/>
                <a:ext cx="375679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4A2FC11-9697-4BC1-AFCA-61093ACB2FFA}"/>
              </a:ext>
            </a:extLst>
          </p:cNvPr>
          <p:cNvGrpSpPr/>
          <p:nvPr/>
        </p:nvGrpSpPr>
        <p:grpSpPr>
          <a:xfrm>
            <a:off x="6406257" y="3928794"/>
            <a:ext cx="1839026" cy="388464"/>
            <a:chOff x="6394702" y="3984967"/>
            <a:chExt cx="1839026" cy="38846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D82BD7-5134-4ED4-A9F0-55EEFFFAD57F}"/>
                </a:ext>
              </a:extLst>
            </p:cNvPr>
            <p:cNvSpPr txBox="1"/>
            <p:nvPr/>
          </p:nvSpPr>
          <p:spPr>
            <a:xfrm>
              <a:off x="7442165" y="3984967"/>
              <a:ext cx="79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A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89CC992-2C72-4483-8678-263C14319DD7}"/>
                </a:ext>
              </a:extLst>
            </p:cNvPr>
            <p:cNvSpPr txBox="1"/>
            <p:nvPr/>
          </p:nvSpPr>
          <p:spPr>
            <a:xfrm>
              <a:off x="6394702" y="4004099"/>
              <a:ext cx="79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1B9869F-C4EB-4D0D-954D-D7DAF23F4BCA}"/>
                  </a:ext>
                </a:extLst>
              </p:cNvPr>
              <p:cNvSpPr txBox="1"/>
              <p:nvPr/>
            </p:nvSpPr>
            <p:spPr>
              <a:xfrm>
                <a:off x="9197938" y="3622356"/>
                <a:ext cx="37567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1B9869F-C4EB-4D0D-954D-D7DAF23F4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938" y="3622356"/>
                <a:ext cx="375679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34400001-6649-448D-98DB-3765A25CF59E}"/>
              </a:ext>
            </a:extLst>
          </p:cNvPr>
          <p:cNvSpPr txBox="1"/>
          <p:nvPr/>
        </p:nvSpPr>
        <p:spPr>
          <a:xfrm>
            <a:off x="8475447" y="222355"/>
            <a:ext cx="18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Vector expression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B0E238-2717-4CE0-B17C-C52F0549D59F}"/>
              </a:ext>
            </a:extLst>
          </p:cNvPr>
          <p:cNvGrpSpPr/>
          <p:nvPr/>
        </p:nvGrpSpPr>
        <p:grpSpPr>
          <a:xfrm>
            <a:off x="6406257" y="5299531"/>
            <a:ext cx="1839026" cy="388464"/>
            <a:chOff x="6394702" y="3984967"/>
            <a:chExt cx="1839026" cy="38846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359AB6-79DB-4924-95BC-1BF8F749B859}"/>
                </a:ext>
              </a:extLst>
            </p:cNvPr>
            <p:cNvSpPr txBox="1"/>
            <p:nvPr/>
          </p:nvSpPr>
          <p:spPr>
            <a:xfrm>
              <a:off x="7442165" y="3984967"/>
              <a:ext cx="79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B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EEBD55A-3BAB-43E9-B9F8-D9299825A821}"/>
                </a:ext>
              </a:extLst>
            </p:cNvPr>
            <p:cNvSpPr txBox="1"/>
            <p:nvPr/>
          </p:nvSpPr>
          <p:spPr>
            <a:xfrm>
              <a:off x="6394702" y="4004099"/>
              <a:ext cx="79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EA7018-3E7B-449C-AC14-043CE182A250}"/>
                  </a:ext>
                </a:extLst>
              </p:cNvPr>
              <p:cNvSpPr txBox="1"/>
              <p:nvPr/>
            </p:nvSpPr>
            <p:spPr>
              <a:xfrm>
                <a:off x="9212219" y="5012225"/>
                <a:ext cx="37567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EA7018-3E7B-449C-AC14-043CE182A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19" y="5012225"/>
                <a:ext cx="375679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81EB0335-E518-4F70-B09E-D62DE10B73CE}"/>
              </a:ext>
            </a:extLst>
          </p:cNvPr>
          <p:cNvSpPr/>
          <p:nvPr/>
        </p:nvSpPr>
        <p:spPr>
          <a:xfrm>
            <a:off x="811779" y="3880120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F58AA90-DB50-47D6-BB6A-15CB6B7A17F9}"/>
              </a:ext>
            </a:extLst>
          </p:cNvPr>
          <p:cNvCxnSpPr/>
          <p:nvPr/>
        </p:nvCxnSpPr>
        <p:spPr>
          <a:xfrm>
            <a:off x="1055262" y="3948468"/>
            <a:ext cx="44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92508E1-9A47-48C8-9557-C51458D103A9}"/>
                  </a:ext>
                </a:extLst>
              </p:cNvPr>
              <p:cNvSpPr txBox="1"/>
              <p:nvPr/>
            </p:nvSpPr>
            <p:spPr>
              <a:xfrm>
                <a:off x="1836376" y="3691859"/>
                <a:ext cx="1673920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92508E1-9A47-48C8-9557-C51458D1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76" y="3691859"/>
                <a:ext cx="1673920" cy="513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9DDE1A6-956E-4F5A-AD19-29D87FE6D88C}"/>
              </a:ext>
            </a:extLst>
          </p:cNvPr>
          <p:cNvCxnSpPr/>
          <p:nvPr/>
        </p:nvCxnSpPr>
        <p:spPr>
          <a:xfrm>
            <a:off x="1048609" y="4656128"/>
            <a:ext cx="44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0AD0192-2720-4491-A470-C0228686B1BB}"/>
                  </a:ext>
                </a:extLst>
              </p:cNvPr>
              <p:cNvSpPr txBox="1"/>
              <p:nvPr/>
            </p:nvSpPr>
            <p:spPr>
              <a:xfrm>
                <a:off x="1829723" y="4399519"/>
                <a:ext cx="1673920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0AD0192-2720-4491-A470-C0228686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23" y="4399519"/>
                <a:ext cx="1673920" cy="513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FC55B473-606B-448E-9AB2-A2170773BB3E}"/>
              </a:ext>
            </a:extLst>
          </p:cNvPr>
          <p:cNvSpPr/>
          <p:nvPr/>
        </p:nvSpPr>
        <p:spPr>
          <a:xfrm>
            <a:off x="811778" y="4568647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E0194B7-AD5A-4DB3-B2BB-C8C64151D6A2}"/>
              </a:ext>
            </a:extLst>
          </p:cNvPr>
          <p:cNvSpPr/>
          <p:nvPr/>
        </p:nvSpPr>
        <p:spPr>
          <a:xfrm>
            <a:off x="363327" y="5857737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A141B26-FEE7-4E80-B155-1454F824EE56}"/>
              </a:ext>
            </a:extLst>
          </p:cNvPr>
          <p:cNvSpPr/>
          <p:nvPr/>
        </p:nvSpPr>
        <p:spPr>
          <a:xfrm>
            <a:off x="518084" y="5857737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3A80666-9D66-47D5-A5A1-CCF8AF066245}"/>
              </a:ext>
            </a:extLst>
          </p:cNvPr>
          <p:cNvCxnSpPr/>
          <p:nvPr/>
        </p:nvCxnSpPr>
        <p:spPr>
          <a:xfrm>
            <a:off x="826029" y="5945217"/>
            <a:ext cx="44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370375-2C0A-4AF6-8AE3-5412F502512E}"/>
                  </a:ext>
                </a:extLst>
              </p:cNvPr>
              <p:cNvSpPr txBox="1"/>
              <p:nvPr/>
            </p:nvSpPr>
            <p:spPr>
              <a:xfrm>
                <a:off x="1480822" y="5687995"/>
                <a:ext cx="4505529" cy="820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370375-2C0A-4AF6-8AE3-5412F5025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22" y="5687995"/>
                <a:ext cx="4505529" cy="8209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37F23CC4-8A21-4B48-B726-D02734E899F6}"/>
              </a:ext>
            </a:extLst>
          </p:cNvPr>
          <p:cNvSpPr txBox="1"/>
          <p:nvPr/>
        </p:nvSpPr>
        <p:spPr>
          <a:xfrm>
            <a:off x="264946" y="3149095"/>
            <a:ext cx="359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Superposition states of each particle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7B588D-32E0-42D4-9690-13A4A86931C8}"/>
              </a:ext>
            </a:extLst>
          </p:cNvPr>
          <p:cNvSpPr txBox="1"/>
          <p:nvPr/>
        </p:nvSpPr>
        <p:spPr>
          <a:xfrm>
            <a:off x="1313032" y="5246722"/>
            <a:ext cx="310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Combined state (Product state)</a:t>
            </a:r>
          </a:p>
        </p:txBody>
      </p:sp>
    </p:spTree>
    <p:extLst>
      <p:ext uri="{BB962C8B-B14F-4D97-AF65-F5344CB8AC3E}">
        <p14:creationId xmlns:p14="http://schemas.microsoft.com/office/powerpoint/2010/main" val="9012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9" grpId="0" animBg="1"/>
      <p:bldP spid="59" grpId="1" animBg="1"/>
      <p:bldP spid="60" grpId="0" animBg="1"/>
      <p:bldP spid="60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9" grpId="0"/>
      <p:bldP spid="70" grpId="0"/>
      <p:bldP spid="73" grpId="0"/>
      <p:bldP spid="76" grpId="0"/>
      <p:bldP spid="79" grpId="0"/>
      <p:bldP spid="84" grpId="0"/>
      <p:bldP spid="88" grpId="0"/>
      <p:bldP spid="89" grpId="0" animBg="1"/>
      <p:bldP spid="92" grpId="0"/>
      <p:bldP spid="95" grpId="0"/>
      <p:bldP spid="96" grpId="0" animBg="1"/>
      <p:bldP spid="97" grpId="0" animBg="1"/>
      <p:bldP spid="98" grpId="0" animBg="1"/>
      <p:bldP spid="100" grpId="0"/>
      <p:bldP spid="101" grpId="0"/>
      <p:bldP spid="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53BD0-7CB6-4F50-A3AF-F612647804EB}"/>
              </a:ext>
            </a:extLst>
          </p:cNvPr>
          <p:cNvSpPr txBox="1"/>
          <p:nvPr/>
        </p:nvSpPr>
        <p:spPr>
          <a:xfrm>
            <a:off x="241408" y="131654"/>
            <a:ext cx="399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Two Particle System (Optional)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618A62-D4D1-4ACB-82C9-B9B4C63E5137}"/>
              </a:ext>
            </a:extLst>
          </p:cNvPr>
          <p:cNvSpPr/>
          <p:nvPr/>
        </p:nvSpPr>
        <p:spPr>
          <a:xfrm>
            <a:off x="427985" y="1010529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C63AED-7DCE-4F2D-9ACD-2CB67C743037}"/>
              </a:ext>
            </a:extLst>
          </p:cNvPr>
          <p:cNvSpPr/>
          <p:nvPr/>
        </p:nvSpPr>
        <p:spPr>
          <a:xfrm>
            <a:off x="582742" y="1010529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09392D-8424-4F49-BB64-10587B9A39BF}"/>
              </a:ext>
            </a:extLst>
          </p:cNvPr>
          <p:cNvCxnSpPr/>
          <p:nvPr/>
        </p:nvCxnSpPr>
        <p:spPr>
          <a:xfrm>
            <a:off x="890687" y="1098009"/>
            <a:ext cx="44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ECB9-46EA-496D-8D42-E5B25FDCDD9E}"/>
                  </a:ext>
                </a:extLst>
              </p:cNvPr>
              <p:cNvSpPr txBox="1"/>
              <p:nvPr/>
            </p:nvSpPr>
            <p:spPr>
              <a:xfrm>
                <a:off x="987075" y="837136"/>
                <a:ext cx="5454208" cy="820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ECB9-46EA-496D-8D42-E5B25FDCD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5" y="837136"/>
                <a:ext cx="5454208" cy="8209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457D9B-371F-45D3-A90D-DC1FAF9FEFD8}"/>
                  </a:ext>
                </a:extLst>
              </p:cNvPr>
              <p:cNvSpPr txBox="1"/>
              <p:nvPr/>
            </p:nvSpPr>
            <p:spPr>
              <a:xfrm>
                <a:off x="1688975" y="1686375"/>
                <a:ext cx="8067583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begChr m:val="["/>
                        <m:endChr m:val="]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begChr m:val="["/>
                        <m:endChr m:val="]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m:rPr>
                        <m:nor/>
                      </m:rPr>
                      <a:rPr lang="en-IN" sz="18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2.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⊗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457D9B-371F-45D3-A90D-DC1FAF9F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75" y="1686375"/>
                <a:ext cx="8067583" cy="554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8166BF-EF5E-4386-9812-3D1AC81D244F}"/>
                  </a:ext>
                </a:extLst>
              </p:cNvPr>
              <p:cNvSpPr/>
              <p:nvPr/>
            </p:nvSpPr>
            <p:spPr>
              <a:xfrm>
                <a:off x="590684" y="4831937"/>
                <a:ext cx="2630528" cy="101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ad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bc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bd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8166BF-EF5E-4386-9812-3D1AC81D2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84" y="4831937"/>
                <a:ext cx="2630528" cy="1015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C34A62-4789-4A8A-86B6-33A8276C2C66}"/>
              </a:ext>
            </a:extLst>
          </p:cNvPr>
          <p:cNvSpPr/>
          <p:nvPr/>
        </p:nvSpPr>
        <p:spPr>
          <a:xfrm>
            <a:off x="3309989" y="5167614"/>
            <a:ext cx="742138" cy="24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8B7805-1650-46CA-A32F-A2CEB1B66355}"/>
                  </a:ext>
                </a:extLst>
              </p:cNvPr>
              <p:cNvSpPr txBox="1"/>
              <p:nvPr/>
            </p:nvSpPr>
            <p:spPr>
              <a:xfrm>
                <a:off x="3830907" y="4734666"/>
                <a:ext cx="2694906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8B7805-1650-46CA-A32F-A2CEB1B6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907" y="4734666"/>
                <a:ext cx="2694906" cy="111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F9670F-BF47-4C03-A212-BB281B5F4703}"/>
                  </a:ext>
                </a:extLst>
              </p:cNvPr>
              <p:cNvSpPr txBox="1"/>
              <p:nvPr/>
            </p:nvSpPr>
            <p:spPr>
              <a:xfrm>
                <a:off x="6096000" y="4695444"/>
                <a:ext cx="190146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F9670F-BF47-4C03-A212-BB281B5F4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95444"/>
                <a:ext cx="1901462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558B24-66F6-4D92-9204-510AFF32ADEF}"/>
                  </a:ext>
                </a:extLst>
              </p:cNvPr>
              <p:cNvSpPr txBox="1"/>
              <p:nvPr/>
            </p:nvSpPr>
            <p:spPr>
              <a:xfrm>
                <a:off x="7917402" y="4715055"/>
                <a:ext cx="190146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558B24-66F6-4D92-9204-510AFF32A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02" y="4715055"/>
                <a:ext cx="1901462" cy="11128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603E28-A546-412B-97E5-E44385C2E9E9}"/>
                  </a:ext>
                </a:extLst>
              </p:cNvPr>
              <p:cNvSpPr txBox="1"/>
              <p:nvPr/>
            </p:nvSpPr>
            <p:spPr>
              <a:xfrm>
                <a:off x="9973531" y="4695443"/>
                <a:ext cx="190146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603E28-A546-412B-97E5-E44385C2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531" y="4695443"/>
                <a:ext cx="1901462" cy="111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4ED308-4E50-4788-95E3-9BA911C7B843}"/>
                  </a:ext>
                </a:extLst>
              </p:cNvPr>
              <p:cNvSpPr txBox="1"/>
              <p:nvPr/>
            </p:nvSpPr>
            <p:spPr>
              <a:xfrm>
                <a:off x="6829758" y="825863"/>
                <a:ext cx="3379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⊗−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𝐾𝑟𝑜𝑛𝑒𝑐𝑘𝑒𝑟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𝑃𝑟𝑜𝑑𝑢𝑐𝑡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4ED308-4E50-4788-95E3-9BA911C7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758" y="825863"/>
                <a:ext cx="3379562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C790ADC-3D0F-4AB2-A2AF-EAAC4577DE8A}"/>
              </a:ext>
            </a:extLst>
          </p:cNvPr>
          <p:cNvGrpSpPr/>
          <p:nvPr/>
        </p:nvGrpSpPr>
        <p:grpSpPr>
          <a:xfrm>
            <a:off x="1886824" y="2627906"/>
            <a:ext cx="1502719" cy="1461707"/>
            <a:chOff x="590684" y="2559690"/>
            <a:chExt cx="1502719" cy="14617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7CF2BDB-5D5B-4785-B380-8E31686D1225}"/>
                    </a:ext>
                  </a:extLst>
                </p:cNvPr>
                <p:cNvSpPr txBox="1"/>
                <p:nvPr/>
              </p:nvSpPr>
              <p:spPr>
                <a:xfrm>
                  <a:off x="1217752" y="3000925"/>
                  <a:ext cx="375679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7CF2BDB-5D5B-4785-B380-8E31686D1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52" y="3000925"/>
                  <a:ext cx="375679" cy="10204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3F04C5-E79B-4F67-AE4E-978F41D8510D}"/>
                </a:ext>
              </a:extLst>
            </p:cNvPr>
            <p:cNvSpPr txBox="1"/>
            <p:nvPr/>
          </p:nvSpPr>
          <p:spPr>
            <a:xfrm>
              <a:off x="590684" y="2559690"/>
              <a:ext cx="150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A, Path 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F8E114-425C-4A0F-AB60-AB5F5575507F}"/>
              </a:ext>
            </a:extLst>
          </p:cNvPr>
          <p:cNvGrpSpPr/>
          <p:nvPr/>
        </p:nvGrpSpPr>
        <p:grpSpPr>
          <a:xfrm>
            <a:off x="4105438" y="2608536"/>
            <a:ext cx="1502719" cy="1461707"/>
            <a:chOff x="2799026" y="2522495"/>
            <a:chExt cx="1502719" cy="14617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FD71A2-795E-4DA9-B7C9-68D064DBF58D}"/>
                    </a:ext>
                  </a:extLst>
                </p:cNvPr>
                <p:cNvSpPr txBox="1"/>
                <p:nvPr/>
              </p:nvSpPr>
              <p:spPr>
                <a:xfrm>
                  <a:off x="3426094" y="2963730"/>
                  <a:ext cx="375679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FD71A2-795E-4DA9-B7C9-68D064DBF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6094" y="2963730"/>
                  <a:ext cx="375679" cy="10204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CE246B-E111-4E9C-B685-266B17E9B8E1}"/>
                </a:ext>
              </a:extLst>
            </p:cNvPr>
            <p:cNvSpPr txBox="1"/>
            <p:nvPr/>
          </p:nvSpPr>
          <p:spPr>
            <a:xfrm>
              <a:off x="2799026" y="2522495"/>
              <a:ext cx="150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A, Path 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738161-BF3C-4DAD-AA49-5643FBFB3F35}"/>
              </a:ext>
            </a:extLst>
          </p:cNvPr>
          <p:cNvGrpSpPr/>
          <p:nvPr/>
        </p:nvGrpSpPr>
        <p:grpSpPr>
          <a:xfrm>
            <a:off x="6234704" y="2627906"/>
            <a:ext cx="1502719" cy="1461707"/>
            <a:chOff x="4859727" y="2521482"/>
            <a:chExt cx="1502719" cy="14617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233C5A-CFA8-47AB-BA7E-EA10118C91B2}"/>
                    </a:ext>
                  </a:extLst>
                </p:cNvPr>
                <p:cNvSpPr txBox="1"/>
                <p:nvPr/>
              </p:nvSpPr>
              <p:spPr>
                <a:xfrm>
                  <a:off x="5486795" y="2962717"/>
                  <a:ext cx="375679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233C5A-CFA8-47AB-BA7E-EA10118C9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795" y="2962717"/>
                  <a:ext cx="375679" cy="10204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5AD69D-9C4B-421E-AE54-23944F2D9A3D}"/>
                </a:ext>
              </a:extLst>
            </p:cNvPr>
            <p:cNvSpPr txBox="1"/>
            <p:nvPr/>
          </p:nvSpPr>
          <p:spPr>
            <a:xfrm>
              <a:off x="4859727" y="2521482"/>
              <a:ext cx="150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B, Path 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18B342-31A6-4902-BEA5-3D1EF8DBBC90}"/>
              </a:ext>
            </a:extLst>
          </p:cNvPr>
          <p:cNvGrpSpPr/>
          <p:nvPr/>
        </p:nvGrpSpPr>
        <p:grpSpPr>
          <a:xfrm>
            <a:off x="8125898" y="2634715"/>
            <a:ext cx="1502719" cy="1454898"/>
            <a:chOff x="6829758" y="2511289"/>
            <a:chExt cx="1502719" cy="145489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B35C84-7734-4F9C-802F-B10626EE57B1}"/>
                </a:ext>
              </a:extLst>
            </p:cNvPr>
            <p:cNvSpPr txBox="1"/>
            <p:nvPr/>
          </p:nvSpPr>
          <p:spPr>
            <a:xfrm>
              <a:off x="6829758" y="2511289"/>
              <a:ext cx="150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Path B, Path 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742AA8-C2CC-4350-BA47-2E73FD8B66F4}"/>
                    </a:ext>
                  </a:extLst>
                </p:cNvPr>
                <p:cNvSpPr txBox="1"/>
                <p:nvPr/>
              </p:nvSpPr>
              <p:spPr>
                <a:xfrm>
                  <a:off x="7393277" y="2945715"/>
                  <a:ext cx="375679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742AA8-C2CC-4350-BA47-2E73FD8B6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277" y="2945715"/>
                  <a:ext cx="375679" cy="102047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86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1" grpId="0"/>
      <p:bldP spid="12" grpId="0"/>
      <p:bldP spid="13" grpId="0" animBg="1"/>
      <p:bldP spid="15" grpId="0"/>
      <p:bldP spid="16" grpId="0"/>
      <p:bldP spid="17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8,603 Red Cross Symbol Stock Photos and Images - 123RF">
            <a:extLst>
              <a:ext uri="{FF2B5EF4-FFF2-40B4-BE49-F238E27FC236}">
                <a16:creationId xmlns:a16="http://schemas.microsoft.com/office/drawing/2014/main" id="{35F7233F-B8AE-403C-8889-BE8B5F87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11" y="2147232"/>
            <a:ext cx="2409396" cy="24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9B8C6-1B35-4A29-8897-2DE3662CA2C1}"/>
              </a:ext>
            </a:extLst>
          </p:cNvPr>
          <p:cNvSpPr txBox="1"/>
          <p:nvPr/>
        </p:nvSpPr>
        <p:spPr>
          <a:xfrm>
            <a:off x="241408" y="131654"/>
            <a:ext cx="393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Entanglement of two particles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363BD-87C9-4F87-ACD6-B4A47F7FA74C}"/>
              </a:ext>
            </a:extLst>
          </p:cNvPr>
          <p:cNvSpPr txBox="1"/>
          <p:nvPr/>
        </p:nvSpPr>
        <p:spPr>
          <a:xfrm>
            <a:off x="241408" y="774677"/>
            <a:ext cx="11532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 certain situations in a multi-particle system, it is not possible to express the superposition state of one particle.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superposition state of only the combined system can be expressed.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this happens, we say that the particles are entangled.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8991D-F7B3-495D-98F3-59F363C62521}"/>
              </a:ext>
            </a:extLst>
          </p:cNvPr>
          <p:cNvSpPr txBox="1"/>
          <p:nvPr/>
        </p:nvSpPr>
        <p:spPr>
          <a:xfrm>
            <a:off x="7402600" y="2421611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Entangled state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D9137C-0F42-428F-A6FE-9DBAE00602A6}"/>
              </a:ext>
            </a:extLst>
          </p:cNvPr>
          <p:cNvGrpSpPr/>
          <p:nvPr/>
        </p:nvGrpSpPr>
        <p:grpSpPr>
          <a:xfrm>
            <a:off x="630137" y="2321114"/>
            <a:ext cx="4505529" cy="1536366"/>
            <a:chOff x="1590471" y="2372930"/>
            <a:chExt cx="4505529" cy="15363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AD830C-DE5A-475F-8096-5FA8C10ED9D5}"/>
                </a:ext>
              </a:extLst>
            </p:cNvPr>
            <p:cNvSpPr/>
            <p:nvPr/>
          </p:nvSpPr>
          <p:spPr>
            <a:xfrm>
              <a:off x="2696647" y="3721044"/>
              <a:ext cx="99307" cy="1749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17AA20-14AA-4CBD-959C-E3955DC0C43C}"/>
                </a:ext>
              </a:extLst>
            </p:cNvPr>
            <p:cNvSpPr/>
            <p:nvPr/>
          </p:nvSpPr>
          <p:spPr>
            <a:xfrm>
              <a:off x="4951673" y="3734336"/>
              <a:ext cx="99307" cy="1749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F7EF446-D756-486A-90F5-25FD4ADD1690}"/>
                    </a:ext>
                  </a:extLst>
                </p:cNvPr>
                <p:cNvSpPr txBox="1"/>
                <p:nvPr/>
              </p:nvSpPr>
              <p:spPr>
                <a:xfrm>
                  <a:off x="1590471" y="3047550"/>
                  <a:ext cx="4505529" cy="820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oMath>
                    </m:oMathPara>
                  </a14:m>
                  <a:endParaRPr lang="en-IN" sz="2000" dirty="0"/>
                </a:p>
                <a:p>
                  <a:endParaRPr lang="en-IN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F7EF446-D756-486A-90F5-25FD4ADD1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471" y="3047550"/>
                  <a:ext cx="4505529" cy="8209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50118F-4966-4C66-8A53-42ABC84439E7}"/>
                </a:ext>
              </a:extLst>
            </p:cNvPr>
            <p:cNvSpPr txBox="1"/>
            <p:nvPr/>
          </p:nvSpPr>
          <p:spPr>
            <a:xfrm>
              <a:off x="3170293" y="2372930"/>
              <a:ext cx="1432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Product state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C939F-568C-472B-BE15-116E61FB05A1}"/>
                  </a:ext>
                </a:extLst>
              </p:cNvPr>
              <p:cNvSpPr txBox="1"/>
              <p:nvPr/>
            </p:nvSpPr>
            <p:spPr>
              <a:xfrm>
                <a:off x="1074611" y="4902407"/>
                <a:ext cx="3926716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C939F-568C-472B-BE15-116E61FB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11" y="4902407"/>
                <a:ext cx="3926716" cy="513217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E5DA0E6-6EBB-4D56-A691-2191228ADA0F}"/>
              </a:ext>
            </a:extLst>
          </p:cNvPr>
          <p:cNvSpPr txBox="1"/>
          <p:nvPr/>
        </p:nvSpPr>
        <p:spPr>
          <a:xfrm>
            <a:off x="522629" y="42247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Entangled state can only be expressed in the following ways.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9A6C0-C1AC-4A8B-8FEA-88B8B891907F}"/>
              </a:ext>
            </a:extLst>
          </p:cNvPr>
          <p:cNvSpPr txBox="1"/>
          <p:nvPr/>
        </p:nvSpPr>
        <p:spPr>
          <a:xfrm>
            <a:off x="627733" y="497323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1C709-91A2-451D-8372-708449B392F0}"/>
              </a:ext>
            </a:extLst>
          </p:cNvPr>
          <p:cNvSpPr txBox="1"/>
          <p:nvPr/>
        </p:nvSpPr>
        <p:spPr>
          <a:xfrm>
            <a:off x="6035627" y="497323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8CA317-E5AA-4323-AD1B-D8FDC3902292}"/>
                  </a:ext>
                </a:extLst>
              </p:cNvPr>
              <p:cNvSpPr txBox="1"/>
              <p:nvPr/>
            </p:nvSpPr>
            <p:spPr>
              <a:xfrm>
                <a:off x="6642389" y="4911417"/>
                <a:ext cx="3926716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8CA317-E5AA-4323-AD1B-D8FDC3902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389" y="4911417"/>
                <a:ext cx="3926716" cy="513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BA4EB5A-884E-4306-B80C-A542D9DA8548}"/>
              </a:ext>
            </a:extLst>
          </p:cNvPr>
          <p:cNvGrpSpPr/>
          <p:nvPr/>
        </p:nvGrpSpPr>
        <p:grpSpPr>
          <a:xfrm>
            <a:off x="7058738" y="3051403"/>
            <a:ext cx="4505529" cy="820994"/>
            <a:chOff x="7058738" y="3051403"/>
            <a:chExt cx="4505529" cy="8209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8FF04B-3219-43C4-9AC9-97A2BF520001}"/>
                    </a:ext>
                  </a:extLst>
                </p:cNvPr>
                <p:cNvSpPr txBox="1"/>
                <p:nvPr/>
              </p:nvSpPr>
              <p:spPr>
                <a:xfrm>
                  <a:off x="7058738" y="3051403"/>
                  <a:ext cx="4505529" cy="820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oMath>
                    </m:oMathPara>
                  </a14:m>
                  <a:endParaRPr lang="en-IN" sz="2000" dirty="0"/>
                </a:p>
                <a:p>
                  <a:endParaRPr lang="en-IN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8FF04B-3219-43C4-9AC9-97A2BF520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738" y="3051403"/>
                  <a:ext cx="4505529" cy="8209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BC6272-FCC0-49C5-BC10-FA99700E7F45}"/>
                </a:ext>
              </a:extLst>
            </p:cNvPr>
            <p:cNvSpPr/>
            <p:nvPr/>
          </p:nvSpPr>
          <p:spPr>
            <a:xfrm>
              <a:off x="8316146" y="3669228"/>
              <a:ext cx="99307" cy="1749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6C3B07-B470-4328-8D12-B78AC66E1D25}"/>
                </a:ext>
              </a:extLst>
            </p:cNvPr>
            <p:cNvSpPr/>
            <p:nvPr/>
          </p:nvSpPr>
          <p:spPr>
            <a:xfrm>
              <a:off x="10405273" y="3669228"/>
              <a:ext cx="99307" cy="1749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EFE18B94-5871-465A-934E-6A8A445CBAE8}"/>
              </a:ext>
            </a:extLst>
          </p:cNvPr>
          <p:cNvSpPr/>
          <p:nvPr/>
        </p:nvSpPr>
        <p:spPr>
          <a:xfrm>
            <a:off x="1515851" y="5636424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44EBE8-FE60-4DCE-BFB5-4C295D273026}"/>
              </a:ext>
            </a:extLst>
          </p:cNvPr>
          <p:cNvSpPr/>
          <p:nvPr/>
        </p:nvSpPr>
        <p:spPr>
          <a:xfrm>
            <a:off x="2545759" y="5636424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1C47D-B15C-485D-988B-1DDA4B2D24E9}"/>
              </a:ext>
            </a:extLst>
          </p:cNvPr>
          <p:cNvSpPr/>
          <p:nvPr/>
        </p:nvSpPr>
        <p:spPr>
          <a:xfrm>
            <a:off x="3642467" y="5655310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17C20F-FA01-45D9-88A9-D578D22F7D1F}"/>
              </a:ext>
            </a:extLst>
          </p:cNvPr>
          <p:cNvSpPr/>
          <p:nvPr/>
        </p:nvSpPr>
        <p:spPr>
          <a:xfrm>
            <a:off x="4672375" y="5655310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5D2021-64A1-4461-B2F8-374E6045EBDC}"/>
              </a:ext>
            </a:extLst>
          </p:cNvPr>
          <p:cNvSpPr/>
          <p:nvPr/>
        </p:nvSpPr>
        <p:spPr>
          <a:xfrm>
            <a:off x="7186931" y="5655310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AC61AC-5FFD-4A86-8B86-43ECD2649C13}"/>
              </a:ext>
            </a:extLst>
          </p:cNvPr>
          <p:cNvSpPr/>
          <p:nvPr/>
        </p:nvSpPr>
        <p:spPr>
          <a:xfrm>
            <a:off x="8216839" y="5655310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AB62D2-E75B-4BE7-903F-044FE9F91E3F}"/>
              </a:ext>
            </a:extLst>
          </p:cNvPr>
          <p:cNvSpPr/>
          <p:nvPr/>
        </p:nvSpPr>
        <p:spPr>
          <a:xfrm>
            <a:off x="9203642" y="5655310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33CCE1-6F69-4AED-BE1D-BA1742C8A4AC}"/>
              </a:ext>
            </a:extLst>
          </p:cNvPr>
          <p:cNvSpPr/>
          <p:nvPr/>
        </p:nvSpPr>
        <p:spPr>
          <a:xfrm>
            <a:off x="10233550" y="5655310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0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22" grpId="0"/>
      <p:bldP spid="24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10E92-5EC2-4427-870B-5E2FB8F42027}"/>
              </a:ext>
            </a:extLst>
          </p:cNvPr>
          <p:cNvSpPr txBox="1"/>
          <p:nvPr/>
        </p:nvSpPr>
        <p:spPr>
          <a:xfrm>
            <a:off x="347940" y="151307"/>
            <a:ext cx="303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What does that mean?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8E23DB-F769-41DC-A8C7-62E85D23D409}"/>
              </a:ext>
            </a:extLst>
          </p:cNvPr>
          <p:cNvGrpSpPr/>
          <p:nvPr/>
        </p:nvGrpSpPr>
        <p:grpSpPr>
          <a:xfrm>
            <a:off x="984209" y="1154510"/>
            <a:ext cx="4539232" cy="3321728"/>
            <a:chOff x="536312" y="802375"/>
            <a:chExt cx="4539232" cy="3321728"/>
          </a:xfrm>
        </p:grpSpPr>
        <p:sp>
          <p:nvSpPr>
            <p:cNvPr id="6" name="Flowchart: Direct Access Storage 5">
              <a:extLst>
                <a:ext uri="{FF2B5EF4-FFF2-40B4-BE49-F238E27FC236}">
                  <a16:creationId xmlns:a16="http://schemas.microsoft.com/office/drawing/2014/main" id="{9A3E942C-0F11-4B9F-9CCC-2A67E554010B}"/>
                </a:ext>
              </a:extLst>
            </p:cNvPr>
            <p:cNvSpPr/>
            <p:nvPr/>
          </p:nvSpPr>
          <p:spPr>
            <a:xfrm>
              <a:off x="628752" y="2199805"/>
              <a:ext cx="932156" cy="4001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CA6081-ABC1-483D-B912-0B83F7A12787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84" y="802375"/>
              <a:ext cx="0" cy="71909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1599D2-F4C3-43EA-A8F9-3FEBB9ABC01F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84" y="1690142"/>
              <a:ext cx="8878" cy="1580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913C7E-883F-4F0E-9521-47E962344AE3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62" y="3405012"/>
              <a:ext cx="0" cy="71909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283038-B51F-4E3C-A4F5-FD8106A96124}"/>
                </a:ext>
              </a:extLst>
            </p:cNvPr>
            <p:cNvSpPr/>
            <p:nvPr/>
          </p:nvSpPr>
          <p:spPr>
            <a:xfrm>
              <a:off x="1569787" y="1593703"/>
              <a:ext cx="3463697" cy="719091"/>
            </a:xfrm>
            <a:custGeom>
              <a:avLst/>
              <a:gdLst>
                <a:gd name="connsiteX0" fmla="*/ 0 w 3286125"/>
                <a:gd name="connsiteY0" fmla="*/ 695325 h 695325"/>
                <a:gd name="connsiteX1" fmla="*/ 1190625 w 3286125"/>
                <a:gd name="connsiteY1" fmla="*/ 85725 h 695325"/>
                <a:gd name="connsiteX2" fmla="*/ 3286125 w 3286125"/>
                <a:gd name="connsiteY2" fmla="*/ 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25" h="695325">
                  <a:moveTo>
                    <a:pt x="0" y="695325"/>
                  </a:moveTo>
                  <a:cubicBezTo>
                    <a:pt x="321469" y="448468"/>
                    <a:pt x="642938" y="201612"/>
                    <a:pt x="1190625" y="85725"/>
                  </a:cubicBezTo>
                  <a:cubicBezTo>
                    <a:pt x="1738312" y="-30162"/>
                    <a:pt x="2970212" y="25400"/>
                    <a:pt x="3286125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BF9592-9FC6-4504-BA61-8D4814F84ADF}"/>
                </a:ext>
              </a:extLst>
            </p:cNvPr>
            <p:cNvSpPr/>
            <p:nvPr/>
          </p:nvSpPr>
          <p:spPr>
            <a:xfrm flipV="1">
              <a:off x="1560908" y="2481469"/>
              <a:ext cx="3472576" cy="866285"/>
            </a:xfrm>
            <a:custGeom>
              <a:avLst/>
              <a:gdLst>
                <a:gd name="connsiteX0" fmla="*/ 0 w 3286125"/>
                <a:gd name="connsiteY0" fmla="*/ 695325 h 695325"/>
                <a:gd name="connsiteX1" fmla="*/ 1190625 w 3286125"/>
                <a:gd name="connsiteY1" fmla="*/ 85725 h 695325"/>
                <a:gd name="connsiteX2" fmla="*/ 3286125 w 3286125"/>
                <a:gd name="connsiteY2" fmla="*/ 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25" h="695325">
                  <a:moveTo>
                    <a:pt x="0" y="695325"/>
                  </a:moveTo>
                  <a:cubicBezTo>
                    <a:pt x="321469" y="448468"/>
                    <a:pt x="642938" y="201612"/>
                    <a:pt x="1190625" y="85725"/>
                  </a:cubicBezTo>
                  <a:cubicBezTo>
                    <a:pt x="1738312" y="-30162"/>
                    <a:pt x="2970212" y="25400"/>
                    <a:pt x="3286125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AC4805-29C6-44CC-B702-F512DD6D1C25}"/>
                </a:ext>
              </a:extLst>
            </p:cNvPr>
            <p:cNvSpPr txBox="1"/>
            <p:nvPr/>
          </p:nvSpPr>
          <p:spPr>
            <a:xfrm>
              <a:off x="4668060" y="116561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A41DE0-E56C-4108-A207-F1995969395B}"/>
                </a:ext>
              </a:extLst>
            </p:cNvPr>
            <p:cNvSpPr txBox="1"/>
            <p:nvPr/>
          </p:nvSpPr>
          <p:spPr>
            <a:xfrm>
              <a:off x="4650827" y="336150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1C1A28-1C63-41FA-86B1-ADA23AFB8FA2}"/>
                </a:ext>
              </a:extLst>
            </p:cNvPr>
            <p:cNvSpPr txBox="1"/>
            <p:nvPr/>
          </p:nvSpPr>
          <p:spPr>
            <a:xfrm>
              <a:off x="536312" y="2606834"/>
              <a:ext cx="1117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/>
              </a:lvl1pPr>
            </a:lstStyle>
            <a:p>
              <a:r>
                <a:rPr lang="en-IN" dirty="0"/>
                <a:t>Electron gun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3A61D7AF-8BCF-4B64-B076-F9E4828BB222}"/>
              </a:ext>
            </a:extLst>
          </p:cNvPr>
          <p:cNvSpPr/>
          <p:nvPr/>
        </p:nvSpPr>
        <p:spPr>
          <a:xfrm>
            <a:off x="3383386" y="1914389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A8E123-8AE8-472A-B0E9-2D8694A3AE93}"/>
              </a:ext>
            </a:extLst>
          </p:cNvPr>
          <p:cNvSpPr/>
          <p:nvPr/>
        </p:nvSpPr>
        <p:spPr>
          <a:xfrm>
            <a:off x="3518072" y="1909525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50BF3-CE7C-4C06-B5D2-41AE4E5E5CA1}"/>
              </a:ext>
            </a:extLst>
          </p:cNvPr>
          <p:cNvSpPr txBox="1"/>
          <p:nvPr/>
        </p:nvSpPr>
        <p:spPr>
          <a:xfrm>
            <a:off x="5888865" y="1068975"/>
            <a:ext cx="594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measured, both particle will be either seen in Path A or Path B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02F12-ED92-4746-B375-C617CC2D0398}"/>
              </a:ext>
            </a:extLst>
          </p:cNvPr>
          <p:cNvSpPr/>
          <p:nvPr/>
        </p:nvSpPr>
        <p:spPr>
          <a:xfrm>
            <a:off x="4365195" y="3600369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F31469-2784-45F4-9217-91E3BF1AB10E}"/>
              </a:ext>
            </a:extLst>
          </p:cNvPr>
          <p:cNvSpPr/>
          <p:nvPr/>
        </p:nvSpPr>
        <p:spPr>
          <a:xfrm>
            <a:off x="4353979" y="1870398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C80949-B3A2-45EE-9235-735233C8C2A9}"/>
              </a:ext>
            </a:extLst>
          </p:cNvPr>
          <p:cNvSpPr/>
          <p:nvPr/>
        </p:nvSpPr>
        <p:spPr>
          <a:xfrm>
            <a:off x="3433039" y="3559677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31AA35-F4C8-4AAB-A9C9-4B76CA672EA6}"/>
              </a:ext>
            </a:extLst>
          </p:cNvPr>
          <p:cNvSpPr/>
          <p:nvPr/>
        </p:nvSpPr>
        <p:spPr>
          <a:xfrm>
            <a:off x="3567725" y="3554813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E8AC44-7C8F-415A-A7B7-0D12FCA3DF27}"/>
                  </a:ext>
                </a:extLst>
              </p:cNvPr>
              <p:cNvSpPr txBox="1"/>
              <p:nvPr/>
            </p:nvSpPr>
            <p:spPr>
              <a:xfrm>
                <a:off x="6710621" y="1945838"/>
                <a:ext cx="3926716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E8AC44-7C8F-415A-A7B7-0D12FCA3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21" y="1945838"/>
                <a:ext cx="3926716" cy="513217"/>
              </a:xfrm>
              <a:prstGeom prst="rect">
                <a:avLst/>
              </a:prstGeom>
              <a:blipFill>
                <a:blip r:embed="rId2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DC4AAA3-03D7-4388-B1D0-A473AA5CFDC1}"/>
              </a:ext>
            </a:extLst>
          </p:cNvPr>
          <p:cNvSpPr txBox="1"/>
          <p:nvPr/>
        </p:nvSpPr>
        <p:spPr>
          <a:xfrm>
            <a:off x="8353888" y="2888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2C834D-5A74-4489-8F78-9617383F3E6C}"/>
              </a:ext>
            </a:extLst>
          </p:cNvPr>
          <p:cNvGrpSpPr/>
          <p:nvPr/>
        </p:nvGrpSpPr>
        <p:grpSpPr>
          <a:xfrm>
            <a:off x="5973708" y="3600369"/>
            <a:ext cx="5749712" cy="646331"/>
            <a:chOff x="5973708" y="3600369"/>
            <a:chExt cx="574971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B6319B-9625-45F7-AA59-1E8B429DD4AA}"/>
                </a:ext>
              </a:extLst>
            </p:cNvPr>
            <p:cNvSpPr txBox="1"/>
            <p:nvPr/>
          </p:nvSpPr>
          <p:spPr>
            <a:xfrm>
              <a:off x="5973708" y="3600369"/>
              <a:ext cx="5749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When measured, if     is found in Path A, then for sure    will be found in Path B and vice-versa.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5BDCB0-9518-45F3-AC47-FBACC5785595}"/>
                </a:ext>
              </a:extLst>
            </p:cNvPr>
            <p:cNvSpPr/>
            <p:nvPr/>
          </p:nvSpPr>
          <p:spPr>
            <a:xfrm>
              <a:off x="8217565" y="3699889"/>
              <a:ext cx="99307" cy="1749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B3E5955-F627-4D95-AFB2-186A8EA90773}"/>
                </a:ext>
              </a:extLst>
            </p:cNvPr>
            <p:cNvSpPr/>
            <p:nvPr/>
          </p:nvSpPr>
          <p:spPr>
            <a:xfrm>
              <a:off x="11426992" y="3699889"/>
              <a:ext cx="99307" cy="1749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EB8D76B-5C63-40F4-9555-22F9F38AA8D8}"/>
              </a:ext>
            </a:extLst>
          </p:cNvPr>
          <p:cNvSpPr/>
          <p:nvPr/>
        </p:nvSpPr>
        <p:spPr>
          <a:xfrm>
            <a:off x="4083038" y="1873601"/>
            <a:ext cx="99307" cy="17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FCBFEE-752C-4BCF-82D1-AE4A71411E50}"/>
              </a:ext>
            </a:extLst>
          </p:cNvPr>
          <p:cNvSpPr/>
          <p:nvPr/>
        </p:nvSpPr>
        <p:spPr>
          <a:xfrm>
            <a:off x="4117651" y="3600369"/>
            <a:ext cx="99307" cy="1749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E3CEDF-C46A-43E2-B9A9-2D4F384919DF}"/>
                  </a:ext>
                </a:extLst>
              </p:cNvPr>
              <p:cNvSpPr txBox="1"/>
              <p:nvPr/>
            </p:nvSpPr>
            <p:spPr>
              <a:xfrm>
                <a:off x="6807632" y="4589437"/>
                <a:ext cx="3926716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E3CEDF-C46A-43E2-B9A9-2D4F3849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632" y="4589437"/>
                <a:ext cx="3926716" cy="513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9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/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/>
      <p:bldP spid="26" grpId="0"/>
      <p:bldP spid="31" grpId="0" animBg="1"/>
      <p:bldP spid="31" grpId="1" animBg="1"/>
      <p:bldP spid="32" grpId="0" animBg="1"/>
      <p:bldP spid="32" grpId="1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02707C-13D8-31B8-0BDB-32CB686A81AA}"/>
              </a:ext>
            </a:extLst>
          </p:cNvPr>
          <p:cNvSpPr txBox="1"/>
          <p:nvPr/>
        </p:nvSpPr>
        <p:spPr>
          <a:xfrm>
            <a:off x="347940" y="151307"/>
            <a:ext cx="718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How do we use these properties in Quantum computing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7E8512-F82E-0C85-9BE5-8B5A7B6FD7AA}"/>
              </a:ext>
            </a:extLst>
          </p:cNvPr>
          <p:cNvSpPr/>
          <p:nvPr/>
        </p:nvSpPr>
        <p:spPr>
          <a:xfrm>
            <a:off x="2139705" y="2521609"/>
            <a:ext cx="99307" cy="1749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2B75BF-EDFA-517A-E474-A1B8F625A5B0}"/>
                  </a:ext>
                </a:extLst>
              </p:cNvPr>
              <p:cNvSpPr txBox="1"/>
              <p:nvPr/>
            </p:nvSpPr>
            <p:spPr>
              <a:xfrm>
                <a:off x="988279" y="1425032"/>
                <a:ext cx="17925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Qubits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mimic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quantum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particles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2B75BF-EDFA-517A-E474-A1B8F62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79" y="1425032"/>
                <a:ext cx="1792558" cy="492443"/>
              </a:xfrm>
              <a:prstGeom prst="rect">
                <a:avLst/>
              </a:prstGeom>
              <a:blipFill>
                <a:blip r:embed="rId2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30D1A0-2C8F-C368-D091-3982E9011463}"/>
              </a:ext>
            </a:extLst>
          </p:cNvPr>
          <p:cNvCxnSpPr/>
          <p:nvPr/>
        </p:nvCxnSpPr>
        <p:spPr>
          <a:xfrm>
            <a:off x="1911178" y="1992027"/>
            <a:ext cx="228527" cy="46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15D3E531-842B-C89F-EBE9-663D044D0470}"/>
              </a:ext>
            </a:extLst>
          </p:cNvPr>
          <p:cNvSpPr/>
          <p:nvPr/>
        </p:nvSpPr>
        <p:spPr>
          <a:xfrm rot="5400000">
            <a:off x="4599899" y="2327629"/>
            <a:ext cx="169774" cy="621067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78D0CF-565D-E363-C5ED-32C9AC94E24D}"/>
                  </a:ext>
                </a:extLst>
              </p:cNvPr>
              <p:cNvSpPr txBox="1"/>
              <p:nvPr/>
            </p:nvSpPr>
            <p:spPr>
              <a:xfrm>
                <a:off x="2070429" y="5618232"/>
                <a:ext cx="50092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Quantum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circuits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mimic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particle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takes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78D0CF-565D-E363-C5ED-32C9AC94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429" y="5618232"/>
                <a:ext cx="5009289" cy="246221"/>
              </a:xfrm>
              <a:prstGeom prst="rect">
                <a:avLst/>
              </a:prstGeom>
              <a:blipFill>
                <a:blip r:embed="rId3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8302C3AC-1765-20B1-3925-B899F35E88A9}"/>
              </a:ext>
            </a:extLst>
          </p:cNvPr>
          <p:cNvGrpSpPr/>
          <p:nvPr/>
        </p:nvGrpSpPr>
        <p:grpSpPr>
          <a:xfrm>
            <a:off x="9260456" y="695177"/>
            <a:ext cx="2098166" cy="5007795"/>
            <a:chOff x="9260456" y="695177"/>
            <a:chExt cx="2098166" cy="5007795"/>
          </a:xfrm>
        </p:grpSpPr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0172CEEE-245C-9D44-48C0-D6C742519A1C}"/>
                </a:ext>
              </a:extLst>
            </p:cNvPr>
            <p:cNvSpPr/>
            <p:nvPr/>
          </p:nvSpPr>
          <p:spPr>
            <a:xfrm>
              <a:off x="9365134" y="695177"/>
              <a:ext cx="469556" cy="5007795"/>
            </a:xfrm>
            <a:prstGeom prst="rightBrac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AD121E3-75F6-35CE-1965-FDAEE1D3A6D2}"/>
                    </a:ext>
                  </a:extLst>
                </p:cNvPr>
                <p:cNvSpPr txBox="1"/>
                <p:nvPr/>
              </p:nvSpPr>
              <p:spPr>
                <a:xfrm>
                  <a:off x="9260456" y="2485978"/>
                  <a:ext cx="209816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Measurement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AD121E3-75F6-35CE-1965-FDAEE1D3A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0456" y="2485978"/>
                  <a:ext cx="2098166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6C1E9A-ED97-02D4-9A04-84B1FDB2528E}"/>
              </a:ext>
            </a:extLst>
          </p:cNvPr>
          <p:cNvCxnSpPr>
            <a:cxnSpLocks/>
          </p:cNvCxnSpPr>
          <p:nvPr/>
        </p:nvCxnSpPr>
        <p:spPr>
          <a:xfrm flipH="1">
            <a:off x="8803441" y="1240718"/>
            <a:ext cx="1031249" cy="2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00579DA-F9C2-75DB-CC59-F2AC5AFB8F67}"/>
              </a:ext>
            </a:extLst>
          </p:cNvPr>
          <p:cNvSpPr txBox="1"/>
          <p:nvPr/>
        </p:nvSpPr>
        <p:spPr>
          <a:xfrm>
            <a:off x="9810183" y="917552"/>
            <a:ext cx="12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Constructive </a:t>
            </a:r>
          </a:p>
          <a:p>
            <a:r>
              <a:rPr lang="en-US" sz="1600" dirty="0"/>
              <a:t>Interference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85FD06-0B0B-7DFC-A9A0-0855D5C40D31}"/>
              </a:ext>
            </a:extLst>
          </p:cNvPr>
          <p:cNvCxnSpPr>
            <a:cxnSpLocks/>
          </p:cNvCxnSpPr>
          <p:nvPr/>
        </p:nvCxnSpPr>
        <p:spPr>
          <a:xfrm flipH="1" flipV="1">
            <a:off x="8733063" y="3350292"/>
            <a:ext cx="1264142" cy="58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60103F-377B-F30D-E474-BD1F00BF7A71}"/>
              </a:ext>
            </a:extLst>
          </p:cNvPr>
          <p:cNvCxnSpPr>
            <a:cxnSpLocks/>
          </p:cNvCxnSpPr>
          <p:nvPr/>
        </p:nvCxnSpPr>
        <p:spPr>
          <a:xfrm flipH="1">
            <a:off x="8744831" y="4099753"/>
            <a:ext cx="1299692" cy="6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9D5887-0F2A-4BA9-2836-673A822230E7}"/>
              </a:ext>
            </a:extLst>
          </p:cNvPr>
          <p:cNvSpPr txBox="1"/>
          <p:nvPr/>
        </p:nvSpPr>
        <p:spPr>
          <a:xfrm>
            <a:off x="10009447" y="3700984"/>
            <a:ext cx="12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Destructive </a:t>
            </a:r>
          </a:p>
          <a:p>
            <a:r>
              <a:rPr lang="en-US" sz="1600"/>
              <a:t>Interference</a:t>
            </a:r>
            <a:endParaRPr lang="en-US" sz="16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9950B-2CC8-33E1-979E-4EFD90B3AE64}"/>
              </a:ext>
            </a:extLst>
          </p:cNvPr>
          <p:cNvGrpSpPr/>
          <p:nvPr/>
        </p:nvGrpSpPr>
        <p:grpSpPr>
          <a:xfrm>
            <a:off x="239584" y="665425"/>
            <a:ext cx="9063557" cy="5067300"/>
            <a:chOff x="239584" y="665425"/>
            <a:chExt cx="9063557" cy="50673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1C6B5D-FDAA-5F35-D50B-8AD02722FE3F}"/>
                </a:ext>
              </a:extLst>
            </p:cNvPr>
            <p:cNvGrpSpPr/>
            <p:nvPr/>
          </p:nvGrpSpPr>
          <p:grpSpPr>
            <a:xfrm>
              <a:off x="239584" y="665425"/>
              <a:ext cx="9063557" cy="5067300"/>
              <a:chOff x="148968" y="221191"/>
              <a:chExt cx="9063557" cy="50673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C429E2B-906B-3309-9034-5B378E91FF8A}"/>
                  </a:ext>
                </a:extLst>
              </p:cNvPr>
              <p:cNvGrpSpPr/>
              <p:nvPr/>
            </p:nvGrpSpPr>
            <p:grpSpPr>
              <a:xfrm>
                <a:off x="148968" y="221191"/>
                <a:ext cx="9063557" cy="5067300"/>
                <a:chOff x="148968" y="221191"/>
                <a:chExt cx="9063557" cy="5067300"/>
              </a:xfrm>
            </p:grpSpPr>
            <p:sp>
              <p:nvSpPr>
                <p:cNvPr id="8" name="Flowchart: Direct Access Storage 3">
                  <a:extLst>
                    <a:ext uri="{FF2B5EF4-FFF2-40B4-BE49-F238E27FC236}">
                      <a16:creationId xmlns:a16="http://schemas.microsoft.com/office/drawing/2014/main" id="{8B66CA61-B9B1-541D-09C2-180DFF1D9204}"/>
                    </a:ext>
                  </a:extLst>
                </p:cNvPr>
                <p:cNvSpPr/>
                <p:nvPr/>
              </p:nvSpPr>
              <p:spPr>
                <a:xfrm>
                  <a:off x="241408" y="2587038"/>
                  <a:ext cx="932156" cy="400109"/>
                </a:xfrm>
                <a:prstGeom prst="flowChartMagneticDru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2507E7C-48BE-9DFE-7EEB-FAFCDE516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6140" y="1189608"/>
                  <a:ext cx="0" cy="71909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F1DAC7F-45B9-C29D-C88B-9BCC386E7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6140" y="2077375"/>
                  <a:ext cx="8878" cy="1580225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1698257-B711-0351-70DF-F000D22A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018" y="3792245"/>
                  <a:ext cx="0" cy="71909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reeform: Shape 7">
                  <a:extLst>
                    <a:ext uri="{FF2B5EF4-FFF2-40B4-BE49-F238E27FC236}">
                      <a16:creationId xmlns:a16="http://schemas.microsoft.com/office/drawing/2014/main" id="{10468227-30D8-AE5A-F671-14BA215777E3}"/>
                    </a:ext>
                  </a:extLst>
                </p:cNvPr>
                <p:cNvSpPr/>
                <p:nvPr/>
              </p:nvSpPr>
              <p:spPr>
                <a:xfrm>
                  <a:off x="1182443" y="1980936"/>
                  <a:ext cx="3463697" cy="719091"/>
                </a:xfrm>
                <a:custGeom>
                  <a:avLst/>
                  <a:gdLst>
                    <a:gd name="connsiteX0" fmla="*/ 0 w 3286125"/>
                    <a:gd name="connsiteY0" fmla="*/ 695325 h 695325"/>
                    <a:gd name="connsiteX1" fmla="*/ 1190625 w 3286125"/>
                    <a:gd name="connsiteY1" fmla="*/ 85725 h 695325"/>
                    <a:gd name="connsiteX2" fmla="*/ 3286125 w 3286125"/>
                    <a:gd name="connsiteY2" fmla="*/ 0 h 695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86125" h="695325">
                      <a:moveTo>
                        <a:pt x="0" y="695325"/>
                      </a:moveTo>
                      <a:cubicBezTo>
                        <a:pt x="321469" y="448468"/>
                        <a:pt x="642938" y="201612"/>
                        <a:pt x="1190625" y="85725"/>
                      </a:cubicBezTo>
                      <a:cubicBezTo>
                        <a:pt x="1738312" y="-30162"/>
                        <a:pt x="2970212" y="25400"/>
                        <a:pt x="3286125" y="0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" name="Freeform: Shape 8">
                  <a:extLst>
                    <a:ext uri="{FF2B5EF4-FFF2-40B4-BE49-F238E27FC236}">
                      <a16:creationId xmlns:a16="http://schemas.microsoft.com/office/drawing/2014/main" id="{F3EA7EF8-B437-643C-18C2-487512C2AF1E}"/>
                    </a:ext>
                  </a:extLst>
                </p:cNvPr>
                <p:cNvSpPr/>
                <p:nvPr/>
              </p:nvSpPr>
              <p:spPr>
                <a:xfrm flipV="1">
                  <a:off x="1173564" y="2868702"/>
                  <a:ext cx="3472576" cy="866285"/>
                </a:xfrm>
                <a:custGeom>
                  <a:avLst/>
                  <a:gdLst>
                    <a:gd name="connsiteX0" fmla="*/ 0 w 3286125"/>
                    <a:gd name="connsiteY0" fmla="*/ 695325 h 695325"/>
                    <a:gd name="connsiteX1" fmla="*/ 1190625 w 3286125"/>
                    <a:gd name="connsiteY1" fmla="*/ 85725 h 695325"/>
                    <a:gd name="connsiteX2" fmla="*/ 3286125 w 3286125"/>
                    <a:gd name="connsiteY2" fmla="*/ 0 h 695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86125" h="695325">
                      <a:moveTo>
                        <a:pt x="0" y="695325"/>
                      </a:moveTo>
                      <a:cubicBezTo>
                        <a:pt x="321469" y="448468"/>
                        <a:pt x="642938" y="201612"/>
                        <a:pt x="1190625" y="85725"/>
                      </a:cubicBezTo>
                      <a:cubicBezTo>
                        <a:pt x="1738312" y="-30162"/>
                        <a:pt x="2970212" y="25400"/>
                        <a:pt x="3286125" y="0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1DE6AB5-6132-864A-03A1-0A43C47A4EA8}"/>
                    </a:ext>
                  </a:extLst>
                </p:cNvPr>
                <p:cNvSpPr txBox="1"/>
                <p:nvPr/>
              </p:nvSpPr>
              <p:spPr>
                <a:xfrm>
                  <a:off x="4280716" y="1552852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S1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B1CAF72-23F0-6A77-5461-9D843D4B0FFC}"/>
                    </a:ext>
                  </a:extLst>
                </p:cNvPr>
                <p:cNvSpPr txBox="1"/>
                <p:nvPr/>
              </p:nvSpPr>
              <p:spPr>
                <a:xfrm>
                  <a:off x="4263483" y="3748742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S2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493ABD-B436-8BD5-2B0E-C20A5193FE61}"/>
                    </a:ext>
                  </a:extLst>
                </p:cNvPr>
                <p:cNvSpPr/>
                <p:nvPr/>
              </p:nvSpPr>
              <p:spPr>
                <a:xfrm>
                  <a:off x="8315325" y="980798"/>
                  <a:ext cx="304800" cy="28602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E3D524F-CE3F-0AC6-6437-80F6F280B1A8}"/>
                    </a:ext>
                  </a:extLst>
                </p:cNvPr>
                <p:cNvSpPr/>
                <p:nvPr/>
              </p:nvSpPr>
              <p:spPr>
                <a:xfrm>
                  <a:off x="8315325" y="2724473"/>
                  <a:ext cx="304800" cy="28602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9E6440C-79BA-0432-FED3-973F2345BCC1}"/>
                    </a:ext>
                  </a:extLst>
                </p:cNvPr>
                <p:cNvSpPr/>
                <p:nvPr/>
              </p:nvSpPr>
              <p:spPr>
                <a:xfrm>
                  <a:off x="8315325" y="4225309"/>
                  <a:ext cx="304800" cy="28602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Freeform: Shape 14">
                  <a:extLst>
                    <a:ext uri="{FF2B5EF4-FFF2-40B4-BE49-F238E27FC236}">
                      <a16:creationId xmlns:a16="http://schemas.microsoft.com/office/drawing/2014/main" id="{1A9955B2-5B8B-0914-936C-397E5519F7A0}"/>
                    </a:ext>
                  </a:extLst>
                </p:cNvPr>
                <p:cNvSpPr/>
                <p:nvPr/>
              </p:nvSpPr>
              <p:spPr>
                <a:xfrm>
                  <a:off x="4638675" y="1087163"/>
                  <a:ext cx="3790950" cy="903562"/>
                </a:xfrm>
                <a:custGeom>
                  <a:avLst/>
                  <a:gdLst>
                    <a:gd name="connsiteX0" fmla="*/ 0 w 3790950"/>
                    <a:gd name="connsiteY0" fmla="*/ 903562 h 903562"/>
                    <a:gd name="connsiteX1" fmla="*/ 1543050 w 3790950"/>
                    <a:gd name="connsiteY1" fmla="*/ 65362 h 903562"/>
                    <a:gd name="connsiteX2" fmla="*/ 3790950 w 3790950"/>
                    <a:gd name="connsiteY2" fmla="*/ 55837 h 903562"/>
                    <a:gd name="connsiteX3" fmla="*/ 3790950 w 3790950"/>
                    <a:gd name="connsiteY3" fmla="*/ 55837 h 90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90950" h="903562">
                      <a:moveTo>
                        <a:pt x="0" y="903562"/>
                      </a:moveTo>
                      <a:cubicBezTo>
                        <a:pt x="455612" y="555105"/>
                        <a:pt x="911225" y="206649"/>
                        <a:pt x="1543050" y="65362"/>
                      </a:cubicBezTo>
                      <a:cubicBezTo>
                        <a:pt x="2174875" y="-75925"/>
                        <a:pt x="3790950" y="55837"/>
                        <a:pt x="3790950" y="55837"/>
                      </a:cubicBezTo>
                      <a:lnTo>
                        <a:pt x="3790950" y="55837"/>
                      </a:lnTo>
                    </a:path>
                  </a:pathLst>
                </a:custGeom>
                <a:noFill/>
                <a:ln w="317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Freeform: Shape 15">
                  <a:extLst>
                    <a:ext uri="{FF2B5EF4-FFF2-40B4-BE49-F238E27FC236}">
                      <a16:creationId xmlns:a16="http://schemas.microsoft.com/office/drawing/2014/main" id="{F117A7E0-7F55-E3DE-05B7-83B7A8FA03C8}"/>
                    </a:ext>
                  </a:extLst>
                </p:cNvPr>
                <p:cNvSpPr/>
                <p:nvPr/>
              </p:nvSpPr>
              <p:spPr>
                <a:xfrm>
                  <a:off x="4646084" y="1959664"/>
                  <a:ext cx="3840691" cy="964511"/>
                </a:xfrm>
                <a:custGeom>
                  <a:avLst/>
                  <a:gdLst>
                    <a:gd name="connsiteX0" fmla="*/ 2116 w 3840691"/>
                    <a:gd name="connsiteY0" fmla="*/ 12011 h 964511"/>
                    <a:gd name="connsiteX1" fmla="*/ 211666 w 3840691"/>
                    <a:gd name="connsiteY1" fmla="*/ 107261 h 964511"/>
                    <a:gd name="connsiteX2" fmla="*/ 1335616 w 3840691"/>
                    <a:gd name="connsiteY2" fmla="*/ 793061 h 964511"/>
                    <a:gd name="connsiteX3" fmla="*/ 3840691 w 3840691"/>
                    <a:gd name="connsiteY3" fmla="*/ 964511 h 964511"/>
                    <a:gd name="connsiteX4" fmla="*/ 3840691 w 3840691"/>
                    <a:gd name="connsiteY4" fmla="*/ 964511 h 964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40691" h="964511">
                      <a:moveTo>
                        <a:pt x="2116" y="12011"/>
                      </a:moveTo>
                      <a:cubicBezTo>
                        <a:pt x="-4234" y="-5452"/>
                        <a:pt x="-10584" y="-22914"/>
                        <a:pt x="211666" y="107261"/>
                      </a:cubicBezTo>
                      <a:cubicBezTo>
                        <a:pt x="433916" y="237436"/>
                        <a:pt x="730778" y="650186"/>
                        <a:pt x="1335616" y="793061"/>
                      </a:cubicBezTo>
                      <a:cubicBezTo>
                        <a:pt x="1940454" y="935936"/>
                        <a:pt x="3840691" y="964511"/>
                        <a:pt x="3840691" y="964511"/>
                      </a:cubicBezTo>
                      <a:lnTo>
                        <a:pt x="3840691" y="964511"/>
                      </a:lnTo>
                    </a:path>
                  </a:pathLst>
                </a:custGeom>
                <a:noFill/>
                <a:ln w="317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Freeform: Shape 16">
                  <a:extLst>
                    <a:ext uri="{FF2B5EF4-FFF2-40B4-BE49-F238E27FC236}">
                      <a16:creationId xmlns:a16="http://schemas.microsoft.com/office/drawing/2014/main" id="{DC32B9B8-5B8A-0EAB-0565-E9819D04B8F4}"/>
                    </a:ext>
                  </a:extLst>
                </p:cNvPr>
                <p:cNvSpPr/>
                <p:nvPr/>
              </p:nvSpPr>
              <p:spPr>
                <a:xfrm>
                  <a:off x="4637205" y="1973149"/>
                  <a:ext cx="3849570" cy="2432284"/>
                </a:xfrm>
                <a:custGeom>
                  <a:avLst/>
                  <a:gdLst>
                    <a:gd name="connsiteX0" fmla="*/ 98257 w 3917782"/>
                    <a:gd name="connsiteY0" fmla="*/ 162903 h 2606186"/>
                    <a:gd name="connsiteX1" fmla="*/ 117307 w 3917782"/>
                    <a:gd name="connsiteY1" fmla="*/ 210528 h 2606186"/>
                    <a:gd name="connsiteX2" fmla="*/ 1269832 w 3917782"/>
                    <a:gd name="connsiteY2" fmla="*/ 2229828 h 2606186"/>
                    <a:gd name="connsiteX3" fmla="*/ 3917782 w 3917782"/>
                    <a:gd name="connsiteY3" fmla="*/ 2601303 h 2606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17782" h="2606186">
                      <a:moveTo>
                        <a:pt x="98257" y="162903"/>
                      </a:moveTo>
                      <a:cubicBezTo>
                        <a:pt x="10150" y="14471"/>
                        <a:pt x="-77956" y="-133960"/>
                        <a:pt x="117307" y="210528"/>
                      </a:cubicBezTo>
                      <a:cubicBezTo>
                        <a:pt x="312570" y="555016"/>
                        <a:pt x="636420" y="1831366"/>
                        <a:pt x="1269832" y="2229828"/>
                      </a:cubicBezTo>
                      <a:cubicBezTo>
                        <a:pt x="1903244" y="2628290"/>
                        <a:pt x="2910513" y="2614796"/>
                        <a:pt x="3917782" y="2601303"/>
                      </a:cubicBezTo>
                    </a:path>
                  </a:pathLst>
                </a:custGeom>
                <a:noFill/>
                <a:ln w="317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Freeform: Shape 17">
                  <a:extLst>
                    <a:ext uri="{FF2B5EF4-FFF2-40B4-BE49-F238E27FC236}">
                      <a16:creationId xmlns:a16="http://schemas.microsoft.com/office/drawing/2014/main" id="{A1DC0035-6E17-7442-6F00-ACB77844B799}"/>
                    </a:ext>
                  </a:extLst>
                </p:cNvPr>
                <p:cNvSpPr/>
                <p:nvPr/>
              </p:nvSpPr>
              <p:spPr>
                <a:xfrm>
                  <a:off x="4638675" y="3752850"/>
                  <a:ext cx="3810000" cy="965302"/>
                </a:xfrm>
                <a:custGeom>
                  <a:avLst/>
                  <a:gdLst>
                    <a:gd name="connsiteX0" fmla="*/ 0 w 3810000"/>
                    <a:gd name="connsiteY0" fmla="*/ 0 h 965302"/>
                    <a:gd name="connsiteX1" fmla="*/ 1800225 w 3810000"/>
                    <a:gd name="connsiteY1" fmla="*/ 933450 h 965302"/>
                    <a:gd name="connsiteX2" fmla="*/ 3810000 w 3810000"/>
                    <a:gd name="connsiteY2" fmla="*/ 657225 h 96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10000" h="965302">
                      <a:moveTo>
                        <a:pt x="0" y="0"/>
                      </a:moveTo>
                      <a:cubicBezTo>
                        <a:pt x="582612" y="411956"/>
                        <a:pt x="1165225" y="823913"/>
                        <a:pt x="1800225" y="933450"/>
                      </a:cubicBezTo>
                      <a:cubicBezTo>
                        <a:pt x="2435225" y="1042987"/>
                        <a:pt x="3122612" y="850106"/>
                        <a:pt x="3810000" y="657225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Freeform: Shape 18">
                  <a:extLst>
                    <a:ext uri="{FF2B5EF4-FFF2-40B4-BE49-F238E27FC236}">
                      <a16:creationId xmlns:a16="http://schemas.microsoft.com/office/drawing/2014/main" id="{9D2DD366-F758-0C76-1905-1A84D47F7351}"/>
                    </a:ext>
                  </a:extLst>
                </p:cNvPr>
                <p:cNvSpPr/>
                <p:nvPr/>
              </p:nvSpPr>
              <p:spPr>
                <a:xfrm>
                  <a:off x="4594171" y="2924175"/>
                  <a:ext cx="3864029" cy="832428"/>
                </a:xfrm>
                <a:custGeom>
                  <a:avLst/>
                  <a:gdLst>
                    <a:gd name="connsiteX0" fmla="*/ 25454 w 3864029"/>
                    <a:gd name="connsiteY0" fmla="*/ 828675 h 832428"/>
                    <a:gd name="connsiteX1" fmla="*/ 120704 w 3864029"/>
                    <a:gd name="connsiteY1" fmla="*/ 819150 h 832428"/>
                    <a:gd name="connsiteX2" fmla="*/ 1701854 w 3864029"/>
                    <a:gd name="connsiteY2" fmla="*/ 752475 h 832428"/>
                    <a:gd name="connsiteX3" fmla="*/ 3864029 w 3864029"/>
                    <a:gd name="connsiteY3" fmla="*/ 0 h 832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4029" h="832428">
                      <a:moveTo>
                        <a:pt x="25454" y="828675"/>
                      </a:moveTo>
                      <a:cubicBezTo>
                        <a:pt x="-66621" y="830262"/>
                        <a:pt x="120704" y="819150"/>
                        <a:pt x="120704" y="819150"/>
                      </a:cubicBezTo>
                      <a:cubicBezTo>
                        <a:pt x="400104" y="806450"/>
                        <a:pt x="1077967" y="889000"/>
                        <a:pt x="1701854" y="752475"/>
                      </a:cubicBezTo>
                      <a:cubicBezTo>
                        <a:pt x="2325741" y="615950"/>
                        <a:pt x="3094885" y="307975"/>
                        <a:pt x="3864029" y="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Freeform: Shape 19">
                  <a:extLst>
                    <a:ext uri="{FF2B5EF4-FFF2-40B4-BE49-F238E27FC236}">
                      <a16:creationId xmlns:a16="http://schemas.microsoft.com/office/drawing/2014/main" id="{39BC801A-41AC-63E8-56D8-774311744665}"/>
                    </a:ext>
                  </a:extLst>
                </p:cNvPr>
                <p:cNvSpPr/>
                <p:nvPr/>
              </p:nvSpPr>
              <p:spPr>
                <a:xfrm>
                  <a:off x="4629150" y="1152525"/>
                  <a:ext cx="3838575" cy="2571750"/>
                </a:xfrm>
                <a:custGeom>
                  <a:avLst/>
                  <a:gdLst>
                    <a:gd name="connsiteX0" fmla="*/ 0 w 3838575"/>
                    <a:gd name="connsiteY0" fmla="*/ 2571750 h 2571750"/>
                    <a:gd name="connsiteX1" fmla="*/ 1133475 w 3838575"/>
                    <a:gd name="connsiteY1" fmla="*/ 800100 h 2571750"/>
                    <a:gd name="connsiteX2" fmla="*/ 3838575 w 3838575"/>
                    <a:gd name="connsiteY2" fmla="*/ 0 h 257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38575" h="2571750">
                      <a:moveTo>
                        <a:pt x="0" y="2571750"/>
                      </a:moveTo>
                      <a:cubicBezTo>
                        <a:pt x="246856" y="1900237"/>
                        <a:pt x="493713" y="1228725"/>
                        <a:pt x="1133475" y="800100"/>
                      </a:cubicBezTo>
                      <a:cubicBezTo>
                        <a:pt x="1773238" y="371475"/>
                        <a:pt x="2805906" y="185737"/>
                        <a:pt x="3838575" y="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F55E84A-3913-0807-C69F-CF6AEF8ED8C5}"/>
                    </a:ext>
                  </a:extLst>
                </p:cNvPr>
                <p:cNvSpPr txBox="1"/>
                <p:nvPr/>
              </p:nvSpPr>
              <p:spPr>
                <a:xfrm>
                  <a:off x="8362949" y="2341777"/>
                  <a:ext cx="46672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P2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659E73D-AB60-E227-4DF9-A332893CC43E}"/>
                    </a:ext>
                  </a:extLst>
                </p:cNvPr>
                <p:cNvSpPr txBox="1"/>
                <p:nvPr/>
              </p:nvSpPr>
              <p:spPr>
                <a:xfrm>
                  <a:off x="8362949" y="3881258"/>
                  <a:ext cx="466725" cy="74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P3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2E1929-2CA4-9236-9900-BC5E4ACF82D1}"/>
                    </a:ext>
                  </a:extLst>
                </p:cNvPr>
                <p:cNvSpPr txBox="1"/>
                <p:nvPr/>
              </p:nvSpPr>
              <p:spPr>
                <a:xfrm>
                  <a:off x="148968" y="2994067"/>
                  <a:ext cx="1117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1"/>
                  </a:lvl1pPr>
                </a:lstStyle>
                <a:p>
                  <a:r>
                    <a:rPr lang="en-IN" dirty="0"/>
                    <a:t>Electron gun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B6C49F12-6457-544D-597F-AF3F981C8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9035" y="1631700"/>
                      <a:ext cx="3061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BDE8D24-4ABA-4CFF-B0E5-1FBF36A511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5" y="1631700"/>
                      <a:ext cx="306174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" r="-1800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628C3BBA-6A3D-6E0D-8FC7-B809D02CF1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9035" y="3341063"/>
                      <a:ext cx="3061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7869161-1D90-4955-8966-B1308A3911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5" y="3341063"/>
                      <a:ext cx="306174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000" r="-1800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11F92F0-F197-E3AB-3F53-818A34E07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0588" y="754079"/>
                      <a:ext cx="4344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EE6E2AA-C970-452C-823E-A16CBC5179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0588" y="754079"/>
                      <a:ext cx="43441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1111" r="-1388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9F10B640-0072-8BDC-2467-E53CD51004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86559" y="1571495"/>
                      <a:ext cx="4344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9F10B640-0072-8BDC-2467-E53CD51004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6559" y="1571495"/>
                      <a:ext cx="434414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1429" r="-114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0155001-52B6-6C2E-22BD-FB3508FEF346}"/>
                    </a:ext>
                  </a:extLst>
                </p:cNvPr>
                <p:cNvSpPr/>
                <p:nvPr/>
              </p:nvSpPr>
              <p:spPr>
                <a:xfrm>
                  <a:off x="7831400" y="221191"/>
                  <a:ext cx="1381125" cy="5067300"/>
                </a:xfrm>
                <a:prstGeom prst="rect">
                  <a:avLst/>
                </a:prstGeom>
                <a:solidFill>
                  <a:schemeClr val="accent1">
                    <a:alpha val="5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2ADCA7-CAD3-1942-5EAE-DB5FF0FD05FE}"/>
                  </a:ext>
                </a:extLst>
              </p:cNvPr>
              <p:cNvSpPr txBox="1"/>
              <p:nvPr/>
            </p:nvSpPr>
            <p:spPr>
              <a:xfrm>
                <a:off x="8315325" y="611819"/>
                <a:ext cx="46672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CF283D8-A871-8491-9E8C-988099D3C316}"/>
                    </a:ext>
                  </a:extLst>
                </p:cNvPr>
                <p:cNvSpPr txBox="1"/>
                <p:nvPr/>
              </p:nvSpPr>
              <p:spPr>
                <a:xfrm>
                  <a:off x="6577175" y="2965099"/>
                  <a:ext cx="434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CF283D8-A871-8491-9E8C-988099D3C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175" y="2965099"/>
                  <a:ext cx="4344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429" r="-1142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D34CBD6-6DA7-767F-CEB8-C04168EEC9BA}"/>
                    </a:ext>
                  </a:extLst>
                </p:cNvPr>
                <p:cNvSpPr txBox="1"/>
                <p:nvPr/>
              </p:nvSpPr>
              <p:spPr>
                <a:xfrm>
                  <a:off x="6546784" y="3685999"/>
                  <a:ext cx="434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D34CBD6-6DA7-767F-CEB8-C04168EEC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784" y="3685999"/>
                  <a:ext cx="4344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429" r="-11429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54F45C1-92CA-CD23-4C79-052E831862AC}"/>
                    </a:ext>
                  </a:extLst>
                </p:cNvPr>
                <p:cNvSpPr txBox="1"/>
                <p:nvPr/>
              </p:nvSpPr>
              <p:spPr>
                <a:xfrm>
                  <a:off x="6842967" y="4525464"/>
                  <a:ext cx="434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54F45C1-92CA-CD23-4C79-052E83186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967" y="4525464"/>
                  <a:ext cx="43441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4286" r="-8571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2237AD3-CE5B-19AF-F63D-65F8CB9843D3}"/>
                    </a:ext>
                  </a:extLst>
                </p:cNvPr>
                <p:cNvSpPr txBox="1"/>
                <p:nvPr/>
              </p:nvSpPr>
              <p:spPr>
                <a:xfrm>
                  <a:off x="6847416" y="4900632"/>
                  <a:ext cx="434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2237AD3-CE5B-19AF-F63D-65F8CB984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416" y="4900632"/>
                  <a:ext cx="43441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1429" r="-1142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A5ABDE-4595-A5D5-73EF-58C4EB939CF1}"/>
              </a:ext>
            </a:extLst>
          </p:cNvPr>
          <p:cNvGrpSpPr/>
          <p:nvPr/>
        </p:nvGrpSpPr>
        <p:grpSpPr>
          <a:xfrm>
            <a:off x="10011848" y="1517193"/>
            <a:ext cx="858713" cy="369331"/>
            <a:chOff x="10011848" y="1517193"/>
            <a:chExt cx="858713" cy="3693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9FBE43-FCD8-5955-C036-CBC76F58CC75}"/>
                </a:ext>
              </a:extLst>
            </p:cNvPr>
            <p:cNvSpPr txBox="1"/>
            <p:nvPr/>
          </p:nvSpPr>
          <p:spPr>
            <a:xfrm>
              <a:off x="10011848" y="1517193"/>
              <a:ext cx="46672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P1</a:t>
              </a:r>
            </a:p>
          </p:txBody>
        </p:sp>
        <p:sp>
          <p:nvSpPr>
            <p:cNvPr id="61" name="Up Arrow 60">
              <a:extLst>
                <a:ext uri="{FF2B5EF4-FFF2-40B4-BE49-F238E27FC236}">
                  <a16:creationId xmlns:a16="http://schemas.microsoft.com/office/drawing/2014/main" id="{0BCCD0AA-3219-9E1D-BAE5-B7F8B0610832}"/>
                </a:ext>
              </a:extLst>
            </p:cNvPr>
            <p:cNvSpPr/>
            <p:nvPr/>
          </p:nvSpPr>
          <p:spPr>
            <a:xfrm flipH="1">
              <a:off x="10457367" y="1580635"/>
              <a:ext cx="108394" cy="246222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72978B11-9E5C-1816-5B27-A7865AF1BE4D}"/>
                </a:ext>
              </a:extLst>
            </p:cNvPr>
            <p:cNvSpPr/>
            <p:nvPr/>
          </p:nvSpPr>
          <p:spPr>
            <a:xfrm flipH="1">
              <a:off x="10609767" y="1584753"/>
              <a:ext cx="108394" cy="246222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Up Arrow 62">
              <a:extLst>
                <a:ext uri="{FF2B5EF4-FFF2-40B4-BE49-F238E27FC236}">
                  <a16:creationId xmlns:a16="http://schemas.microsoft.com/office/drawing/2014/main" id="{6A55FB7C-004A-E222-5CB2-94622A9BB2BE}"/>
                </a:ext>
              </a:extLst>
            </p:cNvPr>
            <p:cNvSpPr/>
            <p:nvPr/>
          </p:nvSpPr>
          <p:spPr>
            <a:xfrm flipH="1">
              <a:off x="10762167" y="1588869"/>
              <a:ext cx="108394" cy="246222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26A756-39D7-2666-C053-60134685935B}"/>
              </a:ext>
            </a:extLst>
          </p:cNvPr>
          <p:cNvGrpSpPr/>
          <p:nvPr/>
        </p:nvGrpSpPr>
        <p:grpSpPr>
          <a:xfrm>
            <a:off x="10082207" y="4340798"/>
            <a:ext cx="706313" cy="369331"/>
            <a:chOff x="10082207" y="4340798"/>
            <a:chExt cx="706313" cy="36933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66397C-6468-E606-F737-924FD22E70C9}"/>
                </a:ext>
              </a:extLst>
            </p:cNvPr>
            <p:cNvSpPr txBox="1"/>
            <p:nvPr/>
          </p:nvSpPr>
          <p:spPr>
            <a:xfrm>
              <a:off x="10082207" y="4340798"/>
              <a:ext cx="46672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P2</a:t>
              </a:r>
            </a:p>
          </p:txBody>
        </p:sp>
        <p:sp>
          <p:nvSpPr>
            <p:cNvPr id="67" name="Up Arrow 66">
              <a:extLst>
                <a:ext uri="{FF2B5EF4-FFF2-40B4-BE49-F238E27FC236}">
                  <a16:creationId xmlns:a16="http://schemas.microsoft.com/office/drawing/2014/main" id="{168428F3-AAF6-803E-B34E-1388F06C0510}"/>
                </a:ext>
              </a:extLst>
            </p:cNvPr>
            <p:cNvSpPr/>
            <p:nvPr/>
          </p:nvSpPr>
          <p:spPr>
            <a:xfrm rot="10800000" flipH="1">
              <a:off x="10527726" y="4404240"/>
              <a:ext cx="108394" cy="246222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Up Arrow 67">
              <a:extLst>
                <a:ext uri="{FF2B5EF4-FFF2-40B4-BE49-F238E27FC236}">
                  <a16:creationId xmlns:a16="http://schemas.microsoft.com/office/drawing/2014/main" id="{CCD3B257-B51A-0720-A37B-F801AA9F9D78}"/>
                </a:ext>
              </a:extLst>
            </p:cNvPr>
            <p:cNvSpPr/>
            <p:nvPr/>
          </p:nvSpPr>
          <p:spPr>
            <a:xfrm rot="10800000" flipH="1">
              <a:off x="10680126" y="4408358"/>
              <a:ext cx="108394" cy="246222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A278B2-840C-A6D9-2FA4-42C135526F14}"/>
              </a:ext>
            </a:extLst>
          </p:cNvPr>
          <p:cNvGrpSpPr/>
          <p:nvPr/>
        </p:nvGrpSpPr>
        <p:grpSpPr>
          <a:xfrm>
            <a:off x="10082207" y="4802463"/>
            <a:ext cx="706313" cy="369331"/>
            <a:chOff x="10082207" y="4340798"/>
            <a:chExt cx="706313" cy="36933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84074C-1C05-7E91-D5CE-183522E06902}"/>
                </a:ext>
              </a:extLst>
            </p:cNvPr>
            <p:cNvSpPr txBox="1"/>
            <p:nvPr/>
          </p:nvSpPr>
          <p:spPr>
            <a:xfrm>
              <a:off x="10082207" y="4340798"/>
              <a:ext cx="46672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P3</a:t>
              </a:r>
            </a:p>
          </p:txBody>
        </p:sp>
        <p:sp>
          <p:nvSpPr>
            <p:cNvPr id="73" name="Up Arrow 72">
              <a:extLst>
                <a:ext uri="{FF2B5EF4-FFF2-40B4-BE49-F238E27FC236}">
                  <a16:creationId xmlns:a16="http://schemas.microsoft.com/office/drawing/2014/main" id="{1B83BBAF-BCC2-B10C-081A-2F2EA685CFAD}"/>
                </a:ext>
              </a:extLst>
            </p:cNvPr>
            <p:cNvSpPr/>
            <p:nvPr/>
          </p:nvSpPr>
          <p:spPr>
            <a:xfrm rot="10800000" flipH="1">
              <a:off x="10527726" y="4404240"/>
              <a:ext cx="108394" cy="246222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Up Arrow 73">
              <a:extLst>
                <a:ext uri="{FF2B5EF4-FFF2-40B4-BE49-F238E27FC236}">
                  <a16:creationId xmlns:a16="http://schemas.microsoft.com/office/drawing/2014/main" id="{F253A13D-2D82-D53C-6BA4-DCADBA7F6856}"/>
                </a:ext>
              </a:extLst>
            </p:cNvPr>
            <p:cNvSpPr/>
            <p:nvPr/>
          </p:nvSpPr>
          <p:spPr>
            <a:xfrm rot="10800000" flipH="1">
              <a:off x="10680126" y="4408358"/>
              <a:ext cx="108394" cy="246222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8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8" grpId="0" animBg="1"/>
      <p:bldP spid="39" grpId="0"/>
      <p:bldP spid="48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B4EDE-C602-564B-221D-A8B1C3819BCC}"/>
              </a:ext>
            </a:extLst>
          </p:cNvPr>
          <p:cNvSpPr txBox="1"/>
          <p:nvPr/>
        </p:nvSpPr>
        <p:spPr>
          <a:xfrm>
            <a:off x="347940" y="151307"/>
            <a:ext cx="3948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Representation of qubit states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A5A63-3EE2-D6D4-0EAB-1581FCB9BE2F}"/>
              </a:ext>
            </a:extLst>
          </p:cNvPr>
          <p:cNvGrpSpPr/>
          <p:nvPr/>
        </p:nvGrpSpPr>
        <p:grpSpPr>
          <a:xfrm>
            <a:off x="401108" y="787638"/>
            <a:ext cx="3697610" cy="513217"/>
            <a:chOff x="776671" y="950803"/>
            <a:chExt cx="3697610" cy="513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E2D470-9812-B4F8-5248-16F3343EE411}"/>
                    </a:ext>
                  </a:extLst>
                </p:cNvPr>
                <p:cNvSpPr txBox="1"/>
                <p:nvPr/>
              </p:nvSpPr>
              <p:spPr>
                <a:xfrm>
                  <a:off x="1744559" y="950803"/>
                  <a:ext cx="2729722" cy="513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E2D470-9812-B4F8-5248-16F3343EE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559" y="950803"/>
                  <a:ext cx="2729722" cy="513217"/>
                </a:xfrm>
                <a:prstGeom prst="rect">
                  <a:avLst/>
                </a:prstGeom>
                <a:blipFill>
                  <a:blip r:embed="rId2"/>
                  <a:stretch>
                    <a:fillRect t="-238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6C57268-F83A-A044-3888-4B5378283EEB}"/>
                    </a:ext>
                  </a:extLst>
                </p:cNvPr>
                <p:cNvSpPr txBox="1"/>
                <p:nvPr/>
              </p:nvSpPr>
              <p:spPr>
                <a:xfrm>
                  <a:off x="776671" y="1022745"/>
                  <a:ext cx="489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6C57268-F83A-A044-3888-4B5378283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71" y="1022745"/>
                  <a:ext cx="48923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6EFA185-58DA-612B-A8FF-DC4BFB2DC109}"/>
                </a:ext>
              </a:extLst>
            </p:cNvPr>
            <p:cNvCxnSpPr>
              <a:cxnSpLocks/>
            </p:cNvCxnSpPr>
            <p:nvPr/>
          </p:nvCxnSpPr>
          <p:spPr>
            <a:xfrm>
              <a:off x="1288886" y="1207981"/>
              <a:ext cx="3830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A89E40-4CD3-914D-5C6D-9A771F3F1CB1}"/>
                  </a:ext>
                </a:extLst>
              </p:cNvPr>
              <p:cNvSpPr txBox="1"/>
              <p:nvPr/>
            </p:nvSpPr>
            <p:spPr>
              <a:xfrm>
                <a:off x="5970928" y="5625292"/>
                <a:ext cx="3163434" cy="554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A89E40-4CD3-914D-5C6D-9A771F3F1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928" y="5625292"/>
                <a:ext cx="3163434" cy="554383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B61CBF5-696D-8744-44C2-62E74B25D1B8}"/>
              </a:ext>
            </a:extLst>
          </p:cNvPr>
          <p:cNvSpPr txBox="1"/>
          <p:nvPr/>
        </p:nvSpPr>
        <p:spPr>
          <a:xfrm>
            <a:off x="350924" y="4656069"/>
            <a:ext cx="25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Composite qubit states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099828-ABD8-C43F-D7AA-54DE5E89F166}"/>
              </a:ext>
            </a:extLst>
          </p:cNvPr>
          <p:cNvGrpSpPr/>
          <p:nvPr/>
        </p:nvGrpSpPr>
        <p:grpSpPr>
          <a:xfrm>
            <a:off x="4913611" y="1228912"/>
            <a:ext cx="1445525" cy="847610"/>
            <a:chOff x="6278647" y="1243248"/>
            <a:chExt cx="1445525" cy="847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958A576-E687-F9A2-17BF-01E219554309}"/>
                    </a:ext>
                  </a:extLst>
                </p:cNvPr>
                <p:cNvSpPr txBox="1"/>
                <p:nvPr/>
              </p:nvSpPr>
              <p:spPr>
                <a:xfrm>
                  <a:off x="6278648" y="1243248"/>
                  <a:ext cx="1445524" cy="289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958A576-E687-F9A2-17BF-01E219554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648" y="1243248"/>
                  <a:ext cx="1445524" cy="289951"/>
                </a:xfrm>
                <a:prstGeom prst="rect">
                  <a:avLst/>
                </a:prstGeom>
                <a:blipFill>
                  <a:blip r:embed="rId5"/>
                  <a:stretch>
                    <a:fillRect l="-2609" t="-4167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DE72F5F-4DA3-9DD2-30DA-F0378546288F}"/>
                    </a:ext>
                  </a:extLst>
                </p:cNvPr>
                <p:cNvSpPr txBox="1"/>
                <p:nvPr/>
              </p:nvSpPr>
              <p:spPr>
                <a:xfrm>
                  <a:off x="6278647" y="1800907"/>
                  <a:ext cx="1445524" cy="289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DE72F5F-4DA3-9DD2-30DA-F03785462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647" y="1800907"/>
                  <a:ext cx="1445524" cy="289951"/>
                </a:xfrm>
                <a:prstGeom prst="rect">
                  <a:avLst/>
                </a:prstGeom>
                <a:blipFill>
                  <a:blip r:embed="rId6"/>
                  <a:stretch>
                    <a:fillRect l="-1739" t="-416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62D2EC-483E-E588-F5CB-71FB7B3A9440}"/>
                  </a:ext>
                </a:extLst>
              </p:cNvPr>
              <p:cNvSpPr txBox="1"/>
              <p:nvPr/>
            </p:nvSpPr>
            <p:spPr>
              <a:xfrm>
                <a:off x="9298850" y="5331552"/>
                <a:ext cx="2432910" cy="1054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1. 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1. 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2.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62D2EC-483E-E588-F5CB-71FB7B3A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850" y="5331552"/>
                <a:ext cx="2432910" cy="1054328"/>
              </a:xfrm>
              <a:prstGeom prst="rect">
                <a:avLst/>
              </a:prstGeom>
              <a:blipFill>
                <a:blip r:embed="rId7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5F078-624C-A9B4-B1E3-DD7E88B7F54B}"/>
                  </a:ext>
                </a:extLst>
              </p:cNvPr>
              <p:cNvSpPr txBox="1"/>
              <p:nvPr/>
            </p:nvSpPr>
            <p:spPr>
              <a:xfrm>
                <a:off x="888119" y="1557592"/>
                <a:ext cx="2583272" cy="569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5F078-624C-A9B4-B1E3-DD7E88B7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19" y="1557592"/>
                <a:ext cx="2583272" cy="569708"/>
              </a:xfrm>
              <a:prstGeom prst="rect">
                <a:avLst/>
              </a:prstGeom>
              <a:blipFill>
                <a:blip r:embed="rId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C13E8C-BFB5-D161-669B-F0C6663690FD}"/>
                  </a:ext>
                </a:extLst>
              </p:cNvPr>
              <p:cNvSpPr txBox="1"/>
              <p:nvPr/>
            </p:nvSpPr>
            <p:spPr>
              <a:xfrm>
                <a:off x="4252888" y="651825"/>
                <a:ext cx="29537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C13E8C-BFB5-D161-669B-F0C66636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88" y="651825"/>
                <a:ext cx="295378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EA599B-A44E-31FE-679A-A254AD4AE505}"/>
                  </a:ext>
                </a:extLst>
              </p:cNvPr>
              <p:cNvSpPr txBox="1"/>
              <p:nvPr/>
            </p:nvSpPr>
            <p:spPr>
              <a:xfrm>
                <a:off x="7264498" y="1310460"/>
                <a:ext cx="3873036" cy="381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EA599B-A44E-31FE-679A-A254AD4A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98" y="1310460"/>
                <a:ext cx="3873036" cy="381451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6ABD28-A6CB-19DA-D079-2BB1D3D57535}"/>
                  </a:ext>
                </a:extLst>
              </p:cNvPr>
              <p:cNvSpPr txBox="1"/>
              <p:nvPr/>
            </p:nvSpPr>
            <p:spPr>
              <a:xfrm>
                <a:off x="8021568" y="709794"/>
                <a:ext cx="19111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6ABD28-A6CB-19DA-D079-2BB1D3D57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8" y="709794"/>
                <a:ext cx="19111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CF6282-7A97-AC9D-8090-607DA27D7218}"/>
                  </a:ext>
                </a:extLst>
              </p:cNvPr>
              <p:cNvSpPr txBox="1"/>
              <p:nvPr/>
            </p:nvSpPr>
            <p:spPr>
              <a:xfrm>
                <a:off x="77401" y="2814723"/>
                <a:ext cx="3873036" cy="381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CF6282-7A97-AC9D-8090-607DA27D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1" y="2814723"/>
                <a:ext cx="3873036" cy="381451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0C684A-DD9E-5ABF-0AF5-8064578F4DB0}"/>
                  </a:ext>
                </a:extLst>
              </p:cNvPr>
              <p:cNvSpPr txBox="1"/>
              <p:nvPr/>
            </p:nvSpPr>
            <p:spPr>
              <a:xfrm>
                <a:off x="3551575" y="2802956"/>
                <a:ext cx="387303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0C684A-DD9E-5ABF-0AF5-8064578F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75" y="2802956"/>
                <a:ext cx="3873037" cy="404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4C46A7D-33BB-48F1-6B26-62C8EFA48EDE}"/>
              </a:ext>
            </a:extLst>
          </p:cNvPr>
          <p:cNvGrpSpPr/>
          <p:nvPr/>
        </p:nvGrpSpPr>
        <p:grpSpPr>
          <a:xfrm>
            <a:off x="7710850" y="2189711"/>
            <a:ext cx="2221897" cy="1334095"/>
            <a:chOff x="7710850" y="2189711"/>
            <a:chExt cx="2221897" cy="1334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AF17018-A307-5E51-0601-3D9E4E45EA31}"/>
                    </a:ext>
                  </a:extLst>
                </p:cNvPr>
                <p:cNvSpPr txBox="1"/>
                <p:nvPr/>
              </p:nvSpPr>
              <p:spPr>
                <a:xfrm>
                  <a:off x="7710850" y="2189711"/>
                  <a:ext cx="2221897" cy="6132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AF17018-A307-5E51-0601-3D9E4E45E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850" y="2189711"/>
                  <a:ext cx="2221897" cy="613245"/>
                </a:xfrm>
                <a:prstGeom prst="rect">
                  <a:avLst/>
                </a:prstGeom>
                <a:blipFill>
                  <a:blip r:embed="rId1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F0FE07A-8E32-AFF1-9DCC-81E917C1A2CE}"/>
                    </a:ext>
                  </a:extLst>
                </p:cNvPr>
                <p:cNvSpPr txBox="1"/>
                <p:nvPr/>
              </p:nvSpPr>
              <p:spPr>
                <a:xfrm>
                  <a:off x="7853135" y="2910561"/>
                  <a:ext cx="1937326" cy="6132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F0FE07A-8E32-AFF1-9DCC-81E917C1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135" y="2910561"/>
                  <a:ext cx="1937326" cy="613245"/>
                </a:xfrm>
                <a:prstGeom prst="rect">
                  <a:avLst/>
                </a:prstGeom>
                <a:blipFill>
                  <a:blip r:embed="rId1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5B9520D-D63C-AE0F-7EB6-EF17390E5A23}"/>
                  </a:ext>
                </a:extLst>
              </p:cNvPr>
              <p:cNvSpPr txBox="1"/>
              <p:nvPr/>
            </p:nvSpPr>
            <p:spPr>
              <a:xfrm>
                <a:off x="888118" y="3534486"/>
                <a:ext cx="4748255" cy="613245"/>
              </a:xfrm>
              <a:prstGeom prst="rect">
                <a:avLst/>
              </a:prstGeom>
              <a:noFill/>
              <a:ln w="15875"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5B9520D-D63C-AE0F-7EB6-EF17390E5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18" y="3534486"/>
                <a:ext cx="4748255" cy="613245"/>
              </a:xfrm>
              <a:prstGeom prst="rect">
                <a:avLst/>
              </a:prstGeom>
              <a:blipFill>
                <a:blip r:embed="rId16"/>
                <a:stretch>
                  <a:fillRect b="-3922"/>
                </a:stretch>
              </a:blipFill>
              <a:ln w="15875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E16821A-2EA6-4077-9429-A87092118DE8}"/>
              </a:ext>
            </a:extLst>
          </p:cNvPr>
          <p:cNvGrpSpPr/>
          <p:nvPr/>
        </p:nvGrpSpPr>
        <p:grpSpPr>
          <a:xfrm>
            <a:off x="645726" y="5202432"/>
            <a:ext cx="3697611" cy="1400101"/>
            <a:chOff x="776671" y="950803"/>
            <a:chExt cx="3697611" cy="1400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98101-938B-6526-CCC3-3C424A85EE38}"/>
                    </a:ext>
                  </a:extLst>
                </p:cNvPr>
                <p:cNvSpPr txBox="1"/>
                <p:nvPr/>
              </p:nvSpPr>
              <p:spPr>
                <a:xfrm>
                  <a:off x="1744559" y="950803"/>
                  <a:ext cx="2729722" cy="513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98101-938B-6526-CCC3-3C424A85E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559" y="950803"/>
                  <a:ext cx="2729722" cy="513217"/>
                </a:xfrm>
                <a:prstGeom prst="rect">
                  <a:avLst/>
                </a:prstGeom>
                <a:blipFill>
                  <a:blip r:embed="rId17"/>
                  <a:stretch>
                    <a:fillRect t="-238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339B574-9A93-8CC8-9277-36133F35FBDC}"/>
                    </a:ext>
                  </a:extLst>
                </p:cNvPr>
                <p:cNvSpPr txBox="1"/>
                <p:nvPr/>
              </p:nvSpPr>
              <p:spPr>
                <a:xfrm>
                  <a:off x="776671" y="1022745"/>
                  <a:ext cx="489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339B574-9A93-8CC8-9277-36133F35F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71" y="1022745"/>
                  <a:ext cx="48923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83CA12A-D866-C59D-0D8A-F44B58F31D35}"/>
                    </a:ext>
                  </a:extLst>
                </p:cNvPr>
                <p:cNvSpPr txBox="1"/>
                <p:nvPr/>
              </p:nvSpPr>
              <p:spPr>
                <a:xfrm>
                  <a:off x="1746163" y="1837687"/>
                  <a:ext cx="2728119" cy="513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20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83CA12A-D866-C59D-0D8A-F44B58F31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163" y="1837687"/>
                  <a:ext cx="2728119" cy="513217"/>
                </a:xfrm>
                <a:prstGeom prst="rect">
                  <a:avLst/>
                </a:prstGeom>
                <a:blipFill>
                  <a:blip r:embed="rId19"/>
                  <a:stretch>
                    <a:fillRect t="-2439"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E0E832-7848-9CB3-D7C6-3C1241D2FD51}"/>
                    </a:ext>
                  </a:extLst>
                </p:cNvPr>
                <p:cNvSpPr txBox="1"/>
                <p:nvPr/>
              </p:nvSpPr>
              <p:spPr>
                <a:xfrm>
                  <a:off x="776671" y="1909629"/>
                  <a:ext cx="489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E0E832-7848-9CB3-D7C6-3C1241D2F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71" y="1909629"/>
                  <a:ext cx="489236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3C2A248-9E63-092D-2902-EA8BE58A1BC8}"/>
                </a:ext>
              </a:extLst>
            </p:cNvPr>
            <p:cNvCxnSpPr>
              <a:cxnSpLocks/>
            </p:cNvCxnSpPr>
            <p:nvPr/>
          </p:nvCxnSpPr>
          <p:spPr>
            <a:xfrm>
              <a:off x="1288886" y="1207981"/>
              <a:ext cx="3830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1B5D9B1-B174-3F73-BD96-AD5FDE0C8DE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886" y="2094295"/>
              <a:ext cx="3830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79AAFF-6B80-B684-909A-74ED40029EE5}"/>
              </a:ext>
            </a:extLst>
          </p:cNvPr>
          <p:cNvGrpSpPr/>
          <p:nvPr/>
        </p:nvGrpSpPr>
        <p:grpSpPr>
          <a:xfrm>
            <a:off x="4184821" y="2305185"/>
            <a:ext cx="992579" cy="580662"/>
            <a:chOff x="4184821" y="2305185"/>
            <a:chExt cx="992579" cy="58066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BAA7474-F667-B1EB-1862-1A2A7A21F18C}"/>
                </a:ext>
              </a:extLst>
            </p:cNvPr>
            <p:cNvCxnSpPr/>
            <p:nvPr/>
          </p:nvCxnSpPr>
          <p:spPr>
            <a:xfrm flipH="1">
              <a:off x="4390767" y="2561967"/>
              <a:ext cx="197708" cy="323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2365299-1822-5545-A925-4C2F5ED500ED}"/>
                </a:ext>
              </a:extLst>
            </p:cNvPr>
            <p:cNvSpPr txBox="1"/>
            <p:nvPr/>
          </p:nvSpPr>
          <p:spPr>
            <a:xfrm>
              <a:off x="4184821" y="2305185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global phase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C3C9C4-4588-0967-6C69-98B3FEE87BA8}"/>
              </a:ext>
            </a:extLst>
          </p:cNvPr>
          <p:cNvGrpSpPr/>
          <p:nvPr/>
        </p:nvGrpSpPr>
        <p:grpSpPr>
          <a:xfrm>
            <a:off x="6185610" y="2245297"/>
            <a:ext cx="1119474" cy="609213"/>
            <a:chOff x="6185610" y="2245297"/>
            <a:chExt cx="1119474" cy="609213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1C6AAC-45C4-188E-E977-7C799A9D7D79}"/>
                </a:ext>
              </a:extLst>
            </p:cNvPr>
            <p:cNvCxnSpPr/>
            <p:nvPr/>
          </p:nvCxnSpPr>
          <p:spPr>
            <a:xfrm flipH="1">
              <a:off x="6359135" y="2530630"/>
              <a:ext cx="197708" cy="323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F1AFB3-E238-76A1-0F13-8C581A376065}"/>
                </a:ext>
              </a:extLst>
            </p:cNvPr>
            <p:cNvSpPr txBox="1"/>
            <p:nvPr/>
          </p:nvSpPr>
          <p:spPr>
            <a:xfrm>
              <a:off x="6185610" y="2245297"/>
              <a:ext cx="1119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relative phase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BB14337-899D-1912-E2C5-F8263F78F02C}"/>
              </a:ext>
            </a:extLst>
          </p:cNvPr>
          <p:cNvGrpSpPr/>
          <p:nvPr/>
        </p:nvGrpSpPr>
        <p:grpSpPr>
          <a:xfrm>
            <a:off x="9724558" y="2445391"/>
            <a:ext cx="1835792" cy="771792"/>
            <a:chOff x="9724558" y="2445391"/>
            <a:chExt cx="1835792" cy="771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942F135-EA6D-8DA6-36C7-507110984301}"/>
                    </a:ext>
                  </a:extLst>
                </p:cNvPr>
                <p:cNvSpPr txBox="1"/>
                <p:nvPr/>
              </p:nvSpPr>
              <p:spPr>
                <a:xfrm>
                  <a:off x="9724558" y="2445391"/>
                  <a:ext cx="18357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942F135-EA6D-8DA6-36C7-507110984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558" y="2445391"/>
                  <a:ext cx="1835792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181948-98AB-87BF-846A-5451EE64252F}"/>
                </a:ext>
              </a:extLst>
            </p:cNvPr>
            <p:cNvSpPr txBox="1"/>
            <p:nvPr/>
          </p:nvSpPr>
          <p:spPr>
            <a:xfrm>
              <a:off x="10218984" y="2940184"/>
              <a:ext cx="1119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relative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3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5" grpId="0"/>
      <p:bldP spid="27" grpId="0"/>
      <p:bldP spid="32" grpId="0"/>
      <p:bldP spid="36" grpId="0"/>
      <p:bldP spid="38" grpId="0"/>
      <p:bldP spid="41" grpId="0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66235-B3B2-4D04-B1C3-1089274B8828}"/>
              </a:ext>
            </a:extLst>
          </p:cNvPr>
          <p:cNvSpPr txBox="1"/>
          <p:nvPr/>
        </p:nvSpPr>
        <p:spPr>
          <a:xfrm>
            <a:off x="195309" y="470515"/>
            <a:ext cx="11301274" cy="6502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Features that differentiates Quantum Computers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A05F0-1570-463B-ADDF-E8E7FDCED882}"/>
              </a:ext>
            </a:extLst>
          </p:cNvPr>
          <p:cNvSpPr txBox="1"/>
          <p:nvPr/>
        </p:nvSpPr>
        <p:spPr>
          <a:xfrm>
            <a:off x="905523" y="1660124"/>
            <a:ext cx="5752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Interference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Superposition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Entanglement</a:t>
            </a:r>
          </a:p>
        </p:txBody>
      </p:sp>
    </p:spTree>
    <p:extLst>
      <p:ext uri="{BB962C8B-B14F-4D97-AF65-F5344CB8AC3E}">
        <p14:creationId xmlns:p14="http://schemas.microsoft.com/office/powerpoint/2010/main" val="319666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34464E-9E09-44E9-9859-247AFDCA43AD}"/>
                  </a:ext>
                </a:extLst>
              </p:cNvPr>
              <p:cNvSpPr txBox="1"/>
              <p:nvPr/>
            </p:nvSpPr>
            <p:spPr>
              <a:xfrm>
                <a:off x="573135" y="4789075"/>
                <a:ext cx="8819439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 – </a:t>
                </a:r>
                <a:r>
                  <a:rPr lang="en-IN" sz="1600" b="0" dirty="0">
                    <a:ea typeface="Cambria Math" panose="02040503050406030204" pitchFamily="18" charset="0"/>
                  </a:rPr>
                  <a:t>Wavelength of the wave</a:t>
                </a:r>
              </a:p>
              <a:p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f - </a:t>
                </a:r>
                <a:r>
                  <a:rPr lang="en-IN" b="0" dirty="0">
                    <a:ea typeface="Cambria Math" panose="02040503050406030204" pitchFamily="18" charset="0"/>
                  </a:rPr>
                  <a:t> </a:t>
                </a:r>
                <a:r>
                  <a:rPr lang="en-IN" sz="1600" b="0" dirty="0">
                    <a:ea typeface="Cambria Math" panose="02040503050406030204" pitchFamily="18" charset="0"/>
                  </a:rPr>
                  <a:t>frequency of the wave (Number of cycles </a:t>
                </a:r>
                <a:r>
                  <a:rPr lang="en-IN" sz="1600" dirty="0">
                    <a:ea typeface="Cambria Math" panose="02040503050406030204" pitchFamily="18" charset="0"/>
                  </a:rPr>
                  <a:t>per unit time)</a:t>
                </a:r>
                <a:endParaRPr lang="en-IN" sz="1600" b="0" dirty="0">
                  <a:ea typeface="Cambria Math" panose="02040503050406030204" pitchFamily="18" charset="0"/>
                </a:endParaRPr>
              </a:p>
              <a:p>
                <a:endParaRPr lang="en-IN" sz="1600" b="0" dirty="0">
                  <a:ea typeface="Cambria Math" panose="02040503050406030204" pitchFamily="18" charset="0"/>
                </a:endParaRPr>
              </a:p>
              <a:p>
                <a:r>
                  <a:rPr lang="en-IN" b="0" dirty="0">
                    <a:ea typeface="Cambria Math" panose="02040503050406030204" pitchFamily="18" charset="0"/>
                  </a:rPr>
                  <a:t>If one cycle is expressed as 2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 radians,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N" dirty="0"/>
                  <a:t> corresponds to </a:t>
                </a:r>
                <a:r>
                  <a:rPr lang="en-IN" b="0" dirty="0"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34464E-9E09-44E9-9859-247AFDCA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5" y="4789075"/>
                <a:ext cx="8819439" cy="1354217"/>
              </a:xfrm>
              <a:prstGeom prst="rect">
                <a:avLst/>
              </a:prstGeom>
              <a:blipFill>
                <a:blip r:embed="rId2"/>
                <a:stretch>
                  <a:fillRect l="-1589" t="-5856" b="-9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34F25B3-9A27-47EC-A3B4-F15DA160EACB}"/>
              </a:ext>
            </a:extLst>
          </p:cNvPr>
          <p:cNvSpPr txBox="1"/>
          <p:nvPr/>
        </p:nvSpPr>
        <p:spPr>
          <a:xfrm>
            <a:off x="330269" y="218389"/>
            <a:ext cx="1001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9E3202-9459-440A-B59F-1AF4CDD84B40}"/>
                  </a:ext>
                </a:extLst>
              </p:cNvPr>
              <p:cNvSpPr txBox="1"/>
              <p:nvPr/>
            </p:nvSpPr>
            <p:spPr>
              <a:xfrm>
                <a:off x="3618545" y="3889257"/>
                <a:ext cx="4224134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9E3202-9459-440A-B59F-1AF4CDD84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545" y="3889257"/>
                <a:ext cx="4224134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DC8E8BA-EA07-4371-BE01-B978FB86F7B9}"/>
              </a:ext>
            </a:extLst>
          </p:cNvPr>
          <p:cNvGrpSpPr/>
          <p:nvPr/>
        </p:nvGrpSpPr>
        <p:grpSpPr>
          <a:xfrm>
            <a:off x="113076" y="838477"/>
            <a:ext cx="11525548" cy="2949178"/>
            <a:chOff x="113076" y="838477"/>
            <a:chExt cx="11525548" cy="29491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5DB955-1EAF-4431-ACAB-74457BC5DC3F}"/>
                </a:ext>
              </a:extLst>
            </p:cNvPr>
            <p:cNvGrpSpPr/>
            <p:nvPr/>
          </p:nvGrpSpPr>
          <p:grpSpPr>
            <a:xfrm>
              <a:off x="330269" y="838477"/>
              <a:ext cx="11308355" cy="2949178"/>
              <a:chOff x="825622" y="3549278"/>
              <a:chExt cx="6613864" cy="294917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033C47D-CCF5-49DC-B4B8-CAE7A5459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22" y="3914750"/>
                <a:ext cx="6613864" cy="240784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3D02AC7-A6D2-4CAB-89FD-B0E7EBECF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22" y="5092036"/>
                <a:ext cx="66138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8733B17-4993-4B7A-AD37-73E9E2C3595C}"/>
                  </a:ext>
                </a:extLst>
              </p:cNvPr>
              <p:cNvCxnSpPr/>
              <p:nvPr/>
            </p:nvCxnSpPr>
            <p:spPr>
              <a:xfrm>
                <a:off x="2956274" y="3781887"/>
                <a:ext cx="0" cy="2672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2C2A88B-172F-4760-AA8C-7118BC31C99C}"/>
                  </a:ext>
                </a:extLst>
              </p:cNvPr>
              <p:cNvCxnSpPr/>
              <p:nvPr/>
            </p:nvCxnSpPr>
            <p:spPr>
              <a:xfrm>
                <a:off x="967666" y="3826277"/>
                <a:ext cx="198860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5CCAF7B-2EED-44C2-A93C-A896E98C20A1}"/>
                  </a:ext>
                </a:extLst>
              </p:cNvPr>
              <p:cNvCxnSpPr/>
              <p:nvPr/>
            </p:nvCxnSpPr>
            <p:spPr>
              <a:xfrm>
                <a:off x="949910" y="3826277"/>
                <a:ext cx="0" cy="2672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1171B6C-17CF-4A34-9507-BD4FEE0A069A}"/>
                      </a:ext>
                    </a:extLst>
                  </p:cNvPr>
                  <p:cNvSpPr txBox="1"/>
                  <p:nvPr/>
                </p:nvSpPr>
                <p:spPr>
                  <a:xfrm>
                    <a:off x="1278738" y="3549278"/>
                    <a:ext cx="14700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radians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IN" b="0" dirty="0">
                        <a:ea typeface="Cambria Math" panose="02040503050406030204" pitchFamily="18" charset="0"/>
                      </a:rPr>
                      <a:t> </a:t>
                    </a:r>
                    <a:endParaRPr lang="en-IN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1171B6C-17CF-4A34-9507-BD4FEE0A06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8738" y="3549278"/>
                    <a:ext cx="147008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90" t="-4444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7A196F-0EF6-4EAC-9782-40A614D65A00}"/>
                </a:ext>
              </a:extLst>
            </p:cNvPr>
            <p:cNvSpPr txBox="1"/>
            <p:nvPr/>
          </p:nvSpPr>
          <p:spPr>
            <a:xfrm>
              <a:off x="148342" y="101928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38CD7C-45B1-4FF4-A3CA-945332633273}"/>
                </a:ext>
              </a:extLst>
            </p:cNvPr>
            <p:cNvSpPr txBox="1"/>
            <p:nvPr/>
          </p:nvSpPr>
          <p:spPr>
            <a:xfrm>
              <a:off x="113076" y="3370858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4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907906-2146-BED8-0D01-1712443F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2938" y="1021590"/>
            <a:ext cx="4754936" cy="2360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F0A6A-8E8D-45F1-905E-733985329FE6}"/>
                  </a:ext>
                </a:extLst>
              </p:cNvPr>
              <p:cNvSpPr txBox="1"/>
              <p:nvPr/>
            </p:nvSpPr>
            <p:spPr>
              <a:xfrm>
                <a:off x="5447700" y="1590553"/>
                <a:ext cx="6094520" cy="562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2=2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F0A6A-8E8D-45F1-905E-733985329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00" y="1590553"/>
                <a:ext cx="6094520" cy="56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2E9758D-E78C-4A93-A515-B56F4B40B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13" y="2153528"/>
            <a:ext cx="6423336" cy="3179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D464BB-FB36-486D-90F1-C3B8C660D4B8}"/>
              </a:ext>
            </a:extLst>
          </p:cNvPr>
          <p:cNvSpPr txBox="1"/>
          <p:nvPr/>
        </p:nvSpPr>
        <p:spPr>
          <a:xfrm>
            <a:off x="241408" y="131654"/>
            <a:ext cx="321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Destructive Interference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26C7D-02B1-4191-BE0C-4CE12485379D}"/>
              </a:ext>
            </a:extLst>
          </p:cNvPr>
          <p:cNvSpPr txBox="1"/>
          <p:nvPr/>
        </p:nvSpPr>
        <p:spPr>
          <a:xfrm>
            <a:off x="4427538" y="331823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+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47821A-74AC-440F-BC3F-1765351FF366}"/>
              </a:ext>
            </a:extLst>
          </p:cNvPr>
          <p:cNvGrpSpPr/>
          <p:nvPr/>
        </p:nvGrpSpPr>
        <p:grpSpPr>
          <a:xfrm>
            <a:off x="93711" y="3641398"/>
            <a:ext cx="4957005" cy="3067890"/>
            <a:chOff x="93711" y="3641398"/>
            <a:chExt cx="4957005" cy="306789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F91470-C37C-41BE-A47F-BFCCA437A73D}"/>
                </a:ext>
              </a:extLst>
            </p:cNvPr>
            <p:cNvGrpSpPr/>
            <p:nvPr/>
          </p:nvGrpSpPr>
          <p:grpSpPr>
            <a:xfrm>
              <a:off x="295780" y="3641398"/>
              <a:ext cx="4754936" cy="2989140"/>
              <a:chOff x="236600" y="3365418"/>
              <a:chExt cx="4754936" cy="2989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DC7B3FE-8A5F-47D5-8540-240FA28128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5780" y="3365418"/>
                    <a:ext cx="203964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2=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DC7B3FE-8A5F-47D5-8540-240FA2812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780" y="3365418"/>
                    <a:ext cx="20396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E532361-4576-4ED6-AB59-0C8DDEA61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6600" y="3734750"/>
                <a:ext cx="4754936" cy="2619808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25CF3A-9762-4026-9F0D-FCF0E2C6D2D5}"/>
                </a:ext>
              </a:extLst>
            </p:cNvPr>
            <p:cNvSpPr txBox="1"/>
            <p:nvPr/>
          </p:nvSpPr>
          <p:spPr>
            <a:xfrm>
              <a:off x="128977" y="390051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10E887-258F-463F-BD91-C754ABE14AB8}"/>
                </a:ext>
              </a:extLst>
            </p:cNvPr>
            <p:cNvSpPr txBox="1"/>
            <p:nvPr/>
          </p:nvSpPr>
          <p:spPr>
            <a:xfrm>
              <a:off x="93711" y="6339956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-A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636489-9C05-400C-5A63-F49EEF54B6B7}"/>
              </a:ext>
            </a:extLst>
          </p:cNvPr>
          <p:cNvGrpSpPr/>
          <p:nvPr/>
        </p:nvGrpSpPr>
        <p:grpSpPr>
          <a:xfrm>
            <a:off x="86544" y="707222"/>
            <a:ext cx="1637595" cy="2760445"/>
            <a:chOff x="86544" y="707222"/>
            <a:chExt cx="1637595" cy="27604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18D60D-3C2C-2CA5-2A59-5A609E75159E}"/>
                </a:ext>
              </a:extLst>
            </p:cNvPr>
            <p:cNvSpPr txBox="1"/>
            <p:nvPr/>
          </p:nvSpPr>
          <p:spPr>
            <a:xfrm>
              <a:off x="129124" y="8901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6F2CD3-16BC-8849-FD4C-141489AA7884}"/>
                </a:ext>
              </a:extLst>
            </p:cNvPr>
            <p:cNvGrpSpPr/>
            <p:nvPr/>
          </p:nvGrpSpPr>
          <p:grpSpPr>
            <a:xfrm>
              <a:off x="86544" y="707222"/>
              <a:ext cx="1637595" cy="2760445"/>
              <a:chOff x="86544" y="707222"/>
              <a:chExt cx="1637595" cy="27604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C08F554-1621-A2ED-6D96-61271DF0630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531" y="707222"/>
                    <a:ext cx="13276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C08F554-1621-A2ED-6D96-61271DF06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531" y="707222"/>
                    <a:ext cx="132760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810" t="-8696" r="-6667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CD682-A1B1-9EC5-8AC4-140616709CA0}"/>
                  </a:ext>
                </a:extLst>
              </p:cNvPr>
              <p:cNvSpPr txBox="1"/>
              <p:nvPr/>
            </p:nvSpPr>
            <p:spPr>
              <a:xfrm>
                <a:off x="86544" y="309833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-A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6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98442-B43D-4E43-9EAD-060098910E65}"/>
              </a:ext>
            </a:extLst>
          </p:cNvPr>
          <p:cNvSpPr txBox="1"/>
          <p:nvPr/>
        </p:nvSpPr>
        <p:spPr>
          <a:xfrm>
            <a:off x="241408" y="131654"/>
            <a:ext cx="336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Constructive Interference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456C6-B1D7-41F9-90E6-63E93BB09860}"/>
              </a:ext>
            </a:extLst>
          </p:cNvPr>
          <p:cNvSpPr txBox="1"/>
          <p:nvPr/>
        </p:nvSpPr>
        <p:spPr>
          <a:xfrm>
            <a:off x="4427538" y="331823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+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E55450-5DEE-430D-888C-456A6CD06B1B}"/>
              </a:ext>
            </a:extLst>
          </p:cNvPr>
          <p:cNvGrpSpPr/>
          <p:nvPr/>
        </p:nvGrpSpPr>
        <p:grpSpPr>
          <a:xfrm>
            <a:off x="5344358" y="2059620"/>
            <a:ext cx="6607945" cy="3460964"/>
            <a:chOff x="5344358" y="2059620"/>
            <a:chExt cx="6607945" cy="34609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DBC563-B624-4710-9E81-B88BD7A4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1806" y="2175029"/>
              <a:ext cx="6290497" cy="323014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06267F-5913-4E94-95E4-C39C54B72611}"/>
                </a:ext>
              </a:extLst>
            </p:cNvPr>
            <p:cNvSpPr txBox="1"/>
            <p:nvPr/>
          </p:nvSpPr>
          <p:spPr>
            <a:xfrm>
              <a:off x="5344358" y="20596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6E3781-B88D-4D53-8BE0-5BCC212946E5}"/>
                </a:ext>
              </a:extLst>
            </p:cNvPr>
            <p:cNvSpPr txBox="1"/>
            <p:nvPr/>
          </p:nvSpPr>
          <p:spPr>
            <a:xfrm>
              <a:off x="5344358" y="515125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-2A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862AE4-91A5-440E-B035-25B43E46F69B}"/>
                  </a:ext>
                </a:extLst>
              </p:cNvPr>
              <p:cNvSpPr txBox="1"/>
              <p:nvPr/>
            </p:nvSpPr>
            <p:spPr>
              <a:xfrm>
                <a:off x="5447700" y="1590553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2=2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862AE4-91A5-440E-B035-25B43E46F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00" y="1590553"/>
                <a:ext cx="609452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16E6243-0C60-44E0-B390-F5D98C4F7908}"/>
              </a:ext>
            </a:extLst>
          </p:cNvPr>
          <p:cNvGrpSpPr/>
          <p:nvPr/>
        </p:nvGrpSpPr>
        <p:grpSpPr>
          <a:xfrm>
            <a:off x="125298" y="751662"/>
            <a:ext cx="4941958" cy="2803731"/>
            <a:chOff x="125298" y="696822"/>
            <a:chExt cx="4941958" cy="28037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1BE783-98AA-46CC-9D29-7293E641F06B}"/>
                </a:ext>
              </a:extLst>
            </p:cNvPr>
            <p:cNvGrpSpPr/>
            <p:nvPr/>
          </p:nvGrpSpPr>
          <p:grpSpPr>
            <a:xfrm>
              <a:off x="337351" y="696822"/>
              <a:ext cx="4729905" cy="2660626"/>
              <a:chOff x="236600" y="555977"/>
              <a:chExt cx="4729905" cy="26606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02F2545-C0C8-45E2-A69E-658A75FA48F2}"/>
                      </a:ext>
                    </a:extLst>
                  </p:cNvPr>
                  <p:cNvSpPr txBox="1"/>
                  <p:nvPr/>
                </p:nvSpPr>
                <p:spPr>
                  <a:xfrm>
                    <a:off x="455578" y="555977"/>
                    <a:ext cx="13276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02F2545-C0C8-45E2-A69E-658A75FA4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578" y="555977"/>
                    <a:ext cx="132760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67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16B7E40-9A4B-4F64-B858-38AFB9FB1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00" y="808763"/>
                <a:ext cx="4729905" cy="240784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F5AD4-F8C5-4F9A-B86C-EA31485CA526}"/>
                </a:ext>
              </a:extLst>
            </p:cNvPr>
            <p:cNvSpPr txBox="1"/>
            <p:nvPr/>
          </p:nvSpPr>
          <p:spPr>
            <a:xfrm>
              <a:off x="129124" y="8353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82577F-06E4-4F66-9D4E-357A832E27BC}"/>
                </a:ext>
              </a:extLst>
            </p:cNvPr>
            <p:cNvSpPr txBox="1"/>
            <p:nvPr/>
          </p:nvSpPr>
          <p:spPr>
            <a:xfrm>
              <a:off x="125298" y="3131221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-A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CD7E14-D6F6-47E4-B186-AF18E105200C}"/>
              </a:ext>
            </a:extLst>
          </p:cNvPr>
          <p:cNvGrpSpPr/>
          <p:nvPr/>
        </p:nvGrpSpPr>
        <p:grpSpPr>
          <a:xfrm>
            <a:off x="93858" y="3736073"/>
            <a:ext cx="4973398" cy="2825158"/>
            <a:chOff x="93858" y="3736073"/>
            <a:chExt cx="4973398" cy="28251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31F56-9EB3-4899-873B-48F1065F9040}"/>
                </a:ext>
              </a:extLst>
            </p:cNvPr>
            <p:cNvGrpSpPr/>
            <p:nvPr/>
          </p:nvGrpSpPr>
          <p:grpSpPr>
            <a:xfrm>
              <a:off x="337351" y="3736073"/>
              <a:ext cx="4729905" cy="2689445"/>
              <a:chOff x="236600" y="527158"/>
              <a:chExt cx="4729905" cy="26894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2CB80B-69B7-4C12-9D95-CF27B783F78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578" y="527158"/>
                    <a:ext cx="19753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2CB80B-69B7-4C12-9D95-CF27B783F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578" y="527158"/>
                    <a:ext cx="197534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60" t="-2222" r="-4012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FF233EB-20BF-4AA8-9A4A-0C8BB5E80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00" y="808763"/>
                <a:ext cx="4729905" cy="2407840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161846-F092-4C92-9C0A-A2AF1F796337}"/>
                </a:ext>
              </a:extLst>
            </p:cNvPr>
            <p:cNvSpPr txBox="1"/>
            <p:nvPr/>
          </p:nvSpPr>
          <p:spPr>
            <a:xfrm>
              <a:off x="115493" y="390285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F447B4-E2FA-47A5-9545-F330C0D2222C}"/>
                </a:ext>
              </a:extLst>
            </p:cNvPr>
            <p:cNvSpPr txBox="1"/>
            <p:nvPr/>
          </p:nvSpPr>
          <p:spPr>
            <a:xfrm>
              <a:off x="93858" y="619189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70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A562C-AC1B-47A2-A709-C46356BA62F1}"/>
              </a:ext>
            </a:extLst>
          </p:cNvPr>
          <p:cNvSpPr txBox="1"/>
          <p:nvPr/>
        </p:nvSpPr>
        <p:spPr>
          <a:xfrm>
            <a:off x="241408" y="131654"/>
            <a:ext cx="522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Mathematical Treatment (Classical view)</a:t>
            </a:r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17BCBB2F-407A-420D-AAFA-5E2CD9445BF2}"/>
              </a:ext>
            </a:extLst>
          </p:cNvPr>
          <p:cNvSpPr/>
          <p:nvPr/>
        </p:nvSpPr>
        <p:spPr>
          <a:xfrm>
            <a:off x="241408" y="2587038"/>
            <a:ext cx="932156" cy="4001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81FCBC-1F09-4E75-AFAE-2B0DBCA42A49}"/>
              </a:ext>
            </a:extLst>
          </p:cNvPr>
          <p:cNvCxnSpPr/>
          <p:nvPr/>
        </p:nvCxnSpPr>
        <p:spPr>
          <a:xfrm>
            <a:off x="4646140" y="1189608"/>
            <a:ext cx="0" cy="7190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A0876E-6E61-4850-899C-1C9E4A8E316B}"/>
              </a:ext>
            </a:extLst>
          </p:cNvPr>
          <p:cNvCxnSpPr>
            <a:cxnSpLocks/>
          </p:cNvCxnSpPr>
          <p:nvPr/>
        </p:nvCxnSpPr>
        <p:spPr>
          <a:xfrm>
            <a:off x="4646140" y="2077375"/>
            <a:ext cx="8878" cy="158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A4D12D-E0B6-430C-834D-FD214C61B728}"/>
              </a:ext>
            </a:extLst>
          </p:cNvPr>
          <p:cNvCxnSpPr/>
          <p:nvPr/>
        </p:nvCxnSpPr>
        <p:spPr>
          <a:xfrm>
            <a:off x="4655018" y="3792245"/>
            <a:ext cx="0" cy="7190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625A33D-6645-43B1-876D-7BE5C16F031B}"/>
              </a:ext>
            </a:extLst>
          </p:cNvPr>
          <p:cNvSpPr/>
          <p:nvPr/>
        </p:nvSpPr>
        <p:spPr>
          <a:xfrm>
            <a:off x="7829550" y="457200"/>
            <a:ext cx="1381125" cy="506730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9F628F-5F87-463D-929F-BED679F3E919}"/>
              </a:ext>
            </a:extLst>
          </p:cNvPr>
          <p:cNvSpPr/>
          <p:nvPr/>
        </p:nvSpPr>
        <p:spPr>
          <a:xfrm>
            <a:off x="1182443" y="1980936"/>
            <a:ext cx="3463697" cy="719091"/>
          </a:xfrm>
          <a:custGeom>
            <a:avLst/>
            <a:gdLst>
              <a:gd name="connsiteX0" fmla="*/ 0 w 3286125"/>
              <a:gd name="connsiteY0" fmla="*/ 695325 h 695325"/>
              <a:gd name="connsiteX1" fmla="*/ 1190625 w 3286125"/>
              <a:gd name="connsiteY1" fmla="*/ 85725 h 695325"/>
              <a:gd name="connsiteX2" fmla="*/ 3286125 w 328612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6125" h="695325">
                <a:moveTo>
                  <a:pt x="0" y="695325"/>
                </a:moveTo>
                <a:cubicBezTo>
                  <a:pt x="321469" y="448468"/>
                  <a:pt x="642938" y="201612"/>
                  <a:pt x="1190625" y="85725"/>
                </a:cubicBezTo>
                <a:cubicBezTo>
                  <a:pt x="1738312" y="-30162"/>
                  <a:pt x="2970212" y="25400"/>
                  <a:pt x="3286125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182F3-CA3C-48F2-8362-E6A8C648FFD3}"/>
              </a:ext>
            </a:extLst>
          </p:cNvPr>
          <p:cNvSpPr/>
          <p:nvPr/>
        </p:nvSpPr>
        <p:spPr>
          <a:xfrm flipV="1">
            <a:off x="1173564" y="2868702"/>
            <a:ext cx="3472576" cy="866285"/>
          </a:xfrm>
          <a:custGeom>
            <a:avLst/>
            <a:gdLst>
              <a:gd name="connsiteX0" fmla="*/ 0 w 3286125"/>
              <a:gd name="connsiteY0" fmla="*/ 695325 h 695325"/>
              <a:gd name="connsiteX1" fmla="*/ 1190625 w 3286125"/>
              <a:gd name="connsiteY1" fmla="*/ 85725 h 695325"/>
              <a:gd name="connsiteX2" fmla="*/ 3286125 w 328612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6125" h="695325">
                <a:moveTo>
                  <a:pt x="0" y="695325"/>
                </a:moveTo>
                <a:cubicBezTo>
                  <a:pt x="321469" y="448468"/>
                  <a:pt x="642938" y="201612"/>
                  <a:pt x="1190625" y="85725"/>
                </a:cubicBezTo>
                <a:cubicBezTo>
                  <a:pt x="1738312" y="-30162"/>
                  <a:pt x="2970212" y="25400"/>
                  <a:pt x="3286125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16EBB-7EE9-49FE-A72D-63F079F46905}"/>
              </a:ext>
            </a:extLst>
          </p:cNvPr>
          <p:cNvSpPr txBox="1"/>
          <p:nvPr/>
        </p:nvSpPr>
        <p:spPr>
          <a:xfrm>
            <a:off x="4282533" y="15604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00E30-D513-4E37-AB24-855F38E77ED8}"/>
              </a:ext>
            </a:extLst>
          </p:cNvPr>
          <p:cNvSpPr txBox="1"/>
          <p:nvPr/>
        </p:nvSpPr>
        <p:spPr>
          <a:xfrm>
            <a:off x="4239363" y="373931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DDBD6D-4999-423A-B708-48955F878016}"/>
              </a:ext>
            </a:extLst>
          </p:cNvPr>
          <p:cNvSpPr/>
          <p:nvPr/>
        </p:nvSpPr>
        <p:spPr>
          <a:xfrm>
            <a:off x="8315325" y="980798"/>
            <a:ext cx="304800" cy="2860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0734AD-1CF6-4AA9-A53C-278D5AB9DA57}"/>
              </a:ext>
            </a:extLst>
          </p:cNvPr>
          <p:cNvSpPr/>
          <p:nvPr/>
        </p:nvSpPr>
        <p:spPr>
          <a:xfrm>
            <a:off x="8315325" y="2724473"/>
            <a:ext cx="304800" cy="2860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1B843-B462-4622-B00F-3997842C8A4A}"/>
              </a:ext>
            </a:extLst>
          </p:cNvPr>
          <p:cNvSpPr/>
          <p:nvPr/>
        </p:nvSpPr>
        <p:spPr>
          <a:xfrm>
            <a:off x="8315325" y="4225309"/>
            <a:ext cx="304800" cy="2860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DD172B-44A4-4146-98DA-24AC2A88CD49}"/>
              </a:ext>
            </a:extLst>
          </p:cNvPr>
          <p:cNvSpPr/>
          <p:nvPr/>
        </p:nvSpPr>
        <p:spPr>
          <a:xfrm>
            <a:off x="4638675" y="1087163"/>
            <a:ext cx="3790950" cy="903562"/>
          </a:xfrm>
          <a:custGeom>
            <a:avLst/>
            <a:gdLst>
              <a:gd name="connsiteX0" fmla="*/ 0 w 3790950"/>
              <a:gd name="connsiteY0" fmla="*/ 903562 h 903562"/>
              <a:gd name="connsiteX1" fmla="*/ 1543050 w 3790950"/>
              <a:gd name="connsiteY1" fmla="*/ 65362 h 903562"/>
              <a:gd name="connsiteX2" fmla="*/ 3790950 w 3790950"/>
              <a:gd name="connsiteY2" fmla="*/ 55837 h 903562"/>
              <a:gd name="connsiteX3" fmla="*/ 3790950 w 3790950"/>
              <a:gd name="connsiteY3" fmla="*/ 55837 h 90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950" h="903562">
                <a:moveTo>
                  <a:pt x="0" y="903562"/>
                </a:moveTo>
                <a:cubicBezTo>
                  <a:pt x="455612" y="555105"/>
                  <a:pt x="911225" y="206649"/>
                  <a:pt x="1543050" y="65362"/>
                </a:cubicBezTo>
                <a:cubicBezTo>
                  <a:pt x="2174875" y="-75925"/>
                  <a:pt x="3790950" y="55837"/>
                  <a:pt x="3790950" y="55837"/>
                </a:cubicBezTo>
                <a:lnTo>
                  <a:pt x="3790950" y="55837"/>
                </a:ln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F213AB-E0DD-4C3A-80C9-AA6399E9DDCA}"/>
              </a:ext>
            </a:extLst>
          </p:cNvPr>
          <p:cNvSpPr/>
          <p:nvPr/>
        </p:nvSpPr>
        <p:spPr>
          <a:xfrm>
            <a:off x="4646084" y="1959664"/>
            <a:ext cx="3840691" cy="964511"/>
          </a:xfrm>
          <a:custGeom>
            <a:avLst/>
            <a:gdLst>
              <a:gd name="connsiteX0" fmla="*/ 2116 w 3840691"/>
              <a:gd name="connsiteY0" fmla="*/ 12011 h 964511"/>
              <a:gd name="connsiteX1" fmla="*/ 211666 w 3840691"/>
              <a:gd name="connsiteY1" fmla="*/ 107261 h 964511"/>
              <a:gd name="connsiteX2" fmla="*/ 1335616 w 3840691"/>
              <a:gd name="connsiteY2" fmla="*/ 793061 h 964511"/>
              <a:gd name="connsiteX3" fmla="*/ 3840691 w 3840691"/>
              <a:gd name="connsiteY3" fmla="*/ 964511 h 964511"/>
              <a:gd name="connsiteX4" fmla="*/ 3840691 w 3840691"/>
              <a:gd name="connsiteY4" fmla="*/ 964511 h 96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0691" h="964511">
                <a:moveTo>
                  <a:pt x="2116" y="12011"/>
                </a:moveTo>
                <a:cubicBezTo>
                  <a:pt x="-4234" y="-5452"/>
                  <a:pt x="-10584" y="-22914"/>
                  <a:pt x="211666" y="107261"/>
                </a:cubicBezTo>
                <a:cubicBezTo>
                  <a:pt x="433916" y="237436"/>
                  <a:pt x="730778" y="650186"/>
                  <a:pt x="1335616" y="793061"/>
                </a:cubicBezTo>
                <a:cubicBezTo>
                  <a:pt x="1940454" y="935936"/>
                  <a:pt x="3840691" y="964511"/>
                  <a:pt x="3840691" y="964511"/>
                </a:cubicBezTo>
                <a:lnTo>
                  <a:pt x="3840691" y="964511"/>
                </a:ln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11390-B975-4DC7-917D-419934B36CA1}"/>
              </a:ext>
            </a:extLst>
          </p:cNvPr>
          <p:cNvSpPr/>
          <p:nvPr/>
        </p:nvSpPr>
        <p:spPr>
          <a:xfrm>
            <a:off x="4637205" y="1973149"/>
            <a:ext cx="3849570" cy="2432284"/>
          </a:xfrm>
          <a:custGeom>
            <a:avLst/>
            <a:gdLst>
              <a:gd name="connsiteX0" fmla="*/ 98257 w 3917782"/>
              <a:gd name="connsiteY0" fmla="*/ 162903 h 2606186"/>
              <a:gd name="connsiteX1" fmla="*/ 117307 w 3917782"/>
              <a:gd name="connsiteY1" fmla="*/ 210528 h 2606186"/>
              <a:gd name="connsiteX2" fmla="*/ 1269832 w 3917782"/>
              <a:gd name="connsiteY2" fmla="*/ 2229828 h 2606186"/>
              <a:gd name="connsiteX3" fmla="*/ 3917782 w 3917782"/>
              <a:gd name="connsiteY3" fmla="*/ 2601303 h 26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782" h="2606186">
                <a:moveTo>
                  <a:pt x="98257" y="162903"/>
                </a:moveTo>
                <a:cubicBezTo>
                  <a:pt x="10150" y="14471"/>
                  <a:pt x="-77956" y="-133960"/>
                  <a:pt x="117307" y="210528"/>
                </a:cubicBezTo>
                <a:cubicBezTo>
                  <a:pt x="312570" y="555016"/>
                  <a:pt x="636420" y="1831366"/>
                  <a:pt x="1269832" y="2229828"/>
                </a:cubicBezTo>
                <a:cubicBezTo>
                  <a:pt x="1903244" y="2628290"/>
                  <a:pt x="2910513" y="2614796"/>
                  <a:pt x="3917782" y="2601303"/>
                </a:cubicBez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41A8B-CB81-414B-9C3B-5965DDD863E8}"/>
              </a:ext>
            </a:extLst>
          </p:cNvPr>
          <p:cNvSpPr/>
          <p:nvPr/>
        </p:nvSpPr>
        <p:spPr>
          <a:xfrm>
            <a:off x="4638675" y="3752850"/>
            <a:ext cx="3810000" cy="965302"/>
          </a:xfrm>
          <a:custGeom>
            <a:avLst/>
            <a:gdLst>
              <a:gd name="connsiteX0" fmla="*/ 0 w 3810000"/>
              <a:gd name="connsiteY0" fmla="*/ 0 h 965302"/>
              <a:gd name="connsiteX1" fmla="*/ 1800225 w 3810000"/>
              <a:gd name="connsiteY1" fmla="*/ 933450 h 965302"/>
              <a:gd name="connsiteX2" fmla="*/ 3810000 w 3810000"/>
              <a:gd name="connsiteY2" fmla="*/ 657225 h 9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0" h="965302">
                <a:moveTo>
                  <a:pt x="0" y="0"/>
                </a:moveTo>
                <a:cubicBezTo>
                  <a:pt x="582612" y="411956"/>
                  <a:pt x="1165225" y="823913"/>
                  <a:pt x="1800225" y="933450"/>
                </a:cubicBezTo>
                <a:cubicBezTo>
                  <a:pt x="2435225" y="1042987"/>
                  <a:pt x="3122612" y="850106"/>
                  <a:pt x="3810000" y="657225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B82A200-60D7-42E4-A968-EF1A3CE2A777}"/>
              </a:ext>
            </a:extLst>
          </p:cNvPr>
          <p:cNvSpPr/>
          <p:nvPr/>
        </p:nvSpPr>
        <p:spPr>
          <a:xfrm>
            <a:off x="4594171" y="2924175"/>
            <a:ext cx="3864029" cy="832428"/>
          </a:xfrm>
          <a:custGeom>
            <a:avLst/>
            <a:gdLst>
              <a:gd name="connsiteX0" fmla="*/ 25454 w 3864029"/>
              <a:gd name="connsiteY0" fmla="*/ 828675 h 832428"/>
              <a:gd name="connsiteX1" fmla="*/ 120704 w 3864029"/>
              <a:gd name="connsiteY1" fmla="*/ 819150 h 832428"/>
              <a:gd name="connsiteX2" fmla="*/ 1701854 w 3864029"/>
              <a:gd name="connsiteY2" fmla="*/ 752475 h 832428"/>
              <a:gd name="connsiteX3" fmla="*/ 3864029 w 3864029"/>
              <a:gd name="connsiteY3" fmla="*/ 0 h 83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029" h="832428">
                <a:moveTo>
                  <a:pt x="25454" y="828675"/>
                </a:moveTo>
                <a:cubicBezTo>
                  <a:pt x="-66621" y="830262"/>
                  <a:pt x="120704" y="819150"/>
                  <a:pt x="120704" y="819150"/>
                </a:cubicBezTo>
                <a:cubicBezTo>
                  <a:pt x="400104" y="806450"/>
                  <a:pt x="1077967" y="889000"/>
                  <a:pt x="1701854" y="752475"/>
                </a:cubicBezTo>
                <a:cubicBezTo>
                  <a:pt x="2325741" y="615950"/>
                  <a:pt x="3094885" y="307975"/>
                  <a:pt x="3864029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959A50D-0CAB-4DB0-B79C-9F7A9970F295}"/>
              </a:ext>
            </a:extLst>
          </p:cNvPr>
          <p:cNvSpPr/>
          <p:nvPr/>
        </p:nvSpPr>
        <p:spPr>
          <a:xfrm>
            <a:off x="4629150" y="1152525"/>
            <a:ext cx="3838575" cy="2571750"/>
          </a:xfrm>
          <a:custGeom>
            <a:avLst/>
            <a:gdLst>
              <a:gd name="connsiteX0" fmla="*/ 0 w 3838575"/>
              <a:gd name="connsiteY0" fmla="*/ 2571750 h 2571750"/>
              <a:gd name="connsiteX1" fmla="*/ 1133475 w 3838575"/>
              <a:gd name="connsiteY1" fmla="*/ 800100 h 2571750"/>
              <a:gd name="connsiteX2" fmla="*/ 3838575 w 3838575"/>
              <a:gd name="connsiteY2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2571750">
                <a:moveTo>
                  <a:pt x="0" y="2571750"/>
                </a:moveTo>
                <a:cubicBezTo>
                  <a:pt x="246856" y="1900237"/>
                  <a:pt x="493713" y="1228725"/>
                  <a:pt x="1133475" y="800100"/>
                </a:cubicBezTo>
                <a:cubicBezTo>
                  <a:pt x="1773238" y="371475"/>
                  <a:pt x="2805906" y="185737"/>
                  <a:pt x="3838575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D5F25-BBE9-4599-BBA9-FD84FBC621E3}"/>
              </a:ext>
            </a:extLst>
          </p:cNvPr>
          <p:cNvSpPr txBox="1"/>
          <p:nvPr/>
        </p:nvSpPr>
        <p:spPr>
          <a:xfrm>
            <a:off x="8386762" y="580389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2C3554-51ED-4D81-94E5-652973EE791F}"/>
              </a:ext>
            </a:extLst>
          </p:cNvPr>
          <p:cNvSpPr txBox="1"/>
          <p:nvPr/>
        </p:nvSpPr>
        <p:spPr>
          <a:xfrm>
            <a:off x="8362949" y="234177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B1836-5636-4242-A0EB-2DD5EDBE8C9F}"/>
              </a:ext>
            </a:extLst>
          </p:cNvPr>
          <p:cNvSpPr txBox="1"/>
          <p:nvPr/>
        </p:nvSpPr>
        <p:spPr>
          <a:xfrm>
            <a:off x="8362949" y="3881258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8572E-F7C6-4A33-9582-7443D4BF0FE4}"/>
              </a:ext>
            </a:extLst>
          </p:cNvPr>
          <p:cNvSpPr txBox="1"/>
          <p:nvPr/>
        </p:nvSpPr>
        <p:spPr>
          <a:xfrm>
            <a:off x="134876" y="1729115"/>
            <a:ext cx="151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The gun fires one particle at a time.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8B5767-E0FC-4D23-8AB4-88C7EA081404}"/>
              </a:ext>
            </a:extLst>
          </p:cNvPr>
          <p:cNvSpPr txBox="1"/>
          <p:nvPr/>
        </p:nvSpPr>
        <p:spPr>
          <a:xfrm>
            <a:off x="148968" y="2994067"/>
            <a:ext cx="11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IN" dirty="0"/>
              <a:t>Electron gun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EABF4D-3696-47D0-9408-62E629105077}"/>
              </a:ext>
            </a:extLst>
          </p:cNvPr>
          <p:cNvSpPr txBox="1"/>
          <p:nvPr/>
        </p:nvSpPr>
        <p:spPr>
          <a:xfrm>
            <a:off x="9512547" y="600591"/>
            <a:ext cx="209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IN" dirty="0"/>
              <a:t>What is the probability of a particle reaching P1?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558529-E035-4E6A-BD02-84C9976BE01E}"/>
                  </a:ext>
                </a:extLst>
              </p:cNvPr>
              <p:cNvSpPr txBox="1"/>
              <p:nvPr/>
            </p:nvSpPr>
            <p:spPr>
              <a:xfrm>
                <a:off x="333772" y="5356106"/>
                <a:ext cx="6825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Classically the probability of a particle reaching P1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558529-E035-4E6A-BD02-84C9976B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2" y="5356106"/>
                <a:ext cx="6825266" cy="369332"/>
              </a:xfrm>
              <a:prstGeom prst="rect">
                <a:avLst/>
              </a:prstGeom>
              <a:blipFill>
                <a:blip r:embed="rId2"/>
                <a:stretch>
                  <a:fillRect l="-804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46E1BA-3A74-4961-800F-D65762B9A2C8}"/>
                  </a:ext>
                </a:extLst>
              </p:cNvPr>
              <p:cNvSpPr txBox="1"/>
              <p:nvPr/>
            </p:nvSpPr>
            <p:spPr>
              <a:xfrm>
                <a:off x="3002238" y="1656307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46E1BA-3A74-4961-800F-D65762B9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38" y="1656307"/>
                <a:ext cx="309380" cy="276999"/>
              </a:xfrm>
              <a:prstGeom prst="rect">
                <a:avLst/>
              </a:prstGeom>
              <a:blipFill>
                <a:blip r:embed="rId3"/>
                <a:stretch>
                  <a:fillRect l="-25490" r="-25490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F77D27D-F666-41E2-B6EC-DD22D643D9C9}"/>
                  </a:ext>
                </a:extLst>
              </p:cNvPr>
              <p:cNvSpPr txBox="1"/>
              <p:nvPr/>
            </p:nvSpPr>
            <p:spPr>
              <a:xfrm>
                <a:off x="3037996" y="3337981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F77D27D-F666-41E2-B6EC-DD22D643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96" y="3337981"/>
                <a:ext cx="309380" cy="276999"/>
              </a:xfrm>
              <a:prstGeom prst="rect">
                <a:avLst/>
              </a:prstGeom>
              <a:blipFill>
                <a:blip r:embed="rId4"/>
                <a:stretch>
                  <a:fillRect l="-25490" r="-25490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6B6FED-68A3-4760-865A-20A5AC46C30F}"/>
                  </a:ext>
                </a:extLst>
              </p:cNvPr>
              <p:cNvSpPr txBox="1"/>
              <p:nvPr/>
            </p:nvSpPr>
            <p:spPr>
              <a:xfrm>
                <a:off x="6543675" y="771495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6B6FED-68A3-4760-865A-20A5AC46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675" y="771495"/>
                <a:ext cx="437620" cy="276999"/>
              </a:xfrm>
              <a:prstGeom prst="rect">
                <a:avLst/>
              </a:prstGeom>
              <a:blipFill>
                <a:blip r:embed="rId5"/>
                <a:stretch>
                  <a:fillRect l="-16667" r="-19444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A05422F-5EE9-454A-ABB2-A8EB0AE0432B}"/>
                  </a:ext>
                </a:extLst>
              </p:cNvPr>
              <p:cNvSpPr txBox="1"/>
              <p:nvPr/>
            </p:nvSpPr>
            <p:spPr>
              <a:xfrm>
                <a:off x="6561990" y="1564204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A05422F-5EE9-454A-ABB2-A8EB0AE0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90" y="1564204"/>
                <a:ext cx="437620" cy="276999"/>
              </a:xfrm>
              <a:prstGeom prst="rect">
                <a:avLst/>
              </a:prstGeom>
              <a:blipFill>
                <a:blip r:embed="rId6"/>
                <a:stretch>
                  <a:fillRect l="-16667" r="-19444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D3CD453F-5FF7-4BEF-8CC7-717E07B2B9E1}"/>
              </a:ext>
            </a:extLst>
          </p:cNvPr>
          <p:cNvSpPr/>
          <p:nvPr/>
        </p:nvSpPr>
        <p:spPr>
          <a:xfrm>
            <a:off x="2049089" y="2077375"/>
            <a:ext cx="99307" cy="1749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E473090-7641-466A-8B20-B3A06327010F}"/>
              </a:ext>
            </a:extLst>
          </p:cNvPr>
          <p:cNvSpPr/>
          <p:nvPr/>
        </p:nvSpPr>
        <p:spPr>
          <a:xfrm>
            <a:off x="2056127" y="3430319"/>
            <a:ext cx="99307" cy="1749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2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8" grpId="0"/>
      <p:bldP spid="69" grpId="0"/>
      <p:bldP spid="70" grpId="0"/>
      <p:bldP spid="71" grpId="0"/>
      <p:bldP spid="72" grpId="0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37327-8461-4892-94CD-137C653DAAB6}"/>
              </a:ext>
            </a:extLst>
          </p:cNvPr>
          <p:cNvSpPr txBox="1"/>
          <p:nvPr/>
        </p:nvSpPr>
        <p:spPr>
          <a:xfrm>
            <a:off x="241408" y="131654"/>
            <a:ext cx="661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Concept of Probabilities and Probability Amplitudes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19451-580D-49E3-AD37-46EF6CA42623}"/>
              </a:ext>
            </a:extLst>
          </p:cNvPr>
          <p:cNvSpPr txBox="1"/>
          <p:nvPr/>
        </p:nvSpPr>
        <p:spPr>
          <a:xfrm>
            <a:off x="328474" y="807867"/>
            <a:ext cx="681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classical probability theory, probabilities have the following rules.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81CD72-EA1A-4BD9-AE3A-8F8E1521A5A5}"/>
              </a:ext>
            </a:extLst>
          </p:cNvPr>
          <p:cNvGrpSpPr/>
          <p:nvPr/>
        </p:nvGrpSpPr>
        <p:grpSpPr>
          <a:xfrm>
            <a:off x="7423999" y="1089003"/>
            <a:ext cx="1670929" cy="1873525"/>
            <a:chOff x="7893586" y="706346"/>
            <a:chExt cx="1670929" cy="18735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CBEA81-D8D6-4BEF-829B-F4DA4A5D2234}"/>
                </a:ext>
              </a:extLst>
            </p:cNvPr>
            <p:cNvSpPr/>
            <p:nvPr/>
          </p:nvSpPr>
          <p:spPr>
            <a:xfrm>
              <a:off x="8087557" y="2095130"/>
              <a:ext cx="133165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EB48C7-DD25-4DB0-B133-BBC445CA8797}"/>
                </a:ext>
              </a:extLst>
            </p:cNvPr>
            <p:cNvSpPr/>
            <p:nvPr/>
          </p:nvSpPr>
          <p:spPr>
            <a:xfrm>
              <a:off x="9109969" y="924758"/>
              <a:ext cx="133165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B4EED6B-AD0C-458D-A5D7-FAC111C0314A}"/>
                </a:ext>
              </a:extLst>
            </p:cNvPr>
            <p:cNvSpPr/>
            <p:nvPr/>
          </p:nvSpPr>
          <p:spPr>
            <a:xfrm>
              <a:off x="8128296" y="1020932"/>
              <a:ext cx="989071" cy="1074198"/>
            </a:xfrm>
            <a:custGeom>
              <a:avLst/>
              <a:gdLst>
                <a:gd name="connsiteX0" fmla="*/ 30283 w 989071"/>
                <a:gd name="connsiteY0" fmla="*/ 1074198 h 1074198"/>
                <a:gd name="connsiteX1" fmla="*/ 119059 w 989071"/>
                <a:gd name="connsiteY1" fmla="*/ 266330 h 1074198"/>
                <a:gd name="connsiteX2" fmla="*/ 989071 w 989071"/>
                <a:gd name="connsiteY2" fmla="*/ 0 h 107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071" h="1074198">
                  <a:moveTo>
                    <a:pt x="30283" y="1074198"/>
                  </a:moveTo>
                  <a:cubicBezTo>
                    <a:pt x="-5228" y="759780"/>
                    <a:pt x="-40739" y="445363"/>
                    <a:pt x="119059" y="266330"/>
                  </a:cubicBezTo>
                  <a:cubicBezTo>
                    <a:pt x="278857" y="87297"/>
                    <a:pt x="633964" y="43648"/>
                    <a:pt x="98907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05D575-D364-4093-81AE-7F377BBD2FA2}"/>
                </a:ext>
              </a:extLst>
            </p:cNvPr>
            <p:cNvSpPr/>
            <p:nvPr/>
          </p:nvSpPr>
          <p:spPr>
            <a:xfrm>
              <a:off x="8202967" y="1056443"/>
              <a:ext cx="1000551" cy="1190502"/>
            </a:xfrm>
            <a:custGeom>
              <a:avLst/>
              <a:gdLst>
                <a:gd name="connsiteX0" fmla="*/ 0 w 1000551"/>
                <a:gd name="connsiteY0" fmla="*/ 1162974 h 1190502"/>
                <a:gd name="connsiteX1" fmla="*/ 221942 w 1000551"/>
                <a:gd name="connsiteY1" fmla="*/ 1171852 h 1190502"/>
                <a:gd name="connsiteX2" fmla="*/ 887767 w 1000551"/>
                <a:gd name="connsiteY2" fmla="*/ 949910 h 1190502"/>
                <a:gd name="connsiteX3" fmla="*/ 994299 w 1000551"/>
                <a:gd name="connsiteY3" fmla="*/ 0 h 119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551" h="1190502">
                  <a:moveTo>
                    <a:pt x="0" y="1162974"/>
                  </a:moveTo>
                  <a:cubicBezTo>
                    <a:pt x="36990" y="1185168"/>
                    <a:pt x="73981" y="1207363"/>
                    <a:pt x="221942" y="1171852"/>
                  </a:cubicBezTo>
                  <a:cubicBezTo>
                    <a:pt x="369903" y="1136341"/>
                    <a:pt x="759041" y="1145219"/>
                    <a:pt x="887767" y="949910"/>
                  </a:cubicBezTo>
                  <a:cubicBezTo>
                    <a:pt x="1016493" y="754601"/>
                    <a:pt x="1005396" y="377300"/>
                    <a:pt x="99429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F55F5C3-8F5C-431F-83F3-ED37397D735F}"/>
                    </a:ext>
                  </a:extLst>
                </p:cNvPr>
                <p:cNvSpPr txBox="1"/>
                <p:nvPr/>
              </p:nvSpPr>
              <p:spPr>
                <a:xfrm>
                  <a:off x="7893586" y="1082232"/>
                  <a:ext cx="3093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F55F5C3-8F5C-431F-83F3-ED37397D7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3586" y="1082232"/>
                  <a:ext cx="30938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451" r="-23529" b="-3260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02A8A4B-118A-4C8A-96C2-F649451A721C}"/>
                    </a:ext>
                  </a:extLst>
                </p:cNvPr>
                <p:cNvSpPr txBox="1"/>
                <p:nvPr/>
              </p:nvSpPr>
              <p:spPr>
                <a:xfrm>
                  <a:off x="9316434" y="1651694"/>
                  <a:ext cx="2480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dirty="0"/>
                    <a:t>2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02A8A4B-118A-4C8A-96C2-F649451A7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6434" y="1651694"/>
                  <a:ext cx="24808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4146" t="-28889" r="-56098" b="-5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00BBB-93DF-4558-B503-88A54431B588}"/>
                </a:ext>
              </a:extLst>
            </p:cNvPr>
            <p:cNvSpPr txBox="1"/>
            <p:nvPr/>
          </p:nvSpPr>
          <p:spPr>
            <a:xfrm>
              <a:off x="7969438" y="22105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E9D482-EBE9-4598-86AF-F671B0D064E6}"/>
                </a:ext>
              </a:extLst>
            </p:cNvPr>
            <p:cNvSpPr txBox="1"/>
            <p:nvPr/>
          </p:nvSpPr>
          <p:spPr>
            <a:xfrm>
              <a:off x="9246799" y="70634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19E92-7DC0-47E3-8F23-20D8D7D06DD4}"/>
                  </a:ext>
                </a:extLst>
              </p:cNvPr>
              <p:cNvSpPr txBox="1"/>
              <p:nvPr/>
            </p:nvSpPr>
            <p:spPr>
              <a:xfrm>
                <a:off x="9316031" y="1636139"/>
                <a:ext cx="2076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19E92-7DC0-47E3-8F23-20D8D7D06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31" y="1636139"/>
                <a:ext cx="2076979" cy="276999"/>
              </a:xfrm>
              <a:prstGeom prst="rect">
                <a:avLst/>
              </a:prstGeom>
              <a:blipFill>
                <a:blip r:embed="rId4"/>
                <a:stretch>
                  <a:fillRect l="-2346" r="-3519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798B7A3-2D92-4E16-B3EE-D42E8C51D3E5}"/>
              </a:ext>
            </a:extLst>
          </p:cNvPr>
          <p:cNvGrpSpPr/>
          <p:nvPr/>
        </p:nvGrpSpPr>
        <p:grpSpPr>
          <a:xfrm>
            <a:off x="6844130" y="3580855"/>
            <a:ext cx="1778498" cy="1873525"/>
            <a:chOff x="7307447" y="3088954"/>
            <a:chExt cx="1778498" cy="187352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BF46BB-7B5C-4A50-B9D3-29E073E1A17C}"/>
                </a:ext>
              </a:extLst>
            </p:cNvPr>
            <p:cNvSpPr/>
            <p:nvPr/>
          </p:nvSpPr>
          <p:spPr>
            <a:xfrm>
              <a:off x="7608987" y="4477738"/>
              <a:ext cx="133165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E709B7-AE48-438A-9468-C00EB019462C}"/>
                </a:ext>
              </a:extLst>
            </p:cNvPr>
            <p:cNvSpPr/>
            <p:nvPr/>
          </p:nvSpPr>
          <p:spPr>
            <a:xfrm>
              <a:off x="8631399" y="3307366"/>
              <a:ext cx="133165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0113F79-9592-4C77-9DA8-4DC829B8AA34}"/>
                    </a:ext>
                  </a:extLst>
                </p:cNvPr>
                <p:cNvSpPr txBox="1"/>
                <p:nvPr/>
              </p:nvSpPr>
              <p:spPr>
                <a:xfrm>
                  <a:off x="7307447" y="4025127"/>
                  <a:ext cx="3093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0113F79-9592-4C77-9DA8-4DC829B8A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447" y="4025127"/>
                  <a:ext cx="3093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000" r="-26000" b="-3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B6B718-0C1B-4772-95D4-C4AA12E67F44}"/>
                    </a:ext>
                  </a:extLst>
                </p:cNvPr>
                <p:cNvSpPr txBox="1"/>
                <p:nvPr/>
              </p:nvSpPr>
              <p:spPr>
                <a:xfrm>
                  <a:off x="7954137" y="3135120"/>
                  <a:ext cx="2480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dirty="0"/>
                    <a:t>2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B6B718-0C1B-4772-95D4-C4AA12E67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137" y="3135120"/>
                  <a:ext cx="24808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4146" t="-28889" r="-53659" b="-5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5E89F7-5A4C-4258-B531-C7EE38D7C57E}"/>
                </a:ext>
              </a:extLst>
            </p:cNvPr>
            <p:cNvSpPr txBox="1"/>
            <p:nvPr/>
          </p:nvSpPr>
          <p:spPr>
            <a:xfrm>
              <a:off x="7490868" y="459314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545F6D-ED51-486A-84F2-B8B58B85D84F}"/>
                </a:ext>
              </a:extLst>
            </p:cNvPr>
            <p:cNvSpPr txBox="1"/>
            <p:nvPr/>
          </p:nvSpPr>
          <p:spPr>
            <a:xfrm>
              <a:off x="8768229" y="308895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B923A04-630C-4DB8-8A9B-815D6E1328FF}"/>
                </a:ext>
              </a:extLst>
            </p:cNvPr>
            <p:cNvSpPr/>
            <p:nvPr/>
          </p:nvSpPr>
          <p:spPr>
            <a:xfrm>
              <a:off x="7622007" y="3773010"/>
              <a:ext cx="376774" cy="781235"/>
            </a:xfrm>
            <a:custGeom>
              <a:avLst/>
              <a:gdLst>
                <a:gd name="connsiteX0" fmla="*/ 39422 w 376774"/>
                <a:gd name="connsiteY0" fmla="*/ 781235 h 781235"/>
                <a:gd name="connsiteX1" fmla="*/ 30544 w 376774"/>
                <a:gd name="connsiteY1" fmla="*/ 292963 h 781235"/>
                <a:gd name="connsiteX2" fmla="*/ 376774 w 376774"/>
                <a:gd name="connsiteY2" fmla="*/ 0 h 78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774" h="781235">
                  <a:moveTo>
                    <a:pt x="39422" y="781235"/>
                  </a:moveTo>
                  <a:cubicBezTo>
                    <a:pt x="6870" y="602202"/>
                    <a:pt x="-25681" y="423169"/>
                    <a:pt x="30544" y="292963"/>
                  </a:cubicBezTo>
                  <a:cubicBezTo>
                    <a:pt x="86769" y="162757"/>
                    <a:pt x="231771" y="81378"/>
                    <a:pt x="37677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0BC950-56E0-4514-955A-F5FD4E9325A7}"/>
                </a:ext>
              </a:extLst>
            </p:cNvPr>
            <p:cNvSpPr/>
            <p:nvPr/>
          </p:nvSpPr>
          <p:spPr>
            <a:xfrm>
              <a:off x="7981025" y="3354097"/>
              <a:ext cx="710214" cy="418913"/>
            </a:xfrm>
            <a:custGeom>
              <a:avLst/>
              <a:gdLst>
                <a:gd name="connsiteX0" fmla="*/ 0 w 710214"/>
                <a:gd name="connsiteY0" fmla="*/ 418913 h 418913"/>
                <a:gd name="connsiteX1" fmla="*/ 230820 w 710214"/>
                <a:gd name="connsiteY1" fmla="*/ 63806 h 418913"/>
                <a:gd name="connsiteX2" fmla="*/ 710214 w 710214"/>
                <a:gd name="connsiteY2" fmla="*/ 1662 h 41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214" h="418913">
                  <a:moveTo>
                    <a:pt x="0" y="418913"/>
                  </a:moveTo>
                  <a:cubicBezTo>
                    <a:pt x="56225" y="276130"/>
                    <a:pt x="112451" y="133348"/>
                    <a:pt x="230820" y="63806"/>
                  </a:cubicBezTo>
                  <a:cubicBezTo>
                    <a:pt x="349189" y="-5736"/>
                    <a:pt x="529701" y="-2037"/>
                    <a:pt x="710214" y="16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5E4F5C-D575-4D62-A000-1023C7322402}"/>
                </a:ext>
              </a:extLst>
            </p:cNvPr>
            <p:cNvSpPr txBox="1"/>
            <p:nvPr/>
          </p:nvSpPr>
          <p:spPr>
            <a:xfrm>
              <a:off x="7941748" y="3664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3ABB94-DF04-456B-9EE9-A21A34F906CF}"/>
                  </a:ext>
                </a:extLst>
              </p:cNvPr>
              <p:cNvSpPr txBox="1"/>
              <p:nvPr/>
            </p:nvSpPr>
            <p:spPr>
              <a:xfrm>
                <a:off x="8234664" y="5045099"/>
                <a:ext cx="33945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IN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3ABB94-DF04-456B-9EE9-A21A34F90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664" y="5045099"/>
                <a:ext cx="3394583" cy="553998"/>
              </a:xfrm>
              <a:prstGeom prst="rect">
                <a:avLst/>
              </a:prstGeom>
              <a:blipFill>
                <a:blip r:embed="rId7"/>
                <a:stretch>
                  <a:fillRect l="-1257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9A0548D-6C84-4B3B-BBD8-1920D6CECDFA}"/>
              </a:ext>
            </a:extLst>
          </p:cNvPr>
          <p:cNvSpPr txBox="1"/>
          <p:nvPr/>
        </p:nvSpPr>
        <p:spPr>
          <a:xfrm>
            <a:off x="1329479" y="18093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For mutually exclusive events, probabilities add.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CB37BF-9A7C-4AAF-BE02-1771EA3A7726}"/>
              </a:ext>
            </a:extLst>
          </p:cNvPr>
          <p:cNvSpPr txBox="1"/>
          <p:nvPr/>
        </p:nvSpPr>
        <p:spPr>
          <a:xfrm>
            <a:off x="37931" y="4183402"/>
            <a:ext cx="6542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For events that successively follow, probabilities multiply.</a:t>
            </a:r>
          </a:p>
        </p:txBody>
      </p:sp>
    </p:spTree>
    <p:extLst>
      <p:ext uri="{BB962C8B-B14F-4D97-AF65-F5344CB8AC3E}">
        <p14:creationId xmlns:p14="http://schemas.microsoft.com/office/powerpoint/2010/main" val="3966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E4ED1-84B6-46F8-BB96-0018FDA8807F}"/>
              </a:ext>
            </a:extLst>
          </p:cNvPr>
          <p:cNvSpPr txBox="1"/>
          <p:nvPr/>
        </p:nvSpPr>
        <p:spPr>
          <a:xfrm>
            <a:off x="241408" y="131654"/>
            <a:ext cx="5559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Concept of Probabilities and Probability Amplitudes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B9459-DA0E-41C0-8ECC-BDB98634B2FB}"/>
              </a:ext>
            </a:extLst>
          </p:cNvPr>
          <p:cNvSpPr txBox="1"/>
          <p:nvPr/>
        </p:nvSpPr>
        <p:spPr>
          <a:xfrm>
            <a:off x="241408" y="621158"/>
            <a:ext cx="8208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quantum mechanics we use probability amplitudes instead of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Probability amplitudes are complex numbers. They have an amplitude and a phase.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C94609-894A-4687-9959-E8D9E50B9B25}"/>
                  </a:ext>
                </a:extLst>
              </p:cNvPr>
              <p:cNvSpPr txBox="1"/>
              <p:nvPr/>
            </p:nvSpPr>
            <p:spPr>
              <a:xfrm>
                <a:off x="2784479" y="1587009"/>
                <a:ext cx="1122551" cy="289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C94609-894A-4687-9959-E8D9E50B9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9" y="1587009"/>
                <a:ext cx="1122551" cy="289118"/>
              </a:xfrm>
              <a:prstGeom prst="rect">
                <a:avLst/>
              </a:prstGeom>
              <a:blipFill>
                <a:blip r:embed="rId2"/>
                <a:stretch>
                  <a:fillRect l="-2717" t="-4167" r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89001E-CDD4-4B43-BBE2-03E72E1E0090}"/>
              </a:ext>
            </a:extLst>
          </p:cNvPr>
          <p:cNvSpPr txBox="1"/>
          <p:nvPr/>
        </p:nvSpPr>
        <p:spPr>
          <a:xfrm>
            <a:off x="117120" y="2073413"/>
            <a:ext cx="901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Probability amplitudes and probabilities are connected in the following way.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2B19C9-43AE-4551-A90C-5A2AEDB40868}"/>
              </a:ext>
            </a:extLst>
          </p:cNvPr>
          <p:cNvGrpSpPr/>
          <p:nvPr/>
        </p:nvGrpSpPr>
        <p:grpSpPr>
          <a:xfrm>
            <a:off x="9327280" y="235289"/>
            <a:ext cx="2253012" cy="2950900"/>
            <a:chOff x="9327280" y="235289"/>
            <a:chExt cx="2253012" cy="29509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BC48D64-9EB6-46E1-BF94-62AC804AE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7280" y="235289"/>
              <a:ext cx="2150946" cy="234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317F46-509D-4AD6-83BD-B8CF57AE7795}"/>
                </a:ext>
              </a:extLst>
            </p:cNvPr>
            <p:cNvGrpSpPr/>
            <p:nvPr/>
          </p:nvGrpSpPr>
          <p:grpSpPr>
            <a:xfrm>
              <a:off x="9380849" y="2572914"/>
              <a:ext cx="2199443" cy="613275"/>
              <a:chOff x="9439182" y="3142258"/>
              <a:chExt cx="2199443" cy="61327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D6BB79-F224-45B1-8F6E-57DBFFC0B4AD}"/>
                  </a:ext>
                </a:extLst>
              </p:cNvPr>
              <p:cNvSpPr txBox="1"/>
              <p:nvPr/>
            </p:nvSpPr>
            <p:spPr>
              <a:xfrm>
                <a:off x="9439182" y="3142258"/>
                <a:ext cx="219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/>
                  <a:t>Max Born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995FA-A386-4FB3-B257-6FC21145AEE2}"/>
                  </a:ext>
                </a:extLst>
              </p:cNvPr>
              <p:cNvSpPr txBox="1"/>
              <p:nvPr/>
            </p:nvSpPr>
            <p:spPr>
              <a:xfrm>
                <a:off x="9502625" y="3478534"/>
                <a:ext cx="20725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Source - </a:t>
                </a:r>
                <a:r>
                  <a:rPr lang="en-IN" sz="1200" dirty="0">
                    <a:hlinkClick r:id="rId4"/>
                  </a:rPr>
                  <a:t>Max Born - Wikipedia</a:t>
                </a:r>
                <a:endParaRPr lang="en-IN" sz="12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25729-87BA-41DE-AF00-7746C22BFCB6}"/>
                  </a:ext>
                </a:extLst>
              </p:cNvPr>
              <p:cNvSpPr txBox="1"/>
              <p:nvPr/>
            </p:nvSpPr>
            <p:spPr>
              <a:xfrm>
                <a:off x="2276911" y="2395525"/>
                <a:ext cx="24674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25729-87BA-41DE-AF00-7746C22BF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11" y="2395525"/>
                <a:ext cx="246748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D6F459-E6FC-4369-A611-B7204DE6D391}"/>
              </a:ext>
            </a:extLst>
          </p:cNvPr>
          <p:cNvSpPr txBox="1"/>
          <p:nvPr/>
        </p:nvSpPr>
        <p:spPr>
          <a:xfrm>
            <a:off x="117120" y="3079356"/>
            <a:ext cx="699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Probability amplitudes follow the same principles as probabilities.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CFB9C-FAA4-4934-8258-2AE76E0DFA02}"/>
              </a:ext>
            </a:extLst>
          </p:cNvPr>
          <p:cNvSpPr txBox="1"/>
          <p:nvPr/>
        </p:nvSpPr>
        <p:spPr>
          <a:xfrm>
            <a:off x="258604" y="3786522"/>
            <a:ext cx="652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For mutually exclusive events, probability amplitudes add.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9F80A-26D2-4974-9866-50223EF80EB9}"/>
              </a:ext>
            </a:extLst>
          </p:cNvPr>
          <p:cNvSpPr txBox="1"/>
          <p:nvPr/>
        </p:nvSpPr>
        <p:spPr>
          <a:xfrm>
            <a:off x="-205181" y="5330427"/>
            <a:ext cx="71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For events that successively follow, probability amplitudes multiply.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6CD89C-92D6-4C3E-97E2-1630F361DAB2}"/>
              </a:ext>
            </a:extLst>
          </p:cNvPr>
          <p:cNvGrpSpPr/>
          <p:nvPr/>
        </p:nvGrpSpPr>
        <p:grpSpPr>
          <a:xfrm>
            <a:off x="6991163" y="3178102"/>
            <a:ext cx="1294140" cy="1702616"/>
            <a:chOff x="7772591" y="706346"/>
            <a:chExt cx="1811371" cy="187352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09BCCB-0C0A-4AD6-A97A-F6B19FF3276C}"/>
                </a:ext>
              </a:extLst>
            </p:cNvPr>
            <p:cNvSpPr/>
            <p:nvPr/>
          </p:nvSpPr>
          <p:spPr>
            <a:xfrm>
              <a:off x="8087557" y="2095130"/>
              <a:ext cx="133165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302ED5-52D0-4EE7-BB49-708CCB2C6391}"/>
                </a:ext>
              </a:extLst>
            </p:cNvPr>
            <p:cNvSpPr/>
            <p:nvPr/>
          </p:nvSpPr>
          <p:spPr>
            <a:xfrm>
              <a:off x="9109969" y="924758"/>
              <a:ext cx="133165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CF47FE9-9184-4C45-86A1-AA0A2161C833}"/>
                </a:ext>
              </a:extLst>
            </p:cNvPr>
            <p:cNvSpPr/>
            <p:nvPr/>
          </p:nvSpPr>
          <p:spPr>
            <a:xfrm>
              <a:off x="8128296" y="1020932"/>
              <a:ext cx="989071" cy="1074198"/>
            </a:xfrm>
            <a:custGeom>
              <a:avLst/>
              <a:gdLst>
                <a:gd name="connsiteX0" fmla="*/ 30283 w 989071"/>
                <a:gd name="connsiteY0" fmla="*/ 1074198 h 1074198"/>
                <a:gd name="connsiteX1" fmla="*/ 119059 w 989071"/>
                <a:gd name="connsiteY1" fmla="*/ 266330 h 1074198"/>
                <a:gd name="connsiteX2" fmla="*/ 989071 w 989071"/>
                <a:gd name="connsiteY2" fmla="*/ 0 h 107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071" h="1074198">
                  <a:moveTo>
                    <a:pt x="30283" y="1074198"/>
                  </a:moveTo>
                  <a:cubicBezTo>
                    <a:pt x="-5228" y="759780"/>
                    <a:pt x="-40739" y="445363"/>
                    <a:pt x="119059" y="266330"/>
                  </a:cubicBezTo>
                  <a:cubicBezTo>
                    <a:pt x="278857" y="87297"/>
                    <a:pt x="633964" y="43648"/>
                    <a:pt x="98907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8DD3E2-7957-4025-ADCC-C300ECFF7388}"/>
                </a:ext>
              </a:extLst>
            </p:cNvPr>
            <p:cNvSpPr/>
            <p:nvPr/>
          </p:nvSpPr>
          <p:spPr>
            <a:xfrm>
              <a:off x="8202967" y="1056443"/>
              <a:ext cx="1000551" cy="1190502"/>
            </a:xfrm>
            <a:custGeom>
              <a:avLst/>
              <a:gdLst>
                <a:gd name="connsiteX0" fmla="*/ 0 w 1000551"/>
                <a:gd name="connsiteY0" fmla="*/ 1162974 h 1190502"/>
                <a:gd name="connsiteX1" fmla="*/ 221942 w 1000551"/>
                <a:gd name="connsiteY1" fmla="*/ 1171852 h 1190502"/>
                <a:gd name="connsiteX2" fmla="*/ 887767 w 1000551"/>
                <a:gd name="connsiteY2" fmla="*/ 949910 h 1190502"/>
                <a:gd name="connsiteX3" fmla="*/ 994299 w 1000551"/>
                <a:gd name="connsiteY3" fmla="*/ 0 h 119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551" h="1190502">
                  <a:moveTo>
                    <a:pt x="0" y="1162974"/>
                  </a:moveTo>
                  <a:cubicBezTo>
                    <a:pt x="36990" y="1185168"/>
                    <a:pt x="73981" y="1207363"/>
                    <a:pt x="221942" y="1171852"/>
                  </a:cubicBezTo>
                  <a:cubicBezTo>
                    <a:pt x="369903" y="1136341"/>
                    <a:pt x="759041" y="1145219"/>
                    <a:pt x="887767" y="949910"/>
                  </a:cubicBezTo>
                  <a:cubicBezTo>
                    <a:pt x="1016493" y="754601"/>
                    <a:pt x="1005396" y="377300"/>
                    <a:pt x="99429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9384E3-5C27-429A-9819-44F1C8936BCA}"/>
                    </a:ext>
                  </a:extLst>
                </p:cNvPr>
                <p:cNvSpPr txBox="1"/>
                <p:nvPr/>
              </p:nvSpPr>
              <p:spPr>
                <a:xfrm>
                  <a:off x="7772591" y="1082230"/>
                  <a:ext cx="428543" cy="304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9384E3-5C27-429A-9819-44F1C8936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591" y="1082230"/>
                  <a:ext cx="428543" cy="304804"/>
                </a:xfrm>
                <a:prstGeom prst="rect">
                  <a:avLst/>
                </a:prstGeom>
                <a:blipFill>
                  <a:blip r:embed="rId6"/>
                  <a:stretch>
                    <a:fillRect l="-20000" r="-18000" b="-65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124EE49-0072-4572-805F-63CC2E9D0A51}"/>
                    </a:ext>
                  </a:extLst>
                </p:cNvPr>
                <p:cNvSpPr txBox="1"/>
                <p:nvPr/>
              </p:nvSpPr>
              <p:spPr>
                <a:xfrm>
                  <a:off x="9222760" y="1651694"/>
                  <a:ext cx="361202" cy="3048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IN" dirty="0"/>
                    <a:t>2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124EE49-0072-4572-805F-63CC2E9D0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2760" y="1651694"/>
                  <a:ext cx="361202" cy="304804"/>
                </a:xfrm>
                <a:prstGeom prst="rect">
                  <a:avLst/>
                </a:prstGeom>
                <a:blipFill>
                  <a:blip r:embed="rId7"/>
                  <a:stretch>
                    <a:fillRect l="-23810" t="-28261" r="-50000" b="-5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F741BF-8A0C-435D-BE17-AEE0E36408C1}"/>
                </a:ext>
              </a:extLst>
            </p:cNvPr>
            <p:cNvSpPr txBox="1"/>
            <p:nvPr/>
          </p:nvSpPr>
          <p:spPr>
            <a:xfrm>
              <a:off x="7969438" y="22105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E2855B-F154-44DF-AD20-99F4EEA47974}"/>
                </a:ext>
              </a:extLst>
            </p:cNvPr>
            <p:cNvSpPr txBox="1"/>
            <p:nvPr/>
          </p:nvSpPr>
          <p:spPr>
            <a:xfrm>
              <a:off x="9246799" y="70634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9F4C-2ABD-4F1E-8361-B3B5603765DD}"/>
                  </a:ext>
                </a:extLst>
              </p:cNvPr>
              <p:cNvSpPr txBox="1"/>
              <p:nvPr/>
            </p:nvSpPr>
            <p:spPr>
              <a:xfrm>
                <a:off x="8947946" y="3473964"/>
                <a:ext cx="2071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9F4C-2ABD-4F1E-8361-B3B560376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946" y="3473964"/>
                <a:ext cx="2071273" cy="276999"/>
              </a:xfrm>
              <a:prstGeom prst="rect">
                <a:avLst/>
              </a:prstGeom>
              <a:blipFill>
                <a:blip r:embed="rId8"/>
                <a:stretch>
                  <a:fillRect l="-1176" r="-235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96FA6F-60B3-4218-B841-43109AAB1D7E}"/>
                  </a:ext>
                </a:extLst>
              </p:cNvPr>
              <p:cNvSpPr txBox="1"/>
              <p:nvPr/>
            </p:nvSpPr>
            <p:spPr>
              <a:xfrm>
                <a:off x="8537703" y="3826150"/>
                <a:ext cx="3249095" cy="775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IN" b="0" i="1" dirty="0"/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96FA6F-60B3-4218-B841-43109AAB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703" y="3826150"/>
                <a:ext cx="3249095" cy="7755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98088E4-CCCB-43B0-99C0-82803E01B141}"/>
              </a:ext>
            </a:extLst>
          </p:cNvPr>
          <p:cNvGrpSpPr/>
          <p:nvPr/>
        </p:nvGrpSpPr>
        <p:grpSpPr>
          <a:xfrm>
            <a:off x="7061475" y="5045439"/>
            <a:ext cx="1546393" cy="1727114"/>
            <a:chOff x="7307447" y="3088954"/>
            <a:chExt cx="1778498" cy="187352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F148B52-768B-4F74-825C-024E635F29B2}"/>
                </a:ext>
              </a:extLst>
            </p:cNvPr>
            <p:cNvSpPr/>
            <p:nvPr/>
          </p:nvSpPr>
          <p:spPr>
            <a:xfrm>
              <a:off x="7608987" y="4477738"/>
              <a:ext cx="133165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31AECF-4100-4444-B1DE-92B2F4979DEA}"/>
                </a:ext>
              </a:extLst>
            </p:cNvPr>
            <p:cNvSpPr/>
            <p:nvPr/>
          </p:nvSpPr>
          <p:spPr>
            <a:xfrm>
              <a:off x="8631399" y="3307366"/>
              <a:ext cx="133165" cy="15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9E465A8-792F-426A-B1E4-C15FB4890281}"/>
                    </a:ext>
                  </a:extLst>
                </p:cNvPr>
                <p:cNvSpPr txBox="1"/>
                <p:nvPr/>
              </p:nvSpPr>
              <p:spPr>
                <a:xfrm>
                  <a:off x="7307447" y="4025127"/>
                  <a:ext cx="352128" cy="300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9E465A8-792F-426A-B1E4-C15FB4890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447" y="4025127"/>
                  <a:ext cx="352128" cy="300481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17647" b="-65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7CB7FE-CEA3-4A2F-945A-5684333EDE98}"/>
                    </a:ext>
                  </a:extLst>
                </p:cNvPr>
                <p:cNvSpPr txBox="1"/>
                <p:nvPr/>
              </p:nvSpPr>
              <p:spPr>
                <a:xfrm>
                  <a:off x="7954137" y="3135120"/>
                  <a:ext cx="286127" cy="300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IN" dirty="0"/>
                    <a:t>2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7CB7FE-CEA3-4A2F-945A-5684333ED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137" y="3135120"/>
                  <a:ext cx="286127" cy="300481"/>
                </a:xfrm>
                <a:prstGeom prst="rect">
                  <a:avLst/>
                </a:prstGeom>
                <a:blipFill>
                  <a:blip r:embed="rId11"/>
                  <a:stretch>
                    <a:fillRect l="-25000" t="-28889" r="-57500" b="-5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6A60E8-615B-47AB-8DF9-5B036F14D79B}"/>
                </a:ext>
              </a:extLst>
            </p:cNvPr>
            <p:cNvSpPr txBox="1"/>
            <p:nvPr/>
          </p:nvSpPr>
          <p:spPr>
            <a:xfrm>
              <a:off x="7490868" y="459314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E71575-2BB7-4A0D-83EB-49FDFA761E85}"/>
                </a:ext>
              </a:extLst>
            </p:cNvPr>
            <p:cNvSpPr txBox="1"/>
            <p:nvPr/>
          </p:nvSpPr>
          <p:spPr>
            <a:xfrm>
              <a:off x="8768229" y="308895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A9D6BA4-A857-454F-BAE2-31EAB5005CB9}"/>
                </a:ext>
              </a:extLst>
            </p:cNvPr>
            <p:cNvSpPr/>
            <p:nvPr/>
          </p:nvSpPr>
          <p:spPr>
            <a:xfrm>
              <a:off x="7622007" y="3773010"/>
              <a:ext cx="376774" cy="781235"/>
            </a:xfrm>
            <a:custGeom>
              <a:avLst/>
              <a:gdLst>
                <a:gd name="connsiteX0" fmla="*/ 39422 w 376774"/>
                <a:gd name="connsiteY0" fmla="*/ 781235 h 781235"/>
                <a:gd name="connsiteX1" fmla="*/ 30544 w 376774"/>
                <a:gd name="connsiteY1" fmla="*/ 292963 h 781235"/>
                <a:gd name="connsiteX2" fmla="*/ 376774 w 376774"/>
                <a:gd name="connsiteY2" fmla="*/ 0 h 78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774" h="781235">
                  <a:moveTo>
                    <a:pt x="39422" y="781235"/>
                  </a:moveTo>
                  <a:cubicBezTo>
                    <a:pt x="6870" y="602202"/>
                    <a:pt x="-25681" y="423169"/>
                    <a:pt x="30544" y="292963"/>
                  </a:cubicBezTo>
                  <a:cubicBezTo>
                    <a:pt x="86769" y="162757"/>
                    <a:pt x="231771" y="81378"/>
                    <a:pt x="37677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BBD6753-BAB1-48E6-B08A-50E6F08659F8}"/>
                </a:ext>
              </a:extLst>
            </p:cNvPr>
            <p:cNvSpPr/>
            <p:nvPr/>
          </p:nvSpPr>
          <p:spPr>
            <a:xfrm>
              <a:off x="7981025" y="3354097"/>
              <a:ext cx="710214" cy="418913"/>
            </a:xfrm>
            <a:custGeom>
              <a:avLst/>
              <a:gdLst>
                <a:gd name="connsiteX0" fmla="*/ 0 w 710214"/>
                <a:gd name="connsiteY0" fmla="*/ 418913 h 418913"/>
                <a:gd name="connsiteX1" fmla="*/ 230820 w 710214"/>
                <a:gd name="connsiteY1" fmla="*/ 63806 h 418913"/>
                <a:gd name="connsiteX2" fmla="*/ 710214 w 710214"/>
                <a:gd name="connsiteY2" fmla="*/ 1662 h 41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214" h="418913">
                  <a:moveTo>
                    <a:pt x="0" y="418913"/>
                  </a:moveTo>
                  <a:cubicBezTo>
                    <a:pt x="56225" y="276130"/>
                    <a:pt x="112451" y="133348"/>
                    <a:pt x="230820" y="63806"/>
                  </a:cubicBezTo>
                  <a:cubicBezTo>
                    <a:pt x="349189" y="-5736"/>
                    <a:pt x="529701" y="-2037"/>
                    <a:pt x="710214" y="16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41C593-8581-48CD-A962-7259F92ED8D9}"/>
                </a:ext>
              </a:extLst>
            </p:cNvPr>
            <p:cNvSpPr txBox="1"/>
            <p:nvPr/>
          </p:nvSpPr>
          <p:spPr>
            <a:xfrm>
              <a:off x="7941748" y="3664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D9FECF-4627-459A-84F6-F2D648C5B835}"/>
                  </a:ext>
                </a:extLst>
              </p:cNvPr>
              <p:cNvSpPr txBox="1"/>
              <p:nvPr/>
            </p:nvSpPr>
            <p:spPr>
              <a:xfrm>
                <a:off x="8704432" y="5351354"/>
                <a:ext cx="3396699" cy="775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IN" b="0" i="1" dirty="0"/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D9FECF-4627-459A-84F6-F2D648C5B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432" y="5351354"/>
                <a:ext cx="3396699" cy="7755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0C92F0-684B-4D5F-8C99-AFCD54A6FC95}"/>
                  </a:ext>
                </a:extLst>
              </p:cNvPr>
              <p:cNvSpPr txBox="1"/>
              <p:nvPr/>
            </p:nvSpPr>
            <p:spPr>
              <a:xfrm>
                <a:off x="9444292" y="6185452"/>
                <a:ext cx="2150617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0C92F0-684B-4D5F-8C99-AFCD54A6F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92" y="6185452"/>
                <a:ext cx="2150617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01CA0B4-F820-49FF-B89F-C2BB9AD154A7}"/>
                  </a:ext>
                </a:extLst>
              </p:cNvPr>
              <p:cNvSpPr txBox="1"/>
              <p:nvPr/>
            </p:nvSpPr>
            <p:spPr>
              <a:xfrm>
                <a:off x="692953" y="5854030"/>
                <a:ext cx="61966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01CA0B4-F820-49FF-B89F-C2BB9AD1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3" y="5854030"/>
                <a:ext cx="6196612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080886-EBFB-4A9F-816A-D37CC6935E9B}"/>
                  </a:ext>
                </a:extLst>
              </p:cNvPr>
              <p:cNvSpPr txBox="1"/>
              <p:nvPr/>
            </p:nvSpPr>
            <p:spPr>
              <a:xfrm>
                <a:off x="1657409" y="4314211"/>
                <a:ext cx="4481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080886-EBFB-4A9F-816A-D37CC693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09" y="4314211"/>
                <a:ext cx="4481874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4" grpId="0"/>
      <p:bldP spid="15" grpId="0"/>
      <p:bldP spid="16" grpId="0"/>
      <p:bldP spid="26" grpId="0"/>
      <p:bldP spid="27" grpId="0"/>
      <p:bldP spid="40" grpId="0"/>
      <p:bldP spid="42" grpId="0"/>
      <p:bldP spid="44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A562C-AC1B-47A2-A709-C46356BA62F1}"/>
              </a:ext>
            </a:extLst>
          </p:cNvPr>
          <p:cNvSpPr txBox="1"/>
          <p:nvPr/>
        </p:nvSpPr>
        <p:spPr>
          <a:xfrm>
            <a:off x="241408" y="131654"/>
            <a:ext cx="537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Mathematical Treatment (Quantum view)</a:t>
            </a:r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17BCBB2F-407A-420D-AAFA-5E2CD9445BF2}"/>
              </a:ext>
            </a:extLst>
          </p:cNvPr>
          <p:cNvSpPr/>
          <p:nvPr/>
        </p:nvSpPr>
        <p:spPr>
          <a:xfrm>
            <a:off x="241408" y="2587038"/>
            <a:ext cx="932156" cy="4001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81FCBC-1F09-4E75-AFAE-2B0DBCA42A49}"/>
              </a:ext>
            </a:extLst>
          </p:cNvPr>
          <p:cNvCxnSpPr>
            <a:cxnSpLocks/>
          </p:cNvCxnSpPr>
          <p:nvPr/>
        </p:nvCxnSpPr>
        <p:spPr>
          <a:xfrm>
            <a:off x="4646140" y="1189608"/>
            <a:ext cx="0" cy="7190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A0876E-6E61-4850-899C-1C9E4A8E316B}"/>
              </a:ext>
            </a:extLst>
          </p:cNvPr>
          <p:cNvCxnSpPr>
            <a:cxnSpLocks/>
          </p:cNvCxnSpPr>
          <p:nvPr/>
        </p:nvCxnSpPr>
        <p:spPr>
          <a:xfrm>
            <a:off x="4646140" y="2077375"/>
            <a:ext cx="8878" cy="158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A4D12D-E0B6-430C-834D-FD214C61B728}"/>
              </a:ext>
            </a:extLst>
          </p:cNvPr>
          <p:cNvCxnSpPr>
            <a:cxnSpLocks/>
          </p:cNvCxnSpPr>
          <p:nvPr/>
        </p:nvCxnSpPr>
        <p:spPr>
          <a:xfrm>
            <a:off x="4655018" y="3792245"/>
            <a:ext cx="0" cy="7190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625A33D-6645-43B1-876D-7BE5C16F031B}"/>
              </a:ext>
            </a:extLst>
          </p:cNvPr>
          <p:cNvSpPr/>
          <p:nvPr/>
        </p:nvSpPr>
        <p:spPr>
          <a:xfrm>
            <a:off x="7829550" y="457200"/>
            <a:ext cx="1381125" cy="506730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9F628F-5F87-463D-929F-BED679F3E919}"/>
              </a:ext>
            </a:extLst>
          </p:cNvPr>
          <p:cNvSpPr/>
          <p:nvPr/>
        </p:nvSpPr>
        <p:spPr>
          <a:xfrm>
            <a:off x="1182443" y="1980936"/>
            <a:ext cx="3463697" cy="719091"/>
          </a:xfrm>
          <a:custGeom>
            <a:avLst/>
            <a:gdLst>
              <a:gd name="connsiteX0" fmla="*/ 0 w 3286125"/>
              <a:gd name="connsiteY0" fmla="*/ 695325 h 695325"/>
              <a:gd name="connsiteX1" fmla="*/ 1190625 w 3286125"/>
              <a:gd name="connsiteY1" fmla="*/ 85725 h 695325"/>
              <a:gd name="connsiteX2" fmla="*/ 3286125 w 328612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6125" h="695325">
                <a:moveTo>
                  <a:pt x="0" y="695325"/>
                </a:moveTo>
                <a:cubicBezTo>
                  <a:pt x="321469" y="448468"/>
                  <a:pt x="642938" y="201612"/>
                  <a:pt x="1190625" y="85725"/>
                </a:cubicBezTo>
                <a:cubicBezTo>
                  <a:pt x="1738312" y="-30162"/>
                  <a:pt x="2970212" y="25400"/>
                  <a:pt x="3286125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182F3-CA3C-48F2-8362-E6A8C648FFD3}"/>
              </a:ext>
            </a:extLst>
          </p:cNvPr>
          <p:cNvSpPr/>
          <p:nvPr/>
        </p:nvSpPr>
        <p:spPr>
          <a:xfrm flipV="1">
            <a:off x="1173564" y="2868702"/>
            <a:ext cx="3472576" cy="866285"/>
          </a:xfrm>
          <a:custGeom>
            <a:avLst/>
            <a:gdLst>
              <a:gd name="connsiteX0" fmla="*/ 0 w 3286125"/>
              <a:gd name="connsiteY0" fmla="*/ 695325 h 695325"/>
              <a:gd name="connsiteX1" fmla="*/ 1190625 w 3286125"/>
              <a:gd name="connsiteY1" fmla="*/ 85725 h 695325"/>
              <a:gd name="connsiteX2" fmla="*/ 3286125 w 328612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6125" h="695325">
                <a:moveTo>
                  <a:pt x="0" y="695325"/>
                </a:moveTo>
                <a:cubicBezTo>
                  <a:pt x="321469" y="448468"/>
                  <a:pt x="642938" y="201612"/>
                  <a:pt x="1190625" y="85725"/>
                </a:cubicBezTo>
                <a:cubicBezTo>
                  <a:pt x="1738312" y="-30162"/>
                  <a:pt x="2970212" y="25400"/>
                  <a:pt x="3286125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16EBB-7EE9-49FE-A72D-63F079F46905}"/>
              </a:ext>
            </a:extLst>
          </p:cNvPr>
          <p:cNvSpPr txBox="1"/>
          <p:nvPr/>
        </p:nvSpPr>
        <p:spPr>
          <a:xfrm>
            <a:off x="4280716" y="15528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00E30-D513-4E37-AB24-855F38E77ED8}"/>
              </a:ext>
            </a:extLst>
          </p:cNvPr>
          <p:cNvSpPr txBox="1"/>
          <p:nvPr/>
        </p:nvSpPr>
        <p:spPr>
          <a:xfrm>
            <a:off x="4263483" y="37487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DDBD6D-4999-423A-B708-48955F878016}"/>
              </a:ext>
            </a:extLst>
          </p:cNvPr>
          <p:cNvSpPr/>
          <p:nvPr/>
        </p:nvSpPr>
        <p:spPr>
          <a:xfrm>
            <a:off x="8315325" y="980798"/>
            <a:ext cx="304800" cy="2860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0734AD-1CF6-4AA9-A53C-278D5AB9DA57}"/>
              </a:ext>
            </a:extLst>
          </p:cNvPr>
          <p:cNvSpPr/>
          <p:nvPr/>
        </p:nvSpPr>
        <p:spPr>
          <a:xfrm>
            <a:off x="8315325" y="2724473"/>
            <a:ext cx="304800" cy="2860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1B843-B462-4622-B00F-3997842C8A4A}"/>
              </a:ext>
            </a:extLst>
          </p:cNvPr>
          <p:cNvSpPr/>
          <p:nvPr/>
        </p:nvSpPr>
        <p:spPr>
          <a:xfrm>
            <a:off x="8315325" y="4225309"/>
            <a:ext cx="304800" cy="2860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DD172B-44A4-4146-98DA-24AC2A88CD49}"/>
              </a:ext>
            </a:extLst>
          </p:cNvPr>
          <p:cNvSpPr/>
          <p:nvPr/>
        </p:nvSpPr>
        <p:spPr>
          <a:xfrm>
            <a:off x="4638675" y="1087163"/>
            <a:ext cx="3790950" cy="903562"/>
          </a:xfrm>
          <a:custGeom>
            <a:avLst/>
            <a:gdLst>
              <a:gd name="connsiteX0" fmla="*/ 0 w 3790950"/>
              <a:gd name="connsiteY0" fmla="*/ 903562 h 903562"/>
              <a:gd name="connsiteX1" fmla="*/ 1543050 w 3790950"/>
              <a:gd name="connsiteY1" fmla="*/ 65362 h 903562"/>
              <a:gd name="connsiteX2" fmla="*/ 3790950 w 3790950"/>
              <a:gd name="connsiteY2" fmla="*/ 55837 h 903562"/>
              <a:gd name="connsiteX3" fmla="*/ 3790950 w 3790950"/>
              <a:gd name="connsiteY3" fmla="*/ 55837 h 90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950" h="903562">
                <a:moveTo>
                  <a:pt x="0" y="903562"/>
                </a:moveTo>
                <a:cubicBezTo>
                  <a:pt x="455612" y="555105"/>
                  <a:pt x="911225" y="206649"/>
                  <a:pt x="1543050" y="65362"/>
                </a:cubicBezTo>
                <a:cubicBezTo>
                  <a:pt x="2174875" y="-75925"/>
                  <a:pt x="3790950" y="55837"/>
                  <a:pt x="3790950" y="55837"/>
                </a:cubicBezTo>
                <a:lnTo>
                  <a:pt x="3790950" y="55837"/>
                </a:ln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F213AB-E0DD-4C3A-80C9-AA6399E9DDCA}"/>
              </a:ext>
            </a:extLst>
          </p:cNvPr>
          <p:cNvSpPr/>
          <p:nvPr/>
        </p:nvSpPr>
        <p:spPr>
          <a:xfrm>
            <a:off x="4646084" y="1959664"/>
            <a:ext cx="3840691" cy="964511"/>
          </a:xfrm>
          <a:custGeom>
            <a:avLst/>
            <a:gdLst>
              <a:gd name="connsiteX0" fmla="*/ 2116 w 3840691"/>
              <a:gd name="connsiteY0" fmla="*/ 12011 h 964511"/>
              <a:gd name="connsiteX1" fmla="*/ 211666 w 3840691"/>
              <a:gd name="connsiteY1" fmla="*/ 107261 h 964511"/>
              <a:gd name="connsiteX2" fmla="*/ 1335616 w 3840691"/>
              <a:gd name="connsiteY2" fmla="*/ 793061 h 964511"/>
              <a:gd name="connsiteX3" fmla="*/ 3840691 w 3840691"/>
              <a:gd name="connsiteY3" fmla="*/ 964511 h 964511"/>
              <a:gd name="connsiteX4" fmla="*/ 3840691 w 3840691"/>
              <a:gd name="connsiteY4" fmla="*/ 964511 h 96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0691" h="964511">
                <a:moveTo>
                  <a:pt x="2116" y="12011"/>
                </a:moveTo>
                <a:cubicBezTo>
                  <a:pt x="-4234" y="-5452"/>
                  <a:pt x="-10584" y="-22914"/>
                  <a:pt x="211666" y="107261"/>
                </a:cubicBezTo>
                <a:cubicBezTo>
                  <a:pt x="433916" y="237436"/>
                  <a:pt x="730778" y="650186"/>
                  <a:pt x="1335616" y="793061"/>
                </a:cubicBezTo>
                <a:cubicBezTo>
                  <a:pt x="1940454" y="935936"/>
                  <a:pt x="3840691" y="964511"/>
                  <a:pt x="3840691" y="964511"/>
                </a:cubicBezTo>
                <a:lnTo>
                  <a:pt x="3840691" y="964511"/>
                </a:ln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11390-B975-4DC7-917D-419934B36CA1}"/>
              </a:ext>
            </a:extLst>
          </p:cNvPr>
          <p:cNvSpPr/>
          <p:nvPr/>
        </p:nvSpPr>
        <p:spPr>
          <a:xfrm>
            <a:off x="4637205" y="1973149"/>
            <a:ext cx="3849570" cy="2432284"/>
          </a:xfrm>
          <a:custGeom>
            <a:avLst/>
            <a:gdLst>
              <a:gd name="connsiteX0" fmla="*/ 98257 w 3917782"/>
              <a:gd name="connsiteY0" fmla="*/ 162903 h 2606186"/>
              <a:gd name="connsiteX1" fmla="*/ 117307 w 3917782"/>
              <a:gd name="connsiteY1" fmla="*/ 210528 h 2606186"/>
              <a:gd name="connsiteX2" fmla="*/ 1269832 w 3917782"/>
              <a:gd name="connsiteY2" fmla="*/ 2229828 h 2606186"/>
              <a:gd name="connsiteX3" fmla="*/ 3917782 w 3917782"/>
              <a:gd name="connsiteY3" fmla="*/ 2601303 h 26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782" h="2606186">
                <a:moveTo>
                  <a:pt x="98257" y="162903"/>
                </a:moveTo>
                <a:cubicBezTo>
                  <a:pt x="10150" y="14471"/>
                  <a:pt x="-77956" y="-133960"/>
                  <a:pt x="117307" y="210528"/>
                </a:cubicBezTo>
                <a:cubicBezTo>
                  <a:pt x="312570" y="555016"/>
                  <a:pt x="636420" y="1831366"/>
                  <a:pt x="1269832" y="2229828"/>
                </a:cubicBezTo>
                <a:cubicBezTo>
                  <a:pt x="1903244" y="2628290"/>
                  <a:pt x="2910513" y="2614796"/>
                  <a:pt x="3917782" y="2601303"/>
                </a:cubicBez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41A8B-CB81-414B-9C3B-5965DDD863E8}"/>
              </a:ext>
            </a:extLst>
          </p:cNvPr>
          <p:cNvSpPr/>
          <p:nvPr/>
        </p:nvSpPr>
        <p:spPr>
          <a:xfrm>
            <a:off x="4638675" y="3752850"/>
            <a:ext cx="3810000" cy="965302"/>
          </a:xfrm>
          <a:custGeom>
            <a:avLst/>
            <a:gdLst>
              <a:gd name="connsiteX0" fmla="*/ 0 w 3810000"/>
              <a:gd name="connsiteY0" fmla="*/ 0 h 965302"/>
              <a:gd name="connsiteX1" fmla="*/ 1800225 w 3810000"/>
              <a:gd name="connsiteY1" fmla="*/ 933450 h 965302"/>
              <a:gd name="connsiteX2" fmla="*/ 3810000 w 3810000"/>
              <a:gd name="connsiteY2" fmla="*/ 657225 h 9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0" h="965302">
                <a:moveTo>
                  <a:pt x="0" y="0"/>
                </a:moveTo>
                <a:cubicBezTo>
                  <a:pt x="582612" y="411956"/>
                  <a:pt x="1165225" y="823913"/>
                  <a:pt x="1800225" y="933450"/>
                </a:cubicBezTo>
                <a:cubicBezTo>
                  <a:pt x="2435225" y="1042987"/>
                  <a:pt x="3122612" y="850106"/>
                  <a:pt x="3810000" y="657225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B82A200-60D7-42E4-A968-EF1A3CE2A777}"/>
              </a:ext>
            </a:extLst>
          </p:cNvPr>
          <p:cNvSpPr/>
          <p:nvPr/>
        </p:nvSpPr>
        <p:spPr>
          <a:xfrm>
            <a:off x="4594171" y="2924175"/>
            <a:ext cx="3864029" cy="832428"/>
          </a:xfrm>
          <a:custGeom>
            <a:avLst/>
            <a:gdLst>
              <a:gd name="connsiteX0" fmla="*/ 25454 w 3864029"/>
              <a:gd name="connsiteY0" fmla="*/ 828675 h 832428"/>
              <a:gd name="connsiteX1" fmla="*/ 120704 w 3864029"/>
              <a:gd name="connsiteY1" fmla="*/ 819150 h 832428"/>
              <a:gd name="connsiteX2" fmla="*/ 1701854 w 3864029"/>
              <a:gd name="connsiteY2" fmla="*/ 752475 h 832428"/>
              <a:gd name="connsiteX3" fmla="*/ 3864029 w 3864029"/>
              <a:gd name="connsiteY3" fmla="*/ 0 h 83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029" h="832428">
                <a:moveTo>
                  <a:pt x="25454" y="828675"/>
                </a:moveTo>
                <a:cubicBezTo>
                  <a:pt x="-66621" y="830262"/>
                  <a:pt x="120704" y="819150"/>
                  <a:pt x="120704" y="819150"/>
                </a:cubicBezTo>
                <a:cubicBezTo>
                  <a:pt x="400104" y="806450"/>
                  <a:pt x="1077967" y="889000"/>
                  <a:pt x="1701854" y="752475"/>
                </a:cubicBezTo>
                <a:cubicBezTo>
                  <a:pt x="2325741" y="615950"/>
                  <a:pt x="3094885" y="307975"/>
                  <a:pt x="3864029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959A50D-0CAB-4DB0-B79C-9F7A9970F295}"/>
              </a:ext>
            </a:extLst>
          </p:cNvPr>
          <p:cNvSpPr/>
          <p:nvPr/>
        </p:nvSpPr>
        <p:spPr>
          <a:xfrm>
            <a:off x="4629150" y="1152525"/>
            <a:ext cx="3838575" cy="2571750"/>
          </a:xfrm>
          <a:custGeom>
            <a:avLst/>
            <a:gdLst>
              <a:gd name="connsiteX0" fmla="*/ 0 w 3838575"/>
              <a:gd name="connsiteY0" fmla="*/ 2571750 h 2571750"/>
              <a:gd name="connsiteX1" fmla="*/ 1133475 w 3838575"/>
              <a:gd name="connsiteY1" fmla="*/ 800100 h 2571750"/>
              <a:gd name="connsiteX2" fmla="*/ 3838575 w 3838575"/>
              <a:gd name="connsiteY2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2571750">
                <a:moveTo>
                  <a:pt x="0" y="2571750"/>
                </a:moveTo>
                <a:cubicBezTo>
                  <a:pt x="246856" y="1900237"/>
                  <a:pt x="493713" y="1228725"/>
                  <a:pt x="1133475" y="800100"/>
                </a:cubicBezTo>
                <a:cubicBezTo>
                  <a:pt x="1773238" y="371475"/>
                  <a:pt x="2805906" y="185737"/>
                  <a:pt x="3838575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D5F25-BBE9-4599-BBA9-FD84FBC621E3}"/>
              </a:ext>
            </a:extLst>
          </p:cNvPr>
          <p:cNvSpPr txBox="1"/>
          <p:nvPr/>
        </p:nvSpPr>
        <p:spPr>
          <a:xfrm>
            <a:off x="8386762" y="580389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2C3554-51ED-4D81-94E5-652973EE791F}"/>
              </a:ext>
            </a:extLst>
          </p:cNvPr>
          <p:cNvSpPr txBox="1"/>
          <p:nvPr/>
        </p:nvSpPr>
        <p:spPr>
          <a:xfrm>
            <a:off x="8362949" y="234177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B1836-5636-4242-A0EB-2DD5EDBE8C9F}"/>
              </a:ext>
            </a:extLst>
          </p:cNvPr>
          <p:cNvSpPr txBox="1"/>
          <p:nvPr/>
        </p:nvSpPr>
        <p:spPr>
          <a:xfrm>
            <a:off x="8362949" y="3881258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8B5767-E0FC-4D23-8AB4-88C7EA081404}"/>
              </a:ext>
            </a:extLst>
          </p:cNvPr>
          <p:cNvSpPr txBox="1"/>
          <p:nvPr/>
        </p:nvSpPr>
        <p:spPr>
          <a:xfrm>
            <a:off x="148968" y="2994067"/>
            <a:ext cx="11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IN" dirty="0"/>
              <a:t>Electron gun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558529-E035-4E6A-BD02-84C9976BE01E}"/>
                  </a:ext>
                </a:extLst>
              </p:cNvPr>
              <p:cNvSpPr txBox="1"/>
              <p:nvPr/>
            </p:nvSpPr>
            <p:spPr>
              <a:xfrm>
                <a:off x="118026" y="4972020"/>
                <a:ext cx="752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In Quantum mechanics instead of probabilities, we have to use probability amplitudes. </a:t>
                </a:r>
              </a:p>
              <a:p>
                <a:endParaRPr lang="en-IN" dirty="0"/>
              </a:p>
              <a:p>
                <a:r>
                  <a:rPr lang="en-IN" dirty="0"/>
                  <a:t>Every probability amplitude is associated with a phase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).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558529-E035-4E6A-BD02-84C9976B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6" y="4972020"/>
                <a:ext cx="7526847" cy="1200329"/>
              </a:xfrm>
              <a:prstGeom prst="rect">
                <a:avLst/>
              </a:prstGeom>
              <a:blipFill>
                <a:blip r:embed="rId2"/>
                <a:stretch>
                  <a:fillRect l="-648" t="-3046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89804C-6239-4423-A2CE-DD540C87900C}"/>
                  </a:ext>
                </a:extLst>
              </p:cNvPr>
              <p:cNvSpPr txBox="1"/>
              <p:nvPr/>
            </p:nvSpPr>
            <p:spPr>
              <a:xfrm>
                <a:off x="3039035" y="1631700"/>
                <a:ext cx="306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89804C-6239-4423-A2CE-DD540C879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35" y="1631700"/>
                <a:ext cx="306174" cy="276999"/>
              </a:xfrm>
              <a:prstGeom prst="rect">
                <a:avLst/>
              </a:prstGeom>
              <a:blipFill>
                <a:blip r:embed="rId3"/>
                <a:stretch>
                  <a:fillRect l="-20000" r="-180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4B88D2-3345-49B7-B551-5BFEDE25A04C}"/>
                  </a:ext>
                </a:extLst>
              </p:cNvPr>
              <p:cNvSpPr txBox="1"/>
              <p:nvPr/>
            </p:nvSpPr>
            <p:spPr>
              <a:xfrm>
                <a:off x="3039035" y="3341063"/>
                <a:ext cx="306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4B88D2-3345-49B7-B551-5BFEDE25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35" y="3341063"/>
                <a:ext cx="306174" cy="276999"/>
              </a:xfrm>
              <a:prstGeom prst="rect">
                <a:avLst/>
              </a:prstGeom>
              <a:blipFill>
                <a:blip r:embed="rId4"/>
                <a:stretch>
                  <a:fillRect l="-20000" r="-18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E4572E-EF3D-4859-AAE5-91F7A208DD9E}"/>
                  </a:ext>
                </a:extLst>
              </p:cNvPr>
              <p:cNvSpPr txBox="1"/>
              <p:nvPr/>
            </p:nvSpPr>
            <p:spPr>
              <a:xfrm>
                <a:off x="6390588" y="754079"/>
                <a:ext cx="434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E4572E-EF3D-4859-AAE5-91F7A208D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588" y="754079"/>
                <a:ext cx="434414" cy="276999"/>
              </a:xfrm>
              <a:prstGeom prst="rect">
                <a:avLst/>
              </a:prstGeom>
              <a:blipFill>
                <a:blip r:embed="rId5"/>
                <a:stretch>
                  <a:fillRect l="-11111" r="-1388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2A9DAF-F64C-425F-B116-52020CAE9785}"/>
                  </a:ext>
                </a:extLst>
              </p:cNvPr>
              <p:cNvSpPr txBox="1"/>
              <p:nvPr/>
            </p:nvSpPr>
            <p:spPr>
              <a:xfrm>
                <a:off x="6486559" y="1571495"/>
                <a:ext cx="434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2A9DAF-F64C-425F-B116-52020CAE9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59" y="1571495"/>
                <a:ext cx="434414" cy="276999"/>
              </a:xfrm>
              <a:prstGeom prst="rect">
                <a:avLst/>
              </a:prstGeom>
              <a:blipFill>
                <a:blip r:embed="rId6"/>
                <a:stretch>
                  <a:fillRect l="-11268" r="-1549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2C819FA-9636-4455-BCD5-6D7A20351CEE}"/>
              </a:ext>
            </a:extLst>
          </p:cNvPr>
          <p:cNvGrpSpPr/>
          <p:nvPr/>
        </p:nvGrpSpPr>
        <p:grpSpPr>
          <a:xfrm>
            <a:off x="9553480" y="531764"/>
            <a:ext cx="2467483" cy="740065"/>
            <a:chOff x="9553480" y="531764"/>
            <a:chExt cx="2467483" cy="740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0E9B044-6583-48B4-A2E8-A6B18041CE92}"/>
                    </a:ext>
                  </a:extLst>
                </p:cNvPr>
                <p:cNvSpPr txBox="1"/>
                <p:nvPr/>
              </p:nvSpPr>
              <p:spPr>
                <a:xfrm>
                  <a:off x="9767887" y="531764"/>
                  <a:ext cx="1446293" cy="2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0E9B044-6583-48B4-A2E8-A6B18041C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887" y="531764"/>
                  <a:ext cx="1446293" cy="289118"/>
                </a:xfrm>
                <a:prstGeom prst="rect">
                  <a:avLst/>
                </a:prstGeom>
                <a:blipFill>
                  <a:blip r:embed="rId7"/>
                  <a:stretch>
                    <a:fillRect l="-3361" t="-4167" b="-62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57073BB-C661-45A9-9E2A-06A8763B61CD}"/>
                    </a:ext>
                  </a:extLst>
                </p:cNvPr>
                <p:cNvSpPr txBox="1"/>
                <p:nvPr/>
              </p:nvSpPr>
              <p:spPr>
                <a:xfrm>
                  <a:off x="9553480" y="902497"/>
                  <a:ext cx="24674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1=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57073BB-C661-45A9-9E2A-06A8763B6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480" y="902497"/>
                  <a:ext cx="246748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59C48D-5A7A-449E-8219-AD43711964D9}"/>
              </a:ext>
            </a:extLst>
          </p:cNvPr>
          <p:cNvGrpSpPr/>
          <p:nvPr/>
        </p:nvGrpSpPr>
        <p:grpSpPr>
          <a:xfrm>
            <a:off x="9553479" y="1631700"/>
            <a:ext cx="2467483" cy="740065"/>
            <a:chOff x="9553480" y="531764"/>
            <a:chExt cx="2467483" cy="740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464BA75-304D-4C60-A24E-0B24160085E0}"/>
                    </a:ext>
                  </a:extLst>
                </p:cNvPr>
                <p:cNvSpPr txBox="1"/>
                <p:nvPr/>
              </p:nvSpPr>
              <p:spPr>
                <a:xfrm>
                  <a:off x="9767887" y="531764"/>
                  <a:ext cx="1446293" cy="2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464BA75-304D-4C60-A24E-0B2416008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887" y="531764"/>
                  <a:ext cx="1446293" cy="289118"/>
                </a:xfrm>
                <a:prstGeom prst="rect">
                  <a:avLst/>
                </a:prstGeom>
                <a:blipFill>
                  <a:blip r:embed="rId9"/>
                  <a:stretch>
                    <a:fillRect l="-3361" t="-6383" b="-638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43A3026-73C9-441C-B1CA-56306B8A23CF}"/>
                    </a:ext>
                  </a:extLst>
                </p:cNvPr>
                <p:cNvSpPr txBox="1"/>
                <p:nvPr/>
              </p:nvSpPr>
              <p:spPr>
                <a:xfrm>
                  <a:off x="9553480" y="902497"/>
                  <a:ext cx="24674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2=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43A3026-73C9-441C-B1CA-56306B8A2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480" y="902497"/>
                  <a:ext cx="246748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8DA023-834D-4935-AC07-02C98F9D0177}"/>
              </a:ext>
            </a:extLst>
          </p:cNvPr>
          <p:cNvGrpSpPr/>
          <p:nvPr/>
        </p:nvGrpSpPr>
        <p:grpSpPr>
          <a:xfrm>
            <a:off x="9395352" y="2867486"/>
            <a:ext cx="2762663" cy="740065"/>
            <a:chOff x="9553480" y="531764"/>
            <a:chExt cx="2467483" cy="740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222233-78F8-4728-9284-BD98E75BDA50}"/>
                    </a:ext>
                  </a:extLst>
                </p:cNvPr>
                <p:cNvSpPr txBox="1"/>
                <p:nvPr/>
              </p:nvSpPr>
              <p:spPr>
                <a:xfrm>
                  <a:off x="9767887" y="531764"/>
                  <a:ext cx="1593856" cy="2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222233-78F8-4728-9284-BD98E75BD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887" y="531764"/>
                  <a:ext cx="1593856" cy="289118"/>
                </a:xfrm>
                <a:prstGeom prst="rect">
                  <a:avLst/>
                </a:prstGeom>
                <a:blipFill>
                  <a:blip r:embed="rId11"/>
                  <a:stretch>
                    <a:fillRect l="-2740" t="-4167" b="-62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391B7CD-5B26-44D3-AF1E-FFD28355FEFF}"/>
                    </a:ext>
                  </a:extLst>
                </p:cNvPr>
                <p:cNvSpPr txBox="1"/>
                <p:nvPr/>
              </p:nvSpPr>
              <p:spPr>
                <a:xfrm>
                  <a:off x="9553480" y="902497"/>
                  <a:ext cx="24674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11=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391B7CD-5B26-44D3-AF1E-FFD28355F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480" y="902497"/>
                  <a:ext cx="246748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149A73-003A-462F-B047-3FD1BED58EE3}"/>
              </a:ext>
            </a:extLst>
          </p:cNvPr>
          <p:cNvGrpSpPr/>
          <p:nvPr/>
        </p:nvGrpSpPr>
        <p:grpSpPr>
          <a:xfrm>
            <a:off x="9357252" y="4210975"/>
            <a:ext cx="2762663" cy="740065"/>
            <a:chOff x="9553480" y="531764"/>
            <a:chExt cx="2467483" cy="740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679B774-55A3-40AB-AEDA-0DA04547C7CF}"/>
                    </a:ext>
                  </a:extLst>
                </p:cNvPr>
                <p:cNvSpPr txBox="1"/>
                <p:nvPr/>
              </p:nvSpPr>
              <p:spPr>
                <a:xfrm>
                  <a:off x="9767887" y="531764"/>
                  <a:ext cx="1593856" cy="2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d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679B774-55A3-40AB-AEDA-0DA04547C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887" y="531764"/>
                  <a:ext cx="1593856" cy="289118"/>
                </a:xfrm>
                <a:prstGeom prst="rect">
                  <a:avLst/>
                </a:prstGeom>
                <a:blipFill>
                  <a:blip r:embed="rId13"/>
                  <a:stretch>
                    <a:fillRect l="-2389" t="-6383" b="-638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C3CC01-C185-4868-8475-56B718963749}"/>
                    </a:ext>
                  </a:extLst>
                </p:cNvPr>
                <p:cNvSpPr txBox="1"/>
                <p:nvPr/>
              </p:nvSpPr>
              <p:spPr>
                <a:xfrm>
                  <a:off x="9553480" y="902497"/>
                  <a:ext cx="24674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21=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C3CC01-C185-4868-8475-56B718963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480" y="902497"/>
                  <a:ext cx="246748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A02AD135-2931-4BDD-A072-DB49CC4F3737}"/>
              </a:ext>
            </a:extLst>
          </p:cNvPr>
          <p:cNvSpPr/>
          <p:nvPr/>
        </p:nvSpPr>
        <p:spPr>
          <a:xfrm>
            <a:off x="2049089" y="2077375"/>
            <a:ext cx="99307" cy="1749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81C917-BF4F-4A89-8761-6C12734E9897}"/>
              </a:ext>
            </a:extLst>
          </p:cNvPr>
          <p:cNvSpPr/>
          <p:nvPr/>
        </p:nvSpPr>
        <p:spPr>
          <a:xfrm>
            <a:off x="8315325" y="980797"/>
            <a:ext cx="304800" cy="2860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A00F1EF-3814-4F96-945B-841BDFCEA223}"/>
              </a:ext>
            </a:extLst>
          </p:cNvPr>
          <p:cNvSpPr/>
          <p:nvPr/>
        </p:nvSpPr>
        <p:spPr>
          <a:xfrm>
            <a:off x="8315325" y="2724472"/>
            <a:ext cx="304800" cy="2860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9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2" grpId="0"/>
      <p:bldP spid="39" grpId="0"/>
      <p:bldP spid="40" grpId="0"/>
      <p:bldP spid="41" grpId="0"/>
      <p:bldP spid="42" grpId="0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23009</TotalTime>
  <Words>1541</Words>
  <Application>Microsoft Macintosh PowerPoint</Application>
  <PresentationFormat>Widescreen</PresentationFormat>
  <Paragraphs>314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Quantum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K Dasgupta08</dc:creator>
  <cp:lastModifiedBy>Kalyan Dasgupta</cp:lastModifiedBy>
  <cp:revision>44</cp:revision>
  <dcterms:created xsi:type="dcterms:W3CDTF">2022-10-11T09:41:49Z</dcterms:created>
  <dcterms:modified xsi:type="dcterms:W3CDTF">2024-12-20T16:00:19Z</dcterms:modified>
</cp:coreProperties>
</file>