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389" r:id="rId3"/>
    <p:sldId id="382" r:id="rId4"/>
    <p:sldId id="384" r:id="rId5"/>
    <p:sldId id="385" r:id="rId6"/>
    <p:sldId id="386" r:id="rId7"/>
    <p:sldId id="387" r:id="rId8"/>
    <p:sldId id="267" r:id="rId9"/>
    <p:sldId id="268" r:id="rId10"/>
    <p:sldId id="388"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0" autoAdjust="0"/>
    <p:restoredTop sz="95105" autoAdjust="0"/>
  </p:normalViewPr>
  <p:slideViewPr>
    <p:cSldViewPr snapToGrid="0">
      <p:cViewPr varScale="1">
        <p:scale>
          <a:sx n="152" d="100"/>
          <a:sy n="152" d="100"/>
        </p:scale>
        <p:origin x="3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6F661-F7BC-4DB5-BAD2-71F293BC1A2A}" type="datetimeFigureOut">
              <a:rPr lang="en-IN" smtClean="0"/>
              <a:t>18/12/24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C5954-7827-48DC-82B4-D8D111485846}" type="slidenum">
              <a:rPr lang="en-IN" smtClean="0"/>
              <a:t>‹#›</a:t>
            </a:fld>
            <a:endParaRPr lang="en-IN"/>
          </a:p>
        </p:txBody>
      </p:sp>
    </p:spTree>
    <p:extLst>
      <p:ext uri="{BB962C8B-B14F-4D97-AF65-F5344CB8AC3E}">
        <p14:creationId xmlns:p14="http://schemas.microsoft.com/office/powerpoint/2010/main" val="3176081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primarily two category of algorithms currently in use. The first category is of the type, we can refer to as “Full Quantum” algorithms. In this category the algorithm is executed end-to-end in a Quantum computer. The second category of algorithms fall in hybrid segment. Given the limitations of contemporary Quantum hardware, hybrid algorithms have become very popular for solving a large category of problems.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AB86CC-2746-FE45-9B31-147BED004D9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970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8C5954-7827-48DC-82B4-D8D111485846}" type="slidenum">
              <a:rPr lang="en-IN" smtClean="0"/>
              <a:t>9</a:t>
            </a:fld>
            <a:endParaRPr lang="en-IN"/>
          </a:p>
        </p:txBody>
      </p:sp>
    </p:spTree>
    <p:extLst>
      <p:ext uri="{BB962C8B-B14F-4D97-AF65-F5344CB8AC3E}">
        <p14:creationId xmlns:p14="http://schemas.microsoft.com/office/powerpoint/2010/main" val="2433399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FF8A-2AFE-4917-AE27-BF042BA14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536654-5638-4706-AFC1-11F6FBC91B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3A0924-D62D-4FA2-85C3-844DA58C8BFE}"/>
              </a:ext>
            </a:extLst>
          </p:cNvPr>
          <p:cNvSpPr>
            <a:spLocks noGrp="1"/>
          </p:cNvSpPr>
          <p:nvPr>
            <p:ph type="dt" sz="half" idx="10"/>
          </p:nvPr>
        </p:nvSpPr>
        <p:spPr/>
        <p:txBody>
          <a:bodyPr/>
          <a:lstStyle/>
          <a:p>
            <a:fld id="{62BC7AA4-A0D1-40F6-B049-BBCB6CCD9652}" type="datetimeFigureOut">
              <a:rPr lang="en-IN" smtClean="0"/>
              <a:t>18/12/24</a:t>
            </a:fld>
            <a:endParaRPr lang="en-IN"/>
          </a:p>
        </p:txBody>
      </p:sp>
      <p:sp>
        <p:nvSpPr>
          <p:cNvPr id="5" name="Footer Placeholder 4">
            <a:extLst>
              <a:ext uri="{FF2B5EF4-FFF2-40B4-BE49-F238E27FC236}">
                <a16:creationId xmlns:a16="http://schemas.microsoft.com/office/drawing/2014/main" id="{6B2AE542-BC4B-4C56-822E-2ABDB586A9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D49796-F973-4C72-A97C-646AC2BA4500}"/>
              </a:ext>
            </a:extLst>
          </p:cNvPr>
          <p:cNvSpPr>
            <a:spLocks noGrp="1"/>
          </p:cNvSpPr>
          <p:nvPr>
            <p:ph type="sldNum" sz="quarter" idx="12"/>
          </p:nvPr>
        </p:nvSpPr>
        <p:spPr/>
        <p:txBody>
          <a:bodyPr/>
          <a:lstStyle/>
          <a:p>
            <a:fld id="{CBD7FEC0-C604-42A6-A257-BD0323BB11B6}" type="slidenum">
              <a:rPr lang="en-IN" smtClean="0"/>
              <a:t>‹#›</a:t>
            </a:fld>
            <a:endParaRPr lang="en-IN"/>
          </a:p>
        </p:txBody>
      </p:sp>
    </p:spTree>
    <p:extLst>
      <p:ext uri="{BB962C8B-B14F-4D97-AF65-F5344CB8AC3E}">
        <p14:creationId xmlns:p14="http://schemas.microsoft.com/office/powerpoint/2010/main" val="361280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BFC9-F253-4D55-9DE5-4C99BC527B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764185-19A8-453B-B2BF-0B3AD15C7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AF5A36-35FC-4ED4-8A1A-52C2A1376D27}"/>
              </a:ext>
            </a:extLst>
          </p:cNvPr>
          <p:cNvSpPr>
            <a:spLocks noGrp="1"/>
          </p:cNvSpPr>
          <p:nvPr>
            <p:ph type="dt" sz="half" idx="10"/>
          </p:nvPr>
        </p:nvSpPr>
        <p:spPr/>
        <p:txBody>
          <a:bodyPr/>
          <a:lstStyle/>
          <a:p>
            <a:fld id="{62BC7AA4-A0D1-40F6-B049-BBCB6CCD9652}" type="datetimeFigureOut">
              <a:rPr lang="en-IN" smtClean="0"/>
              <a:t>18/12/24</a:t>
            </a:fld>
            <a:endParaRPr lang="en-IN"/>
          </a:p>
        </p:txBody>
      </p:sp>
      <p:sp>
        <p:nvSpPr>
          <p:cNvPr id="5" name="Footer Placeholder 4">
            <a:extLst>
              <a:ext uri="{FF2B5EF4-FFF2-40B4-BE49-F238E27FC236}">
                <a16:creationId xmlns:a16="http://schemas.microsoft.com/office/drawing/2014/main" id="{4FB840D0-43C2-4171-A99E-8E60018B9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556379-65A5-4165-8A39-7EFDDBDC9EB1}"/>
              </a:ext>
            </a:extLst>
          </p:cNvPr>
          <p:cNvSpPr>
            <a:spLocks noGrp="1"/>
          </p:cNvSpPr>
          <p:nvPr>
            <p:ph type="sldNum" sz="quarter" idx="12"/>
          </p:nvPr>
        </p:nvSpPr>
        <p:spPr/>
        <p:txBody>
          <a:bodyPr/>
          <a:lstStyle/>
          <a:p>
            <a:fld id="{CBD7FEC0-C604-42A6-A257-BD0323BB11B6}" type="slidenum">
              <a:rPr lang="en-IN" smtClean="0"/>
              <a:t>‹#›</a:t>
            </a:fld>
            <a:endParaRPr lang="en-IN"/>
          </a:p>
        </p:txBody>
      </p:sp>
    </p:spTree>
    <p:extLst>
      <p:ext uri="{BB962C8B-B14F-4D97-AF65-F5344CB8AC3E}">
        <p14:creationId xmlns:p14="http://schemas.microsoft.com/office/powerpoint/2010/main" val="61973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58930-810E-4FC6-A32A-DC23DB2647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7D021C-A2D0-48F1-8589-D2D941447E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EEEC3-6353-4D15-9449-0199069C3179}"/>
              </a:ext>
            </a:extLst>
          </p:cNvPr>
          <p:cNvSpPr>
            <a:spLocks noGrp="1"/>
          </p:cNvSpPr>
          <p:nvPr>
            <p:ph type="dt" sz="half" idx="10"/>
          </p:nvPr>
        </p:nvSpPr>
        <p:spPr/>
        <p:txBody>
          <a:bodyPr/>
          <a:lstStyle/>
          <a:p>
            <a:fld id="{62BC7AA4-A0D1-40F6-B049-BBCB6CCD9652}" type="datetimeFigureOut">
              <a:rPr lang="en-IN" smtClean="0"/>
              <a:t>18/12/24</a:t>
            </a:fld>
            <a:endParaRPr lang="en-IN"/>
          </a:p>
        </p:txBody>
      </p:sp>
      <p:sp>
        <p:nvSpPr>
          <p:cNvPr id="5" name="Footer Placeholder 4">
            <a:extLst>
              <a:ext uri="{FF2B5EF4-FFF2-40B4-BE49-F238E27FC236}">
                <a16:creationId xmlns:a16="http://schemas.microsoft.com/office/drawing/2014/main" id="{0E09B2D7-AD74-40F4-9826-92B03CA540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7D4647-53CA-4022-B15C-E15AFB5AD3DD}"/>
              </a:ext>
            </a:extLst>
          </p:cNvPr>
          <p:cNvSpPr>
            <a:spLocks noGrp="1"/>
          </p:cNvSpPr>
          <p:nvPr>
            <p:ph type="sldNum" sz="quarter" idx="12"/>
          </p:nvPr>
        </p:nvSpPr>
        <p:spPr/>
        <p:txBody>
          <a:bodyPr/>
          <a:lstStyle/>
          <a:p>
            <a:fld id="{CBD7FEC0-C604-42A6-A257-BD0323BB11B6}" type="slidenum">
              <a:rPr lang="en-IN" smtClean="0"/>
              <a:t>‹#›</a:t>
            </a:fld>
            <a:endParaRPr lang="en-IN"/>
          </a:p>
        </p:txBody>
      </p:sp>
    </p:spTree>
    <p:extLst>
      <p:ext uri="{BB962C8B-B14F-4D97-AF65-F5344CB8AC3E}">
        <p14:creationId xmlns:p14="http://schemas.microsoft.com/office/powerpoint/2010/main" val="3826244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883F-BD3F-41D5-9713-C41933DDCA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220461-F830-40EB-BD0D-00DDD6B379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DA785D-4D00-41AD-B95F-0DA60B52C8D8}"/>
              </a:ext>
            </a:extLst>
          </p:cNvPr>
          <p:cNvSpPr>
            <a:spLocks noGrp="1"/>
          </p:cNvSpPr>
          <p:nvPr>
            <p:ph type="dt" sz="half" idx="10"/>
          </p:nvPr>
        </p:nvSpPr>
        <p:spPr/>
        <p:txBody>
          <a:bodyPr/>
          <a:lstStyle/>
          <a:p>
            <a:fld id="{62BC7AA4-A0D1-40F6-B049-BBCB6CCD9652}" type="datetimeFigureOut">
              <a:rPr lang="en-IN" smtClean="0"/>
              <a:t>18/12/24</a:t>
            </a:fld>
            <a:endParaRPr lang="en-IN"/>
          </a:p>
        </p:txBody>
      </p:sp>
      <p:sp>
        <p:nvSpPr>
          <p:cNvPr id="5" name="Footer Placeholder 4">
            <a:extLst>
              <a:ext uri="{FF2B5EF4-FFF2-40B4-BE49-F238E27FC236}">
                <a16:creationId xmlns:a16="http://schemas.microsoft.com/office/drawing/2014/main" id="{EEFC727D-AF13-4B9E-87C5-8ADA21FB1D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D2FB16-6E36-4C2A-A506-562F7353A1E6}"/>
              </a:ext>
            </a:extLst>
          </p:cNvPr>
          <p:cNvSpPr>
            <a:spLocks noGrp="1"/>
          </p:cNvSpPr>
          <p:nvPr>
            <p:ph type="sldNum" sz="quarter" idx="12"/>
          </p:nvPr>
        </p:nvSpPr>
        <p:spPr/>
        <p:txBody>
          <a:bodyPr/>
          <a:lstStyle/>
          <a:p>
            <a:fld id="{CBD7FEC0-C604-42A6-A257-BD0323BB11B6}" type="slidenum">
              <a:rPr lang="en-IN" smtClean="0"/>
              <a:t>‹#›</a:t>
            </a:fld>
            <a:endParaRPr lang="en-IN"/>
          </a:p>
        </p:txBody>
      </p:sp>
    </p:spTree>
    <p:extLst>
      <p:ext uri="{BB962C8B-B14F-4D97-AF65-F5344CB8AC3E}">
        <p14:creationId xmlns:p14="http://schemas.microsoft.com/office/powerpoint/2010/main" val="275831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079B-5629-4FCE-8F33-8AD365117F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3417D4-9689-4A94-8691-B508943F5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A6A7BF-BE32-4DDF-B8E5-858CCB80F747}"/>
              </a:ext>
            </a:extLst>
          </p:cNvPr>
          <p:cNvSpPr>
            <a:spLocks noGrp="1"/>
          </p:cNvSpPr>
          <p:nvPr>
            <p:ph type="dt" sz="half" idx="10"/>
          </p:nvPr>
        </p:nvSpPr>
        <p:spPr/>
        <p:txBody>
          <a:bodyPr/>
          <a:lstStyle/>
          <a:p>
            <a:fld id="{62BC7AA4-A0D1-40F6-B049-BBCB6CCD9652}" type="datetimeFigureOut">
              <a:rPr lang="en-IN" smtClean="0"/>
              <a:t>18/12/24</a:t>
            </a:fld>
            <a:endParaRPr lang="en-IN"/>
          </a:p>
        </p:txBody>
      </p:sp>
      <p:sp>
        <p:nvSpPr>
          <p:cNvPr id="5" name="Footer Placeholder 4">
            <a:extLst>
              <a:ext uri="{FF2B5EF4-FFF2-40B4-BE49-F238E27FC236}">
                <a16:creationId xmlns:a16="http://schemas.microsoft.com/office/drawing/2014/main" id="{71B4DE12-EFCB-4FCC-916A-15C94E61DB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014866-0826-4C60-99F6-CAC8162DEB54}"/>
              </a:ext>
            </a:extLst>
          </p:cNvPr>
          <p:cNvSpPr>
            <a:spLocks noGrp="1"/>
          </p:cNvSpPr>
          <p:nvPr>
            <p:ph type="sldNum" sz="quarter" idx="12"/>
          </p:nvPr>
        </p:nvSpPr>
        <p:spPr/>
        <p:txBody>
          <a:bodyPr/>
          <a:lstStyle/>
          <a:p>
            <a:fld id="{CBD7FEC0-C604-42A6-A257-BD0323BB11B6}" type="slidenum">
              <a:rPr lang="en-IN" smtClean="0"/>
              <a:t>‹#›</a:t>
            </a:fld>
            <a:endParaRPr lang="en-IN"/>
          </a:p>
        </p:txBody>
      </p:sp>
    </p:spTree>
    <p:extLst>
      <p:ext uri="{BB962C8B-B14F-4D97-AF65-F5344CB8AC3E}">
        <p14:creationId xmlns:p14="http://schemas.microsoft.com/office/powerpoint/2010/main" val="117865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3E25-EAFC-4B5A-860F-2B811FE3FE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A2BDEB-2FC1-4A8F-A132-D098E7290F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A62822-AB1F-424D-A170-33AA500E64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AD9C9C-F6BC-4F68-8919-94D056A32AF4}"/>
              </a:ext>
            </a:extLst>
          </p:cNvPr>
          <p:cNvSpPr>
            <a:spLocks noGrp="1"/>
          </p:cNvSpPr>
          <p:nvPr>
            <p:ph type="dt" sz="half" idx="10"/>
          </p:nvPr>
        </p:nvSpPr>
        <p:spPr/>
        <p:txBody>
          <a:bodyPr/>
          <a:lstStyle/>
          <a:p>
            <a:fld id="{62BC7AA4-A0D1-40F6-B049-BBCB6CCD9652}" type="datetimeFigureOut">
              <a:rPr lang="en-IN" smtClean="0"/>
              <a:t>18/12/24</a:t>
            </a:fld>
            <a:endParaRPr lang="en-IN"/>
          </a:p>
        </p:txBody>
      </p:sp>
      <p:sp>
        <p:nvSpPr>
          <p:cNvPr id="6" name="Footer Placeholder 5">
            <a:extLst>
              <a:ext uri="{FF2B5EF4-FFF2-40B4-BE49-F238E27FC236}">
                <a16:creationId xmlns:a16="http://schemas.microsoft.com/office/drawing/2014/main" id="{245B0F2B-F0F2-48BB-BE2D-2637CA9754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A51544-3EAB-4B19-91B2-DCCB836262D5}"/>
              </a:ext>
            </a:extLst>
          </p:cNvPr>
          <p:cNvSpPr>
            <a:spLocks noGrp="1"/>
          </p:cNvSpPr>
          <p:nvPr>
            <p:ph type="sldNum" sz="quarter" idx="12"/>
          </p:nvPr>
        </p:nvSpPr>
        <p:spPr/>
        <p:txBody>
          <a:bodyPr/>
          <a:lstStyle/>
          <a:p>
            <a:fld id="{CBD7FEC0-C604-42A6-A257-BD0323BB11B6}" type="slidenum">
              <a:rPr lang="en-IN" smtClean="0"/>
              <a:t>‹#›</a:t>
            </a:fld>
            <a:endParaRPr lang="en-IN"/>
          </a:p>
        </p:txBody>
      </p:sp>
    </p:spTree>
    <p:extLst>
      <p:ext uri="{BB962C8B-B14F-4D97-AF65-F5344CB8AC3E}">
        <p14:creationId xmlns:p14="http://schemas.microsoft.com/office/powerpoint/2010/main" val="402916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BF68-A3E0-4A25-942B-BFEEC6C7C7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C03DDF-4F09-4F38-A502-19738DA31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072B3D-ECA3-43D1-8B5E-6CFD13C9B5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63612B-E134-4B56-977D-100BA651F0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22CD38-3835-407A-A597-FAFD772535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1227E6-72E3-448D-9C84-F18CEE692D8D}"/>
              </a:ext>
            </a:extLst>
          </p:cNvPr>
          <p:cNvSpPr>
            <a:spLocks noGrp="1"/>
          </p:cNvSpPr>
          <p:nvPr>
            <p:ph type="dt" sz="half" idx="10"/>
          </p:nvPr>
        </p:nvSpPr>
        <p:spPr/>
        <p:txBody>
          <a:bodyPr/>
          <a:lstStyle/>
          <a:p>
            <a:fld id="{62BC7AA4-A0D1-40F6-B049-BBCB6CCD9652}" type="datetimeFigureOut">
              <a:rPr lang="en-IN" smtClean="0"/>
              <a:t>18/12/24</a:t>
            </a:fld>
            <a:endParaRPr lang="en-IN"/>
          </a:p>
        </p:txBody>
      </p:sp>
      <p:sp>
        <p:nvSpPr>
          <p:cNvPr id="8" name="Footer Placeholder 7">
            <a:extLst>
              <a:ext uri="{FF2B5EF4-FFF2-40B4-BE49-F238E27FC236}">
                <a16:creationId xmlns:a16="http://schemas.microsoft.com/office/drawing/2014/main" id="{602A639E-0B1A-46B2-A4E6-AD1F5F60B1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3A481D-4515-4894-A25E-8D0CB0A762D0}"/>
              </a:ext>
            </a:extLst>
          </p:cNvPr>
          <p:cNvSpPr>
            <a:spLocks noGrp="1"/>
          </p:cNvSpPr>
          <p:nvPr>
            <p:ph type="sldNum" sz="quarter" idx="12"/>
          </p:nvPr>
        </p:nvSpPr>
        <p:spPr/>
        <p:txBody>
          <a:bodyPr/>
          <a:lstStyle/>
          <a:p>
            <a:fld id="{CBD7FEC0-C604-42A6-A257-BD0323BB11B6}" type="slidenum">
              <a:rPr lang="en-IN" smtClean="0"/>
              <a:t>‹#›</a:t>
            </a:fld>
            <a:endParaRPr lang="en-IN"/>
          </a:p>
        </p:txBody>
      </p:sp>
    </p:spTree>
    <p:extLst>
      <p:ext uri="{BB962C8B-B14F-4D97-AF65-F5344CB8AC3E}">
        <p14:creationId xmlns:p14="http://schemas.microsoft.com/office/powerpoint/2010/main" val="243816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169B-9506-4900-9BA2-5639F43F87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4F1348-2776-49C8-97C4-4BAF87C98262}"/>
              </a:ext>
            </a:extLst>
          </p:cNvPr>
          <p:cNvSpPr>
            <a:spLocks noGrp="1"/>
          </p:cNvSpPr>
          <p:nvPr>
            <p:ph type="dt" sz="half" idx="10"/>
          </p:nvPr>
        </p:nvSpPr>
        <p:spPr/>
        <p:txBody>
          <a:bodyPr/>
          <a:lstStyle/>
          <a:p>
            <a:fld id="{62BC7AA4-A0D1-40F6-B049-BBCB6CCD9652}" type="datetimeFigureOut">
              <a:rPr lang="en-IN" smtClean="0"/>
              <a:t>18/12/24</a:t>
            </a:fld>
            <a:endParaRPr lang="en-IN"/>
          </a:p>
        </p:txBody>
      </p:sp>
      <p:sp>
        <p:nvSpPr>
          <p:cNvPr id="4" name="Footer Placeholder 3">
            <a:extLst>
              <a:ext uri="{FF2B5EF4-FFF2-40B4-BE49-F238E27FC236}">
                <a16:creationId xmlns:a16="http://schemas.microsoft.com/office/drawing/2014/main" id="{D15678C4-4EF4-44C7-998F-D560B8D63F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0D6197-5F56-4D21-A207-8A40DD79BC43}"/>
              </a:ext>
            </a:extLst>
          </p:cNvPr>
          <p:cNvSpPr>
            <a:spLocks noGrp="1"/>
          </p:cNvSpPr>
          <p:nvPr>
            <p:ph type="sldNum" sz="quarter" idx="12"/>
          </p:nvPr>
        </p:nvSpPr>
        <p:spPr/>
        <p:txBody>
          <a:bodyPr/>
          <a:lstStyle/>
          <a:p>
            <a:fld id="{CBD7FEC0-C604-42A6-A257-BD0323BB11B6}" type="slidenum">
              <a:rPr lang="en-IN" smtClean="0"/>
              <a:t>‹#›</a:t>
            </a:fld>
            <a:endParaRPr lang="en-IN"/>
          </a:p>
        </p:txBody>
      </p:sp>
    </p:spTree>
    <p:extLst>
      <p:ext uri="{BB962C8B-B14F-4D97-AF65-F5344CB8AC3E}">
        <p14:creationId xmlns:p14="http://schemas.microsoft.com/office/powerpoint/2010/main" val="94581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CA535-678B-450A-89BD-B5F3B665B5EC}"/>
              </a:ext>
            </a:extLst>
          </p:cNvPr>
          <p:cNvSpPr>
            <a:spLocks noGrp="1"/>
          </p:cNvSpPr>
          <p:nvPr>
            <p:ph type="dt" sz="half" idx="10"/>
          </p:nvPr>
        </p:nvSpPr>
        <p:spPr/>
        <p:txBody>
          <a:bodyPr/>
          <a:lstStyle/>
          <a:p>
            <a:fld id="{62BC7AA4-A0D1-40F6-B049-BBCB6CCD9652}" type="datetimeFigureOut">
              <a:rPr lang="en-IN" smtClean="0"/>
              <a:t>18/12/24</a:t>
            </a:fld>
            <a:endParaRPr lang="en-IN"/>
          </a:p>
        </p:txBody>
      </p:sp>
      <p:sp>
        <p:nvSpPr>
          <p:cNvPr id="3" name="Footer Placeholder 2">
            <a:extLst>
              <a:ext uri="{FF2B5EF4-FFF2-40B4-BE49-F238E27FC236}">
                <a16:creationId xmlns:a16="http://schemas.microsoft.com/office/drawing/2014/main" id="{EFC721F1-FAAF-46E7-B369-4C4D96167B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9DF46D-ABE1-434A-9C9C-C941DF8D6FF6}"/>
              </a:ext>
            </a:extLst>
          </p:cNvPr>
          <p:cNvSpPr>
            <a:spLocks noGrp="1"/>
          </p:cNvSpPr>
          <p:nvPr>
            <p:ph type="sldNum" sz="quarter" idx="12"/>
          </p:nvPr>
        </p:nvSpPr>
        <p:spPr/>
        <p:txBody>
          <a:bodyPr/>
          <a:lstStyle/>
          <a:p>
            <a:fld id="{CBD7FEC0-C604-42A6-A257-BD0323BB11B6}" type="slidenum">
              <a:rPr lang="en-IN" smtClean="0"/>
              <a:t>‹#›</a:t>
            </a:fld>
            <a:endParaRPr lang="en-IN"/>
          </a:p>
        </p:txBody>
      </p:sp>
    </p:spTree>
    <p:extLst>
      <p:ext uri="{BB962C8B-B14F-4D97-AF65-F5344CB8AC3E}">
        <p14:creationId xmlns:p14="http://schemas.microsoft.com/office/powerpoint/2010/main" val="194116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8E56-BD5C-4B2B-B109-CD42C1710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6B49EE-1ABC-4D9D-9CCD-FDBDC59F4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47F09C-19CD-4FC0-8B42-2CE12CAA1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75A31C-237F-4B16-8704-E27B7BFE01D1}"/>
              </a:ext>
            </a:extLst>
          </p:cNvPr>
          <p:cNvSpPr>
            <a:spLocks noGrp="1"/>
          </p:cNvSpPr>
          <p:nvPr>
            <p:ph type="dt" sz="half" idx="10"/>
          </p:nvPr>
        </p:nvSpPr>
        <p:spPr/>
        <p:txBody>
          <a:bodyPr/>
          <a:lstStyle/>
          <a:p>
            <a:fld id="{62BC7AA4-A0D1-40F6-B049-BBCB6CCD9652}" type="datetimeFigureOut">
              <a:rPr lang="en-IN" smtClean="0"/>
              <a:t>18/12/24</a:t>
            </a:fld>
            <a:endParaRPr lang="en-IN"/>
          </a:p>
        </p:txBody>
      </p:sp>
      <p:sp>
        <p:nvSpPr>
          <p:cNvPr id="6" name="Footer Placeholder 5">
            <a:extLst>
              <a:ext uri="{FF2B5EF4-FFF2-40B4-BE49-F238E27FC236}">
                <a16:creationId xmlns:a16="http://schemas.microsoft.com/office/drawing/2014/main" id="{0E2B499B-D512-42E8-BC23-C3CC810C7F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6F69F6-2D90-464E-A36B-AEC9C57F09B2}"/>
              </a:ext>
            </a:extLst>
          </p:cNvPr>
          <p:cNvSpPr>
            <a:spLocks noGrp="1"/>
          </p:cNvSpPr>
          <p:nvPr>
            <p:ph type="sldNum" sz="quarter" idx="12"/>
          </p:nvPr>
        </p:nvSpPr>
        <p:spPr/>
        <p:txBody>
          <a:bodyPr/>
          <a:lstStyle/>
          <a:p>
            <a:fld id="{CBD7FEC0-C604-42A6-A257-BD0323BB11B6}" type="slidenum">
              <a:rPr lang="en-IN" smtClean="0"/>
              <a:t>‹#›</a:t>
            </a:fld>
            <a:endParaRPr lang="en-IN"/>
          </a:p>
        </p:txBody>
      </p:sp>
    </p:spTree>
    <p:extLst>
      <p:ext uri="{BB962C8B-B14F-4D97-AF65-F5344CB8AC3E}">
        <p14:creationId xmlns:p14="http://schemas.microsoft.com/office/powerpoint/2010/main" val="221426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F9934-4626-4399-BC27-39C98F6AF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D7B95A-13DC-4ABF-8451-A6E582B57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1E3368-68F2-41F8-8463-06678CB1E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8702A-14AD-47AF-AED0-EC9F0C460751}"/>
              </a:ext>
            </a:extLst>
          </p:cNvPr>
          <p:cNvSpPr>
            <a:spLocks noGrp="1"/>
          </p:cNvSpPr>
          <p:nvPr>
            <p:ph type="dt" sz="half" idx="10"/>
          </p:nvPr>
        </p:nvSpPr>
        <p:spPr/>
        <p:txBody>
          <a:bodyPr/>
          <a:lstStyle/>
          <a:p>
            <a:fld id="{62BC7AA4-A0D1-40F6-B049-BBCB6CCD9652}" type="datetimeFigureOut">
              <a:rPr lang="en-IN" smtClean="0"/>
              <a:t>18/12/24</a:t>
            </a:fld>
            <a:endParaRPr lang="en-IN"/>
          </a:p>
        </p:txBody>
      </p:sp>
      <p:sp>
        <p:nvSpPr>
          <p:cNvPr id="6" name="Footer Placeholder 5">
            <a:extLst>
              <a:ext uri="{FF2B5EF4-FFF2-40B4-BE49-F238E27FC236}">
                <a16:creationId xmlns:a16="http://schemas.microsoft.com/office/drawing/2014/main" id="{A0BD95F3-216A-4040-9B66-DAE8D879AB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E7D106-C6AE-4FBA-BB2A-0E40A89EE120}"/>
              </a:ext>
            </a:extLst>
          </p:cNvPr>
          <p:cNvSpPr>
            <a:spLocks noGrp="1"/>
          </p:cNvSpPr>
          <p:nvPr>
            <p:ph type="sldNum" sz="quarter" idx="12"/>
          </p:nvPr>
        </p:nvSpPr>
        <p:spPr/>
        <p:txBody>
          <a:bodyPr/>
          <a:lstStyle/>
          <a:p>
            <a:fld id="{CBD7FEC0-C604-42A6-A257-BD0323BB11B6}" type="slidenum">
              <a:rPr lang="en-IN" smtClean="0"/>
              <a:t>‹#›</a:t>
            </a:fld>
            <a:endParaRPr lang="en-IN"/>
          </a:p>
        </p:txBody>
      </p:sp>
    </p:spTree>
    <p:extLst>
      <p:ext uri="{BB962C8B-B14F-4D97-AF65-F5344CB8AC3E}">
        <p14:creationId xmlns:p14="http://schemas.microsoft.com/office/powerpoint/2010/main" val="1213626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93899E-3551-4B28-941F-4ED25757EE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6145AF-D1CB-4C67-BECD-AD545C9CB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C43359-98A6-4AB5-A6DF-C1A552191B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C7AA4-A0D1-40F6-B049-BBCB6CCD9652}" type="datetimeFigureOut">
              <a:rPr lang="en-IN" smtClean="0"/>
              <a:t>18/12/24</a:t>
            </a:fld>
            <a:endParaRPr lang="en-IN"/>
          </a:p>
        </p:txBody>
      </p:sp>
      <p:sp>
        <p:nvSpPr>
          <p:cNvPr id="5" name="Footer Placeholder 4">
            <a:extLst>
              <a:ext uri="{FF2B5EF4-FFF2-40B4-BE49-F238E27FC236}">
                <a16:creationId xmlns:a16="http://schemas.microsoft.com/office/drawing/2014/main" id="{D00E4A47-5E68-4B85-A363-FF6BB2D1D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DEF871-B6BD-481B-A00A-930B07A45E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D7FEC0-C604-42A6-A257-BD0323BB11B6}" type="slidenum">
              <a:rPr lang="en-IN" smtClean="0"/>
              <a:t>‹#›</a:t>
            </a:fld>
            <a:endParaRPr lang="en-IN"/>
          </a:p>
        </p:txBody>
      </p:sp>
    </p:spTree>
    <p:extLst>
      <p:ext uri="{BB962C8B-B14F-4D97-AF65-F5344CB8AC3E}">
        <p14:creationId xmlns:p14="http://schemas.microsoft.com/office/powerpoint/2010/main" val="2967853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0.png"/><Relationship Id="rId18" Type="http://schemas.openxmlformats.org/officeDocument/2006/relationships/image" Target="../media/image42.png"/><Relationship Id="rId3" Type="http://schemas.openxmlformats.org/officeDocument/2006/relationships/image" Target="../media/image64.png"/><Relationship Id="rId7" Type="http://schemas.openxmlformats.org/officeDocument/2006/relationships/image" Target="../media/image170.png"/><Relationship Id="rId12" Type="http://schemas.openxmlformats.org/officeDocument/2006/relationships/image" Target="../media/image39.png"/><Relationship Id="rId17" Type="http://schemas.openxmlformats.org/officeDocument/2006/relationships/image" Target="../media/image71.png"/><Relationship Id="rId2" Type="http://schemas.openxmlformats.org/officeDocument/2006/relationships/image" Target="../media/image63.png"/><Relationship Id="rId16" Type="http://schemas.openxmlformats.org/officeDocument/2006/relationships/image" Target="../media/image250.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67.png"/><Relationship Id="rId5" Type="http://schemas.openxmlformats.org/officeDocument/2006/relationships/image" Target="../media/image150.png"/><Relationship Id="rId15" Type="http://schemas.openxmlformats.org/officeDocument/2006/relationships/image" Target="../media/image240.png"/><Relationship Id="rId10" Type="http://schemas.openxmlformats.org/officeDocument/2006/relationships/image" Target="../media/image66.png"/><Relationship Id="rId19" Type="http://schemas.openxmlformats.org/officeDocument/2006/relationships/image" Target="../media/image72.png"/><Relationship Id="rId4" Type="http://schemas.openxmlformats.org/officeDocument/2006/relationships/image" Target="../media/image140.png"/><Relationship Id="rId9" Type="http://schemas.openxmlformats.org/officeDocument/2006/relationships/image" Target="../media/image65.png"/><Relationship Id="rId14" Type="http://schemas.openxmlformats.org/officeDocument/2006/relationships/image" Target="../media/image41.png"/></Relationships>
</file>

<file path=ppt/slides/_rels/slide11.xml.rels><?xml version="1.0" encoding="UTF-8" standalone="yes"?>
<Relationships xmlns="http://schemas.openxmlformats.org/package/2006/relationships"><Relationship Id="rId8" Type="http://schemas.openxmlformats.org/officeDocument/2006/relationships/image" Target="../media/image330.png"/><Relationship Id="rId13" Type="http://schemas.openxmlformats.org/officeDocument/2006/relationships/image" Target="../media/image380.png"/><Relationship Id="rId3" Type="http://schemas.openxmlformats.org/officeDocument/2006/relationships/image" Target="../media/image280.png"/><Relationship Id="rId7" Type="http://schemas.openxmlformats.org/officeDocument/2006/relationships/image" Target="../media/image320.png"/><Relationship Id="rId12" Type="http://schemas.openxmlformats.org/officeDocument/2006/relationships/image" Target="../media/image370.png"/><Relationship Id="rId2"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image" Target="../media/image310.png"/><Relationship Id="rId11" Type="http://schemas.openxmlformats.org/officeDocument/2006/relationships/image" Target="../media/image360.png"/><Relationship Id="rId5" Type="http://schemas.openxmlformats.org/officeDocument/2006/relationships/image" Target="../media/image300.png"/><Relationship Id="rId10" Type="http://schemas.openxmlformats.org/officeDocument/2006/relationships/image" Target="../media/image350.png"/><Relationship Id="rId4" Type="http://schemas.openxmlformats.org/officeDocument/2006/relationships/image" Target="../media/image290.png"/><Relationship Id="rId9" Type="http://schemas.openxmlformats.org/officeDocument/2006/relationships/image" Target="../media/image340.png"/><Relationship Id="rId14" Type="http://schemas.openxmlformats.org/officeDocument/2006/relationships/image" Target="../media/image390.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00.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430.png"/><Relationship Id="rId4" Type="http://schemas.openxmlformats.org/officeDocument/2006/relationships/image" Target="../media/image4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110.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1.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12.pn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42A184-2814-4FFC-AFB2-CF0C69E4ADB9}"/>
              </a:ext>
            </a:extLst>
          </p:cNvPr>
          <p:cNvSpPr>
            <a:spLocks noGrp="1"/>
          </p:cNvSpPr>
          <p:nvPr>
            <p:ph type="ctrTitle"/>
          </p:nvPr>
        </p:nvSpPr>
        <p:spPr>
          <a:xfrm>
            <a:off x="1524003" y="1999615"/>
            <a:ext cx="9144000" cy="2764028"/>
          </a:xfrm>
        </p:spPr>
        <p:txBody>
          <a:bodyPr anchor="ctr">
            <a:normAutofit/>
          </a:bodyPr>
          <a:lstStyle/>
          <a:p>
            <a:r>
              <a:rPr lang="en-IN" sz="6700" dirty="0"/>
              <a:t>Variational Quantum Algorithms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20CFBA28-AEF4-425F-831B-126BD4FAD404}"/>
              </a:ext>
            </a:extLst>
          </p:cNvPr>
          <p:cNvSpPr txBox="1"/>
          <p:nvPr/>
        </p:nvSpPr>
        <p:spPr>
          <a:xfrm>
            <a:off x="5071620" y="5815955"/>
            <a:ext cx="1900264" cy="707886"/>
          </a:xfrm>
          <a:prstGeom prst="rect">
            <a:avLst/>
          </a:prstGeom>
          <a:noFill/>
        </p:spPr>
        <p:txBody>
          <a:bodyPr wrap="none" rtlCol="0">
            <a:spAutoFit/>
          </a:bodyPr>
          <a:lstStyle/>
          <a:p>
            <a:r>
              <a:rPr lang="en-IN" sz="2000" dirty="0">
                <a:solidFill>
                  <a:schemeClr val="accent1"/>
                </a:solidFill>
              </a:rPr>
              <a:t>Kalyan Dasgupta</a:t>
            </a:r>
          </a:p>
          <a:p>
            <a:pPr algn="ctr"/>
            <a:r>
              <a:rPr lang="en-IN" sz="2000" dirty="0">
                <a:solidFill>
                  <a:schemeClr val="accent1"/>
                </a:solidFill>
              </a:rPr>
              <a:t>IBM</a:t>
            </a:r>
          </a:p>
        </p:txBody>
      </p:sp>
    </p:spTree>
    <p:extLst>
      <p:ext uri="{BB962C8B-B14F-4D97-AF65-F5344CB8AC3E}">
        <p14:creationId xmlns:p14="http://schemas.microsoft.com/office/powerpoint/2010/main" val="47282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8867A4-D6E1-4213-A8A1-FF78A2CE5E28}"/>
              </a:ext>
            </a:extLst>
          </p:cNvPr>
          <p:cNvSpPr>
            <a:spLocks noGrp="1"/>
          </p:cNvSpPr>
          <p:nvPr>
            <p:ph type="title"/>
          </p:nvPr>
        </p:nvSpPr>
        <p:spPr>
          <a:xfrm>
            <a:off x="86029" y="0"/>
            <a:ext cx="8353245" cy="770948"/>
          </a:xfrm>
        </p:spPr>
        <p:txBody>
          <a:bodyPr>
            <a:normAutofit/>
          </a:bodyPr>
          <a:lstStyle/>
          <a:p>
            <a:r>
              <a:rPr lang="en-IN" sz="3200" dirty="0"/>
              <a:t>Hamiltonian (Observable/Operator)</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2F3E592-D2ED-492A-BB17-0FA0F1819507}"/>
                  </a:ext>
                </a:extLst>
              </p:cNvPr>
              <p:cNvSpPr txBox="1"/>
              <p:nvPr/>
            </p:nvSpPr>
            <p:spPr>
              <a:xfrm>
                <a:off x="1675896" y="770948"/>
                <a:ext cx="7881152" cy="875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e>
                      </m:acc>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nary>
                        <m:naryPr>
                          <m:chr m:val="∑"/>
                          <m:ctrl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m:t>
                          </m:r>
                        </m:sup>
                        <m:e>
                          <m:sSub>
                            <m:sSubPr>
                              <m:ctrl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acc>
                                <m:accPr>
                                  <m:chr m:val="̂"/>
                                  <m:ctrl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e>
                              </m:acc>
                            </m:e>
                            <m:sub>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e>
                      </m:nary>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𝑗</m:t>
                          </m:r>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up>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𝑚</m:t>
                          </m:r>
                        </m:sup>
                        <m:e>
                          <m:sSub>
                            <m:sSubPr>
                              <m:ctrl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sub>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e>
                      </m:nary>
                      <m:nary>
                        <m:naryPr>
                          <m:chr m:val="∏"/>
                          <m:ctrl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sSub>
                            <m:sSubPr>
                              <m:ctrl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𝑗𝑖</m:t>
                              </m:r>
                            </m:sub>
                          </m:sSub>
                        </m:e>
                      </m:nary>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𝑗𝑖</m:t>
                          </m:r>
                        </m:sub>
                      </m:sSub>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begChr m:val="{"/>
                          <m:endChr m:val="}"/>
                          <m:ctrl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𝑍</m:t>
                          </m:r>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e>
                      </m:d>
                    </m:oMath>
                  </m:oMathPara>
                </a14:m>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62F3E592-D2ED-492A-BB17-0FA0F1819507}"/>
                  </a:ext>
                </a:extLst>
              </p:cNvPr>
              <p:cNvSpPr txBox="1">
                <a:spLocks noRot="1" noChangeAspect="1" noMove="1" noResize="1" noEditPoints="1" noAdjustHandles="1" noChangeArrowheads="1" noChangeShapeType="1" noTextEdit="1"/>
              </p:cNvSpPr>
              <p:nvPr/>
            </p:nvSpPr>
            <p:spPr>
              <a:xfrm>
                <a:off x="1675896" y="770948"/>
                <a:ext cx="7881152" cy="875111"/>
              </a:xfrm>
              <a:prstGeom prst="rect">
                <a:avLst/>
              </a:prstGeom>
              <a:blipFill>
                <a:blip r:embed="rId2"/>
                <a:stretch>
                  <a:fillRect t="-114286" b="-16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DAE5525-AC11-49CF-B79F-FDCB1AFD1EB9}"/>
                  </a:ext>
                </a:extLst>
              </p:cNvPr>
              <p:cNvSpPr txBox="1"/>
              <p:nvPr/>
            </p:nvSpPr>
            <p:spPr>
              <a:xfrm>
                <a:off x="2725873" y="1708662"/>
                <a:ext cx="3974977" cy="967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acc>
                            <m:accPr>
                              <m:chr m:val="̂"/>
                              <m:ctrl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e>
                          </m:acc>
                        </m:e>
                      </m:d>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nary>
                        <m:naryPr>
                          <m:chr m:val="∑"/>
                          <m:ctrl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m:t>
                          </m:r>
                        </m:sup>
                        <m:e>
                          <m:sSub>
                            <m:sSubPr>
                              <m:ctrl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e>
                              </m:acc>
                            </m:e>
                            <m:sub>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e>
                      </m:nary>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CDAE5525-AC11-49CF-B79F-FDCB1AFD1EB9}"/>
                  </a:ext>
                </a:extLst>
              </p:cNvPr>
              <p:cNvSpPr txBox="1">
                <a:spLocks noRot="1" noChangeAspect="1" noMove="1" noResize="1" noEditPoints="1" noAdjustHandles="1" noChangeArrowheads="1" noChangeShapeType="1" noTextEdit="1"/>
              </p:cNvSpPr>
              <p:nvPr/>
            </p:nvSpPr>
            <p:spPr>
              <a:xfrm>
                <a:off x="2725873" y="1708662"/>
                <a:ext cx="3974977" cy="967444"/>
              </a:xfrm>
              <a:prstGeom prst="rect">
                <a:avLst/>
              </a:prstGeom>
              <a:blipFill>
                <a:blip r:embed="rId3"/>
                <a:stretch>
                  <a:fillRect t="-98701" b="-1480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F4DE48-1B45-45FC-8409-6E21A2EA9080}"/>
                  </a:ext>
                </a:extLst>
              </p:cNvPr>
              <p:cNvSpPr txBox="1"/>
              <p:nvPr/>
            </p:nvSpPr>
            <p:spPr>
              <a:xfrm>
                <a:off x="86029" y="2728008"/>
                <a:ext cx="11352319" cy="422616"/>
              </a:xfrm>
              <a:prstGeom prst="rect">
                <a:avLst/>
              </a:prstGeom>
              <a:noFill/>
            </p:spPr>
            <p:txBody>
              <a:bodyPr wrap="square">
                <a:spAutoFit/>
              </a:bodyPr>
              <a:lstStyle/>
              <a:p>
                <a:pPr marL="285750" marR="0" lvl="0" indent="-285750" algn="l" defTabSz="914400" rtl="0" eaLnBrk="1" fontAlgn="auto" latinLnBrk="0" hangingPunct="1">
                  <a:lnSpc>
                    <a:spcPct val="130000"/>
                  </a:lnSpc>
                  <a:spcBef>
                    <a:spcPts val="0"/>
                  </a:spcBef>
                  <a:spcAft>
                    <a:spcPts val="60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For the purpose of measurement all the Pauli terms are transformed to </a:t>
                </a:r>
                <a14:m>
                  <m:oMath xmlns:m="http://schemas.openxmlformats.org/officeDocument/2006/math">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𝑍</m:t>
                    </m:r>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computational basis. </a:t>
                </a:r>
              </a:p>
            </p:txBody>
          </p:sp>
        </mc:Choice>
        <mc:Fallback xmlns="">
          <p:sp>
            <p:nvSpPr>
              <p:cNvPr id="9" name="TextBox 8">
                <a:extLst>
                  <a:ext uri="{FF2B5EF4-FFF2-40B4-BE49-F238E27FC236}">
                    <a16:creationId xmlns:a16="http://schemas.microsoft.com/office/drawing/2014/main" id="{AFF4DE48-1B45-45FC-8409-6E21A2EA9080}"/>
                  </a:ext>
                </a:extLst>
              </p:cNvPr>
              <p:cNvSpPr txBox="1">
                <a:spLocks noRot="1" noChangeAspect="1" noMove="1" noResize="1" noEditPoints="1" noAdjustHandles="1" noChangeArrowheads="1" noChangeShapeType="1" noTextEdit="1"/>
              </p:cNvSpPr>
              <p:nvPr/>
            </p:nvSpPr>
            <p:spPr>
              <a:xfrm>
                <a:off x="86029" y="2728008"/>
                <a:ext cx="11352319" cy="422616"/>
              </a:xfrm>
              <a:prstGeom prst="rect">
                <a:avLst/>
              </a:prstGeom>
              <a:blipFill>
                <a:blip r:embed="rId4"/>
                <a:stretch>
                  <a:fillRect l="-322" b="-23188"/>
                </a:stretch>
              </a:blipFill>
            </p:spPr>
            <p:txBody>
              <a:bodyPr/>
              <a:lstStyle/>
              <a:p>
                <a:r>
                  <a:rPr lang="en-IN">
                    <a:noFill/>
                  </a:rPr>
                  <a:t> </a:t>
                </a:r>
              </a:p>
            </p:txBody>
          </p:sp>
        </mc:Fallback>
      </mc:AlternateContent>
      <p:grpSp>
        <p:nvGrpSpPr>
          <p:cNvPr id="51" name="Group 50">
            <a:extLst>
              <a:ext uri="{FF2B5EF4-FFF2-40B4-BE49-F238E27FC236}">
                <a16:creationId xmlns:a16="http://schemas.microsoft.com/office/drawing/2014/main" id="{8743DC38-147B-4496-9DC9-F32C6B2E79C5}"/>
              </a:ext>
            </a:extLst>
          </p:cNvPr>
          <p:cNvGrpSpPr/>
          <p:nvPr/>
        </p:nvGrpSpPr>
        <p:grpSpPr>
          <a:xfrm>
            <a:off x="385329" y="3384076"/>
            <a:ext cx="4471871" cy="1301959"/>
            <a:chOff x="434864" y="3911799"/>
            <a:chExt cx="4471871" cy="1301959"/>
          </a:xfrm>
        </p:grpSpPr>
        <p:sp>
          <p:nvSpPr>
            <p:cNvPr id="10" name="Rectangle 9">
              <a:extLst>
                <a:ext uri="{FF2B5EF4-FFF2-40B4-BE49-F238E27FC236}">
                  <a16:creationId xmlns:a16="http://schemas.microsoft.com/office/drawing/2014/main" id="{2005875C-D7B1-46B8-9EB8-A81B560471DE}"/>
                </a:ext>
              </a:extLst>
            </p:cNvPr>
            <p:cNvSpPr/>
            <p:nvPr/>
          </p:nvSpPr>
          <p:spPr>
            <a:xfrm>
              <a:off x="1956275" y="4379257"/>
              <a:ext cx="1376037" cy="834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Ansatz Prep</a:t>
              </a:r>
            </a:p>
          </p:txBody>
        </p:sp>
        <p:cxnSp>
          <p:nvCxnSpPr>
            <p:cNvPr id="12" name="Straight Connector 11">
              <a:extLst>
                <a:ext uri="{FF2B5EF4-FFF2-40B4-BE49-F238E27FC236}">
                  <a16:creationId xmlns:a16="http://schemas.microsoft.com/office/drawing/2014/main" id="{7F087457-8D09-4891-B1C2-D5586F0D9036}"/>
                </a:ext>
              </a:extLst>
            </p:cNvPr>
            <p:cNvCxnSpPr/>
            <p:nvPr/>
          </p:nvCxnSpPr>
          <p:spPr>
            <a:xfrm>
              <a:off x="1330399" y="4565690"/>
              <a:ext cx="64585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B4CC08B-3C8F-40FA-A408-0FDF0113E6EE}"/>
                </a:ext>
              </a:extLst>
            </p:cNvPr>
            <p:cNvCxnSpPr/>
            <p:nvPr/>
          </p:nvCxnSpPr>
          <p:spPr>
            <a:xfrm>
              <a:off x="1310425" y="5011051"/>
              <a:ext cx="64585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00BC784-672A-40A5-B280-527FA717BD46}"/>
                </a:ext>
              </a:extLst>
            </p:cNvPr>
            <p:cNvCxnSpPr/>
            <p:nvPr/>
          </p:nvCxnSpPr>
          <p:spPr>
            <a:xfrm>
              <a:off x="3332312" y="4558294"/>
              <a:ext cx="64585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9FBF584-AFD6-4AF2-8C7C-F61DDFC807D5}"/>
                </a:ext>
              </a:extLst>
            </p:cNvPr>
            <p:cNvCxnSpPr/>
            <p:nvPr/>
          </p:nvCxnSpPr>
          <p:spPr>
            <a:xfrm>
              <a:off x="3312338" y="5003655"/>
              <a:ext cx="64585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9828A3C-7321-48BF-BE61-3D50976C21A6}"/>
                    </a:ext>
                  </a:extLst>
                </p:cNvPr>
                <p:cNvSpPr txBox="1"/>
                <p:nvPr/>
              </p:nvSpPr>
              <p:spPr>
                <a:xfrm>
                  <a:off x="1794811" y="3935218"/>
                  <a:ext cx="1698964" cy="3915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𝜓</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IN"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𝑈</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𝜙</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𝑟𝑒𝑓</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oMath>
                    </m:oMathPara>
                  </a14:m>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7" name="TextBox 16">
                  <a:extLst>
                    <a:ext uri="{FF2B5EF4-FFF2-40B4-BE49-F238E27FC236}">
                      <a16:creationId xmlns:a16="http://schemas.microsoft.com/office/drawing/2014/main" id="{69828A3C-7321-48BF-BE61-3D50976C21A6}"/>
                    </a:ext>
                  </a:extLst>
                </p:cNvPr>
                <p:cNvSpPr txBox="1">
                  <a:spLocks noRot="1" noChangeAspect="1" noMove="1" noResize="1" noEditPoints="1" noAdjustHandles="1" noChangeArrowheads="1" noChangeShapeType="1" noTextEdit="1"/>
                </p:cNvSpPr>
                <p:nvPr/>
              </p:nvSpPr>
              <p:spPr>
                <a:xfrm>
                  <a:off x="1794811" y="3935218"/>
                  <a:ext cx="1698964" cy="391582"/>
                </a:xfrm>
                <a:prstGeom prst="rect">
                  <a:avLst/>
                </a:prstGeom>
                <a:blipFill>
                  <a:blip r:embed="rId5"/>
                  <a:stretch>
                    <a:fillRect b="-93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BD0D3C6-8496-4E5E-B34E-9FFCF775B5E1}"/>
                    </a:ext>
                  </a:extLst>
                </p:cNvPr>
                <p:cNvSpPr txBox="1"/>
                <p:nvPr/>
              </p:nvSpPr>
              <p:spPr>
                <a:xfrm>
                  <a:off x="434864" y="4565690"/>
                  <a:ext cx="1027590" cy="3915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𝜙</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𝑟𝑒𝑓</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oMath>
                    </m:oMathPara>
                  </a14:m>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9" name="TextBox 18">
                  <a:extLst>
                    <a:ext uri="{FF2B5EF4-FFF2-40B4-BE49-F238E27FC236}">
                      <a16:creationId xmlns:a16="http://schemas.microsoft.com/office/drawing/2014/main" id="{3BD0D3C6-8496-4E5E-B34E-9FFCF775B5E1}"/>
                    </a:ext>
                  </a:extLst>
                </p:cNvPr>
                <p:cNvSpPr txBox="1">
                  <a:spLocks noRot="1" noChangeAspect="1" noMove="1" noResize="1" noEditPoints="1" noAdjustHandles="1" noChangeArrowheads="1" noChangeShapeType="1" noTextEdit="1"/>
                </p:cNvSpPr>
                <p:nvPr/>
              </p:nvSpPr>
              <p:spPr>
                <a:xfrm>
                  <a:off x="434864" y="4565690"/>
                  <a:ext cx="1027590" cy="391582"/>
                </a:xfrm>
                <a:prstGeom prst="rect">
                  <a:avLst/>
                </a:prstGeom>
                <a:blipFill>
                  <a:blip r:embed="rId6"/>
                  <a:stretch>
                    <a:fillRect b="-92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BA66FF9-5795-4643-96F3-0EE6C37D44B2}"/>
                    </a:ext>
                  </a:extLst>
                </p:cNvPr>
                <p:cNvSpPr txBox="1"/>
                <p:nvPr/>
              </p:nvSpPr>
              <p:spPr>
                <a:xfrm>
                  <a:off x="3221757" y="4603533"/>
                  <a:ext cx="90330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𝜓</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oMath>
                    </m:oMathPara>
                  </a14:m>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1" name="TextBox 20">
                  <a:extLst>
                    <a:ext uri="{FF2B5EF4-FFF2-40B4-BE49-F238E27FC236}">
                      <a16:creationId xmlns:a16="http://schemas.microsoft.com/office/drawing/2014/main" id="{4BA66FF9-5795-4643-96F3-0EE6C37D44B2}"/>
                    </a:ext>
                  </a:extLst>
                </p:cNvPr>
                <p:cNvSpPr txBox="1">
                  <a:spLocks noRot="1" noChangeAspect="1" noMove="1" noResize="1" noEditPoints="1" noAdjustHandles="1" noChangeArrowheads="1" noChangeShapeType="1" noTextEdit="1"/>
                </p:cNvSpPr>
                <p:nvPr/>
              </p:nvSpPr>
              <p:spPr>
                <a:xfrm>
                  <a:off x="3221757" y="4603533"/>
                  <a:ext cx="903303" cy="369332"/>
                </a:xfrm>
                <a:prstGeom prst="rect">
                  <a:avLst/>
                </a:prstGeom>
                <a:blipFill>
                  <a:blip r:embed="rId7"/>
                  <a:stretch>
                    <a:fillRect b="-13333"/>
                  </a:stretch>
                </a:blipFill>
              </p:spPr>
              <p:txBody>
                <a:bodyPr/>
                <a:lstStyle/>
                <a:p>
                  <a:r>
                    <a:rPr lang="en-IN">
                      <a:noFill/>
                    </a:rPr>
                    <a:t> </a:t>
                  </a:r>
                </a:p>
              </p:txBody>
            </p:sp>
          </mc:Fallback>
        </mc:AlternateContent>
        <p:pic>
          <p:nvPicPr>
            <p:cNvPr id="22" name="Picture 21">
              <a:extLst>
                <a:ext uri="{FF2B5EF4-FFF2-40B4-BE49-F238E27FC236}">
                  <a16:creationId xmlns:a16="http://schemas.microsoft.com/office/drawing/2014/main" id="{0446276F-14E8-4540-91D9-06585394ABCA}"/>
                </a:ext>
              </a:extLst>
            </p:cNvPr>
            <p:cNvPicPr>
              <a:picLocks noChangeAspect="1"/>
            </p:cNvPicPr>
            <p:nvPr/>
          </p:nvPicPr>
          <p:blipFill>
            <a:blip r:embed="rId8"/>
            <a:stretch>
              <a:fillRect/>
            </a:stretch>
          </p:blipFill>
          <p:spPr>
            <a:xfrm>
              <a:off x="3958188" y="4366593"/>
              <a:ext cx="361765" cy="365972"/>
            </a:xfrm>
            <a:prstGeom prst="rect">
              <a:avLst/>
            </a:prstGeom>
          </p:spPr>
        </p:pic>
        <p:pic>
          <p:nvPicPr>
            <p:cNvPr id="23" name="Picture 22">
              <a:extLst>
                <a:ext uri="{FF2B5EF4-FFF2-40B4-BE49-F238E27FC236}">
                  <a16:creationId xmlns:a16="http://schemas.microsoft.com/office/drawing/2014/main" id="{7EDE3FA9-3329-4DEA-BEC5-BDA0B5ACCA53}"/>
                </a:ext>
              </a:extLst>
            </p:cNvPr>
            <p:cNvPicPr>
              <a:picLocks noChangeAspect="1"/>
            </p:cNvPicPr>
            <p:nvPr/>
          </p:nvPicPr>
          <p:blipFill>
            <a:blip r:embed="rId8"/>
            <a:stretch>
              <a:fillRect/>
            </a:stretch>
          </p:blipFill>
          <p:spPr>
            <a:xfrm>
              <a:off x="3958187" y="4847786"/>
              <a:ext cx="361765" cy="365972"/>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339C0C4-334D-48D2-934D-83667A13D424}"/>
                    </a:ext>
                  </a:extLst>
                </p:cNvPr>
                <p:cNvSpPr txBox="1"/>
                <p:nvPr/>
              </p:nvSpPr>
              <p:spPr>
                <a:xfrm>
                  <a:off x="3914605" y="3911799"/>
                  <a:ext cx="992130" cy="3767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e>
                        </m:acc>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𝑍𝑍</m:t>
                        </m:r>
                      </m:oMath>
                    </m:oMathPara>
                  </a14:m>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4" name="TextBox 23">
                  <a:extLst>
                    <a:ext uri="{FF2B5EF4-FFF2-40B4-BE49-F238E27FC236}">
                      <a16:creationId xmlns:a16="http://schemas.microsoft.com/office/drawing/2014/main" id="{6339C0C4-334D-48D2-934D-83667A13D424}"/>
                    </a:ext>
                  </a:extLst>
                </p:cNvPr>
                <p:cNvSpPr txBox="1">
                  <a:spLocks noRot="1" noChangeAspect="1" noMove="1" noResize="1" noEditPoints="1" noAdjustHandles="1" noChangeArrowheads="1" noChangeShapeType="1" noTextEdit="1"/>
                </p:cNvSpPr>
                <p:nvPr/>
              </p:nvSpPr>
              <p:spPr>
                <a:xfrm>
                  <a:off x="3914605" y="3911799"/>
                  <a:ext cx="992130" cy="376770"/>
                </a:xfrm>
                <a:prstGeom prst="rect">
                  <a:avLst/>
                </a:prstGeom>
                <a:blipFill>
                  <a:blip r:embed="rId9"/>
                  <a:stretch>
                    <a:fillRect t="-3226"/>
                  </a:stretch>
                </a:blipFill>
              </p:spPr>
              <p:txBody>
                <a:bodyPr/>
                <a:lstStyle/>
                <a:p>
                  <a:r>
                    <a:rPr lang="en-US">
                      <a:noFill/>
                    </a:rPr>
                    <a:t> </a:t>
                  </a:r>
                </a:p>
              </p:txBody>
            </p:sp>
          </mc:Fallback>
        </mc:AlternateContent>
        <p:cxnSp>
          <p:nvCxnSpPr>
            <p:cNvPr id="49" name="Straight Connector 48">
              <a:extLst>
                <a:ext uri="{FF2B5EF4-FFF2-40B4-BE49-F238E27FC236}">
                  <a16:creationId xmlns:a16="http://schemas.microsoft.com/office/drawing/2014/main" id="{0CE47D3A-1575-4ADE-92AA-88894FCD29BA}"/>
                </a:ext>
              </a:extLst>
            </p:cNvPr>
            <p:cNvCxnSpPr>
              <a:cxnSpLocks/>
            </p:cNvCxnSpPr>
            <p:nvPr/>
          </p:nvCxnSpPr>
          <p:spPr>
            <a:xfrm>
              <a:off x="4319952" y="4565690"/>
              <a:ext cx="18143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AFF4694F-BC99-4A07-930F-2265EECA21A3}"/>
                </a:ext>
              </a:extLst>
            </p:cNvPr>
            <p:cNvCxnSpPr>
              <a:cxnSpLocks/>
            </p:cNvCxnSpPr>
            <p:nvPr/>
          </p:nvCxnSpPr>
          <p:spPr>
            <a:xfrm>
              <a:off x="4319952" y="5002683"/>
              <a:ext cx="181437" cy="0"/>
            </a:xfrm>
            <a:prstGeom prst="line">
              <a:avLst/>
            </a:prstGeom>
            <a:ln w="2540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A18150D-C679-4C87-AF45-88E8D80DC0AB}"/>
                  </a:ext>
                </a:extLst>
              </p:cNvPr>
              <p:cNvSpPr txBox="1"/>
              <p:nvPr/>
            </p:nvSpPr>
            <p:spPr>
              <a:xfrm>
                <a:off x="5091498" y="5422970"/>
                <a:ext cx="3551068" cy="461665"/>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d>
                            <m:dPr>
                              <m:begChr m:val="|"/>
                              <m:endChr m:val="|"/>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d>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e>
                      </m:d>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begChr m:val="⟨"/>
                          <m:endChr m:val="⟩"/>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d>
                            <m:dPr>
                              <m:begChr m:val="|"/>
                              <m:endChr m:val="|"/>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𝐻𝑍𝐻</m:t>
                              </m:r>
                            </m:e>
                          </m:d>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e>
                      </m:d>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begChr m:val="⟨"/>
                          <m:endChr m:val="⟩"/>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begChr m:val="|"/>
                              <m:endChr m:val="|"/>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𝑍</m:t>
                              </m:r>
                            </m:e>
                          </m:d>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d>
                    </m:oMath>
                  </m:oMathPara>
                </a14:m>
                <a:endParaRPr kumimoji="0" lang="en-IN" sz="16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p:txBody>
          </p:sp>
        </mc:Choice>
        <mc:Fallback xmlns="">
          <p:sp>
            <p:nvSpPr>
              <p:cNvPr id="53" name="TextBox 52">
                <a:extLst>
                  <a:ext uri="{FF2B5EF4-FFF2-40B4-BE49-F238E27FC236}">
                    <a16:creationId xmlns:a16="http://schemas.microsoft.com/office/drawing/2014/main" id="{4A18150D-C679-4C87-AF45-88E8D80DC0AB}"/>
                  </a:ext>
                </a:extLst>
              </p:cNvPr>
              <p:cNvSpPr txBox="1">
                <a:spLocks noRot="1" noChangeAspect="1" noMove="1" noResize="1" noEditPoints="1" noAdjustHandles="1" noChangeArrowheads="1" noChangeShapeType="1" noTextEdit="1"/>
              </p:cNvSpPr>
              <p:nvPr/>
            </p:nvSpPr>
            <p:spPr>
              <a:xfrm>
                <a:off x="5091498" y="5422970"/>
                <a:ext cx="3551068"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17B903F-B13B-4642-A48C-EFFD1DE48A66}"/>
                  </a:ext>
                </a:extLst>
              </p:cNvPr>
              <p:cNvSpPr txBox="1"/>
              <p:nvPr/>
            </p:nvSpPr>
            <p:spPr>
              <a:xfrm>
                <a:off x="9053371" y="5454505"/>
                <a:ext cx="263444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p>
                            <m:sSupPr>
                              <m:ctrlP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e>
                            <m:sup>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e>
                      </m:d>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d>
                        <m:dPr>
                          <m:begChr m:val="|"/>
                          <m:endChr m:val="⟩"/>
                          <m:ctrlP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e>
                      </m:d>
                    </m:oMath>
                  </m:oMathPara>
                </a14:m>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5" name="TextBox 54">
                <a:extLst>
                  <a:ext uri="{FF2B5EF4-FFF2-40B4-BE49-F238E27FC236}">
                    <a16:creationId xmlns:a16="http://schemas.microsoft.com/office/drawing/2014/main" id="{A17B903F-B13B-4642-A48C-EFFD1DE48A66}"/>
                  </a:ext>
                </a:extLst>
              </p:cNvPr>
              <p:cNvSpPr txBox="1">
                <a:spLocks noRot="1" noChangeAspect="1" noMove="1" noResize="1" noEditPoints="1" noAdjustHandles="1" noChangeArrowheads="1" noChangeShapeType="1" noTextEdit="1"/>
              </p:cNvSpPr>
              <p:nvPr/>
            </p:nvSpPr>
            <p:spPr>
              <a:xfrm>
                <a:off x="9053371" y="5454505"/>
                <a:ext cx="2634448" cy="338554"/>
              </a:xfrm>
              <a:prstGeom prst="rect">
                <a:avLst/>
              </a:prstGeom>
              <a:blipFill>
                <a:blip r:embed="rId11"/>
                <a:stretch>
                  <a:fillRect b="-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47D1FEA6-3F5F-41ED-AB60-957C31040624}"/>
                  </a:ext>
                </a:extLst>
              </p:cNvPr>
              <p:cNvSpPr txBox="1"/>
              <p:nvPr/>
            </p:nvSpPr>
            <p:spPr>
              <a:xfrm>
                <a:off x="9694303" y="6009470"/>
                <a:ext cx="1891165" cy="52777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m:rPr>
                          <m:nor/>
                        </m:rP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m:t> = </m:t>
                      </m:r>
                      <m:r>
                        <a:rPr kumimoji="0" lang="en-IN" sz="16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𝐻</m:t>
                      </m:r>
                      <m:sSub>
                        <m:sSubPr>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𝑅</m:t>
                          </m:r>
                        </m:e>
                        <m:sub>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𝑧</m:t>
                          </m:r>
                        </m:sub>
                      </m:s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f>
                            <m:fPr>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𝜋</m:t>
                              </m:r>
                            </m:num>
                            <m:den>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den>
                          </m:f>
                        </m:e>
                      </m:d>
                      <m:r>
                        <a:rPr kumimoji="0" lang="en-IN" sz="16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57" name="TextBox 56">
                <a:extLst>
                  <a:ext uri="{FF2B5EF4-FFF2-40B4-BE49-F238E27FC236}">
                    <a16:creationId xmlns:a16="http://schemas.microsoft.com/office/drawing/2014/main" id="{47D1FEA6-3F5F-41ED-AB60-957C31040624}"/>
                  </a:ext>
                </a:extLst>
              </p:cNvPr>
              <p:cNvSpPr txBox="1">
                <a:spLocks noRot="1" noChangeAspect="1" noMove="1" noResize="1" noEditPoints="1" noAdjustHandles="1" noChangeArrowheads="1" noChangeShapeType="1" noTextEdit="1"/>
              </p:cNvSpPr>
              <p:nvPr/>
            </p:nvSpPr>
            <p:spPr>
              <a:xfrm>
                <a:off x="9694303" y="6009470"/>
                <a:ext cx="1891165" cy="52777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BE620FB0-BB5E-42C3-9FE1-B7BE539E19E4}"/>
                  </a:ext>
                </a:extLst>
              </p:cNvPr>
              <p:cNvSpPr txBox="1"/>
              <p:nvPr/>
            </p:nvSpPr>
            <p:spPr>
              <a:xfrm>
                <a:off x="4451854" y="5847226"/>
                <a:ext cx="4743264" cy="749757"/>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d>
                            <m:dPr>
                              <m:begChr m:val="|"/>
                              <m:endChr m:val="|"/>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d>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e>
                      </m:d>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d>
                        <m:dPr>
                          <m:begChr m:val="⟨"/>
                          <m:endChr m:val="⟩"/>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d>
                            <m:dPr>
                              <m:begChr m:val="|"/>
                              <m:endChr m:val="|"/>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𝑅</m:t>
                                  </m:r>
                                </m:e>
                                <m:sub>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𝑧</m:t>
                                  </m:r>
                                </m:sub>
                              </m:sSub>
                              <m:d>
                                <m:dPr>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f>
                                    <m:fPr>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𝜋</m:t>
                                      </m:r>
                                    </m:num>
                                    <m:den>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den>
                                  </m:f>
                                </m:e>
                              </m:d>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𝐻𝑍</m:t>
                              </m:r>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sSub>
                                <m:sSubPr>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𝑅</m:t>
                                  </m:r>
                                </m:e>
                                <m:sub>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𝑧</m:t>
                                  </m:r>
                                </m:sub>
                              </m:s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f>
                                    <m:fPr>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𝜋</m:t>
                                      </m:r>
                                    </m:num>
                                    <m:den>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den>
                                  </m:f>
                                </m:e>
                              </m:d>
                            </m:e>
                          </m:d>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e>
                      </m:d>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d>
                        <m:dPr>
                          <m:begChr m:val="⟨"/>
                          <m:endChr m:val="⟩"/>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d>
                            <m:dPr>
                              <m:begChr m:val="|"/>
                              <m:endChr m:val="|"/>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𝑍</m:t>
                              </m:r>
                            </m:e>
                          </m:d>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d>
                    </m:oMath>
                  </m:oMathPara>
                </a14:m>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59" name="TextBox 58">
                <a:extLst>
                  <a:ext uri="{FF2B5EF4-FFF2-40B4-BE49-F238E27FC236}">
                    <a16:creationId xmlns:a16="http://schemas.microsoft.com/office/drawing/2014/main" id="{BE620FB0-BB5E-42C3-9FE1-B7BE539E19E4}"/>
                  </a:ext>
                </a:extLst>
              </p:cNvPr>
              <p:cNvSpPr txBox="1">
                <a:spLocks noRot="1" noChangeAspect="1" noMove="1" noResize="1" noEditPoints="1" noAdjustHandles="1" noChangeArrowheads="1" noChangeShapeType="1" noTextEdit="1"/>
              </p:cNvSpPr>
              <p:nvPr/>
            </p:nvSpPr>
            <p:spPr>
              <a:xfrm>
                <a:off x="4451854" y="5847226"/>
                <a:ext cx="4743264" cy="749757"/>
              </a:xfrm>
              <a:prstGeom prst="rect">
                <a:avLst/>
              </a:prstGeom>
              <a:blipFill>
                <a:blip r:embed="rId13"/>
                <a:stretch>
                  <a:fillRect/>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10C9CBEF-8F52-44E3-8614-06FE510B54CD}"/>
              </a:ext>
            </a:extLst>
          </p:cNvPr>
          <p:cNvGrpSpPr/>
          <p:nvPr/>
        </p:nvGrpSpPr>
        <p:grpSpPr>
          <a:xfrm>
            <a:off x="5616472" y="3231237"/>
            <a:ext cx="5958857" cy="1631207"/>
            <a:chOff x="5616472" y="3231237"/>
            <a:chExt cx="5958857" cy="1631207"/>
          </a:xfrm>
        </p:grpSpPr>
        <p:pic>
          <p:nvPicPr>
            <p:cNvPr id="61" name="Picture 60">
              <a:extLst>
                <a:ext uri="{FF2B5EF4-FFF2-40B4-BE49-F238E27FC236}">
                  <a16:creationId xmlns:a16="http://schemas.microsoft.com/office/drawing/2014/main" id="{56C0C702-B64D-49CF-9970-6C3987C12933}"/>
                </a:ext>
              </a:extLst>
            </p:cNvPr>
            <p:cNvPicPr>
              <a:picLocks noChangeAspect="1"/>
            </p:cNvPicPr>
            <p:nvPr/>
          </p:nvPicPr>
          <p:blipFill>
            <a:blip r:embed="rId14"/>
            <a:stretch>
              <a:fillRect/>
            </a:stretch>
          </p:blipFill>
          <p:spPr>
            <a:xfrm>
              <a:off x="9919471" y="4360895"/>
              <a:ext cx="898161" cy="501549"/>
            </a:xfrm>
            <a:prstGeom prst="rect">
              <a:avLst/>
            </a:prstGeom>
          </p:spPr>
        </p:pic>
        <p:grpSp>
          <p:nvGrpSpPr>
            <p:cNvPr id="52" name="Group 51">
              <a:extLst>
                <a:ext uri="{FF2B5EF4-FFF2-40B4-BE49-F238E27FC236}">
                  <a16:creationId xmlns:a16="http://schemas.microsoft.com/office/drawing/2014/main" id="{4A59D418-37B5-4E81-A50B-87759F1C0C55}"/>
                </a:ext>
              </a:extLst>
            </p:cNvPr>
            <p:cNvGrpSpPr/>
            <p:nvPr/>
          </p:nvGrpSpPr>
          <p:grpSpPr>
            <a:xfrm>
              <a:off x="5616472" y="3231237"/>
              <a:ext cx="5958857" cy="1627253"/>
              <a:chOff x="5433809" y="3876417"/>
              <a:chExt cx="5734318" cy="1455243"/>
            </a:xfrm>
          </p:grpSpPr>
          <p:pic>
            <p:nvPicPr>
              <p:cNvPr id="38" name="Picture 37">
                <a:extLst>
                  <a:ext uri="{FF2B5EF4-FFF2-40B4-BE49-F238E27FC236}">
                    <a16:creationId xmlns:a16="http://schemas.microsoft.com/office/drawing/2014/main" id="{3828C40F-1379-4DCB-AC61-8913FEF31AA5}"/>
                  </a:ext>
                </a:extLst>
              </p:cNvPr>
              <p:cNvPicPr>
                <a:picLocks noChangeAspect="1"/>
              </p:cNvPicPr>
              <p:nvPr/>
            </p:nvPicPr>
            <p:blipFill>
              <a:blip r:embed="rId14"/>
              <a:stretch>
                <a:fillRect/>
              </a:stretch>
            </p:blipFill>
            <p:spPr>
              <a:xfrm>
                <a:off x="8617561" y="4350379"/>
                <a:ext cx="864317" cy="448533"/>
              </a:xfrm>
              <a:prstGeom prst="rect">
                <a:avLst/>
              </a:prstGeom>
            </p:spPr>
          </p:pic>
          <p:sp>
            <p:nvSpPr>
              <p:cNvPr id="27" name="Rectangle 26">
                <a:extLst>
                  <a:ext uri="{FF2B5EF4-FFF2-40B4-BE49-F238E27FC236}">
                    <a16:creationId xmlns:a16="http://schemas.microsoft.com/office/drawing/2014/main" id="{19C3C61B-B289-4DE2-8E45-5FD3BB888627}"/>
                  </a:ext>
                </a:extLst>
              </p:cNvPr>
              <p:cNvSpPr/>
              <p:nvPr/>
            </p:nvSpPr>
            <p:spPr>
              <a:xfrm>
                <a:off x="7100034" y="4320456"/>
                <a:ext cx="1537501" cy="1011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Ansatz Prep</a:t>
                </a:r>
              </a:p>
            </p:txBody>
          </p:sp>
          <p:cxnSp>
            <p:nvCxnSpPr>
              <p:cNvPr id="28" name="Straight Connector 27">
                <a:extLst>
                  <a:ext uri="{FF2B5EF4-FFF2-40B4-BE49-F238E27FC236}">
                    <a16:creationId xmlns:a16="http://schemas.microsoft.com/office/drawing/2014/main" id="{02CDFC99-073B-4C34-BBB0-476F0070484C}"/>
                  </a:ext>
                </a:extLst>
              </p:cNvPr>
              <p:cNvCxnSpPr/>
              <p:nvPr/>
            </p:nvCxnSpPr>
            <p:spPr>
              <a:xfrm>
                <a:off x="6461399" y="4555798"/>
                <a:ext cx="64585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BD33750D-AE8F-4DE0-99E9-1F5F5B5E4253}"/>
                  </a:ext>
                </a:extLst>
              </p:cNvPr>
              <p:cNvCxnSpPr/>
              <p:nvPr/>
            </p:nvCxnSpPr>
            <p:spPr>
              <a:xfrm>
                <a:off x="6454184" y="5088056"/>
                <a:ext cx="64585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A1AE7F87-3B7C-4C10-87C3-BF9843111CE9}"/>
                  </a:ext>
                </a:extLst>
              </p:cNvPr>
              <p:cNvCxnSpPr>
                <a:cxnSpLocks/>
                <a:endCxn id="36" idx="1"/>
              </p:cNvCxnSpPr>
              <p:nvPr/>
            </p:nvCxnSpPr>
            <p:spPr>
              <a:xfrm>
                <a:off x="10173678" y="5104809"/>
                <a:ext cx="276875"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9DC53184-5C73-480C-8B07-9525D05390F2}"/>
                  </a:ext>
                </a:extLst>
              </p:cNvPr>
              <p:cNvCxnSpPr>
                <a:cxnSpLocks/>
              </p:cNvCxnSpPr>
              <p:nvPr/>
            </p:nvCxnSpPr>
            <p:spPr>
              <a:xfrm>
                <a:off x="8637535" y="5127840"/>
                <a:ext cx="181437"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DBD6381-78D5-4C2F-8D00-B5A9FCEC1026}"/>
                      </a:ext>
                    </a:extLst>
                  </p:cNvPr>
                  <p:cNvSpPr txBox="1"/>
                  <p:nvPr/>
                </p:nvSpPr>
                <p:spPr>
                  <a:xfrm>
                    <a:off x="7100034" y="3876417"/>
                    <a:ext cx="1698964" cy="35019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𝜓</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IN"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𝑈</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𝜙</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𝑟𝑒𝑓</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oMath>
                      </m:oMathPara>
                    </a14:m>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2" name="TextBox 31">
                    <a:extLst>
                      <a:ext uri="{FF2B5EF4-FFF2-40B4-BE49-F238E27FC236}">
                        <a16:creationId xmlns:a16="http://schemas.microsoft.com/office/drawing/2014/main" id="{ADBD6381-78D5-4C2F-8D00-B5A9FCEC1026}"/>
                      </a:ext>
                    </a:extLst>
                  </p:cNvPr>
                  <p:cNvSpPr txBox="1">
                    <a:spLocks noRot="1" noChangeAspect="1" noMove="1" noResize="1" noEditPoints="1" noAdjustHandles="1" noChangeArrowheads="1" noChangeShapeType="1" noTextEdit="1"/>
                  </p:cNvSpPr>
                  <p:nvPr/>
                </p:nvSpPr>
                <p:spPr>
                  <a:xfrm>
                    <a:off x="7100034" y="3876417"/>
                    <a:ext cx="1698964" cy="350190"/>
                  </a:xfrm>
                  <a:prstGeom prst="rect">
                    <a:avLst/>
                  </a:prstGeom>
                  <a:blipFill>
                    <a:blip r:embed="rId15"/>
                    <a:stretch>
                      <a:fillRect b="-109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D79DE29-635D-4B98-AFA3-9DC5B8A85E7D}"/>
                      </a:ext>
                    </a:extLst>
                  </p:cNvPr>
                  <p:cNvSpPr txBox="1"/>
                  <p:nvPr/>
                </p:nvSpPr>
                <p:spPr>
                  <a:xfrm>
                    <a:off x="5433809" y="4560668"/>
                    <a:ext cx="1027590" cy="3915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𝜙</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𝑟𝑒𝑓</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oMath>
                      </m:oMathPara>
                    </a14:m>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3" name="TextBox 32">
                    <a:extLst>
                      <a:ext uri="{FF2B5EF4-FFF2-40B4-BE49-F238E27FC236}">
                        <a16:creationId xmlns:a16="http://schemas.microsoft.com/office/drawing/2014/main" id="{1D79DE29-635D-4B98-AFA3-9DC5B8A85E7D}"/>
                      </a:ext>
                    </a:extLst>
                  </p:cNvPr>
                  <p:cNvSpPr txBox="1">
                    <a:spLocks noRot="1" noChangeAspect="1" noMove="1" noResize="1" noEditPoints="1" noAdjustHandles="1" noChangeArrowheads="1" noChangeShapeType="1" noTextEdit="1"/>
                  </p:cNvSpPr>
                  <p:nvPr/>
                </p:nvSpPr>
                <p:spPr>
                  <a:xfrm>
                    <a:off x="5433809" y="4560668"/>
                    <a:ext cx="1027590" cy="391582"/>
                  </a:xfrm>
                  <a:prstGeom prst="rect">
                    <a:avLst/>
                  </a:prstGeom>
                  <a:blipFill>
                    <a:blip r:embed="rId16"/>
                    <a:stretch>
                      <a:fillRect/>
                    </a:stretch>
                  </a:blipFill>
                </p:spPr>
                <p:txBody>
                  <a:bodyPr/>
                  <a:lstStyle/>
                  <a:p>
                    <a:r>
                      <a:rPr lang="en-IN">
                        <a:noFill/>
                      </a:rPr>
                      <a:t> </a:t>
                    </a:r>
                  </a:p>
                </p:txBody>
              </p:sp>
            </mc:Fallback>
          </mc:AlternateContent>
          <p:pic>
            <p:nvPicPr>
              <p:cNvPr id="35" name="Picture 34">
                <a:extLst>
                  <a:ext uri="{FF2B5EF4-FFF2-40B4-BE49-F238E27FC236}">
                    <a16:creationId xmlns:a16="http://schemas.microsoft.com/office/drawing/2014/main" id="{1FCBE337-A34B-4D44-855B-5FA6C5461300}"/>
                  </a:ext>
                </a:extLst>
              </p:cNvPr>
              <p:cNvPicPr>
                <a:picLocks noChangeAspect="1"/>
              </p:cNvPicPr>
              <p:nvPr/>
            </p:nvPicPr>
            <p:blipFill>
              <a:blip r:embed="rId8"/>
              <a:stretch>
                <a:fillRect/>
              </a:stretch>
            </p:blipFill>
            <p:spPr>
              <a:xfrm>
                <a:off x="10438980" y="4357189"/>
                <a:ext cx="361765" cy="365972"/>
              </a:xfrm>
              <a:prstGeom prst="rect">
                <a:avLst/>
              </a:prstGeom>
            </p:spPr>
          </p:pic>
          <p:pic>
            <p:nvPicPr>
              <p:cNvPr id="36" name="Picture 35">
                <a:extLst>
                  <a:ext uri="{FF2B5EF4-FFF2-40B4-BE49-F238E27FC236}">
                    <a16:creationId xmlns:a16="http://schemas.microsoft.com/office/drawing/2014/main" id="{2BBB8258-C7B0-4E34-83A2-0C6C7FE34B41}"/>
                  </a:ext>
                </a:extLst>
              </p:cNvPr>
              <p:cNvPicPr>
                <a:picLocks noChangeAspect="1"/>
              </p:cNvPicPr>
              <p:nvPr/>
            </p:nvPicPr>
            <p:blipFill>
              <a:blip r:embed="rId8"/>
              <a:stretch>
                <a:fillRect/>
              </a:stretch>
            </p:blipFill>
            <p:spPr>
              <a:xfrm>
                <a:off x="10450553" y="4939574"/>
                <a:ext cx="361765" cy="365972"/>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830EC91-18F0-47E6-9C43-D36A977F37CD}"/>
                      </a:ext>
                    </a:extLst>
                  </p:cNvPr>
                  <p:cNvSpPr txBox="1"/>
                  <p:nvPr/>
                </p:nvSpPr>
                <p:spPr>
                  <a:xfrm>
                    <a:off x="10197956" y="3976505"/>
                    <a:ext cx="970171" cy="3369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e>
                          </m:acc>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𝑋𝑌</m:t>
                          </m:r>
                        </m:oMath>
                      </m:oMathPara>
                    </a14:m>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7" name="TextBox 36">
                    <a:extLst>
                      <a:ext uri="{FF2B5EF4-FFF2-40B4-BE49-F238E27FC236}">
                        <a16:creationId xmlns:a16="http://schemas.microsoft.com/office/drawing/2014/main" id="{9830EC91-18F0-47E6-9C43-D36A977F37CD}"/>
                      </a:ext>
                    </a:extLst>
                  </p:cNvPr>
                  <p:cNvSpPr txBox="1">
                    <a:spLocks noRot="1" noChangeAspect="1" noMove="1" noResize="1" noEditPoints="1" noAdjustHandles="1" noChangeArrowheads="1" noChangeShapeType="1" noTextEdit="1"/>
                  </p:cNvSpPr>
                  <p:nvPr/>
                </p:nvSpPr>
                <p:spPr>
                  <a:xfrm>
                    <a:off x="10197956" y="3976505"/>
                    <a:ext cx="970171" cy="336943"/>
                  </a:xfrm>
                  <a:prstGeom prst="rect">
                    <a:avLst/>
                  </a:prstGeom>
                  <a:blipFill>
                    <a:blip r:embed="rId17"/>
                    <a:stretch>
                      <a:fillRect t="-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75F2DDA2-32AE-412C-998E-0DB3EDCE64E2}"/>
                      </a:ext>
                    </a:extLst>
                  </p:cNvPr>
                  <p:cNvSpPr txBox="1"/>
                  <p:nvPr/>
                </p:nvSpPr>
                <p:spPr>
                  <a:xfrm>
                    <a:off x="8798998" y="4897250"/>
                    <a:ext cx="805502" cy="423301"/>
                  </a:xfrm>
                  <a:prstGeom prst="rect">
                    <a:avLst/>
                  </a:prstGeom>
                  <a:solidFill>
                    <a:srgbClr val="52B0F0"/>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1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𝐑</m:t>
                              </m:r>
                            </m:e>
                            <m:sub>
                              <m:r>
                                <a:rPr kumimoji="0" lang="en-IN" sz="1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𝐳</m:t>
                              </m:r>
                            </m:sub>
                          </m:sSub>
                          <m: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en-I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IN"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IN"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𝝅</m:t>
                                  </m:r>
                                </m:num>
                                <m:den>
                                  <m:r>
                                    <a:rPr kumimoji="0" lang="en-IN"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𝟐</m:t>
                                  </m:r>
                                </m:den>
                              </m:f>
                            </m:e>
                          </m:d>
                        </m:oMath>
                      </m:oMathPara>
                    </a14:m>
                    <a:endParaRPr kumimoji="0" lang="en-IN" sz="1400" b="1"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mc:Choice>
            <mc:Fallback>
              <p:sp>
                <p:nvSpPr>
                  <p:cNvPr id="42" name="TextBox 41">
                    <a:extLst>
                      <a:ext uri="{FF2B5EF4-FFF2-40B4-BE49-F238E27FC236}">
                        <a16:creationId xmlns:a16="http://schemas.microsoft.com/office/drawing/2014/main" id="{75F2DDA2-32AE-412C-998E-0DB3EDCE64E2}"/>
                      </a:ext>
                    </a:extLst>
                  </p:cNvPr>
                  <p:cNvSpPr txBox="1">
                    <a:spLocks noRot="1" noChangeAspect="1" noMove="1" noResize="1" noEditPoints="1" noAdjustHandles="1" noChangeArrowheads="1" noChangeShapeType="1" noTextEdit="1"/>
                  </p:cNvSpPr>
                  <p:nvPr/>
                </p:nvSpPr>
                <p:spPr>
                  <a:xfrm>
                    <a:off x="8798998" y="4897250"/>
                    <a:ext cx="805502" cy="423301"/>
                  </a:xfrm>
                  <a:prstGeom prst="rect">
                    <a:avLst/>
                  </a:prstGeom>
                  <a:blipFill>
                    <a:blip r:embed="rId18"/>
                    <a:stretch>
                      <a:fillRect b="-2632"/>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5A806233-ED5D-456C-B61A-CB6FB8D54A4B}"/>
                  </a:ext>
                </a:extLst>
              </p:cNvPr>
              <p:cNvCxnSpPr>
                <a:cxnSpLocks/>
              </p:cNvCxnSpPr>
              <p:nvPr/>
            </p:nvCxnSpPr>
            <p:spPr>
              <a:xfrm>
                <a:off x="10812319" y="5113347"/>
                <a:ext cx="18143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7BE26AC-D85F-400E-AB31-FFE39CAB6FB0}"/>
                  </a:ext>
                </a:extLst>
              </p:cNvPr>
              <p:cNvCxnSpPr>
                <a:cxnSpLocks/>
              </p:cNvCxnSpPr>
              <p:nvPr/>
            </p:nvCxnSpPr>
            <p:spPr>
              <a:xfrm flipV="1">
                <a:off x="9463734" y="4564537"/>
                <a:ext cx="966174" cy="0"/>
              </a:xfrm>
              <a:prstGeom prst="line">
                <a:avLst/>
              </a:prstGeom>
              <a:ln w="34925"/>
            </p:spPr>
            <p:style>
              <a:lnRef idx="1">
                <a:schemeClr val="dk1"/>
              </a:lnRef>
              <a:fillRef idx="0">
                <a:schemeClr val="dk1"/>
              </a:fillRef>
              <a:effectRef idx="0">
                <a:schemeClr val="dk1"/>
              </a:effectRef>
              <a:fontRef idx="minor">
                <a:schemeClr val="tx1"/>
              </a:fontRef>
            </p:style>
          </p:cxnSp>
        </p:grpSp>
        <p:cxnSp>
          <p:nvCxnSpPr>
            <p:cNvPr id="65" name="Straight Connector 64">
              <a:extLst>
                <a:ext uri="{FF2B5EF4-FFF2-40B4-BE49-F238E27FC236}">
                  <a16:creationId xmlns:a16="http://schemas.microsoft.com/office/drawing/2014/main" id="{56C0A396-997C-4B86-9C05-21754A7EBAE3}"/>
                </a:ext>
              </a:extLst>
            </p:cNvPr>
            <p:cNvCxnSpPr>
              <a:cxnSpLocks/>
            </p:cNvCxnSpPr>
            <p:nvPr/>
          </p:nvCxnSpPr>
          <p:spPr>
            <a:xfrm>
              <a:off x="11193563" y="3973449"/>
              <a:ext cx="188542" cy="0"/>
            </a:xfrm>
            <a:prstGeom prst="line">
              <a:avLst/>
            </a:prstGeom>
            <a:ln w="2540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06964E5-C065-9240-B542-4E35762C8FD0}"/>
                  </a:ext>
                </a:extLst>
              </p:cNvPr>
              <p:cNvSpPr txBox="1"/>
              <p:nvPr/>
            </p:nvSpPr>
            <p:spPr>
              <a:xfrm>
                <a:off x="1542159" y="4955760"/>
                <a:ext cx="2105197" cy="66460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ad>
                            <m:radPr>
                              <m:degHide m:val="on"/>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radPr>
                            <m:deg/>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e>
                          </m:rad>
                        </m:den>
                      </m:f>
                      <m:d>
                        <m:dPr>
                          <m:begChr m:val="["/>
                          <m:endChr m:val="]"/>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m>
                            <m:mPr>
                              <m:mcs>
                                <m:mc>
                                  <m:mcPr>
                                    <m:count m:val="2"/>
                                    <m:mcJc m:val="center"/>
                                  </m:mcPr>
                                </m:mc>
                              </m:mcs>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mPr>
                            <m:m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e>
                            </m:mr>
                            <m:m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e>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e>
                            </m:mr>
                          </m:m>
                        </m:e>
                      </m:d>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 name="TextBox 1">
                <a:extLst>
                  <a:ext uri="{FF2B5EF4-FFF2-40B4-BE49-F238E27FC236}">
                    <a16:creationId xmlns:a16="http://schemas.microsoft.com/office/drawing/2014/main" id="{B06964E5-C065-9240-B542-4E35762C8FD0}"/>
                  </a:ext>
                </a:extLst>
              </p:cNvPr>
              <p:cNvSpPr txBox="1">
                <a:spLocks noRot="1" noChangeAspect="1" noMove="1" noResize="1" noEditPoints="1" noAdjustHandles="1" noChangeArrowheads="1" noChangeShapeType="1" noTextEdit="1"/>
              </p:cNvSpPr>
              <p:nvPr/>
            </p:nvSpPr>
            <p:spPr>
              <a:xfrm>
                <a:off x="1542159" y="4955760"/>
                <a:ext cx="2105197" cy="664606"/>
              </a:xfrm>
              <a:prstGeom prst="rect">
                <a:avLst/>
              </a:prstGeom>
              <a:blipFill>
                <a:blip r:embed="rId19"/>
                <a:stretch>
                  <a:fillRect b="-18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AF79088-22FE-A070-CD37-255D2C93BE89}"/>
                  </a:ext>
                </a:extLst>
              </p:cNvPr>
              <p:cNvSpPr txBox="1"/>
              <p:nvPr/>
            </p:nvSpPr>
            <p:spPr>
              <a:xfrm>
                <a:off x="1230628" y="5865818"/>
                <a:ext cx="2728258" cy="5580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𝑧</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𝜃</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begChr m:val="["/>
                          <m:endChr m:val="]"/>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m>
                            <m:mPr>
                              <m:mcs>
                                <m:mc>
                                  <m:mcPr>
                                    <m:count m:val="2"/>
                                    <m:mcJc m:val="center"/>
                                  </m:mcPr>
                                </m:mc>
                              </m:mcs>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mPr>
                            <m:m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e>
                            </m:mr>
                            <m:m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
                                <m:sSup>
                                  <m:sSup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p>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𝜃</m:t>
                                    </m:r>
                                  </m:sup>
                                </m:sSup>
                              </m:e>
                            </m:mr>
                          </m:m>
                        </m:e>
                      </m:d>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3" name="TextBox 2">
                <a:extLst>
                  <a:ext uri="{FF2B5EF4-FFF2-40B4-BE49-F238E27FC236}">
                    <a16:creationId xmlns:a16="http://schemas.microsoft.com/office/drawing/2014/main" id="{FAF79088-22FE-A070-CD37-255D2C93BE89}"/>
                  </a:ext>
                </a:extLst>
              </p:cNvPr>
              <p:cNvSpPr txBox="1">
                <a:spLocks noRot="1" noChangeAspect="1" noMove="1" noResize="1" noEditPoints="1" noAdjustHandles="1" noChangeArrowheads="1" noChangeShapeType="1" noTextEdit="1"/>
              </p:cNvSpPr>
              <p:nvPr/>
            </p:nvSpPr>
            <p:spPr>
              <a:xfrm>
                <a:off x="1230628" y="5865818"/>
                <a:ext cx="2728258" cy="558038"/>
              </a:xfrm>
              <a:prstGeom prst="rect">
                <a:avLst/>
              </a:prstGeom>
              <a:blipFill>
                <a:blip r:embed="rId20"/>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326826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53" grpId="0"/>
      <p:bldP spid="55" grpId="0"/>
      <p:bldP spid="57" grpId="0"/>
      <p:bldP spid="59" grpId="0"/>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C3CCE-FBD4-4520-B7BE-32B6147BBB8A}"/>
              </a:ext>
            </a:extLst>
          </p:cNvPr>
          <p:cNvSpPr>
            <a:spLocks noGrp="1"/>
          </p:cNvSpPr>
          <p:nvPr>
            <p:ph type="title"/>
          </p:nvPr>
        </p:nvSpPr>
        <p:spPr>
          <a:xfrm>
            <a:off x="123736" y="36015"/>
            <a:ext cx="8353245" cy="770948"/>
          </a:xfrm>
        </p:spPr>
        <p:txBody>
          <a:bodyPr>
            <a:normAutofit/>
          </a:bodyPr>
          <a:lstStyle/>
          <a:p>
            <a:r>
              <a:rPr lang="en-IN" sz="3200" dirty="0"/>
              <a:t>Count statistics and Expectation</a:t>
            </a:r>
          </a:p>
        </p:txBody>
      </p:sp>
      <p:sp>
        <p:nvSpPr>
          <p:cNvPr id="6" name="TextBox 5">
            <a:extLst>
              <a:ext uri="{FF2B5EF4-FFF2-40B4-BE49-F238E27FC236}">
                <a16:creationId xmlns:a16="http://schemas.microsoft.com/office/drawing/2014/main" id="{7FA89EDB-6BA0-4F76-82EF-0E493CBC6A0A}"/>
              </a:ext>
            </a:extLst>
          </p:cNvPr>
          <p:cNvSpPr txBox="1"/>
          <p:nvPr/>
        </p:nvSpPr>
        <p:spPr>
          <a:xfrm>
            <a:off x="5618375" y="2974156"/>
            <a:ext cx="65" cy="276999"/>
          </a:xfrm>
          <a:prstGeom prst="rect">
            <a:avLst/>
          </a:prstGeom>
          <a:noFill/>
        </p:spPr>
        <p:txBody>
          <a:bodyPr wrap="none" lIns="0" tIns="0" rIns="0" bIns="0" rtlCol="0">
            <a:spAutoFit/>
          </a:bodyPr>
          <a:lstStyle/>
          <a:p>
            <a:endParaRPr lang="en-IN" dirty="0"/>
          </a:p>
        </p:txBody>
      </p:sp>
      <p:grpSp>
        <p:nvGrpSpPr>
          <p:cNvPr id="16" name="Group 15">
            <a:extLst>
              <a:ext uri="{FF2B5EF4-FFF2-40B4-BE49-F238E27FC236}">
                <a16:creationId xmlns:a16="http://schemas.microsoft.com/office/drawing/2014/main" id="{58EF6DC1-7560-443B-A222-14B1152A8C82}"/>
              </a:ext>
            </a:extLst>
          </p:cNvPr>
          <p:cNvGrpSpPr/>
          <p:nvPr/>
        </p:nvGrpSpPr>
        <p:grpSpPr>
          <a:xfrm>
            <a:off x="303188" y="887497"/>
            <a:ext cx="4817529" cy="1656336"/>
            <a:chOff x="407463" y="752094"/>
            <a:chExt cx="4817529" cy="1918135"/>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7CC6CB1-5678-4334-8093-D7E5AD5E7634}"/>
                    </a:ext>
                  </a:extLst>
                </p:cNvPr>
                <p:cNvSpPr txBox="1"/>
                <p:nvPr/>
              </p:nvSpPr>
              <p:spPr>
                <a:xfrm>
                  <a:off x="1699747" y="752094"/>
                  <a:ext cx="2232964" cy="1205826"/>
                </a:xfrm>
                <a:prstGeom prst="rect">
                  <a:avLst/>
                </a:prstGeom>
                <a:noFill/>
              </p:spPr>
              <p:txBody>
                <a:bodyPr wrap="square">
                  <a:spAutoFit/>
                </a:bodyPr>
                <a:lstStyle/>
                <a:p>
                  <a:pPr>
                    <a:lnSpc>
                      <a:spcPct val="130000"/>
                    </a:lnSpc>
                    <a:spcAft>
                      <a:spcPts val="600"/>
                    </a:spcAft>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𝒳</m:t>
                            </m:r>
                          </m:e>
                        </m:d>
                        <m:r>
                          <a:rPr lang="en-IN" b="0" i="1" smtClean="0">
                            <a:latin typeface="Cambria Math" panose="02040503050406030204" pitchFamily="18" charset="0"/>
                          </a:rPr>
                          <m:t>=</m:t>
                        </m:r>
                        <m:nary>
                          <m:naryPr>
                            <m:chr m:val="∑"/>
                            <m:subHide m:val="on"/>
                            <m:supHide m:val="on"/>
                            <m:ctrlPr>
                              <a:rPr lang="en-IN" i="1" smtClean="0">
                                <a:latin typeface="Cambria Math" panose="02040503050406030204" pitchFamily="18" charset="0"/>
                              </a:rPr>
                            </m:ctrlPr>
                          </m:naryPr>
                          <m:sub/>
                          <m:sup/>
                          <m:e>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e>
                        </m:nary>
                      </m:oMath>
                    </m:oMathPara>
                  </a14:m>
                  <a:endParaRPr lang="en-IN" dirty="0"/>
                </a:p>
              </p:txBody>
            </p:sp>
          </mc:Choice>
          <mc:Fallback xmlns="">
            <p:sp>
              <p:nvSpPr>
                <p:cNvPr id="5" name="TextBox 4">
                  <a:extLst>
                    <a:ext uri="{FF2B5EF4-FFF2-40B4-BE49-F238E27FC236}">
                      <a16:creationId xmlns:a16="http://schemas.microsoft.com/office/drawing/2014/main" id="{D7CC6CB1-5678-4334-8093-D7E5AD5E7634}"/>
                    </a:ext>
                  </a:extLst>
                </p:cNvPr>
                <p:cNvSpPr txBox="1">
                  <a:spLocks noRot="1" noChangeAspect="1" noMove="1" noResize="1" noEditPoints="1" noAdjustHandles="1" noChangeArrowheads="1" noChangeShapeType="1" noTextEdit="1"/>
                </p:cNvSpPr>
                <p:nvPr/>
              </p:nvSpPr>
              <p:spPr>
                <a:xfrm>
                  <a:off x="1699747" y="752094"/>
                  <a:ext cx="2232964" cy="1205826"/>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586332E-5419-441F-867B-05D972C21B56}"/>
                    </a:ext>
                  </a:extLst>
                </p:cNvPr>
                <p:cNvSpPr txBox="1"/>
                <p:nvPr/>
              </p:nvSpPr>
              <p:spPr>
                <a:xfrm>
                  <a:off x="407463" y="2297178"/>
                  <a:ext cx="4817529" cy="3730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𝐸</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𝑍</m:t>
                            </m:r>
                          </m:e>
                        </m:d>
                        <m:r>
                          <a:rPr lang="en-IN" sz="1800" b="0" i="1" smtClean="0">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𝜓</m:t>
                            </m:r>
                            <m:d>
                              <m:dPr>
                                <m:begChr m:val="|"/>
                                <m:endChr m:val="|"/>
                                <m:ctrlPr>
                                  <a:rPr lang="en-IN" i="1">
                                    <a:latin typeface="Cambria Math" panose="02040503050406030204" pitchFamily="18" charset="0"/>
                                  </a:rPr>
                                </m:ctrlPr>
                              </m:dPr>
                              <m:e>
                                <m:r>
                                  <a:rPr lang="en-IN" b="0" i="1" smtClean="0">
                                    <a:latin typeface="Cambria Math" panose="02040503050406030204" pitchFamily="18" charset="0"/>
                                  </a:rPr>
                                  <m:t>𝑍</m:t>
                                </m:r>
                              </m:e>
                            </m:d>
                            <m:r>
                              <a:rPr lang="en-IN" i="1">
                                <a:latin typeface="Cambria Math" panose="02040503050406030204" pitchFamily="18" charset="0"/>
                              </a:rPr>
                              <m:t>𝜓</m:t>
                            </m:r>
                          </m:e>
                        </m:d>
                        <m:r>
                          <a:rPr lang="en-IN" b="0" i="0"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𝑐</m:t>
                            </m:r>
                          </m:e>
                          <m:sub>
                            <m:r>
                              <a:rPr lang="en-IN" b="0" i="0" smtClean="0">
                                <a:latin typeface="Cambria Math" panose="02040503050406030204" pitchFamily="18" charset="0"/>
                              </a:rPr>
                              <m:t>1</m:t>
                            </m:r>
                          </m:sub>
                          <m:sup>
                            <m:r>
                              <a:rPr lang="en-IN" b="0" i="0" smtClean="0">
                                <a:latin typeface="Cambria Math" panose="02040503050406030204" pitchFamily="18" charset="0"/>
                              </a:rPr>
                              <m:t>2</m:t>
                            </m:r>
                          </m:sup>
                        </m:sSubSup>
                        <m:r>
                          <a:rPr lang="en-IN" b="0" i="0" smtClean="0">
                            <a:latin typeface="Cambria Math" panose="02040503050406030204" pitchFamily="18" charset="0"/>
                          </a:rPr>
                          <m:t>.1+</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𝑐</m:t>
                            </m:r>
                          </m:e>
                          <m:sub>
                            <m:r>
                              <a:rPr lang="en-IN" b="0" i="0" smtClean="0">
                                <a:latin typeface="Cambria Math" panose="02040503050406030204" pitchFamily="18" charset="0"/>
                              </a:rPr>
                              <m:t>2</m:t>
                            </m:r>
                          </m:sub>
                          <m:sup>
                            <m:r>
                              <a:rPr lang="en-IN" b="0" i="0" smtClean="0">
                                <a:latin typeface="Cambria Math" panose="02040503050406030204" pitchFamily="18" charset="0"/>
                              </a:rPr>
                              <m:t>2</m:t>
                            </m:r>
                          </m:sup>
                        </m:sSubSup>
                        <m:r>
                          <a:rPr lang="en-IN" b="0" i="0" smtClean="0">
                            <a:latin typeface="Cambria Math" panose="02040503050406030204" pitchFamily="18" charset="0"/>
                          </a:rPr>
                          <m:t>. </m:t>
                        </m:r>
                        <m:d>
                          <m:dPr>
                            <m:ctrlPr>
                              <a:rPr lang="en-IN" b="0" i="1" smtClean="0">
                                <a:latin typeface="Cambria Math" panose="02040503050406030204" pitchFamily="18" charset="0"/>
                              </a:rPr>
                            </m:ctrlPr>
                          </m:dPr>
                          <m:e>
                            <m:r>
                              <a:rPr lang="en-IN" b="0" i="0" smtClean="0">
                                <a:latin typeface="Cambria Math" panose="02040503050406030204" pitchFamily="18" charset="0"/>
                              </a:rPr>
                              <m:t>−1</m:t>
                            </m:r>
                          </m:e>
                        </m:d>
                        <m:r>
                          <a:rPr lang="en-IN" b="0" i="0"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𝑐</m:t>
                            </m:r>
                          </m:e>
                          <m:sub>
                            <m:r>
                              <a:rPr lang="en-IN" b="0" i="0" smtClean="0">
                                <a:latin typeface="Cambria Math" panose="02040503050406030204" pitchFamily="18" charset="0"/>
                              </a:rPr>
                              <m:t>1</m:t>
                            </m:r>
                          </m:sub>
                          <m:sup>
                            <m:r>
                              <a:rPr lang="en-IN" b="0" i="0" smtClean="0">
                                <a:latin typeface="Cambria Math" panose="02040503050406030204" pitchFamily="18" charset="0"/>
                              </a:rPr>
                              <m:t>2</m:t>
                            </m:r>
                          </m:sup>
                        </m:sSubSup>
                        <m:r>
                          <a:rPr lang="en-IN" b="0" i="0"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𝑐</m:t>
                            </m:r>
                          </m:e>
                          <m:sub>
                            <m:r>
                              <a:rPr lang="en-IN" b="0" i="0" smtClean="0">
                                <a:latin typeface="Cambria Math" panose="02040503050406030204" pitchFamily="18" charset="0"/>
                              </a:rPr>
                              <m:t>2</m:t>
                            </m:r>
                          </m:sub>
                          <m:sup>
                            <m:r>
                              <a:rPr lang="en-IN" b="0" i="0" smtClean="0">
                                <a:latin typeface="Cambria Math" panose="02040503050406030204" pitchFamily="18" charset="0"/>
                              </a:rPr>
                              <m:t>2</m:t>
                            </m:r>
                          </m:sup>
                        </m:sSubSup>
                      </m:oMath>
                    </m:oMathPara>
                  </a14:m>
                  <a:endParaRPr lang="en-IN" dirty="0"/>
                </a:p>
              </p:txBody>
            </p:sp>
          </mc:Choice>
          <mc:Fallback xmlns="">
            <p:sp>
              <p:nvSpPr>
                <p:cNvPr id="10" name="TextBox 9">
                  <a:extLst>
                    <a:ext uri="{FF2B5EF4-FFF2-40B4-BE49-F238E27FC236}">
                      <a16:creationId xmlns:a16="http://schemas.microsoft.com/office/drawing/2014/main" id="{1586332E-5419-441F-867B-05D972C21B56}"/>
                    </a:ext>
                  </a:extLst>
                </p:cNvPr>
                <p:cNvSpPr txBox="1">
                  <a:spLocks noRot="1" noChangeAspect="1" noMove="1" noResize="1" noEditPoints="1" noAdjustHandles="1" noChangeArrowheads="1" noChangeShapeType="1" noTextEdit="1"/>
                </p:cNvSpPr>
                <p:nvPr/>
              </p:nvSpPr>
              <p:spPr>
                <a:xfrm>
                  <a:off x="407463" y="2297178"/>
                  <a:ext cx="4817529" cy="373051"/>
                </a:xfrm>
                <a:prstGeom prst="rect">
                  <a:avLst/>
                </a:prstGeom>
                <a:blipFill>
                  <a:blip r:embed="rId3"/>
                  <a:stretch>
                    <a:fillRect b="-320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F50D0EF-A9E6-4442-AD73-88DBB3C6CDCA}"/>
                    </a:ext>
                  </a:extLst>
                </p:cNvPr>
                <p:cNvSpPr txBox="1"/>
                <p:nvPr/>
              </p:nvSpPr>
              <p:spPr>
                <a:xfrm>
                  <a:off x="1332100" y="1690633"/>
                  <a:ext cx="2968257" cy="369332"/>
                </a:xfrm>
                <a:prstGeom prst="rect">
                  <a:avLst/>
                </a:prstGeom>
                <a:noFill/>
              </p:spPr>
              <p:txBody>
                <a:bodyPr wrap="square">
                  <a:spAutoFit/>
                </a:bodyPr>
                <a:lstStyle/>
                <a:p>
                  <a:pPr algn="ctr"/>
                  <a14:m>
                    <m:oMath xmlns:m="http://schemas.openxmlformats.org/officeDocument/2006/math">
                      <m:d>
                        <m:dPr>
                          <m:begChr m:val="|"/>
                          <m:endChr m:val="⟩"/>
                          <m:ctrlPr>
                            <a:rPr lang="en-IN" sz="1800" b="0" i="1" smtClean="0">
                              <a:latin typeface="Cambria Math" panose="02040503050406030204" pitchFamily="18" charset="0"/>
                            </a:rPr>
                          </m:ctrlPr>
                        </m:dPr>
                        <m:e>
                          <m:r>
                            <a:rPr lang="en-IN" sz="1800" b="0" i="1" smtClean="0">
                              <a:latin typeface="Cambria Math" panose="02040503050406030204" pitchFamily="18" charset="0"/>
                            </a:rPr>
                            <m:t>𝜓</m:t>
                          </m:r>
                        </m:e>
                      </m:d>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𝑐</m:t>
                          </m:r>
                        </m:e>
                        <m:sub>
                          <m:r>
                            <a:rPr lang="en-IN" sz="1800" b="0" i="1" smtClean="0">
                              <a:latin typeface="Cambria Math" panose="02040503050406030204" pitchFamily="18" charset="0"/>
                            </a:rPr>
                            <m:t>1</m:t>
                          </m:r>
                        </m:sub>
                      </m:sSub>
                      <m:d>
                        <m:dPr>
                          <m:begChr m:val="|"/>
                          <m:endChr m:val="⟩"/>
                          <m:ctrlPr>
                            <a:rPr lang="en-IN" sz="1800" b="0" i="1" smtClean="0">
                              <a:latin typeface="Cambria Math" panose="02040503050406030204" pitchFamily="18" charset="0"/>
                            </a:rPr>
                          </m:ctrlPr>
                        </m:dPr>
                        <m:e>
                          <m:r>
                            <a:rPr lang="en-IN" sz="1800" b="0" i="1" smtClean="0">
                              <a:latin typeface="Cambria Math" panose="02040503050406030204" pitchFamily="18" charset="0"/>
                            </a:rPr>
                            <m:t>0</m:t>
                          </m:r>
                        </m:e>
                      </m:d>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𝑐</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|1⟩</m:t>
                      </m:r>
                    </m:oMath>
                  </a14:m>
                  <a:r>
                    <a:rPr lang="en-IN" dirty="0"/>
                    <a:t> </a:t>
                  </a:r>
                </a:p>
              </p:txBody>
            </p:sp>
          </mc:Choice>
          <mc:Fallback xmlns="">
            <p:sp>
              <p:nvSpPr>
                <p:cNvPr id="11" name="TextBox 10">
                  <a:extLst>
                    <a:ext uri="{FF2B5EF4-FFF2-40B4-BE49-F238E27FC236}">
                      <a16:creationId xmlns:a16="http://schemas.microsoft.com/office/drawing/2014/main" id="{0F50D0EF-A9E6-4442-AD73-88DBB3C6CDCA}"/>
                    </a:ext>
                  </a:extLst>
                </p:cNvPr>
                <p:cNvSpPr txBox="1">
                  <a:spLocks noRot="1" noChangeAspect="1" noMove="1" noResize="1" noEditPoints="1" noAdjustHandles="1" noChangeArrowheads="1" noChangeShapeType="1" noTextEdit="1"/>
                </p:cNvSpPr>
                <p:nvPr/>
              </p:nvSpPr>
              <p:spPr>
                <a:xfrm>
                  <a:off x="1332100" y="1690633"/>
                  <a:ext cx="2968257" cy="369332"/>
                </a:xfrm>
                <a:prstGeom prst="rect">
                  <a:avLst/>
                </a:prstGeom>
                <a:blipFill>
                  <a:blip r:embed="rId4"/>
                  <a:stretch>
                    <a:fillRect b="-30769"/>
                  </a:stretch>
                </a:blipFill>
              </p:spPr>
              <p:txBody>
                <a:bodyPr/>
                <a:lstStyle/>
                <a:p>
                  <a:r>
                    <a:rPr lang="en-IN">
                      <a:noFill/>
                    </a:rPr>
                    <a:t> </a:t>
                  </a:r>
                </a:p>
              </p:txBody>
            </p:sp>
          </mc:Fallback>
        </mc:AlternateContent>
      </p:grpSp>
      <p:grpSp>
        <p:nvGrpSpPr>
          <p:cNvPr id="17" name="Group 16">
            <a:extLst>
              <a:ext uri="{FF2B5EF4-FFF2-40B4-BE49-F238E27FC236}">
                <a16:creationId xmlns:a16="http://schemas.microsoft.com/office/drawing/2014/main" id="{4D7B5245-DB4A-479D-AD2F-210CA17D81DF}"/>
              </a:ext>
            </a:extLst>
          </p:cNvPr>
          <p:cNvGrpSpPr/>
          <p:nvPr/>
        </p:nvGrpSpPr>
        <p:grpSpPr>
          <a:xfrm>
            <a:off x="6096000" y="612265"/>
            <a:ext cx="5077475" cy="2236058"/>
            <a:chOff x="6096000" y="1202563"/>
            <a:chExt cx="5077475" cy="2236058"/>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DE91E13-A380-4AAC-BE28-A1E5577FE234}"/>
                    </a:ext>
                  </a:extLst>
                </p:cNvPr>
                <p:cNvSpPr txBox="1"/>
                <p:nvPr/>
              </p:nvSpPr>
              <p:spPr>
                <a:xfrm>
                  <a:off x="6096000" y="1202563"/>
                  <a:ext cx="3656345" cy="1041247"/>
                </a:xfrm>
                <a:prstGeom prst="rect">
                  <a:avLst/>
                </a:prstGeom>
                <a:noFill/>
              </p:spPr>
              <p:txBody>
                <a:bodyPr wrap="square">
                  <a:spAutoFit/>
                </a:bodyPr>
                <a:lstStyle/>
                <a:p>
                  <a:pPr>
                    <a:lnSpc>
                      <a:spcPct val="130000"/>
                    </a:lnSpc>
                    <a:spcAft>
                      <a:spcPts val="600"/>
                    </a:spcAft>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𝐸</m:t>
                        </m:r>
                        <m:d>
                          <m:dPr>
                            <m:ctrlPr>
                              <a:rPr lang="en-IN" b="0" i="1" smtClean="0">
                                <a:latin typeface="Cambria Math" panose="02040503050406030204" pitchFamily="18" charset="0"/>
                              </a:rPr>
                            </m:ctrlPr>
                          </m:dPr>
                          <m:e>
                            <m:r>
                              <a:rPr lang="en-IN" b="0" i="1" smtClean="0">
                                <a:latin typeface="Cambria Math" panose="02040503050406030204" pitchFamily="18" charset="0"/>
                              </a:rPr>
                              <m:t>𝑍</m:t>
                            </m:r>
                          </m:e>
                        </m:d>
                        <m:r>
                          <a:rPr lang="en-IN" b="0" i="1" smtClean="0">
                            <a:latin typeface="Cambria Math" panose="02040503050406030204" pitchFamily="18" charset="0"/>
                          </a:rPr>
                          <m:t>=</m:t>
                        </m:r>
                        <m:nary>
                          <m:naryPr>
                            <m:chr m:val="∑"/>
                            <m:subHide m:val="on"/>
                            <m:supHide m:val="on"/>
                            <m:ctrlPr>
                              <a:rPr lang="en-IN" i="1" smtClean="0">
                                <a:latin typeface="Cambria Math" panose="02040503050406030204" pitchFamily="18" charset="0"/>
                              </a:rPr>
                            </m:ctrlPr>
                          </m:naryPr>
                          <m:sub/>
                          <m:sup/>
                          <m:e>
                            <m:r>
                              <a:rPr lang="en-IN" b="0" i="1" smtClean="0">
                                <a:latin typeface="Cambria Math" panose="02040503050406030204" pitchFamily="18" charset="0"/>
                              </a:rPr>
                              <m:t>± 1 </m:t>
                            </m:r>
                            <m:r>
                              <a:rPr lang="en-IN" b="0" i="1" smtClean="0">
                                <a:latin typeface="Cambria Math" panose="02040503050406030204" pitchFamily="18" charset="0"/>
                              </a:rPr>
                              <m:t>𝑝</m:t>
                            </m:r>
                            <m:r>
                              <a:rPr lang="en-IN" b="0" i="1" smtClean="0">
                                <a:latin typeface="Cambria Math" panose="02040503050406030204" pitchFamily="18" charset="0"/>
                              </a:rPr>
                              <m:t>(0/1)</m:t>
                            </m:r>
                          </m:e>
                        </m:nary>
                      </m:oMath>
                    </m:oMathPara>
                  </a14:m>
                  <a:endParaRPr lang="en-IN" dirty="0"/>
                </a:p>
              </p:txBody>
            </p:sp>
          </mc:Choice>
          <mc:Fallback xmlns="">
            <p:sp>
              <p:nvSpPr>
                <p:cNvPr id="8" name="TextBox 7">
                  <a:extLst>
                    <a:ext uri="{FF2B5EF4-FFF2-40B4-BE49-F238E27FC236}">
                      <a16:creationId xmlns:a16="http://schemas.microsoft.com/office/drawing/2014/main" id="{9DE91E13-A380-4AAC-BE28-A1E5577FE234}"/>
                    </a:ext>
                  </a:extLst>
                </p:cNvPr>
                <p:cNvSpPr txBox="1">
                  <a:spLocks noRot="1" noChangeAspect="1" noMove="1" noResize="1" noEditPoints="1" noAdjustHandles="1" noChangeArrowheads="1" noChangeShapeType="1" noTextEdit="1"/>
                </p:cNvSpPr>
                <p:nvPr/>
              </p:nvSpPr>
              <p:spPr>
                <a:xfrm>
                  <a:off x="6096000" y="1202563"/>
                  <a:ext cx="3656345" cy="1041247"/>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D3D8491-4412-417A-81F1-CB5026F17727}"/>
                    </a:ext>
                  </a:extLst>
                </p:cNvPr>
                <p:cNvSpPr txBox="1"/>
                <p:nvPr/>
              </p:nvSpPr>
              <p:spPr>
                <a:xfrm>
                  <a:off x="6356078" y="2173774"/>
                  <a:ext cx="4817397" cy="536044"/>
                </a:xfrm>
                <a:prstGeom prst="rect">
                  <a:avLst/>
                </a:prstGeom>
                <a:noFill/>
              </p:spPr>
              <p:txBody>
                <a:bodyPr wrap="square">
                  <a:spAutoFit/>
                </a:bodyPr>
                <a:lstStyle/>
                <a:p>
                  <a14:m>
                    <m:oMath xmlns:m="http://schemas.openxmlformats.org/officeDocument/2006/math">
                      <m:r>
                        <a:rPr lang="en-IN" sz="2000" b="0" i="1" smtClean="0">
                          <a:latin typeface="Cambria Math" panose="02040503050406030204" pitchFamily="18" charset="0"/>
                        </a:rPr>
                        <m:t>𝑝</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0</m:t>
                          </m:r>
                        </m:e>
                      </m:d>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#0</m:t>
                          </m:r>
                        </m:num>
                        <m:den>
                          <m:r>
                            <a:rPr lang="en-IN" sz="2000" b="0" i="1" smtClean="0">
                              <a:latin typeface="Cambria Math" panose="02040503050406030204" pitchFamily="18" charset="0"/>
                            </a:rPr>
                            <m:t>#0 + #1</m:t>
                          </m:r>
                        </m:den>
                      </m:f>
                    </m:oMath>
                  </a14:m>
                  <a:r>
                    <a:rPr lang="en-IN" sz="2000" dirty="0"/>
                    <a:t>   </a:t>
                  </a:r>
                  <a14:m>
                    <m:oMath xmlns:m="http://schemas.openxmlformats.org/officeDocument/2006/math">
                      <m:r>
                        <a:rPr lang="en-IN" sz="2000" b="0" i="0" smtClean="0">
                          <a:latin typeface="Cambria Math" panose="02040503050406030204" pitchFamily="18" charset="0"/>
                        </a:rPr>
                        <m:t>   </m:t>
                      </m:r>
                      <m:r>
                        <a:rPr lang="en-IN" sz="2000" i="1">
                          <a:latin typeface="Cambria Math" panose="02040503050406030204" pitchFamily="18" charset="0"/>
                        </a:rPr>
                        <m:t>𝑝</m:t>
                      </m:r>
                      <m:d>
                        <m:dPr>
                          <m:ctrlPr>
                            <a:rPr lang="en-IN" sz="2000" i="1">
                              <a:latin typeface="Cambria Math" panose="02040503050406030204" pitchFamily="18" charset="0"/>
                            </a:rPr>
                          </m:ctrlPr>
                        </m:dPr>
                        <m:e>
                          <m:r>
                            <a:rPr lang="en-IN" sz="2000" b="0" i="1" smtClean="0">
                              <a:latin typeface="Cambria Math" panose="02040503050406030204" pitchFamily="18" charset="0"/>
                            </a:rPr>
                            <m:t>1</m:t>
                          </m:r>
                        </m:e>
                      </m:d>
                      <m:r>
                        <a:rPr lang="en-IN" sz="2000" i="1">
                          <a:latin typeface="Cambria Math" panose="02040503050406030204" pitchFamily="18" charset="0"/>
                        </a:rPr>
                        <m:t>= </m:t>
                      </m:r>
                      <m:f>
                        <m:fPr>
                          <m:ctrlPr>
                            <a:rPr lang="en-IN" sz="2000" i="1">
                              <a:latin typeface="Cambria Math" panose="02040503050406030204" pitchFamily="18" charset="0"/>
                            </a:rPr>
                          </m:ctrlPr>
                        </m:fPr>
                        <m:num>
                          <m:r>
                            <a:rPr lang="en-IN" sz="2000" i="1">
                              <a:latin typeface="Cambria Math" panose="02040503050406030204" pitchFamily="18" charset="0"/>
                            </a:rPr>
                            <m:t>#</m:t>
                          </m:r>
                          <m:r>
                            <a:rPr lang="en-IN" sz="2000" b="0" i="1" smtClean="0">
                              <a:latin typeface="Cambria Math" panose="02040503050406030204" pitchFamily="18" charset="0"/>
                            </a:rPr>
                            <m:t>1</m:t>
                          </m:r>
                        </m:num>
                        <m:den>
                          <m:r>
                            <a:rPr lang="en-IN" sz="2000" i="1">
                              <a:latin typeface="Cambria Math" panose="02040503050406030204" pitchFamily="18" charset="0"/>
                            </a:rPr>
                            <m:t>#0</m:t>
                          </m:r>
                          <m:r>
                            <a:rPr lang="en-IN" sz="2000" b="0" i="1" smtClean="0">
                              <a:latin typeface="Cambria Math" panose="02040503050406030204" pitchFamily="18" charset="0"/>
                            </a:rPr>
                            <m:t> </m:t>
                          </m:r>
                          <m:r>
                            <a:rPr lang="en-IN" sz="2000" i="1">
                              <a:latin typeface="Cambria Math" panose="02040503050406030204" pitchFamily="18" charset="0"/>
                            </a:rPr>
                            <m:t>+</m:t>
                          </m:r>
                          <m:r>
                            <a:rPr lang="en-IN" sz="2000" b="0" i="1" smtClean="0">
                              <a:latin typeface="Cambria Math" panose="02040503050406030204" pitchFamily="18" charset="0"/>
                            </a:rPr>
                            <m:t> </m:t>
                          </m:r>
                          <m:r>
                            <a:rPr lang="en-IN" sz="2000" i="1">
                              <a:latin typeface="Cambria Math" panose="02040503050406030204" pitchFamily="18" charset="0"/>
                            </a:rPr>
                            <m:t>#1</m:t>
                          </m:r>
                        </m:den>
                      </m:f>
                    </m:oMath>
                  </a14:m>
                  <a:endParaRPr lang="en-IN" sz="2000" dirty="0"/>
                </a:p>
              </p:txBody>
            </p:sp>
          </mc:Choice>
          <mc:Fallback xmlns="">
            <p:sp>
              <p:nvSpPr>
                <p:cNvPr id="13" name="TextBox 12">
                  <a:extLst>
                    <a:ext uri="{FF2B5EF4-FFF2-40B4-BE49-F238E27FC236}">
                      <a16:creationId xmlns:a16="http://schemas.microsoft.com/office/drawing/2014/main" id="{3D3D8491-4412-417A-81F1-CB5026F17727}"/>
                    </a:ext>
                  </a:extLst>
                </p:cNvPr>
                <p:cNvSpPr txBox="1">
                  <a:spLocks noRot="1" noChangeAspect="1" noMove="1" noResize="1" noEditPoints="1" noAdjustHandles="1" noChangeArrowheads="1" noChangeShapeType="1" noTextEdit="1"/>
                </p:cNvSpPr>
                <p:nvPr/>
              </p:nvSpPr>
              <p:spPr>
                <a:xfrm>
                  <a:off x="6356078" y="2173774"/>
                  <a:ext cx="4817397" cy="536044"/>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9477240-050A-424C-8B62-36E9212E227B}"/>
                    </a:ext>
                  </a:extLst>
                </p:cNvPr>
                <p:cNvSpPr txBox="1"/>
                <p:nvPr/>
              </p:nvSpPr>
              <p:spPr>
                <a:xfrm>
                  <a:off x="6558553" y="3038511"/>
                  <a:ext cx="336551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000" i="1" smtClean="0">
                                <a:latin typeface="Cambria Math" panose="02040503050406030204" pitchFamily="18" charset="0"/>
                              </a:rPr>
                            </m:ctrlPr>
                          </m:dPr>
                          <m:e>
                            <m:r>
                              <a:rPr lang="en-IN" sz="2000" i="1">
                                <a:latin typeface="Cambria Math" panose="02040503050406030204" pitchFamily="18" charset="0"/>
                              </a:rPr>
                              <m:t>𝜓</m:t>
                            </m:r>
                            <m:d>
                              <m:dPr>
                                <m:begChr m:val="|"/>
                                <m:endChr m:val="|"/>
                                <m:ctrlPr>
                                  <a:rPr lang="en-IN" sz="2000" i="1">
                                    <a:latin typeface="Cambria Math" panose="02040503050406030204" pitchFamily="18" charset="0"/>
                                  </a:rPr>
                                </m:ctrlPr>
                              </m:dPr>
                              <m:e>
                                <m:r>
                                  <a:rPr lang="en-IN" sz="2000" b="0" i="1" smtClean="0">
                                    <a:latin typeface="Cambria Math" panose="02040503050406030204" pitchFamily="18" charset="0"/>
                                  </a:rPr>
                                  <m:t>𝑍</m:t>
                                </m:r>
                              </m:e>
                            </m:d>
                            <m:r>
                              <a:rPr lang="en-IN" sz="2000" i="1">
                                <a:latin typeface="Cambria Math" panose="02040503050406030204" pitchFamily="18" charset="0"/>
                              </a:rPr>
                              <m:t>𝜓</m:t>
                            </m:r>
                          </m:e>
                        </m:d>
                        <m:r>
                          <a:rPr lang="en-IN" sz="2000" b="0" i="0" smtClean="0">
                            <a:latin typeface="Cambria Math" panose="02040503050406030204" pitchFamily="18" charset="0"/>
                          </a:rPr>
                          <m:t>=</m:t>
                        </m:r>
                        <m:r>
                          <a:rPr lang="en-IN" sz="2000" b="0" i="1" smtClean="0">
                            <a:latin typeface="Cambria Math" panose="02040503050406030204" pitchFamily="18" charset="0"/>
                          </a:rPr>
                          <m:t>𝑝</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0</m:t>
                            </m:r>
                          </m:e>
                        </m:d>
                        <m:r>
                          <a:rPr lang="en-IN" sz="2000" b="0" i="1" smtClean="0">
                            <a:latin typeface="Cambria Math" panose="02040503050406030204" pitchFamily="18" charset="0"/>
                          </a:rPr>
                          <m:t>−</m:t>
                        </m:r>
                        <m:r>
                          <a:rPr lang="en-IN" sz="2000" b="0" i="1" smtClean="0">
                            <a:latin typeface="Cambria Math" panose="02040503050406030204" pitchFamily="18" charset="0"/>
                          </a:rPr>
                          <m:t>𝑝</m:t>
                        </m:r>
                        <m:r>
                          <a:rPr lang="en-IN" sz="2000" b="0" i="1" smtClean="0">
                            <a:latin typeface="Cambria Math" panose="02040503050406030204" pitchFamily="18" charset="0"/>
                          </a:rPr>
                          <m:t>(1)</m:t>
                        </m:r>
                      </m:oMath>
                    </m:oMathPara>
                  </a14:m>
                  <a:endParaRPr lang="en-IN" sz="2000" dirty="0"/>
                </a:p>
              </p:txBody>
            </p:sp>
          </mc:Choice>
          <mc:Fallback xmlns="">
            <p:sp>
              <p:nvSpPr>
                <p:cNvPr id="14" name="TextBox 13">
                  <a:extLst>
                    <a:ext uri="{FF2B5EF4-FFF2-40B4-BE49-F238E27FC236}">
                      <a16:creationId xmlns:a16="http://schemas.microsoft.com/office/drawing/2014/main" id="{C9477240-050A-424C-8B62-36E9212E227B}"/>
                    </a:ext>
                  </a:extLst>
                </p:cNvPr>
                <p:cNvSpPr txBox="1">
                  <a:spLocks noRot="1" noChangeAspect="1" noMove="1" noResize="1" noEditPoints="1" noAdjustHandles="1" noChangeArrowheads="1" noChangeShapeType="1" noTextEdit="1"/>
                </p:cNvSpPr>
                <p:nvPr/>
              </p:nvSpPr>
              <p:spPr>
                <a:xfrm>
                  <a:off x="6558553" y="3038511"/>
                  <a:ext cx="3365516" cy="400110"/>
                </a:xfrm>
                <a:prstGeom prst="rect">
                  <a:avLst/>
                </a:prstGeom>
                <a:blipFill>
                  <a:blip r:embed="rId7"/>
                  <a:stretch>
                    <a:fillRect b="-15385"/>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E9FB9E-E7C9-4E12-9977-97AD9C5D4FF5}"/>
                  </a:ext>
                </a:extLst>
              </p:cNvPr>
              <p:cNvSpPr txBox="1"/>
              <p:nvPr/>
            </p:nvSpPr>
            <p:spPr>
              <a:xfrm>
                <a:off x="230255" y="5397679"/>
                <a:ext cx="5739671" cy="690382"/>
              </a:xfrm>
              <a:prstGeom prst="rect">
                <a:avLst/>
              </a:prstGeom>
              <a:noFill/>
            </p:spPr>
            <p:txBody>
              <a:bodyPr wrap="square">
                <a:spAutoFit/>
              </a:bodyPr>
              <a:lstStyle/>
              <a:p>
                <a14:m>
                  <m:oMath xmlns:m="http://schemas.openxmlformats.org/officeDocument/2006/math">
                    <m:d>
                      <m:dPr>
                        <m:begChr m:val="⟨"/>
                        <m:endChr m:val="⟩"/>
                        <m:ctrlPr>
                          <a:rPr lang="en-IN" sz="2400" i="1" smtClean="0">
                            <a:latin typeface="Cambria Math" panose="02040503050406030204" pitchFamily="18" charset="0"/>
                          </a:rPr>
                        </m:ctrlPr>
                      </m:dPr>
                      <m:e>
                        <m:r>
                          <a:rPr lang="en-IN" sz="2400" i="1">
                            <a:latin typeface="Cambria Math" panose="02040503050406030204" pitchFamily="18" charset="0"/>
                          </a:rPr>
                          <m:t>𝜓</m:t>
                        </m:r>
                        <m:d>
                          <m:dPr>
                            <m:begChr m:val="|"/>
                            <m:endChr m:val="|"/>
                            <m:ctrlPr>
                              <a:rPr lang="en-IN" sz="2400" i="1">
                                <a:latin typeface="Cambria Math" panose="02040503050406030204" pitchFamily="18" charset="0"/>
                              </a:rPr>
                            </m:ctrlPr>
                          </m:dPr>
                          <m:e>
                            <m:r>
                              <a:rPr lang="en-IN" sz="2400" b="0" i="1" smtClean="0">
                                <a:latin typeface="Cambria Math" panose="02040503050406030204" pitchFamily="18" charset="0"/>
                              </a:rPr>
                              <m:t>𝑍𝑍</m:t>
                            </m:r>
                          </m:e>
                        </m:d>
                        <m:r>
                          <a:rPr lang="en-IN" sz="2400" i="1">
                            <a:latin typeface="Cambria Math" panose="02040503050406030204" pitchFamily="18" charset="0"/>
                          </a:rPr>
                          <m:t>𝜓</m:t>
                        </m:r>
                      </m:e>
                    </m:d>
                    <m:r>
                      <a:rPr lang="en-IN" sz="2400" b="0" i="0" smtClean="0">
                        <a:latin typeface="Cambria Math" panose="02040503050406030204" pitchFamily="18" charset="0"/>
                      </a:rPr>
                      <m:t>=</m:t>
                    </m:r>
                  </m:oMath>
                </a14:m>
                <a:r>
                  <a:rPr lang="en-IN" sz="2400" dirty="0"/>
                  <a:t>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00</m:t>
                            </m:r>
                          </m:e>
                        </m:d>
                        <m:r>
                          <a:rPr lang="en-IN" sz="2400" b="0" i="1" smtClean="0">
                            <a:latin typeface="Cambria Math" panose="02040503050406030204" pitchFamily="18" charset="0"/>
                          </a:rPr>
                          <m:t> −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01</m:t>
                            </m:r>
                          </m:e>
                        </m:d>
                        <m:r>
                          <a:rPr lang="en-IN" sz="2400" b="0" i="1" smtClean="0">
                            <a:latin typeface="Cambria Math" panose="02040503050406030204" pitchFamily="18" charset="0"/>
                          </a:rPr>
                          <m:t> −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10</m:t>
                            </m:r>
                          </m:e>
                        </m:d>
                        <m:r>
                          <a:rPr lang="en-IN" sz="2400" b="0" i="1" smtClean="0">
                            <a:latin typeface="Cambria Math" panose="02040503050406030204" pitchFamily="18" charset="0"/>
                          </a:rPr>
                          <m:t> + #(11)</m:t>
                        </m:r>
                      </m:num>
                      <m:den>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00</m:t>
                            </m:r>
                          </m:e>
                        </m:d>
                        <m:r>
                          <a:rPr lang="en-IN" sz="2400" b="0" i="1" smtClean="0">
                            <a:latin typeface="Cambria Math" panose="02040503050406030204" pitchFamily="18" charset="0"/>
                          </a:rPr>
                          <m:t> +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01</m:t>
                            </m:r>
                          </m:e>
                        </m:d>
                        <m:r>
                          <a:rPr lang="en-IN" sz="2400" b="0" i="1" smtClean="0">
                            <a:latin typeface="Cambria Math" panose="02040503050406030204" pitchFamily="18" charset="0"/>
                          </a:rPr>
                          <m:t> +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10</m:t>
                            </m:r>
                          </m:e>
                        </m:d>
                        <m:r>
                          <a:rPr lang="en-IN" sz="2400" b="0" i="1" smtClean="0">
                            <a:latin typeface="Cambria Math" panose="02040503050406030204" pitchFamily="18" charset="0"/>
                          </a:rPr>
                          <m:t> + #(11)</m:t>
                        </m:r>
                      </m:den>
                    </m:f>
                  </m:oMath>
                </a14:m>
                <a:endParaRPr lang="en-IN" sz="2400" dirty="0"/>
              </a:p>
            </p:txBody>
          </p:sp>
        </mc:Choice>
        <mc:Fallback xmlns="">
          <p:sp>
            <p:nvSpPr>
              <p:cNvPr id="15" name="TextBox 14">
                <a:extLst>
                  <a:ext uri="{FF2B5EF4-FFF2-40B4-BE49-F238E27FC236}">
                    <a16:creationId xmlns:a16="http://schemas.microsoft.com/office/drawing/2014/main" id="{C6E9FB9E-E7C9-4E12-9977-97AD9C5D4FF5}"/>
                  </a:ext>
                </a:extLst>
              </p:cNvPr>
              <p:cNvSpPr txBox="1">
                <a:spLocks noRot="1" noChangeAspect="1" noMove="1" noResize="1" noEditPoints="1" noAdjustHandles="1" noChangeArrowheads="1" noChangeShapeType="1" noTextEdit="1"/>
              </p:cNvSpPr>
              <p:nvPr/>
            </p:nvSpPr>
            <p:spPr>
              <a:xfrm>
                <a:off x="230255" y="5397679"/>
                <a:ext cx="5739671" cy="69038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936514-6FF8-4A0B-B304-C7E009857496}"/>
                  </a:ext>
                </a:extLst>
              </p:cNvPr>
              <p:cNvSpPr txBox="1"/>
              <p:nvPr/>
            </p:nvSpPr>
            <p:spPr>
              <a:xfrm>
                <a:off x="303188" y="769939"/>
                <a:ext cx="2968256" cy="422616"/>
              </a:xfrm>
              <a:prstGeom prst="rect">
                <a:avLst/>
              </a:prstGeom>
              <a:noFill/>
            </p:spPr>
            <p:txBody>
              <a:bodyPr wrap="square">
                <a:spAutoFit/>
              </a:bodyPr>
              <a:lstStyle/>
              <a:p>
                <a:pPr marL="285750" indent="-285750">
                  <a:lnSpc>
                    <a:spcPct val="130000"/>
                  </a:lnSpc>
                  <a:spcAft>
                    <a:spcPts val="600"/>
                  </a:spcAft>
                  <a:buFont typeface="Arial" panose="020B0604020202020204" pitchFamily="34" charset="0"/>
                  <a:buChar char="•"/>
                </a:pPr>
                <a14:m>
                  <m:oMath xmlns:m="http://schemas.openxmlformats.org/officeDocument/2006/math">
                    <m:r>
                      <a:rPr lang="en-IN" sz="1800" b="0" i="1" smtClean="0">
                        <a:latin typeface="Cambria Math" panose="02040503050406030204" pitchFamily="18" charset="0"/>
                      </a:rPr>
                      <m:t>⟨</m:t>
                    </m:r>
                    <m:r>
                      <a:rPr lang="en-IN" sz="1800" b="0" i="1" smtClean="0">
                        <a:latin typeface="Cambria Math" panose="02040503050406030204" pitchFamily="18" charset="0"/>
                      </a:rPr>
                      <m:t>𝑍</m:t>
                    </m:r>
                    <m:r>
                      <a:rPr lang="en-IN" sz="1800" b="0" i="1" smtClean="0">
                        <a:latin typeface="Cambria Math" panose="02040503050406030204" pitchFamily="18" charset="0"/>
                      </a:rPr>
                      <m:t>⟩</m:t>
                    </m:r>
                  </m:oMath>
                </a14:m>
                <a:endParaRPr lang="en-IN" sz="1800" dirty="0"/>
              </a:p>
            </p:txBody>
          </p:sp>
        </mc:Choice>
        <mc:Fallback xmlns="">
          <p:sp>
            <p:nvSpPr>
              <p:cNvPr id="18" name="TextBox 17">
                <a:extLst>
                  <a:ext uri="{FF2B5EF4-FFF2-40B4-BE49-F238E27FC236}">
                    <a16:creationId xmlns:a16="http://schemas.microsoft.com/office/drawing/2014/main" id="{39936514-6FF8-4A0B-B304-C7E009857496}"/>
                  </a:ext>
                </a:extLst>
              </p:cNvPr>
              <p:cNvSpPr txBox="1">
                <a:spLocks noRot="1" noChangeAspect="1" noMove="1" noResize="1" noEditPoints="1" noAdjustHandles="1" noChangeArrowheads="1" noChangeShapeType="1" noTextEdit="1"/>
              </p:cNvSpPr>
              <p:nvPr/>
            </p:nvSpPr>
            <p:spPr>
              <a:xfrm>
                <a:off x="303188" y="769939"/>
                <a:ext cx="2968256" cy="422616"/>
              </a:xfrm>
              <a:prstGeom prst="rect">
                <a:avLst/>
              </a:prstGeom>
              <a:blipFill>
                <a:blip r:embed="rId9"/>
                <a:stretch>
                  <a:fillRect l="-1437" b="-15714"/>
                </a:stretch>
              </a:blipFill>
            </p:spPr>
            <p:txBody>
              <a:bodyPr/>
              <a:lstStyle/>
              <a:p>
                <a:r>
                  <a:rPr lang="en-IN">
                    <a:noFill/>
                  </a:rPr>
                  <a:t> </a:t>
                </a:r>
              </a:p>
            </p:txBody>
          </p:sp>
        </mc:Fallback>
      </mc:AlternateContent>
      <p:grpSp>
        <p:nvGrpSpPr>
          <p:cNvPr id="26" name="Group 25">
            <a:extLst>
              <a:ext uri="{FF2B5EF4-FFF2-40B4-BE49-F238E27FC236}">
                <a16:creationId xmlns:a16="http://schemas.microsoft.com/office/drawing/2014/main" id="{13DE3DC2-ADFC-4C8C-B1E1-53F4639DE3B5}"/>
              </a:ext>
            </a:extLst>
          </p:cNvPr>
          <p:cNvGrpSpPr/>
          <p:nvPr/>
        </p:nvGrpSpPr>
        <p:grpSpPr>
          <a:xfrm>
            <a:off x="123736" y="3070110"/>
            <a:ext cx="3199343" cy="1913293"/>
            <a:chOff x="55054" y="3216193"/>
            <a:chExt cx="3199343" cy="1913293"/>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AEE936C-7D04-4C03-96A7-6085154576F5}"/>
                    </a:ext>
                  </a:extLst>
                </p:cNvPr>
                <p:cNvSpPr txBox="1"/>
                <p:nvPr/>
              </p:nvSpPr>
              <p:spPr>
                <a:xfrm>
                  <a:off x="286141" y="3216193"/>
                  <a:ext cx="2968256" cy="422616"/>
                </a:xfrm>
                <a:prstGeom prst="rect">
                  <a:avLst/>
                </a:prstGeom>
                <a:noFill/>
              </p:spPr>
              <p:txBody>
                <a:bodyPr wrap="square">
                  <a:spAutoFit/>
                </a:bodyPr>
                <a:lstStyle/>
                <a:p>
                  <a:pPr marL="285750" indent="-285750">
                    <a:lnSpc>
                      <a:spcPct val="130000"/>
                    </a:lnSpc>
                    <a:spcAft>
                      <a:spcPts val="600"/>
                    </a:spcAft>
                    <a:buFont typeface="Arial" panose="020B0604020202020204" pitchFamily="34" charset="0"/>
                    <a:buChar char="•"/>
                  </a:pPr>
                  <a14:m>
                    <m:oMath xmlns:m="http://schemas.openxmlformats.org/officeDocument/2006/math">
                      <m:r>
                        <a:rPr lang="en-IN" sz="1800" b="0" i="1" smtClean="0">
                          <a:latin typeface="Cambria Math" panose="02040503050406030204" pitchFamily="18" charset="0"/>
                        </a:rPr>
                        <m:t>⟨</m:t>
                      </m:r>
                      <m:r>
                        <a:rPr lang="en-IN" sz="1800" b="0" i="1" smtClean="0">
                          <a:latin typeface="Cambria Math" panose="02040503050406030204" pitchFamily="18" charset="0"/>
                        </a:rPr>
                        <m:t>𝑍𝑍</m:t>
                      </m:r>
                      <m:r>
                        <a:rPr lang="en-IN" sz="1800" b="0" i="1" smtClean="0">
                          <a:latin typeface="Cambria Math" panose="02040503050406030204" pitchFamily="18" charset="0"/>
                        </a:rPr>
                        <m:t>⟩</m:t>
                      </m:r>
                    </m:oMath>
                  </a14:m>
                  <a:endParaRPr lang="en-IN" sz="1800" dirty="0"/>
                </a:p>
              </p:txBody>
            </p:sp>
          </mc:Choice>
          <mc:Fallback xmlns="">
            <p:sp>
              <p:nvSpPr>
                <p:cNvPr id="19" name="TextBox 18">
                  <a:extLst>
                    <a:ext uri="{FF2B5EF4-FFF2-40B4-BE49-F238E27FC236}">
                      <a16:creationId xmlns:a16="http://schemas.microsoft.com/office/drawing/2014/main" id="{6AEE936C-7D04-4C03-96A7-6085154576F5}"/>
                    </a:ext>
                  </a:extLst>
                </p:cNvPr>
                <p:cNvSpPr txBox="1">
                  <a:spLocks noRot="1" noChangeAspect="1" noMove="1" noResize="1" noEditPoints="1" noAdjustHandles="1" noChangeArrowheads="1" noChangeShapeType="1" noTextEdit="1"/>
                </p:cNvSpPr>
                <p:nvPr/>
              </p:nvSpPr>
              <p:spPr>
                <a:xfrm>
                  <a:off x="286141" y="3216193"/>
                  <a:ext cx="2968256" cy="422616"/>
                </a:xfrm>
                <a:prstGeom prst="rect">
                  <a:avLst/>
                </a:prstGeom>
                <a:blipFill>
                  <a:blip r:embed="rId10"/>
                  <a:stretch>
                    <a:fillRect l="-1232" b="-1739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1BA12DF-92A0-4D41-84F0-BB7B854B32FF}"/>
                    </a:ext>
                  </a:extLst>
                </p:cNvPr>
                <p:cNvSpPr txBox="1"/>
                <p:nvPr/>
              </p:nvSpPr>
              <p:spPr>
                <a:xfrm>
                  <a:off x="55054" y="3806047"/>
                  <a:ext cx="3080835" cy="13234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𝑍𝑍</m:t>
                        </m: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00</m:t>
                            </m:r>
                          </m:e>
                        </m:d>
                        <m:r>
                          <a:rPr lang="en-IN" sz="2000" b="0" i="1" smtClean="0">
                            <a:latin typeface="Cambria Math" panose="02040503050406030204" pitchFamily="18" charset="0"/>
                          </a:rPr>
                          <m:t>=</m:t>
                        </m: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00</m:t>
                            </m:r>
                          </m:e>
                        </m:d>
                      </m:oMath>
                    </m:oMathPara>
                  </a14:m>
                  <a:endParaRPr lang="en-IN" sz="2000" b="0" dirty="0"/>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𝑍𝑍</m:t>
                        </m: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01</m:t>
                            </m:r>
                          </m:e>
                        </m:d>
                        <m:r>
                          <a:rPr lang="en-IN" sz="2000" b="0" i="1" smtClean="0">
                            <a:latin typeface="Cambria Math" panose="02040503050406030204" pitchFamily="18" charset="0"/>
                          </a:rPr>
                          <m:t>=−|01⟩</m:t>
                        </m:r>
                      </m:oMath>
                    </m:oMathPara>
                  </a14:m>
                  <a:endParaRPr lang="en-IN" sz="2000" dirty="0"/>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𝑍𝑍</m:t>
                        </m: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10</m:t>
                            </m:r>
                          </m:e>
                        </m:d>
                        <m:r>
                          <a:rPr lang="en-IN" sz="2000" b="0" i="1" smtClean="0">
                            <a:latin typeface="Cambria Math" panose="02040503050406030204" pitchFamily="18" charset="0"/>
                          </a:rPr>
                          <m:t>=−|10⟩</m:t>
                        </m:r>
                      </m:oMath>
                    </m:oMathPara>
                  </a14:m>
                  <a:endParaRPr lang="en-IN" sz="2000" dirty="0"/>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𝑍𝑍</m:t>
                        </m: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11</m:t>
                            </m:r>
                          </m:e>
                        </m:d>
                        <m:r>
                          <a:rPr lang="en-IN" sz="2000" b="0" i="1" smtClean="0">
                            <a:latin typeface="Cambria Math" panose="02040503050406030204" pitchFamily="18" charset="0"/>
                          </a:rPr>
                          <m:t>=|11⟩</m:t>
                        </m:r>
                      </m:oMath>
                    </m:oMathPara>
                  </a14:m>
                  <a:endParaRPr lang="en-IN" sz="2000" dirty="0"/>
                </a:p>
              </p:txBody>
            </p:sp>
          </mc:Choice>
          <mc:Fallback xmlns="">
            <p:sp>
              <p:nvSpPr>
                <p:cNvPr id="21" name="TextBox 20">
                  <a:extLst>
                    <a:ext uri="{FF2B5EF4-FFF2-40B4-BE49-F238E27FC236}">
                      <a16:creationId xmlns:a16="http://schemas.microsoft.com/office/drawing/2014/main" id="{A1BA12DF-92A0-4D41-84F0-BB7B854B32FF}"/>
                    </a:ext>
                  </a:extLst>
                </p:cNvPr>
                <p:cNvSpPr txBox="1">
                  <a:spLocks noRot="1" noChangeAspect="1" noMove="1" noResize="1" noEditPoints="1" noAdjustHandles="1" noChangeArrowheads="1" noChangeShapeType="1" noTextEdit="1"/>
                </p:cNvSpPr>
                <p:nvPr/>
              </p:nvSpPr>
              <p:spPr>
                <a:xfrm>
                  <a:off x="55054" y="3806047"/>
                  <a:ext cx="3080835" cy="1323439"/>
                </a:xfrm>
                <a:prstGeom prst="rect">
                  <a:avLst/>
                </a:prstGeom>
                <a:blipFill>
                  <a:blip r:embed="rId11"/>
                  <a:stretch>
                    <a:fillRect b="-3687"/>
                  </a:stretch>
                </a:blipFill>
              </p:spPr>
              <p:txBody>
                <a:bodyPr/>
                <a:lstStyle/>
                <a:p>
                  <a:r>
                    <a:rPr lang="en-IN">
                      <a:noFill/>
                    </a:rPr>
                    <a:t> </a:t>
                  </a:r>
                </a:p>
              </p:txBody>
            </p:sp>
          </mc:Fallback>
        </mc:AlternateContent>
      </p:grpSp>
      <p:grpSp>
        <p:nvGrpSpPr>
          <p:cNvPr id="27" name="Group 26">
            <a:extLst>
              <a:ext uri="{FF2B5EF4-FFF2-40B4-BE49-F238E27FC236}">
                <a16:creationId xmlns:a16="http://schemas.microsoft.com/office/drawing/2014/main" id="{FF492498-4885-4CFC-9722-F6700FCB3164}"/>
              </a:ext>
            </a:extLst>
          </p:cNvPr>
          <p:cNvGrpSpPr/>
          <p:nvPr/>
        </p:nvGrpSpPr>
        <p:grpSpPr>
          <a:xfrm>
            <a:off x="6339555" y="3171057"/>
            <a:ext cx="3412790" cy="1677241"/>
            <a:chOff x="6226598" y="3285007"/>
            <a:chExt cx="3412790" cy="1677241"/>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C99E6F9-CD64-4A1C-8EA0-51EBB2AB9336}"/>
                    </a:ext>
                  </a:extLst>
                </p:cNvPr>
                <p:cNvSpPr txBox="1"/>
                <p:nvPr/>
              </p:nvSpPr>
              <p:spPr>
                <a:xfrm>
                  <a:off x="6226598" y="3285007"/>
                  <a:ext cx="2968256" cy="422616"/>
                </a:xfrm>
                <a:prstGeom prst="rect">
                  <a:avLst/>
                </a:prstGeom>
                <a:noFill/>
              </p:spPr>
              <p:txBody>
                <a:bodyPr wrap="square">
                  <a:spAutoFit/>
                </a:bodyPr>
                <a:lstStyle/>
                <a:p>
                  <a:pPr marL="285750" indent="-285750">
                    <a:lnSpc>
                      <a:spcPct val="130000"/>
                    </a:lnSpc>
                    <a:spcAft>
                      <a:spcPts val="600"/>
                    </a:spcAft>
                    <a:buFont typeface="Arial" panose="020B0604020202020204" pitchFamily="34" charset="0"/>
                    <a:buChar char="•"/>
                  </a:pPr>
                  <a14:m>
                    <m:oMath xmlns:m="http://schemas.openxmlformats.org/officeDocument/2006/math">
                      <m:r>
                        <a:rPr lang="en-IN" sz="1800" b="0" i="1" smtClean="0">
                          <a:latin typeface="Cambria Math" panose="02040503050406030204" pitchFamily="18" charset="0"/>
                        </a:rPr>
                        <m:t>⟨</m:t>
                      </m:r>
                      <m:r>
                        <a:rPr lang="en-IN" sz="1800" b="0" i="1" smtClean="0">
                          <a:latin typeface="Cambria Math" panose="02040503050406030204" pitchFamily="18" charset="0"/>
                        </a:rPr>
                        <m:t>𝐼𝑍</m:t>
                      </m:r>
                      <m:r>
                        <a:rPr lang="en-IN" sz="1800" b="0" i="1" smtClean="0">
                          <a:latin typeface="Cambria Math" panose="02040503050406030204" pitchFamily="18" charset="0"/>
                        </a:rPr>
                        <m:t>⟩</m:t>
                      </m:r>
                    </m:oMath>
                  </a14:m>
                  <a:endParaRPr lang="en-IN" sz="1800" dirty="0"/>
                </a:p>
              </p:txBody>
            </p:sp>
          </mc:Choice>
          <mc:Fallback xmlns="">
            <p:sp>
              <p:nvSpPr>
                <p:cNvPr id="23" name="TextBox 22">
                  <a:extLst>
                    <a:ext uri="{FF2B5EF4-FFF2-40B4-BE49-F238E27FC236}">
                      <a16:creationId xmlns:a16="http://schemas.microsoft.com/office/drawing/2014/main" id="{3C99E6F9-CD64-4A1C-8EA0-51EBB2AB9336}"/>
                    </a:ext>
                  </a:extLst>
                </p:cNvPr>
                <p:cNvSpPr txBox="1">
                  <a:spLocks noRot="1" noChangeAspect="1" noMove="1" noResize="1" noEditPoints="1" noAdjustHandles="1" noChangeArrowheads="1" noChangeShapeType="1" noTextEdit="1"/>
                </p:cNvSpPr>
                <p:nvPr/>
              </p:nvSpPr>
              <p:spPr>
                <a:xfrm>
                  <a:off x="6226598" y="3285007"/>
                  <a:ext cx="2968256" cy="422616"/>
                </a:xfrm>
                <a:prstGeom prst="rect">
                  <a:avLst/>
                </a:prstGeom>
                <a:blipFill>
                  <a:blip r:embed="rId12"/>
                  <a:stretch>
                    <a:fillRect l="-1437" b="-157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5155A6F-7254-4122-8B43-45FDA12077AF}"/>
                    </a:ext>
                  </a:extLst>
                </p:cNvPr>
                <p:cNvSpPr txBox="1"/>
                <p:nvPr/>
              </p:nvSpPr>
              <p:spPr>
                <a:xfrm>
                  <a:off x="6558553" y="3638809"/>
                  <a:ext cx="3080835" cy="13234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𝐼𝑍</m:t>
                        </m: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00</m:t>
                            </m:r>
                          </m:e>
                        </m:d>
                        <m:r>
                          <a:rPr lang="en-IN" sz="2000" b="0" i="1" smtClean="0">
                            <a:latin typeface="Cambria Math" panose="02040503050406030204" pitchFamily="18" charset="0"/>
                          </a:rPr>
                          <m:t>=</m:t>
                        </m: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00</m:t>
                            </m:r>
                          </m:e>
                        </m:d>
                      </m:oMath>
                    </m:oMathPara>
                  </a14:m>
                  <a:endParaRPr lang="en-IN" sz="2000" b="0" dirty="0"/>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𝐼𝑍</m:t>
                        </m: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01</m:t>
                            </m:r>
                          </m:e>
                        </m:d>
                        <m:r>
                          <a:rPr lang="en-IN" sz="2000" b="0" i="1" smtClean="0">
                            <a:latin typeface="Cambria Math" panose="02040503050406030204" pitchFamily="18" charset="0"/>
                          </a:rPr>
                          <m:t>=−|01⟩</m:t>
                        </m:r>
                      </m:oMath>
                    </m:oMathPara>
                  </a14:m>
                  <a:endParaRPr lang="en-IN" sz="2000" dirty="0"/>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𝐼𝑍</m:t>
                        </m: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10</m:t>
                            </m:r>
                          </m:e>
                        </m:d>
                        <m:r>
                          <a:rPr lang="en-IN" sz="2000" b="0" i="1" smtClean="0">
                            <a:latin typeface="Cambria Math" panose="02040503050406030204" pitchFamily="18" charset="0"/>
                          </a:rPr>
                          <m:t>=|10⟩</m:t>
                        </m:r>
                      </m:oMath>
                    </m:oMathPara>
                  </a14:m>
                  <a:endParaRPr lang="en-IN" sz="2000" dirty="0"/>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𝐼𝑍</m:t>
                        </m: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11</m:t>
                            </m:r>
                          </m:e>
                        </m:d>
                        <m:r>
                          <a:rPr lang="en-IN" sz="2000" b="0" i="1" smtClean="0">
                            <a:latin typeface="Cambria Math" panose="02040503050406030204" pitchFamily="18" charset="0"/>
                          </a:rPr>
                          <m:t>=−|11⟩</m:t>
                        </m:r>
                      </m:oMath>
                    </m:oMathPara>
                  </a14:m>
                  <a:endParaRPr lang="en-IN" sz="2000" dirty="0"/>
                </a:p>
              </p:txBody>
            </p:sp>
          </mc:Choice>
          <mc:Fallback xmlns="">
            <p:sp>
              <p:nvSpPr>
                <p:cNvPr id="24" name="TextBox 23">
                  <a:extLst>
                    <a:ext uri="{FF2B5EF4-FFF2-40B4-BE49-F238E27FC236}">
                      <a16:creationId xmlns:a16="http://schemas.microsoft.com/office/drawing/2014/main" id="{65155A6F-7254-4122-8B43-45FDA12077AF}"/>
                    </a:ext>
                  </a:extLst>
                </p:cNvPr>
                <p:cNvSpPr txBox="1">
                  <a:spLocks noRot="1" noChangeAspect="1" noMove="1" noResize="1" noEditPoints="1" noAdjustHandles="1" noChangeArrowheads="1" noChangeShapeType="1" noTextEdit="1"/>
                </p:cNvSpPr>
                <p:nvPr/>
              </p:nvSpPr>
              <p:spPr>
                <a:xfrm>
                  <a:off x="6558553" y="3638809"/>
                  <a:ext cx="3080835" cy="1323439"/>
                </a:xfrm>
                <a:prstGeom prst="rect">
                  <a:avLst/>
                </a:prstGeom>
                <a:blipFill>
                  <a:blip r:embed="rId13"/>
                  <a:stretch>
                    <a:fillRect b="-3687"/>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8DED162-F8AC-4EBB-B5DB-656CED022450}"/>
                  </a:ext>
                </a:extLst>
              </p:cNvPr>
              <p:cNvSpPr txBox="1"/>
              <p:nvPr/>
            </p:nvSpPr>
            <p:spPr>
              <a:xfrm>
                <a:off x="5969926" y="5390396"/>
                <a:ext cx="5672177" cy="690382"/>
              </a:xfrm>
              <a:prstGeom prst="rect">
                <a:avLst/>
              </a:prstGeom>
              <a:noFill/>
            </p:spPr>
            <p:txBody>
              <a:bodyPr wrap="square">
                <a:spAutoFit/>
              </a:bodyPr>
              <a:lstStyle/>
              <a:p>
                <a14:m>
                  <m:oMath xmlns:m="http://schemas.openxmlformats.org/officeDocument/2006/math">
                    <m:d>
                      <m:dPr>
                        <m:begChr m:val="⟨"/>
                        <m:endChr m:val="⟩"/>
                        <m:ctrlPr>
                          <a:rPr lang="en-IN" sz="2400" i="1" smtClean="0">
                            <a:latin typeface="Cambria Math" panose="02040503050406030204" pitchFamily="18" charset="0"/>
                          </a:rPr>
                        </m:ctrlPr>
                      </m:dPr>
                      <m:e>
                        <m:r>
                          <a:rPr lang="en-IN" sz="2400" i="1">
                            <a:latin typeface="Cambria Math" panose="02040503050406030204" pitchFamily="18" charset="0"/>
                          </a:rPr>
                          <m:t>𝜓</m:t>
                        </m:r>
                        <m:d>
                          <m:dPr>
                            <m:begChr m:val="|"/>
                            <m:endChr m:val="|"/>
                            <m:ctrlPr>
                              <a:rPr lang="en-IN" sz="2400" i="1">
                                <a:latin typeface="Cambria Math" panose="02040503050406030204" pitchFamily="18" charset="0"/>
                              </a:rPr>
                            </m:ctrlPr>
                          </m:dPr>
                          <m:e>
                            <m:r>
                              <a:rPr lang="en-IN" sz="2400" b="0" i="1" smtClean="0">
                                <a:latin typeface="Cambria Math" panose="02040503050406030204" pitchFamily="18" charset="0"/>
                              </a:rPr>
                              <m:t>𝐼𝑍</m:t>
                            </m:r>
                          </m:e>
                        </m:d>
                        <m:r>
                          <a:rPr lang="en-IN" sz="2400" i="1">
                            <a:latin typeface="Cambria Math" panose="02040503050406030204" pitchFamily="18" charset="0"/>
                          </a:rPr>
                          <m:t>𝜓</m:t>
                        </m:r>
                      </m:e>
                    </m:d>
                    <m:r>
                      <a:rPr lang="en-IN" sz="2400" b="0" i="0" smtClean="0">
                        <a:latin typeface="Cambria Math" panose="02040503050406030204" pitchFamily="18" charset="0"/>
                      </a:rPr>
                      <m:t>=</m:t>
                    </m:r>
                  </m:oMath>
                </a14:m>
                <a:r>
                  <a:rPr lang="en-IN" sz="2400" dirty="0"/>
                  <a:t>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00</m:t>
                            </m:r>
                          </m:e>
                        </m:d>
                        <m:r>
                          <a:rPr lang="en-IN" sz="2400" b="0" i="1" smtClean="0">
                            <a:latin typeface="Cambria Math" panose="02040503050406030204" pitchFamily="18" charset="0"/>
                          </a:rPr>
                          <m:t> −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01</m:t>
                            </m:r>
                          </m:e>
                        </m:d>
                        <m:r>
                          <a:rPr lang="en-IN" sz="2400" b="0" i="1" smtClean="0">
                            <a:latin typeface="Cambria Math" panose="02040503050406030204" pitchFamily="18" charset="0"/>
                          </a:rPr>
                          <m:t> +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10</m:t>
                            </m:r>
                          </m:e>
                        </m:d>
                        <m:r>
                          <a:rPr lang="en-IN" sz="2400" b="0" i="1" smtClean="0">
                            <a:latin typeface="Cambria Math" panose="02040503050406030204" pitchFamily="18" charset="0"/>
                          </a:rPr>
                          <m:t> − #(11)</m:t>
                        </m:r>
                      </m:num>
                      <m:den>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00</m:t>
                            </m:r>
                          </m:e>
                        </m:d>
                        <m:r>
                          <a:rPr lang="en-IN" sz="2400" b="0" i="1" smtClean="0">
                            <a:latin typeface="Cambria Math" panose="02040503050406030204" pitchFamily="18" charset="0"/>
                          </a:rPr>
                          <m:t> +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01</m:t>
                            </m:r>
                          </m:e>
                        </m:d>
                        <m:r>
                          <a:rPr lang="en-IN" sz="2400" b="0" i="1" smtClean="0">
                            <a:latin typeface="Cambria Math" panose="02040503050406030204" pitchFamily="18" charset="0"/>
                          </a:rPr>
                          <m:t> + #</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10</m:t>
                            </m:r>
                          </m:e>
                        </m:d>
                        <m:r>
                          <a:rPr lang="en-IN" sz="2400" b="0" i="1" smtClean="0">
                            <a:latin typeface="Cambria Math" panose="02040503050406030204" pitchFamily="18" charset="0"/>
                          </a:rPr>
                          <m:t> + #(11)</m:t>
                        </m:r>
                      </m:den>
                    </m:f>
                  </m:oMath>
                </a14:m>
                <a:endParaRPr lang="en-IN" sz="2400" dirty="0"/>
              </a:p>
            </p:txBody>
          </p:sp>
        </mc:Choice>
        <mc:Fallback xmlns="">
          <p:sp>
            <p:nvSpPr>
              <p:cNvPr id="25" name="TextBox 24">
                <a:extLst>
                  <a:ext uri="{FF2B5EF4-FFF2-40B4-BE49-F238E27FC236}">
                    <a16:creationId xmlns:a16="http://schemas.microsoft.com/office/drawing/2014/main" id="{B8DED162-F8AC-4EBB-B5DB-656CED022450}"/>
                  </a:ext>
                </a:extLst>
              </p:cNvPr>
              <p:cNvSpPr txBox="1">
                <a:spLocks noRot="1" noChangeAspect="1" noMove="1" noResize="1" noEditPoints="1" noAdjustHandles="1" noChangeArrowheads="1" noChangeShapeType="1" noTextEdit="1"/>
              </p:cNvSpPr>
              <p:nvPr/>
            </p:nvSpPr>
            <p:spPr>
              <a:xfrm>
                <a:off x="5969926" y="5390396"/>
                <a:ext cx="5672177" cy="690382"/>
              </a:xfrm>
              <a:prstGeom prst="rect">
                <a:avLst/>
              </a:prstGeom>
              <a:blipFill>
                <a:blip r:embed="rId1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58832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36FE62-9770-4FE7-8B53-60313E35CB2F}"/>
              </a:ext>
            </a:extLst>
          </p:cNvPr>
          <p:cNvSpPr>
            <a:spLocks noGrp="1"/>
          </p:cNvSpPr>
          <p:nvPr>
            <p:ph type="title"/>
          </p:nvPr>
        </p:nvSpPr>
        <p:spPr>
          <a:xfrm>
            <a:off x="123736" y="36015"/>
            <a:ext cx="8353245" cy="770948"/>
          </a:xfrm>
        </p:spPr>
        <p:txBody>
          <a:bodyPr>
            <a:normAutofit/>
          </a:bodyPr>
          <a:lstStyle/>
          <a:p>
            <a:r>
              <a:rPr lang="en-IN" sz="3200" dirty="0"/>
              <a:t>When to measure?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F4D35A-F1BD-4394-A315-802FC0FDF0B2}"/>
                  </a:ext>
                </a:extLst>
              </p:cNvPr>
              <p:cNvSpPr txBox="1"/>
              <p:nvPr/>
            </p:nvSpPr>
            <p:spPr>
              <a:xfrm>
                <a:off x="123736" y="806963"/>
                <a:ext cx="11944528" cy="2891689"/>
              </a:xfrm>
              <a:prstGeom prst="rect">
                <a:avLst/>
              </a:prstGeom>
              <a:noFill/>
            </p:spPr>
            <p:txBody>
              <a:bodyPr wrap="square">
                <a:spAutoFit/>
              </a:bodyPr>
              <a:lstStyle/>
              <a:p>
                <a:pPr marL="285750" indent="-285750" algn="just">
                  <a:lnSpc>
                    <a:spcPct val="130000"/>
                  </a:lnSpc>
                  <a:spcAft>
                    <a:spcPts val="600"/>
                  </a:spcAft>
                  <a:buFont typeface="Arial" panose="020B0604020202020204" pitchFamily="34" charset="0"/>
                  <a:buChar char="•"/>
                </a:pPr>
                <a:r>
                  <a:rPr lang="en-IN" sz="1800" dirty="0"/>
                  <a:t>If two terms of an operator commute, measurement of one would not have an effect on the other.</a:t>
                </a:r>
              </a:p>
              <a:p>
                <a:pPr marL="285750" indent="-285750" algn="just">
                  <a:lnSpc>
                    <a:spcPct val="130000"/>
                  </a:lnSpc>
                  <a:spcAft>
                    <a:spcPts val="600"/>
                  </a:spcAft>
                  <a:buFont typeface="Arial" panose="020B0604020202020204" pitchFamily="34" charset="0"/>
                  <a:buChar char="•"/>
                </a:pPr>
                <a:r>
                  <a:rPr lang="en-IN" sz="1800" dirty="0"/>
                  <a:t>Consider the two Hamiltonian terms </a:t>
                </a:r>
                <a14:m>
                  <m:oMath xmlns:m="http://schemas.openxmlformats.org/officeDocument/2006/math">
                    <m:r>
                      <a:rPr lang="en-IN" b="0" i="1" smtClean="0">
                        <a:latin typeface="Cambria Math" panose="02040503050406030204" pitchFamily="18" charset="0"/>
                      </a:rPr>
                      <m:t>𝑋𝑋</m:t>
                    </m:r>
                  </m:oMath>
                </a14:m>
                <a:r>
                  <a:rPr lang="en-IN" sz="1800" dirty="0"/>
                  <a:t> and </a:t>
                </a:r>
                <a14:m>
                  <m:oMath xmlns:m="http://schemas.openxmlformats.org/officeDocument/2006/math">
                    <m:r>
                      <a:rPr lang="en-IN" b="0" i="1" smtClean="0">
                        <a:latin typeface="Cambria Math" panose="02040503050406030204" pitchFamily="18" charset="0"/>
                      </a:rPr>
                      <m:t>𝑌𝑌</m:t>
                    </m:r>
                  </m:oMath>
                </a14:m>
                <a:r>
                  <a:rPr lang="en-IN" sz="1800" dirty="0"/>
                  <a:t>. They commute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𝑋𝑋</m:t>
                        </m:r>
                        <m:r>
                          <a:rPr lang="en-IN" b="0" i="1" smtClean="0">
                            <a:latin typeface="Cambria Math" panose="02040503050406030204" pitchFamily="18" charset="0"/>
                          </a:rPr>
                          <m:t>, </m:t>
                        </m:r>
                        <m:r>
                          <a:rPr lang="en-IN" b="0" i="1" smtClean="0">
                            <a:latin typeface="Cambria Math" panose="02040503050406030204" pitchFamily="18" charset="0"/>
                          </a:rPr>
                          <m:t>𝑌𝑌</m:t>
                        </m:r>
                      </m:e>
                    </m:d>
                    <m:r>
                      <a:rPr lang="en-IN" b="0" i="1" smtClean="0">
                        <a:latin typeface="Cambria Math" panose="02040503050406030204" pitchFamily="18" charset="0"/>
                      </a:rPr>
                      <m:t>=0</m:t>
                    </m:r>
                  </m:oMath>
                </a14:m>
                <a:r>
                  <a:rPr lang="en-IN" sz="1800" dirty="0"/>
                  <a:t>). However, </a:t>
                </a:r>
                <a14:m>
                  <m:oMath xmlns:m="http://schemas.openxmlformats.org/officeDocument/2006/math">
                    <m:r>
                      <a:rPr lang="en-IN" b="0" i="1" smtClean="0">
                        <a:latin typeface="Cambria Math" panose="02040503050406030204" pitchFamily="18" charset="0"/>
                      </a:rPr>
                      <m:t>𝑋</m:t>
                    </m:r>
                  </m:oMath>
                </a14:m>
                <a:r>
                  <a:rPr lang="en-IN" sz="1800" dirty="0"/>
                  <a:t> and </a:t>
                </a:r>
                <a14:m>
                  <m:oMath xmlns:m="http://schemas.openxmlformats.org/officeDocument/2006/math">
                    <m:r>
                      <a:rPr lang="en-IN" b="0" i="1" smtClean="0">
                        <a:latin typeface="Cambria Math" panose="02040503050406030204" pitchFamily="18" charset="0"/>
                      </a:rPr>
                      <m:t>𝑌</m:t>
                    </m:r>
                  </m:oMath>
                </a14:m>
                <a:r>
                  <a:rPr lang="en-IN" sz="1800" dirty="0"/>
                  <a:t> do not commute. </a:t>
                </a:r>
              </a:p>
              <a:p>
                <a:pPr marL="285750" indent="-285750" algn="just">
                  <a:lnSpc>
                    <a:spcPct val="130000"/>
                  </a:lnSpc>
                  <a:spcAft>
                    <a:spcPts val="600"/>
                  </a:spcAft>
                  <a:buFont typeface="Arial" panose="020B0604020202020204" pitchFamily="34" charset="0"/>
                  <a:buChar char="•"/>
                </a:pPr>
                <a:r>
                  <a:rPr lang="en-IN" dirty="0"/>
                  <a:t>If we make a 2 qubit (multi-qubit) measurements, </a:t>
                </a:r>
                <a14:m>
                  <m:oMath xmlns:m="http://schemas.openxmlformats.org/officeDocument/2006/math">
                    <m:r>
                      <a:rPr lang="en-IN" b="0" i="1" smtClean="0">
                        <a:latin typeface="Cambria Math" panose="02040503050406030204" pitchFamily="18" charset="0"/>
                      </a:rPr>
                      <m:t>𝑋𝑋</m:t>
                    </m:r>
                  </m:oMath>
                </a14:m>
                <a:r>
                  <a:rPr lang="en-IN" sz="1800" dirty="0"/>
                  <a:t> and </a:t>
                </a:r>
                <a14:m>
                  <m:oMath xmlns:m="http://schemas.openxmlformats.org/officeDocument/2006/math">
                    <m:r>
                      <a:rPr lang="en-IN" b="0" i="1" smtClean="0">
                        <a:latin typeface="Cambria Math" panose="02040503050406030204" pitchFamily="18" charset="0"/>
                      </a:rPr>
                      <m:t>𝑌𝑌</m:t>
                    </m:r>
                  </m:oMath>
                </a14:m>
                <a:r>
                  <a:rPr lang="en-IN" sz="1800" dirty="0"/>
                  <a:t> measurements can be done one after the other.</a:t>
                </a:r>
              </a:p>
              <a:p>
                <a:pPr marL="285750" indent="-285750" algn="just">
                  <a:lnSpc>
                    <a:spcPct val="130000"/>
                  </a:lnSpc>
                  <a:spcAft>
                    <a:spcPts val="600"/>
                  </a:spcAft>
                  <a:buFont typeface="Arial" panose="020B0604020202020204" pitchFamily="34" charset="0"/>
                  <a:buChar char="•"/>
                </a:pPr>
                <a:r>
                  <a:rPr lang="en-IN" dirty="0"/>
                  <a:t>However, if we have a single qubit measurement system, we cannot do that. We have to execute the circuits independently and then make the measurements.</a:t>
                </a:r>
              </a:p>
              <a:p>
                <a:pPr marL="285750" indent="-285750" algn="just">
                  <a:lnSpc>
                    <a:spcPct val="130000"/>
                  </a:lnSpc>
                  <a:spcAft>
                    <a:spcPts val="600"/>
                  </a:spcAft>
                  <a:buFont typeface="Arial" panose="020B0604020202020204" pitchFamily="34" charset="0"/>
                  <a:buChar char="•"/>
                </a:pPr>
                <a:r>
                  <a:rPr lang="en-IN" sz="1800" dirty="0"/>
                  <a:t>Now consider the terms </a:t>
                </a:r>
                <a14:m>
                  <m:oMath xmlns:m="http://schemas.openxmlformats.org/officeDocument/2006/math">
                    <m:r>
                      <a:rPr lang="en-IN" b="0" i="1" smtClean="0">
                        <a:latin typeface="Cambria Math" panose="02040503050406030204" pitchFamily="18" charset="0"/>
                      </a:rPr>
                      <m:t>𝐼𝑋</m:t>
                    </m:r>
                  </m:oMath>
                </a14:m>
                <a:r>
                  <a:rPr lang="en-IN" sz="1800" dirty="0"/>
                  <a:t> and </a:t>
                </a:r>
                <a14:m>
                  <m:oMath xmlns:m="http://schemas.openxmlformats.org/officeDocument/2006/math">
                    <m:r>
                      <a:rPr lang="en-IN" b="0" i="1" smtClean="0">
                        <a:latin typeface="Cambria Math" panose="02040503050406030204" pitchFamily="18" charset="0"/>
                      </a:rPr>
                      <m:t>𝑍𝐼</m:t>
                    </m:r>
                  </m:oMath>
                </a14:m>
                <a:r>
                  <a:rPr lang="en-IN" sz="1800" dirty="0"/>
                  <a:t>. They have qubit wise commutativity. </a:t>
                </a:r>
                <a14:m>
                  <m:oMath xmlns:m="http://schemas.openxmlformats.org/officeDocument/2006/math">
                    <m:r>
                      <a:rPr lang="en-IN" b="0" i="1" smtClean="0">
                        <a:latin typeface="Cambria Math" panose="02040503050406030204" pitchFamily="18" charset="0"/>
                      </a:rPr>
                      <m:t>𝐼</m:t>
                    </m:r>
                  </m:oMath>
                </a14:m>
                <a:r>
                  <a:rPr lang="en-IN" sz="1800" dirty="0"/>
                  <a:t> and </a:t>
                </a:r>
                <a14:m>
                  <m:oMath xmlns:m="http://schemas.openxmlformats.org/officeDocument/2006/math">
                    <m:r>
                      <a:rPr lang="en-IN" b="0" i="1" smtClean="0">
                        <a:latin typeface="Cambria Math" panose="02040503050406030204" pitchFamily="18" charset="0"/>
                      </a:rPr>
                      <m:t>𝑍</m:t>
                    </m:r>
                  </m:oMath>
                </a14:m>
                <a:r>
                  <a:rPr lang="en-IN" sz="1800" dirty="0"/>
                  <a:t> commute, </a:t>
                </a:r>
                <a14:m>
                  <m:oMath xmlns:m="http://schemas.openxmlformats.org/officeDocument/2006/math">
                    <m:r>
                      <a:rPr lang="en-IN" b="0" i="1" smtClean="0">
                        <a:latin typeface="Cambria Math" panose="02040503050406030204" pitchFamily="18" charset="0"/>
                      </a:rPr>
                      <m:t>𝑋</m:t>
                    </m:r>
                  </m:oMath>
                </a14:m>
                <a:r>
                  <a:rPr lang="en-IN" sz="1800" dirty="0"/>
                  <a:t> and </a:t>
                </a:r>
                <a14:m>
                  <m:oMath xmlns:m="http://schemas.openxmlformats.org/officeDocument/2006/math">
                    <m:r>
                      <a:rPr lang="en-IN" b="0" i="1" smtClean="0">
                        <a:latin typeface="Cambria Math" panose="02040503050406030204" pitchFamily="18" charset="0"/>
                      </a:rPr>
                      <m:t>𝐼</m:t>
                    </m:r>
                  </m:oMath>
                </a14:m>
                <a:r>
                  <a:rPr lang="en-IN" sz="1800" dirty="0"/>
                  <a:t> commute. Here, even if we have single qubit measurement system, the measurements for each of terms can be done one after the other. </a:t>
                </a:r>
              </a:p>
            </p:txBody>
          </p:sp>
        </mc:Choice>
        <mc:Fallback xmlns="">
          <p:sp>
            <p:nvSpPr>
              <p:cNvPr id="5" name="TextBox 4">
                <a:extLst>
                  <a:ext uri="{FF2B5EF4-FFF2-40B4-BE49-F238E27FC236}">
                    <a16:creationId xmlns:a16="http://schemas.microsoft.com/office/drawing/2014/main" id="{E2F4D35A-F1BD-4394-A315-802FC0FDF0B2}"/>
                  </a:ext>
                </a:extLst>
              </p:cNvPr>
              <p:cNvSpPr txBox="1">
                <a:spLocks noRot="1" noChangeAspect="1" noMove="1" noResize="1" noEditPoints="1" noAdjustHandles="1" noChangeArrowheads="1" noChangeShapeType="1" noTextEdit="1"/>
              </p:cNvSpPr>
              <p:nvPr/>
            </p:nvSpPr>
            <p:spPr>
              <a:xfrm>
                <a:off x="123736" y="806963"/>
                <a:ext cx="11944528" cy="2891689"/>
              </a:xfrm>
              <a:prstGeom prst="rect">
                <a:avLst/>
              </a:prstGeom>
              <a:blipFill>
                <a:blip r:embed="rId2"/>
                <a:stretch>
                  <a:fillRect l="-306" r="-408" b="-2316"/>
                </a:stretch>
              </a:blipFill>
            </p:spPr>
            <p:txBody>
              <a:bodyPr/>
              <a:lstStyle/>
              <a:p>
                <a:r>
                  <a:rPr lang="en-IN">
                    <a:noFill/>
                  </a:rPr>
                  <a:t> </a:t>
                </a:r>
              </a:p>
            </p:txBody>
          </p:sp>
        </mc:Fallback>
      </mc:AlternateContent>
      <p:grpSp>
        <p:nvGrpSpPr>
          <p:cNvPr id="10" name="Group 9">
            <a:extLst>
              <a:ext uri="{FF2B5EF4-FFF2-40B4-BE49-F238E27FC236}">
                <a16:creationId xmlns:a16="http://schemas.microsoft.com/office/drawing/2014/main" id="{1AA943E8-F7E8-D5B0-E151-CBDDF8DC4440}"/>
              </a:ext>
            </a:extLst>
          </p:cNvPr>
          <p:cNvGrpSpPr/>
          <p:nvPr/>
        </p:nvGrpSpPr>
        <p:grpSpPr>
          <a:xfrm>
            <a:off x="1915467" y="3840640"/>
            <a:ext cx="8814774" cy="3017360"/>
            <a:chOff x="1915467" y="3840640"/>
            <a:chExt cx="7865451" cy="2700648"/>
          </a:xfrm>
        </p:grpSpPr>
        <p:pic>
          <p:nvPicPr>
            <p:cNvPr id="6" name="Picture 5">
              <a:extLst>
                <a:ext uri="{FF2B5EF4-FFF2-40B4-BE49-F238E27FC236}">
                  <a16:creationId xmlns:a16="http://schemas.microsoft.com/office/drawing/2014/main" id="{7EF99E56-4D12-80E1-FA7E-C78EB5F955B6}"/>
                </a:ext>
              </a:extLst>
            </p:cNvPr>
            <p:cNvPicPr>
              <a:picLocks noChangeAspect="1"/>
            </p:cNvPicPr>
            <p:nvPr/>
          </p:nvPicPr>
          <p:blipFill>
            <a:blip r:embed="rId3"/>
            <a:stretch>
              <a:fillRect/>
            </a:stretch>
          </p:blipFill>
          <p:spPr>
            <a:xfrm>
              <a:off x="1915467" y="4753724"/>
              <a:ext cx="7772400" cy="178756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4562FBB-9946-4CCD-81CF-4C1043EC7BC0}"/>
                    </a:ext>
                  </a:extLst>
                </p:cNvPr>
                <p:cNvSpPr txBox="1"/>
                <p:nvPr/>
              </p:nvSpPr>
              <p:spPr>
                <a:xfrm>
                  <a:off x="2045615" y="3840640"/>
                  <a:ext cx="245803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𝐻</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1</m:t>
                            </m:r>
                          </m:sub>
                        </m:sSub>
                        <m:r>
                          <a:rPr lang="en-IN" b="0" i="1" smtClean="0">
                            <a:latin typeface="Cambria Math" panose="02040503050406030204" pitchFamily="18" charset="0"/>
                          </a:rPr>
                          <m:t> </m:t>
                        </m:r>
                        <m:r>
                          <a:rPr lang="en-IN" b="0" i="1" smtClean="0">
                            <a:latin typeface="Cambria Math" panose="02040503050406030204" pitchFamily="18" charset="0"/>
                          </a:rPr>
                          <m:t>𝑋𝐼</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𝐼𝑌</m:t>
                        </m:r>
                      </m:oMath>
                    </m:oMathPara>
                  </a14:m>
                  <a:endParaRPr lang="en-IN" dirty="0"/>
                </a:p>
              </p:txBody>
            </p:sp>
          </mc:Choice>
          <mc:Fallback xmlns="">
            <p:sp>
              <p:nvSpPr>
                <p:cNvPr id="8" name="TextBox 7">
                  <a:extLst>
                    <a:ext uri="{FF2B5EF4-FFF2-40B4-BE49-F238E27FC236}">
                      <a16:creationId xmlns:a16="http://schemas.microsoft.com/office/drawing/2014/main" id="{44562FBB-9946-4CCD-81CF-4C1043EC7BC0}"/>
                    </a:ext>
                  </a:extLst>
                </p:cNvPr>
                <p:cNvSpPr txBox="1">
                  <a:spLocks noRot="1" noChangeAspect="1" noMove="1" noResize="1" noEditPoints="1" noAdjustHandles="1" noChangeArrowheads="1" noChangeShapeType="1" noTextEdit="1"/>
                </p:cNvSpPr>
                <p:nvPr/>
              </p:nvSpPr>
              <p:spPr>
                <a:xfrm>
                  <a:off x="2045615" y="3840640"/>
                  <a:ext cx="2458039" cy="369332"/>
                </a:xfrm>
                <a:prstGeom prst="rect">
                  <a:avLst/>
                </a:prstGeom>
                <a:blipFill>
                  <a:blip r:embed="rId4"/>
                  <a:stretch>
                    <a:fillRect b="-2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65873F5-20DF-43D7-BC1A-F3571797B529}"/>
                    </a:ext>
                  </a:extLst>
                </p:cNvPr>
                <p:cNvSpPr txBox="1"/>
                <p:nvPr/>
              </p:nvSpPr>
              <p:spPr>
                <a:xfrm>
                  <a:off x="9125683" y="4035142"/>
                  <a:ext cx="65523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𝐼𝑌</m:t>
                        </m:r>
                      </m:oMath>
                    </m:oMathPara>
                  </a14:m>
                  <a:endParaRPr lang="en-IN" dirty="0"/>
                </a:p>
              </p:txBody>
            </p:sp>
          </mc:Choice>
          <mc:Fallback xmlns="">
            <p:sp>
              <p:nvSpPr>
                <p:cNvPr id="12" name="TextBox 11">
                  <a:extLst>
                    <a:ext uri="{FF2B5EF4-FFF2-40B4-BE49-F238E27FC236}">
                      <a16:creationId xmlns:a16="http://schemas.microsoft.com/office/drawing/2014/main" id="{A65873F5-20DF-43D7-BC1A-F3571797B529}"/>
                    </a:ext>
                  </a:extLst>
                </p:cNvPr>
                <p:cNvSpPr txBox="1">
                  <a:spLocks noRot="1" noChangeAspect="1" noMove="1" noResize="1" noEditPoints="1" noAdjustHandles="1" noChangeArrowheads="1" noChangeShapeType="1" noTextEdit="1"/>
                </p:cNvSpPr>
                <p:nvPr/>
              </p:nvSpPr>
              <p:spPr>
                <a:xfrm>
                  <a:off x="9125683" y="4035142"/>
                  <a:ext cx="655235" cy="369332"/>
                </a:xfrm>
                <a:prstGeom prst="rect">
                  <a:avLst/>
                </a:prstGeom>
                <a:blipFill>
                  <a:blip r:embed="rId5"/>
                  <a:stretch>
                    <a:fillRect/>
                  </a:stretch>
                </a:blipFill>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79B94103-F38A-4F9C-B4C6-9AC099FFE1A0}"/>
                </a:ext>
              </a:extLst>
            </p:cNvPr>
            <p:cNvSpPr/>
            <p:nvPr/>
          </p:nvSpPr>
          <p:spPr>
            <a:xfrm rot="7267801">
              <a:off x="9043387" y="4512365"/>
              <a:ext cx="441990" cy="17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2FFB64F-8BFB-AC3B-2612-D53EED784B33}"/>
                </a:ext>
              </a:extLst>
            </p:cNvPr>
            <p:cNvSpPr/>
            <p:nvPr/>
          </p:nvSpPr>
          <p:spPr>
            <a:xfrm>
              <a:off x="2559465" y="4645292"/>
              <a:ext cx="2800811" cy="1293054"/>
            </a:xfrm>
            <a:prstGeom prst="rect">
              <a:avLst/>
            </a:prstGeom>
            <a:solidFill>
              <a:schemeClr val="accent1">
                <a:alpha val="3192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F24D39A-314B-B1FF-CCD4-4746FB688033}"/>
                </a:ext>
              </a:extLst>
            </p:cNvPr>
            <p:cNvSpPr txBox="1"/>
            <p:nvPr/>
          </p:nvSpPr>
          <p:spPr>
            <a:xfrm>
              <a:off x="3691909" y="4331535"/>
              <a:ext cx="806118" cy="369332"/>
            </a:xfrm>
            <a:prstGeom prst="rect">
              <a:avLst/>
            </a:prstGeom>
            <a:noFill/>
          </p:spPr>
          <p:txBody>
            <a:bodyPr wrap="none" rtlCol="0">
              <a:spAutoFit/>
            </a:bodyPr>
            <a:lstStyle/>
            <a:p>
              <a:r>
                <a:rPr lang="en-US" dirty="0"/>
                <a:t>Ansatz</a:t>
              </a:r>
            </a:p>
          </p:txBody>
        </p:sp>
        <p:sp>
          <p:nvSpPr>
            <p:cNvPr id="15" name="Arrow: Right 6">
              <a:extLst>
                <a:ext uri="{FF2B5EF4-FFF2-40B4-BE49-F238E27FC236}">
                  <a16:creationId xmlns:a16="http://schemas.microsoft.com/office/drawing/2014/main" id="{31769FE1-2704-B571-8EA2-4712F3275F33}"/>
                </a:ext>
              </a:extLst>
            </p:cNvPr>
            <p:cNvSpPr/>
            <p:nvPr/>
          </p:nvSpPr>
          <p:spPr>
            <a:xfrm rot="7267801">
              <a:off x="6510430" y="4559206"/>
              <a:ext cx="441990" cy="17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69AEC6E-9242-9BA6-377C-CA2F82A000F1}"/>
                    </a:ext>
                  </a:extLst>
                </p:cNvPr>
                <p:cNvSpPr txBox="1"/>
                <p:nvPr/>
              </p:nvSpPr>
              <p:spPr>
                <a:xfrm>
                  <a:off x="6577971" y="4072642"/>
                  <a:ext cx="65523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𝑋𝐼</m:t>
                        </m:r>
                      </m:oMath>
                    </m:oMathPara>
                  </a14:m>
                  <a:endParaRPr lang="en-IN" dirty="0"/>
                </a:p>
              </p:txBody>
            </p:sp>
          </mc:Choice>
          <mc:Fallback xmlns="">
            <p:sp>
              <p:nvSpPr>
                <p:cNvPr id="16" name="TextBox 15">
                  <a:extLst>
                    <a:ext uri="{FF2B5EF4-FFF2-40B4-BE49-F238E27FC236}">
                      <a16:creationId xmlns:a16="http://schemas.microsoft.com/office/drawing/2014/main" id="{969AEC6E-9242-9BA6-377C-CA2F82A000F1}"/>
                    </a:ext>
                  </a:extLst>
                </p:cNvPr>
                <p:cNvSpPr txBox="1">
                  <a:spLocks noRot="1" noChangeAspect="1" noMove="1" noResize="1" noEditPoints="1" noAdjustHandles="1" noChangeArrowheads="1" noChangeShapeType="1" noTextEdit="1"/>
                </p:cNvSpPr>
                <p:nvPr/>
              </p:nvSpPr>
              <p:spPr>
                <a:xfrm>
                  <a:off x="6577971" y="4072642"/>
                  <a:ext cx="655235"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65160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D5797C-5BE0-99B0-82B6-719DAEDAE18D}"/>
              </a:ext>
            </a:extLst>
          </p:cNvPr>
          <p:cNvSpPr txBox="1"/>
          <p:nvPr/>
        </p:nvSpPr>
        <p:spPr>
          <a:xfrm>
            <a:off x="4829642" y="848832"/>
            <a:ext cx="279897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Quantum Algorithms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56800DE7-D1F0-61ED-5EBD-18AC2CCF1052}"/>
              </a:ext>
            </a:extLst>
          </p:cNvPr>
          <p:cNvCxnSpPr>
            <a:cxnSpLocks/>
          </p:cNvCxnSpPr>
          <p:nvPr/>
        </p:nvCxnSpPr>
        <p:spPr>
          <a:xfrm flipH="1">
            <a:off x="3591014" y="1377656"/>
            <a:ext cx="2152997" cy="644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F8A7C90-AEFD-8911-A3DB-C9610E9BCD71}"/>
              </a:ext>
            </a:extLst>
          </p:cNvPr>
          <p:cNvSpPr txBox="1"/>
          <p:nvPr/>
        </p:nvSpPr>
        <p:spPr>
          <a:xfrm>
            <a:off x="1943895" y="2087765"/>
            <a:ext cx="14617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Full Quantum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C94C88DB-7645-2E19-A761-137F24FA68B7}"/>
              </a:ext>
            </a:extLst>
          </p:cNvPr>
          <p:cNvSpPr txBox="1"/>
          <p:nvPr/>
        </p:nvSpPr>
        <p:spPr>
          <a:xfrm>
            <a:off x="8393000" y="2022477"/>
            <a:ext cx="26220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Hybrid Quantum/Classical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9C3E1AC7-BDFE-307D-034D-F35BCD51FEDC}"/>
              </a:ext>
            </a:extLst>
          </p:cNvPr>
          <p:cNvCxnSpPr>
            <a:cxnSpLocks/>
          </p:cNvCxnSpPr>
          <p:nvPr/>
        </p:nvCxnSpPr>
        <p:spPr>
          <a:xfrm>
            <a:off x="6740245" y="1377656"/>
            <a:ext cx="2320544" cy="644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0249A0-6CC3-237E-0091-9BFE3FF49803}"/>
              </a:ext>
            </a:extLst>
          </p:cNvPr>
          <p:cNvCxnSpPr>
            <a:cxnSpLocks/>
          </p:cNvCxnSpPr>
          <p:nvPr/>
        </p:nvCxnSpPr>
        <p:spPr>
          <a:xfrm flipH="1">
            <a:off x="1052879" y="2429174"/>
            <a:ext cx="1066154" cy="520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41F54B-19AB-FA44-D740-FD4C7CA648C0}"/>
              </a:ext>
            </a:extLst>
          </p:cNvPr>
          <p:cNvSpPr txBox="1"/>
          <p:nvPr/>
        </p:nvSpPr>
        <p:spPr>
          <a:xfrm>
            <a:off x="247212" y="3106064"/>
            <a:ext cx="169668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Search Algorithms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Arrow Connector 17">
            <a:extLst>
              <a:ext uri="{FF2B5EF4-FFF2-40B4-BE49-F238E27FC236}">
                <a16:creationId xmlns:a16="http://schemas.microsoft.com/office/drawing/2014/main" id="{E7C3D3CA-CCC5-E514-2E15-4DC2D44F6DF7}"/>
              </a:ext>
            </a:extLst>
          </p:cNvPr>
          <p:cNvCxnSpPr>
            <a:cxnSpLocks/>
          </p:cNvCxnSpPr>
          <p:nvPr/>
        </p:nvCxnSpPr>
        <p:spPr>
          <a:xfrm>
            <a:off x="2640847" y="2483541"/>
            <a:ext cx="343718" cy="524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0921FF5-5092-9A0F-6F83-BD8041A73059}"/>
              </a:ext>
            </a:extLst>
          </p:cNvPr>
          <p:cNvCxnSpPr>
            <a:cxnSpLocks/>
          </p:cNvCxnSpPr>
          <p:nvPr/>
        </p:nvCxnSpPr>
        <p:spPr>
          <a:xfrm>
            <a:off x="1100941" y="3475980"/>
            <a:ext cx="0" cy="524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4A568EC-94A6-C212-13C9-78C66008D760}"/>
              </a:ext>
            </a:extLst>
          </p:cNvPr>
          <p:cNvSpPr txBox="1"/>
          <p:nvPr/>
        </p:nvSpPr>
        <p:spPr>
          <a:xfrm>
            <a:off x="545267" y="4121589"/>
            <a:ext cx="1100571" cy="584775"/>
          </a:xfrm>
          <a:prstGeom prst="rect">
            <a:avLst/>
          </a:prstGeom>
          <a:noFill/>
          <a:ln>
            <a:solidFill>
              <a:schemeClr val="accent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Grover’s algorithm</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56C89605-D110-1989-6361-BE9D74C79769}"/>
              </a:ext>
            </a:extLst>
          </p:cNvPr>
          <p:cNvSpPr txBox="1"/>
          <p:nvPr/>
        </p:nvSpPr>
        <p:spPr>
          <a:xfrm>
            <a:off x="464350" y="4930886"/>
            <a:ext cx="1262404" cy="584775"/>
          </a:xfrm>
          <a:prstGeom prst="rect">
            <a:avLst/>
          </a:prstGeom>
          <a:noFill/>
          <a:ln>
            <a:solidFill>
              <a:schemeClr val="accent1"/>
            </a:solidFill>
          </a:ln>
        </p:spPr>
        <p:txBody>
          <a:bodyPr wrap="square" rtlCol="0">
            <a:sp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Amplitude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amplification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BF952908-F907-4D66-61CC-BC57B5C47474}"/>
              </a:ext>
            </a:extLst>
          </p:cNvPr>
          <p:cNvSpPr txBox="1"/>
          <p:nvPr/>
        </p:nvSpPr>
        <p:spPr>
          <a:xfrm>
            <a:off x="464350" y="5747289"/>
            <a:ext cx="1262404" cy="584775"/>
          </a:xfrm>
          <a:prstGeom prst="rect">
            <a:avLst/>
          </a:prstGeom>
          <a:noFill/>
          <a:ln>
            <a:solidFill>
              <a:schemeClr val="accent1"/>
            </a:solidFill>
          </a:ln>
        </p:spPr>
        <p:txBody>
          <a:bodyPr wrap="square" rtlCol="0">
            <a:sp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Quantum walk</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CE16C289-DD74-42AE-3C92-84D604696628}"/>
              </a:ext>
            </a:extLst>
          </p:cNvPr>
          <p:cNvSpPr txBox="1"/>
          <p:nvPr/>
        </p:nvSpPr>
        <p:spPr>
          <a:xfrm>
            <a:off x="2395826" y="3060138"/>
            <a:ext cx="177451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Quantum Fourier Transformation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7" name="Straight Arrow Connector 26">
            <a:extLst>
              <a:ext uri="{FF2B5EF4-FFF2-40B4-BE49-F238E27FC236}">
                <a16:creationId xmlns:a16="http://schemas.microsoft.com/office/drawing/2014/main" id="{B519EE2A-4EE3-F956-36F7-F9CE33FFABC2}"/>
              </a:ext>
            </a:extLst>
          </p:cNvPr>
          <p:cNvCxnSpPr>
            <a:cxnSpLocks/>
          </p:cNvCxnSpPr>
          <p:nvPr/>
        </p:nvCxnSpPr>
        <p:spPr>
          <a:xfrm flipH="1">
            <a:off x="2640847" y="3611485"/>
            <a:ext cx="519137" cy="521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CEAFA62-4688-6037-8EBF-DA90F69D7390}"/>
              </a:ext>
            </a:extLst>
          </p:cNvPr>
          <p:cNvSpPr txBox="1"/>
          <p:nvPr/>
        </p:nvSpPr>
        <p:spPr>
          <a:xfrm>
            <a:off x="1850904" y="4189664"/>
            <a:ext cx="1696678" cy="584775"/>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Quantum phase estimation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0321E266-8642-0639-DB44-EA34489892CE}"/>
              </a:ext>
            </a:extLst>
          </p:cNvPr>
          <p:cNvCxnSpPr>
            <a:cxnSpLocks/>
          </p:cNvCxnSpPr>
          <p:nvPr/>
        </p:nvCxnSpPr>
        <p:spPr>
          <a:xfrm>
            <a:off x="2640847" y="4742909"/>
            <a:ext cx="0" cy="387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AA2A765-BB92-7E0E-F578-8E1273CD8429}"/>
              </a:ext>
            </a:extLst>
          </p:cNvPr>
          <p:cNvSpPr txBox="1"/>
          <p:nvPr/>
        </p:nvSpPr>
        <p:spPr>
          <a:xfrm>
            <a:off x="2148958" y="5226375"/>
            <a:ext cx="1100571" cy="584775"/>
          </a:xfrm>
          <a:prstGeom prst="rect">
            <a:avLst/>
          </a:prstGeom>
          <a:noFill/>
          <a:ln>
            <a:solidFill>
              <a:schemeClr val="accent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Shor’s algorithm</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05A42CD6-6A1B-DB5D-7C59-6ACDA2931F5D}"/>
              </a:ext>
            </a:extLst>
          </p:cNvPr>
          <p:cNvSpPr txBox="1"/>
          <p:nvPr/>
        </p:nvSpPr>
        <p:spPr>
          <a:xfrm>
            <a:off x="1982597" y="5957646"/>
            <a:ext cx="1519017" cy="584775"/>
          </a:xfrm>
          <a:prstGeom prst="rect">
            <a:avLst/>
          </a:prstGeom>
          <a:noFill/>
          <a:ln>
            <a:solidFill>
              <a:schemeClr val="accent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Eigenvalue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decomposition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8" name="Straight Arrow Connector 37">
            <a:extLst>
              <a:ext uri="{FF2B5EF4-FFF2-40B4-BE49-F238E27FC236}">
                <a16:creationId xmlns:a16="http://schemas.microsoft.com/office/drawing/2014/main" id="{F3D48982-60F8-B66B-602C-4ED774A3AF4C}"/>
              </a:ext>
            </a:extLst>
          </p:cNvPr>
          <p:cNvCxnSpPr>
            <a:cxnSpLocks/>
          </p:cNvCxnSpPr>
          <p:nvPr/>
        </p:nvCxnSpPr>
        <p:spPr>
          <a:xfrm>
            <a:off x="3716384" y="3597024"/>
            <a:ext cx="520098" cy="61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E93A19E-ADBE-6D0E-59D8-011318CA0359}"/>
              </a:ext>
            </a:extLst>
          </p:cNvPr>
          <p:cNvSpPr txBox="1"/>
          <p:nvPr/>
        </p:nvSpPr>
        <p:spPr>
          <a:xfrm>
            <a:off x="3464021" y="4247954"/>
            <a:ext cx="1696678" cy="584775"/>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Quantum signal processing</a:t>
            </a:r>
          </a:p>
        </p:txBody>
      </p:sp>
      <p:cxnSp>
        <p:nvCxnSpPr>
          <p:cNvPr id="41" name="Straight Arrow Connector 40">
            <a:extLst>
              <a:ext uri="{FF2B5EF4-FFF2-40B4-BE49-F238E27FC236}">
                <a16:creationId xmlns:a16="http://schemas.microsoft.com/office/drawing/2014/main" id="{BC960ED6-D711-0CE8-EC0A-049C95BBAEB1}"/>
              </a:ext>
            </a:extLst>
          </p:cNvPr>
          <p:cNvCxnSpPr>
            <a:cxnSpLocks/>
          </p:cNvCxnSpPr>
          <p:nvPr/>
        </p:nvCxnSpPr>
        <p:spPr>
          <a:xfrm>
            <a:off x="3283084" y="2391809"/>
            <a:ext cx="2172381" cy="714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FCE52EF-7978-32E6-037C-C4B6221DD1D1}"/>
              </a:ext>
            </a:extLst>
          </p:cNvPr>
          <p:cNvSpPr txBox="1"/>
          <p:nvPr/>
        </p:nvSpPr>
        <p:spPr>
          <a:xfrm>
            <a:off x="5249043" y="3070038"/>
            <a:ext cx="120218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Hamiltonian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Simulation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5" name="Straight Arrow Connector 54">
            <a:extLst>
              <a:ext uri="{FF2B5EF4-FFF2-40B4-BE49-F238E27FC236}">
                <a16:creationId xmlns:a16="http://schemas.microsoft.com/office/drawing/2014/main" id="{057AA2D2-04BE-8117-8BCF-6F97CD9197BF}"/>
              </a:ext>
            </a:extLst>
          </p:cNvPr>
          <p:cNvCxnSpPr>
            <a:cxnSpLocks/>
          </p:cNvCxnSpPr>
          <p:nvPr/>
        </p:nvCxnSpPr>
        <p:spPr>
          <a:xfrm flipH="1">
            <a:off x="8221893" y="2407592"/>
            <a:ext cx="1066154" cy="520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F46F4E6-E57B-9F22-38F5-5D5C5BD26294}"/>
              </a:ext>
            </a:extLst>
          </p:cNvPr>
          <p:cNvSpPr txBox="1"/>
          <p:nvPr/>
        </p:nvSpPr>
        <p:spPr>
          <a:xfrm>
            <a:off x="6428763" y="2963656"/>
            <a:ext cx="296787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Variational Eigen-solvers (VQE)/QAOA</a:t>
            </a:r>
          </a:p>
        </p:txBody>
      </p:sp>
      <p:cxnSp>
        <p:nvCxnSpPr>
          <p:cNvPr id="60" name="Straight Arrow Connector 59">
            <a:extLst>
              <a:ext uri="{FF2B5EF4-FFF2-40B4-BE49-F238E27FC236}">
                <a16:creationId xmlns:a16="http://schemas.microsoft.com/office/drawing/2014/main" id="{7939E13B-4716-39F7-1C98-59BA0AD248AE}"/>
              </a:ext>
            </a:extLst>
          </p:cNvPr>
          <p:cNvCxnSpPr>
            <a:cxnSpLocks/>
          </p:cNvCxnSpPr>
          <p:nvPr/>
        </p:nvCxnSpPr>
        <p:spPr>
          <a:xfrm>
            <a:off x="10005848" y="2432948"/>
            <a:ext cx="0" cy="541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11F1D6E-0313-914A-7D04-B3B8E12AA4E2}"/>
              </a:ext>
            </a:extLst>
          </p:cNvPr>
          <p:cNvSpPr txBox="1"/>
          <p:nvPr/>
        </p:nvSpPr>
        <p:spPr>
          <a:xfrm>
            <a:off x="9060789" y="2993093"/>
            <a:ext cx="191347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Variational Quantum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classifier (VQC)</a:t>
            </a:r>
          </a:p>
        </p:txBody>
      </p:sp>
      <p:cxnSp>
        <p:nvCxnSpPr>
          <p:cNvPr id="66" name="Straight Arrow Connector 65">
            <a:extLst>
              <a:ext uri="{FF2B5EF4-FFF2-40B4-BE49-F238E27FC236}">
                <a16:creationId xmlns:a16="http://schemas.microsoft.com/office/drawing/2014/main" id="{2622338A-BF8E-D192-2DAF-8300E91CD7C9}"/>
              </a:ext>
            </a:extLst>
          </p:cNvPr>
          <p:cNvCxnSpPr>
            <a:cxnSpLocks/>
            <a:endCxn id="69" idx="0"/>
          </p:cNvCxnSpPr>
          <p:nvPr/>
        </p:nvCxnSpPr>
        <p:spPr>
          <a:xfrm>
            <a:off x="10615054" y="2384580"/>
            <a:ext cx="750275" cy="623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B14AC458-B209-EF44-AC0C-DEB6BE40D47A}"/>
              </a:ext>
            </a:extLst>
          </p:cNvPr>
          <p:cNvSpPr txBox="1"/>
          <p:nvPr/>
        </p:nvSpPr>
        <p:spPr>
          <a:xfrm>
            <a:off x="11093459" y="3008288"/>
            <a:ext cx="543739"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SQD</a:t>
            </a:r>
          </a:p>
        </p:txBody>
      </p:sp>
      <p:sp>
        <p:nvSpPr>
          <p:cNvPr id="70" name="TextBox 69">
            <a:extLst>
              <a:ext uri="{FF2B5EF4-FFF2-40B4-BE49-F238E27FC236}">
                <a16:creationId xmlns:a16="http://schemas.microsoft.com/office/drawing/2014/main" id="{5FD42591-9F7F-F3E8-6326-65305CBB3CA0}"/>
              </a:ext>
            </a:extLst>
          </p:cNvPr>
          <p:cNvSpPr txBox="1"/>
          <p:nvPr/>
        </p:nvSpPr>
        <p:spPr>
          <a:xfrm>
            <a:off x="3792022" y="3154657"/>
            <a:ext cx="1696678" cy="33855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QSVM</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4" name="Straight Arrow Connector 73">
            <a:extLst>
              <a:ext uri="{FF2B5EF4-FFF2-40B4-BE49-F238E27FC236}">
                <a16:creationId xmlns:a16="http://schemas.microsoft.com/office/drawing/2014/main" id="{31437C6F-421D-72BE-22B7-94A5453859FA}"/>
              </a:ext>
            </a:extLst>
          </p:cNvPr>
          <p:cNvCxnSpPr>
            <a:cxnSpLocks/>
            <a:endCxn id="70" idx="0"/>
          </p:cNvCxnSpPr>
          <p:nvPr/>
        </p:nvCxnSpPr>
        <p:spPr>
          <a:xfrm>
            <a:off x="3039325" y="2420614"/>
            <a:ext cx="1601036" cy="734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1FE9041-086D-7A2B-7DE0-C24DDC1D88BC}"/>
              </a:ext>
            </a:extLst>
          </p:cNvPr>
          <p:cNvSpPr txBox="1"/>
          <p:nvPr/>
        </p:nvSpPr>
        <p:spPr>
          <a:xfrm>
            <a:off x="6912267" y="4079783"/>
            <a:ext cx="1739432" cy="584775"/>
          </a:xfrm>
          <a:prstGeom prst="rect">
            <a:avLst/>
          </a:prstGeom>
          <a:noFill/>
          <a:ln>
            <a:solidFill>
              <a:schemeClr val="accent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Ground state energy estimation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0" name="Straight Arrow Connector 79">
            <a:extLst>
              <a:ext uri="{FF2B5EF4-FFF2-40B4-BE49-F238E27FC236}">
                <a16:creationId xmlns:a16="http://schemas.microsoft.com/office/drawing/2014/main" id="{C6D2A826-807D-2E6C-2683-FDAECE0FE1A9}"/>
              </a:ext>
            </a:extLst>
          </p:cNvPr>
          <p:cNvCxnSpPr>
            <a:cxnSpLocks/>
          </p:cNvCxnSpPr>
          <p:nvPr/>
        </p:nvCxnSpPr>
        <p:spPr>
          <a:xfrm>
            <a:off x="7781983" y="3493211"/>
            <a:ext cx="0" cy="524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D0F2101C-1507-D1F2-7921-C3F9EC2863D9}"/>
              </a:ext>
            </a:extLst>
          </p:cNvPr>
          <p:cNvSpPr txBox="1"/>
          <p:nvPr/>
        </p:nvSpPr>
        <p:spPr>
          <a:xfrm>
            <a:off x="6912267" y="4886708"/>
            <a:ext cx="1739432" cy="584775"/>
          </a:xfrm>
          <a:prstGeom prst="rect">
            <a:avLst/>
          </a:prstGeom>
          <a:noFill/>
          <a:ln>
            <a:solidFill>
              <a:schemeClr val="accent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Optimization problems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2" name="Straight Arrow Connector 81">
            <a:extLst>
              <a:ext uri="{FF2B5EF4-FFF2-40B4-BE49-F238E27FC236}">
                <a16:creationId xmlns:a16="http://schemas.microsoft.com/office/drawing/2014/main" id="{E3125679-4FC4-E50D-BCAC-392047B0E657}"/>
              </a:ext>
            </a:extLst>
          </p:cNvPr>
          <p:cNvCxnSpPr>
            <a:cxnSpLocks/>
            <a:stCxn id="69" idx="2"/>
          </p:cNvCxnSpPr>
          <p:nvPr/>
        </p:nvCxnSpPr>
        <p:spPr>
          <a:xfrm flipH="1">
            <a:off x="11365328" y="3346842"/>
            <a:ext cx="1" cy="558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F4906490-5976-812F-9BDC-6471186A5043}"/>
              </a:ext>
            </a:extLst>
          </p:cNvPr>
          <p:cNvSpPr txBox="1"/>
          <p:nvPr/>
        </p:nvSpPr>
        <p:spPr>
          <a:xfrm>
            <a:off x="10589997" y="3963696"/>
            <a:ext cx="1550662" cy="338554"/>
          </a:xfrm>
          <a:prstGeom prst="rect">
            <a:avLst/>
          </a:prstGeom>
          <a:noFill/>
          <a:ln>
            <a:solidFill>
              <a:schemeClr val="accent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Diagonalization</a:t>
            </a:r>
          </a:p>
        </p:txBody>
      </p:sp>
      <p:sp>
        <p:nvSpPr>
          <p:cNvPr id="85" name="TextBox 84">
            <a:extLst>
              <a:ext uri="{FF2B5EF4-FFF2-40B4-BE49-F238E27FC236}">
                <a16:creationId xmlns:a16="http://schemas.microsoft.com/office/drawing/2014/main" id="{CDB91BE0-ADA1-4F56-00E5-A84498A2F690}"/>
              </a:ext>
            </a:extLst>
          </p:cNvPr>
          <p:cNvSpPr txBox="1"/>
          <p:nvPr/>
        </p:nvSpPr>
        <p:spPr>
          <a:xfrm>
            <a:off x="8732841" y="3955566"/>
            <a:ext cx="1739432" cy="584775"/>
          </a:xfrm>
          <a:prstGeom prst="rect">
            <a:avLst/>
          </a:prstGeom>
          <a:noFill/>
          <a:ln>
            <a:solidFill>
              <a:schemeClr val="accent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Classification problems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6" name="Straight Arrow Connector 85">
            <a:extLst>
              <a:ext uri="{FF2B5EF4-FFF2-40B4-BE49-F238E27FC236}">
                <a16:creationId xmlns:a16="http://schemas.microsoft.com/office/drawing/2014/main" id="{B7F0FF7C-99A4-9B96-D40C-79D4DE443B83}"/>
              </a:ext>
            </a:extLst>
          </p:cNvPr>
          <p:cNvCxnSpPr>
            <a:cxnSpLocks/>
          </p:cNvCxnSpPr>
          <p:nvPr/>
        </p:nvCxnSpPr>
        <p:spPr>
          <a:xfrm flipH="1">
            <a:off x="9702814" y="3549534"/>
            <a:ext cx="84894" cy="36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itle 1">
            <a:extLst>
              <a:ext uri="{FF2B5EF4-FFF2-40B4-BE49-F238E27FC236}">
                <a16:creationId xmlns:a16="http://schemas.microsoft.com/office/drawing/2014/main" id="{562EDDFC-48F3-C5AC-4A98-45E335F2B80B}"/>
              </a:ext>
            </a:extLst>
          </p:cNvPr>
          <p:cNvSpPr>
            <a:spLocks noGrp="1"/>
          </p:cNvSpPr>
          <p:nvPr>
            <p:ph type="title"/>
          </p:nvPr>
        </p:nvSpPr>
        <p:spPr>
          <a:xfrm>
            <a:off x="199739" y="129353"/>
            <a:ext cx="6342377" cy="770948"/>
          </a:xfrm>
        </p:spPr>
        <p:txBody>
          <a:bodyPr>
            <a:normAutofit/>
          </a:bodyPr>
          <a:lstStyle/>
          <a:p>
            <a:r>
              <a:rPr lang="en-IN" sz="3200" dirty="0"/>
              <a:t>Landscape of Quantum Algorithms</a:t>
            </a:r>
          </a:p>
        </p:txBody>
      </p:sp>
      <p:sp>
        <p:nvSpPr>
          <p:cNvPr id="3" name="Footer Placeholder 65">
            <a:extLst>
              <a:ext uri="{FF2B5EF4-FFF2-40B4-BE49-F238E27FC236}">
                <a16:creationId xmlns:a16="http://schemas.microsoft.com/office/drawing/2014/main" id="{6186D8B9-7534-14A8-7264-A9602651585D}"/>
              </a:ext>
            </a:extLst>
          </p:cNvPr>
          <p:cNvSpPr txBox="1">
            <a:spLocks/>
          </p:cNvSpPr>
          <p:nvPr/>
        </p:nvSpPr>
        <p:spPr>
          <a:xfrm>
            <a:off x="10136722" y="6454721"/>
            <a:ext cx="1913474" cy="175400"/>
          </a:xfrm>
          <a:prstGeom prst="rect">
            <a:avLst/>
          </a:prstGeom>
        </p:spPr>
        <p:txBody>
          <a:bodyPr vert="horz" lIns="0" tIns="0" rIns="0" bIns="0" rtlCol="0" anchor="b"/>
          <a:lstStyle>
            <a:defPPr>
              <a:defRPr lang="en-US"/>
            </a:defPPr>
            <a:lvl1pPr marL="0" algn="l" defTabSz="914400" rtl="0" eaLnBrk="1" latinLnBrk="0" hangingPunct="1">
              <a:defRPr sz="800" b="0" i="0" kern="1200">
                <a:solidFill>
                  <a:schemeClr val="tx1"/>
                </a:solidFill>
                <a:latin typeface="IBM Plex Sans" panose="020B05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50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61616"/>
                </a:solidFill>
                <a:effectLst/>
                <a:uLnTx/>
                <a:uFillTx/>
                <a:latin typeface="IBM Plex Sans" panose="020B0503050203000203" pitchFamily="34" charset="0"/>
                <a:ea typeface="+mn-ea"/>
                <a:cs typeface="+mn-cs"/>
              </a:rPr>
              <a:t>IBM Quantum | © 2024 IBM Corporation</a:t>
            </a:r>
          </a:p>
        </p:txBody>
      </p:sp>
    </p:spTree>
    <p:extLst>
      <p:ext uri="{BB962C8B-B14F-4D97-AF65-F5344CB8AC3E}">
        <p14:creationId xmlns:p14="http://schemas.microsoft.com/office/powerpoint/2010/main" val="122854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713C8B-7DAC-3276-EEE0-F79A9EA37738}"/>
              </a:ext>
            </a:extLst>
          </p:cNvPr>
          <p:cNvSpPr>
            <a:spLocks noGrp="1"/>
          </p:cNvSpPr>
          <p:nvPr>
            <p:ph type="title"/>
          </p:nvPr>
        </p:nvSpPr>
        <p:spPr>
          <a:xfrm>
            <a:off x="237031" y="234892"/>
            <a:ext cx="8353245" cy="770948"/>
          </a:xfrm>
        </p:spPr>
        <p:txBody>
          <a:bodyPr>
            <a:normAutofit/>
          </a:bodyPr>
          <a:lstStyle/>
          <a:p>
            <a:r>
              <a:rPr lang="en-IN" sz="3200" dirty="0"/>
              <a:t>What are VQAs?</a:t>
            </a:r>
          </a:p>
        </p:txBody>
      </p:sp>
      <p:sp>
        <p:nvSpPr>
          <p:cNvPr id="6" name="TextBox 5">
            <a:extLst>
              <a:ext uri="{FF2B5EF4-FFF2-40B4-BE49-F238E27FC236}">
                <a16:creationId xmlns:a16="http://schemas.microsoft.com/office/drawing/2014/main" id="{AD735C3C-92E1-CB11-EB0E-BAFEE8D38C23}"/>
              </a:ext>
            </a:extLst>
          </p:cNvPr>
          <p:cNvSpPr txBox="1"/>
          <p:nvPr/>
        </p:nvSpPr>
        <p:spPr>
          <a:xfrm>
            <a:off x="237030" y="1005840"/>
            <a:ext cx="11650169" cy="369332"/>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VQAs are a class of algorithms where a hybrid of Quantum and Classical subroutines are used to solve certain problems.</a:t>
            </a:r>
          </a:p>
        </p:txBody>
      </p:sp>
      <p:sp>
        <p:nvSpPr>
          <p:cNvPr id="8" name="TextBox 7">
            <a:extLst>
              <a:ext uri="{FF2B5EF4-FFF2-40B4-BE49-F238E27FC236}">
                <a16:creationId xmlns:a16="http://schemas.microsoft.com/office/drawing/2014/main" id="{3BDD9634-E10C-9D87-77D3-C379902805F9}"/>
              </a:ext>
            </a:extLst>
          </p:cNvPr>
          <p:cNvSpPr txBox="1"/>
          <p:nvPr/>
        </p:nvSpPr>
        <p:spPr>
          <a:xfrm>
            <a:off x="817926" y="1543596"/>
            <a:ext cx="5278074"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Time independent Schrödinger’s equation (VQE)</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0" name="Group 29">
            <a:extLst>
              <a:ext uri="{FF2B5EF4-FFF2-40B4-BE49-F238E27FC236}">
                <a16:creationId xmlns:a16="http://schemas.microsoft.com/office/drawing/2014/main" id="{D9529B65-5201-8E2B-A335-0C88B764F81F}"/>
              </a:ext>
            </a:extLst>
          </p:cNvPr>
          <p:cNvGrpSpPr/>
          <p:nvPr/>
        </p:nvGrpSpPr>
        <p:grpSpPr>
          <a:xfrm>
            <a:off x="1858161" y="2078192"/>
            <a:ext cx="4432186" cy="978717"/>
            <a:chOff x="457199" y="2004190"/>
            <a:chExt cx="4432186" cy="978717"/>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52C1146-AB03-4254-7FA3-7200DC4A43A6}"/>
                    </a:ext>
                  </a:extLst>
                </p:cNvPr>
                <p:cNvSpPr txBox="1"/>
                <p:nvPr/>
              </p:nvSpPr>
              <p:spPr>
                <a:xfrm>
                  <a:off x="1657148" y="2004190"/>
                  <a:ext cx="2369244" cy="28443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𝐻</m:t>
                            </m:r>
                          </m:e>
                        </m:acc>
                        <m:d>
                          <m:dPr>
                            <m:begChr m:val="|"/>
                            <m:end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e>
                        </m:d>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E</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𝜓</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TextBox 8">
                  <a:extLst>
                    <a:ext uri="{FF2B5EF4-FFF2-40B4-BE49-F238E27FC236}">
                      <a16:creationId xmlns:a16="http://schemas.microsoft.com/office/drawing/2014/main" id="{C52C1146-AB03-4254-7FA3-7200DC4A43A6}"/>
                    </a:ext>
                  </a:extLst>
                </p:cNvPr>
                <p:cNvSpPr txBox="1">
                  <a:spLocks noRot="1" noChangeAspect="1" noMove="1" noResize="1" noEditPoints="1" noAdjustHandles="1" noChangeArrowheads="1" noChangeShapeType="1" noTextEdit="1"/>
                </p:cNvSpPr>
                <p:nvPr/>
              </p:nvSpPr>
              <p:spPr>
                <a:xfrm>
                  <a:off x="1657148" y="2004190"/>
                  <a:ext cx="2369244" cy="284437"/>
                </a:xfrm>
                <a:prstGeom prst="rect">
                  <a:avLst/>
                </a:prstGeom>
                <a:blipFill>
                  <a:blip r:embed="rId2"/>
                  <a:stretch>
                    <a:fillRect t="-20833" b="-33333"/>
                  </a:stretch>
                </a:blipFill>
              </p:spPr>
              <p:txBody>
                <a:bodyPr/>
                <a:lstStyle/>
                <a:p>
                  <a:r>
                    <a:rPr lang="en-US">
                      <a:noFill/>
                    </a:rPr>
                    <a:t> </a:t>
                  </a:r>
                </a:p>
              </p:txBody>
            </p:sp>
          </mc:Fallback>
        </mc:AlternateContent>
        <p:cxnSp>
          <p:nvCxnSpPr>
            <p:cNvPr id="11" name="Elbow Connector 10">
              <a:extLst>
                <a:ext uri="{FF2B5EF4-FFF2-40B4-BE49-F238E27FC236}">
                  <a16:creationId xmlns:a16="http://schemas.microsoft.com/office/drawing/2014/main" id="{B09A5B10-BCFA-2522-AFFA-743AAC3F181D}"/>
                </a:ext>
              </a:extLst>
            </p:cNvPr>
            <p:cNvCxnSpPr>
              <a:cxnSpLocks/>
            </p:cNvCxnSpPr>
            <p:nvPr/>
          </p:nvCxnSpPr>
          <p:spPr>
            <a:xfrm flipV="1">
              <a:off x="1585519" y="2298303"/>
              <a:ext cx="687898" cy="129843"/>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F44E312-4A31-5D76-122E-660BC239A99B}"/>
                </a:ext>
              </a:extLst>
            </p:cNvPr>
            <p:cNvSpPr txBox="1"/>
            <p:nvPr/>
          </p:nvSpPr>
          <p:spPr>
            <a:xfrm>
              <a:off x="457199" y="2286588"/>
              <a:ext cx="111573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Energy function</a:t>
              </a:r>
            </a:p>
          </p:txBody>
        </p:sp>
        <p:cxnSp>
          <p:nvCxnSpPr>
            <p:cNvPr id="18" name="Straight Arrow Connector 17">
              <a:extLst>
                <a:ext uri="{FF2B5EF4-FFF2-40B4-BE49-F238E27FC236}">
                  <a16:creationId xmlns:a16="http://schemas.microsoft.com/office/drawing/2014/main" id="{3F426399-1A52-22F3-55D5-BCC0748BE4C6}"/>
                </a:ext>
              </a:extLst>
            </p:cNvPr>
            <p:cNvCxnSpPr/>
            <p:nvPr/>
          </p:nvCxnSpPr>
          <p:spPr>
            <a:xfrm flipV="1">
              <a:off x="2525086" y="2328848"/>
              <a:ext cx="0" cy="438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96C24DF-AF13-1973-A753-C7ABAE330333}"/>
                </a:ext>
              </a:extLst>
            </p:cNvPr>
            <p:cNvSpPr txBox="1"/>
            <p:nvPr/>
          </p:nvSpPr>
          <p:spPr>
            <a:xfrm>
              <a:off x="1967218" y="2721297"/>
              <a:ext cx="111573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wave function</a:t>
              </a:r>
            </a:p>
          </p:txBody>
        </p:sp>
        <p:cxnSp>
          <p:nvCxnSpPr>
            <p:cNvPr id="21" name="Elbow Connector 20">
              <a:extLst>
                <a:ext uri="{FF2B5EF4-FFF2-40B4-BE49-F238E27FC236}">
                  <a16:creationId xmlns:a16="http://schemas.microsoft.com/office/drawing/2014/main" id="{D54459AF-D393-A656-AC04-3628808E17AC}"/>
                </a:ext>
              </a:extLst>
            </p:cNvPr>
            <p:cNvCxnSpPr>
              <a:cxnSpLocks/>
            </p:cNvCxnSpPr>
            <p:nvPr/>
          </p:nvCxnSpPr>
          <p:spPr>
            <a:xfrm rot="10800000">
              <a:off x="3073168" y="2292676"/>
              <a:ext cx="953224" cy="282897"/>
            </a:xfrm>
            <a:prstGeom prst="bentConnector3">
              <a:avLst>
                <a:gd name="adj1" fmla="val 100164"/>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BD526D0-4F8A-15EB-E68F-0F18C2171590}"/>
                </a:ext>
              </a:extLst>
            </p:cNvPr>
            <p:cNvSpPr txBox="1"/>
            <p:nvPr/>
          </p:nvSpPr>
          <p:spPr>
            <a:xfrm>
              <a:off x="3773649" y="2358563"/>
              <a:ext cx="111573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Energy eigenvalue</a:t>
              </a:r>
            </a:p>
          </p:txBody>
        </p:sp>
      </p:grpSp>
      <p:sp>
        <p:nvSpPr>
          <p:cNvPr id="31" name="TextBox 30">
            <a:extLst>
              <a:ext uri="{FF2B5EF4-FFF2-40B4-BE49-F238E27FC236}">
                <a16:creationId xmlns:a16="http://schemas.microsoft.com/office/drawing/2014/main" id="{E3A7275B-7ADD-030C-282A-517A1F698FA1}"/>
              </a:ext>
            </a:extLst>
          </p:cNvPr>
          <p:cNvSpPr txBox="1"/>
          <p:nvPr/>
        </p:nvSpPr>
        <p:spPr>
          <a:xfrm>
            <a:off x="887135" y="3350060"/>
            <a:ext cx="4198691"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Optimization problems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B6E2E13-5D8A-FF69-70A9-1E1A6E2D6354}"/>
                  </a:ext>
                </a:extLst>
              </p:cNvPr>
              <p:cNvSpPr txBox="1"/>
              <p:nvPr/>
            </p:nvSpPr>
            <p:spPr>
              <a:xfrm>
                <a:off x="2647373" y="3891690"/>
                <a:ext cx="2369244" cy="39684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limLow>
                            <m:limLow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limLowPr>
                            <m:e>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min</m:t>
                              </m:r>
                            </m:e>
                            <m:li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 {0,1}</m:t>
                              </m:r>
                            </m:lim>
                          </m:limLow>
                        </m:fNa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func>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2" name="TextBox 31">
                <a:extLst>
                  <a:ext uri="{FF2B5EF4-FFF2-40B4-BE49-F238E27FC236}">
                    <a16:creationId xmlns:a16="http://schemas.microsoft.com/office/drawing/2014/main" id="{CB6E2E13-5D8A-FF69-70A9-1E1A6E2D6354}"/>
                  </a:ext>
                </a:extLst>
              </p:cNvPr>
              <p:cNvSpPr txBox="1">
                <a:spLocks noRot="1" noChangeAspect="1" noMove="1" noResize="1" noEditPoints="1" noAdjustHandles="1" noChangeArrowheads="1" noChangeShapeType="1" noTextEdit="1"/>
              </p:cNvSpPr>
              <p:nvPr/>
            </p:nvSpPr>
            <p:spPr>
              <a:xfrm>
                <a:off x="2647373" y="3891690"/>
                <a:ext cx="2369244" cy="396840"/>
              </a:xfrm>
              <a:prstGeom prst="rect">
                <a:avLst/>
              </a:prstGeom>
              <a:blipFill>
                <a:blip r:embed="rId3"/>
                <a:stretch>
                  <a:fillRect t="-3125" b="-21875"/>
                </a:stretch>
              </a:blipFill>
            </p:spPr>
            <p:txBody>
              <a:bodyPr/>
              <a:lstStyle/>
              <a:p>
                <a:r>
                  <a:rPr lang="en-US">
                    <a:noFill/>
                  </a:rPr>
                  <a:t> </a:t>
                </a:r>
              </a:p>
            </p:txBody>
          </p:sp>
        </mc:Fallback>
      </mc:AlternateContent>
      <p:sp>
        <p:nvSpPr>
          <p:cNvPr id="33" name="Right Arrow 32">
            <a:extLst>
              <a:ext uri="{FF2B5EF4-FFF2-40B4-BE49-F238E27FC236}">
                <a16:creationId xmlns:a16="http://schemas.microsoft.com/office/drawing/2014/main" id="{3111B953-C4F1-D624-91CE-89CF71F7E09D}"/>
              </a:ext>
            </a:extLst>
          </p:cNvPr>
          <p:cNvSpPr/>
          <p:nvPr/>
        </p:nvSpPr>
        <p:spPr>
          <a:xfrm>
            <a:off x="5788698" y="5561568"/>
            <a:ext cx="665211" cy="1888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74EDD26-87C3-9A15-78C6-873C74CE7ECD}"/>
                  </a:ext>
                </a:extLst>
              </p:cNvPr>
              <p:cNvSpPr txBox="1"/>
              <p:nvPr/>
            </p:nvSpPr>
            <p:spPr>
              <a:xfrm>
                <a:off x="7617264" y="2238812"/>
                <a:ext cx="2673236" cy="40498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𝑚𝑖𝑛</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unc>
                        <m:func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min</m:t>
                          </m:r>
                        </m:fNa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begChr m:val="⟨"/>
                              <m:endChr m:val="⟩"/>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𝜓</m:t>
                              </m:r>
                              <m:d>
                                <m:dPr>
                                  <m:begChr m:val="|"/>
                                  <m:endChr m:val="|"/>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acc>
                                    <m:accPr>
                                      <m:chr m:val="̂"/>
                                      <m:ctrlP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𝐻</m:t>
                                      </m:r>
                                    </m:e>
                                  </m:acc>
                                </m:e>
                              </m:d>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𝜓</m:t>
                              </m:r>
                            </m:e>
                          </m:d>
                        </m:e>
                      </m:func>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5" name="TextBox 34">
                <a:extLst>
                  <a:ext uri="{FF2B5EF4-FFF2-40B4-BE49-F238E27FC236}">
                    <a16:creationId xmlns:a16="http://schemas.microsoft.com/office/drawing/2014/main" id="{A74EDD26-87C3-9A15-78C6-873C74CE7ECD}"/>
                  </a:ext>
                </a:extLst>
              </p:cNvPr>
              <p:cNvSpPr txBox="1">
                <a:spLocks noRot="1" noChangeAspect="1" noMove="1" noResize="1" noEditPoints="1" noAdjustHandles="1" noChangeArrowheads="1" noChangeShapeType="1" noTextEdit="1"/>
              </p:cNvSpPr>
              <p:nvPr/>
            </p:nvSpPr>
            <p:spPr>
              <a:xfrm>
                <a:off x="7617264" y="2238812"/>
                <a:ext cx="2673236" cy="404983"/>
              </a:xfrm>
              <a:prstGeom prst="rect">
                <a:avLst/>
              </a:prstGeom>
              <a:blipFill>
                <a:blip r:embed="rId4"/>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2216EFC-F012-0A47-9B58-7462A6255B1E}"/>
                  </a:ext>
                </a:extLst>
              </p:cNvPr>
              <p:cNvSpPr txBox="1"/>
              <p:nvPr/>
            </p:nvSpPr>
            <p:spPr>
              <a:xfrm>
                <a:off x="5016617" y="3879364"/>
                <a:ext cx="654410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has to be expressed in the form of an energy function having some properties.</a:t>
                </a:r>
              </a:p>
            </p:txBody>
          </p:sp>
        </mc:Choice>
        <mc:Fallback xmlns="">
          <p:sp>
            <p:nvSpPr>
              <p:cNvPr id="37" name="TextBox 36">
                <a:extLst>
                  <a:ext uri="{FF2B5EF4-FFF2-40B4-BE49-F238E27FC236}">
                    <a16:creationId xmlns:a16="http://schemas.microsoft.com/office/drawing/2014/main" id="{F2216EFC-F012-0A47-9B58-7462A6255B1E}"/>
                  </a:ext>
                </a:extLst>
              </p:cNvPr>
              <p:cNvSpPr txBox="1">
                <a:spLocks noRot="1" noChangeAspect="1" noMove="1" noResize="1" noEditPoints="1" noAdjustHandles="1" noChangeArrowheads="1" noChangeShapeType="1" noTextEdit="1"/>
              </p:cNvSpPr>
              <p:nvPr/>
            </p:nvSpPr>
            <p:spPr>
              <a:xfrm>
                <a:off x="5016617" y="3879364"/>
                <a:ext cx="6544108" cy="307777"/>
              </a:xfrm>
              <a:prstGeom prst="rect">
                <a:avLst/>
              </a:prstGeom>
              <a:blipFill>
                <a:blip r:embed="rId5"/>
                <a:stretch>
                  <a:fillRect t="-4000" b="-24000"/>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81A5D31A-75AA-84D7-5DED-D01D7D9BCAC5}"/>
              </a:ext>
            </a:extLst>
          </p:cNvPr>
          <p:cNvSpPr txBox="1"/>
          <p:nvPr/>
        </p:nvSpPr>
        <p:spPr>
          <a:xfrm>
            <a:off x="874551" y="4815214"/>
            <a:ext cx="4198691" cy="33855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Classification problems (VQC)</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F69C598-695D-7240-4A0F-02C68EA00A40}"/>
                  </a:ext>
                </a:extLst>
              </p:cNvPr>
              <p:cNvSpPr txBox="1"/>
              <p:nvPr/>
            </p:nvSpPr>
            <p:spPr>
              <a:xfrm>
                <a:off x="2010561" y="5489962"/>
                <a:ext cx="4010260" cy="37619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𝐻</m:t>
                          </m:r>
                        </m:e>
                      </m:acc>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𝑍</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𝑍</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𝑍</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0" name="TextBox 39">
                <a:extLst>
                  <a:ext uri="{FF2B5EF4-FFF2-40B4-BE49-F238E27FC236}">
                    <a16:creationId xmlns:a16="http://schemas.microsoft.com/office/drawing/2014/main" id="{3F69C598-695D-7240-4A0F-02C68EA00A40}"/>
                  </a:ext>
                </a:extLst>
              </p:cNvPr>
              <p:cNvSpPr txBox="1">
                <a:spLocks noRot="1" noChangeAspect="1" noMove="1" noResize="1" noEditPoints="1" noAdjustHandles="1" noChangeArrowheads="1" noChangeShapeType="1" noTextEdit="1"/>
              </p:cNvSpPr>
              <p:nvPr/>
            </p:nvSpPr>
            <p:spPr>
              <a:xfrm>
                <a:off x="2010561" y="5489962"/>
                <a:ext cx="4010260" cy="376193"/>
              </a:xfrm>
              <a:prstGeom prst="rect">
                <a:avLst/>
              </a:prstGeom>
              <a:blipFill>
                <a:blip r:embed="rId6"/>
                <a:stretch>
                  <a:fillRect t="-3333" b="-6667"/>
                </a:stretch>
              </a:blipFill>
            </p:spPr>
            <p:txBody>
              <a:bodyPr/>
              <a:lstStyle/>
              <a:p>
                <a:r>
                  <a:rPr lang="en-US">
                    <a:noFill/>
                  </a:rPr>
                  <a:t> </a:t>
                </a:r>
              </a:p>
            </p:txBody>
          </p:sp>
        </mc:Fallback>
      </mc:AlternateContent>
      <p:sp>
        <p:nvSpPr>
          <p:cNvPr id="41" name="Right Arrow 40">
            <a:extLst>
              <a:ext uri="{FF2B5EF4-FFF2-40B4-BE49-F238E27FC236}">
                <a16:creationId xmlns:a16="http://schemas.microsoft.com/office/drawing/2014/main" id="{4C126926-879E-2E38-9F3C-7A0EA44156E7}"/>
              </a:ext>
            </a:extLst>
          </p:cNvPr>
          <p:cNvSpPr/>
          <p:nvPr/>
        </p:nvSpPr>
        <p:spPr>
          <a:xfrm>
            <a:off x="6754271" y="2360590"/>
            <a:ext cx="629175" cy="2155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49">
            <a:extLst>
              <a:ext uri="{FF2B5EF4-FFF2-40B4-BE49-F238E27FC236}">
                <a16:creationId xmlns:a16="http://schemas.microsoft.com/office/drawing/2014/main" id="{B541C140-9C04-EB20-FBEC-9B7E252B0AF7}"/>
              </a:ext>
            </a:extLst>
          </p:cNvPr>
          <p:cNvGrpSpPr/>
          <p:nvPr/>
        </p:nvGrpSpPr>
        <p:grpSpPr>
          <a:xfrm>
            <a:off x="6293845" y="4984491"/>
            <a:ext cx="2746058" cy="1310697"/>
            <a:chOff x="6627334" y="4934987"/>
            <a:chExt cx="2746058" cy="1310697"/>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F80D042-EB1F-9FDC-087D-765000145D2A}"/>
                    </a:ext>
                  </a:extLst>
                </p:cNvPr>
                <p:cNvSpPr txBox="1"/>
                <p:nvPr/>
              </p:nvSpPr>
              <p:spPr>
                <a:xfrm>
                  <a:off x="6627334" y="5387103"/>
                  <a:ext cx="2326548" cy="40498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𝜓</m:t>
                            </m:r>
                            <m:d>
                              <m:dPr>
                                <m:begChr m:val="|"/>
                                <m:endChr m:val="|"/>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acc>
                                  <m:accPr>
                                    <m:chr m:val="̂"/>
                                    <m:ctrlP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𝐻</m:t>
                                    </m:r>
                                  </m:e>
                                </m:acc>
                              </m:e>
                            </m:d>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𝜓</m:t>
                            </m:r>
                          </m:e>
                        </m:d>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3" name="TextBox 42">
                  <a:extLst>
                    <a:ext uri="{FF2B5EF4-FFF2-40B4-BE49-F238E27FC236}">
                      <a16:creationId xmlns:a16="http://schemas.microsoft.com/office/drawing/2014/main" id="{DF80D042-EB1F-9FDC-087D-765000145D2A}"/>
                    </a:ext>
                  </a:extLst>
                </p:cNvPr>
                <p:cNvSpPr txBox="1">
                  <a:spLocks noRot="1" noChangeAspect="1" noMove="1" noResize="1" noEditPoints="1" noAdjustHandles="1" noChangeArrowheads="1" noChangeShapeType="1" noTextEdit="1"/>
                </p:cNvSpPr>
                <p:nvPr/>
              </p:nvSpPr>
              <p:spPr>
                <a:xfrm>
                  <a:off x="6627334" y="5387103"/>
                  <a:ext cx="2326548" cy="404983"/>
                </a:xfrm>
                <a:prstGeom prst="rect">
                  <a:avLst/>
                </a:prstGeom>
                <a:blipFill>
                  <a:blip r:embed="rId7"/>
                  <a:stretch>
                    <a:fillRect b="-9375"/>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F3D47921-01AF-F5FD-C832-A81ADD44F05C}"/>
                </a:ext>
              </a:extLst>
            </p:cNvPr>
            <p:cNvCxnSpPr/>
            <p:nvPr/>
          </p:nvCxnSpPr>
          <p:spPr>
            <a:xfrm flipV="1">
              <a:off x="8288671" y="5153768"/>
              <a:ext cx="665211" cy="449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EFA7B6E-C764-E37F-E0EC-52CD08E6DEFF}"/>
                </a:ext>
              </a:extLst>
            </p:cNvPr>
            <p:cNvCxnSpPr>
              <a:cxnSpLocks/>
            </p:cNvCxnSpPr>
            <p:nvPr/>
          </p:nvCxnSpPr>
          <p:spPr>
            <a:xfrm>
              <a:off x="8288671" y="5702374"/>
              <a:ext cx="729494" cy="404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4D4DE1B-1B99-42F8-D0E3-3C0F13EC0E7C}"/>
                    </a:ext>
                  </a:extLst>
                </p:cNvPr>
                <p:cNvSpPr txBox="1"/>
                <p:nvPr/>
              </p:nvSpPr>
              <p:spPr>
                <a:xfrm>
                  <a:off x="9018165" y="4934987"/>
                  <a:ext cx="35426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8" name="TextBox 47">
                  <a:extLst>
                    <a:ext uri="{FF2B5EF4-FFF2-40B4-BE49-F238E27FC236}">
                      <a16:creationId xmlns:a16="http://schemas.microsoft.com/office/drawing/2014/main" id="{44D4DE1B-1B99-42F8-D0E3-3C0F13EC0E7C}"/>
                    </a:ext>
                  </a:extLst>
                </p:cNvPr>
                <p:cNvSpPr txBox="1">
                  <a:spLocks noRot="1" noChangeAspect="1" noMove="1" noResize="1" noEditPoints="1" noAdjustHandles="1" noChangeArrowheads="1" noChangeShapeType="1" noTextEdit="1"/>
                </p:cNvSpPr>
                <p:nvPr/>
              </p:nvSpPr>
              <p:spPr>
                <a:xfrm>
                  <a:off x="9018165" y="4934987"/>
                  <a:ext cx="354264" cy="276999"/>
                </a:xfrm>
                <a:prstGeom prst="rect">
                  <a:avLst/>
                </a:prstGeom>
                <a:blipFill>
                  <a:blip r:embed="rId8"/>
                  <a:stretch>
                    <a:fillRect l="-14286" r="-14286"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017BE60-B243-0C8E-F652-B0E182D1C911}"/>
                    </a:ext>
                  </a:extLst>
                </p:cNvPr>
                <p:cNvSpPr txBox="1"/>
                <p:nvPr/>
              </p:nvSpPr>
              <p:spPr>
                <a:xfrm>
                  <a:off x="9019128" y="5968685"/>
                  <a:ext cx="35426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9" name="TextBox 48">
                  <a:extLst>
                    <a:ext uri="{FF2B5EF4-FFF2-40B4-BE49-F238E27FC236}">
                      <a16:creationId xmlns:a16="http://schemas.microsoft.com/office/drawing/2014/main" id="{6017BE60-B243-0C8E-F652-B0E182D1C911}"/>
                    </a:ext>
                  </a:extLst>
                </p:cNvPr>
                <p:cNvSpPr txBox="1">
                  <a:spLocks noRot="1" noChangeAspect="1" noMove="1" noResize="1" noEditPoints="1" noAdjustHandles="1" noChangeArrowheads="1" noChangeShapeType="1" noTextEdit="1"/>
                </p:cNvSpPr>
                <p:nvPr/>
              </p:nvSpPr>
              <p:spPr>
                <a:xfrm>
                  <a:off x="9019128" y="5968685"/>
                  <a:ext cx="354264" cy="276999"/>
                </a:xfrm>
                <a:prstGeom prst="rect">
                  <a:avLst/>
                </a:prstGeom>
                <a:blipFill>
                  <a:blip r:embed="rId9"/>
                  <a:stretch>
                    <a:fillRect l="-3571" r="-14286" b="-8696"/>
                  </a:stretch>
                </a:blipFill>
              </p:spPr>
              <p:txBody>
                <a:bodyPr/>
                <a:lstStyle/>
                <a:p>
                  <a:r>
                    <a:rPr lang="en-US">
                      <a:noFill/>
                    </a:rPr>
                    <a:t> </a:t>
                  </a:r>
                </a:p>
              </p:txBody>
            </p:sp>
          </mc:Fallback>
        </mc:AlternateContent>
      </p:grpSp>
      <p:grpSp>
        <p:nvGrpSpPr>
          <p:cNvPr id="60" name="Group 59">
            <a:extLst>
              <a:ext uri="{FF2B5EF4-FFF2-40B4-BE49-F238E27FC236}">
                <a16:creationId xmlns:a16="http://schemas.microsoft.com/office/drawing/2014/main" id="{D0839BC8-DA38-A5FF-D725-3B035DA995B8}"/>
              </a:ext>
            </a:extLst>
          </p:cNvPr>
          <p:cNvGrpSpPr/>
          <p:nvPr/>
        </p:nvGrpSpPr>
        <p:grpSpPr>
          <a:xfrm>
            <a:off x="6020822" y="5821901"/>
            <a:ext cx="1933398" cy="673854"/>
            <a:chOff x="6020822" y="5821901"/>
            <a:chExt cx="1933398" cy="673854"/>
          </a:xfrm>
        </p:grpSpPr>
        <p:cxnSp>
          <p:nvCxnSpPr>
            <p:cNvPr id="57" name="Straight Arrow Connector 56">
              <a:extLst>
                <a:ext uri="{FF2B5EF4-FFF2-40B4-BE49-F238E27FC236}">
                  <a16:creationId xmlns:a16="http://schemas.microsoft.com/office/drawing/2014/main" id="{5EA16F5B-2679-BAB5-CB6C-B2673D2BA76C}"/>
                </a:ext>
              </a:extLst>
            </p:cNvPr>
            <p:cNvCxnSpPr>
              <a:cxnSpLocks/>
            </p:cNvCxnSpPr>
            <p:nvPr/>
          </p:nvCxnSpPr>
          <p:spPr>
            <a:xfrm flipV="1">
              <a:off x="7009098" y="5821901"/>
              <a:ext cx="178670" cy="31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3664AE1-88D4-0DA1-CC18-C55113BA44BD}"/>
                </a:ext>
              </a:extLst>
            </p:cNvPr>
            <p:cNvSpPr txBox="1"/>
            <p:nvPr/>
          </p:nvSpPr>
          <p:spPr>
            <a:xfrm>
              <a:off x="6020822" y="6064868"/>
              <a:ext cx="1933398" cy="430887"/>
            </a:xfrm>
            <a:prstGeom prst="rect">
              <a:avLst/>
            </a:prstGeom>
            <a:noFill/>
          </p:spPr>
          <p:txBody>
            <a:bodyPr wrap="square" rtlCol="0">
              <a:spAutoFit/>
            </a:bodyPr>
            <a:lstStyle>
              <a:defPPr>
                <a:defRPr lang="en-US"/>
              </a:defPPr>
              <a:lvl1pPr algn="ctr">
                <a:defRPr sz="11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Encoded training data passed through a circuit</a:t>
              </a:r>
            </a:p>
          </p:txBody>
        </p:sp>
      </p:grpSp>
    </p:spTree>
    <p:extLst>
      <p:ext uri="{BB962C8B-B14F-4D97-AF65-F5344CB8AC3E}">
        <p14:creationId xmlns:p14="http://schemas.microsoft.com/office/powerpoint/2010/main" val="58372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1" grpId="0"/>
      <p:bldP spid="32" grpId="0"/>
      <p:bldP spid="33" grpId="0" animBg="1"/>
      <p:bldP spid="35" grpId="0"/>
      <p:bldP spid="37" grpId="0"/>
      <p:bldP spid="38" grpId="0"/>
      <p:bldP spid="40" grpId="0"/>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898BA1-A4B1-96AE-9770-65CA5013AA7A}"/>
              </a:ext>
            </a:extLst>
          </p:cNvPr>
          <p:cNvSpPr>
            <a:spLocks noGrp="1"/>
          </p:cNvSpPr>
          <p:nvPr>
            <p:ph type="title"/>
          </p:nvPr>
        </p:nvSpPr>
        <p:spPr>
          <a:xfrm>
            <a:off x="86029" y="0"/>
            <a:ext cx="8353245" cy="770948"/>
          </a:xfrm>
        </p:spPr>
        <p:txBody>
          <a:bodyPr>
            <a:normAutofit/>
          </a:bodyPr>
          <a:lstStyle/>
          <a:p>
            <a:r>
              <a:rPr lang="en-IN" sz="3200" dirty="0"/>
              <a:t>VQA layout</a:t>
            </a:r>
          </a:p>
        </p:txBody>
      </p:sp>
      <p:sp>
        <p:nvSpPr>
          <p:cNvPr id="53" name="TextBox 52">
            <a:extLst>
              <a:ext uri="{FF2B5EF4-FFF2-40B4-BE49-F238E27FC236}">
                <a16:creationId xmlns:a16="http://schemas.microsoft.com/office/drawing/2014/main" id="{35C7F699-D817-B451-33EB-B5DE60D6E825}"/>
              </a:ext>
            </a:extLst>
          </p:cNvPr>
          <p:cNvSpPr txBox="1"/>
          <p:nvPr/>
        </p:nvSpPr>
        <p:spPr>
          <a:xfrm>
            <a:off x="420605" y="4566142"/>
            <a:ext cx="2589427" cy="1900841"/>
          </a:xfrm>
          <a:prstGeom prst="rect">
            <a:avLst/>
          </a:prstGeom>
          <a:noFill/>
        </p:spPr>
        <p:txBody>
          <a:bodyPr wrap="none" rtlCol="0">
            <a:spAutoFit/>
          </a:bodyPr>
          <a:lstStyle/>
          <a:p>
            <a:pPr>
              <a:lnSpc>
                <a:spcPct val="150000"/>
              </a:lnSpc>
            </a:pPr>
            <a:r>
              <a:rPr lang="en-US" sz="1600" b="1" dirty="0"/>
              <a:t>Encoding strategy</a:t>
            </a:r>
          </a:p>
          <a:p>
            <a:pPr marL="285750" indent="-285750">
              <a:lnSpc>
                <a:spcPct val="150000"/>
              </a:lnSpc>
              <a:buFont typeface="Arial" panose="020B0604020202020204" pitchFamily="34" charset="0"/>
              <a:buChar char="•"/>
            </a:pPr>
            <a:r>
              <a:rPr lang="en-US" sz="1600" dirty="0"/>
              <a:t>Occupation number basis</a:t>
            </a:r>
          </a:p>
          <a:p>
            <a:pPr marL="285750" indent="-285750">
              <a:lnSpc>
                <a:spcPct val="150000"/>
              </a:lnSpc>
              <a:buFont typeface="Arial" panose="020B0604020202020204" pitchFamily="34" charset="0"/>
              <a:buChar char="•"/>
            </a:pPr>
            <a:r>
              <a:rPr lang="en-US" sz="1600" dirty="0"/>
              <a:t>One hot encoding</a:t>
            </a:r>
          </a:p>
          <a:p>
            <a:pPr marL="285750" indent="-285750">
              <a:lnSpc>
                <a:spcPct val="150000"/>
              </a:lnSpc>
              <a:buFont typeface="Arial" panose="020B0604020202020204" pitchFamily="34" charset="0"/>
              <a:buChar char="•"/>
            </a:pPr>
            <a:r>
              <a:rPr lang="en-US" sz="1600" dirty="0"/>
              <a:t>Amplitude Encoding</a:t>
            </a:r>
          </a:p>
          <a:p>
            <a:pPr marL="285750" indent="-285750">
              <a:lnSpc>
                <a:spcPct val="150000"/>
              </a:lnSpc>
              <a:buFont typeface="Arial" panose="020B0604020202020204" pitchFamily="34" charset="0"/>
              <a:buChar char="•"/>
            </a:pPr>
            <a:r>
              <a:rPr lang="en-US" sz="1600" dirty="0"/>
              <a:t>Phase encoding</a:t>
            </a:r>
          </a:p>
        </p:txBody>
      </p:sp>
      <p:sp>
        <p:nvSpPr>
          <p:cNvPr id="55" name="TextBox 54">
            <a:extLst>
              <a:ext uri="{FF2B5EF4-FFF2-40B4-BE49-F238E27FC236}">
                <a16:creationId xmlns:a16="http://schemas.microsoft.com/office/drawing/2014/main" id="{2D7336E7-573A-F6F1-F780-053B40B1BF81}"/>
              </a:ext>
            </a:extLst>
          </p:cNvPr>
          <p:cNvSpPr txBox="1"/>
          <p:nvPr/>
        </p:nvSpPr>
        <p:spPr>
          <a:xfrm>
            <a:off x="4640636" y="4594413"/>
            <a:ext cx="2011576" cy="1531510"/>
          </a:xfrm>
          <a:prstGeom prst="rect">
            <a:avLst/>
          </a:prstGeom>
          <a:noFill/>
        </p:spPr>
        <p:txBody>
          <a:bodyPr wrap="none" rtlCol="0">
            <a:spAutoFit/>
          </a:bodyPr>
          <a:lstStyle/>
          <a:p>
            <a:pPr>
              <a:lnSpc>
                <a:spcPct val="150000"/>
              </a:lnSpc>
            </a:pPr>
            <a:r>
              <a:rPr lang="en-US" sz="1600" b="1" dirty="0"/>
              <a:t>Ansatz</a:t>
            </a:r>
          </a:p>
          <a:p>
            <a:pPr marL="285750" indent="-285750">
              <a:lnSpc>
                <a:spcPct val="150000"/>
              </a:lnSpc>
              <a:buFont typeface="Arial" panose="020B0604020202020204" pitchFamily="34" charset="0"/>
              <a:buChar char="•"/>
            </a:pPr>
            <a:r>
              <a:rPr lang="en-US" sz="1600" dirty="0"/>
              <a:t>Domain inspired</a:t>
            </a:r>
          </a:p>
          <a:p>
            <a:pPr marL="285750" indent="-285750">
              <a:lnSpc>
                <a:spcPct val="150000"/>
              </a:lnSpc>
              <a:buFont typeface="Arial" panose="020B0604020202020204" pitchFamily="34" charset="0"/>
              <a:buChar char="•"/>
            </a:pPr>
            <a:r>
              <a:rPr lang="en-US" sz="1600" dirty="0"/>
              <a:t>Hardware Efficient</a:t>
            </a:r>
          </a:p>
          <a:p>
            <a:pPr marL="285750" indent="-285750">
              <a:lnSpc>
                <a:spcPct val="150000"/>
              </a:lnSpc>
              <a:buFont typeface="Arial" panose="020B0604020202020204" pitchFamily="34" charset="0"/>
              <a:buChar char="•"/>
            </a:pPr>
            <a:r>
              <a:rPr lang="en-US" sz="1600" dirty="0"/>
              <a:t>QAOA</a:t>
            </a:r>
          </a:p>
        </p:txBody>
      </p:sp>
      <p:sp>
        <p:nvSpPr>
          <p:cNvPr id="56" name="TextBox 55">
            <a:extLst>
              <a:ext uri="{FF2B5EF4-FFF2-40B4-BE49-F238E27FC236}">
                <a16:creationId xmlns:a16="http://schemas.microsoft.com/office/drawing/2014/main" id="{381725E1-9050-B5E9-84F9-DADDEC591533}"/>
              </a:ext>
            </a:extLst>
          </p:cNvPr>
          <p:cNvSpPr txBox="1"/>
          <p:nvPr/>
        </p:nvSpPr>
        <p:spPr>
          <a:xfrm>
            <a:off x="8303541" y="4107856"/>
            <a:ext cx="2119747" cy="1162178"/>
          </a:xfrm>
          <a:prstGeom prst="rect">
            <a:avLst/>
          </a:prstGeom>
          <a:noFill/>
        </p:spPr>
        <p:txBody>
          <a:bodyPr wrap="none" rtlCol="0">
            <a:spAutoFit/>
          </a:bodyPr>
          <a:lstStyle/>
          <a:p>
            <a:pPr>
              <a:lnSpc>
                <a:spcPct val="150000"/>
              </a:lnSpc>
            </a:pPr>
            <a:r>
              <a:rPr lang="en-US" sz="1600" b="1" dirty="0"/>
              <a:t>Optimizer</a:t>
            </a:r>
          </a:p>
          <a:p>
            <a:pPr marL="285750" indent="-285750">
              <a:lnSpc>
                <a:spcPct val="150000"/>
              </a:lnSpc>
              <a:buFont typeface="Arial" panose="020B0604020202020204" pitchFamily="34" charset="0"/>
              <a:buChar char="•"/>
            </a:pPr>
            <a:r>
              <a:rPr lang="en-US" sz="1600" dirty="0"/>
              <a:t>Gradient based</a:t>
            </a:r>
          </a:p>
          <a:p>
            <a:pPr marL="285750" indent="-285750">
              <a:lnSpc>
                <a:spcPct val="150000"/>
              </a:lnSpc>
              <a:buFont typeface="Arial" panose="020B0604020202020204" pitchFamily="34" charset="0"/>
              <a:buChar char="•"/>
            </a:pPr>
            <a:r>
              <a:rPr lang="en-US" sz="1600" dirty="0"/>
              <a:t>Non-gradient based</a:t>
            </a:r>
          </a:p>
        </p:txBody>
      </p:sp>
      <p:grpSp>
        <p:nvGrpSpPr>
          <p:cNvPr id="2" name="Group 1">
            <a:extLst>
              <a:ext uri="{FF2B5EF4-FFF2-40B4-BE49-F238E27FC236}">
                <a16:creationId xmlns:a16="http://schemas.microsoft.com/office/drawing/2014/main" id="{B95BB299-88AC-0882-1CC0-9F49A14E25A3}"/>
              </a:ext>
            </a:extLst>
          </p:cNvPr>
          <p:cNvGrpSpPr/>
          <p:nvPr/>
        </p:nvGrpSpPr>
        <p:grpSpPr>
          <a:xfrm>
            <a:off x="301933" y="920916"/>
            <a:ext cx="10296410" cy="3531106"/>
            <a:chOff x="301933" y="920916"/>
            <a:chExt cx="10296410" cy="3531106"/>
          </a:xfrm>
        </p:grpSpPr>
        <p:sp>
          <p:nvSpPr>
            <p:cNvPr id="33" name="Rectangle 32">
              <a:extLst>
                <a:ext uri="{FF2B5EF4-FFF2-40B4-BE49-F238E27FC236}">
                  <a16:creationId xmlns:a16="http://schemas.microsoft.com/office/drawing/2014/main" id="{60BE5267-ED10-B603-30AC-32EC6C78EA30}"/>
                </a:ext>
              </a:extLst>
            </p:cNvPr>
            <p:cNvSpPr/>
            <p:nvPr/>
          </p:nvSpPr>
          <p:spPr>
            <a:xfrm>
              <a:off x="420605" y="1456573"/>
              <a:ext cx="7178565" cy="2995449"/>
            </a:xfrm>
            <a:prstGeom prst="rect">
              <a:avLst/>
            </a:prstGeom>
            <a:solidFill>
              <a:schemeClr val="accent1">
                <a:alpha val="1583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71B5B5E-02A8-6427-0F1B-75CBFC736B34}"/>
                </a:ext>
              </a:extLst>
            </p:cNvPr>
            <p:cNvSpPr/>
            <p:nvPr/>
          </p:nvSpPr>
          <p:spPr>
            <a:xfrm>
              <a:off x="4171352" y="2314528"/>
              <a:ext cx="1376037" cy="127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Ansatz Prep</a:t>
              </a:r>
            </a:p>
          </p:txBody>
        </p:sp>
        <p:cxnSp>
          <p:nvCxnSpPr>
            <p:cNvPr id="7" name="Straight Connector 6">
              <a:extLst>
                <a:ext uri="{FF2B5EF4-FFF2-40B4-BE49-F238E27FC236}">
                  <a16:creationId xmlns:a16="http://schemas.microsoft.com/office/drawing/2014/main" id="{8D0C4C58-CB80-4C41-47FA-F6AD94EB0F05}"/>
                </a:ext>
              </a:extLst>
            </p:cNvPr>
            <p:cNvCxnSpPr/>
            <p:nvPr/>
          </p:nvCxnSpPr>
          <p:spPr>
            <a:xfrm>
              <a:off x="1185507" y="2453079"/>
              <a:ext cx="64585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69A193C-677D-1C80-5A9A-E9A6C02D2B62}"/>
                </a:ext>
              </a:extLst>
            </p:cNvPr>
            <p:cNvCxnSpPr/>
            <p:nvPr/>
          </p:nvCxnSpPr>
          <p:spPr>
            <a:xfrm>
              <a:off x="1185507" y="3342004"/>
              <a:ext cx="64585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F7DADD2-C4F1-D9FA-E46B-C5606D665D6B}"/>
                </a:ext>
              </a:extLst>
            </p:cNvPr>
            <p:cNvCxnSpPr/>
            <p:nvPr/>
          </p:nvCxnSpPr>
          <p:spPr>
            <a:xfrm>
              <a:off x="5547389" y="2527081"/>
              <a:ext cx="64585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CB0678E-D27E-28F1-D5C5-44FE460F5685}"/>
                </a:ext>
              </a:extLst>
            </p:cNvPr>
            <p:cNvCxnSpPr/>
            <p:nvPr/>
          </p:nvCxnSpPr>
          <p:spPr>
            <a:xfrm>
              <a:off x="5553880" y="3318762"/>
              <a:ext cx="645850"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006263C-FFF6-7E7E-6104-807010DC3195}"/>
                    </a:ext>
                  </a:extLst>
                </p:cNvPr>
                <p:cNvSpPr txBox="1"/>
                <p:nvPr/>
              </p:nvSpPr>
              <p:spPr>
                <a:xfrm>
                  <a:off x="4009888" y="3611738"/>
                  <a:ext cx="1917946"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1800" b="0" i="0" smtClean="0">
                            <a:latin typeface="Cambria Math" panose="02040503050406030204" pitchFamily="18" charset="0"/>
                            <a:cs typeface="Times New Roman" panose="02020603050405020304" pitchFamily="18" charset="0"/>
                          </a:rPr>
                          <m:t>|</m:t>
                        </m:r>
                        <m:r>
                          <a:rPr lang="en-IN" sz="1800" b="0" i="1" smtClean="0">
                            <a:latin typeface="Cambria Math" panose="02040503050406030204" pitchFamily="18" charset="0"/>
                            <a:cs typeface="Times New Roman" panose="02020603050405020304" pitchFamily="18" charset="0"/>
                          </a:rPr>
                          <m:t>𝜓</m:t>
                        </m:r>
                        <m:r>
                          <a:rPr lang="en-IN" sz="1800" b="0" i="1" smtClean="0">
                            <a:latin typeface="Cambria Math" panose="02040503050406030204" pitchFamily="18" charset="0"/>
                            <a:cs typeface="Times New Roman" panose="02020603050405020304" pitchFamily="18" charset="0"/>
                          </a:rPr>
                          <m:t>⟩</m:t>
                        </m:r>
                        <m:r>
                          <a:rPr lang="en-IN" sz="1800" b="0" i="0" smtClean="0">
                            <a:latin typeface="Cambria Math" panose="02040503050406030204" pitchFamily="18" charset="0"/>
                            <a:cs typeface="Times New Roman" panose="02020603050405020304" pitchFamily="18" charset="0"/>
                          </a:rPr>
                          <m:t>=</m:t>
                        </m:r>
                        <m:r>
                          <a:rPr lang="en-IN" sz="1800" b="0" i="1" smtClean="0">
                            <a:latin typeface="Cambria Math" panose="02040503050406030204" pitchFamily="18" charset="0"/>
                            <a:cs typeface="Times New Roman" panose="02020603050405020304" pitchFamily="18" charset="0"/>
                          </a:rPr>
                          <m:t>𝑈</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𝜃</m:t>
                        </m:r>
                        <m:r>
                          <a:rPr lang="en-US" sz="1800" b="0" i="1" smtClean="0">
                            <a:latin typeface="Cambria Math" panose="02040503050406030204" pitchFamily="18" charset="0"/>
                            <a:cs typeface="Times New Roman" panose="02020603050405020304" pitchFamily="18" charset="0"/>
                          </a:rPr>
                          <m:t>)</m:t>
                        </m:r>
                        <m:sSub>
                          <m:sSubPr>
                            <m:ctrlPr>
                              <a:rPr lang="en-IN" sz="1800" b="0" i="1" smtClean="0">
                                <a:latin typeface="Cambria Math" panose="02040503050406030204" pitchFamily="18" charset="0"/>
                                <a:cs typeface="Times New Roman" panose="02020603050405020304" pitchFamily="18" charset="0"/>
                              </a:rPr>
                            </m:ctrlPr>
                          </m:sSubPr>
                          <m:e>
                            <m:r>
                              <a:rPr lang="en-IN" sz="1800" b="0" i="1" smtClean="0">
                                <a:latin typeface="Cambria Math" panose="02040503050406030204" pitchFamily="18" charset="0"/>
                                <a:cs typeface="Times New Roman" panose="02020603050405020304" pitchFamily="18" charset="0"/>
                              </a:rPr>
                              <m:t>|</m:t>
                            </m:r>
                            <m:r>
                              <a:rPr lang="en-IN" sz="1800" b="0" i="1" smtClean="0">
                                <a:latin typeface="Cambria Math" panose="02040503050406030204" pitchFamily="18" charset="0"/>
                                <a:cs typeface="Times New Roman" panose="02020603050405020304" pitchFamily="18" charset="0"/>
                              </a:rPr>
                              <m:t>𝜙</m:t>
                            </m:r>
                          </m:e>
                          <m:sub>
                            <m:r>
                              <a:rPr lang="en-IN" sz="1800" b="0" i="1" smtClean="0">
                                <a:latin typeface="Cambria Math" panose="02040503050406030204" pitchFamily="18" charset="0"/>
                                <a:cs typeface="Times New Roman" panose="02020603050405020304" pitchFamily="18" charset="0"/>
                              </a:rPr>
                              <m:t>𝑟𝑒𝑓</m:t>
                            </m:r>
                          </m:sub>
                        </m:sSub>
                        <m:r>
                          <a:rPr lang="en-IN" sz="1800" b="0" i="1" smtClean="0">
                            <a:latin typeface="Cambria Math" panose="02040503050406030204" pitchFamily="18" charset="0"/>
                            <a:cs typeface="Times New Roman" panose="02020603050405020304" pitchFamily="18" charset="0"/>
                          </a:rPr>
                          <m:t>⟩</m:t>
                        </m:r>
                      </m:oMath>
                    </m:oMathPara>
                  </a14:m>
                  <a:endParaRPr lang="en-IN" dirty="0"/>
                </a:p>
              </p:txBody>
            </p:sp>
          </mc:Choice>
          <mc:Fallback xmlns="">
            <p:sp>
              <p:nvSpPr>
                <p:cNvPr id="11" name="TextBox 10">
                  <a:extLst>
                    <a:ext uri="{FF2B5EF4-FFF2-40B4-BE49-F238E27FC236}">
                      <a16:creationId xmlns:a16="http://schemas.microsoft.com/office/drawing/2014/main" id="{A006263C-FFF6-7E7E-6104-807010DC3195}"/>
                    </a:ext>
                  </a:extLst>
                </p:cNvPr>
                <p:cNvSpPr txBox="1">
                  <a:spLocks noRot="1" noChangeAspect="1" noMove="1" noResize="1" noEditPoints="1" noAdjustHandles="1" noChangeArrowheads="1" noChangeShapeType="1" noTextEdit="1"/>
                </p:cNvSpPr>
                <p:nvPr/>
              </p:nvSpPr>
              <p:spPr>
                <a:xfrm>
                  <a:off x="4009888" y="3611738"/>
                  <a:ext cx="1917946" cy="391582"/>
                </a:xfrm>
                <a:prstGeom prst="rect">
                  <a:avLst/>
                </a:prstGeom>
                <a:blipFill>
                  <a:blip r:embed="rId2"/>
                  <a:stretch>
                    <a:fillRect r="-658"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593BC6A-6798-6109-D573-2441B4EB16D4}"/>
                    </a:ext>
                  </a:extLst>
                </p:cNvPr>
                <p:cNvSpPr txBox="1"/>
                <p:nvPr/>
              </p:nvSpPr>
              <p:spPr>
                <a:xfrm>
                  <a:off x="3207394" y="1919100"/>
                  <a:ext cx="1027590"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1800" b="0" i="1" smtClean="0">
                                <a:latin typeface="Cambria Math" panose="02040503050406030204" pitchFamily="18" charset="0"/>
                                <a:cs typeface="Times New Roman" panose="02020603050405020304" pitchFamily="18" charset="0"/>
                              </a:rPr>
                            </m:ctrlPr>
                          </m:sSubPr>
                          <m:e>
                            <m:r>
                              <a:rPr lang="en-IN" sz="1800" b="0" i="1" smtClean="0">
                                <a:latin typeface="Cambria Math" panose="02040503050406030204" pitchFamily="18" charset="0"/>
                                <a:cs typeface="Times New Roman" panose="02020603050405020304" pitchFamily="18" charset="0"/>
                              </a:rPr>
                              <m:t>|</m:t>
                            </m:r>
                            <m:r>
                              <a:rPr lang="en-IN" sz="1800" b="0" i="1" smtClean="0">
                                <a:latin typeface="Cambria Math" panose="02040503050406030204" pitchFamily="18" charset="0"/>
                                <a:cs typeface="Times New Roman" panose="02020603050405020304" pitchFamily="18" charset="0"/>
                              </a:rPr>
                              <m:t>𝜙</m:t>
                            </m:r>
                          </m:e>
                          <m:sub>
                            <m:r>
                              <a:rPr lang="en-IN" sz="1800" b="0" i="1" smtClean="0">
                                <a:latin typeface="Cambria Math" panose="02040503050406030204" pitchFamily="18" charset="0"/>
                                <a:cs typeface="Times New Roman" panose="02020603050405020304" pitchFamily="18" charset="0"/>
                              </a:rPr>
                              <m:t>𝑟𝑒𝑓</m:t>
                            </m:r>
                          </m:sub>
                        </m:sSub>
                        <m:r>
                          <a:rPr lang="en-IN" sz="1800" b="0" i="1" smtClean="0">
                            <a:latin typeface="Cambria Math" panose="02040503050406030204" pitchFamily="18" charset="0"/>
                            <a:cs typeface="Times New Roman" panose="02020603050405020304" pitchFamily="18" charset="0"/>
                          </a:rPr>
                          <m:t>⟩</m:t>
                        </m:r>
                      </m:oMath>
                    </m:oMathPara>
                  </a14:m>
                  <a:endParaRPr lang="en-IN" dirty="0"/>
                </a:p>
              </p:txBody>
            </p:sp>
          </mc:Choice>
          <mc:Fallback xmlns="">
            <p:sp>
              <p:nvSpPr>
                <p:cNvPr id="12" name="TextBox 11">
                  <a:extLst>
                    <a:ext uri="{FF2B5EF4-FFF2-40B4-BE49-F238E27FC236}">
                      <a16:creationId xmlns:a16="http://schemas.microsoft.com/office/drawing/2014/main" id="{4593BC6A-6798-6109-D573-2441B4EB16D4}"/>
                    </a:ext>
                  </a:extLst>
                </p:cNvPr>
                <p:cNvSpPr txBox="1">
                  <a:spLocks noRot="1" noChangeAspect="1" noMove="1" noResize="1" noEditPoints="1" noAdjustHandles="1" noChangeArrowheads="1" noChangeShapeType="1" noTextEdit="1"/>
                </p:cNvSpPr>
                <p:nvPr/>
              </p:nvSpPr>
              <p:spPr>
                <a:xfrm>
                  <a:off x="3207394" y="1919100"/>
                  <a:ext cx="1027590" cy="391582"/>
                </a:xfrm>
                <a:prstGeom prst="rect">
                  <a:avLst/>
                </a:prstGeom>
                <a:blipFill>
                  <a:blip r:embed="rId3"/>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B3639A5-0B34-98DD-7B81-92A0467192D8}"/>
                    </a:ext>
                  </a:extLst>
                </p:cNvPr>
                <p:cNvSpPr txBox="1"/>
                <p:nvPr/>
              </p:nvSpPr>
              <p:spPr>
                <a:xfrm>
                  <a:off x="5408676" y="2088410"/>
                  <a:ext cx="90330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1800" b="0" i="0" smtClean="0">
                            <a:latin typeface="Cambria Math" panose="02040503050406030204" pitchFamily="18" charset="0"/>
                            <a:cs typeface="Times New Roman" panose="02020603050405020304" pitchFamily="18" charset="0"/>
                          </a:rPr>
                          <m:t>|</m:t>
                        </m:r>
                        <m:r>
                          <a:rPr lang="en-IN" sz="1800" b="0" i="1" smtClean="0">
                            <a:latin typeface="Cambria Math" panose="02040503050406030204" pitchFamily="18" charset="0"/>
                            <a:cs typeface="Times New Roman" panose="02020603050405020304" pitchFamily="18" charset="0"/>
                          </a:rPr>
                          <m:t>𝜓</m:t>
                        </m:r>
                        <m:r>
                          <a:rPr lang="en-IN" sz="1800" b="0" i="1" smtClean="0">
                            <a:latin typeface="Cambria Math" panose="02040503050406030204" pitchFamily="18" charset="0"/>
                            <a:cs typeface="Times New Roman" panose="02020603050405020304" pitchFamily="18" charset="0"/>
                          </a:rPr>
                          <m:t>⟩</m:t>
                        </m:r>
                      </m:oMath>
                    </m:oMathPara>
                  </a14:m>
                  <a:endParaRPr lang="en-IN" dirty="0"/>
                </a:p>
              </p:txBody>
            </p:sp>
          </mc:Choice>
          <mc:Fallback xmlns="">
            <p:sp>
              <p:nvSpPr>
                <p:cNvPr id="13" name="TextBox 12">
                  <a:extLst>
                    <a:ext uri="{FF2B5EF4-FFF2-40B4-BE49-F238E27FC236}">
                      <a16:creationId xmlns:a16="http://schemas.microsoft.com/office/drawing/2014/main" id="{8B3639A5-0B34-98DD-7B81-92A0467192D8}"/>
                    </a:ext>
                  </a:extLst>
                </p:cNvPr>
                <p:cNvSpPr txBox="1">
                  <a:spLocks noRot="1" noChangeAspect="1" noMove="1" noResize="1" noEditPoints="1" noAdjustHandles="1" noChangeArrowheads="1" noChangeShapeType="1" noTextEdit="1"/>
                </p:cNvSpPr>
                <p:nvPr/>
              </p:nvSpPr>
              <p:spPr>
                <a:xfrm>
                  <a:off x="5408676" y="2088410"/>
                  <a:ext cx="903303" cy="369332"/>
                </a:xfrm>
                <a:prstGeom prst="rect">
                  <a:avLst/>
                </a:prstGeom>
                <a:blipFill>
                  <a:blip r:embed="rId4"/>
                  <a:stretch>
                    <a:fillRect b="-13333"/>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ED216136-A509-808A-B667-E64C2017A405}"/>
                </a:ext>
              </a:extLst>
            </p:cNvPr>
            <p:cNvPicPr>
              <a:picLocks noChangeAspect="1"/>
            </p:cNvPicPr>
            <p:nvPr/>
          </p:nvPicPr>
          <p:blipFill>
            <a:blip r:embed="rId5"/>
            <a:stretch>
              <a:fillRect/>
            </a:stretch>
          </p:blipFill>
          <p:spPr>
            <a:xfrm>
              <a:off x="6173265" y="2335380"/>
              <a:ext cx="361765" cy="365972"/>
            </a:xfrm>
            <a:prstGeom prst="rect">
              <a:avLst/>
            </a:prstGeom>
          </p:spPr>
        </p:pic>
        <p:pic>
          <p:nvPicPr>
            <p:cNvPr id="15" name="Picture 14">
              <a:extLst>
                <a:ext uri="{FF2B5EF4-FFF2-40B4-BE49-F238E27FC236}">
                  <a16:creationId xmlns:a16="http://schemas.microsoft.com/office/drawing/2014/main" id="{DA15B2AE-01E4-51AA-60A2-CAB94FEBE670}"/>
                </a:ext>
              </a:extLst>
            </p:cNvPr>
            <p:cNvPicPr>
              <a:picLocks noChangeAspect="1"/>
            </p:cNvPicPr>
            <p:nvPr/>
          </p:nvPicPr>
          <p:blipFill>
            <a:blip r:embed="rId5"/>
            <a:stretch>
              <a:fillRect/>
            </a:stretch>
          </p:blipFill>
          <p:spPr>
            <a:xfrm>
              <a:off x="6199729" y="3162893"/>
              <a:ext cx="361765" cy="365972"/>
            </a:xfrm>
            <a:prstGeom prst="rect">
              <a:avLst/>
            </a:prstGeom>
          </p:spPr>
        </p:pic>
        <p:cxnSp>
          <p:nvCxnSpPr>
            <p:cNvPr id="17" name="Straight Connector 16">
              <a:extLst>
                <a:ext uri="{FF2B5EF4-FFF2-40B4-BE49-F238E27FC236}">
                  <a16:creationId xmlns:a16="http://schemas.microsoft.com/office/drawing/2014/main" id="{4C6E9BAC-E968-0FD4-1D9F-D4CD71A1C908}"/>
                </a:ext>
              </a:extLst>
            </p:cNvPr>
            <p:cNvCxnSpPr>
              <a:cxnSpLocks/>
            </p:cNvCxnSpPr>
            <p:nvPr/>
          </p:nvCxnSpPr>
          <p:spPr>
            <a:xfrm>
              <a:off x="6535029" y="2534477"/>
              <a:ext cx="18143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ABE382F-1A1A-F62F-BD08-9219C9C0D31B}"/>
                </a:ext>
              </a:extLst>
            </p:cNvPr>
            <p:cNvCxnSpPr>
              <a:cxnSpLocks/>
            </p:cNvCxnSpPr>
            <p:nvPr/>
          </p:nvCxnSpPr>
          <p:spPr>
            <a:xfrm>
              <a:off x="6561494" y="3317790"/>
              <a:ext cx="181437"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8AEB889-1D8F-FB54-DBCC-8747F08179AF}"/>
                    </a:ext>
                  </a:extLst>
                </p:cNvPr>
                <p:cNvSpPr txBox="1"/>
                <p:nvPr/>
              </p:nvSpPr>
              <p:spPr>
                <a:xfrm>
                  <a:off x="301933" y="2262895"/>
                  <a:ext cx="102759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|0</m:t>
                        </m:r>
                        <m:r>
                          <a:rPr lang="en-IN" sz="1800" b="0" i="1" smtClean="0">
                            <a:latin typeface="Cambria Math" panose="02040503050406030204" pitchFamily="18" charset="0"/>
                            <a:cs typeface="Times New Roman" panose="02020603050405020304" pitchFamily="18" charset="0"/>
                          </a:rPr>
                          <m:t>⟩</m:t>
                        </m:r>
                      </m:oMath>
                    </m:oMathPara>
                  </a14:m>
                  <a:endParaRPr lang="en-IN" dirty="0"/>
                </a:p>
              </p:txBody>
            </p:sp>
          </mc:Choice>
          <mc:Fallback xmlns="">
            <p:sp>
              <p:nvSpPr>
                <p:cNvPr id="19" name="TextBox 18">
                  <a:extLst>
                    <a:ext uri="{FF2B5EF4-FFF2-40B4-BE49-F238E27FC236}">
                      <a16:creationId xmlns:a16="http://schemas.microsoft.com/office/drawing/2014/main" id="{88AEB889-1D8F-FB54-DBCC-8747F08179AF}"/>
                    </a:ext>
                  </a:extLst>
                </p:cNvPr>
                <p:cNvSpPr txBox="1">
                  <a:spLocks noRot="1" noChangeAspect="1" noMove="1" noResize="1" noEditPoints="1" noAdjustHandles="1" noChangeArrowheads="1" noChangeShapeType="1" noTextEdit="1"/>
                </p:cNvSpPr>
                <p:nvPr/>
              </p:nvSpPr>
              <p:spPr>
                <a:xfrm>
                  <a:off x="301933" y="2262895"/>
                  <a:ext cx="102759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DA559BD-AE43-3080-20DA-7A71FF50DCC5}"/>
                    </a:ext>
                  </a:extLst>
                </p:cNvPr>
                <p:cNvSpPr txBox="1"/>
                <p:nvPr/>
              </p:nvSpPr>
              <p:spPr>
                <a:xfrm>
                  <a:off x="301933" y="3157998"/>
                  <a:ext cx="102759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|0</m:t>
                        </m:r>
                        <m:r>
                          <a:rPr lang="en-IN" sz="1800" b="0" i="1" smtClean="0">
                            <a:latin typeface="Cambria Math" panose="02040503050406030204" pitchFamily="18" charset="0"/>
                            <a:cs typeface="Times New Roman" panose="02020603050405020304" pitchFamily="18" charset="0"/>
                          </a:rPr>
                          <m:t>⟩</m:t>
                        </m:r>
                      </m:oMath>
                    </m:oMathPara>
                  </a14:m>
                  <a:endParaRPr lang="en-IN" dirty="0"/>
                </a:p>
              </p:txBody>
            </p:sp>
          </mc:Choice>
          <mc:Fallback xmlns="">
            <p:sp>
              <p:nvSpPr>
                <p:cNvPr id="20" name="TextBox 19">
                  <a:extLst>
                    <a:ext uri="{FF2B5EF4-FFF2-40B4-BE49-F238E27FC236}">
                      <a16:creationId xmlns:a16="http://schemas.microsoft.com/office/drawing/2014/main" id="{3DA559BD-AE43-3080-20DA-7A71FF50DCC5}"/>
                    </a:ext>
                  </a:extLst>
                </p:cNvPr>
                <p:cNvSpPr txBox="1">
                  <a:spLocks noRot="1" noChangeAspect="1" noMove="1" noResize="1" noEditPoints="1" noAdjustHandles="1" noChangeArrowheads="1" noChangeShapeType="1" noTextEdit="1"/>
                </p:cNvSpPr>
                <p:nvPr/>
              </p:nvSpPr>
              <p:spPr>
                <a:xfrm>
                  <a:off x="301933" y="3157998"/>
                  <a:ext cx="1027590" cy="369332"/>
                </a:xfrm>
                <a:prstGeom prst="rect">
                  <a:avLst/>
                </a:prstGeom>
                <a:blipFill>
                  <a:blip r:embed="rId7"/>
                  <a:stretch>
                    <a:fillRect b="-16667"/>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6CC8446F-692B-E2EE-53F8-E5DA9817E966}"/>
                </a:ext>
              </a:extLst>
            </p:cNvPr>
            <p:cNvCxnSpPr>
              <a:cxnSpLocks/>
            </p:cNvCxnSpPr>
            <p:nvPr/>
          </p:nvCxnSpPr>
          <p:spPr>
            <a:xfrm>
              <a:off x="1508432" y="2507503"/>
              <a:ext cx="0" cy="76197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1E97E1E-5A19-9D66-4150-0941695C99D8}"/>
                    </a:ext>
                  </a:extLst>
                </p:cNvPr>
                <p:cNvSpPr txBox="1"/>
                <p:nvPr/>
              </p:nvSpPr>
              <p:spPr>
                <a:xfrm>
                  <a:off x="994637" y="1945966"/>
                  <a:ext cx="1027590" cy="3929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Times New Roman" panose="02020603050405020304" pitchFamily="18" charset="0"/>
                              </a:rPr>
                            </m:ctrlPr>
                          </m:sSupPr>
                          <m:e>
                            <m:d>
                              <m:dPr>
                                <m:begChr m:val="|"/>
                                <m:endChr m:val="⟩"/>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0</m:t>
                                </m:r>
                              </m:e>
                            </m:d>
                          </m:e>
                          <m:sup>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𝑛</m:t>
                            </m:r>
                          </m:sup>
                        </m:sSup>
                      </m:oMath>
                    </m:oMathPara>
                  </a14:m>
                  <a:endParaRPr lang="en-IN" dirty="0"/>
                </a:p>
              </p:txBody>
            </p:sp>
          </mc:Choice>
          <mc:Fallback xmlns="">
            <p:sp>
              <p:nvSpPr>
                <p:cNvPr id="24" name="TextBox 23">
                  <a:extLst>
                    <a:ext uri="{FF2B5EF4-FFF2-40B4-BE49-F238E27FC236}">
                      <a16:creationId xmlns:a16="http://schemas.microsoft.com/office/drawing/2014/main" id="{B1E97E1E-5A19-9D66-4150-0941695C99D8}"/>
                    </a:ext>
                  </a:extLst>
                </p:cNvPr>
                <p:cNvSpPr txBox="1">
                  <a:spLocks noRot="1" noChangeAspect="1" noMove="1" noResize="1" noEditPoints="1" noAdjustHandles="1" noChangeArrowheads="1" noChangeShapeType="1" noTextEdit="1"/>
                </p:cNvSpPr>
                <p:nvPr/>
              </p:nvSpPr>
              <p:spPr>
                <a:xfrm>
                  <a:off x="994637" y="1945966"/>
                  <a:ext cx="1027590" cy="392993"/>
                </a:xfrm>
                <a:prstGeom prst="rect">
                  <a:avLst/>
                </a:prstGeom>
                <a:blipFill>
                  <a:blip r:embed="rId8"/>
                  <a:stretch>
                    <a:fillRect/>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6BF964A0-5B3B-0E56-55BD-060F178A4AA2}"/>
                </a:ext>
              </a:extLst>
            </p:cNvPr>
            <p:cNvSpPr/>
            <p:nvPr/>
          </p:nvSpPr>
          <p:spPr>
            <a:xfrm>
              <a:off x="1831357" y="2265707"/>
              <a:ext cx="1376037" cy="1328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Encoding</a:t>
              </a:r>
            </a:p>
            <a:p>
              <a:pPr algn="ctr"/>
              <a:r>
                <a:rPr lang="en-IN" dirty="0"/>
                <a:t>Strategy</a:t>
              </a:r>
            </a:p>
          </p:txBody>
        </p:sp>
        <p:cxnSp>
          <p:nvCxnSpPr>
            <p:cNvPr id="26" name="Straight Connector 25">
              <a:extLst>
                <a:ext uri="{FF2B5EF4-FFF2-40B4-BE49-F238E27FC236}">
                  <a16:creationId xmlns:a16="http://schemas.microsoft.com/office/drawing/2014/main" id="{4A90FB80-22C7-04C2-8740-3A9CD68D4066}"/>
                </a:ext>
              </a:extLst>
            </p:cNvPr>
            <p:cNvCxnSpPr>
              <a:cxnSpLocks/>
            </p:cNvCxnSpPr>
            <p:nvPr/>
          </p:nvCxnSpPr>
          <p:spPr>
            <a:xfrm>
              <a:off x="3207394" y="2464470"/>
              <a:ext cx="947291"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F669305-1A9A-1292-F1D2-F7064103CABC}"/>
                </a:ext>
              </a:extLst>
            </p:cNvPr>
            <p:cNvCxnSpPr>
              <a:cxnSpLocks/>
            </p:cNvCxnSpPr>
            <p:nvPr/>
          </p:nvCxnSpPr>
          <p:spPr>
            <a:xfrm>
              <a:off x="3207394" y="3342004"/>
              <a:ext cx="947291" cy="0"/>
            </a:xfrm>
            <a:prstGeom prst="line">
              <a:avLst/>
            </a:prstGeom>
            <a:ln w="254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592BACC-9B98-5441-53EA-5E54A4860D2C}"/>
                    </a:ext>
                  </a:extLst>
                </p:cNvPr>
                <p:cNvSpPr txBox="1"/>
                <p:nvPr/>
              </p:nvSpPr>
              <p:spPr>
                <a:xfrm>
                  <a:off x="6437323" y="2690654"/>
                  <a:ext cx="896007" cy="4023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IN" sz="1800" i="1" smtClean="0">
                                <a:latin typeface="Cambria Math" panose="02040503050406030204" pitchFamily="18" charset="0"/>
                              </a:rPr>
                            </m:ctrlPr>
                          </m:dPr>
                          <m:e>
                            <m:acc>
                              <m:accPr>
                                <m:chr m:val="̂"/>
                                <m:ctrlPr>
                                  <a:rPr lang="en-US" sz="1800" i="1" dirty="0">
                                    <a:latin typeface="Cambria Math" panose="02040503050406030204" pitchFamily="18" charset="0"/>
                                  </a:rPr>
                                </m:ctrlPr>
                              </m:accPr>
                              <m:e>
                                <m:r>
                                  <a:rPr lang="en-US" sz="1800" i="1" dirty="0">
                                    <a:latin typeface="Cambria Math" panose="02040503050406030204" pitchFamily="18" charset="0"/>
                                  </a:rPr>
                                  <m:t>𝐻</m:t>
                                </m:r>
                              </m:e>
                            </m:acc>
                          </m:e>
                        </m:d>
                      </m:oMath>
                    </m:oMathPara>
                  </a14:m>
                  <a:endParaRPr lang="en-US" dirty="0"/>
                </a:p>
              </p:txBody>
            </p:sp>
          </mc:Choice>
          <mc:Fallback xmlns="">
            <p:sp>
              <p:nvSpPr>
                <p:cNvPr id="32" name="TextBox 31">
                  <a:extLst>
                    <a:ext uri="{FF2B5EF4-FFF2-40B4-BE49-F238E27FC236}">
                      <a16:creationId xmlns:a16="http://schemas.microsoft.com/office/drawing/2014/main" id="{9592BACC-9B98-5441-53EA-5E54A4860D2C}"/>
                    </a:ext>
                  </a:extLst>
                </p:cNvPr>
                <p:cNvSpPr txBox="1">
                  <a:spLocks noRot="1" noChangeAspect="1" noMove="1" noResize="1" noEditPoints="1" noAdjustHandles="1" noChangeArrowheads="1" noChangeShapeType="1" noTextEdit="1"/>
                </p:cNvSpPr>
                <p:nvPr/>
              </p:nvSpPr>
              <p:spPr>
                <a:xfrm>
                  <a:off x="6437323" y="2690654"/>
                  <a:ext cx="896007" cy="402354"/>
                </a:xfrm>
                <a:prstGeom prst="rect">
                  <a:avLst/>
                </a:prstGeom>
                <a:blipFill>
                  <a:blip r:embed="rId9"/>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89F06A71-8250-67D1-429D-9D21382EC504}"/>
                </a:ext>
              </a:extLst>
            </p:cNvPr>
            <p:cNvSpPr txBox="1"/>
            <p:nvPr/>
          </p:nvSpPr>
          <p:spPr>
            <a:xfrm>
              <a:off x="3068752" y="924338"/>
              <a:ext cx="1569532" cy="523220"/>
            </a:xfrm>
            <a:prstGeom prst="rect">
              <a:avLst/>
            </a:prstGeom>
            <a:noFill/>
          </p:spPr>
          <p:txBody>
            <a:bodyPr wrap="none" rtlCol="0">
              <a:spAutoFit/>
            </a:bodyPr>
            <a:lstStyle/>
            <a:p>
              <a:r>
                <a:rPr lang="en-US" sz="2800" dirty="0"/>
                <a:t>Quantum</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FC2C5A7-243E-5703-8751-18E548E7A04E}"/>
                    </a:ext>
                  </a:extLst>
                </p:cNvPr>
                <p:cNvSpPr txBox="1"/>
                <p:nvPr/>
              </p:nvSpPr>
              <p:spPr>
                <a:xfrm>
                  <a:off x="7639661" y="2755644"/>
                  <a:ext cx="896007" cy="4023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IN" sz="1800" i="1" smtClean="0">
                                <a:latin typeface="Cambria Math" panose="02040503050406030204" pitchFamily="18" charset="0"/>
                              </a:rPr>
                            </m:ctrlPr>
                          </m:dPr>
                          <m:e>
                            <m:acc>
                              <m:accPr>
                                <m:chr m:val="̂"/>
                                <m:ctrlPr>
                                  <a:rPr lang="en-US" sz="1800" i="1" dirty="0">
                                    <a:latin typeface="Cambria Math" panose="02040503050406030204" pitchFamily="18" charset="0"/>
                                  </a:rPr>
                                </m:ctrlPr>
                              </m:accPr>
                              <m:e>
                                <m:r>
                                  <a:rPr lang="en-US" sz="1800" i="1" dirty="0">
                                    <a:latin typeface="Cambria Math" panose="02040503050406030204" pitchFamily="18" charset="0"/>
                                  </a:rPr>
                                  <m:t>𝐻</m:t>
                                </m:r>
                              </m:e>
                            </m:acc>
                          </m:e>
                        </m:d>
                      </m:oMath>
                    </m:oMathPara>
                  </a14:m>
                  <a:endParaRPr lang="en-US" dirty="0"/>
                </a:p>
              </p:txBody>
            </p:sp>
          </mc:Choice>
          <mc:Fallback xmlns="">
            <p:sp>
              <p:nvSpPr>
                <p:cNvPr id="35" name="TextBox 34">
                  <a:extLst>
                    <a:ext uri="{FF2B5EF4-FFF2-40B4-BE49-F238E27FC236}">
                      <a16:creationId xmlns:a16="http://schemas.microsoft.com/office/drawing/2014/main" id="{6FC2C5A7-243E-5703-8751-18E548E7A04E}"/>
                    </a:ext>
                  </a:extLst>
                </p:cNvPr>
                <p:cNvSpPr txBox="1">
                  <a:spLocks noRot="1" noChangeAspect="1" noMove="1" noResize="1" noEditPoints="1" noAdjustHandles="1" noChangeArrowheads="1" noChangeShapeType="1" noTextEdit="1"/>
                </p:cNvSpPr>
                <p:nvPr/>
              </p:nvSpPr>
              <p:spPr>
                <a:xfrm>
                  <a:off x="7639661" y="2755644"/>
                  <a:ext cx="896007" cy="402354"/>
                </a:xfrm>
                <a:prstGeom prst="rect">
                  <a:avLst/>
                </a:prstGeom>
                <a:blipFill>
                  <a:blip r:embed="rId10"/>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61A83C08-1E19-E78B-2E8A-289B2904A583}"/>
                </a:ext>
              </a:extLst>
            </p:cNvPr>
            <p:cNvSpPr/>
            <p:nvPr/>
          </p:nvSpPr>
          <p:spPr>
            <a:xfrm>
              <a:off x="8772862" y="2323444"/>
              <a:ext cx="1376037" cy="127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Classical optimizer</a:t>
              </a:r>
            </a:p>
          </p:txBody>
        </p:sp>
        <p:cxnSp>
          <p:nvCxnSpPr>
            <p:cNvPr id="39" name="Straight Arrow Connector 38">
              <a:extLst>
                <a:ext uri="{FF2B5EF4-FFF2-40B4-BE49-F238E27FC236}">
                  <a16:creationId xmlns:a16="http://schemas.microsoft.com/office/drawing/2014/main" id="{2BFFD786-3885-E777-E16C-2032FF82B524}"/>
                </a:ext>
              </a:extLst>
            </p:cNvPr>
            <p:cNvCxnSpPr>
              <a:cxnSpLocks/>
            </p:cNvCxnSpPr>
            <p:nvPr/>
          </p:nvCxnSpPr>
          <p:spPr>
            <a:xfrm>
              <a:off x="8303541" y="2944667"/>
              <a:ext cx="401194"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7DFDF3D-0BE7-1A9E-EAA9-DB6C47FAFB9E}"/>
                    </a:ext>
                  </a:extLst>
                </p:cNvPr>
                <p:cNvSpPr txBox="1"/>
                <p:nvPr/>
              </p:nvSpPr>
              <p:spPr>
                <a:xfrm>
                  <a:off x="9460880" y="1919100"/>
                  <a:ext cx="7396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𝜃</m:t>
                        </m:r>
                      </m:oMath>
                    </m:oMathPara>
                  </a14:m>
                  <a:endParaRPr lang="en-US" dirty="0"/>
                </a:p>
              </p:txBody>
            </p:sp>
          </mc:Choice>
          <mc:Fallback xmlns="">
            <p:sp>
              <p:nvSpPr>
                <p:cNvPr id="43" name="TextBox 42">
                  <a:extLst>
                    <a:ext uri="{FF2B5EF4-FFF2-40B4-BE49-F238E27FC236}">
                      <a16:creationId xmlns:a16="http://schemas.microsoft.com/office/drawing/2014/main" id="{27DFDF3D-0BE7-1A9E-EAA9-DB6C47FAFB9E}"/>
                    </a:ext>
                  </a:extLst>
                </p:cNvPr>
                <p:cNvSpPr txBox="1">
                  <a:spLocks noRot="1" noChangeAspect="1" noMove="1" noResize="1" noEditPoints="1" noAdjustHandles="1" noChangeArrowheads="1" noChangeShapeType="1" noTextEdit="1"/>
                </p:cNvSpPr>
                <p:nvPr/>
              </p:nvSpPr>
              <p:spPr>
                <a:xfrm>
                  <a:off x="9460880" y="1919100"/>
                  <a:ext cx="739626" cy="276999"/>
                </a:xfrm>
                <a:prstGeom prst="rect">
                  <a:avLst/>
                </a:prstGeom>
                <a:blipFill>
                  <a:blip r:embed="rId11"/>
                  <a:stretch>
                    <a:fillRect l="-5000" r="-5000" b="-22727"/>
                  </a:stretch>
                </a:blipFill>
              </p:spPr>
              <p:txBody>
                <a:bodyPr/>
                <a:lstStyle/>
                <a:p>
                  <a:r>
                    <a:rPr lang="en-US">
                      <a:noFill/>
                    </a:rPr>
                    <a:t> </a:t>
                  </a:r>
                </a:p>
              </p:txBody>
            </p:sp>
          </mc:Fallback>
        </mc:AlternateContent>
        <p:cxnSp>
          <p:nvCxnSpPr>
            <p:cNvPr id="46" name="Elbow Connector 45">
              <a:extLst>
                <a:ext uri="{FF2B5EF4-FFF2-40B4-BE49-F238E27FC236}">
                  <a16:creationId xmlns:a16="http://schemas.microsoft.com/office/drawing/2014/main" id="{1FECE28D-F669-0C22-0BC7-56FB43C5A24C}"/>
                </a:ext>
              </a:extLst>
            </p:cNvPr>
            <p:cNvCxnSpPr>
              <a:cxnSpLocks/>
              <a:stCxn id="37" idx="0"/>
              <a:endCxn id="6" idx="0"/>
            </p:cNvCxnSpPr>
            <p:nvPr/>
          </p:nvCxnSpPr>
          <p:spPr>
            <a:xfrm rot="16200000" flipV="1">
              <a:off x="7155668" y="18231"/>
              <a:ext cx="8916" cy="4601510"/>
            </a:xfrm>
            <a:prstGeom prst="bentConnector3">
              <a:avLst>
                <a:gd name="adj1" fmla="val 6436148"/>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E86243C4-129A-7D20-BC36-1F62449A91A2}"/>
                </a:ext>
              </a:extLst>
            </p:cNvPr>
            <p:cNvSpPr/>
            <p:nvPr/>
          </p:nvSpPr>
          <p:spPr>
            <a:xfrm>
              <a:off x="7745637" y="1456573"/>
              <a:ext cx="2852706" cy="2546747"/>
            </a:xfrm>
            <a:prstGeom prst="rect">
              <a:avLst/>
            </a:prstGeom>
            <a:solidFill>
              <a:schemeClr val="accent1">
                <a:alpha val="1583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55BD650-A032-7A3A-32C3-DF3A2FF5E1EB}"/>
                </a:ext>
              </a:extLst>
            </p:cNvPr>
            <p:cNvSpPr txBox="1"/>
            <p:nvPr/>
          </p:nvSpPr>
          <p:spPr>
            <a:xfrm>
              <a:off x="8535668" y="920916"/>
              <a:ext cx="1395190" cy="523220"/>
            </a:xfrm>
            <a:prstGeom prst="rect">
              <a:avLst/>
            </a:prstGeom>
            <a:noFill/>
          </p:spPr>
          <p:txBody>
            <a:bodyPr wrap="none" rtlCol="0">
              <a:spAutoFit/>
            </a:bodyPr>
            <a:lstStyle/>
            <a:p>
              <a:r>
                <a:rPr lang="en-US" sz="2800" dirty="0"/>
                <a:t>Classical</a:t>
              </a:r>
            </a:p>
          </p:txBody>
        </p:sp>
      </p:grpSp>
      <p:sp>
        <p:nvSpPr>
          <p:cNvPr id="3" name="Footer Placeholder 4">
            <a:extLst>
              <a:ext uri="{FF2B5EF4-FFF2-40B4-BE49-F238E27FC236}">
                <a16:creationId xmlns:a16="http://schemas.microsoft.com/office/drawing/2014/main" id="{1F73F9DD-2C3D-77A4-9D03-FB7B7E0E9826}"/>
              </a:ext>
            </a:extLst>
          </p:cNvPr>
          <p:cNvSpPr txBox="1">
            <a:spLocks/>
          </p:cNvSpPr>
          <p:nvPr/>
        </p:nvSpPr>
        <p:spPr>
          <a:xfrm>
            <a:off x="10064179" y="6574013"/>
            <a:ext cx="2168389" cy="20068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r>
              <a:rPr lang="en-US" sz="800" dirty="0">
                <a:latin typeface="IBM Plex Sans" panose="020B0503050203000203" pitchFamily="34" charset="0"/>
              </a:rPr>
              <a:t>IBM Quantum © 2024 IBM Corporation</a:t>
            </a:r>
          </a:p>
        </p:txBody>
      </p:sp>
    </p:spTree>
    <p:extLst>
      <p:ext uri="{BB962C8B-B14F-4D97-AF65-F5344CB8AC3E}">
        <p14:creationId xmlns:p14="http://schemas.microsoft.com/office/powerpoint/2010/main" val="1686754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9A65B1-AB5F-4FAE-A591-100AB5716B39}"/>
                  </a:ext>
                </a:extLst>
              </p:cNvPr>
              <p:cNvSpPr txBox="1"/>
              <p:nvPr/>
            </p:nvSpPr>
            <p:spPr>
              <a:xfrm>
                <a:off x="139402" y="531140"/>
                <a:ext cx="11913195" cy="5642057"/>
              </a:xfrm>
              <a:prstGeom prst="rect">
                <a:avLst/>
              </a:prstGeom>
              <a:noFill/>
            </p:spPr>
            <p:txBody>
              <a:bodyPr wrap="square" rtlCol="0">
                <a:spAutoFit/>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Energy functions </a:t>
                </a:r>
                <a14:m>
                  <m:oMath xmlns:m="http://schemas.openxmlformats.org/officeDocument/2006/math">
                    <m:acc>
                      <m:accPr>
                        <m:chr m:val="̂"/>
                        <m:ctrlPr>
                          <a:rPr kumimoji="0" lang="en-US" sz="16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ctrlPr>
                      </m:accPr>
                      <m:e>
                        <m:r>
                          <a:rPr kumimoji="0" lang="en-US" sz="16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𝐻</m:t>
                        </m:r>
                      </m:e>
                    </m:acc>
                  </m:oMath>
                </a14:m>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are represented by linear operators. The result of a measurement can only take values that are the eigenvalues of the operator.  These energy functions are also known as an observable.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state for which the eigenvalue is </a:t>
                </a:r>
                <a14:m>
                  <m:oMath xmlns:m="http://schemas.openxmlformats.org/officeDocument/2006/math">
                    <m:sSub>
                      <m:sSubPr>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𝜆</m:t>
                        </m:r>
                      </m:e>
                      <m:sub>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oMath>
                </a14:m>
                <a:r>
                  <a:rPr kumimoji="0" lang="en-IN" sz="1600" b="0" i="1"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 expressed as </a:t>
                </a:r>
                <a14:m>
                  <m:oMath xmlns:m="http://schemas.openxmlformats.org/officeDocument/2006/math">
                    <m:r>
                      <a:rPr kumimoji="0" lang="en-IN" sz="16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begChr m:val=""/>
                        <m:endChr m:val="⟩"/>
                        <m:ctrlP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𝜆</m:t>
                            </m:r>
                          </m:e>
                          <m:sub>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e>
                    </m:d>
                  </m:oMath>
                </a14:m>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eigenvector.</a:t>
                </a:r>
                <a:r>
                  <a:rPr kumimoji="0" lang="en-IN" sz="1600" b="0" i="1"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 the system collapses to the state </a:t>
                </a:r>
                <a14:m>
                  <m:oMath xmlns:m="http://schemas.openxmlformats.org/officeDocument/2006/math">
                    <m:r>
                      <a:rPr kumimoji="0" lang="en-IN" sz="16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begChr m:val=""/>
                        <m:endChr m:val="⟩"/>
                        <m:ctrlP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m:rPr>
                            <m:nor/>
                          </m:rPr>
                          <a:rPr kumimoji="0" lang="el-GR"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m:t>λ</m:t>
                        </m:r>
                        <m:r>
                          <m:rPr>
                            <m:nor/>
                          </m:rPr>
                          <a:rPr kumimoji="0" lang="en-IN" sz="1600" b="0" i="1" u="none" strike="noStrike" kern="1200" cap="none" spc="0" normalizeH="0" baseline="-2500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m:t>i</m:t>
                        </m:r>
                      </m:e>
                    </m:d>
                    <m:r>
                      <a:rPr kumimoji="0" lang="en-IN" sz="16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oMath>
                </a14:m>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result of the measurement will be </a:t>
                </a:r>
                <a14:m>
                  <m:oMath xmlns:m="http://schemas.openxmlformats.org/officeDocument/2006/math">
                    <m:sSub>
                      <m:sSubPr>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𝜆</m:t>
                        </m:r>
                      </m:e>
                      <m:sub>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oMath>
                </a14:m>
                <a:r>
                  <a:rPr kumimoji="0" lang="en-IN" sz="1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operators are Hermitian. </a:t>
                </a:r>
                <a14:m>
                  <m:oMath xmlns:m="http://schemas.openxmlformats.org/officeDocument/2006/math">
                    <m:acc>
                      <m:accPr>
                        <m:chr m:val="̂"/>
                        <m:ctrlPr>
                          <a:rPr kumimoji="0" lang="en-US" sz="16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accPr>
                      <m:e>
                        <m:r>
                          <a:rPr kumimoji="0" lang="en-US" sz="16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𝐻</m:t>
                        </m:r>
                      </m:e>
                    </m:acc>
                  </m:oMath>
                </a14:m>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a:t>
                </a:r>
                <a14:m>
                  <m:oMath xmlns:m="http://schemas.openxmlformats.org/officeDocument/2006/math">
                    <m:acc>
                      <m:accPr>
                        <m:chr m:val="̂"/>
                        <m:ctrlPr>
                          <a:rPr kumimoji="0" lang="en-US" sz="16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ctrlPr>
                      </m:accPr>
                      <m:e>
                        <m:r>
                          <a:rPr kumimoji="0" lang="en-US" sz="16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𝐻</m:t>
                        </m:r>
                      </m:e>
                    </m:acc>
                    <m:r>
                      <a:rPr kumimoji="0" lang="en-US" sz="16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 </m:t>
                    </m:r>
                  </m:oMath>
                </a14:m>
                <a:r>
                  <a:rPr kumimoji="0" lang="en-IN" sz="16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IN" sz="16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a:t>
                </a:r>
                <a14:m>
                  <m:oMath xmlns:m="http://schemas.openxmlformats.org/officeDocument/2006/math">
                    <m:acc>
                      <m:accPr>
                        <m:chr m:val="̂"/>
                        <m:ctrlPr>
                          <a:rPr kumimoji="0" lang="en-US" sz="16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ctrlPr>
                      </m:accPr>
                      <m:e>
                        <m:r>
                          <a:rPr kumimoji="0" lang="en-US" sz="16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𝐻</m:t>
                        </m:r>
                      </m:e>
                    </m:acc>
                  </m:oMath>
                </a14:m>
                <a:r>
                  <a:rPr kumimoji="0" lang="en-IN" sz="16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742950" marR="0" lvl="3"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Result of a measurement is a real number →</a:t>
                </a:r>
                <a:r>
                  <a:rPr kumimoji="0" lang="en-IN" sz="1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Eigenvalues of Hermitian matrices are real numbers.</a:t>
                </a:r>
              </a:p>
              <a:p>
                <a:pPr marL="742950" marR="0" lvl="3"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742950" marR="0" lvl="3"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Eigenvectors of Hermitian matrices are orthogonal.</a:t>
                </a: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1"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Distinguishable states are represented by orthogonal vectors (e.g.,: ‘spin up’ and ‘spin down’ states, </a:t>
                </a:r>
                <a14:m>
                  <m:oMath xmlns:m="http://schemas.openxmlformats.org/officeDocument/2006/math">
                    <m:d>
                      <m:dPr>
                        <m:begChr m:val="|"/>
                        <m:endChr m:val="⟩"/>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0</m:t>
                        </m:r>
                      </m:e>
                    </m:d>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r>
                      <m:rPr>
                        <m:sty m:val="p"/>
                      </m:rPr>
                      <a:rPr kumimoji="0" lang="en-IN" sz="16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and</m:t>
                    </m:r>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|1⟩</m:t>
                    </m:r>
                  </m:oMath>
                </a14:m>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states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 the state vector is </a:t>
                </a:r>
                <a14:m>
                  <m:oMath xmlns:m="http://schemas.openxmlformats.org/officeDocument/2006/math">
                    <m:r>
                      <a:rPr kumimoji="0" lang="en-IN" sz="16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begChr m:val=""/>
                        <m:endChr m:val="⟩"/>
                        <m:ctrlP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m:rPr>
                            <m:sty m:val="p"/>
                          </m:rPr>
                          <a:rPr kumimoji="0" lang="el-GR"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Ψ</m:t>
                        </m:r>
                      </m:e>
                    </m:d>
                  </m:oMath>
                </a14:m>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the observable </a:t>
                </a:r>
                <a14:m>
                  <m:oMath xmlns:m="http://schemas.openxmlformats.org/officeDocument/2006/math">
                    <m:acc>
                      <m:accPr>
                        <m:chr m:val="̂"/>
                        <m:ctrlPr>
                          <a:rPr kumimoji="0" lang="en-US" sz="16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ctrlPr>
                      </m:accPr>
                      <m:e>
                        <m:r>
                          <a:rPr kumimoji="0" lang="en-US" sz="16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𝐻</m:t>
                        </m:r>
                      </m:e>
                    </m:acc>
                  </m:oMath>
                </a14:m>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is measured, the probability to observe the value </a:t>
                </a:r>
                <a14:m>
                  <m:oMath xmlns:m="http://schemas.openxmlformats.org/officeDocument/2006/math">
                    <m:sSub>
                      <m:sSubPr>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𝜆</m:t>
                        </m:r>
                      </m:e>
                      <m:sub>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oMath>
                </a14:m>
                <a:r>
                  <a:rPr kumimoji="0" lang="en-IN" sz="1600" b="0" i="1"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a:t>
                </a: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just"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𝑃</m:t>
                    </m:r>
                    <m:d>
                      <m:d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𝜆</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e>
                    </m:d>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d>
                      <m:dPr>
                        <m:begChr m:val="⟨"/>
                        <m:endChr m:val="⟩"/>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𝜆</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e>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Ψ</m:t>
                        </m:r>
                      </m:e>
                    </m:d>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Ψ</m:t>
                    </m:r>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𝜆</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a14:m>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where </a:t>
                </a:r>
                <a14:m>
                  <m:oMath xmlns:m="http://schemas.openxmlformats.org/officeDocument/2006/math">
                    <m:r>
                      <a:rPr kumimoji="0" lang="en-IN" sz="16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begChr m:val=""/>
                        <m:endChr m:val="⟩"/>
                        <m:ctrlP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𝜆</m:t>
                            </m:r>
                          </m:e>
                          <m:sub>
                            <m:r>
                              <a:rPr kumimoji="0" lang="en-IN"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e>
                    </m:d>
                  </m:oMath>
                </a14:m>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is an eigenvector of </a:t>
                </a:r>
                <a14:m>
                  <m:oMath xmlns:m="http://schemas.openxmlformats.org/officeDocument/2006/math">
                    <m:acc>
                      <m:accPr>
                        <m:chr m:val="̂"/>
                        <m:ctrlPr>
                          <a:rPr kumimoji="0" lang="en-US" sz="16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ctrlPr>
                      </m:accPr>
                      <m:e>
                        <m:r>
                          <a:rPr kumimoji="0" lang="en-US" sz="16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𝐻</m:t>
                        </m:r>
                      </m:e>
                    </m:acc>
                  </m:oMath>
                </a14:m>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285750" marR="0" lvl="2"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2" indent="0" algn="just"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2"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result in our case will always be ±1, i.e., the eigenvalues must be ±1. These are the eigenvalues corresponding to the eigenstates of the Pauli Z operator (</a:t>
                </a:r>
                <a14:m>
                  <m:oMath xmlns:m="http://schemas.openxmlformats.org/officeDocument/2006/math">
                    <m:d>
                      <m:dPr>
                        <m:begChr m:val="|"/>
                        <m:endChr m:val="⟩"/>
                        <m:ctrlP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dPr>
                      <m:e>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0</m:t>
                        </m:r>
                      </m:e>
                    </m:d>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/|1⟩</m:t>
                    </m:r>
                  </m:oMath>
                </a14:m>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TextBox 5">
                <a:extLst>
                  <a:ext uri="{FF2B5EF4-FFF2-40B4-BE49-F238E27FC236}">
                    <a16:creationId xmlns:a16="http://schemas.microsoft.com/office/drawing/2014/main" id="{049A65B1-AB5F-4FAE-A591-100AB5716B39}"/>
                  </a:ext>
                </a:extLst>
              </p:cNvPr>
              <p:cNvSpPr txBox="1">
                <a:spLocks noRot="1" noChangeAspect="1" noMove="1" noResize="1" noEditPoints="1" noAdjustHandles="1" noChangeArrowheads="1" noChangeShapeType="1" noTextEdit="1"/>
              </p:cNvSpPr>
              <p:nvPr/>
            </p:nvSpPr>
            <p:spPr>
              <a:xfrm>
                <a:off x="139402" y="531140"/>
                <a:ext cx="11913195" cy="5642057"/>
              </a:xfrm>
              <a:prstGeom prst="rect">
                <a:avLst/>
              </a:prstGeom>
              <a:blipFill>
                <a:blip r:embed="rId2"/>
                <a:stretch>
                  <a:fillRect l="-213" r="-320" b="-448"/>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E52DE6A4-B30B-46EB-B25B-161FD367DD31}"/>
              </a:ext>
            </a:extLst>
          </p:cNvPr>
          <p:cNvSpPr>
            <a:spLocks noGrp="1"/>
          </p:cNvSpPr>
          <p:nvPr>
            <p:ph type="title"/>
          </p:nvPr>
        </p:nvSpPr>
        <p:spPr>
          <a:xfrm>
            <a:off x="86029" y="0"/>
            <a:ext cx="8353245" cy="770948"/>
          </a:xfrm>
        </p:spPr>
        <p:txBody>
          <a:bodyPr>
            <a:normAutofit/>
          </a:bodyPr>
          <a:lstStyle/>
          <a:p>
            <a:r>
              <a:rPr lang="en-IN" sz="3200" dirty="0"/>
              <a:t>Fundamental Principles</a:t>
            </a:r>
          </a:p>
        </p:txBody>
      </p:sp>
    </p:spTree>
    <p:extLst>
      <p:ext uri="{BB962C8B-B14F-4D97-AF65-F5344CB8AC3E}">
        <p14:creationId xmlns:p14="http://schemas.microsoft.com/office/powerpoint/2010/main" val="41124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6CD6E-9CA9-4C0D-AFA6-4824CEBA251C}"/>
              </a:ext>
            </a:extLst>
          </p:cNvPr>
          <p:cNvSpPr>
            <a:spLocks noGrp="1"/>
          </p:cNvSpPr>
          <p:nvPr>
            <p:ph type="title"/>
          </p:nvPr>
        </p:nvSpPr>
        <p:spPr>
          <a:xfrm>
            <a:off x="228600" y="0"/>
            <a:ext cx="8410787" cy="770948"/>
          </a:xfrm>
        </p:spPr>
        <p:txBody>
          <a:bodyPr vert="horz" lIns="91440" tIns="45720" rIns="91440" bIns="45720" rtlCol="0" anchor="ctr">
            <a:normAutofit/>
          </a:bodyPr>
          <a:lstStyle/>
          <a:p>
            <a:r>
              <a:rPr lang="en-IN" sz="3200" dirty="0"/>
              <a:t>Expectation value of a measurement outcome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F2CE94F-3506-45E3-8C1E-2B73185258AF}"/>
                  </a:ext>
                </a:extLst>
              </p:cNvPr>
              <p:cNvSpPr/>
              <p:nvPr/>
            </p:nvSpPr>
            <p:spPr>
              <a:xfrm>
                <a:off x="228600" y="682109"/>
                <a:ext cx="5992025" cy="345223"/>
              </a:xfrm>
              <a:prstGeom prst="rect">
                <a:avLst/>
              </a:prstGeom>
            </p:spPr>
            <p:txBody>
              <a:bodyPr wrap="none">
                <a:spAutoFit/>
              </a:bodyPr>
              <a:lstStyle/>
              <a:p>
                <a:r>
                  <a:rPr lang="en-IN" sz="1600" dirty="0">
                    <a:latin typeface="Times New Roman" panose="02020603050405020304" pitchFamily="18" charset="0"/>
                    <a:cs typeface="Times New Roman" panose="02020603050405020304" pitchFamily="18" charset="0"/>
                  </a:rPr>
                  <a:t>Let </a:t>
                </a:r>
                <a14:m>
                  <m:oMath xmlns:m="http://schemas.openxmlformats.org/officeDocument/2006/math">
                    <m:acc>
                      <m:accPr>
                        <m:chr m:val="̂"/>
                        <m:ctrlPr>
                          <a:rPr lang="en-US" sz="1600" i="1" dirty="0">
                            <a:latin typeface="Cambria Math" panose="02040503050406030204" pitchFamily="18" charset="0"/>
                          </a:rPr>
                        </m:ctrlPr>
                      </m:accPr>
                      <m:e>
                        <m:r>
                          <a:rPr lang="en-US" sz="1600" i="1" dirty="0">
                            <a:latin typeface="Cambria Math" panose="02040503050406030204" pitchFamily="18" charset="0"/>
                          </a:rPr>
                          <m:t>𝐻</m:t>
                        </m:r>
                      </m:e>
                    </m:acc>
                  </m:oMath>
                </a14:m>
                <a:r>
                  <a:rPr lang="en-IN" sz="1600" dirty="0">
                    <a:latin typeface="Times New Roman" panose="02020603050405020304" pitchFamily="18" charset="0"/>
                    <a:cs typeface="Times New Roman" panose="02020603050405020304" pitchFamily="18" charset="0"/>
                  </a:rPr>
                  <a:t> be an observable. P(</a:t>
                </a:r>
                <a14:m>
                  <m:oMath xmlns:m="http://schemas.openxmlformats.org/officeDocument/2006/math">
                    <m:sSub>
                      <m:sSubPr>
                        <m:ctrlPr>
                          <a:rPr lang="en-IN" sz="1600" i="1">
                            <a:latin typeface="Cambria Math" panose="02040503050406030204" pitchFamily="18" charset="0"/>
                          </a:rPr>
                        </m:ctrlPr>
                      </m:sSubPr>
                      <m:e>
                        <m:r>
                          <a:rPr lang="en-IN" sz="1600" i="1">
                            <a:latin typeface="Cambria Math" panose="02040503050406030204" pitchFamily="18" charset="0"/>
                          </a:rPr>
                          <m:t>𝜆</m:t>
                        </m:r>
                      </m:e>
                      <m:sub>
                        <m:r>
                          <a:rPr lang="en-IN" sz="1600" i="1">
                            <a:latin typeface="Cambria Math" panose="02040503050406030204" pitchFamily="18" charset="0"/>
                          </a:rPr>
                          <m:t>𝑖</m:t>
                        </m:r>
                      </m:sub>
                    </m:sSub>
                  </m:oMath>
                </a14:m>
                <a:r>
                  <a:rPr lang="en-IN" sz="1600" dirty="0">
                    <a:latin typeface="Times New Roman" panose="02020603050405020304" pitchFamily="18" charset="0"/>
                    <a:cs typeface="Times New Roman" panose="02020603050405020304" pitchFamily="18" charset="0"/>
                  </a:rPr>
                  <a:t>) is the probability of having outcome </a:t>
                </a:r>
                <a14:m>
                  <m:oMath xmlns:m="http://schemas.openxmlformats.org/officeDocument/2006/math">
                    <m:sSub>
                      <m:sSubPr>
                        <m:ctrlPr>
                          <a:rPr lang="en-IN" sz="1600" i="1">
                            <a:latin typeface="Cambria Math" panose="02040503050406030204" pitchFamily="18" charset="0"/>
                          </a:rPr>
                        </m:ctrlPr>
                      </m:sSubPr>
                      <m:e>
                        <m:r>
                          <a:rPr lang="en-IN" sz="1600" i="1">
                            <a:latin typeface="Cambria Math" panose="02040503050406030204" pitchFamily="18" charset="0"/>
                          </a:rPr>
                          <m:t>𝜆</m:t>
                        </m:r>
                      </m:e>
                      <m:sub>
                        <m:r>
                          <a:rPr lang="en-IN" sz="1600" i="1">
                            <a:latin typeface="Cambria Math" panose="02040503050406030204" pitchFamily="18" charset="0"/>
                          </a:rPr>
                          <m:t>𝑖</m:t>
                        </m:r>
                      </m:sub>
                    </m:sSub>
                  </m:oMath>
                </a14:m>
                <a:r>
                  <a:rPr lang="en-IN" sz="1600" i="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a:t>
                </a:r>
                <a:endParaRPr lang="en-IN" sz="1600" dirty="0"/>
              </a:p>
            </p:txBody>
          </p:sp>
        </mc:Choice>
        <mc:Fallback xmlns="">
          <p:sp>
            <p:nvSpPr>
              <p:cNvPr id="5" name="Rectangle 4">
                <a:extLst>
                  <a:ext uri="{FF2B5EF4-FFF2-40B4-BE49-F238E27FC236}">
                    <a16:creationId xmlns:a16="http://schemas.microsoft.com/office/drawing/2014/main" id="{CF2CE94F-3506-45E3-8C1E-2B73185258AF}"/>
                  </a:ext>
                </a:extLst>
              </p:cNvPr>
              <p:cNvSpPr>
                <a:spLocks noRot="1" noChangeAspect="1" noMove="1" noResize="1" noEditPoints="1" noAdjustHandles="1" noChangeArrowheads="1" noChangeShapeType="1" noTextEdit="1"/>
              </p:cNvSpPr>
              <p:nvPr/>
            </p:nvSpPr>
            <p:spPr>
              <a:xfrm>
                <a:off x="228600" y="682109"/>
                <a:ext cx="5992025" cy="345223"/>
              </a:xfrm>
              <a:prstGeom prst="rect">
                <a:avLst/>
              </a:prstGeom>
              <a:blipFill>
                <a:blip r:embed="rId2"/>
                <a:stretch>
                  <a:fillRect l="-636" b="-17241"/>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A3476477-BF5F-47A3-B2E1-B72D8C70ADF1}"/>
              </a:ext>
            </a:extLst>
          </p:cNvPr>
          <p:cNvGrpSpPr/>
          <p:nvPr/>
        </p:nvGrpSpPr>
        <p:grpSpPr>
          <a:xfrm>
            <a:off x="319596" y="1073916"/>
            <a:ext cx="3154197" cy="345814"/>
            <a:chOff x="319596" y="1073916"/>
            <a:chExt cx="3154197" cy="345814"/>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2A55BA2-31C3-419F-9606-DC8D9FA28CDA}"/>
                    </a:ext>
                  </a:extLst>
                </p:cNvPr>
                <p:cNvSpPr txBox="1"/>
                <p:nvPr/>
              </p:nvSpPr>
              <p:spPr>
                <a:xfrm>
                  <a:off x="319596" y="1109709"/>
                  <a:ext cx="393890" cy="3100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acc>
                              <m:accPr>
                                <m:chr m:val="̂"/>
                                <m:ctrlPr>
                                  <a:rPr lang="en-US" i="1" dirty="0">
                                    <a:latin typeface="Cambria Math" panose="02040503050406030204" pitchFamily="18" charset="0"/>
                                  </a:rPr>
                                </m:ctrlPr>
                              </m:accPr>
                              <m:e>
                                <m:r>
                                  <a:rPr lang="en-US" i="1" dirty="0">
                                    <a:latin typeface="Cambria Math" panose="02040503050406030204" pitchFamily="18" charset="0"/>
                                  </a:rPr>
                                  <m:t>𝐻</m:t>
                                </m:r>
                              </m:e>
                            </m:acc>
                          </m:e>
                        </m:d>
                      </m:oMath>
                    </m:oMathPara>
                  </a14:m>
                  <a:endParaRPr lang="en-IN" dirty="0"/>
                </a:p>
              </p:txBody>
            </p:sp>
          </mc:Choice>
          <mc:Fallback xmlns="">
            <p:sp>
              <p:nvSpPr>
                <p:cNvPr id="6" name="TextBox 5">
                  <a:extLst>
                    <a:ext uri="{FF2B5EF4-FFF2-40B4-BE49-F238E27FC236}">
                      <a16:creationId xmlns:a16="http://schemas.microsoft.com/office/drawing/2014/main" id="{02A55BA2-31C3-419F-9606-DC8D9FA28CDA}"/>
                    </a:ext>
                  </a:extLst>
                </p:cNvPr>
                <p:cNvSpPr txBox="1">
                  <a:spLocks noRot="1" noChangeAspect="1" noMove="1" noResize="1" noEditPoints="1" noAdjustHandles="1" noChangeArrowheads="1" noChangeShapeType="1" noTextEdit="1"/>
                </p:cNvSpPr>
                <p:nvPr/>
              </p:nvSpPr>
              <p:spPr>
                <a:xfrm>
                  <a:off x="319596" y="1109709"/>
                  <a:ext cx="393890" cy="310021"/>
                </a:xfrm>
                <a:prstGeom prst="rect">
                  <a:avLst/>
                </a:prstGeom>
                <a:blipFill>
                  <a:blip r:embed="rId3"/>
                  <a:stretch>
                    <a:fillRect t="-16000" b="-4000"/>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ED21E72E-7132-4D5A-8CAF-B03309B55911}"/>
                </a:ext>
              </a:extLst>
            </p:cNvPr>
            <p:cNvSpPr/>
            <p:nvPr/>
          </p:nvSpPr>
          <p:spPr>
            <a:xfrm>
              <a:off x="666614" y="1073916"/>
              <a:ext cx="2807179" cy="338554"/>
            </a:xfrm>
            <a:prstGeom prst="rect">
              <a:avLst/>
            </a:prstGeom>
          </p:spPr>
          <p:txBody>
            <a:bodyPr wrap="none">
              <a:spAutoFit/>
            </a:bodyPr>
            <a:lstStyle/>
            <a:p>
              <a:r>
                <a:rPr lang="en-IN" sz="1600" dirty="0">
                  <a:latin typeface="Times New Roman" panose="02020603050405020304" pitchFamily="18" charset="0"/>
                  <a:cs typeface="Times New Roman" panose="02020603050405020304" pitchFamily="18" charset="0"/>
                </a:rPr>
                <a:t>- Expectation of the observable.</a:t>
              </a:r>
              <a:endParaRPr lang="en-IN" sz="1600" dirty="0"/>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57B7C7F-5DFE-4CA0-8D2A-27BFF3AD3A46}"/>
                  </a:ext>
                </a:extLst>
              </p:cNvPr>
              <p:cNvSpPr txBox="1"/>
              <p:nvPr/>
            </p:nvSpPr>
            <p:spPr>
              <a:xfrm>
                <a:off x="953946" y="1702772"/>
                <a:ext cx="2112758" cy="413447"/>
              </a:xfrm>
              <a:prstGeom prst="rect">
                <a:avLst/>
              </a:prstGeom>
              <a:noFill/>
            </p:spPr>
            <p:txBody>
              <a:bodyPr wrap="none" lIns="0" tIns="0" rIns="0" bIns="0" rtlCol="0">
                <a:spAutoFit/>
              </a:bodyPr>
              <a:lstStyle/>
              <a:p>
                <a14:m>
                  <m:oMath xmlns:m="http://schemas.openxmlformats.org/officeDocument/2006/math">
                    <m:d>
                      <m:dPr>
                        <m:begChr m:val="⟨"/>
                        <m:endChr m:val="⟩"/>
                        <m:ctrlPr>
                          <a:rPr lang="en-IN" sz="2400" i="1" smtClean="0">
                            <a:latin typeface="Cambria Math" panose="02040503050406030204" pitchFamily="18" charset="0"/>
                          </a:rPr>
                        </m:ctrlPr>
                      </m:d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𝐻</m:t>
                            </m:r>
                          </m:e>
                        </m:acc>
                      </m:e>
                    </m:d>
                  </m:oMath>
                </a14:m>
                <a:r>
                  <a:rPr lang="en-IN" sz="2400" dirty="0"/>
                  <a:t> = </a:t>
                </a:r>
                <a14:m>
                  <m:oMath xmlns:m="http://schemas.openxmlformats.org/officeDocument/2006/math">
                    <m:nary>
                      <m:naryPr>
                        <m:chr m:val="∑"/>
                        <m:supHide m:val="on"/>
                        <m:ctrlPr>
                          <a:rPr lang="en-IN" sz="2400" i="1" smtClean="0">
                            <a:latin typeface="Cambria Math" panose="02040503050406030204" pitchFamily="18" charset="0"/>
                          </a:rPr>
                        </m:ctrlPr>
                      </m:naryPr>
                      <m:sub>
                        <m:r>
                          <m:rPr>
                            <m:brk m:alnAt="7"/>
                          </m:rPr>
                          <a:rPr lang="en-IN" sz="2400" b="0" i="1" smtClean="0">
                            <a:latin typeface="Cambria Math" panose="02040503050406030204" pitchFamily="18" charset="0"/>
                          </a:rPr>
                          <m:t>𝑖</m:t>
                        </m:r>
                      </m:sub>
                      <m:sup/>
                      <m:e>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e>
                    </m:nary>
                    <m:r>
                      <m:rPr>
                        <m:nor/>
                      </m:rPr>
                      <a:rPr lang="en-IN" sz="2400" dirty="0">
                        <a:latin typeface="Times New Roman" panose="02020603050405020304" pitchFamily="18" charset="0"/>
                        <a:cs typeface="Times New Roman" panose="02020603050405020304" pitchFamily="18" charset="0"/>
                      </a:rPr>
                      <m:t>P</m:t>
                    </m:r>
                    <m:r>
                      <m:rPr>
                        <m:nor/>
                      </m:rPr>
                      <a:rPr lang="en-IN" sz="2400" dirty="0">
                        <a:latin typeface="Times New Roman" panose="02020603050405020304" pitchFamily="18" charset="0"/>
                        <a:cs typeface="Times New Roman" panose="020206030504050203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r>
                      <m:rPr>
                        <m:nor/>
                      </m:rPr>
                      <a:rPr lang="en-IN" sz="2400" dirty="0">
                        <a:latin typeface="Times New Roman" panose="02020603050405020304" pitchFamily="18" charset="0"/>
                        <a:cs typeface="Times New Roman" panose="02020603050405020304" pitchFamily="18" charset="0"/>
                      </a:rPr>
                      <m:t>)</m:t>
                    </m:r>
                    <m:r>
                      <a:rPr lang="en-IN" sz="2400" b="0" i="1" smtClean="0">
                        <a:latin typeface="Cambria Math" panose="02040503050406030204" pitchFamily="18" charset="0"/>
                      </a:rPr>
                      <m:t> </m:t>
                    </m:r>
                  </m:oMath>
                </a14:m>
                <a:endParaRPr lang="en-IN" sz="2400" dirty="0"/>
              </a:p>
            </p:txBody>
          </p:sp>
        </mc:Choice>
        <mc:Fallback xmlns="">
          <p:sp>
            <p:nvSpPr>
              <p:cNvPr id="8" name="TextBox 7">
                <a:extLst>
                  <a:ext uri="{FF2B5EF4-FFF2-40B4-BE49-F238E27FC236}">
                    <a16:creationId xmlns:a16="http://schemas.microsoft.com/office/drawing/2014/main" id="{D57B7C7F-5DFE-4CA0-8D2A-27BFF3AD3A46}"/>
                  </a:ext>
                </a:extLst>
              </p:cNvPr>
              <p:cNvSpPr txBox="1">
                <a:spLocks noRot="1" noChangeAspect="1" noMove="1" noResize="1" noEditPoints="1" noAdjustHandles="1" noChangeArrowheads="1" noChangeShapeType="1" noTextEdit="1"/>
              </p:cNvSpPr>
              <p:nvPr/>
            </p:nvSpPr>
            <p:spPr>
              <a:xfrm>
                <a:off x="953946" y="1702772"/>
                <a:ext cx="2112758" cy="413447"/>
              </a:xfrm>
              <a:prstGeom prst="rect">
                <a:avLst/>
              </a:prstGeom>
              <a:blipFill>
                <a:blip r:embed="rId4"/>
                <a:stretch>
                  <a:fillRect t="-141176" r="-6548" b="-2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188C116-C6C8-41B0-97A8-42B0CCA9D986}"/>
                  </a:ext>
                </a:extLst>
              </p:cNvPr>
              <p:cNvSpPr/>
              <p:nvPr/>
            </p:nvSpPr>
            <p:spPr>
              <a:xfrm>
                <a:off x="319596" y="2362727"/>
                <a:ext cx="7560018" cy="376770"/>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Let </a:t>
                </a:r>
                <a14:m>
                  <m:oMath xmlns:m="http://schemas.openxmlformats.org/officeDocument/2006/math">
                    <m:r>
                      <a:rPr lang="en-IN">
                        <a:latin typeface="Cambria Math" panose="02040503050406030204" pitchFamily="18" charset="0"/>
                      </a:rPr>
                      <m:t>|</m:t>
                    </m:r>
                    <m:d>
                      <m:dPr>
                        <m:begChr m:val=""/>
                        <m:endChr m:val="⟩"/>
                        <m:ctrlPr>
                          <a:rPr lang="en-IN" i="1">
                            <a:latin typeface="Cambria Math" panose="02040503050406030204" pitchFamily="18" charset="0"/>
                          </a:rPr>
                        </m:ctrlPr>
                      </m:dPr>
                      <m:e>
                        <m:r>
                          <m:rPr>
                            <m:sty m:val="p"/>
                          </m:rPr>
                          <a:rPr lang="el-GR" i="1">
                            <a:latin typeface="Cambria Math" panose="02040503050406030204" pitchFamily="18" charset="0"/>
                            <a:cs typeface="Times New Roman" panose="02020603050405020304" pitchFamily="18" charset="0"/>
                          </a:rPr>
                          <m:t>Ψ</m:t>
                        </m:r>
                      </m:e>
                    </m:d>
                  </m:oMath>
                </a14:m>
                <a:r>
                  <a:rPr lang="en-IN" dirty="0"/>
                  <a:t> </a:t>
                </a:r>
                <a:r>
                  <a:rPr lang="en-IN" dirty="0">
                    <a:latin typeface="Times New Roman" panose="02020603050405020304" pitchFamily="18" charset="0"/>
                    <a:cs typeface="Times New Roman" panose="02020603050405020304" pitchFamily="18" charset="0"/>
                  </a:rPr>
                  <a:t>be a quantum state and it is expanded in terms of the eigenvectors of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𝐻</m:t>
                        </m:r>
                      </m:e>
                    </m:acc>
                  </m:oMath>
                </a14:m>
                <a:r>
                  <a:rPr lang="en-IN" dirty="0">
                    <a:latin typeface="Times New Roman" panose="02020603050405020304" pitchFamily="18" charset="0"/>
                    <a:cs typeface="Times New Roman" panose="02020603050405020304" pitchFamily="18" charset="0"/>
                  </a:rPr>
                  <a:t>.</a:t>
                </a:r>
              </a:p>
            </p:txBody>
          </p:sp>
        </mc:Choice>
        <mc:Fallback xmlns="">
          <p:sp>
            <p:nvSpPr>
              <p:cNvPr id="9" name="Rectangle 8">
                <a:extLst>
                  <a:ext uri="{FF2B5EF4-FFF2-40B4-BE49-F238E27FC236}">
                    <a16:creationId xmlns:a16="http://schemas.microsoft.com/office/drawing/2014/main" id="{6188C116-C6C8-41B0-97A8-42B0CCA9D986}"/>
                  </a:ext>
                </a:extLst>
              </p:cNvPr>
              <p:cNvSpPr>
                <a:spLocks noRot="1" noChangeAspect="1" noMove="1" noResize="1" noEditPoints="1" noAdjustHandles="1" noChangeArrowheads="1" noChangeShapeType="1" noTextEdit="1"/>
              </p:cNvSpPr>
              <p:nvPr/>
            </p:nvSpPr>
            <p:spPr>
              <a:xfrm>
                <a:off x="319596" y="2362727"/>
                <a:ext cx="7560018" cy="376770"/>
              </a:xfrm>
              <a:prstGeom prst="rect">
                <a:avLst/>
              </a:prstGeom>
              <a:blipFill>
                <a:blip r:embed="rId5"/>
                <a:stretch>
                  <a:fillRect l="-503" t="-110000" b="-16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24E3F78-27AE-40EE-AF26-0870EE40D44F}"/>
                  </a:ext>
                </a:extLst>
              </p:cNvPr>
              <p:cNvSpPr/>
              <p:nvPr/>
            </p:nvSpPr>
            <p:spPr>
              <a:xfrm>
                <a:off x="845676" y="2817451"/>
                <a:ext cx="6017801" cy="2784608"/>
              </a:xfrm>
              <a:prstGeom prst="rect">
                <a:avLst/>
              </a:prstGeom>
            </p:spPr>
            <p:txBody>
              <a:bodyPr wrap="none">
                <a:spAutoFit/>
              </a:bodyPr>
              <a:lstStyle/>
              <a:p>
                <a14:m>
                  <m:oMath xmlns:m="http://schemas.openxmlformats.org/officeDocument/2006/math">
                    <m:r>
                      <a:rPr lang="en-IN" sz="2400" smtClean="0">
                        <a:latin typeface="Cambria Math" panose="02040503050406030204" pitchFamily="18" charset="0"/>
                      </a:rPr>
                      <m:t>|</m:t>
                    </m:r>
                    <m:d>
                      <m:dPr>
                        <m:begChr m:val=""/>
                        <m:endChr m:val="⟩"/>
                        <m:ctrlPr>
                          <a:rPr lang="en-IN" sz="2400" i="1">
                            <a:latin typeface="Cambria Math" panose="02040503050406030204" pitchFamily="18" charset="0"/>
                          </a:rPr>
                        </m:ctrlPr>
                      </m:dPr>
                      <m:e>
                        <m:r>
                          <m:rPr>
                            <m:sty m:val="p"/>
                          </m:rPr>
                          <a:rPr lang="el-GR" sz="2400" i="1">
                            <a:latin typeface="Cambria Math" panose="02040503050406030204" pitchFamily="18" charset="0"/>
                            <a:cs typeface="Times New Roman" panose="02020603050405020304" pitchFamily="18" charset="0"/>
                          </a:rPr>
                          <m:t>Ψ</m:t>
                        </m:r>
                      </m:e>
                    </m:d>
                  </m:oMath>
                </a14:m>
                <a:r>
                  <a:rPr lang="en-IN" sz="2400" dirty="0"/>
                  <a:t> = </a:t>
                </a:r>
                <a14:m>
                  <m:oMath xmlns:m="http://schemas.openxmlformats.org/officeDocument/2006/math">
                    <m:nary>
                      <m:naryPr>
                        <m:chr m:val="∑"/>
                        <m:supHide m:val="on"/>
                        <m:ctrlPr>
                          <a:rPr lang="en-IN" sz="2400" i="1">
                            <a:latin typeface="Cambria Math" panose="02040503050406030204" pitchFamily="18" charset="0"/>
                          </a:rPr>
                        </m:ctrlPr>
                      </m:naryPr>
                      <m:sub>
                        <m:r>
                          <m:rPr>
                            <m:brk m:alnAt="7"/>
                          </m:rPr>
                          <a:rPr lang="en-IN" sz="2400" i="1">
                            <a:latin typeface="Cambria Math" panose="02040503050406030204" pitchFamily="18" charset="0"/>
                          </a:rPr>
                          <m:t>𝑖</m:t>
                        </m:r>
                      </m:sub>
                      <m:sup/>
                      <m:e>
                        <m:r>
                          <m:rPr>
                            <m:nor/>
                          </m:rPr>
                          <a:rPr lang="en-IN" sz="2400" b="0" i="0" dirty="0" smtClean="0">
                            <a:latin typeface="Times New Roman" panose="02020603050405020304" pitchFamily="18" charset="0"/>
                            <a:cs typeface="Times New Roman" panose="02020603050405020304" pitchFamily="18" charset="0"/>
                          </a:rPr>
                          <m:t>c</m:t>
                        </m:r>
                        <m:r>
                          <m:rPr>
                            <m:nor/>
                          </m:rPr>
                          <a:rPr lang="en-IN" sz="2400" i="1" baseline="-25000" dirty="0">
                            <a:latin typeface="Times New Roman" panose="02020603050405020304" pitchFamily="18" charset="0"/>
                            <a:cs typeface="Times New Roman" panose="02020603050405020304" pitchFamily="18" charset="0"/>
                          </a:rPr>
                          <m:t>i</m:t>
                        </m:r>
                      </m:e>
                    </m:nary>
                    <m:r>
                      <a:rPr lang="en-IN" sz="2400">
                        <a:latin typeface="Cambria Math" panose="02040503050406030204" pitchFamily="18" charset="0"/>
                      </a:rPr>
                      <m:t>|</m:t>
                    </m:r>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e>
                    </m:d>
                  </m:oMath>
                </a14:m>
                <a:r>
                  <a:rPr lang="en-IN" sz="2400" dirty="0"/>
                  <a:t>    </a:t>
                </a:r>
                <a:r>
                  <a:rPr lang="en-IN" sz="2400" i="1" dirty="0">
                    <a:latin typeface="Times New Roman" panose="02020603050405020304" pitchFamily="18" charset="0"/>
                    <a:cs typeface="Times New Roman" panose="02020603050405020304" pitchFamily="18" charset="0"/>
                  </a:rPr>
                  <a:t>→ </a:t>
                </a:r>
                <a14:m>
                  <m:oMath xmlns:m="http://schemas.openxmlformats.org/officeDocument/2006/math">
                    <m:r>
                      <a:rPr lang="en-IN" sz="2400" b="0" i="1" dirty="0" smtClean="0">
                        <a:latin typeface="Cambria Math" panose="02040503050406030204" pitchFamily="18" charset="0"/>
                        <a:cs typeface="Times New Roman" panose="02020603050405020304" pitchFamily="18" charset="0"/>
                      </a:rPr>
                      <m:t> </m:t>
                    </m:r>
                    <m:r>
                      <m:rPr>
                        <m:nor/>
                      </m:rPr>
                      <a:rPr lang="en-IN" sz="2400" dirty="0">
                        <a:latin typeface="Times New Roman" panose="02020603050405020304" pitchFamily="18" charset="0"/>
                        <a:cs typeface="Times New Roman" panose="02020603050405020304" pitchFamily="18" charset="0"/>
                      </a:rPr>
                      <m:t>P</m:t>
                    </m:r>
                    <m:r>
                      <m:rPr>
                        <m:nor/>
                      </m:rPr>
                      <a:rPr lang="en-IN" sz="2400" dirty="0">
                        <a:latin typeface="Times New Roman" panose="02020603050405020304" pitchFamily="18" charset="0"/>
                        <a:cs typeface="Times New Roman" panose="020206030504050203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r>
                      <m:rPr>
                        <m:nor/>
                      </m:rPr>
                      <a:rPr lang="en-IN" sz="2400" dirty="0">
                        <a:latin typeface="Times New Roman" panose="02020603050405020304" pitchFamily="18" charset="0"/>
                        <a:cs typeface="Times New Roman" panose="02020603050405020304" pitchFamily="18" charset="0"/>
                      </a:rPr>
                      <m:t>)</m:t>
                    </m:r>
                  </m:oMath>
                </a14:m>
                <a:r>
                  <a:rPr lang="en-IN" sz="2400" i="1" dirty="0">
                    <a:latin typeface="Times New Roman" panose="02020603050405020304" pitchFamily="18" charset="0"/>
                    <a:cs typeface="Times New Roman" panose="02020603050405020304" pitchFamily="18" charset="0"/>
                  </a:rPr>
                  <a:t> = </a:t>
                </a:r>
                <a14:m>
                  <m:oMath xmlns:m="http://schemas.openxmlformats.org/officeDocument/2006/math">
                    <m:r>
                      <m:rPr>
                        <m:nor/>
                      </m:rPr>
                      <a:rPr lang="en-IN" sz="2400" dirty="0">
                        <a:latin typeface="Times New Roman" panose="02020603050405020304" pitchFamily="18" charset="0"/>
                        <a:cs typeface="Times New Roman" panose="02020603050405020304" pitchFamily="18" charset="0"/>
                      </a:rPr>
                      <m:t>c</m:t>
                    </m:r>
                    <m:r>
                      <m:rPr>
                        <m:nor/>
                      </m:rPr>
                      <a:rPr lang="en-IN" sz="2400" i="1" baseline="-25000" dirty="0">
                        <a:latin typeface="Times New Roman" panose="02020603050405020304" pitchFamily="18" charset="0"/>
                        <a:cs typeface="Times New Roman" panose="02020603050405020304" pitchFamily="18" charset="0"/>
                      </a:rPr>
                      <m:t>i</m:t>
                    </m:r>
                  </m:oMath>
                </a14:m>
                <a:r>
                  <a:rPr lang="en-IN" sz="2400" dirty="0"/>
                  <a:t>*</a:t>
                </a:r>
                <a:r>
                  <a:rPr lang="en-IN" sz="2400" dirty="0">
                    <a:cs typeface="Times New Roman" panose="02020603050405020304" pitchFamily="18" charset="0"/>
                  </a:rPr>
                  <a:t> </a:t>
                </a:r>
                <a14:m>
                  <m:oMath xmlns:m="http://schemas.openxmlformats.org/officeDocument/2006/math">
                    <m:r>
                      <m:rPr>
                        <m:nor/>
                      </m:rPr>
                      <a:rPr lang="en-IN" sz="2400" dirty="0">
                        <a:latin typeface="Times New Roman" panose="02020603050405020304" pitchFamily="18" charset="0"/>
                        <a:cs typeface="Times New Roman" panose="02020603050405020304" pitchFamily="18" charset="0"/>
                      </a:rPr>
                      <m:t>c</m:t>
                    </m:r>
                    <m:r>
                      <m:rPr>
                        <m:nor/>
                      </m:rPr>
                      <a:rPr lang="en-IN" sz="2400" i="1" baseline="-25000" dirty="0">
                        <a:latin typeface="Times New Roman" panose="02020603050405020304" pitchFamily="18" charset="0"/>
                        <a:cs typeface="Times New Roman" panose="02020603050405020304" pitchFamily="18" charset="0"/>
                      </a:rPr>
                      <m:t>i</m:t>
                    </m:r>
                  </m:oMath>
                </a14:m>
                <a:endParaRPr lang="en-IN" sz="2400" dirty="0"/>
              </a:p>
              <a:p>
                <a:endParaRPr lang="en-IN" sz="2400" dirty="0"/>
              </a:p>
              <a:p>
                <a14:m>
                  <m:oMath xmlns:m="http://schemas.openxmlformats.org/officeDocument/2006/math">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𝐻</m:t>
                        </m:r>
                      </m:e>
                    </m:acc>
                    <m:r>
                      <a:rPr lang="en-IN" sz="2400">
                        <a:latin typeface="Cambria Math" panose="02040503050406030204" pitchFamily="18" charset="0"/>
                      </a:rPr>
                      <m:t>|</m:t>
                    </m:r>
                    <m:d>
                      <m:dPr>
                        <m:begChr m:val=""/>
                        <m:endChr m:val="⟩"/>
                        <m:ctrlPr>
                          <a:rPr lang="en-IN" sz="2400" i="1">
                            <a:latin typeface="Cambria Math" panose="02040503050406030204" pitchFamily="18" charset="0"/>
                          </a:rPr>
                        </m:ctrlPr>
                      </m:dPr>
                      <m:e>
                        <m:r>
                          <m:rPr>
                            <m:sty m:val="p"/>
                          </m:rPr>
                          <a:rPr lang="el-GR" sz="2400" i="1">
                            <a:latin typeface="Cambria Math" panose="02040503050406030204" pitchFamily="18" charset="0"/>
                            <a:cs typeface="Times New Roman" panose="02020603050405020304" pitchFamily="18" charset="0"/>
                          </a:rPr>
                          <m:t>Ψ</m:t>
                        </m:r>
                      </m:e>
                    </m:d>
                  </m:oMath>
                </a14:m>
                <a:r>
                  <a:rPr lang="en-IN" sz="2400" dirty="0"/>
                  <a:t> = </a:t>
                </a:r>
                <a14:m>
                  <m:oMath xmlns:m="http://schemas.openxmlformats.org/officeDocument/2006/math">
                    <m:nary>
                      <m:naryPr>
                        <m:chr m:val="∑"/>
                        <m:supHide m:val="on"/>
                        <m:ctrlPr>
                          <a:rPr lang="en-IN" sz="2400" i="1">
                            <a:latin typeface="Cambria Math" panose="02040503050406030204" pitchFamily="18" charset="0"/>
                          </a:rPr>
                        </m:ctrlPr>
                      </m:naryPr>
                      <m:sub>
                        <m:r>
                          <m:rPr>
                            <m:brk m:alnAt="7"/>
                          </m:rPr>
                          <a:rPr lang="en-IN" sz="2400" i="1">
                            <a:latin typeface="Cambria Math" panose="02040503050406030204" pitchFamily="18" charset="0"/>
                          </a:rPr>
                          <m:t>𝑖</m:t>
                        </m:r>
                      </m:sub>
                      <m:sup/>
                      <m:e>
                        <m:r>
                          <m:rPr>
                            <m:nor/>
                          </m:rPr>
                          <a:rPr lang="en-IN" sz="2400" dirty="0">
                            <a:latin typeface="Times New Roman" panose="02020603050405020304" pitchFamily="18" charset="0"/>
                            <a:cs typeface="Times New Roman" panose="02020603050405020304" pitchFamily="18" charset="0"/>
                          </a:rPr>
                          <m:t>c</m:t>
                        </m:r>
                        <m:r>
                          <m:rPr>
                            <m:nor/>
                          </m:rPr>
                          <a:rPr lang="en-IN" sz="2400" i="1" baseline="-25000" dirty="0">
                            <a:latin typeface="Times New Roman" panose="02020603050405020304" pitchFamily="18" charset="0"/>
                            <a:cs typeface="Times New Roman" panose="02020603050405020304" pitchFamily="18" charset="0"/>
                          </a:rPr>
                          <m:t>i</m:t>
                        </m:r>
                      </m:e>
                    </m:nary>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𝐻</m:t>
                        </m:r>
                      </m:e>
                    </m:acc>
                    <m:r>
                      <a:rPr lang="en-IN" sz="2400">
                        <a:latin typeface="Cambria Math" panose="02040503050406030204" pitchFamily="18" charset="0"/>
                      </a:rPr>
                      <m:t>|</m:t>
                    </m:r>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e>
                    </m:d>
                  </m:oMath>
                </a14:m>
                <a:r>
                  <a:rPr lang="en-IN" sz="2400" dirty="0"/>
                  <a:t> = </a:t>
                </a:r>
                <a14:m>
                  <m:oMath xmlns:m="http://schemas.openxmlformats.org/officeDocument/2006/math">
                    <m:nary>
                      <m:naryPr>
                        <m:chr m:val="∑"/>
                        <m:supHide m:val="on"/>
                        <m:ctrlPr>
                          <a:rPr lang="en-IN" sz="2400" i="1">
                            <a:latin typeface="Cambria Math" panose="02040503050406030204" pitchFamily="18" charset="0"/>
                          </a:rPr>
                        </m:ctrlPr>
                      </m:naryPr>
                      <m:sub>
                        <m:r>
                          <m:rPr>
                            <m:brk m:alnAt="7"/>
                          </m:rPr>
                          <a:rPr lang="en-IN" sz="2400" i="1">
                            <a:latin typeface="Cambria Math" panose="02040503050406030204" pitchFamily="18" charset="0"/>
                          </a:rPr>
                          <m:t>𝑖</m:t>
                        </m:r>
                      </m:sub>
                      <m:sup/>
                      <m:e>
                        <m:r>
                          <m:rPr>
                            <m:nor/>
                          </m:rPr>
                          <a:rPr lang="en-IN" sz="2400" dirty="0">
                            <a:latin typeface="Times New Roman" panose="02020603050405020304" pitchFamily="18" charset="0"/>
                            <a:cs typeface="Times New Roman" panose="02020603050405020304" pitchFamily="18" charset="0"/>
                          </a:rPr>
                          <m:t>c</m:t>
                        </m:r>
                        <m:r>
                          <m:rPr>
                            <m:nor/>
                          </m:rPr>
                          <a:rPr lang="en-IN" sz="2400" i="1" baseline="-25000" dirty="0">
                            <a:latin typeface="Times New Roman" panose="02020603050405020304" pitchFamily="18" charset="0"/>
                            <a:cs typeface="Times New Roman" panose="02020603050405020304" pitchFamily="18" charset="0"/>
                          </a:rPr>
                          <m:t>i</m:t>
                        </m:r>
                      </m:e>
                    </m:nary>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r>
                      <a:rPr lang="en-IN" sz="2400">
                        <a:latin typeface="Cambria Math" panose="02040503050406030204" pitchFamily="18" charset="0"/>
                      </a:rPr>
                      <m:t>|</m:t>
                    </m:r>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e>
                    </m:d>
                  </m:oMath>
                </a14:m>
                <a:endParaRPr lang="en-IN" sz="2400" dirty="0"/>
              </a:p>
              <a:p>
                <a:endParaRPr lang="en-IN" sz="2400" dirty="0"/>
              </a:p>
              <a:p>
                <a14:m>
                  <m:oMath xmlns:m="http://schemas.openxmlformats.org/officeDocument/2006/math">
                    <m:d>
                      <m:dPr>
                        <m:begChr m:val="⟨"/>
                        <m:endChr m:val=""/>
                        <m:ctrlPr>
                          <a:rPr lang="en-IN" sz="2400" i="1">
                            <a:latin typeface="Cambria Math" panose="02040503050406030204" pitchFamily="18" charset="0"/>
                          </a:rPr>
                        </m:ctrlPr>
                      </m:dPr>
                      <m:e>
                        <m:r>
                          <m:rPr>
                            <m:sty m:val="p"/>
                          </m:rPr>
                          <a:rPr lang="el-GR" sz="2400" i="1">
                            <a:latin typeface="Cambria Math" panose="02040503050406030204" pitchFamily="18" charset="0"/>
                            <a:cs typeface="Times New Roman" panose="02020603050405020304" pitchFamily="18" charset="0"/>
                          </a:rPr>
                          <m:t>Ψ</m:t>
                        </m:r>
                      </m:e>
                    </m:d>
                    <m:r>
                      <a:rPr lang="en-IN" sz="2400">
                        <a:latin typeface="Cambria Math" panose="02040503050406030204" pitchFamily="18" charset="0"/>
                      </a:rPr>
                      <m:t>|</m:t>
                    </m:r>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𝐻</m:t>
                        </m:r>
                      </m:e>
                    </m:acc>
                    <m:r>
                      <a:rPr lang="en-IN" sz="2400">
                        <a:latin typeface="Cambria Math" panose="02040503050406030204" pitchFamily="18" charset="0"/>
                      </a:rPr>
                      <m:t>|</m:t>
                    </m:r>
                    <m:d>
                      <m:dPr>
                        <m:begChr m:val=""/>
                        <m:endChr m:val="⟩"/>
                        <m:ctrlPr>
                          <a:rPr lang="en-IN" sz="2400" i="1">
                            <a:latin typeface="Cambria Math" panose="02040503050406030204" pitchFamily="18" charset="0"/>
                          </a:rPr>
                        </m:ctrlPr>
                      </m:dPr>
                      <m:e>
                        <m:r>
                          <m:rPr>
                            <m:sty m:val="p"/>
                          </m:rPr>
                          <a:rPr lang="el-GR" sz="2400" i="1">
                            <a:latin typeface="Cambria Math" panose="02040503050406030204" pitchFamily="18" charset="0"/>
                            <a:cs typeface="Times New Roman" panose="02020603050405020304" pitchFamily="18" charset="0"/>
                          </a:rPr>
                          <m:t>Ψ</m:t>
                        </m:r>
                      </m:e>
                    </m:d>
                  </m:oMath>
                </a14:m>
                <a:r>
                  <a:rPr lang="en-IN" sz="2400" dirty="0"/>
                  <a:t> = </a:t>
                </a:r>
                <a14:m>
                  <m:oMath xmlns:m="http://schemas.openxmlformats.org/officeDocument/2006/math">
                    <m:nary>
                      <m:naryPr>
                        <m:chr m:val="∑"/>
                        <m:supHide m:val="on"/>
                        <m:ctrlPr>
                          <a:rPr lang="en-IN" sz="2400" i="1">
                            <a:latin typeface="Cambria Math" panose="02040503050406030204" pitchFamily="18" charset="0"/>
                          </a:rPr>
                        </m:ctrlPr>
                      </m:naryPr>
                      <m:sub>
                        <m:r>
                          <m:rPr>
                            <m:brk m:alnAt="7"/>
                          </m:rPr>
                          <a:rPr lang="en-IN" sz="2400" i="1">
                            <a:latin typeface="Cambria Math" panose="02040503050406030204" pitchFamily="18" charset="0"/>
                          </a:rPr>
                          <m:t>𝑖</m:t>
                        </m:r>
                      </m:sub>
                      <m:sup/>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e>
                        </m:d>
                        <m:r>
                          <a:rPr lang="en-IN" sz="2400">
                            <a:latin typeface="Cambria Math" panose="02040503050406030204" pitchFamily="18" charset="0"/>
                          </a:rPr>
                          <m:t>|</m:t>
                        </m:r>
                        <m:r>
                          <m:rPr>
                            <m:nor/>
                          </m:rPr>
                          <a:rPr lang="en-IN" sz="2400" dirty="0">
                            <a:latin typeface="Times New Roman" panose="02020603050405020304" pitchFamily="18" charset="0"/>
                            <a:cs typeface="Times New Roman" panose="02020603050405020304" pitchFamily="18" charset="0"/>
                          </a:rPr>
                          <m:t>c</m:t>
                        </m:r>
                        <m:r>
                          <m:rPr>
                            <m:nor/>
                          </m:rPr>
                          <a:rPr lang="en-IN" sz="2400" i="1" baseline="-25000" dirty="0">
                            <a:latin typeface="Times New Roman" panose="02020603050405020304" pitchFamily="18" charset="0"/>
                            <a:cs typeface="Times New Roman" panose="02020603050405020304" pitchFamily="18" charset="0"/>
                          </a:rPr>
                          <m:t>i</m:t>
                        </m:r>
                        <m:r>
                          <m:rPr>
                            <m:nor/>
                          </m:rPr>
                          <a:rPr lang="en-IN" sz="2400" dirty="0"/>
                          <m:t>∗</m:t>
                        </m:r>
                        <m:r>
                          <m:rPr>
                            <m:nor/>
                          </m:rPr>
                          <a:rPr lang="en-IN" sz="2400" dirty="0">
                            <a:latin typeface="Times New Roman" panose="02020603050405020304" pitchFamily="18" charset="0"/>
                            <a:cs typeface="Times New Roman" panose="02020603050405020304" pitchFamily="18" charset="0"/>
                          </a:rPr>
                          <m:t>c</m:t>
                        </m:r>
                        <m:r>
                          <m:rPr>
                            <m:nor/>
                          </m:rPr>
                          <a:rPr lang="en-IN" sz="2400" i="1" baseline="-25000" dirty="0">
                            <a:latin typeface="Times New Roman" panose="02020603050405020304" pitchFamily="18" charset="0"/>
                            <a:cs typeface="Times New Roman" panose="02020603050405020304" pitchFamily="18" charset="0"/>
                          </a:rPr>
                          <m:t>i</m:t>
                        </m:r>
                      </m:e>
                    </m:nary>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r>
                      <a:rPr lang="en-IN" sz="2400">
                        <a:latin typeface="Cambria Math" panose="02040503050406030204" pitchFamily="18" charset="0"/>
                      </a:rPr>
                      <m:t>|</m:t>
                    </m:r>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e>
                    </m:d>
                  </m:oMath>
                </a14:m>
                <a:r>
                  <a:rPr lang="en-IN" sz="2400" dirty="0"/>
                  <a:t> = </a:t>
                </a:r>
                <a14:m>
                  <m:oMath xmlns:m="http://schemas.openxmlformats.org/officeDocument/2006/math">
                    <m:nary>
                      <m:naryPr>
                        <m:chr m:val="∑"/>
                        <m:supHide m:val="on"/>
                        <m:ctrlPr>
                          <a:rPr lang="en-IN" sz="2400" i="1">
                            <a:latin typeface="Cambria Math" panose="02040503050406030204" pitchFamily="18" charset="0"/>
                          </a:rPr>
                        </m:ctrlPr>
                      </m:naryPr>
                      <m:sub>
                        <m:r>
                          <m:rPr>
                            <m:brk m:alnAt="7"/>
                          </m:rPr>
                          <a:rPr lang="en-IN" sz="2400" i="1">
                            <a:latin typeface="Cambria Math" panose="02040503050406030204" pitchFamily="18" charset="0"/>
                          </a:rPr>
                          <m:t>𝑖</m:t>
                        </m:r>
                      </m:sub>
                      <m:sup/>
                      <m:e>
                        <m:r>
                          <m:rPr>
                            <m:nor/>
                          </m:rPr>
                          <a:rPr lang="en-IN" sz="2400" dirty="0">
                            <a:latin typeface="Times New Roman" panose="02020603050405020304" pitchFamily="18" charset="0"/>
                            <a:cs typeface="Times New Roman" panose="02020603050405020304" pitchFamily="18" charset="0"/>
                          </a:rPr>
                          <m:t>c</m:t>
                        </m:r>
                        <m:r>
                          <m:rPr>
                            <m:nor/>
                          </m:rPr>
                          <a:rPr lang="en-IN" sz="2400" i="1" baseline="-25000" dirty="0">
                            <a:latin typeface="Times New Roman" panose="02020603050405020304" pitchFamily="18" charset="0"/>
                            <a:cs typeface="Times New Roman" panose="02020603050405020304" pitchFamily="18" charset="0"/>
                          </a:rPr>
                          <m:t>i</m:t>
                        </m:r>
                        <m:r>
                          <m:rPr>
                            <m:nor/>
                          </m:rPr>
                          <a:rPr lang="en-IN" sz="2400" dirty="0"/>
                          <m:t>∗</m:t>
                        </m:r>
                        <m:r>
                          <m:rPr>
                            <m:nor/>
                          </m:rPr>
                          <a:rPr lang="en-IN" sz="2400" dirty="0">
                            <a:latin typeface="Times New Roman" panose="02020603050405020304" pitchFamily="18" charset="0"/>
                            <a:cs typeface="Times New Roman" panose="02020603050405020304" pitchFamily="18" charset="0"/>
                          </a:rPr>
                          <m:t>c</m:t>
                        </m:r>
                        <m:r>
                          <m:rPr>
                            <m:nor/>
                          </m:rPr>
                          <a:rPr lang="en-IN" sz="2400" i="1" baseline="-25000" dirty="0">
                            <a:latin typeface="Times New Roman" panose="02020603050405020304" pitchFamily="18" charset="0"/>
                            <a:cs typeface="Times New Roman" panose="02020603050405020304" pitchFamily="18" charset="0"/>
                          </a:rPr>
                          <m:t>i</m:t>
                        </m:r>
                      </m:e>
                    </m:nary>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e>
                    </m:d>
                    <m:r>
                      <a:rPr lang="en-IN" sz="2400">
                        <a:latin typeface="Cambria Math" panose="02040503050406030204" pitchFamily="18" charset="0"/>
                      </a:rPr>
                      <m:t>|</m:t>
                    </m:r>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e>
                    </m:d>
                  </m:oMath>
                </a14:m>
                <a:endParaRPr lang="en-IN" sz="2400" dirty="0"/>
              </a:p>
              <a:p>
                <a:r>
                  <a:rPr lang="en-IN" sz="2400" dirty="0"/>
                  <a:t>	   </a:t>
                </a:r>
              </a:p>
              <a:p>
                <a:r>
                  <a:rPr lang="en-IN" sz="2400" dirty="0"/>
                  <a:t>	   = </a:t>
                </a:r>
                <a14:m>
                  <m:oMath xmlns:m="http://schemas.openxmlformats.org/officeDocument/2006/math">
                    <m:nary>
                      <m:naryPr>
                        <m:chr m:val="∑"/>
                        <m:supHide m:val="on"/>
                        <m:ctrlPr>
                          <a:rPr lang="en-IN" sz="2400" i="1">
                            <a:latin typeface="Cambria Math" panose="02040503050406030204" pitchFamily="18" charset="0"/>
                          </a:rPr>
                        </m:ctrlPr>
                      </m:naryPr>
                      <m:sub>
                        <m:r>
                          <m:rPr>
                            <m:brk m:alnAt="7"/>
                          </m:rPr>
                          <a:rPr lang="en-IN" sz="2400" i="1">
                            <a:latin typeface="Cambria Math" panose="02040503050406030204" pitchFamily="18" charset="0"/>
                          </a:rPr>
                          <m:t>𝑖</m:t>
                        </m:r>
                      </m:sub>
                      <m:sup/>
                      <m:e>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e>
                    </m:nary>
                    <m:r>
                      <m:rPr>
                        <m:nor/>
                      </m:rPr>
                      <a:rPr lang="en-IN" sz="2400" dirty="0">
                        <a:latin typeface="Times New Roman" panose="02020603050405020304" pitchFamily="18" charset="0"/>
                        <a:cs typeface="Times New Roman" panose="02020603050405020304" pitchFamily="18" charset="0"/>
                      </a:rPr>
                      <m:t>P</m:t>
                    </m:r>
                    <m:r>
                      <m:rPr>
                        <m:nor/>
                      </m:rPr>
                      <a:rPr lang="en-IN" sz="2400" dirty="0">
                        <a:latin typeface="Times New Roman" panose="02020603050405020304" pitchFamily="18" charset="0"/>
                        <a:cs typeface="Times New Roman" panose="020206030504050203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𝑖</m:t>
                        </m:r>
                      </m:sub>
                    </m:sSub>
                    <m:r>
                      <m:rPr>
                        <m:nor/>
                      </m:rPr>
                      <a:rPr lang="en-IN" sz="2400" dirty="0">
                        <a:latin typeface="Times New Roman" panose="02020603050405020304" pitchFamily="18" charset="0"/>
                        <a:cs typeface="Times New Roman" panose="02020603050405020304" pitchFamily="18" charset="0"/>
                      </a:rPr>
                      <m:t>)</m:t>
                    </m:r>
                  </m:oMath>
                </a14:m>
                <a:r>
                  <a:rPr lang="en-IN" sz="2400" dirty="0"/>
                  <a:t> = </a:t>
                </a:r>
                <a14:m>
                  <m:oMath xmlns:m="http://schemas.openxmlformats.org/officeDocument/2006/math">
                    <m:d>
                      <m:dPr>
                        <m:begChr m:val="⟨"/>
                        <m:endChr m:val="⟩"/>
                        <m:ctrlPr>
                          <a:rPr lang="en-IN" sz="2400" i="1">
                            <a:latin typeface="Cambria Math" panose="02040503050406030204" pitchFamily="18" charset="0"/>
                          </a:rPr>
                        </m:ctrlPr>
                      </m:d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𝐻</m:t>
                            </m:r>
                          </m:e>
                        </m:acc>
                      </m:e>
                    </m:d>
                  </m:oMath>
                </a14:m>
                <a:endParaRPr lang="en-IN" sz="2400" dirty="0"/>
              </a:p>
            </p:txBody>
          </p:sp>
        </mc:Choice>
        <mc:Fallback xmlns="">
          <p:sp>
            <p:nvSpPr>
              <p:cNvPr id="10" name="Rectangle 9">
                <a:extLst>
                  <a:ext uri="{FF2B5EF4-FFF2-40B4-BE49-F238E27FC236}">
                    <a16:creationId xmlns:a16="http://schemas.microsoft.com/office/drawing/2014/main" id="{424E3F78-27AE-40EE-AF26-0870EE40D44F}"/>
                  </a:ext>
                </a:extLst>
              </p:cNvPr>
              <p:cNvSpPr>
                <a:spLocks noRot="1" noChangeAspect="1" noMove="1" noResize="1" noEditPoints="1" noAdjustHandles="1" noChangeArrowheads="1" noChangeShapeType="1" noTextEdit="1"/>
              </p:cNvSpPr>
              <p:nvPr/>
            </p:nvSpPr>
            <p:spPr>
              <a:xfrm>
                <a:off x="845676" y="2817451"/>
                <a:ext cx="6017801" cy="2784608"/>
              </a:xfrm>
              <a:prstGeom prst="rect">
                <a:avLst/>
              </a:prstGeom>
              <a:blipFill>
                <a:blip r:embed="rId6"/>
                <a:stretch>
                  <a:fillRect l="-7789" t="-20814" r="-5053" b="-30317"/>
                </a:stretch>
              </a:blipFill>
            </p:spPr>
            <p:txBody>
              <a:bodyPr/>
              <a:lstStyle/>
              <a:p>
                <a:r>
                  <a:rPr lang="en-US">
                    <a:noFill/>
                  </a:rPr>
                  <a:t> </a:t>
                </a:r>
              </a:p>
            </p:txBody>
          </p:sp>
        </mc:Fallback>
      </mc:AlternateContent>
      <p:sp>
        <p:nvSpPr>
          <p:cNvPr id="11" name="Arrow: Right 10">
            <a:extLst>
              <a:ext uri="{FF2B5EF4-FFF2-40B4-BE49-F238E27FC236}">
                <a16:creationId xmlns:a16="http://schemas.microsoft.com/office/drawing/2014/main" id="{8301B175-5385-4E61-8CB1-96BFEBB63187}"/>
              </a:ext>
            </a:extLst>
          </p:cNvPr>
          <p:cNvSpPr/>
          <p:nvPr/>
        </p:nvSpPr>
        <p:spPr>
          <a:xfrm>
            <a:off x="6788644" y="3735502"/>
            <a:ext cx="644371" cy="28019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 name="Group 21">
            <a:extLst>
              <a:ext uri="{FF2B5EF4-FFF2-40B4-BE49-F238E27FC236}">
                <a16:creationId xmlns:a16="http://schemas.microsoft.com/office/drawing/2014/main" id="{AF4AFA3E-8B0D-4FD0-ABDE-68042161B764}"/>
              </a:ext>
            </a:extLst>
          </p:cNvPr>
          <p:cNvGrpSpPr/>
          <p:nvPr/>
        </p:nvGrpSpPr>
        <p:grpSpPr>
          <a:xfrm>
            <a:off x="8101596" y="2661024"/>
            <a:ext cx="2877646" cy="2429150"/>
            <a:chOff x="7710978" y="2622491"/>
            <a:chExt cx="2877646" cy="2429150"/>
          </a:xfrm>
        </p:grpSpPr>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3DD29B3-63F5-401B-B339-251303079519}"/>
                    </a:ext>
                  </a:extLst>
                </p:cNvPr>
                <p:cNvSpPr/>
                <p:nvPr/>
              </p:nvSpPr>
              <p:spPr>
                <a:xfrm>
                  <a:off x="7808632" y="3571985"/>
                  <a:ext cx="2779992" cy="643574"/>
                </a:xfrm>
                <a:prstGeom prst="rect">
                  <a:avLst/>
                </a:prstGeom>
              </p:spPr>
              <p:txBody>
                <a:bodyPr wrap="none">
                  <a:spAutoFit/>
                </a:bodyPr>
                <a:lstStyle/>
                <a:p>
                  <a14:m>
                    <m:oMath xmlns:m="http://schemas.openxmlformats.org/officeDocument/2006/math">
                      <m:d>
                        <m:dPr>
                          <m:begChr m:val="⟨"/>
                          <m:endChr m:val=""/>
                          <m:ctrlPr>
                            <a:rPr lang="en-IN" sz="3200" i="1">
                              <a:latin typeface="Cambria Math" panose="02040503050406030204" pitchFamily="18" charset="0"/>
                            </a:rPr>
                          </m:ctrlPr>
                        </m:dPr>
                        <m:e>
                          <m:r>
                            <m:rPr>
                              <m:sty m:val="p"/>
                            </m:rPr>
                            <a:rPr lang="el-GR" sz="3200" i="1">
                              <a:latin typeface="Cambria Math" panose="02040503050406030204" pitchFamily="18" charset="0"/>
                              <a:cs typeface="Times New Roman" panose="02020603050405020304" pitchFamily="18" charset="0"/>
                            </a:rPr>
                            <m:t>Ψ</m:t>
                          </m:r>
                        </m:e>
                      </m:d>
                      <m:r>
                        <a:rPr lang="en-IN" sz="3200">
                          <a:latin typeface="Cambria Math" panose="02040503050406030204" pitchFamily="18" charset="0"/>
                        </a:rPr>
                        <m:t>|</m:t>
                      </m:r>
                      <m:acc>
                        <m:accPr>
                          <m:chr m:val="̂"/>
                          <m:ctrlPr>
                            <a:rPr lang="en-US" sz="3200" i="1" dirty="0">
                              <a:latin typeface="Cambria Math" panose="02040503050406030204" pitchFamily="18" charset="0"/>
                            </a:rPr>
                          </m:ctrlPr>
                        </m:accPr>
                        <m:e>
                          <m:r>
                            <a:rPr lang="en-US" sz="3200" i="1" dirty="0">
                              <a:latin typeface="Cambria Math" panose="02040503050406030204" pitchFamily="18" charset="0"/>
                            </a:rPr>
                            <m:t>𝐻</m:t>
                          </m:r>
                        </m:e>
                      </m:acc>
                      <m:r>
                        <a:rPr lang="en-IN" sz="3200">
                          <a:latin typeface="Cambria Math" panose="02040503050406030204" pitchFamily="18" charset="0"/>
                        </a:rPr>
                        <m:t>|</m:t>
                      </m:r>
                      <m:d>
                        <m:dPr>
                          <m:begChr m:val=""/>
                          <m:endChr m:val="⟩"/>
                          <m:ctrlPr>
                            <a:rPr lang="en-IN" sz="3200" i="1">
                              <a:latin typeface="Cambria Math" panose="02040503050406030204" pitchFamily="18" charset="0"/>
                            </a:rPr>
                          </m:ctrlPr>
                        </m:dPr>
                        <m:e>
                          <m:r>
                            <m:rPr>
                              <m:sty m:val="p"/>
                            </m:rPr>
                            <a:rPr lang="el-GR" sz="3200" i="1">
                              <a:latin typeface="Cambria Math" panose="02040503050406030204" pitchFamily="18" charset="0"/>
                              <a:cs typeface="Times New Roman" panose="02020603050405020304" pitchFamily="18" charset="0"/>
                            </a:rPr>
                            <m:t>Ψ</m:t>
                          </m:r>
                        </m:e>
                      </m:d>
                    </m:oMath>
                  </a14:m>
                  <a:r>
                    <a:rPr lang="en-IN" sz="3200" dirty="0"/>
                    <a:t> = </a:t>
                  </a:r>
                  <a14:m>
                    <m:oMath xmlns:m="http://schemas.openxmlformats.org/officeDocument/2006/math">
                      <m:d>
                        <m:dPr>
                          <m:begChr m:val="⟨"/>
                          <m:endChr m:val="⟩"/>
                          <m:ctrlPr>
                            <a:rPr lang="en-IN" sz="3200" i="1">
                              <a:latin typeface="Cambria Math" panose="02040503050406030204" pitchFamily="18" charset="0"/>
                            </a:rPr>
                          </m:ctrlPr>
                        </m:dPr>
                        <m:e>
                          <m:acc>
                            <m:accPr>
                              <m:chr m:val="̂"/>
                              <m:ctrlPr>
                                <a:rPr lang="en-US" sz="3200" i="1" dirty="0">
                                  <a:latin typeface="Cambria Math" panose="02040503050406030204" pitchFamily="18" charset="0"/>
                                </a:rPr>
                              </m:ctrlPr>
                            </m:accPr>
                            <m:e>
                              <m:r>
                                <a:rPr lang="en-US" sz="3200" i="1" dirty="0">
                                  <a:latin typeface="Cambria Math" panose="02040503050406030204" pitchFamily="18" charset="0"/>
                                </a:rPr>
                                <m:t>𝐻</m:t>
                              </m:r>
                            </m:e>
                          </m:acc>
                        </m:e>
                      </m:d>
                    </m:oMath>
                  </a14:m>
                  <a:r>
                    <a:rPr lang="en-IN" sz="3200" dirty="0"/>
                    <a:t> </a:t>
                  </a:r>
                </a:p>
              </p:txBody>
            </p:sp>
          </mc:Choice>
          <mc:Fallback xmlns="">
            <p:sp>
              <p:nvSpPr>
                <p:cNvPr id="12" name="Rectangle 11">
                  <a:extLst>
                    <a:ext uri="{FF2B5EF4-FFF2-40B4-BE49-F238E27FC236}">
                      <a16:creationId xmlns:a16="http://schemas.microsoft.com/office/drawing/2014/main" id="{23DD29B3-63F5-401B-B339-251303079519}"/>
                    </a:ext>
                  </a:extLst>
                </p:cNvPr>
                <p:cNvSpPr>
                  <a:spLocks noRot="1" noChangeAspect="1" noMove="1" noResize="1" noEditPoints="1" noAdjustHandles="1" noChangeArrowheads="1" noChangeShapeType="1" noTextEdit="1"/>
                </p:cNvSpPr>
                <p:nvPr/>
              </p:nvSpPr>
              <p:spPr>
                <a:xfrm>
                  <a:off x="7808632" y="3571985"/>
                  <a:ext cx="2779992" cy="643574"/>
                </a:xfrm>
                <a:prstGeom prst="rect">
                  <a:avLst/>
                </a:prstGeom>
                <a:blipFill>
                  <a:blip r:embed="rId7"/>
                  <a:stretch>
                    <a:fillRect l="-23182" t="-113462" b="-178846"/>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E79FA0BB-44E3-4AAC-B134-6BFC94ADDB78}"/>
                </a:ext>
              </a:extLst>
            </p:cNvPr>
            <p:cNvSpPr/>
            <p:nvPr/>
          </p:nvSpPr>
          <p:spPr>
            <a:xfrm>
              <a:off x="7857335" y="3447063"/>
              <a:ext cx="2524976" cy="903303"/>
            </a:xfrm>
            <a:prstGeom prst="rect">
              <a:avLst/>
            </a:prstGeom>
            <a:solidFill>
              <a:schemeClr val="accent1">
                <a:lumMod val="75000"/>
                <a:alpha val="4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 name="Straight Arrow Connector 14">
              <a:extLst>
                <a:ext uri="{FF2B5EF4-FFF2-40B4-BE49-F238E27FC236}">
                  <a16:creationId xmlns:a16="http://schemas.microsoft.com/office/drawing/2014/main" id="{01A2E19E-6166-4CD3-AE9A-465332D2BB33}"/>
                </a:ext>
              </a:extLst>
            </p:cNvPr>
            <p:cNvCxnSpPr>
              <a:cxnSpLocks/>
            </p:cNvCxnSpPr>
            <p:nvPr/>
          </p:nvCxnSpPr>
          <p:spPr>
            <a:xfrm flipV="1">
              <a:off x="8194090" y="4097534"/>
              <a:ext cx="1" cy="645081"/>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1271421-76D1-490D-BB0D-EC9303F1BC68}"/>
                </a:ext>
              </a:extLst>
            </p:cNvPr>
            <p:cNvSpPr txBox="1"/>
            <p:nvPr/>
          </p:nvSpPr>
          <p:spPr>
            <a:xfrm>
              <a:off x="7710978" y="4682309"/>
              <a:ext cx="1235210" cy="369332"/>
            </a:xfrm>
            <a:prstGeom prst="rect">
              <a:avLst/>
            </a:prstGeom>
            <a:noFill/>
          </p:spPr>
          <p:txBody>
            <a:bodyPr wrap="none" rtlCol="0">
              <a:spAutoFit/>
            </a:bodyPr>
            <a:lstStyle/>
            <a:p>
              <a:r>
                <a:rPr lang="en-IN" dirty="0"/>
                <a:t>Given state</a:t>
              </a:r>
            </a:p>
          </p:txBody>
        </p:sp>
        <p:cxnSp>
          <p:nvCxnSpPr>
            <p:cNvPr id="18" name="Straight Arrow Connector 17">
              <a:extLst>
                <a:ext uri="{FF2B5EF4-FFF2-40B4-BE49-F238E27FC236}">
                  <a16:creationId xmlns:a16="http://schemas.microsoft.com/office/drawing/2014/main" id="{A90959E0-98D8-4CF1-88F1-E734B8D4C8FE}"/>
                </a:ext>
              </a:extLst>
            </p:cNvPr>
            <p:cNvCxnSpPr>
              <a:cxnSpLocks/>
            </p:cNvCxnSpPr>
            <p:nvPr/>
          </p:nvCxnSpPr>
          <p:spPr>
            <a:xfrm flipH="1">
              <a:off x="8670255" y="3001423"/>
              <a:ext cx="263749" cy="58402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39785D97-C41B-4F68-AF8A-F6EFC6FFC1EF}"/>
                </a:ext>
              </a:extLst>
            </p:cNvPr>
            <p:cNvSpPr txBox="1"/>
            <p:nvPr/>
          </p:nvSpPr>
          <p:spPr>
            <a:xfrm>
              <a:off x="8496512" y="2622491"/>
              <a:ext cx="1246623" cy="369332"/>
            </a:xfrm>
            <a:prstGeom prst="rect">
              <a:avLst/>
            </a:prstGeom>
            <a:noFill/>
          </p:spPr>
          <p:txBody>
            <a:bodyPr wrap="none" rtlCol="0">
              <a:spAutoFit/>
            </a:bodyPr>
            <a:lstStyle/>
            <a:p>
              <a:r>
                <a:rPr lang="en-IN" dirty="0"/>
                <a:t>Observable</a:t>
              </a:r>
            </a:p>
          </p:txBody>
        </p:sp>
      </p:gr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588265C3-8664-4D26-9D8E-3CB2EE02C888}"/>
                  </a:ext>
                </a:extLst>
              </p:cNvPr>
              <p:cNvSpPr/>
              <p:nvPr/>
            </p:nvSpPr>
            <p:spPr>
              <a:xfrm>
                <a:off x="1082994" y="5890726"/>
                <a:ext cx="5059975" cy="477888"/>
              </a:xfrm>
              <a:prstGeom prst="rect">
                <a:avLst/>
              </a:prstGeom>
            </p:spPr>
            <p:txBody>
              <a:bodyPr wrap="none">
                <a:spAutoFit/>
              </a:bodyPr>
              <a:lstStyle/>
              <a:p>
                <a14:m>
                  <m:oMath xmlns:m="http://schemas.openxmlformats.org/officeDocument/2006/math">
                    <m:r>
                      <a:rPr lang="en-IN" sz="2400" smtClean="0">
                        <a:latin typeface="Cambria Math" panose="02040503050406030204" pitchFamily="18" charset="0"/>
                      </a:rPr>
                      <m:t>|</m:t>
                    </m:r>
                    <m:r>
                      <m:rPr>
                        <m:sty m:val="p"/>
                      </m:rPr>
                      <a:rPr lang="en-IN" sz="2400" i="0" dirty="0" smtClean="0">
                        <a:latin typeface="Cambria Math" panose="02040503050406030204" pitchFamily="18" charset="0"/>
                        <a:ea typeface="Cambria Math" panose="02040503050406030204" pitchFamily="18" charset="0"/>
                      </a:rPr>
                      <m:t>ϕ</m:t>
                    </m:r>
                  </m:oMath>
                </a14:m>
                <a:r>
                  <a:rPr lang="el-GR" sz="2400" b="0" i="0" dirty="0">
                    <a:latin typeface="+mj-lt"/>
                    <a:cs typeface="Times New Roman" panose="02020603050405020304" pitchFamily="18" charset="0"/>
                  </a:rPr>
                  <a:t>⟩</a:t>
                </a:r>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i="1" smtClean="0">
                            <a:latin typeface="Cambria Math" panose="02040503050406030204" pitchFamily="18" charset="0"/>
                          </a:rPr>
                          <m:t>𝑒</m:t>
                        </m:r>
                      </m:e>
                      <m:sup>
                        <m:r>
                          <a:rPr lang="en-IN" sz="2400" i="1" smtClean="0">
                            <a:latin typeface="Cambria Math" panose="02040503050406030204" pitchFamily="18" charset="0"/>
                          </a:rPr>
                          <m:t>−</m:t>
                        </m:r>
                        <m:r>
                          <a:rPr lang="en-IN" sz="2400" i="1" smtClean="0">
                            <a:latin typeface="Cambria Math" panose="02040503050406030204" pitchFamily="18" charset="0"/>
                          </a:rPr>
                          <m:t>𝑖</m:t>
                        </m:r>
                        <m:r>
                          <a:rPr lang="el-GR" sz="2400" i="1" smtClean="0">
                            <a:latin typeface="Cambria Math" panose="02040503050406030204" pitchFamily="18" charset="0"/>
                            <a:ea typeface="Cambria Math" panose="02040503050406030204" pitchFamily="18" charset="0"/>
                          </a:rPr>
                          <m:t>𝜃</m:t>
                        </m:r>
                      </m:sup>
                    </m:sSup>
                  </m:oMath>
                </a14:m>
                <a:r>
                  <a:rPr lang="en-IN" sz="2400" dirty="0"/>
                  <a:t> </a:t>
                </a:r>
                <a14:m>
                  <m:oMath xmlns:m="http://schemas.openxmlformats.org/officeDocument/2006/math">
                    <m:r>
                      <a:rPr lang="en-IN" sz="2400">
                        <a:latin typeface="Cambria Math" panose="02040503050406030204" pitchFamily="18" charset="0"/>
                      </a:rPr>
                      <m:t>|</m:t>
                    </m:r>
                    <m:d>
                      <m:dPr>
                        <m:begChr m:val=""/>
                        <m:endChr m:val="⟩"/>
                        <m:ctrlPr>
                          <a:rPr lang="en-IN" sz="2400" i="1">
                            <a:latin typeface="Cambria Math" panose="02040503050406030204" pitchFamily="18" charset="0"/>
                          </a:rPr>
                        </m:ctrlPr>
                      </m:dPr>
                      <m:e>
                        <m:r>
                          <m:rPr>
                            <m:sty m:val="p"/>
                          </m:rPr>
                          <a:rPr lang="el-GR" sz="2400" i="1">
                            <a:latin typeface="Cambria Math" panose="02040503050406030204" pitchFamily="18" charset="0"/>
                            <a:cs typeface="Times New Roman" panose="02020603050405020304" pitchFamily="18" charset="0"/>
                          </a:rPr>
                          <m:t>Ψ</m:t>
                        </m:r>
                      </m:e>
                    </m:d>
                  </m:oMath>
                </a14:m>
                <a:r>
                  <a:rPr lang="en-IN" sz="2400" dirty="0"/>
                  <a:t> </a:t>
                </a:r>
                <a:r>
                  <a:rPr lang="en-IN" sz="2400" i="1"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IN" sz="2400" i="1">
                            <a:latin typeface="Cambria Math" panose="02040503050406030204" pitchFamily="18" charset="0"/>
                          </a:rPr>
                        </m:ctrlPr>
                      </m:dPr>
                      <m:e>
                        <m:r>
                          <m:rPr>
                            <m:sty m:val="p"/>
                          </m:rPr>
                          <a:rPr lang="el-GR" sz="2400" i="1">
                            <a:latin typeface="Cambria Math" panose="02040503050406030204" pitchFamily="18" charset="0"/>
                            <a:cs typeface="Times New Roman" panose="02020603050405020304" pitchFamily="18" charset="0"/>
                          </a:rPr>
                          <m:t>Ψ</m:t>
                        </m:r>
                      </m:e>
                    </m:d>
                    <m:r>
                      <a:rPr lang="en-IN" sz="2400">
                        <a:latin typeface="Cambria Math" panose="02040503050406030204" pitchFamily="18" charset="0"/>
                      </a:rPr>
                      <m:t>|</m:t>
                    </m:r>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𝐻</m:t>
                        </m:r>
                      </m:e>
                    </m:acc>
                    <m:r>
                      <a:rPr lang="en-IN" sz="2400">
                        <a:latin typeface="Cambria Math" panose="02040503050406030204" pitchFamily="18" charset="0"/>
                      </a:rPr>
                      <m:t>|</m:t>
                    </m:r>
                    <m:d>
                      <m:dPr>
                        <m:begChr m:val=""/>
                        <m:endChr m:val="⟩"/>
                        <m:ctrlPr>
                          <a:rPr lang="en-IN" sz="2400" i="1">
                            <a:latin typeface="Cambria Math" panose="02040503050406030204" pitchFamily="18" charset="0"/>
                          </a:rPr>
                        </m:ctrlPr>
                      </m:dPr>
                      <m:e>
                        <m:r>
                          <m:rPr>
                            <m:sty m:val="p"/>
                          </m:rPr>
                          <a:rPr lang="el-GR" sz="2400" i="1">
                            <a:latin typeface="Cambria Math" panose="02040503050406030204" pitchFamily="18" charset="0"/>
                            <a:cs typeface="Times New Roman" panose="02020603050405020304" pitchFamily="18" charset="0"/>
                          </a:rPr>
                          <m:t>Ψ</m:t>
                        </m:r>
                      </m:e>
                    </m:d>
                  </m:oMath>
                </a14:m>
                <a:r>
                  <a:rPr lang="en-IN" sz="2400" dirty="0"/>
                  <a:t> = </a:t>
                </a:r>
                <a14:m>
                  <m:oMath xmlns:m="http://schemas.openxmlformats.org/officeDocument/2006/math">
                    <m:d>
                      <m:dPr>
                        <m:begChr m:val="⟨"/>
                        <m:endChr m:val=""/>
                        <m:ctrlPr>
                          <a:rPr lang="en-IN" sz="2400" i="1">
                            <a:latin typeface="Cambria Math" panose="02040503050406030204" pitchFamily="18" charset="0"/>
                          </a:rPr>
                        </m:ctrlPr>
                      </m:dPr>
                      <m:e>
                        <m:r>
                          <m:rPr>
                            <m:sty m:val="p"/>
                          </m:rPr>
                          <a:rPr lang="en-IN" sz="2400" dirty="0">
                            <a:latin typeface="Cambria Math" panose="02040503050406030204" pitchFamily="18" charset="0"/>
                            <a:ea typeface="Cambria Math" panose="02040503050406030204" pitchFamily="18" charset="0"/>
                          </a:rPr>
                          <m:t>ϕ</m:t>
                        </m:r>
                      </m:e>
                    </m:d>
                    <m:r>
                      <a:rPr lang="en-IN" sz="2400">
                        <a:latin typeface="Cambria Math" panose="02040503050406030204" pitchFamily="18" charset="0"/>
                      </a:rPr>
                      <m:t>|</m:t>
                    </m:r>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𝐻</m:t>
                        </m:r>
                      </m:e>
                    </m:acc>
                    <m:r>
                      <a:rPr lang="en-IN" sz="2400">
                        <a:latin typeface="Cambria Math" panose="02040503050406030204" pitchFamily="18" charset="0"/>
                      </a:rPr>
                      <m:t>|</m:t>
                    </m:r>
                    <m:d>
                      <m:dPr>
                        <m:begChr m:val=""/>
                        <m:endChr m:val="⟩"/>
                        <m:ctrlPr>
                          <a:rPr lang="en-IN" sz="2400" i="1">
                            <a:latin typeface="Cambria Math" panose="02040503050406030204" pitchFamily="18" charset="0"/>
                          </a:rPr>
                        </m:ctrlPr>
                      </m:dPr>
                      <m:e>
                        <m:r>
                          <m:rPr>
                            <m:sty m:val="p"/>
                          </m:rPr>
                          <a:rPr lang="en-IN" sz="2400" dirty="0">
                            <a:latin typeface="Cambria Math" panose="02040503050406030204" pitchFamily="18" charset="0"/>
                            <a:ea typeface="Cambria Math" panose="02040503050406030204" pitchFamily="18" charset="0"/>
                          </a:rPr>
                          <m:t>ϕ</m:t>
                        </m:r>
                      </m:e>
                    </m:d>
                  </m:oMath>
                </a14:m>
                <a:r>
                  <a:rPr lang="en-IN" sz="2400" dirty="0"/>
                  <a:t> </a:t>
                </a:r>
              </a:p>
            </p:txBody>
          </p:sp>
        </mc:Choice>
        <mc:Fallback xmlns="">
          <p:sp>
            <p:nvSpPr>
              <p:cNvPr id="23" name="Rectangle 22">
                <a:extLst>
                  <a:ext uri="{FF2B5EF4-FFF2-40B4-BE49-F238E27FC236}">
                    <a16:creationId xmlns:a16="http://schemas.microsoft.com/office/drawing/2014/main" id="{588265C3-8664-4D26-9D8E-3CB2EE02C888}"/>
                  </a:ext>
                </a:extLst>
              </p:cNvPr>
              <p:cNvSpPr>
                <a:spLocks noRot="1" noChangeAspect="1" noMove="1" noResize="1" noEditPoints="1" noAdjustHandles="1" noChangeArrowheads="1" noChangeShapeType="1" noTextEdit="1"/>
              </p:cNvSpPr>
              <p:nvPr/>
            </p:nvSpPr>
            <p:spPr>
              <a:xfrm>
                <a:off x="1082994" y="5890726"/>
                <a:ext cx="5059975" cy="477888"/>
              </a:xfrm>
              <a:prstGeom prst="rect">
                <a:avLst/>
              </a:prstGeom>
              <a:blipFill>
                <a:blip r:embed="rId8"/>
                <a:stretch>
                  <a:fillRect l="-1003" t="-115385" r="-4261" b="-182051"/>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389942EF-3C6A-41DB-ACDC-0C38235D3547}"/>
              </a:ext>
            </a:extLst>
          </p:cNvPr>
          <p:cNvSpPr txBox="1"/>
          <p:nvPr/>
        </p:nvSpPr>
        <p:spPr>
          <a:xfrm>
            <a:off x="6774646" y="5857527"/>
            <a:ext cx="3620123" cy="584775"/>
          </a:xfrm>
          <a:prstGeom prst="rect">
            <a:avLst/>
          </a:prstGeom>
          <a:noFill/>
        </p:spPr>
        <p:txBody>
          <a:bodyPr wrap="square" rtlCol="0">
            <a:spAutoFit/>
          </a:bodyPr>
          <a:lstStyle/>
          <a:p>
            <a:pPr algn="ctr"/>
            <a:r>
              <a:rPr lang="en-IN" sz="1600" b="1" dirty="0"/>
              <a:t>Global phase change in a state does not alter the expectation.</a:t>
            </a:r>
          </a:p>
        </p:txBody>
      </p:sp>
      <p:sp>
        <p:nvSpPr>
          <p:cNvPr id="25" name="Rectangle 24">
            <a:extLst>
              <a:ext uri="{FF2B5EF4-FFF2-40B4-BE49-F238E27FC236}">
                <a16:creationId xmlns:a16="http://schemas.microsoft.com/office/drawing/2014/main" id="{C83B5688-0C69-486D-BC1E-38DE000C741F}"/>
              </a:ext>
            </a:extLst>
          </p:cNvPr>
          <p:cNvSpPr/>
          <p:nvPr/>
        </p:nvSpPr>
        <p:spPr>
          <a:xfrm>
            <a:off x="1082994" y="5800560"/>
            <a:ext cx="4976337" cy="658219"/>
          </a:xfrm>
          <a:prstGeom prst="rect">
            <a:avLst/>
          </a:prstGeom>
          <a:solidFill>
            <a:schemeClr val="accent1">
              <a:lumMod val="75000"/>
              <a:alpha val="4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621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1" grpId="0" animBg="1"/>
      <p:bldP spid="23" grpId="0"/>
      <p:bldP spid="24" grpId="0"/>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3D8725-F47E-42B0-A3C7-80A7AB26780A}"/>
              </a:ext>
            </a:extLst>
          </p:cNvPr>
          <p:cNvSpPr>
            <a:spLocks noGrp="1"/>
          </p:cNvSpPr>
          <p:nvPr>
            <p:ph type="title"/>
          </p:nvPr>
        </p:nvSpPr>
        <p:spPr>
          <a:xfrm>
            <a:off x="228600" y="0"/>
            <a:ext cx="8410787" cy="770948"/>
          </a:xfrm>
        </p:spPr>
        <p:txBody>
          <a:bodyPr vert="horz" lIns="91440" tIns="45720" rIns="91440" bIns="45720" rtlCol="0" anchor="ctr">
            <a:normAutofit/>
          </a:bodyPr>
          <a:lstStyle/>
          <a:p>
            <a:r>
              <a:rPr lang="en-IN" sz="3200" dirty="0"/>
              <a:t>Variational principle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D908618-57A3-4DB3-A80F-30A2702606F6}"/>
                  </a:ext>
                </a:extLst>
              </p:cNvPr>
              <p:cNvSpPr txBox="1"/>
              <p:nvPr/>
            </p:nvSpPr>
            <p:spPr>
              <a:xfrm>
                <a:off x="952106" y="1197204"/>
                <a:ext cx="2456763" cy="696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r>
                            <a:rPr lang="en-IN" i="1">
                              <a:latin typeface="Cambria Math" panose="02040503050406030204" pitchFamily="18" charset="0"/>
                            </a:rPr>
                            <m:t>𝜓</m:t>
                          </m:r>
                          <m:d>
                            <m:dPr>
                              <m:begChr m:val="|"/>
                              <m:endChr m:val="|"/>
                              <m:ctrlPr>
                                <a:rPr lang="en-IN" i="1">
                                  <a:latin typeface="Cambria Math" panose="02040503050406030204" pitchFamily="18" charset="0"/>
                                </a:rPr>
                              </m:ctrlPr>
                            </m:dPr>
                            <m:e>
                              <m:acc>
                                <m:accPr>
                                  <m:chr m:val="̂"/>
                                  <m:ctrlPr>
                                    <a:rPr lang="en-US" i="1" dirty="0">
                                      <a:latin typeface="Cambria Math" panose="02040503050406030204" pitchFamily="18" charset="0"/>
                                    </a:rPr>
                                  </m:ctrlPr>
                                </m:accPr>
                                <m:e>
                                  <m:r>
                                    <a:rPr lang="en-US" i="1" dirty="0">
                                      <a:latin typeface="Cambria Math" panose="02040503050406030204" pitchFamily="18" charset="0"/>
                                    </a:rPr>
                                    <m:t>𝐻</m:t>
                                  </m:r>
                                </m:e>
                              </m:acc>
                            </m:e>
                          </m:d>
                          <m:r>
                            <a:rPr lang="en-IN" i="1">
                              <a:latin typeface="Cambria Math" panose="02040503050406030204" pitchFamily="18" charset="0"/>
                            </a:rPr>
                            <m:t>𝜓</m:t>
                          </m:r>
                        </m:e>
                      </m:d>
                      <m:r>
                        <a:rPr lang="en-IN" b="0" i="1" smtClean="0">
                          <a:latin typeface="Cambria Math" panose="02040503050406030204" pitchFamily="18" charset="0"/>
                        </a:rPr>
                        <m:t>= </m:t>
                      </m:r>
                      <m:nary>
                        <m:naryPr>
                          <m:chr m:val="∑"/>
                          <m:supHide m:val="on"/>
                          <m:ctrlPr>
                            <a:rPr lang="en-IN" b="0" i="1" smtClean="0">
                              <a:latin typeface="Cambria Math" panose="02040503050406030204" pitchFamily="18" charset="0"/>
                            </a:rPr>
                          </m:ctrlPr>
                        </m:naryPr>
                        <m:sub>
                          <m: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𝑖</m:t>
                              </m:r>
                            </m:sub>
                          </m:sSub>
                          <m:r>
                            <a:rPr lang="en-IN" b="0" i="1" smtClean="0">
                              <a:latin typeface="Cambria Math" panose="02040503050406030204" pitchFamily="18" charset="0"/>
                            </a:rPr>
                            <m:t> </m:t>
                          </m:r>
                          <m:r>
                            <a:rPr lang="en-IN" b="0" i="1" smtClean="0">
                              <a:latin typeface="Cambria Math" panose="02040503050406030204" pitchFamily="18" charset="0"/>
                            </a:rPr>
                            <m:t>𝑃</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𝑖</m:t>
                              </m:r>
                            </m:sub>
                          </m:sSub>
                          <m:r>
                            <a:rPr lang="en-IN" b="0" i="1" smtClean="0">
                              <a:latin typeface="Cambria Math" panose="02040503050406030204" pitchFamily="18" charset="0"/>
                            </a:rPr>
                            <m:t>)</m:t>
                          </m:r>
                        </m:e>
                      </m:nary>
                      <m:r>
                        <a:rPr lang="en-IN" b="0" i="1" smtClean="0">
                          <a:latin typeface="Cambria Math" panose="02040503050406030204" pitchFamily="18" charset="0"/>
                        </a:rPr>
                        <m:t> </m:t>
                      </m:r>
                    </m:oMath>
                  </m:oMathPara>
                </a14:m>
                <a:endParaRPr lang="en-IN" dirty="0"/>
              </a:p>
            </p:txBody>
          </p:sp>
        </mc:Choice>
        <mc:Fallback xmlns="">
          <p:sp>
            <p:nvSpPr>
              <p:cNvPr id="7" name="TextBox 6">
                <a:extLst>
                  <a:ext uri="{FF2B5EF4-FFF2-40B4-BE49-F238E27FC236}">
                    <a16:creationId xmlns:a16="http://schemas.microsoft.com/office/drawing/2014/main" id="{4D908618-57A3-4DB3-A80F-30A2702606F6}"/>
                  </a:ext>
                </a:extLst>
              </p:cNvPr>
              <p:cNvSpPr txBox="1">
                <a:spLocks noRot="1" noChangeAspect="1" noMove="1" noResize="1" noEditPoints="1" noAdjustHandles="1" noChangeArrowheads="1" noChangeShapeType="1" noTextEdit="1"/>
              </p:cNvSpPr>
              <p:nvPr/>
            </p:nvSpPr>
            <p:spPr>
              <a:xfrm>
                <a:off x="952106" y="1197204"/>
                <a:ext cx="2456763" cy="696153"/>
              </a:xfrm>
              <a:prstGeom prst="rect">
                <a:avLst/>
              </a:prstGeom>
              <a:blipFill>
                <a:blip r:embed="rId2"/>
                <a:stretch>
                  <a:fillRect t="-141071" r="-2051" b="-18750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42FE9BD-F6B2-46B6-B608-C5985D86C1B8}"/>
              </a:ext>
            </a:extLst>
          </p:cNvPr>
          <p:cNvSpPr txBox="1"/>
          <p:nvPr/>
        </p:nvSpPr>
        <p:spPr>
          <a:xfrm>
            <a:off x="297150" y="799410"/>
            <a:ext cx="2153819"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We have seen</a:t>
            </a:r>
            <a:endParaRPr lang="en-IN" dirty="0"/>
          </a:p>
        </p:txBody>
      </p:sp>
      <p:sp>
        <p:nvSpPr>
          <p:cNvPr id="15" name="TextBox 14">
            <a:extLst>
              <a:ext uri="{FF2B5EF4-FFF2-40B4-BE49-F238E27FC236}">
                <a16:creationId xmlns:a16="http://schemas.microsoft.com/office/drawing/2014/main" id="{1F3074F5-018E-4D79-AAFD-A6F065DE7EA2}"/>
              </a:ext>
            </a:extLst>
          </p:cNvPr>
          <p:cNvSpPr txBox="1"/>
          <p:nvPr/>
        </p:nvSpPr>
        <p:spPr>
          <a:xfrm>
            <a:off x="297150" y="2023916"/>
            <a:ext cx="2153819"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Now,</a:t>
            </a:r>
            <a:endParaRPr lang="en-IN"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32AF398-932B-4155-9F4B-241FD37B2C53}"/>
                  </a:ext>
                </a:extLst>
              </p:cNvPr>
              <p:cNvSpPr txBox="1"/>
              <p:nvPr/>
            </p:nvSpPr>
            <p:spPr>
              <a:xfrm>
                <a:off x="1374059" y="2409063"/>
                <a:ext cx="4958500"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IN" i="1" smtClean="0">
                              <a:latin typeface="Cambria Math" panose="02040503050406030204" pitchFamily="18" charset="0"/>
                            </a:rPr>
                          </m:ctrlPr>
                        </m:naryPr>
                        <m:sub>
                          <m:r>
                            <a:rPr lang="en-IN" i="1">
                              <a:latin typeface="Cambria Math" panose="02040503050406030204" pitchFamily="18" charset="0"/>
                            </a:rPr>
                            <m:t>𝑖</m:t>
                          </m:r>
                        </m:sub>
                        <m:sup/>
                        <m:e>
                          <m:sSub>
                            <m:sSubPr>
                              <m:ctrlPr>
                                <a:rPr lang="en-IN" i="1">
                                  <a:latin typeface="Cambria Math" panose="02040503050406030204" pitchFamily="18" charset="0"/>
                                </a:rPr>
                              </m:ctrlPr>
                            </m:sSubPr>
                            <m:e>
                              <m:r>
                                <a:rPr lang="en-IN" i="1">
                                  <a:latin typeface="Cambria Math" panose="02040503050406030204" pitchFamily="18" charset="0"/>
                                </a:rPr>
                                <m:t>𝜆</m:t>
                              </m:r>
                            </m:e>
                            <m:sub>
                              <m:r>
                                <a:rPr lang="en-IN" b="0" i="1" smtClean="0">
                                  <a:latin typeface="Cambria Math" panose="02040503050406030204" pitchFamily="18" charset="0"/>
                                </a:rPr>
                                <m:t>𝑚𝑖𝑛</m:t>
                              </m:r>
                            </m:sub>
                          </m:sSub>
                          <m:r>
                            <a:rPr lang="en-IN" i="1">
                              <a:latin typeface="Cambria Math" panose="02040503050406030204" pitchFamily="18" charset="0"/>
                            </a:rPr>
                            <m:t> </m:t>
                          </m:r>
                          <m:r>
                            <a:rPr lang="en-IN" i="1">
                              <a:latin typeface="Cambria Math" panose="02040503050406030204" pitchFamily="18" charset="0"/>
                            </a:rPr>
                            <m:t>𝑃</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𝑖</m:t>
                              </m:r>
                            </m:sub>
                          </m:sSub>
                          <m:r>
                            <a:rPr lang="en-IN" i="1">
                              <a:latin typeface="Cambria Math" panose="02040503050406030204" pitchFamily="18" charset="0"/>
                            </a:rPr>
                            <m:t>)</m:t>
                          </m:r>
                        </m:e>
                      </m:nary>
                      <m:r>
                        <a:rPr lang="en-IN" b="0" i="1" smtClean="0">
                          <a:latin typeface="Cambria Math" panose="02040503050406030204" pitchFamily="18" charset="0"/>
                        </a:rPr>
                        <m:t>≤</m:t>
                      </m:r>
                      <m:nary>
                        <m:naryPr>
                          <m:chr m:val="∑"/>
                          <m:supHide m:val="on"/>
                          <m:ctrlPr>
                            <a:rPr lang="en-IN" b="0" i="1" smtClean="0">
                              <a:latin typeface="Cambria Math" panose="02040503050406030204" pitchFamily="18" charset="0"/>
                            </a:rPr>
                          </m:ctrlPr>
                        </m:naryPr>
                        <m:sub>
                          <m: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𝑖</m:t>
                              </m:r>
                            </m:sub>
                          </m:sSub>
                          <m:r>
                            <a:rPr lang="en-IN" b="0" i="1" smtClean="0">
                              <a:latin typeface="Cambria Math" panose="02040503050406030204" pitchFamily="18" charset="0"/>
                            </a:rPr>
                            <m:t> </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𝑖</m:t>
                                  </m:r>
                                </m:sub>
                              </m:sSub>
                            </m:e>
                          </m:d>
                        </m:e>
                      </m:nary>
                      <m:r>
                        <a:rPr lang="en-IN" b="0" i="1" smtClean="0">
                          <a:latin typeface="Cambria Math" panose="02040503050406030204" pitchFamily="18" charset="0"/>
                        </a:rPr>
                        <m:t>≤</m:t>
                      </m:r>
                      <m:nary>
                        <m:naryPr>
                          <m:chr m:val="∑"/>
                          <m:supHide m:val="on"/>
                          <m:ctrlPr>
                            <a:rPr lang="en-IN" i="1">
                              <a:latin typeface="Cambria Math" panose="02040503050406030204" pitchFamily="18" charset="0"/>
                            </a:rPr>
                          </m:ctrlPr>
                        </m:naryPr>
                        <m:sub>
                          <m:r>
                            <a:rPr lang="en-IN" i="1">
                              <a:latin typeface="Cambria Math" panose="02040503050406030204" pitchFamily="18" charset="0"/>
                            </a:rPr>
                            <m:t>𝑖</m:t>
                          </m:r>
                        </m:sub>
                        <m:sup/>
                        <m:e>
                          <m:sSub>
                            <m:sSubPr>
                              <m:ctrlPr>
                                <a:rPr lang="en-IN" i="1">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𝑚</m:t>
                              </m:r>
                              <m:r>
                                <a:rPr lang="en-IN" b="0" i="1" smtClean="0">
                                  <a:latin typeface="Cambria Math" panose="02040503050406030204" pitchFamily="18" charset="0"/>
                                </a:rPr>
                                <m:t>𝑎𝑥</m:t>
                              </m:r>
                            </m:sub>
                          </m:sSub>
                          <m:r>
                            <a:rPr lang="en-IN" i="1">
                              <a:latin typeface="Cambria Math" panose="02040503050406030204" pitchFamily="18" charset="0"/>
                            </a:rPr>
                            <m:t> </m:t>
                          </m:r>
                          <m:r>
                            <a:rPr lang="en-IN" i="1">
                              <a:latin typeface="Cambria Math" panose="02040503050406030204" pitchFamily="18" charset="0"/>
                            </a:rPr>
                            <m:t>𝑃</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𝑖</m:t>
                              </m:r>
                            </m:sub>
                          </m:sSub>
                          <m:r>
                            <a:rPr lang="en-IN" i="1">
                              <a:latin typeface="Cambria Math" panose="02040503050406030204" pitchFamily="18" charset="0"/>
                            </a:rPr>
                            <m:t>)</m:t>
                          </m:r>
                        </m:e>
                      </m:nary>
                    </m:oMath>
                  </m:oMathPara>
                </a14:m>
                <a:endParaRPr lang="en-IN" dirty="0"/>
              </a:p>
            </p:txBody>
          </p:sp>
        </mc:Choice>
        <mc:Fallback xmlns="">
          <p:sp>
            <p:nvSpPr>
              <p:cNvPr id="17" name="TextBox 16">
                <a:extLst>
                  <a:ext uri="{FF2B5EF4-FFF2-40B4-BE49-F238E27FC236}">
                    <a16:creationId xmlns:a16="http://schemas.microsoft.com/office/drawing/2014/main" id="{F32AF398-932B-4155-9F4B-241FD37B2C53}"/>
                  </a:ext>
                </a:extLst>
              </p:cNvPr>
              <p:cNvSpPr txBox="1">
                <a:spLocks noRot="1" noChangeAspect="1" noMove="1" noResize="1" noEditPoints="1" noAdjustHandles="1" noChangeArrowheads="1" noChangeShapeType="1" noTextEdit="1"/>
              </p:cNvSpPr>
              <p:nvPr/>
            </p:nvSpPr>
            <p:spPr>
              <a:xfrm>
                <a:off x="1374059" y="2409063"/>
                <a:ext cx="4958500" cy="764568"/>
              </a:xfrm>
              <a:prstGeom prst="rect">
                <a:avLst/>
              </a:prstGeom>
              <a:blipFill>
                <a:blip r:embed="rId3"/>
                <a:stretch>
                  <a:fillRect l="-12788" t="-119355" b="-16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D8AEB20-3CFF-4684-8680-99ECFDD12BCC}"/>
                  </a:ext>
                </a:extLst>
              </p:cNvPr>
              <p:cNvSpPr txBox="1"/>
              <p:nvPr/>
            </p:nvSpPr>
            <p:spPr>
              <a:xfrm>
                <a:off x="1374059" y="3430340"/>
                <a:ext cx="4958500"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𝑚𝑖𝑛</m:t>
                          </m:r>
                        </m:sub>
                      </m:sSub>
                      <m:nary>
                        <m:naryPr>
                          <m:chr m:val="∑"/>
                          <m:supHide m:val="on"/>
                          <m:ctrlPr>
                            <a:rPr lang="en-IN" i="1" smtClean="0">
                              <a:latin typeface="Cambria Math" panose="02040503050406030204" pitchFamily="18" charset="0"/>
                            </a:rPr>
                          </m:ctrlPr>
                        </m:naryPr>
                        <m:sub>
                          <m:r>
                            <a:rPr lang="en-IN" i="1">
                              <a:latin typeface="Cambria Math" panose="02040503050406030204" pitchFamily="18" charset="0"/>
                            </a:rPr>
                            <m:t>𝑖</m:t>
                          </m:r>
                        </m:sub>
                        <m:sup/>
                        <m:e>
                          <m:r>
                            <a:rPr lang="en-IN" i="1">
                              <a:latin typeface="Cambria Math" panose="02040503050406030204" pitchFamily="18" charset="0"/>
                            </a:rPr>
                            <m:t> </m:t>
                          </m:r>
                          <m:r>
                            <a:rPr lang="en-IN" i="1">
                              <a:latin typeface="Cambria Math" panose="02040503050406030204" pitchFamily="18" charset="0"/>
                            </a:rPr>
                            <m:t>𝑃</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𝑖</m:t>
                              </m:r>
                            </m:sub>
                          </m:sSub>
                          <m:r>
                            <a:rPr lang="en-IN" i="1">
                              <a:latin typeface="Cambria Math" panose="02040503050406030204" pitchFamily="18" charset="0"/>
                            </a:rPr>
                            <m:t>)</m:t>
                          </m:r>
                        </m:e>
                      </m:nary>
                      <m:r>
                        <a:rPr lang="en-IN" b="0" i="1" smtClean="0">
                          <a:latin typeface="Cambria Math" panose="02040503050406030204" pitchFamily="18" charset="0"/>
                        </a:rPr>
                        <m:t>≤</m:t>
                      </m:r>
                      <m:nary>
                        <m:naryPr>
                          <m:chr m:val="∑"/>
                          <m:supHide m:val="on"/>
                          <m:ctrlPr>
                            <a:rPr lang="en-IN" b="0" i="1" smtClean="0">
                              <a:latin typeface="Cambria Math" panose="02040503050406030204" pitchFamily="18" charset="0"/>
                            </a:rPr>
                          </m:ctrlPr>
                        </m:naryPr>
                        <m:sub>
                          <m: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𝑖</m:t>
                              </m:r>
                            </m:sub>
                          </m:sSub>
                          <m:r>
                            <a:rPr lang="en-IN" b="0" i="1" smtClean="0">
                              <a:latin typeface="Cambria Math" panose="02040503050406030204" pitchFamily="18" charset="0"/>
                            </a:rPr>
                            <m:t> </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𝑖</m:t>
                                  </m:r>
                                </m:sub>
                              </m:sSub>
                            </m:e>
                          </m:d>
                        </m:e>
                      </m:nary>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𝑚</m:t>
                          </m:r>
                          <m:r>
                            <a:rPr lang="en-IN" b="0" i="1" smtClean="0">
                              <a:latin typeface="Cambria Math" panose="02040503050406030204" pitchFamily="18" charset="0"/>
                            </a:rPr>
                            <m:t>𝑎𝑥</m:t>
                          </m:r>
                        </m:sub>
                      </m:sSub>
                      <m:nary>
                        <m:naryPr>
                          <m:chr m:val="∑"/>
                          <m:supHide m:val="on"/>
                          <m:ctrlPr>
                            <a:rPr lang="en-IN" i="1">
                              <a:latin typeface="Cambria Math" panose="02040503050406030204" pitchFamily="18" charset="0"/>
                            </a:rPr>
                          </m:ctrlPr>
                        </m:naryPr>
                        <m:sub>
                          <m:r>
                            <a:rPr lang="en-IN" i="1">
                              <a:latin typeface="Cambria Math" panose="02040503050406030204" pitchFamily="18" charset="0"/>
                            </a:rPr>
                            <m:t>𝑖</m:t>
                          </m:r>
                        </m:sub>
                        <m:sup/>
                        <m:e>
                          <m:r>
                            <a:rPr lang="en-IN" i="1">
                              <a:latin typeface="Cambria Math" panose="02040503050406030204" pitchFamily="18" charset="0"/>
                            </a:rPr>
                            <m:t> </m:t>
                          </m:r>
                          <m:r>
                            <a:rPr lang="en-IN" i="1">
                              <a:latin typeface="Cambria Math" panose="02040503050406030204" pitchFamily="18" charset="0"/>
                            </a:rPr>
                            <m:t>𝑃</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𝑖</m:t>
                              </m:r>
                            </m:sub>
                          </m:sSub>
                          <m:r>
                            <a:rPr lang="en-IN" i="1">
                              <a:latin typeface="Cambria Math" panose="02040503050406030204" pitchFamily="18" charset="0"/>
                            </a:rPr>
                            <m:t>)</m:t>
                          </m:r>
                        </m:e>
                      </m:nary>
                    </m:oMath>
                  </m:oMathPara>
                </a14:m>
                <a:endParaRPr lang="en-IN" dirty="0"/>
              </a:p>
            </p:txBody>
          </p:sp>
        </mc:Choice>
        <mc:Fallback xmlns="">
          <p:sp>
            <p:nvSpPr>
              <p:cNvPr id="18" name="TextBox 17">
                <a:extLst>
                  <a:ext uri="{FF2B5EF4-FFF2-40B4-BE49-F238E27FC236}">
                    <a16:creationId xmlns:a16="http://schemas.microsoft.com/office/drawing/2014/main" id="{AD8AEB20-3CFF-4684-8680-99ECFDD12BCC}"/>
                  </a:ext>
                </a:extLst>
              </p:cNvPr>
              <p:cNvSpPr txBox="1">
                <a:spLocks noRot="1" noChangeAspect="1" noMove="1" noResize="1" noEditPoints="1" noAdjustHandles="1" noChangeArrowheads="1" noChangeShapeType="1" noTextEdit="1"/>
              </p:cNvSpPr>
              <p:nvPr/>
            </p:nvSpPr>
            <p:spPr>
              <a:xfrm>
                <a:off x="1374059" y="3430340"/>
                <a:ext cx="4958500" cy="764568"/>
              </a:xfrm>
              <a:prstGeom prst="rect">
                <a:avLst/>
              </a:prstGeom>
              <a:blipFill>
                <a:blip r:embed="rId4"/>
                <a:stretch>
                  <a:fillRect l="-3836" t="-122951" b="-1688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40E2827-62D0-47A7-9413-29ED19368506}"/>
                  </a:ext>
                </a:extLst>
              </p:cNvPr>
              <p:cNvSpPr txBox="1"/>
              <p:nvPr/>
            </p:nvSpPr>
            <p:spPr>
              <a:xfrm>
                <a:off x="7541255" y="3409034"/>
                <a:ext cx="3393838"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𝑚𝑖𝑛</m:t>
                          </m:r>
                        </m:sub>
                      </m:sSub>
                      <m:r>
                        <a:rPr lang="en-IN" b="0" i="1" smtClean="0">
                          <a:latin typeface="Cambria Math" panose="02040503050406030204" pitchFamily="18" charset="0"/>
                        </a:rPr>
                        <m:t>≤</m:t>
                      </m:r>
                      <m:nary>
                        <m:naryPr>
                          <m:chr m:val="∑"/>
                          <m:supHide m:val="on"/>
                          <m:ctrlPr>
                            <a:rPr lang="en-IN" b="0" i="1" smtClean="0">
                              <a:latin typeface="Cambria Math" panose="02040503050406030204" pitchFamily="18" charset="0"/>
                            </a:rPr>
                          </m:ctrlPr>
                        </m:naryPr>
                        <m:sub>
                          <m: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𝑖</m:t>
                              </m:r>
                            </m:sub>
                          </m:sSub>
                          <m:r>
                            <a:rPr lang="en-IN" b="0" i="1" smtClean="0">
                              <a:latin typeface="Cambria Math" panose="02040503050406030204" pitchFamily="18" charset="0"/>
                            </a:rPr>
                            <m:t> </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𝑖</m:t>
                                  </m:r>
                                </m:sub>
                              </m:sSub>
                            </m:e>
                          </m:d>
                        </m:e>
                      </m:nary>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𝑚</m:t>
                          </m:r>
                          <m:r>
                            <a:rPr lang="en-IN" b="0" i="1" smtClean="0">
                              <a:latin typeface="Cambria Math" panose="02040503050406030204" pitchFamily="18" charset="0"/>
                            </a:rPr>
                            <m:t>𝑎𝑥</m:t>
                          </m:r>
                        </m:sub>
                      </m:sSub>
                    </m:oMath>
                  </m:oMathPara>
                </a14:m>
                <a:endParaRPr lang="en-IN" dirty="0"/>
              </a:p>
            </p:txBody>
          </p:sp>
        </mc:Choice>
        <mc:Fallback xmlns="">
          <p:sp>
            <p:nvSpPr>
              <p:cNvPr id="19" name="TextBox 18">
                <a:extLst>
                  <a:ext uri="{FF2B5EF4-FFF2-40B4-BE49-F238E27FC236}">
                    <a16:creationId xmlns:a16="http://schemas.microsoft.com/office/drawing/2014/main" id="{C40E2827-62D0-47A7-9413-29ED19368506}"/>
                  </a:ext>
                </a:extLst>
              </p:cNvPr>
              <p:cNvSpPr txBox="1">
                <a:spLocks noRot="1" noChangeAspect="1" noMove="1" noResize="1" noEditPoints="1" noAdjustHandles="1" noChangeArrowheads="1" noChangeShapeType="1" noTextEdit="1"/>
              </p:cNvSpPr>
              <p:nvPr/>
            </p:nvSpPr>
            <p:spPr>
              <a:xfrm>
                <a:off x="7541255" y="3409034"/>
                <a:ext cx="3393838" cy="764568"/>
              </a:xfrm>
              <a:prstGeom prst="rect">
                <a:avLst/>
              </a:prstGeom>
              <a:blipFill>
                <a:blip r:embed="rId5"/>
                <a:stretch>
                  <a:fillRect t="-122951" b="-170492"/>
                </a:stretch>
              </a:blipFill>
            </p:spPr>
            <p:txBody>
              <a:bodyPr/>
              <a:lstStyle/>
              <a:p>
                <a:r>
                  <a:rPr lang="en-US">
                    <a:noFill/>
                  </a:rPr>
                  <a:t> </a:t>
                </a:r>
              </a:p>
            </p:txBody>
          </p:sp>
        </mc:Fallback>
      </mc:AlternateContent>
      <p:sp>
        <p:nvSpPr>
          <p:cNvPr id="20" name="Arrow: Right 19">
            <a:extLst>
              <a:ext uri="{FF2B5EF4-FFF2-40B4-BE49-F238E27FC236}">
                <a16:creationId xmlns:a16="http://schemas.microsoft.com/office/drawing/2014/main" id="{96421F4A-519B-458B-8676-9EAA45E11C21}"/>
              </a:ext>
            </a:extLst>
          </p:cNvPr>
          <p:cNvSpPr/>
          <p:nvPr/>
        </p:nvSpPr>
        <p:spPr>
          <a:xfrm>
            <a:off x="6590036" y="3687709"/>
            <a:ext cx="693742" cy="207218"/>
          </a:xfrm>
          <a:prstGeom prst="rightArrow">
            <a:avLst/>
          </a:prstGeom>
          <a:solidFill>
            <a:schemeClr val="tx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9BE1AFF-63D8-455A-8587-DE3987199E0B}"/>
                  </a:ext>
                </a:extLst>
              </p:cNvPr>
              <p:cNvSpPr txBox="1"/>
              <p:nvPr/>
            </p:nvSpPr>
            <p:spPr>
              <a:xfrm>
                <a:off x="2774249" y="5316595"/>
                <a:ext cx="4374695" cy="509178"/>
              </a:xfrm>
              <a:prstGeom prst="rect">
                <a:avLst/>
              </a:prstGeom>
              <a:solidFill>
                <a:schemeClr val="bg2"/>
              </a:solidFill>
              <a:ln w="15875">
                <a:solidFill>
                  <a:schemeClr val="accent1">
                    <a:shade val="50000"/>
                  </a:schemeClr>
                </a:solidFill>
              </a:ln>
            </p:spPr>
            <p:txBody>
              <a:bodyPr wrap="square">
                <a:spAutoFit/>
              </a:bodyPr>
              <a:lstStyle/>
              <a:p>
                <a14:m>
                  <m:oMath xmlns:m="http://schemas.openxmlformats.org/officeDocument/2006/math">
                    <m:sSub>
                      <m:sSubPr>
                        <m:ctrlPr>
                          <a:rPr lang="en-IN" sz="2400" i="1" smtClean="0">
                            <a:latin typeface="Cambria Math" panose="02040503050406030204" pitchFamily="18" charset="0"/>
                          </a:rPr>
                        </m:ctrlPr>
                      </m:sSubPr>
                      <m:e>
                        <m:r>
                          <a:rPr lang="en-IN" sz="2400" i="1">
                            <a:latin typeface="Cambria Math" panose="02040503050406030204" pitchFamily="18" charset="0"/>
                          </a:rPr>
                          <m:t>𝜆</m:t>
                        </m:r>
                      </m:e>
                      <m:sub>
                        <m:r>
                          <a:rPr lang="en-IN" sz="2400" i="1">
                            <a:latin typeface="Cambria Math" panose="02040503050406030204" pitchFamily="18" charset="0"/>
                          </a:rPr>
                          <m:t>𝑚𝑖𝑛</m:t>
                        </m:r>
                      </m:sub>
                    </m:sSub>
                    <m:r>
                      <a:rPr lang="en-IN" sz="2400" b="0" i="1" smtClean="0">
                        <a:latin typeface="Cambria Math" panose="02040503050406030204" pitchFamily="18" charset="0"/>
                      </a:rPr>
                      <m:t>≤</m:t>
                    </m:r>
                  </m:oMath>
                </a14:m>
                <a:r>
                  <a:rPr lang="en-IN" sz="2400" dirty="0"/>
                  <a:t> </a:t>
                </a:r>
                <a14:m>
                  <m:oMath xmlns:m="http://schemas.openxmlformats.org/officeDocument/2006/math">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𝜓</m:t>
                        </m:r>
                        <m:r>
                          <a:rPr lang="en-IN" sz="2400" b="0" i="1" smtClean="0">
                            <a:latin typeface="Cambria Math" panose="02040503050406030204" pitchFamily="18" charset="0"/>
                          </a:rPr>
                          <m:t>(</m:t>
                        </m:r>
                        <m:r>
                          <a:rPr lang="en-IN" sz="2400" b="0" i="1" smtClean="0">
                            <a:latin typeface="Cambria Math" panose="02040503050406030204" pitchFamily="18" charset="0"/>
                          </a:rPr>
                          <m:t>𝜃</m:t>
                        </m:r>
                        <m:r>
                          <a:rPr lang="en-IN" sz="2400" b="0" i="1" smtClean="0">
                            <a:latin typeface="Cambria Math" panose="02040503050406030204" pitchFamily="18" charset="0"/>
                          </a:rPr>
                          <m:t>)</m:t>
                        </m:r>
                        <m:d>
                          <m:dPr>
                            <m:begChr m:val="|"/>
                            <m:endChr m:val="|"/>
                            <m:ctrlPr>
                              <a:rPr lang="en-IN" sz="2400" i="1">
                                <a:latin typeface="Cambria Math" panose="02040503050406030204" pitchFamily="18" charset="0"/>
                              </a:rPr>
                            </m:ctrlPr>
                          </m:d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𝐻</m:t>
                                </m:r>
                              </m:e>
                            </m:acc>
                          </m:e>
                        </m:d>
                        <m:r>
                          <a:rPr lang="en-IN" sz="2400" i="1">
                            <a:latin typeface="Cambria Math" panose="02040503050406030204" pitchFamily="18" charset="0"/>
                          </a:rPr>
                          <m:t>𝜓</m:t>
                        </m:r>
                        <m:r>
                          <a:rPr lang="en-IN" sz="2400" b="0" i="1" smtClean="0">
                            <a:latin typeface="Cambria Math" panose="02040503050406030204" pitchFamily="18" charset="0"/>
                          </a:rPr>
                          <m:t>(</m:t>
                        </m:r>
                        <m:r>
                          <a:rPr lang="en-IN" sz="2400" b="0" i="1" smtClean="0">
                            <a:latin typeface="Cambria Math" panose="02040503050406030204" pitchFamily="18" charset="0"/>
                          </a:rPr>
                          <m:t>𝜃</m:t>
                        </m:r>
                        <m:r>
                          <a:rPr lang="en-IN" sz="2400" b="0" i="1" smtClean="0">
                            <a:latin typeface="Cambria Math" panose="02040503050406030204" pitchFamily="18" charset="0"/>
                          </a:rPr>
                          <m:t>)</m:t>
                        </m:r>
                      </m:e>
                    </m:d>
                    <m:r>
                      <a:rPr lang="en-IN" sz="2400" b="0" i="1" smtClean="0">
                        <a:latin typeface="Cambria Math" panose="02040503050406030204" pitchFamily="18" charset="0"/>
                      </a:rPr>
                      <m:t>≤</m:t>
                    </m:r>
                    <m:r>
                      <a:rPr lang="en-IN" sz="2400" b="0" i="1" smtClean="0">
                        <a:latin typeface="Cambria Math" panose="02040503050406030204" pitchFamily="18" charset="0"/>
                      </a:rPr>
                      <m:t>𝜆</m:t>
                    </m:r>
                    <m:r>
                      <a:rPr lang="en-IN" sz="2400" b="0" i="1" baseline="-25000" smtClean="0">
                        <a:latin typeface="Cambria Math" panose="02040503050406030204" pitchFamily="18" charset="0"/>
                      </a:rPr>
                      <m:t>𝑚𝑎𝑥</m:t>
                    </m:r>
                  </m:oMath>
                </a14:m>
                <a:endParaRPr lang="en-IN" sz="2400" baseline="-25000" dirty="0"/>
              </a:p>
            </p:txBody>
          </p:sp>
        </mc:Choice>
        <mc:Fallback xmlns="">
          <p:sp>
            <p:nvSpPr>
              <p:cNvPr id="21" name="TextBox 20">
                <a:extLst>
                  <a:ext uri="{FF2B5EF4-FFF2-40B4-BE49-F238E27FC236}">
                    <a16:creationId xmlns:a16="http://schemas.microsoft.com/office/drawing/2014/main" id="{29BE1AFF-63D8-455A-8587-DE3987199E0B}"/>
                  </a:ext>
                </a:extLst>
              </p:cNvPr>
              <p:cNvSpPr txBox="1">
                <a:spLocks noRot="1" noChangeAspect="1" noMove="1" noResize="1" noEditPoints="1" noAdjustHandles="1" noChangeArrowheads="1" noChangeShapeType="1" noTextEdit="1"/>
              </p:cNvSpPr>
              <p:nvPr/>
            </p:nvSpPr>
            <p:spPr>
              <a:xfrm>
                <a:off x="2774249" y="5316595"/>
                <a:ext cx="4374695" cy="509178"/>
              </a:xfrm>
              <a:prstGeom prst="rect">
                <a:avLst/>
              </a:prstGeom>
              <a:blipFill>
                <a:blip r:embed="rId6"/>
                <a:stretch>
                  <a:fillRect l="-288" t="-4762" b="-9524"/>
                </a:stretch>
              </a:blipFill>
              <a:ln w="15875">
                <a:solidFill>
                  <a:schemeClr val="accent1">
                    <a:shade val="50000"/>
                  </a:schemeClr>
                </a:solidFill>
              </a:ln>
            </p:spPr>
            <p:txBody>
              <a:bodyPr/>
              <a:lstStyle/>
              <a:p>
                <a:r>
                  <a:rPr lang="en-US">
                    <a:noFill/>
                  </a:rPr>
                  <a:t> </a:t>
                </a:r>
              </a:p>
            </p:txBody>
          </p:sp>
        </mc:Fallback>
      </mc:AlternateContent>
      <p:sp>
        <p:nvSpPr>
          <p:cNvPr id="22" name="TextBox 21">
            <a:extLst>
              <a:ext uri="{FF2B5EF4-FFF2-40B4-BE49-F238E27FC236}">
                <a16:creationId xmlns:a16="http://schemas.microsoft.com/office/drawing/2014/main" id="{F9027AFC-802F-4587-9426-45FE1E4B5C7D}"/>
              </a:ext>
            </a:extLst>
          </p:cNvPr>
          <p:cNvSpPr txBox="1"/>
          <p:nvPr/>
        </p:nvSpPr>
        <p:spPr>
          <a:xfrm>
            <a:off x="375332" y="4536212"/>
            <a:ext cx="5531075"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For any given parameterized ansatz</a:t>
            </a:r>
            <a:endParaRPr lang="en-IN" dirty="0"/>
          </a:p>
        </p:txBody>
      </p:sp>
      <p:grpSp>
        <p:nvGrpSpPr>
          <p:cNvPr id="26" name="Group 25">
            <a:extLst>
              <a:ext uri="{FF2B5EF4-FFF2-40B4-BE49-F238E27FC236}">
                <a16:creationId xmlns:a16="http://schemas.microsoft.com/office/drawing/2014/main" id="{DB78B92E-35A7-4A35-98D9-7485DDB763F1}"/>
              </a:ext>
            </a:extLst>
          </p:cNvPr>
          <p:cNvGrpSpPr/>
          <p:nvPr/>
        </p:nvGrpSpPr>
        <p:grpSpPr>
          <a:xfrm>
            <a:off x="3685837" y="1310572"/>
            <a:ext cx="5808398" cy="400110"/>
            <a:chOff x="372564" y="2193326"/>
            <a:chExt cx="5808398" cy="400110"/>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E1F320E-B2F0-478A-83C1-C750C8058CF0}"/>
                    </a:ext>
                  </a:extLst>
                </p:cNvPr>
                <p:cNvSpPr txBox="1"/>
                <p:nvPr/>
              </p:nvSpPr>
              <p:spPr>
                <a:xfrm>
                  <a:off x="372564" y="2203489"/>
                  <a:ext cx="2392259"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for any eigenvalue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𝑖</m:t>
                          </m:r>
                        </m:sub>
                      </m:sSub>
                    </m:oMath>
                  </a14:m>
                  <a:r>
                    <a:rPr lang="en-IN" sz="1800" dirty="0">
                      <a:latin typeface="Times New Roman" panose="02020603050405020304" pitchFamily="18" charset="0"/>
                      <a:cs typeface="Times New Roman" panose="02020603050405020304" pitchFamily="18" charset="0"/>
                    </a:rPr>
                    <a:t>  </a:t>
                  </a:r>
                  <a:endParaRPr lang="en-IN" dirty="0"/>
                </a:p>
              </p:txBody>
            </p:sp>
          </mc:Choice>
          <mc:Fallback xmlns="">
            <p:sp>
              <p:nvSpPr>
                <p:cNvPr id="23" name="TextBox 22">
                  <a:extLst>
                    <a:ext uri="{FF2B5EF4-FFF2-40B4-BE49-F238E27FC236}">
                      <a16:creationId xmlns:a16="http://schemas.microsoft.com/office/drawing/2014/main" id="{2E1F320E-B2F0-478A-83C1-C750C8058CF0}"/>
                    </a:ext>
                  </a:extLst>
                </p:cNvPr>
                <p:cNvSpPr txBox="1">
                  <a:spLocks noRot="1" noChangeAspect="1" noMove="1" noResize="1" noEditPoints="1" noAdjustHandles="1" noChangeArrowheads="1" noChangeShapeType="1" noTextEdit="1"/>
                </p:cNvSpPr>
                <p:nvPr/>
              </p:nvSpPr>
              <p:spPr>
                <a:xfrm>
                  <a:off x="372564" y="2203489"/>
                  <a:ext cx="2392259" cy="369332"/>
                </a:xfrm>
                <a:prstGeom prst="rect">
                  <a:avLst/>
                </a:prstGeom>
                <a:blipFill>
                  <a:blip r:embed="rId7"/>
                  <a:stretch>
                    <a:fillRect l="-2296" t="-11667" b="-25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D25EE18-18D2-4B25-985A-AD280ABFC6AE}"/>
                    </a:ext>
                  </a:extLst>
                </p:cNvPr>
                <p:cNvSpPr txBox="1"/>
                <p:nvPr/>
              </p:nvSpPr>
              <p:spPr>
                <a:xfrm>
                  <a:off x="3344364" y="2193326"/>
                  <a:ext cx="283659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𝜆</m:t>
                            </m:r>
                            <m:r>
                              <a:rPr lang="en-IN" sz="2000" b="0" i="1" baseline="-25000" smtClean="0">
                                <a:latin typeface="Cambria Math" panose="02040503050406030204" pitchFamily="18" charset="0"/>
                              </a:rPr>
                              <m:t>𝑚𝑖𝑛</m:t>
                            </m:r>
                            <m:r>
                              <a:rPr lang="en-IN" sz="2000" b="0" i="1" smtClean="0">
                                <a:latin typeface="Cambria Math" panose="02040503050406030204" pitchFamily="18" charset="0"/>
                              </a:rPr>
                              <m:t>≤</m:t>
                            </m:r>
                            <m:r>
                              <a:rPr lang="en-IN" sz="2000" b="0" i="1" smtClean="0">
                                <a:latin typeface="Cambria Math" panose="02040503050406030204" pitchFamily="18" charset="0"/>
                              </a:rPr>
                              <m:t>𝜆</m:t>
                            </m:r>
                          </m:e>
                          <m:sub>
                            <m:r>
                              <a:rPr lang="en-IN" sz="2000" b="0" i="1" smtClean="0">
                                <a:latin typeface="Cambria Math" panose="02040503050406030204" pitchFamily="18" charset="0"/>
                              </a:rPr>
                              <m:t>𝑖</m:t>
                            </m:r>
                            <m:r>
                              <a:rPr lang="en-IN" sz="2000" b="0" i="1" smtClean="0">
                                <a:latin typeface="Cambria Math" panose="02040503050406030204" pitchFamily="18" charset="0"/>
                              </a:rPr>
                              <m:t> </m:t>
                            </m:r>
                          </m:sub>
                        </m:sSub>
                        <m:r>
                          <a:rPr lang="en-IN" sz="2000" b="0" i="1" smtClean="0">
                            <a:latin typeface="Cambria Math" panose="02040503050406030204" pitchFamily="18" charset="0"/>
                          </a:rPr>
                          <m:t>≤</m:t>
                        </m:r>
                        <m:r>
                          <a:rPr lang="en-IN" sz="2000" b="0" i="1" smtClean="0">
                            <a:latin typeface="Cambria Math" panose="02040503050406030204" pitchFamily="18" charset="0"/>
                          </a:rPr>
                          <m:t>𝜆</m:t>
                        </m:r>
                        <m:r>
                          <a:rPr lang="en-IN" sz="2000" b="0" i="1" baseline="-25000" smtClean="0">
                            <a:latin typeface="Cambria Math" panose="02040503050406030204" pitchFamily="18" charset="0"/>
                          </a:rPr>
                          <m:t>𝑚𝑎𝑥</m:t>
                        </m:r>
                        <m:r>
                          <a:rPr lang="en-IN" sz="2000" b="0" i="1" smtClean="0">
                            <a:latin typeface="Cambria Math" panose="02040503050406030204" pitchFamily="18" charset="0"/>
                          </a:rPr>
                          <m:t> </m:t>
                        </m:r>
                      </m:oMath>
                    </m:oMathPara>
                  </a14:m>
                  <a:endParaRPr lang="en-IN" sz="2000" dirty="0"/>
                </a:p>
              </p:txBody>
            </p:sp>
          </mc:Choice>
          <mc:Fallback xmlns="">
            <p:sp>
              <p:nvSpPr>
                <p:cNvPr id="24" name="TextBox 23">
                  <a:extLst>
                    <a:ext uri="{FF2B5EF4-FFF2-40B4-BE49-F238E27FC236}">
                      <a16:creationId xmlns:a16="http://schemas.microsoft.com/office/drawing/2014/main" id="{AD25EE18-18D2-4B25-985A-AD280ABFC6AE}"/>
                    </a:ext>
                  </a:extLst>
                </p:cNvPr>
                <p:cNvSpPr txBox="1">
                  <a:spLocks noRot="1" noChangeAspect="1" noMove="1" noResize="1" noEditPoints="1" noAdjustHandles="1" noChangeArrowheads="1" noChangeShapeType="1" noTextEdit="1"/>
                </p:cNvSpPr>
                <p:nvPr/>
              </p:nvSpPr>
              <p:spPr>
                <a:xfrm>
                  <a:off x="3344364" y="2193326"/>
                  <a:ext cx="2836598" cy="400110"/>
                </a:xfrm>
                <a:prstGeom prst="rect">
                  <a:avLst/>
                </a:prstGeom>
                <a:blipFill>
                  <a:blip r:embed="rId8"/>
                  <a:stretch>
                    <a:fillRect/>
                  </a:stretch>
                </a:blipFill>
              </p:spPr>
              <p:txBody>
                <a:bodyPr/>
                <a:lstStyle/>
                <a:p>
                  <a:r>
                    <a:rPr lang="en-IN">
                      <a:noFill/>
                    </a:rPr>
                    <a:t> </a:t>
                  </a:r>
                </a:p>
              </p:txBody>
            </p:sp>
          </mc:Fallback>
        </mc:AlternateContent>
        <p:cxnSp>
          <p:nvCxnSpPr>
            <p:cNvPr id="25" name="Straight Arrow Connector 24">
              <a:extLst>
                <a:ext uri="{FF2B5EF4-FFF2-40B4-BE49-F238E27FC236}">
                  <a16:creationId xmlns:a16="http://schemas.microsoft.com/office/drawing/2014/main" id="{AFFFDAB2-CD4E-4E83-894C-3BC862731148}"/>
                </a:ext>
              </a:extLst>
            </p:cNvPr>
            <p:cNvCxnSpPr>
              <a:stCxn id="23" idx="3"/>
            </p:cNvCxnSpPr>
            <p:nvPr/>
          </p:nvCxnSpPr>
          <p:spPr>
            <a:xfrm>
              <a:off x="2764823" y="2388155"/>
              <a:ext cx="57954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8230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5" grpId="0"/>
      <p:bldP spid="17" grpId="0"/>
      <p:bldP spid="18" grpId="0"/>
      <p:bldP spid="19" grpId="0"/>
      <p:bldP spid="20" grpId="0" animBg="1"/>
      <p:bldP spid="21" grpId="0" animBg="1"/>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B64DFB-24CF-47AD-A206-BEA135A2EC24}"/>
              </a:ext>
            </a:extLst>
          </p:cNvPr>
          <p:cNvSpPr>
            <a:spLocks noGrp="1"/>
          </p:cNvSpPr>
          <p:nvPr>
            <p:ph type="title"/>
          </p:nvPr>
        </p:nvSpPr>
        <p:spPr>
          <a:xfrm>
            <a:off x="86029" y="0"/>
            <a:ext cx="8353245" cy="770948"/>
          </a:xfrm>
        </p:spPr>
        <p:txBody>
          <a:bodyPr>
            <a:normAutofit/>
          </a:bodyPr>
          <a:lstStyle/>
          <a:p>
            <a:r>
              <a:rPr lang="en-IN" sz="3200" dirty="0"/>
              <a:t>Variational Quantum Eigen-solver</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31B4B3CE-9376-49D7-BA8F-9A7E654DB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8661"/>
            <a:ext cx="12192000" cy="5003527"/>
          </a:xfrm>
          <a:prstGeom prst="rect">
            <a:avLst/>
          </a:prstGeom>
        </p:spPr>
      </p:pic>
    </p:spTree>
    <p:extLst>
      <p:ext uri="{BB962C8B-B14F-4D97-AF65-F5344CB8AC3E}">
        <p14:creationId xmlns:p14="http://schemas.microsoft.com/office/powerpoint/2010/main" val="70066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15CC49D-8D30-435C-A7C3-05F48BD021E5}"/>
              </a:ext>
            </a:extLst>
          </p:cNvPr>
          <p:cNvGrpSpPr/>
          <p:nvPr/>
        </p:nvGrpSpPr>
        <p:grpSpPr>
          <a:xfrm>
            <a:off x="3721587" y="3428765"/>
            <a:ext cx="4127300" cy="3342328"/>
            <a:chOff x="4240632" y="3372207"/>
            <a:chExt cx="4004374" cy="3461745"/>
          </a:xfrm>
        </p:grpSpPr>
        <p:pic>
          <p:nvPicPr>
            <p:cNvPr id="35" name="Picture 34">
              <a:extLst>
                <a:ext uri="{FF2B5EF4-FFF2-40B4-BE49-F238E27FC236}">
                  <a16:creationId xmlns:a16="http://schemas.microsoft.com/office/drawing/2014/main" id="{92F28B6A-4AB0-480A-AD96-15E0FC5BFF9B}"/>
                </a:ext>
              </a:extLst>
            </p:cNvPr>
            <p:cNvPicPr>
              <a:picLocks noChangeAspect="1"/>
            </p:cNvPicPr>
            <p:nvPr/>
          </p:nvPicPr>
          <p:blipFill>
            <a:blip r:embed="rId3"/>
            <a:stretch>
              <a:fillRect/>
            </a:stretch>
          </p:blipFill>
          <p:spPr>
            <a:xfrm>
              <a:off x="6310433" y="4468952"/>
              <a:ext cx="1934573" cy="2164315"/>
            </a:xfrm>
            <a:prstGeom prst="rect">
              <a:avLst/>
            </a:prstGeom>
          </p:spPr>
        </p:pic>
        <p:pic>
          <p:nvPicPr>
            <p:cNvPr id="1034" name="Picture 10">
              <a:extLst>
                <a:ext uri="{FF2B5EF4-FFF2-40B4-BE49-F238E27FC236}">
                  <a16:creationId xmlns:a16="http://schemas.microsoft.com/office/drawing/2014/main" id="{4C64F47D-42B7-42B8-B314-8087E4599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1706" y="3372207"/>
              <a:ext cx="1462420" cy="11910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7693C43-D017-481B-8783-3013992729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0632" y="4375496"/>
              <a:ext cx="2240628" cy="2458456"/>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itle 1">
            <a:extLst>
              <a:ext uri="{FF2B5EF4-FFF2-40B4-BE49-F238E27FC236}">
                <a16:creationId xmlns:a16="http://schemas.microsoft.com/office/drawing/2014/main" id="{E46B00BC-ACB7-4D3F-BD84-9A05805C52BF}"/>
              </a:ext>
            </a:extLst>
          </p:cNvPr>
          <p:cNvSpPr>
            <a:spLocks noGrp="1"/>
          </p:cNvSpPr>
          <p:nvPr>
            <p:ph type="title"/>
          </p:nvPr>
        </p:nvSpPr>
        <p:spPr>
          <a:xfrm>
            <a:off x="86029" y="0"/>
            <a:ext cx="8353245" cy="770948"/>
          </a:xfrm>
        </p:spPr>
        <p:txBody>
          <a:bodyPr>
            <a:normAutofit/>
          </a:bodyPr>
          <a:lstStyle/>
          <a:p>
            <a:r>
              <a:rPr lang="en-IN" sz="3200" dirty="0"/>
              <a:t>Ansatz Preparation</a:t>
            </a:r>
          </a:p>
        </p:txBody>
      </p:sp>
      <p:pic>
        <p:nvPicPr>
          <p:cNvPr id="1026" name="Picture 2">
            <a:extLst>
              <a:ext uri="{FF2B5EF4-FFF2-40B4-BE49-F238E27FC236}">
                <a16:creationId xmlns:a16="http://schemas.microsoft.com/office/drawing/2014/main" id="{1EF36029-FE6F-4864-B1AE-2CDAEE4EB3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663" y="770948"/>
            <a:ext cx="7693479" cy="163436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C8A0728B-268B-486B-B394-D2A84466828C}"/>
              </a:ext>
            </a:extLst>
          </p:cNvPr>
          <p:cNvGrpSpPr/>
          <p:nvPr/>
        </p:nvGrpSpPr>
        <p:grpSpPr>
          <a:xfrm>
            <a:off x="1721087" y="2153802"/>
            <a:ext cx="3722688" cy="1192040"/>
            <a:chOff x="1470851" y="2339215"/>
            <a:chExt cx="3355956" cy="1237536"/>
          </a:xfrm>
        </p:grpSpPr>
        <p:sp>
          <p:nvSpPr>
            <p:cNvPr id="7" name="Left Brace 6">
              <a:extLst>
                <a:ext uri="{FF2B5EF4-FFF2-40B4-BE49-F238E27FC236}">
                  <a16:creationId xmlns:a16="http://schemas.microsoft.com/office/drawing/2014/main" id="{EDE5F720-7FF0-46F9-843C-1DF510F25CD8}"/>
                </a:ext>
              </a:extLst>
            </p:cNvPr>
            <p:cNvSpPr/>
            <p:nvPr/>
          </p:nvSpPr>
          <p:spPr>
            <a:xfrm rot="16200000">
              <a:off x="3925019" y="1707741"/>
              <a:ext cx="186432" cy="1617145"/>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8" name="TextBox 7">
              <a:extLst>
                <a:ext uri="{FF2B5EF4-FFF2-40B4-BE49-F238E27FC236}">
                  <a16:creationId xmlns:a16="http://schemas.microsoft.com/office/drawing/2014/main" id="{206D5867-AC73-42AB-95B3-5197AF88655E}"/>
                </a:ext>
              </a:extLst>
            </p:cNvPr>
            <p:cNvSpPr txBox="1"/>
            <p:nvPr/>
          </p:nvSpPr>
          <p:spPr>
            <a:xfrm>
              <a:off x="3707334" y="2618734"/>
              <a:ext cx="668035" cy="351475"/>
            </a:xfrm>
            <a:prstGeom prst="rect">
              <a:avLst/>
            </a:prstGeom>
            <a:noFill/>
          </p:spPr>
          <p:txBody>
            <a:bodyPr wrap="none" rtlCol="0">
              <a:spAutoFit/>
            </a:bodyPr>
            <a:lstStyle/>
            <a:p>
              <a:r>
                <a:rPr lang="en-IN" sz="1600" dirty="0"/>
                <a:t>1 layer</a:t>
              </a:r>
            </a:p>
          </p:txBody>
        </p:sp>
        <p:cxnSp>
          <p:nvCxnSpPr>
            <p:cNvPr id="10" name="Straight Arrow Connector 9">
              <a:extLst>
                <a:ext uri="{FF2B5EF4-FFF2-40B4-BE49-F238E27FC236}">
                  <a16:creationId xmlns:a16="http://schemas.microsoft.com/office/drawing/2014/main" id="{3975A57F-0F45-493F-B7E2-8017A687DA5B}"/>
                </a:ext>
              </a:extLst>
            </p:cNvPr>
            <p:cNvCxnSpPr/>
            <p:nvPr/>
          </p:nvCxnSpPr>
          <p:spPr>
            <a:xfrm flipH="1" flipV="1">
              <a:off x="1809750" y="2503151"/>
              <a:ext cx="123825" cy="443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017132D1-C94F-4376-8EA0-5AF58A39F2C2}"/>
                </a:ext>
              </a:extLst>
            </p:cNvPr>
            <p:cNvCxnSpPr>
              <a:cxnSpLocks/>
            </p:cNvCxnSpPr>
            <p:nvPr/>
          </p:nvCxnSpPr>
          <p:spPr>
            <a:xfrm flipV="1">
              <a:off x="2114550" y="2503151"/>
              <a:ext cx="171450" cy="443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F564A0F-8289-498F-BCF1-695062154C4D}"/>
                </a:ext>
              </a:extLst>
            </p:cNvPr>
            <p:cNvSpPr txBox="1"/>
            <p:nvPr/>
          </p:nvSpPr>
          <p:spPr>
            <a:xfrm>
              <a:off x="1470851" y="2969657"/>
              <a:ext cx="1287397" cy="607094"/>
            </a:xfrm>
            <a:prstGeom prst="rect">
              <a:avLst/>
            </a:prstGeom>
            <a:noFill/>
          </p:spPr>
          <p:txBody>
            <a:bodyPr wrap="square" rtlCol="0">
              <a:spAutoFit/>
            </a:bodyPr>
            <a:lstStyle/>
            <a:p>
              <a:pPr algn="ctr"/>
              <a:r>
                <a:rPr lang="en-IN" sz="1600" dirty="0"/>
                <a:t>Single qubit rotations</a:t>
              </a:r>
            </a:p>
          </p:txBody>
        </p:sp>
        <p:cxnSp>
          <p:nvCxnSpPr>
            <p:cNvPr id="15" name="Straight Arrow Connector 14">
              <a:extLst>
                <a:ext uri="{FF2B5EF4-FFF2-40B4-BE49-F238E27FC236}">
                  <a16:creationId xmlns:a16="http://schemas.microsoft.com/office/drawing/2014/main" id="{CFB28824-EDAB-449B-B870-E95F68B7E8CB}"/>
                </a:ext>
              </a:extLst>
            </p:cNvPr>
            <p:cNvCxnSpPr>
              <a:cxnSpLocks/>
            </p:cNvCxnSpPr>
            <p:nvPr/>
          </p:nvCxnSpPr>
          <p:spPr>
            <a:xfrm flipH="1" flipV="1">
              <a:off x="2939223" y="2339215"/>
              <a:ext cx="177932" cy="7923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97DCEC80-30E4-4F5F-9884-25F18282FB40}"/>
                </a:ext>
              </a:extLst>
            </p:cNvPr>
            <p:cNvSpPr txBox="1"/>
            <p:nvPr/>
          </p:nvSpPr>
          <p:spPr>
            <a:xfrm>
              <a:off x="2730837" y="3140786"/>
              <a:ext cx="1287397" cy="351475"/>
            </a:xfrm>
            <a:prstGeom prst="rect">
              <a:avLst/>
            </a:prstGeom>
            <a:noFill/>
          </p:spPr>
          <p:txBody>
            <a:bodyPr wrap="square" rtlCol="0">
              <a:spAutoFit/>
            </a:bodyPr>
            <a:lstStyle/>
            <a:p>
              <a:pPr algn="ctr"/>
              <a:r>
                <a:rPr lang="en-IN" sz="1600" dirty="0"/>
                <a:t>Entanglers</a:t>
              </a:r>
            </a:p>
          </p:txBody>
        </p:sp>
      </p:grpSp>
      <p:grpSp>
        <p:nvGrpSpPr>
          <p:cNvPr id="33" name="Group 32">
            <a:extLst>
              <a:ext uri="{FF2B5EF4-FFF2-40B4-BE49-F238E27FC236}">
                <a16:creationId xmlns:a16="http://schemas.microsoft.com/office/drawing/2014/main" id="{971D7AE0-8B34-421C-A36B-0EF97081360F}"/>
              </a:ext>
            </a:extLst>
          </p:cNvPr>
          <p:cNvGrpSpPr/>
          <p:nvPr/>
        </p:nvGrpSpPr>
        <p:grpSpPr>
          <a:xfrm>
            <a:off x="150148" y="3303209"/>
            <a:ext cx="3629767" cy="3206442"/>
            <a:chOff x="102026" y="3177757"/>
            <a:chExt cx="4319593" cy="3487805"/>
          </a:xfrm>
        </p:grpSpPr>
        <p:pic>
          <p:nvPicPr>
            <p:cNvPr id="32" name="Picture 31">
              <a:extLst>
                <a:ext uri="{FF2B5EF4-FFF2-40B4-BE49-F238E27FC236}">
                  <a16:creationId xmlns:a16="http://schemas.microsoft.com/office/drawing/2014/main" id="{4EB618F7-4A6D-4241-B119-FDFD800EBDAD}"/>
                </a:ext>
              </a:extLst>
            </p:cNvPr>
            <p:cNvPicPr>
              <a:picLocks noChangeAspect="1"/>
            </p:cNvPicPr>
            <p:nvPr/>
          </p:nvPicPr>
          <p:blipFill>
            <a:blip r:embed="rId7"/>
            <a:stretch>
              <a:fillRect/>
            </a:stretch>
          </p:blipFill>
          <p:spPr>
            <a:xfrm>
              <a:off x="2154669" y="4487023"/>
              <a:ext cx="2266950" cy="2152650"/>
            </a:xfrm>
            <a:prstGeom prst="rect">
              <a:avLst/>
            </a:prstGeom>
          </p:spPr>
        </p:pic>
        <p:pic>
          <p:nvPicPr>
            <p:cNvPr id="1032" name="Picture 8">
              <a:extLst>
                <a:ext uri="{FF2B5EF4-FFF2-40B4-BE49-F238E27FC236}">
                  <a16:creationId xmlns:a16="http://schemas.microsoft.com/office/drawing/2014/main" id="{4D6CF56F-3871-4A2F-B27A-61668CBFDF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1000" y="3177757"/>
              <a:ext cx="1339222" cy="131779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A8774980-ED4E-4571-BE90-119EBB178237}"/>
                </a:ext>
              </a:extLst>
            </p:cNvPr>
            <p:cNvPicPr>
              <a:picLocks noChangeAspect="1"/>
            </p:cNvPicPr>
            <p:nvPr/>
          </p:nvPicPr>
          <p:blipFill>
            <a:blip r:embed="rId9"/>
            <a:stretch>
              <a:fillRect/>
            </a:stretch>
          </p:blipFill>
          <p:spPr>
            <a:xfrm>
              <a:off x="102026" y="4461135"/>
              <a:ext cx="2199507" cy="2204427"/>
            </a:xfrm>
            <a:prstGeom prst="rect">
              <a:avLst/>
            </a:prstGeom>
          </p:spPr>
        </p:pic>
      </p:grpSp>
      <p:grpSp>
        <p:nvGrpSpPr>
          <p:cNvPr id="42" name="Group 41">
            <a:extLst>
              <a:ext uri="{FF2B5EF4-FFF2-40B4-BE49-F238E27FC236}">
                <a16:creationId xmlns:a16="http://schemas.microsoft.com/office/drawing/2014/main" id="{E921AD7F-8C8A-4E1E-87BC-A0E478FCFF60}"/>
              </a:ext>
            </a:extLst>
          </p:cNvPr>
          <p:cNvGrpSpPr/>
          <p:nvPr/>
        </p:nvGrpSpPr>
        <p:grpSpPr>
          <a:xfrm>
            <a:off x="7946370" y="3303209"/>
            <a:ext cx="4095482" cy="3295270"/>
            <a:chOff x="8045983" y="3303209"/>
            <a:chExt cx="4095482" cy="3295270"/>
          </a:xfrm>
        </p:grpSpPr>
        <p:pic>
          <p:nvPicPr>
            <p:cNvPr id="41" name="Picture 40">
              <a:extLst>
                <a:ext uri="{FF2B5EF4-FFF2-40B4-BE49-F238E27FC236}">
                  <a16:creationId xmlns:a16="http://schemas.microsoft.com/office/drawing/2014/main" id="{84A74891-10C3-4827-A424-3196D8DF535F}"/>
                </a:ext>
              </a:extLst>
            </p:cNvPr>
            <p:cNvPicPr>
              <a:picLocks noChangeAspect="1"/>
            </p:cNvPicPr>
            <p:nvPr/>
          </p:nvPicPr>
          <p:blipFill>
            <a:blip r:embed="rId10"/>
            <a:stretch>
              <a:fillRect/>
            </a:stretch>
          </p:blipFill>
          <p:spPr>
            <a:xfrm>
              <a:off x="10079710" y="4483056"/>
              <a:ext cx="2061755" cy="2093770"/>
            </a:xfrm>
            <a:prstGeom prst="rect">
              <a:avLst/>
            </a:prstGeom>
          </p:spPr>
        </p:pic>
        <p:pic>
          <p:nvPicPr>
            <p:cNvPr id="1036" name="Picture 12">
              <a:extLst>
                <a:ext uri="{FF2B5EF4-FFF2-40B4-BE49-F238E27FC236}">
                  <a16:creationId xmlns:a16="http://schemas.microsoft.com/office/drawing/2014/main" id="{1728E836-1913-4BA4-A12F-3715707A0B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45186" y="3303209"/>
              <a:ext cx="1999593" cy="119566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6083F9BD-C7F5-41FA-B0DC-1EF20B11527D}"/>
                </a:ext>
              </a:extLst>
            </p:cNvPr>
            <p:cNvPicPr>
              <a:picLocks noChangeAspect="1"/>
            </p:cNvPicPr>
            <p:nvPr/>
          </p:nvPicPr>
          <p:blipFill>
            <a:blip r:embed="rId12"/>
            <a:stretch>
              <a:fillRect/>
            </a:stretch>
          </p:blipFill>
          <p:spPr>
            <a:xfrm>
              <a:off x="8045983" y="4504709"/>
              <a:ext cx="2143920" cy="2093770"/>
            </a:xfrm>
            <a:prstGeom prst="rect">
              <a:avLst/>
            </a:prstGeom>
          </p:spPr>
        </p:pic>
      </p:grpSp>
    </p:spTree>
    <p:extLst>
      <p:ext uri="{BB962C8B-B14F-4D97-AF65-F5344CB8AC3E}">
        <p14:creationId xmlns:p14="http://schemas.microsoft.com/office/powerpoint/2010/main" val="424577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7675</TotalTime>
  <Words>1126</Words>
  <Application>Microsoft Macintosh PowerPoint</Application>
  <PresentationFormat>Widescreen</PresentationFormat>
  <Paragraphs>184</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Calibri</vt:lpstr>
      <vt:lpstr>Calibri Light</vt:lpstr>
      <vt:lpstr>Cambria Math</vt:lpstr>
      <vt:lpstr>IBM Plex Sans</vt:lpstr>
      <vt:lpstr>Times New Roman</vt:lpstr>
      <vt:lpstr>Office Theme</vt:lpstr>
      <vt:lpstr>Variational Quantum Algorithms</vt:lpstr>
      <vt:lpstr>Landscape of Quantum Algorithms</vt:lpstr>
      <vt:lpstr>What are VQAs?</vt:lpstr>
      <vt:lpstr>VQA layout</vt:lpstr>
      <vt:lpstr>Fundamental Principles</vt:lpstr>
      <vt:lpstr>Expectation value of a measurement outcome</vt:lpstr>
      <vt:lpstr>Variational principle</vt:lpstr>
      <vt:lpstr>Variational Quantum Eigen-solver</vt:lpstr>
      <vt:lpstr>Ansatz Preparation</vt:lpstr>
      <vt:lpstr>Hamiltonian (Observable/Operator)</vt:lpstr>
      <vt:lpstr>Count statistics and Expectation</vt:lpstr>
      <vt:lpstr>When to measure?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Variational Quantum Eigensolver</dc:title>
  <dc:creator>Kalyan K Dasgupta08</dc:creator>
  <cp:lastModifiedBy>Kalyan Dasgupta</cp:lastModifiedBy>
  <cp:revision>55</cp:revision>
  <dcterms:created xsi:type="dcterms:W3CDTF">2022-06-18T13:38:11Z</dcterms:created>
  <dcterms:modified xsi:type="dcterms:W3CDTF">2024-12-20T16:01:05Z</dcterms:modified>
</cp:coreProperties>
</file>