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385" r:id="rId2"/>
    <p:sldId id="406" r:id="rId3"/>
    <p:sldId id="393" r:id="rId4"/>
    <p:sldId id="394" r:id="rId5"/>
    <p:sldId id="395" r:id="rId6"/>
    <p:sldId id="396" r:id="rId7"/>
    <p:sldId id="397" r:id="rId8"/>
    <p:sldId id="398" r:id="rId9"/>
    <p:sldId id="399" r:id="rId10"/>
    <p:sldId id="400" r:id="rId11"/>
    <p:sldId id="401" r:id="rId12"/>
    <p:sldId id="402" r:id="rId13"/>
    <p:sldId id="403" r:id="rId14"/>
    <p:sldId id="404" r:id="rId15"/>
    <p:sldId id="405" r:id="rId16"/>
    <p:sldId id="386" r:id="rId17"/>
    <p:sldId id="407" r:id="rId18"/>
    <p:sldId id="257" r:id="rId19"/>
    <p:sldId id="258" r:id="rId20"/>
    <p:sldId id="306" r:id="rId21"/>
    <p:sldId id="259" r:id="rId22"/>
    <p:sldId id="260" r:id="rId23"/>
    <p:sldId id="261" r:id="rId24"/>
    <p:sldId id="262" r:id="rId25"/>
    <p:sldId id="263" r:id="rId26"/>
    <p:sldId id="264" r:id="rId27"/>
    <p:sldId id="265" r:id="rId28"/>
    <p:sldId id="266" r:id="rId29"/>
    <p:sldId id="267" r:id="rId30"/>
    <p:sldId id="268" r:id="rId31"/>
    <p:sldId id="269" r:id="rId32"/>
    <p:sldId id="278" r:id="rId33"/>
    <p:sldId id="287" r:id="rId34"/>
    <p:sldId id="270" r:id="rId35"/>
    <p:sldId id="272"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7" d="100"/>
          <a:sy n="37" d="100"/>
        </p:scale>
        <p:origin x="-1574"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6D4954-28B6-4A01-99D3-243D8D998E0B}" type="datetimeFigureOut">
              <a:rPr lang="en-US" smtClean="0"/>
              <a:pPr/>
              <a:t>11/9/2013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91F82D-4FCD-4D04-89AD-E8076DEB8B1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AEAFC9D3-9BC3-4640-A5FA-75C31B7445CA}" type="slidenum">
              <a:rPr lang="en-US"/>
              <a:pPr/>
              <a:t>29</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3A854A-9C69-4C6E-A47D-CD7249DF803D}" type="datetime1">
              <a:rPr lang="en-US" smtClean="0"/>
              <a:pPr/>
              <a:t>11/9/2013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FCB071-3725-475B-BD64-181555A8C3A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78498C-CCC5-422A-AB4E-124800E141FC}" type="datetime1">
              <a:rPr lang="en-US" smtClean="0"/>
              <a:pPr/>
              <a:t>11/9/2013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FCB071-3725-475B-BD64-181555A8C3A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D8328A-7FC4-4A1A-BD7B-73658CDA22C0}" type="datetime1">
              <a:rPr lang="en-US" smtClean="0"/>
              <a:pPr/>
              <a:t>11/9/2013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FCB071-3725-475B-BD64-181555A8C3A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C81CCD-E486-4A07-9E83-40E694BE8446}" type="datetime1">
              <a:rPr lang="en-US" smtClean="0"/>
              <a:pPr/>
              <a:t>11/9/2013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FCB071-3725-475B-BD64-181555A8C3A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00E257-838C-40E6-8903-6046D923B95B}" type="datetime1">
              <a:rPr lang="en-US" smtClean="0"/>
              <a:pPr/>
              <a:t>11/9/2013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FCB071-3725-475B-BD64-181555A8C3A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A5DEF2-8E72-4D1D-88C4-9FCECA181A70}" type="datetime1">
              <a:rPr lang="en-US" smtClean="0"/>
              <a:pPr/>
              <a:t>11/9/2013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FCB071-3725-475B-BD64-181555A8C3A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08A833-45D9-4BB7-A271-CB96F511DE59}" type="datetime1">
              <a:rPr lang="en-US" smtClean="0"/>
              <a:pPr/>
              <a:t>11/9/2013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FCB071-3725-475B-BD64-181555A8C3A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156EB1-1AAE-4E56-80BE-9D2CAA986401}" type="datetime1">
              <a:rPr lang="en-US" smtClean="0"/>
              <a:pPr/>
              <a:t>11/9/2013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FCB071-3725-475B-BD64-181555A8C3A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D9FFE7-5A2B-4E63-AD84-61B6E2F0ADA9}" type="datetime1">
              <a:rPr lang="en-US" smtClean="0"/>
              <a:pPr/>
              <a:t>11/9/2013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FCB071-3725-475B-BD64-181555A8C3A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B16B22-1ACD-4249-818F-88960EDB69EA}" type="datetime1">
              <a:rPr lang="en-US" smtClean="0"/>
              <a:pPr/>
              <a:t>11/9/2013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FCB071-3725-475B-BD64-181555A8C3A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863280-751E-4396-8B2C-27E7D6968AC8}" type="datetime1">
              <a:rPr lang="en-US" smtClean="0"/>
              <a:pPr/>
              <a:t>11/9/2013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FCB071-3725-475B-BD64-181555A8C3A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098A06-3FBF-4E9C-B397-13663964110A}" type="datetime1">
              <a:rPr lang="en-US" smtClean="0"/>
              <a:pPr/>
              <a:t>11/9/2013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FCB071-3725-475B-BD64-181555A8C3A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6.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oleObject" Target="../embeddings/oleObject9.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oleObject" Target="../embeddings/oleObject11.bin"/></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p:txBody>
          <a:bodyPr/>
          <a:lstStyle/>
          <a:p>
            <a:pPr>
              <a:defRPr/>
            </a:pPr>
            <a:fld id="{175B0495-C064-43B2-BCCA-EE40CC0A3FD1}" type="slidenum">
              <a:rPr lang="en-US"/>
              <a:pPr>
                <a:defRPr/>
              </a:pPr>
              <a:t>1</a:t>
            </a:fld>
            <a:endParaRPr lang="en-US"/>
          </a:p>
        </p:txBody>
      </p:sp>
      <p:sp>
        <p:nvSpPr>
          <p:cNvPr id="5123" name="Rectangle 2"/>
          <p:cNvSpPr>
            <a:spLocks noGrp="1" noChangeArrowheads="1"/>
          </p:cNvSpPr>
          <p:nvPr>
            <p:ph type="ctrTitle"/>
          </p:nvPr>
        </p:nvSpPr>
        <p:spPr>
          <a:xfrm>
            <a:off x="838200" y="1066800"/>
            <a:ext cx="7772400" cy="1828800"/>
          </a:xfrm>
        </p:spPr>
        <p:txBody>
          <a:bodyPr>
            <a:normAutofit fontScale="90000"/>
          </a:bodyPr>
          <a:lstStyle/>
          <a:p>
            <a:pPr eaLnBrk="1" hangingPunct="1"/>
            <a:r>
              <a:rPr lang="en-US" sz="4000" b="1" dirty="0" smtClean="0"/>
              <a:t>Virtual COMSATS</a:t>
            </a:r>
            <a:br>
              <a:rPr lang="en-US" sz="4000" b="1" dirty="0" smtClean="0"/>
            </a:br>
            <a:r>
              <a:rPr lang="en-US" sz="4000" b="1" dirty="0" smtClean="0"/>
              <a:t>Inferential Statistics</a:t>
            </a:r>
            <a:br>
              <a:rPr lang="en-US" sz="4000" b="1" dirty="0" smtClean="0"/>
            </a:br>
            <a:r>
              <a:rPr lang="en-US" sz="4000" b="1" dirty="0" smtClean="0"/>
              <a:t>Lecture-6</a:t>
            </a:r>
          </a:p>
        </p:txBody>
      </p:sp>
      <p:sp>
        <p:nvSpPr>
          <p:cNvPr id="5124" name="Rectangle 3"/>
          <p:cNvSpPr>
            <a:spLocks noGrp="1" noChangeArrowheads="1"/>
          </p:cNvSpPr>
          <p:nvPr>
            <p:ph type="subTitle" idx="1"/>
          </p:nvPr>
        </p:nvSpPr>
        <p:spPr>
          <a:xfrm>
            <a:off x="1371600" y="4191000"/>
            <a:ext cx="6400800" cy="1447800"/>
          </a:xfrm>
        </p:spPr>
        <p:txBody>
          <a:bodyPr/>
          <a:lstStyle/>
          <a:p>
            <a:pPr eaLnBrk="1" hangingPunct="1">
              <a:spcBef>
                <a:spcPct val="0"/>
              </a:spcBef>
            </a:pPr>
            <a:endParaRPr lang="en-US" sz="2400" b="1" smtClean="0"/>
          </a:p>
          <a:p>
            <a:pPr eaLnBrk="1" hangingPunct="1">
              <a:spcBef>
                <a:spcPct val="0"/>
              </a:spcBef>
            </a:pPr>
            <a:r>
              <a:rPr lang="en-US" sz="2400" b="1" smtClean="0"/>
              <a:t>Ossam Chohan</a:t>
            </a:r>
          </a:p>
          <a:p>
            <a:pPr eaLnBrk="1" hangingPunct="1">
              <a:spcBef>
                <a:spcPct val="0"/>
              </a:spcBef>
            </a:pPr>
            <a:r>
              <a:rPr lang="en-US" sz="1600" b="1" smtClean="0"/>
              <a:t>Assistant Professor</a:t>
            </a:r>
          </a:p>
          <a:p>
            <a:pPr eaLnBrk="1" hangingPunct="1">
              <a:spcBef>
                <a:spcPct val="0"/>
              </a:spcBef>
            </a:pPr>
            <a:r>
              <a:rPr lang="en-US" sz="2400" b="1" smtClean="0"/>
              <a:t>CIIT Abbottabad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p:spPr>
        <p:txBody>
          <a:bodyPr/>
          <a:lstStyle/>
          <a:p>
            <a:fld id="{6D1EC1F9-82E1-48A1-BE0F-5BB0282FD019}" type="slidenum">
              <a:rPr lang="en-US" smtClean="0"/>
              <a:pPr/>
              <a:t>10</a:t>
            </a:fld>
            <a:endParaRPr lang="en-US" smtClean="0"/>
          </a:p>
        </p:txBody>
      </p:sp>
      <p:sp>
        <p:nvSpPr>
          <p:cNvPr id="31747" name="Rectangle 2"/>
          <p:cNvSpPr>
            <a:spLocks noGrp="1" noChangeArrowheads="1"/>
          </p:cNvSpPr>
          <p:nvPr>
            <p:ph type="title"/>
          </p:nvPr>
        </p:nvSpPr>
        <p:spPr/>
        <p:txBody>
          <a:bodyPr/>
          <a:lstStyle/>
          <a:p>
            <a:pPr eaLnBrk="1" hangingPunct="1"/>
            <a:r>
              <a:rPr lang="en-US" smtClean="0"/>
              <a:t>Margin or error</a:t>
            </a:r>
          </a:p>
        </p:txBody>
      </p:sp>
      <p:sp>
        <p:nvSpPr>
          <p:cNvPr id="31748" name="Rectangle 3"/>
          <p:cNvSpPr>
            <a:spLocks noGrp="1" noChangeArrowheads="1"/>
          </p:cNvSpPr>
          <p:nvPr>
            <p:ph type="body" idx="1"/>
          </p:nvPr>
        </p:nvSpPr>
        <p:spPr/>
        <p:txBody>
          <a:bodyPr/>
          <a:lstStyle/>
          <a:p>
            <a:pPr eaLnBrk="1" hangingPunct="1"/>
            <a:r>
              <a:rPr lang="en-US" smtClean="0"/>
              <a:t>Margin of error mean that how much away the value is from true population mean. (will discuss in next lecture)</a:t>
            </a:r>
          </a:p>
          <a:p>
            <a:pPr eaLnBrk="1" hangingPunct="1"/>
            <a:r>
              <a:rPr lang="en-US" smtClean="0"/>
              <a:t>For 95%, value of z is 1.96. How?</a:t>
            </a:r>
          </a:p>
          <a:p>
            <a:pPr eaLnBrk="1" hangingPunct="1"/>
            <a:endParaRPr 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p:spPr>
        <p:txBody>
          <a:bodyPr/>
          <a:lstStyle/>
          <a:p>
            <a:fld id="{02985190-5E51-4831-A46C-94CFAD74A161}" type="slidenum">
              <a:rPr lang="en-US" smtClean="0"/>
              <a:pPr/>
              <a:t>11</a:t>
            </a:fld>
            <a:endParaRPr lang="en-US" smtClean="0"/>
          </a:p>
        </p:txBody>
      </p:sp>
      <p:sp>
        <p:nvSpPr>
          <p:cNvPr id="32771" name="Rectangle 2"/>
          <p:cNvSpPr>
            <a:spLocks noGrp="1" noChangeArrowheads="1"/>
          </p:cNvSpPr>
          <p:nvPr>
            <p:ph type="title"/>
          </p:nvPr>
        </p:nvSpPr>
        <p:spPr/>
        <p:txBody>
          <a:bodyPr/>
          <a:lstStyle/>
          <a:p>
            <a:pPr eaLnBrk="1" hangingPunct="1"/>
            <a:endParaRPr lang="en-US" smtClean="0"/>
          </a:p>
        </p:txBody>
      </p:sp>
      <p:sp>
        <p:nvSpPr>
          <p:cNvPr id="32772" name="Rectangle 3"/>
          <p:cNvSpPr>
            <a:spLocks noGrp="1" noChangeArrowheads="1"/>
          </p:cNvSpPr>
          <p:nvPr>
            <p:ph type="body" idx="1"/>
          </p:nvPr>
        </p:nvSpPr>
        <p:spPr/>
        <p:txBody>
          <a:bodyPr/>
          <a:lstStyle/>
          <a:p>
            <a:pPr eaLnBrk="1" hangingPunct="1"/>
            <a:r>
              <a:rPr lang="en-US" smtClean="0"/>
              <a:t>Now, if you want this quantity to be less than 4, then</a:t>
            </a:r>
          </a:p>
          <a:p>
            <a:pPr eaLnBrk="1" hangingPunct="1">
              <a:buFontTx/>
              <a:buNone/>
            </a:pPr>
            <a:r>
              <a:rPr lang="en-US" smtClean="0"/>
              <a:t>	 1.96 SE &lt;4  </a:t>
            </a:r>
          </a:p>
          <a:p>
            <a:pPr eaLnBrk="1" hangingPunct="1">
              <a:buFontTx/>
              <a:buNone/>
            </a:pPr>
            <a:r>
              <a:rPr lang="en-US" smtClean="0"/>
              <a:t>	  1.96 [</a:t>
            </a:r>
            <a:r>
              <a:rPr lang="el-GR" smtClean="0">
                <a:cs typeface="Arial" charset="0"/>
              </a:rPr>
              <a:t>δ</a:t>
            </a:r>
            <a:r>
              <a:rPr lang="en-US" smtClean="0">
                <a:cs typeface="Arial" charset="0"/>
              </a:rPr>
              <a:t>/√n] &lt;4</a:t>
            </a:r>
          </a:p>
          <a:p>
            <a:pPr eaLnBrk="1" hangingPunct="1">
              <a:buFontTx/>
              <a:buNone/>
            </a:pPr>
            <a:r>
              <a:rPr lang="en-US" smtClean="0">
                <a:cs typeface="Arial" charset="0"/>
              </a:rPr>
              <a:t>    n&gt;[1.96/4]</a:t>
            </a:r>
            <a:r>
              <a:rPr lang="en-US" baseline="30000" smtClean="0">
                <a:cs typeface="Arial" charset="0"/>
              </a:rPr>
              <a:t> 2</a:t>
            </a:r>
            <a:r>
              <a:rPr lang="en-US" smtClean="0">
                <a:cs typeface="Arial" charset="0"/>
              </a:rPr>
              <a:t>    or n&gt;0.24 </a:t>
            </a:r>
            <a:r>
              <a:rPr lang="el-GR" smtClean="0">
                <a:cs typeface="Arial" charset="0"/>
              </a:rPr>
              <a:t>δ</a:t>
            </a:r>
            <a:r>
              <a:rPr lang="en-US" baseline="30000" smtClean="0">
                <a:cs typeface="Arial" charset="0"/>
              </a:rPr>
              <a:t>2</a:t>
            </a:r>
          </a:p>
          <a:p>
            <a:pPr eaLnBrk="1" hangingPunct="1">
              <a:buFontTx/>
              <a:buNone/>
            </a:pPr>
            <a:r>
              <a:rPr lang="en-US" smtClean="0">
                <a:cs typeface="Arial" charset="0"/>
              </a:rPr>
              <a:t> * if </a:t>
            </a:r>
            <a:r>
              <a:rPr lang="el-GR" smtClean="0">
                <a:cs typeface="Arial" charset="0"/>
              </a:rPr>
              <a:t>δ</a:t>
            </a:r>
            <a:r>
              <a:rPr lang="en-US" smtClean="0">
                <a:cs typeface="Arial" charset="0"/>
              </a:rPr>
              <a:t> is known, value of n can be calculated.</a:t>
            </a:r>
          </a:p>
          <a:p>
            <a:pPr eaLnBrk="1" hangingPunct="1">
              <a:buFontTx/>
              <a:buNone/>
            </a:pPr>
            <a:r>
              <a:rPr lang="en-US" smtClean="0">
                <a:cs typeface="Arial" charset="0"/>
              </a:rPr>
              <a:t>* If not known then estimated value can be used (most often)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p:spPr>
        <p:txBody>
          <a:bodyPr/>
          <a:lstStyle/>
          <a:p>
            <a:fld id="{0B35A1CD-AD10-4550-A3CD-D88D82F1B153}" type="slidenum">
              <a:rPr lang="en-US" smtClean="0"/>
              <a:pPr/>
              <a:t>12</a:t>
            </a:fld>
            <a:endParaRPr lang="en-US" smtClean="0"/>
          </a:p>
        </p:txBody>
      </p:sp>
      <p:sp>
        <p:nvSpPr>
          <p:cNvPr id="33795" name="Rectangle 2"/>
          <p:cNvSpPr>
            <a:spLocks noGrp="1" noChangeArrowheads="1"/>
          </p:cNvSpPr>
          <p:nvPr>
            <p:ph type="title"/>
          </p:nvPr>
        </p:nvSpPr>
        <p:spPr/>
        <p:txBody>
          <a:bodyPr/>
          <a:lstStyle/>
          <a:p>
            <a:pPr eaLnBrk="1" hangingPunct="1"/>
            <a:r>
              <a:rPr lang="en-US" smtClean="0"/>
              <a:t>Sampling distribution-revisited</a:t>
            </a:r>
          </a:p>
        </p:txBody>
      </p:sp>
      <p:sp>
        <p:nvSpPr>
          <p:cNvPr id="33796" name="Rectangle 3"/>
          <p:cNvSpPr>
            <a:spLocks noGrp="1" noChangeArrowheads="1"/>
          </p:cNvSpPr>
          <p:nvPr>
            <p:ph type="body" idx="1"/>
          </p:nvPr>
        </p:nvSpPr>
        <p:spPr/>
        <p:txBody>
          <a:bodyPr/>
          <a:lstStyle/>
          <a:p>
            <a:pPr eaLnBrk="1" hangingPunct="1"/>
            <a:r>
              <a:rPr lang="en-US" sz="2800" smtClean="0"/>
              <a:t>Until now we have learned following concepts:</a:t>
            </a:r>
          </a:p>
          <a:p>
            <a:pPr eaLnBrk="1" hangingPunct="1"/>
            <a:r>
              <a:rPr lang="en-US" sz="2800" smtClean="0"/>
              <a:t>Introduction to Statistical Inference.</a:t>
            </a:r>
          </a:p>
          <a:p>
            <a:pPr eaLnBrk="1" hangingPunct="1"/>
            <a:r>
              <a:rPr lang="en-US" sz="2800" smtClean="0"/>
              <a:t>Population and Sample</a:t>
            </a:r>
          </a:p>
          <a:p>
            <a:pPr eaLnBrk="1" hangingPunct="1"/>
            <a:r>
              <a:rPr lang="en-US" sz="2800" smtClean="0"/>
              <a:t>Parameter and Statistic</a:t>
            </a:r>
          </a:p>
          <a:p>
            <a:pPr eaLnBrk="1" hangingPunct="1"/>
            <a:r>
              <a:rPr lang="en-US" sz="2800" smtClean="0"/>
              <a:t>Probability and non probability sampling</a:t>
            </a:r>
          </a:p>
          <a:p>
            <a:pPr eaLnBrk="1" hangingPunct="1"/>
            <a:r>
              <a:rPr lang="en-US" sz="2800" smtClean="0"/>
              <a:t>Central Limit Theorem</a:t>
            </a:r>
          </a:p>
          <a:p>
            <a:pPr eaLnBrk="1" hangingPunct="1"/>
            <a:r>
              <a:rPr lang="en-US" sz="2800" smtClean="0"/>
              <a:t>Sampling with and without replacement</a:t>
            </a:r>
          </a:p>
          <a:p>
            <a:pPr eaLnBrk="1" hangingPunct="1"/>
            <a:r>
              <a:rPr lang="en-US" sz="2800" smtClean="0"/>
              <a:t>Sampling error and Standard error</a:t>
            </a:r>
          </a:p>
          <a:p>
            <a:pPr eaLnBrk="1" hangingPunct="1"/>
            <a:endParaRPr lang="en-US" sz="2800" smtClean="0"/>
          </a:p>
          <a:p>
            <a:pPr eaLnBrk="1" hangingPunct="1"/>
            <a:endParaRPr lang="en-US" sz="280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p:spPr>
        <p:txBody>
          <a:bodyPr/>
          <a:lstStyle/>
          <a:p>
            <a:fld id="{F76954F7-FB6B-4118-B6D2-56A49C5FD0B3}" type="slidenum">
              <a:rPr lang="en-US" smtClean="0"/>
              <a:pPr/>
              <a:t>13</a:t>
            </a:fld>
            <a:endParaRPr lang="en-US" smtClean="0"/>
          </a:p>
        </p:txBody>
      </p:sp>
      <p:sp>
        <p:nvSpPr>
          <p:cNvPr id="34819" name="Rectangle 2"/>
          <p:cNvSpPr>
            <a:spLocks noGrp="1" noChangeArrowheads="1"/>
          </p:cNvSpPr>
          <p:nvPr>
            <p:ph type="title"/>
          </p:nvPr>
        </p:nvSpPr>
        <p:spPr/>
        <p:txBody>
          <a:bodyPr/>
          <a:lstStyle/>
          <a:p>
            <a:pPr eaLnBrk="1" hangingPunct="1"/>
            <a:r>
              <a:rPr lang="en-US" smtClean="0"/>
              <a:t>Sampling distribution Revisited</a:t>
            </a:r>
          </a:p>
        </p:txBody>
      </p:sp>
      <p:sp>
        <p:nvSpPr>
          <p:cNvPr id="34820" name="Rectangle 3"/>
          <p:cNvSpPr>
            <a:spLocks noGrp="1" noChangeArrowheads="1"/>
          </p:cNvSpPr>
          <p:nvPr>
            <p:ph type="body" idx="1"/>
          </p:nvPr>
        </p:nvSpPr>
        <p:spPr/>
        <p:txBody>
          <a:bodyPr/>
          <a:lstStyle/>
          <a:p>
            <a:pPr eaLnBrk="1" hangingPunct="1"/>
            <a:r>
              <a:rPr lang="en-US" smtClean="0"/>
              <a:t>Sampling distribution of different statistics</a:t>
            </a:r>
          </a:p>
          <a:p>
            <a:pPr eaLnBrk="1" hangingPunct="1"/>
            <a:r>
              <a:rPr lang="en-US" smtClean="0"/>
              <a:t>Proving population results using sampling distribution</a:t>
            </a:r>
          </a:p>
          <a:p>
            <a:pPr eaLnBrk="1" hangingPunct="1"/>
            <a:r>
              <a:rPr lang="en-US" smtClean="0"/>
              <a:t>Application of central limit theorem</a:t>
            </a:r>
          </a:p>
          <a:p>
            <a:pPr eaLnBrk="1" hangingPunct="1"/>
            <a:r>
              <a:rPr lang="en-US" smtClean="0"/>
              <a:t>Problems solving using z.</a:t>
            </a:r>
          </a:p>
          <a:p>
            <a:pPr eaLnBrk="1" hangingPunct="1"/>
            <a:r>
              <a:rPr lang="en-US" smtClean="0"/>
              <a:t>Understanding normal table and reading different values using normal curve.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mtClean="0"/>
              <a:t>Assessment Problem-2</a:t>
            </a:r>
          </a:p>
        </p:txBody>
      </p:sp>
      <p:sp>
        <p:nvSpPr>
          <p:cNvPr id="35843" name="Content Placeholder 2"/>
          <p:cNvSpPr>
            <a:spLocks noGrp="1"/>
          </p:cNvSpPr>
          <p:nvPr>
            <p:ph idx="1"/>
          </p:nvPr>
        </p:nvSpPr>
        <p:spPr/>
        <p:txBody>
          <a:bodyPr/>
          <a:lstStyle/>
          <a:p>
            <a:r>
              <a:rPr lang="en-US" smtClean="0"/>
              <a:t>It has been found that 2% of the tools produced by a certain machine are defective. What is the probability that in a shipment of </a:t>
            </a:r>
            <a:r>
              <a:rPr lang="en-US" b="1" smtClean="0">
                <a:solidFill>
                  <a:srgbClr val="FF0000"/>
                </a:solidFill>
              </a:rPr>
              <a:t>400</a:t>
            </a:r>
            <a:r>
              <a:rPr lang="en-US" smtClean="0"/>
              <a:t> such tools</a:t>
            </a:r>
          </a:p>
          <a:p>
            <a:pPr lvl="1"/>
            <a:r>
              <a:rPr lang="en-US" smtClean="0"/>
              <a:t>3% or more and</a:t>
            </a:r>
          </a:p>
          <a:p>
            <a:pPr lvl="1"/>
            <a:r>
              <a:rPr lang="en-US" smtClean="0"/>
              <a:t>2% of less will prove defective</a:t>
            </a:r>
          </a:p>
        </p:txBody>
      </p:sp>
      <p:sp>
        <p:nvSpPr>
          <p:cNvPr id="35844" name="Slide Number Placeholder 3"/>
          <p:cNvSpPr>
            <a:spLocks noGrp="1"/>
          </p:cNvSpPr>
          <p:nvPr>
            <p:ph type="sldNum" sz="quarter" idx="12"/>
          </p:nvPr>
        </p:nvSpPr>
        <p:spPr>
          <a:noFill/>
        </p:spPr>
        <p:txBody>
          <a:bodyPr/>
          <a:lstStyle/>
          <a:p>
            <a:fld id="{9AB6A682-4958-4079-A408-4536315C48F1}" type="slidenum">
              <a:rPr lang="en-US" smtClean="0"/>
              <a:pPr/>
              <a:t>14</a:t>
            </a:fld>
            <a:endParaRPr 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p:cNvSpPr>
            <a:spLocks noGrp="1"/>
          </p:cNvSpPr>
          <p:nvPr>
            <p:ph idx="1"/>
          </p:nvPr>
        </p:nvSpPr>
        <p:spPr>
          <a:xfrm>
            <a:off x="381000" y="1371600"/>
            <a:ext cx="8229600" cy="4525963"/>
          </a:xfrm>
        </p:spPr>
        <p:txBody>
          <a:bodyPr>
            <a:normAutofit lnSpcReduction="10000"/>
          </a:bodyPr>
          <a:lstStyle/>
          <a:p>
            <a:pPr algn="just"/>
            <a:r>
              <a:rPr lang="en-US" smtClean="0"/>
              <a:t>Five hundred ball bearings have a mean weight of 5.02 grams (g) and a standard deviation of 0.30g. Find the probability that a random sample of 100 ball bearings chosen from this group will have combined wieght of </a:t>
            </a:r>
          </a:p>
          <a:p>
            <a:pPr lvl="1" algn="just"/>
            <a:r>
              <a:rPr lang="en-US" smtClean="0"/>
              <a:t>Between 496 and 500g</a:t>
            </a:r>
          </a:p>
          <a:p>
            <a:pPr lvl="1" algn="just"/>
            <a:r>
              <a:rPr lang="en-US" smtClean="0"/>
              <a:t>More that 510g</a:t>
            </a:r>
          </a:p>
          <a:p>
            <a:pPr lvl="1" algn="just"/>
            <a:endParaRPr lang="en-US" smtClean="0"/>
          </a:p>
          <a:p>
            <a:pPr lvl="1" algn="just"/>
            <a:r>
              <a:rPr lang="en-US" smtClean="0">
                <a:solidFill>
                  <a:srgbClr val="FF0000"/>
                </a:solidFill>
              </a:rPr>
              <a:t>Don’t forget fpc</a:t>
            </a:r>
          </a:p>
        </p:txBody>
      </p:sp>
      <p:sp>
        <p:nvSpPr>
          <p:cNvPr id="36867" name="Slide Number Placeholder 3"/>
          <p:cNvSpPr>
            <a:spLocks noGrp="1"/>
          </p:cNvSpPr>
          <p:nvPr>
            <p:ph type="sldNum" sz="quarter" idx="12"/>
          </p:nvPr>
        </p:nvSpPr>
        <p:spPr>
          <a:noFill/>
        </p:spPr>
        <p:txBody>
          <a:bodyPr/>
          <a:lstStyle/>
          <a:p>
            <a:fld id="{E60A8083-EF6B-4913-B9F3-C5A41C17A651}" type="slidenum">
              <a:rPr lang="en-US" smtClean="0"/>
              <a:pPr/>
              <a:t>15</a:t>
            </a:fld>
            <a:endParaRPr lang="en-US" smtClean="0"/>
          </a:p>
        </p:txBody>
      </p:sp>
      <p:sp>
        <p:nvSpPr>
          <p:cNvPr id="36868" name="Title 1"/>
          <p:cNvSpPr>
            <a:spLocks noGrp="1"/>
          </p:cNvSpPr>
          <p:nvPr>
            <p:ph type="title"/>
          </p:nvPr>
        </p:nvSpPr>
        <p:spPr/>
        <p:txBody>
          <a:bodyPr/>
          <a:lstStyle/>
          <a:p>
            <a:r>
              <a:rPr lang="en-US" smtClean="0"/>
              <a:t>Assessment Problem-3</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of previous work</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So far we have covered the following concepts:</a:t>
            </a:r>
          </a:p>
          <a:p>
            <a:pPr lvl="1"/>
            <a:r>
              <a:rPr lang="en-US" dirty="0" smtClean="0"/>
              <a:t>Descriptive Statistics</a:t>
            </a:r>
          </a:p>
          <a:p>
            <a:pPr lvl="1"/>
            <a:r>
              <a:rPr lang="en-US" dirty="0" smtClean="0"/>
              <a:t>Inferential Statistics (Introduction only)</a:t>
            </a:r>
          </a:p>
          <a:p>
            <a:pPr lvl="1"/>
            <a:r>
              <a:rPr lang="en-US" dirty="0" smtClean="0"/>
              <a:t>Population and Sample</a:t>
            </a:r>
          </a:p>
          <a:p>
            <a:pPr lvl="1"/>
            <a:r>
              <a:rPr lang="en-US" dirty="0" smtClean="0"/>
              <a:t>Sampling techniques</a:t>
            </a:r>
          </a:p>
          <a:p>
            <a:pPr lvl="2"/>
            <a:r>
              <a:rPr lang="en-US" dirty="0" smtClean="0"/>
              <a:t>Probability and non-probability sampling</a:t>
            </a:r>
          </a:p>
          <a:p>
            <a:pPr lvl="2"/>
            <a:r>
              <a:rPr lang="en-US" dirty="0" smtClean="0"/>
              <a:t>With or without replacement sampling</a:t>
            </a:r>
          </a:p>
          <a:p>
            <a:pPr lvl="1"/>
            <a:r>
              <a:rPr lang="en-US" dirty="0" smtClean="0"/>
              <a:t>Sampling distribution of different statistics</a:t>
            </a:r>
          </a:p>
          <a:p>
            <a:pPr lvl="1"/>
            <a:r>
              <a:rPr lang="en-US" dirty="0" smtClean="0"/>
              <a:t>Relation between statistics and parameter using sampling distribution</a:t>
            </a:r>
          </a:p>
          <a:p>
            <a:pPr lvl="1"/>
            <a:r>
              <a:rPr lang="en-US" dirty="0" smtClean="0"/>
              <a:t>Central Limit Theorem</a:t>
            </a:r>
          </a:p>
          <a:p>
            <a:pPr lvl="1"/>
            <a:r>
              <a:rPr lang="en-US" dirty="0" smtClean="0"/>
              <a:t>Understanding normal table</a:t>
            </a:r>
          </a:p>
          <a:p>
            <a:pPr lvl="1"/>
            <a:r>
              <a:rPr lang="en-US" dirty="0" smtClean="0"/>
              <a:t>Calculating  Z values</a:t>
            </a:r>
          </a:p>
          <a:p>
            <a:pPr lvl="1"/>
            <a:r>
              <a:rPr lang="en-US" dirty="0" smtClean="0"/>
              <a:t>Number of problems for all of above where necessary.</a:t>
            </a:r>
          </a:p>
          <a:p>
            <a:pPr lvl="1"/>
            <a:endParaRPr lang="en-US" dirty="0"/>
          </a:p>
        </p:txBody>
      </p:sp>
      <p:sp>
        <p:nvSpPr>
          <p:cNvPr id="4" name="Slide Number Placeholder 3"/>
          <p:cNvSpPr>
            <a:spLocks noGrp="1"/>
          </p:cNvSpPr>
          <p:nvPr>
            <p:ph type="sldNum" sz="quarter" idx="12"/>
          </p:nvPr>
        </p:nvSpPr>
        <p:spPr/>
        <p:txBody>
          <a:bodyPr/>
          <a:lstStyle/>
          <a:p>
            <a:fld id="{EAFCB071-3725-475B-BD64-181555A8C3AD}"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Lecture-6</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EAFCB071-3725-475B-BD64-181555A8C3AD}"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of this unit</a:t>
            </a:r>
            <a:endParaRPr lang="en-US" dirty="0"/>
          </a:p>
        </p:txBody>
      </p:sp>
      <p:sp>
        <p:nvSpPr>
          <p:cNvPr id="3" name="Content Placeholder 2"/>
          <p:cNvSpPr>
            <a:spLocks noGrp="1"/>
          </p:cNvSpPr>
          <p:nvPr>
            <p:ph idx="1"/>
          </p:nvPr>
        </p:nvSpPr>
        <p:spPr/>
        <p:txBody>
          <a:bodyPr/>
          <a:lstStyle/>
          <a:p>
            <a:r>
              <a:rPr lang="en-US" dirty="0" smtClean="0"/>
              <a:t>In this series of lectures, students will understand the following concepts</a:t>
            </a:r>
          </a:p>
          <a:p>
            <a:pPr lvl="1"/>
            <a:r>
              <a:rPr lang="en-US" dirty="0" smtClean="0"/>
              <a:t>Introduction to Statistical Inferences.</a:t>
            </a:r>
          </a:p>
          <a:p>
            <a:pPr lvl="1"/>
            <a:r>
              <a:rPr lang="en-US" dirty="0" smtClean="0"/>
              <a:t>Estimation </a:t>
            </a:r>
          </a:p>
          <a:p>
            <a:pPr lvl="2"/>
            <a:r>
              <a:rPr lang="en-US" dirty="0" smtClean="0"/>
              <a:t>Point Estimation</a:t>
            </a:r>
          </a:p>
          <a:p>
            <a:pPr lvl="2"/>
            <a:r>
              <a:rPr lang="en-US" dirty="0" smtClean="0"/>
              <a:t>Interval Estimation</a:t>
            </a:r>
          </a:p>
          <a:p>
            <a:pPr lvl="2"/>
            <a:r>
              <a:rPr lang="en-US" dirty="0" smtClean="0"/>
              <a:t>Confidence internal Estimation</a:t>
            </a:r>
          </a:p>
          <a:p>
            <a:pPr lvl="1"/>
            <a:r>
              <a:rPr lang="en-US" dirty="0" smtClean="0"/>
              <a:t>Hypothesis Testing (might be)</a:t>
            </a:r>
            <a:endParaRPr lang="en-US" dirty="0"/>
          </a:p>
        </p:txBody>
      </p:sp>
      <p:sp>
        <p:nvSpPr>
          <p:cNvPr id="4" name="Slide Number Placeholder 3"/>
          <p:cNvSpPr>
            <a:spLocks noGrp="1"/>
          </p:cNvSpPr>
          <p:nvPr>
            <p:ph type="sldNum" sz="quarter" idx="12"/>
          </p:nvPr>
        </p:nvSpPr>
        <p:spPr/>
        <p:txBody>
          <a:bodyPr/>
          <a:lstStyle/>
          <a:p>
            <a:fld id="{EAFCB071-3725-475B-BD64-181555A8C3AD}"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txBody>
          <a:bodyPr/>
          <a:lstStyle/>
          <a:p>
            <a:r>
              <a:rPr lang="en-US" dirty="0" smtClean="0"/>
              <a:t>The Problem</a:t>
            </a:r>
            <a:endParaRPr lang="en-US" dirty="0"/>
          </a:p>
        </p:txBody>
      </p:sp>
      <p:graphicFrame>
        <p:nvGraphicFramePr>
          <p:cNvPr id="4" name="Content Placeholder 3"/>
          <p:cNvGraphicFramePr>
            <a:graphicFrameLocks/>
          </p:cNvGraphicFramePr>
          <p:nvPr>
            <p:ph idx="4294967295"/>
          </p:nvPr>
        </p:nvGraphicFramePr>
        <p:xfrm>
          <a:off x="0" y="1830388"/>
          <a:ext cx="6096000" cy="4064000"/>
        </p:xfrm>
        <a:graphic>
          <a:graphicData uri="http://schemas.openxmlformats.org/presentationml/2006/ole">
            <p:oleObj spid="_x0000_s1026" name="Equation" r:id="rId3" imgW="0" imgH="0" progId="Equation.3">
              <p:embed/>
            </p:oleObj>
          </a:graphicData>
        </a:graphic>
      </p:graphicFrame>
      <p:sp>
        <p:nvSpPr>
          <p:cNvPr id="6" name="Oval 5"/>
          <p:cNvSpPr/>
          <p:nvPr/>
        </p:nvSpPr>
        <p:spPr>
          <a:xfrm>
            <a:off x="1905000" y="1752600"/>
            <a:ext cx="2438400" cy="2819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3600" dirty="0" smtClean="0"/>
              <a:t>µ?</a:t>
            </a:r>
          </a:p>
          <a:p>
            <a:pPr algn="ctr"/>
            <a:r>
              <a:rPr lang="el-GR" sz="3600" dirty="0" smtClean="0"/>
              <a:t>δ</a:t>
            </a:r>
            <a:r>
              <a:rPr lang="en-US" sz="3600" baseline="30000" dirty="0" smtClean="0"/>
              <a:t>2</a:t>
            </a:r>
            <a:r>
              <a:rPr lang="en-US" sz="4000" baseline="30000" dirty="0" smtClean="0"/>
              <a:t>=?</a:t>
            </a:r>
          </a:p>
          <a:p>
            <a:pPr algn="ctr"/>
            <a:r>
              <a:rPr lang="en-US" sz="3600" baseline="30000" dirty="0" smtClean="0"/>
              <a:t>P</a:t>
            </a:r>
            <a:r>
              <a:rPr lang="en-US" sz="4000" baseline="30000" dirty="0" smtClean="0"/>
              <a:t>=?</a:t>
            </a:r>
          </a:p>
          <a:p>
            <a:pPr algn="ctr"/>
            <a:r>
              <a:rPr lang="en-US" sz="4000" baseline="30000" dirty="0" smtClean="0"/>
              <a:t>.</a:t>
            </a:r>
          </a:p>
          <a:p>
            <a:pPr algn="ctr"/>
            <a:r>
              <a:rPr lang="en-US" sz="4000" baseline="30000" dirty="0" smtClean="0"/>
              <a:t>.</a:t>
            </a:r>
          </a:p>
          <a:p>
            <a:pPr algn="ctr"/>
            <a:r>
              <a:rPr lang="en-US" sz="4000" baseline="30000" dirty="0"/>
              <a:t>.</a:t>
            </a:r>
          </a:p>
        </p:txBody>
      </p:sp>
      <p:sp>
        <p:nvSpPr>
          <p:cNvPr id="7" name="TextBox 6"/>
          <p:cNvSpPr txBox="1"/>
          <p:nvPr/>
        </p:nvSpPr>
        <p:spPr>
          <a:xfrm>
            <a:off x="5257800" y="2743200"/>
            <a:ext cx="2590800" cy="646331"/>
          </a:xfrm>
          <a:prstGeom prst="rect">
            <a:avLst/>
          </a:prstGeom>
          <a:noFill/>
        </p:spPr>
        <p:txBody>
          <a:bodyPr wrap="square" rtlCol="0">
            <a:spAutoFit/>
          </a:bodyPr>
          <a:lstStyle/>
          <a:p>
            <a:r>
              <a:rPr lang="en-US" dirty="0" smtClean="0"/>
              <a:t>How to estimate these population parameters.?</a:t>
            </a:r>
            <a:endParaRPr lang="en-US" dirty="0"/>
          </a:p>
        </p:txBody>
      </p:sp>
      <p:sp>
        <p:nvSpPr>
          <p:cNvPr id="8" name="TextBox 7"/>
          <p:cNvSpPr txBox="1"/>
          <p:nvPr/>
        </p:nvSpPr>
        <p:spPr>
          <a:xfrm>
            <a:off x="1143000" y="4876800"/>
            <a:ext cx="6248400" cy="923330"/>
          </a:xfrm>
          <a:prstGeom prst="rect">
            <a:avLst/>
          </a:prstGeom>
          <a:noFill/>
        </p:spPr>
        <p:txBody>
          <a:bodyPr wrap="square" rtlCol="0">
            <a:spAutoFit/>
          </a:bodyPr>
          <a:lstStyle/>
          <a:p>
            <a:r>
              <a:rPr lang="en-US" dirty="0" smtClean="0"/>
              <a:t>Should we make simple guess, intelligent guess? </a:t>
            </a:r>
          </a:p>
          <a:p>
            <a:r>
              <a:rPr lang="en-US" dirty="0" smtClean="0"/>
              <a:t>Is there any scientific way to estimate above parameters or any unknown characteristics of population?</a:t>
            </a:r>
            <a:endParaRPr lang="en-US" dirty="0"/>
          </a:p>
        </p:txBody>
      </p:sp>
      <p:sp>
        <p:nvSpPr>
          <p:cNvPr id="9" name="Slide Number Placeholder 8"/>
          <p:cNvSpPr>
            <a:spLocks noGrp="1"/>
          </p:cNvSpPr>
          <p:nvPr>
            <p:ph type="sldNum" sz="quarter" idx="12"/>
          </p:nvPr>
        </p:nvSpPr>
        <p:spPr/>
        <p:txBody>
          <a:bodyPr/>
          <a:lstStyle/>
          <a:p>
            <a:fld id="{EAFCB071-3725-475B-BD64-181555A8C3AD}"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Remaining portion of lecture-5</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EAFCB071-3725-475B-BD64-181555A8C3AD}"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4"/>
          <p:cNvSpPr>
            <a:spLocks noGrp="1"/>
          </p:cNvSpPr>
          <p:nvPr>
            <p:ph type="sldNum" sz="quarter" idx="11"/>
          </p:nvPr>
        </p:nvSpPr>
        <p:spPr/>
        <p:txBody>
          <a:bodyPr/>
          <a:lstStyle/>
          <a:p>
            <a:fld id="{153716C6-38EA-44D7-9FD6-3676C1569FA8}" type="slidenum">
              <a:rPr lang="fi-FI"/>
              <a:pPr/>
              <a:t>20</a:t>
            </a:fld>
            <a:endParaRPr lang="fi-FI"/>
          </a:p>
        </p:txBody>
      </p:sp>
      <p:sp>
        <p:nvSpPr>
          <p:cNvPr id="30722" name="Rectangle 2"/>
          <p:cNvSpPr>
            <a:spLocks noGrp="1" noChangeArrowheads="1"/>
          </p:cNvSpPr>
          <p:nvPr>
            <p:ph type="title"/>
          </p:nvPr>
        </p:nvSpPr>
        <p:spPr/>
        <p:txBody>
          <a:bodyPr/>
          <a:lstStyle/>
          <a:p>
            <a:r>
              <a:rPr lang="en-GB"/>
              <a:t>Denotations</a:t>
            </a:r>
          </a:p>
        </p:txBody>
      </p:sp>
      <p:sp>
        <p:nvSpPr>
          <p:cNvPr id="30738" name="Rectangle 18"/>
          <p:cNvSpPr>
            <a:spLocks noGrp="1" noChangeArrowheads="1"/>
          </p:cNvSpPr>
          <p:nvPr>
            <p:ph type="body" idx="1"/>
          </p:nvPr>
        </p:nvSpPr>
        <p:spPr>
          <a:xfrm>
            <a:off x="716574" y="1989138"/>
            <a:ext cx="7033846" cy="3733800"/>
          </a:xfrm>
        </p:spPr>
        <p:txBody>
          <a:bodyPr/>
          <a:lstStyle/>
          <a:p>
            <a:r>
              <a:rPr lang="en-GB" sz="2400">
                <a:sym typeface="Symbol" pitchFamily="18" charset="2"/>
              </a:rPr>
              <a:t>Population parameters are denoted using </a:t>
            </a:r>
            <a:r>
              <a:rPr lang="fi-FI" sz="2400">
                <a:sym typeface="Symbol" pitchFamily="18" charset="2"/>
              </a:rPr>
              <a:t>G</a:t>
            </a:r>
            <a:r>
              <a:rPr lang="en-GB" sz="2400">
                <a:sym typeface="Symbol" pitchFamily="18" charset="2"/>
              </a:rPr>
              <a:t>reek letters  (mean),  (standard deviation),  (proportion)</a:t>
            </a:r>
          </a:p>
          <a:p>
            <a:r>
              <a:rPr lang="en-GB" sz="2400">
                <a:sym typeface="Symbol" pitchFamily="18" charset="2"/>
              </a:rPr>
              <a:t>Sample values are denoted x (mean), s (standard deviation), p (proportion)</a:t>
            </a:r>
          </a:p>
          <a:p>
            <a:endParaRPr lang="en-GB" sz="2400"/>
          </a:p>
        </p:txBody>
      </p:sp>
      <p:sp>
        <p:nvSpPr>
          <p:cNvPr id="30726" name="Oval 6"/>
          <p:cNvSpPr>
            <a:spLocks noChangeArrowheads="1"/>
          </p:cNvSpPr>
          <p:nvPr/>
        </p:nvSpPr>
        <p:spPr bwMode="auto">
          <a:xfrm>
            <a:off x="1875692" y="4267200"/>
            <a:ext cx="2133600" cy="1143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727" name="Oval 7"/>
          <p:cNvSpPr>
            <a:spLocks noChangeArrowheads="1"/>
          </p:cNvSpPr>
          <p:nvPr/>
        </p:nvSpPr>
        <p:spPr bwMode="auto">
          <a:xfrm>
            <a:off x="5457092" y="4572000"/>
            <a:ext cx="8382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728" name="Text Box 8"/>
          <p:cNvSpPr txBox="1">
            <a:spLocks noChangeArrowheads="1"/>
          </p:cNvSpPr>
          <p:nvPr/>
        </p:nvSpPr>
        <p:spPr bwMode="auto">
          <a:xfrm>
            <a:off x="2256692" y="4572000"/>
            <a:ext cx="1371600" cy="457200"/>
          </a:xfrm>
          <a:prstGeom prst="rect">
            <a:avLst/>
          </a:prstGeom>
          <a:noFill/>
          <a:ln w="9525">
            <a:noFill/>
            <a:miter lim="800000"/>
            <a:headEnd/>
            <a:tailEnd/>
          </a:ln>
          <a:effectLst/>
        </p:spPr>
        <p:txBody>
          <a:bodyPr>
            <a:spAutoFit/>
          </a:bodyPr>
          <a:lstStyle/>
          <a:p>
            <a:pPr algn="l" eaLnBrk="0" hangingPunct="0">
              <a:spcBef>
                <a:spcPct val="50000"/>
              </a:spcBef>
              <a:buClrTx/>
              <a:buSzTx/>
              <a:buFontTx/>
              <a:buNone/>
            </a:pPr>
            <a:r>
              <a:rPr lang="en-GB" sz="2400">
                <a:latin typeface="Times New Roman" pitchFamily="18" charset="0"/>
                <a:sym typeface="Symbol" pitchFamily="18" charset="2"/>
              </a:rPr>
              <a:t>, , </a:t>
            </a:r>
            <a:endParaRPr lang="en-GB" sz="2400">
              <a:latin typeface="Times New Roman" pitchFamily="18" charset="0"/>
            </a:endParaRPr>
          </a:p>
        </p:txBody>
      </p:sp>
      <p:sp>
        <p:nvSpPr>
          <p:cNvPr id="30729" name="Text Box 9"/>
          <p:cNvSpPr txBox="1">
            <a:spLocks noChangeArrowheads="1"/>
          </p:cNvSpPr>
          <p:nvPr/>
        </p:nvSpPr>
        <p:spPr bwMode="auto">
          <a:xfrm>
            <a:off x="2256692" y="3886201"/>
            <a:ext cx="1828800" cy="396875"/>
          </a:xfrm>
          <a:prstGeom prst="rect">
            <a:avLst/>
          </a:prstGeom>
          <a:noFill/>
          <a:ln w="9525">
            <a:noFill/>
            <a:miter lim="800000"/>
            <a:headEnd/>
            <a:tailEnd/>
          </a:ln>
          <a:effectLst/>
        </p:spPr>
        <p:txBody>
          <a:bodyPr>
            <a:spAutoFit/>
          </a:bodyPr>
          <a:lstStyle/>
          <a:p>
            <a:pPr algn="l" eaLnBrk="0" hangingPunct="0">
              <a:spcBef>
                <a:spcPct val="50000"/>
              </a:spcBef>
              <a:buClrTx/>
              <a:buSzTx/>
              <a:buFontTx/>
              <a:buNone/>
            </a:pPr>
            <a:r>
              <a:rPr lang="en-GB" sz="2000">
                <a:latin typeface="Comic Sans MS" pitchFamily="66" charset="0"/>
              </a:rPr>
              <a:t>Population</a:t>
            </a:r>
          </a:p>
        </p:txBody>
      </p:sp>
      <p:sp>
        <p:nvSpPr>
          <p:cNvPr id="30730" name="Text Box 10"/>
          <p:cNvSpPr txBox="1">
            <a:spLocks noChangeArrowheads="1"/>
          </p:cNvSpPr>
          <p:nvPr/>
        </p:nvSpPr>
        <p:spPr bwMode="auto">
          <a:xfrm>
            <a:off x="5404338" y="4191001"/>
            <a:ext cx="1066800" cy="396875"/>
          </a:xfrm>
          <a:prstGeom prst="rect">
            <a:avLst/>
          </a:prstGeom>
          <a:noFill/>
          <a:ln w="9525">
            <a:noFill/>
            <a:miter lim="800000"/>
            <a:headEnd/>
            <a:tailEnd/>
          </a:ln>
          <a:effectLst/>
        </p:spPr>
        <p:txBody>
          <a:bodyPr>
            <a:spAutoFit/>
          </a:bodyPr>
          <a:lstStyle/>
          <a:p>
            <a:pPr algn="l" eaLnBrk="0" hangingPunct="0">
              <a:spcBef>
                <a:spcPct val="50000"/>
              </a:spcBef>
              <a:buClrTx/>
              <a:buSzTx/>
              <a:buFontTx/>
              <a:buNone/>
            </a:pPr>
            <a:r>
              <a:rPr lang="en-GB" sz="2000">
                <a:latin typeface="Comic Sans MS" pitchFamily="66" charset="0"/>
              </a:rPr>
              <a:t>Sample</a:t>
            </a:r>
          </a:p>
        </p:txBody>
      </p:sp>
      <p:sp>
        <p:nvSpPr>
          <p:cNvPr id="30731" name="Text Box 11"/>
          <p:cNvSpPr txBox="1">
            <a:spLocks noChangeArrowheads="1"/>
          </p:cNvSpPr>
          <p:nvPr/>
        </p:nvSpPr>
        <p:spPr bwMode="auto">
          <a:xfrm>
            <a:off x="5474677" y="4572000"/>
            <a:ext cx="1752600" cy="457200"/>
          </a:xfrm>
          <a:prstGeom prst="rect">
            <a:avLst/>
          </a:prstGeom>
          <a:noFill/>
          <a:ln w="9525">
            <a:noFill/>
            <a:miter lim="800000"/>
            <a:headEnd/>
            <a:tailEnd/>
          </a:ln>
          <a:effectLst/>
        </p:spPr>
        <p:txBody>
          <a:bodyPr>
            <a:spAutoFit/>
          </a:bodyPr>
          <a:lstStyle/>
          <a:p>
            <a:pPr algn="l" eaLnBrk="0" hangingPunct="0">
              <a:spcBef>
                <a:spcPct val="50000"/>
              </a:spcBef>
              <a:buClrTx/>
              <a:buSzTx/>
              <a:buFontTx/>
              <a:buNone/>
            </a:pPr>
            <a:r>
              <a:rPr lang="en-GB" sz="2400">
                <a:latin typeface="Times New Roman" pitchFamily="18" charset="0"/>
              </a:rPr>
              <a:t>x, s, p</a:t>
            </a:r>
          </a:p>
        </p:txBody>
      </p:sp>
      <p:sp>
        <p:nvSpPr>
          <p:cNvPr id="30732" name="Line 12"/>
          <p:cNvSpPr>
            <a:spLocks noChangeShapeType="1"/>
          </p:cNvSpPr>
          <p:nvPr/>
        </p:nvSpPr>
        <p:spPr bwMode="auto">
          <a:xfrm>
            <a:off x="5545015" y="4724400"/>
            <a:ext cx="152400" cy="0"/>
          </a:xfrm>
          <a:prstGeom prst="line">
            <a:avLst/>
          </a:prstGeom>
          <a:noFill/>
          <a:ln w="9525">
            <a:solidFill>
              <a:schemeClr val="tx1"/>
            </a:solidFill>
            <a:round/>
            <a:headEnd/>
            <a:tailEnd/>
          </a:ln>
          <a:effectLst/>
        </p:spPr>
        <p:txBody>
          <a:bodyPr/>
          <a:lstStyle/>
          <a:p>
            <a:endParaRPr lang="en-US"/>
          </a:p>
        </p:txBody>
      </p:sp>
      <p:sp>
        <p:nvSpPr>
          <p:cNvPr id="30735" name="Text Box 15"/>
          <p:cNvSpPr txBox="1">
            <a:spLocks noChangeArrowheads="1"/>
          </p:cNvSpPr>
          <p:nvPr/>
        </p:nvSpPr>
        <p:spPr bwMode="auto">
          <a:xfrm>
            <a:off x="2180492" y="5638801"/>
            <a:ext cx="1828800" cy="396875"/>
          </a:xfrm>
          <a:prstGeom prst="rect">
            <a:avLst/>
          </a:prstGeom>
          <a:noFill/>
          <a:ln w="9525">
            <a:noFill/>
            <a:miter lim="800000"/>
            <a:headEnd/>
            <a:tailEnd/>
          </a:ln>
          <a:effectLst/>
        </p:spPr>
        <p:txBody>
          <a:bodyPr>
            <a:spAutoFit/>
          </a:bodyPr>
          <a:lstStyle/>
          <a:p>
            <a:pPr algn="l" eaLnBrk="0" hangingPunct="0">
              <a:spcBef>
                <a:spcPct val="50000"/>
              </a:spcBef>
              <a:buClrTx/>
              <a:buSzTx/>
              <a:buFontTx/>
              <a:buNone/>
            </a:pPr>
            <a:r>
              <a:rPr lang="en-GB" sz="2000">
                <a:latin typeface="Comic Sans MS" pitchFamily="66" charset="0"/>
              </a:rPr>
              <a:t>Parameters</a:t>
            </a:r>
          </a:p>
        </p:txBody>
      </p:sp>
      <p:sp>
        <p:nvSpPr>
          <p:cNvPr id="30736" name="Text Box 16"/>
          <p:cNvSpPr txBox="1">
            <a:spLocks noChangeArrowheads="1"/>
          </p:cNvSpPr>
          <p:nvPr/>
        </p:nvSpPr>
        <p:spPr bwMode="auto">
          <a:xfrm>
            <a:off x="5122985" y="5486401"/>
            <a:ext cx="1828800" cy="701675"/>
          </a:xfrm>
          <a:prstGeom prst="rect">
            <a:avLst/>
          </a:prstGeom>
          <a:noFill/>
          <a:ln w="9525">
            <a:noFill/>
            <a:miter lim="800000"/>
            <a:headEnd/>
            <a:tailEnd/>
          </a:ln>
          <a:effectLst/>
        </p:spPr>
        <p:txBody>
          <a:bodyPr>
            <a:spAutoFit/>
          </a:bodyPr>
          <a:lstStyle/>
          <a:p>
            <a:pPr algn="l" eaLnBrk="0" hangingPunct="0">
              <a:spcBef>
                <a:spcPct val="50000"/>
              </a:spcBef>
              <a:buClrTx/>
              <a:buSzTx/>
              <a:buFontTx/>
              <a:buNone/>
            </a:pPr>
            <a:r>
              <a:rPr lang="en-GB" sz="2000">
                <a:latin typeface="Comic Sans MS" pitchFamily="66" charset="0"/>
              </a:rPr>
              <a:t>Estimates for parameters</a:t>
            </a:r>
          </a:p>
        </p:txBody>
      </p:sp>
      <p:sp>
        <p:nvSpPr>
          <p:cNvPr id="30739" name="Line 19"/>
          <p:cNvSpPr>
            <a:spLocks noChangeShapeType="1"/>
          </p:cNvSpPr>
          <p:nvPr/>
        </p:nvSpPr>
        <p:spPr bwMode="auto">
          <a:xfrm>
            <a:off x="4572000" y="3284538"/>
            <a:ext cx="199292" cy="0"/>
          </a:xfrm>
          <a:prstGeom prst="line">
            <a:avLst/>
          </a:prstGeom>
          <a:noFill/>
          <a:ln w="9525">
            <a:solidFill>
              <a:schemeClr val="tx1"/>
            </a:solidFill>
            <a:miter lim="800000"/>
            <a:headEnd/>
            <a:tailEnd/>
          </a:ln>
          <a:effectLst/>
        </p:spPr>
        <p:txBody>
          <a:bodyPr wrap="none"/>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Inferences</a:t>
            </a:r>
            <a:endParaRPr lang="en-US" dirty="0"/>
          </a:p>
        </p:txBody>
      </p:sp>
      <p:sp>
        <p:nvSpPr>
          <p:cNvPr id="3" name="Content Placeholder 2"/>
          <p:cNvSpPr>
            <a:spLocks noGrp="1"/>
          </p:cNvSpPr>
          <p:nvPr>
            <p:ph idx="1"/>
          </p:nvPr>
        </p:nvSpPr>
        <p:spPr/>
        <p:txBody>
          <a:bodyPr>
            <a:normAutofit/>
          </a:bodyPr>
          <a:lstStyle/>
          <a:p>
            <a:pPr algn="just"/>
            <a:r>
              <a:rPr lang="en-US" dirty="0" smtClean="0"/>
              <a:t>Statistical Inferences can be defined as set of procedures based upon </a:t>
            </a:r>
            <a:r>
              <a:rPr lang="en-US" u="sng" dirty="0" smtClean="0"/>
              <a:t>properly drawn samples </a:t>
            </a:r>
            <a:r>
              <a:rPr lang="en-US" dirty="0" smtClean="0"/>
              <a:t>to estimate population parameters using respective sample statistics. </a:t>
            </a:r>
          </a:p>
          <a:p>
            <a:pPr algn="just"/>
            <a:r>
              <a:rPr lang="en-US" dirty="0" smtClean="0"/>
              <a:t>Methods for making statistical inferences can be categorized in one of two categories.</a:t>
            </a:r>
          </a:p>
          <a:p>
            <a:pPr lvl="1"/>
            <a:r>
              <a:rPr lang="en-US" dirty="0" smtClean="0"/>
              <a:t>Estimation </a:t>
            </a:r>
          </a:p>
          <a:p>
            <a:pPr lvl="1"/>
            <a:r>
              <a:rPr lang="en-US" dirty="0" smtClean="0"/>
              <a:t>Hypothesis Testing</a:t>
            </a:r>
            <a:endParaRPr lang="en-US" dirty="0"/>
          </a:p>
        </p:txBody>
      </p:sp>
      <p:sp>
        <p:nvSpPr>
          <p:cNvPr id="4" name="Slide Number Placeholder 3"/>
          <p:cNvSpPr>
            <a:spLocks noGrp="1"/>
          </p:cNvSpPr>
          <p:nvPr>
            <p:ph type="sldNum" sz="quarter" idx="12"/>
          </p:nvPr>
        </p:nvSpPr>
        <p:spPr/>
        <p:txBody>
          <a:bodyPr/>
          <a:lstStyle/>
          <a:p>
            <a:fld id="{EAFCB071-3725-475B-BD64-181555A8C3AD}"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a:t>
            </a:r>
            <a:endParaRPr lang="en-US" dirty="0"/>
          </a:p>
        </p:txBody>
      </p:sp>
      <p:sp>
        <p:nvSpPr>
          <p:cNvPr id="3" name="Content Placeholder 2"/>
          <p:cNvSpPr>
            <a:spLocks noGrp="1"/>
          </p:cNvSpPr>
          <p:nvPr>
            <p:ph idx="1"/>
          </p:nvPr>
        </p:nvSpPr>
        <p:spPr/>
        <p:txBody>
          <a:bodyPr>
            <a:normAutofit lnSpcReduction="10000"/>
          </a:bodyPr>
          <a:lstStyle/>
          <a:p>
            <a:r>
              <a:rPr lang="en-US" u="sng" dirty="0" smtClean="0"/>
              <a:t>Estimation</a:t>
            </a:r>
            <a:r>
              <a:rPr lang="en-US" dirty="0" smtClean="0"/>
              <a:t>:	Estimating (rough or intelligent?) the value of unknown population parameter.</a:t>
            </a:r>
          </a:p>
          <a:p>
            <a:r>
              <a:rPr lang="en-US" u="sng" dirty="0" smtClean="0"/>
              <a:t>Hypothesis Testing</a:t>
            </a:r>
            <a:r>
              <a:rPr lang="en-US" dirty="0" smtClean="0"/>
              <a:t>:	Drawing conclusion about the pre-assumed value of population parameter by following well defined set of steps.</a:t>
            </a:r>
          </a:p>
          <a:p>
            <a:r>
              <a:rPr lang="en-US" dirty="0" smtClean="0"/>
              <a:t> An estimator is rule to estimate the population parameter.</a:t>
            </a:r>
            <a:endParaRPr lang="en-US" dirty="0"/>
          </a:p>
        </p:txBody>
      </p:sp>
      <p:sp>
        <p:nvSpPr>
          <p:cNvPr id="4" name="Slide Number Placeholder 3"/>
          <p:cNvSpPr>
            <a:spLocks noGrp="1"/>
          </p:cNvSpPr>
          <p:nvPr>
            <p:ph type="sldNum" sz="quarter" idx="12"/>
          </p:nvPr>
        </p:nvSpPr>
        <p:spPr/>
        <p:txBody>
          <a:bodyPr/>
          <a:lstStyle/>
          <a:p>
            <a:fld id="{EAFCB071-3725-475B-BD64-181555A8C3AD}"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estimators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 use    to estimate µ,</a:t>
            </a:r>
          </a:p>
          <a:p>
            <a:r>
              <a:rPr lang="en-US" dirty="0" smtClean="0"/>
              <a:t>s</a:t>
            </a:r>
            <a:r>
              <a:rPr lang="en-US" baseline="30000" dirty="0" smtClean="0"/>
              <a:t>2</a:t>
            </a:r>
            <a:r>
              <a:rPr lang="en-US" dirty="0" smtClean="0"/>
              <a:t> to estimate </a:t>
            </a:r>
            <a:r>
              <a:rPr lang="el-GR" dirty="0" smtClean="0"/>
              <a:t>δ</a:t>
            </a:r>
            <a:r>
              <a:rPr lang="en-US" baseline="30000" dirty="0" smtClean="0"/>
              <a:t>2</a:t>
            </a:r>
            <a:r>
              <a:rPr lang="en-US" dirty="0" smtClean="0"/>
              <a:t>,</a:t>
            </a:r>
          </a:p>
          <a:p>
            <a:r>
              <a:rPr lang="en-US" dirty="0" smtClean="0"/>
              <a:t>    to estimate P and so on…</a:t>
            </a:r>
          </a:p>
          <a:p>
            <a:endParaRPr lang="en-US" dirty="0"/>
          </a:p>
          <a:p>
            <a:r>
              <a:rPr lang="en-US" dirty="0" smtClean="0"/>
              <a:t>In above cases sample statistics    , s</a:t>
            </a:r>
            <a:r>
              <a:rPr lang="en-US" baseline="30000" dirty="0" smtClean="0"/>
              <a:t>2</a:t>
            </a:r>
            <a:r>
              <a:rPr lang="en-US" dirty="0" smtClean="0"/>
              <a:t> and     are estimators, whereas µ, </a:t>
            </a:r>
            <a:r>
              <a:rPr lang="el-GR" dirty="0" smtClean="0"/>
              <a:t>δ</a:t>
            </a:r>
            <a:r>
              <a:rPr lang="en-US" baseline="30000" dirty="0" smtClean="0"/>
              <a:t>2</a:t>
            </a:r>
            <a:r>
              <a:rPr lang="en-US" dirty="0" smtClean="0"/>
              <a:t> and P are population parameters.</a:t>
            </a:r>
          </a:p>
          <a:p>
            <a:r>
              <a:rPr lang="en-US" dirty="0" smtClean="0"/>
              <a:t>This concept is not limited to only above parameters but there is always an estimator for respective population parameters.</a:t>
            </a:r>
          </a:p>
        </p:txBody>
      </p:sp>
      <p:graphicFrame>
        <p:nvGraphicFramePr>
          <p:cNvPr id="2051" name="Object 3"/>
          <p:cNvGraphicFramePr>
            <a:graphicFrameLocks noChangeAspect="1"/>
          </p:cNvGraphicFramePr>
          <p:nvPr/>
        </p:nvGraphicFramePr>
        <p:xfrm>
          <a:off x="2037472" y="1628336"/>
          <a:ext cx="304800" cy="381000"/>
        </p:xfrm>
        <a:graphic>
          <a:graphicData uri="http://schemas.openxmlformats.org/presentationml/2006/ole">
            <p:oleObj spid="_x0000_s2051" name="Equation" r:id="rId3" imgW="139680" imgH="164880" progId="Equation.3">
              <p:embed/>
            </p:oleObj>
          </a:graphicData>
        </a:graphic>
      </p:graphicFrame>
      <p:graphicFrame>
        <p:nvGraphicFramePr>
          <p:cNvPr id="2053" name="Object 5"/>
          <p:cNvGraphicFramePr>
            <a:graphicFrameLocks noChangeAspect="1"/>
          </p:cNvGraphicFramePr>
          <p:nvPr/>
        </p:nvGraphicFramePr>
        <p:xfrm>
          <a:off x="906192" y="2514600"/>
          <a:ext cx="304800" cy="457200"/>
        </p:xfrm>
        <a:graphic>
          <a:graphicData uri="http://schemas.openxmlformats.org/presentationml/2006/ole">
            <p:oleObj spid="_x0000_s2053" name="Equation" r:id="rId4" imgW="152280" imgH="203040" progId="Equation.3">
              <p:embed/>
            </p:oleObj>
          </a:graphicData>
        </a:graphic>
      </p:graphicFrame>
      <p:graphicFrame>
        <p:nvGraphicFramePr>
          <p:cNvPr id="2057" name="Object 9"/>
          <p:cNvGraphicFramePr>
            <a:graphicFrameLocks noChangeAspect="1"/>
          </p:cNvGraphicFramePr>
          <p:nvPr/>
        </p:nvGraphicFramePr>
        <p:xfrm>
          <a:off x="5791200" y="3443068"/>
          <a:ext cx="304800" cy="381000"/>
        </p:xfrm>
        <a:graphic>
          <a:graphicData uri="http://schemas.openxmlformats.org/presentationml/2006/ole">
            <p:oleObj spid="_x0000_s2057" name="Equation" r:id="rId5" imgW="139680" imgH="164880" progId="Equation.3">
              <p:embed/>
            </p:oleObj>
          </a:graphicData>
        </a:graphic>
      </p:graphicFrame>
      <p:graphicFrame>
        <p:nvGraphicFramePr>
          <p:cNvPr id="2058" name="Object 10"/>
          <p:cNvGraphicFramePr>
            <a:graphicFrameLocks noChangeAspect="1"/>
          </p:cNvGraphicFramePr>
          <p:nvPr/>
        </p:nvGraphicFramePr>
        <p:xfrm>
          <a:off x="7239000" y="3429000"/>
          <a:ext cx="304800" cy="381000"/>
        </p:xfrm>
        <a:graphic>
          <a:graphicData uri="http://schemas.openxmlformats.org/presentationml/2006/ole">
            <p:oleObj spid="_x0000_s2058" name="Equation" r:id="rId6" imgW="152280" imgH="203040" progId="Equation.3">
              <p:embed/>
            </p:oleObj>
          </a:graphicData>
        </a:graphic>
      </p:graphicFrame>
      <p:sp>
        <p:nvSpPr>
          <p:cNvPr id="8" name="Slide Number Placeholder 7"/>
          <p:cNvSpPr>
            <a:spLocks noGrp="1"/>
          </p:cNvSpPr>
          <p:nvPr>
            <p:ph type="sldNum" sz="quarter" idx="12"/>
          </p:nvPr>
        </p:nvSpPr>
        <p:spPr/>
        <p:txBody>
          <a:bodyPr/>
          <a:lstStyle/>
          <a:p>
            <a:fld id="{EAFCB071-3725-475B-BD64-181555A8C3AD}"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Degree of confidence</a:t>
            </a:r>
            <a:endParaRPr lang="en-US" dirty="0"/>
          </a:p>
        </p:txBody>
      </p:sp>
      <p:sp>
        <p:nvSpPr>
          <p:cNvPr id="3" name="Content Placeholder 2"/>
          <p:cNvSpPr>
            <a:spLocks noGrp="1"/>
          </p:cNvSpPr>
          <p:nvPr>
            <p:ph idx="1"/>
          </p:nvPr>
        </p:nvSpPr>
        <p:spPr/>
        <p:txBody>
          <a:bodyPr/>
          <a:lstStyle/>
          <a:p>
            <a:r>
              <a:rPr lang="en-US" dirty="0" smtClean="0"/>
              <a:t>Statistical inference tools allows or helps to estimate population parameters with known (self selected, if you like) degree of confidence.</a:t>
            </a:r>
          </a:p>
          <a:p>
            <a:r>
              <a:rPr lang="en-US" dirty="0" smtClean="0"/>
              <a:t>This is state of the art approach and benefit of statistics to help decision makers so that they can have precise information about population with known degree of confidence.</a:t>
            </a:r>
            <a:endParaRPr lang="en-US" dirty="0"/>
          </a:p>
        </p:txBody>
      </p:sp>
      <p:sp>
        <p:nvSpPr>
          <p:cNvPr id="4" name="Slide Number Placeholder 3"/>
          <p:cNvSpPr>
            <a:spLocks noGrp="1"/>
          </p:cNvSpPr>
          <p:nvPr>
            <p:ph type="sldNum" sz="quarter" idx="12"/>
          </p:nvPr>
        </p:nvSpPr>
        <p:spPr/>
        <p:txBody>
          <a:bodyPr/>
          <a:lstStyle/>
          <a:p>
            <a:fld id="{EAFCB071-3725-475B-BD64-181555A8C3AD}"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Degree of confidence</a:t>
            </a:r>
            <a:endParaRPr lang="en-US" dirty="0"/>
          </a:p>
        </p:txBody>
      </p:sp>
      <p:sp>
        <p:nvSpPr>
          <p:cNvPr id="3" name="Content Placeholder 2"/>
          <p:cNvSpPr>
            <a:spLocks noGrp="1"/>
          </p:cNvSpPr>
          <p:nvPr>
            <p:ph idx="1"/>
          </p:nvPr>
        </p:nvSpPr>
        <p:spPr/>
        <p:txBody>
          <a:bodyPr/>
          <a:lstStyle/>
          <a:p>
            <a:r>
              <a:rPr lang="en-US" dirty="0" smtClean="0"/>
              <a:t>For example an investor would be interested to know about the rate of returns with 95%confidence.</a:t>
            </a:r>
          </a:p>
          <a:p>
            <a:r>
              <a:rPr lang="en-US" dirty="0" smtClean="0"/>
              <a:t>Researcher in pharmacy would be interested to know reaction time of certain medicine with 99% confidence.</a:t>
            </a:r>
          </a:p>
          <a:p>
            <a:r>
              <a:rPr lang="en-US" dirty="0" smtClean="0"/>
              <a:t>A food chain would like to know their sales with confidence of 85%.</a:t>
            </a:r>
          </a:p>
          <a:p>
            <a:endParaRPr lang="en-US" dirty="0"/>
          </a:p>
        </p:txBody>
      </p:sp>
      <p:sp>
        <p:nvSpPr>
          <p:cNvPr id="4" name="Slide Number Placeholder 3"/>
          <p:cNvSpPr>
            <a:spLocks noGrp="1"/>
          </p:cNvSpPr>
          <p:nvPr>
            <p:ph type="sldNum" sz="quarter" idx="12"/>
          </p:nvPr>
        </p:nvSpPr>
        <p:spPr/>
        <p:txBody>
          <a:bodyPr/>
          <a:lstStyle/>
          <a:p>
            <a:fld id="{EAFCB071-3725-475B-BD64-181555A8C3AD}"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confidence?</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As results are based upon small set of population or in other words we are based upon random samples, so uncertainty is inevitable but measureable.</a:t>
            </a:r>
          </a:p>
          <a:p>
            <a:pPr algn="just"/>
            <a:r>
              <a:rPr lang="en-US" dirty="0" smtClean="0"/>
              <a:t>For non-random samples, there is no known relationship between sample statistics and population parameters.</a:t>
            </a:r>
          </a:p>
          <a:p>
            <a:pPr algn="just"/>
            <a:r>
              <a:rPr lang="en-US" dirty="0" smtClean="0"/>
              <a:t>Therefore confidence value can be achieved for random samples</a:t>
            </a:r>
            <a:endParaRPr lang="en-US" dirty="0"/>
          </a:p>
        </p:txBody>
      </p:sp>
      <p:sp>
        <p:nvSpPr>
          <p:cNvPr id="4" name="Slide Number Placeholder 3"/>
          <p:cNvSpPr>
            <a:spLocks noGrp="1"/>
          </p:cNvSpPr>
          <p:nvPr>
            <p:ph type="sldNum" sz="quarter" idx="12"/>
          </p:nvPr>
        </p:nvSpPr>
        <p:spPr/>
        <p:txBody>
          <a:bodyPr/>
          <a:lstStyle/>
          <a:p>
            <a:fld id="{EAFCB071-3725-475B-BD64-181555A8C3AD}"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or bad estimator</a:t>
            </a:r>
            <a:endParaRPr lang="en-US" dirty="0"/>
          </a:p>
        </p:txBody>
      </p:sp>
      <p:sp>
        <p:nvSpPr>
          <p:cNvPr id="3" name="Content Placeholder 2"/>
          <p:cNvSpPr>
            <a:spLocks noGrp="1"/>
          </p:cNvSpPr>
          <p:nvPr>
            <p:ph idx="1"/>
          </p:nvPr>
        </p:nvSpPr>
        <p:spPr/>
        <p:txBody>
          <a:bodyPr/>
          <a:lstStyle/>
          <a:p>
            <a:pPr algn="just"/>
            <a:r>
              <a:rPr lang="en-US" dirty="0" smtClean="0"/>
              <a:t>There could be many estimators for single population parameter. For example there are many average techniques (sample mean, sample median, and etc) to estimate population mean µ. </a:t>
            </a:r>
          </a:p>
          <a:p>
            <a:pPr algn="just"/>
            <a:r>
              <a:rPr lang="en-US" dirty="0" smtClean="0"/>
              <a:t>Good estimators are closer to the true population parameters, closer, the better.</a:t>
            </a:r>
            <a:endParaRPr lang="en-US" dirty="0"/>
          </a:p>
        </p:txBody>
      </p:sp>
      <p:sp>
        <p:nvSpPr>
          <p:cNvPr id="4" name="Slide Number Placeholder 3"/>
          <p:cNvSpPr>
            <a:spLocks noGrp="1"/>
          </p:cNvSpPr>
          <p:nvPr>
            <p:ph type="sldNum" sz="quarter" idx="12"/>
          </p:nvPr>
        </p:nvSpPr>
        <p:spPr/>
        <p:txBody>
          <a:bodyPr/>
          <a:lstStyle/>
          <a:p>
            <a:fld id="{EAFCB071-3725-475B-BD64-181555A8C3AD}"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Bull’s eye shooting</a:t>
            </a:r>
            <a:endParaRPr lang="en-US" dirty="0"/>
          </a:p>
        </p:txBody>
      </p:sp>
      <p:sp>
        <p:nvSpPr>
          <p:cNvPr id="3" name="Content Placeholder 2"/>
          <p:cNvSpPr>
            <a:spLocks noGrp="1"/>
          </p:cNvSpPr>
          <p:nvPr>
            <p:ph idx="1"/>
          </p:nvPr>
        </p:nvSpPr>
        <p:spPr/>
        <p:txBody>
          <a:bodyPr/>
          <a:lstStyle/>
          <a:p>
            <a:pPr algn="just"/>
            <a:r>
              <a:rPr lang="en-US" dirty="0" smtClean="0"/>
              <a:t>Judging the accuracy of estimate without knowing the true value of population parameter(s) is same as Bull’s eye shooting.</a:t>
            </a:r>
          </a:p>
          <a:p>
            <a:pPr algn="just"/>
            <a:r>
              <a:rPr lang="en-US" dirty="0" smtClean="0"/>
              <a:t>That is, if you can’t see bull’s eye then how do you know the preciseness of your hit?</a:t>
            </a:r>
          </a:p>
          <a:p>
            <a:endParaRPr lang="en-US" dirty="0"/>
          </a:p>
        </p:txBody>
      </p:sp>
      <p:sp>
        <p:nvSpPr>
          <p:cNvPr id="4" name="Slide Number Placeholder 3"/>
          <p:cNvSpPr>
            <a:spLocks noGrp="1"/>
          </p:cNvSpPr>
          <p:nvPr>
            <p:ph type="sldNum" sz="quarter" idx="12"/>
          </p:nvPr>
        </p:nvSpPr>
        <p:spPr/>
        <p:txBody>
          <a:bodyPr/>
          <a:lstStyle/>
          <a:p>
            <a:fld id="{EAFCB071-3725-475B-BD64-181555A8C3AD}"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ChangeArrowheads="1"/>
          </p:cNvSpPr>
          <p:nvPr/>
        </p:nvSpPr>
        <p:spPr bwMode="auto">
          <a:xfrm>
            <a:off x="5943600" y="6248400"/>
            <a:ext cx="2776538" cy="366713"/>
          </a:xfrm>
          <a:prstGeom prst="rect">
            <a:avLst/>
          </a:prstGeom>
          <a:noFill/>
          <a:ln w="12700">
            <a:noFill/>
            <a:miter lim="800000"/>
            <a:headEnd type="none" w="sm" len="sm"/>
            <a:tailEnd type="none" w="sm" len="sm"/>
          </a:ln>
        </p:spPr>
        <p:txBody>
          <a:bodyPr wrap="none">
            <a:spAutoFit/>
          </a:bodyPr>
          <a:lstStyle/>
          <a:p>
            <a:pPr eaLnBrk="1" hangingPunct="1"/>
            <a:r>
              <a:rPr lang="en-US" sz="1800">
                <a:solidFill>
                  <a:schemeClr val="bg2"/>
                </a:solidFill>
              </a:rPr>
              <a:t>©</a:t>
            </a:r>
            <a:r>
              <a:rPr lang="en-US" sz="1400">
                <a:solidFill>
                  <a:schemeClr val="bg2"/>
                </a:solidFill>
              </a:rPr>
              <a:t>1998 Brooks/Cole Publishing/ITP</a:t>
            </a:r>
          </a:p>
        </p:txBody>
      </p:sp>
      <p:pic>
        <p:nvPicPr>
          <p:cNvPr id="38915" name="Picture 7" descr="8-1"/>
          <p:cNvPicPr>
            <a:picLocks noChangeAspect="1" noChangeArrowheads="1"/>
          </p:cNvPicPr>
          <p:nvPr/>
        </p:nvPicPr>
        <p:blipFill>
          <a:blip r:embed="rId4" cstate="print"/>
          <a:srcRect/>
          <a:stretch>
            <a:fillRect/>
          </a:stretch>
        </p:blipFill>
        <p:spPr bwMode="auto">
          <a:xfrm>
            <a:off x="609600" y="1676400"/>
            <a:ext cx="7769225" cy="27495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EAFCB071-3725-475B-BD64-181555A8C3AD}"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p:spPr>
        <p:txBody>
          <a:bodyPr/>
          <a:lstStyle/>
          <a:p>
            <a:fld id="{22DE081E-3068-4ADD-8EC4-7C505B1A0556}" type="slidenum">
              <a:rPr lang="en-US" smtClean="0"/>
              <a:pPr/>
              <a:t>3</a:t>
            </a:fld>
            <a:endParaRPr lang="en-US" smtClean="0"/>
          </a:p>
        </p:txBody>
      </p:sp>
      <p:sp>
        <p:nvSpPr>
          <p:cNvPr id="25603" name="Rectangle 2"/>
          <p:cNvSpPr>
            <a:spLocks noGrp="1" noChangeArrowheads="1"/>
          </p:cNvSpPr>
          <p:nvPr>
            <p:ph type="title"/>
          </p:nvPr>
        </p:nvSpPr>
        <p:spPr/>
        <p:txBody>
          <a:bodyPr/>
          <a:lstStyle/>
          <a:p>
            <a:pPr eaLnBrk="1" hangingPunct="1"/>
            <a:r>
              <a:rPr lang="en-US" smtClean="0"/>
              <a:t>Problem-5</a:t>
            </a:r>
          </a:p>
        </p:txBody>
      </p:sp>
      <p:sp>
        <p:nvSpPr>
          <p:cNvPr id="25604" name="Rectangle 3"/>
          <p:cNvSpPr>
            <a:spLocks noGrp="1" noChangeArrowheads="1"/>
          </p:cNvSpPr>
          <p:nvPr>
            <p:ph type="body" idx="1"/>
          </p:nvPr>
        </p:nvSpPr>
        <p:spPr/>
        <p:txBody>
          <a:bodyPr/>
          <a:lstStyle/>
          <a:p>
            <a:pPr algn="just" eaLnBrk="1" hangingPunct="1">
              <a:lnSpc>
                <a:spcPct val="80000"/>
              </a:lnSpc>
            </a:pPr>
            <a:r>
              <a:rPr lang="en-US" sz="2800" smtClean="0"/>
              <a:t>A recent study by the EPA has determined that the amount of contaminant in some lakes (in parts per million) is normally distributed with mean 64 ppm and variance 17.6. Suppose 35 lakes are randomly selected and sampled. What is the probability that the sample average amount of contaminants is:</a:t>
            </a:r>
          </a:p>
          <a:p>
            <a:pPr eaLnBrk="1" hangingPunct="1">
              <a:lnSpc>
                <a:spcPct val="80000"/>
              </a:lnSpc>
            </a:pPr>
            <a:r>
              <a:rPr lang="en-US" sz="2800" smtClean="0"/>
              <a:t>Above 72 ppm</a:t>
            </a:r>
          </a:p>
          <a:p>
            <a:pPr eaLnBrk="1" hangingPunct="1">
              <a:lnSpc>
                <a:spcPct val="80000"/>
              </a:lnSpc>
            </a:pPr>
            <a:r>
              <a:rPr lang="en-US" sz="2800" smtClean="0"/>
              <a:t>Between 64 and 72 ppm</a:t>
            </a:r>
          </a:p>
          <a:p>
            <a:pPr eaLnBrk="1" hangingPunct="1">
              <a:lnSpc>
                <a:spcPct val="80000"/>
              </a:lnSpc>
            </a:pPr>
            <a:r>
              <a:rPr lang="en-US" sz="2800" smtClean="0"/>
              <a:t>Exactly 64 ppm</a:t>
            </a:r>
          </a:p>
          <a:p>
            <a:pPr eaLnBrk="1" hangingPunct="1">
              <a:lnSpc>
                <a:spcPct val="80000"/>
              </a:lnSpc>
            </a:pPr>
            <a:r>
              <a:rPr lang="en-US" sz="2800" smtClean="0"/>
              <a:t>Above 94 ppm</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Estimators	</a:t>
            </a:r>
            <a:endParaRPr lang="en-US" dirty="0"/>
          </a:p>
        </p:txBody>
      </p:sp>
      <p:sp>
        <p:nvSpPr>
          <p:cNvPr id="3" name="Content Placeholder 2"/>
          <p:cNvSpPr>
            <a:spLocks noGrp="1"/>
          </p:cNvSpPr>
          <p:nvPr>
            <p:ph idx="1"/>
          </p:nvPr>
        </p:nvSpPr>
        <p:spPr/>
        <p:txBody>
          <a:bodyPr>
            <a:normAutofit lnSpcReduction="10000"/>
          </a:bodyPr>
          <a:lstStyle/>
          <a:p>
            <a:r>
              <a:rPr lang="en-US" dirty="0" smtClean="0"/>
              <a:t>Subjective Estimates:	</a:t>
            </a:r>
          </a:p>
          <a:p>
            <a:pPr lvl="1"/>
            <a:r>
              <a:rPr lang="en-US" dirty="0" smtClean="0"/>
              <a:t>Many estimates are subjective-based upon the experience (experts of certain </a:t>
            </a:r>
            <a:r>
              <a:rPr lang="en-US" dirty="0" smtClean="0"/>
              <a:t>field </a:t>
            </a:r>
            <a:r>
              <a:rPr lang="en-US" dirty="0" smtClean="0"/>
              <a:t>can suggest). For example a chemical engineer can suggest the average quantity of certain chemical in composition.</a:t>
            </a:r>
          </a:p>
          <a:p>
            <a:pPr lvl="1"/>
            <a:r>
              <a:rPr lang="en-US" dirty="0" smtClean="0"/>
              <a:t>But in such situations, no degree of confidence can be achieved. Why?</a:t>
            </a:r>
          </a:p>
          <a:p>
            <a:pPr lvl="1"/>
            <a:r>
              <a:rPr lang="en-US" dirty="0" smtClean="0"/>
              <a:t>Statistics provides estimates with precise reliability but experts can’t. No generalization?</a:t>
            </a:r>
            <a:endParaRPr lang="en-US" dirty="0"/>
          </a:p>
        </p:txBody>
      </p:sp>
      <p:sp>
        <p:nvSpPr>
          <p:cNvPr id="4" name="Slide Number Placeholder 3"/>
          <p:cNvSpPr>
            <a:spLocks noGrp="1"/>
          </p:cNvSpPr>
          <p:nvPr>
            <p:ph type="sldNum" sz="quarter" idx="12"/>
          </p:nvPr>
        </p:nvSpPr>
        <p:spPr/>
        <p:txBody>
          <a:bodyPr/>
          <a:lstStyle/>
          <a:p>
            <a:fld id="{EAFCB071-3725-475B-BD64-181555A8C3AD}"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Estimates</a:t>
            </a:r>
            <a:endParaRPr lang="en-US" dirty="0"/>
          </a:p>
        </p:txBody>
      </p:sp>
      <p:sp>
        <p:nvSpPr>
          <p:cNvPr id="3" name="Content Placeholder 2"/>
          <p:cNvSpPr>
            <a:spLocks noGrp="1"/>
          </p:cNvSpPr>
          <p:nvPr>
            <p:ph idx="1"/>
          </p:nvPr>
        </p:nvSpPr>
        <p:spPr/>
        <p:txBody>
          <a:bodyPr>
            <a:normAutofit/>
          </a:bodyPr>
          <a:lstStyle/>
          <a:p>
            <a:r>
              <a:rPr lang="en-US" sz="2800" u="sng" dirty="0" smtClean="0"/>
              <a:t>Point Estimate:</a:t>
            </a:r>
            <a:r>
              <a:rPr lang="en-US" sz="2800" dirty="0" smtClean="0"/>
              <a:t>	Based upon sample data, a single number is suggested (recommended) for population parameter.</a:t>
            </a:r>
          </a:p>
          <a:p>
            <a:r>
              <a:rPr lang="en-US" sz="2800" dirty="0" smtClean="0"/>
              <a:t>For example, it can be inferred that population mean µ=20, if sample mean    = 20.</a:t>
            </a:r>
          </a:p>
          <a:p>
            <a:r>
              <a:rPr lang="en-US" sz="2800" dirty="0" smtClean="0"/>
              <a:t>Here  20 is point estimate whereas sample </a:t>
            </a:r>
            <a:r>
              <a:rPr lang="en-US" sz="2800" dirty="0" smtClean="0"/>
              <a:t>mean    </a:t>
            </a:r>
            <a:r>
              <a:rPr lang="en-US" sz="2800" dirty="0" smtClean="0"/>
              <a:t>is an estimator.</a:t>
            </a:r>
          </a:p>
          <a:p>
            <a:r>
              <a:rPr lang="en-US" sz="2800" dirty="0" smtClean="0"/>
              <a:t>Is this approach good enough?</a:t>
            </a:r>
            <a:endParaRPr lang="en-US" sz="2800" dirty="0"/>
          </a:p>
        </p:txBody>
      </p:sp>
      <p:graphicFrame>
        <p:nvGraphicFramePr>
          <p:cNvPr id="4" name="Object 3"/>
          <p:cNvGraphicFramePr>
            <a:graphicFrameLocks noChangeAspect="1"/>
          </p:cNvGraphicFramePr>
          <p:nvPr/>
        </p:nvGraphicFramePr>
        <p:xfrm>
          <a:off x="4114800" y="3321050"/>
          <a:ext cx="914400" cy="215900"/>
        </p:xfrm>
        <a:graphic>
          <a:graphicData uri="http://schemas.openxmlformats.org/presentationml/2006/ole">
            <p:oleObj spid="_x0000_s19458" name="Equation" r:id="rId3" imgW="914400" imgH="215640" progId="Equation.3">
              <p:embed/>
            </p:oleObj>
          </a:graphicData>
        </a:graphic>
      </p:graphicFrame>
      <p:graphicFrame>
        <p:nvGraphicFramePr>
          <p:cNvPr id="19459" name="Object 3"/>
          <p:cNvGraphicFramePr>
            <a:graphicFrameLocks noChangeAspect="1"/>
          </p:cNvGraphicFramePr>
          <p:nvPr/>
        </p:nvGraphicFramePr>
        <p:xfrm>
          <a:off x="7875154" y="4025900"/>
          <a:ext cx="368300" cy="317500"/>
        </p:xfrm>
        <a:graphic>
          <a:graphicData uri="http://schemas.openxmlformats.org/presentationml/2006/ole">
            <p:oleObj spid="_x0000_s19459" name="Equation" r:id="rId4" imgW="139680" imgH="164880" progId="Equation.3">
              <p:embed/>
            </p:oleObj>
          </a:graphicData>
        </a:graphic>
      </p:graphicFrame>
      <p:sp>
        <p:nvSpPr>
          <p:cNvPr id="6" name="Slide Number Placeholder 5"/>
          <p:cNvSpPr>
            <a:spLocks noGrp="1"/>
          </p:cNvSpPr>
          <p:nvPr>
            <p:ph type="sldNum" sz="quarter" idx="12"/>
          </p:nvPr>
        </p:nvSpPr>
        <p:spPr/>
        <p:txBody>
          <a:bodyPr/>
          <a:lstStyle/>
          <a:p>
            <a:fld id="{EAFCB071-3725-475B-BD64-181555A8C3AD}"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Example-1</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 random sample of n=6 has the elements 6, 10, 13.14, 18, 20. compute a point estimate of (</a:t>
            </a:r>
            <a:r>
              <a:rPr lang="en-US" dirty="0" err="1" smtClean="0"/>
              <a:t>i</a:t>
            </a:r>
            <a:r>
              <a:rPr lang="en-US" dirty="0" smtClean="0"/>
              <a:t>) the population mean, (ii) the population standard deviation, and (iii) the standard error of estimate mean.</a:t>
            </a:r>
          </a:p>
          <a:p>
            <a:r>
              <a:rPr lang="en-US" dirty="0" smtClean="0"/>
              <a:t>       = </a:t>
            </a:r>
            <a:r>
              <a:rPr lang="el-GR" dirty="0" smtClean="0"/>
              <a:t>Σ</a:t>
            </a:r>
            <a:r>
              <a:rPr lang="en-US" dirty="0" smtClean="0"/>
              <a:t>x</a:t>
            </a:r>
            <a:r>
              <a:rPr lang="en-US" baseline="-25000" dirty="0" smtClean="0"/>
              <a:t>i</a:t>
            </a:r>
            <a:r>
              <a:rPr lang="en-US" dirty="0" smtClean="0"/>
              <a:t>/n</a:t>
            </a:r>
          </a:p>
          <a:p>
            <a:r>
              <a:rPr lang="en-US" dirty="0" smtClean="0"/>
              <a:t>   S = √[</a:t>
            </a:r>
            <a:r>
              <a:rPr lang="el-GR" dirty="0" smtClean="0"/>
              <a:t>Σ</a:t>
            </a:r>
            <a:r>
              <a:rPr lang="en-US" dirty="0" smtClean="0"/>
              <a:t>x</a:t>
            </a:r>
            <a:r>
              <a:rPr lang="en-US" baseline="-25000" dirty="0" smtClean="0"/>
              <a:t>i</a:t>
            </a:r>
            <a:r>
              <a:rPr lang="en-US" baseline="30000" dirty="0" smtClean="0"/>
              <a:t>2</a:t>
            </a:r>
            <a:r>
              <a:rPr lang="en-US" dirty="0" smtClean="0"/>
              <a:t>/n] – [</a:t>
            </a:r>
            <a:r>
              <a:rPr lang="el-GR" dirty="0" smtClean="0"/>
              <a:t>Σ</a:t>
            </a:r>
            <a:r>
              <a:rPr lang="en-US" dirty="0" smtClean="0"/>
              <a:t>x</a:t>
            </a:r>
            <a:r>
              <a:rPr lang="en-US" baseline="-25000" dirty="0" smtClean="0"/>
              <a:t>i</a:t>
            </a:r>
            <a:r>
              <a:rPr lang="en-US" dirty="0" smtClean="0"/>
              <a:t>/n]2		</a:t>
            </a:r>
            <a:r>
              <a:rPr lang="el-GR" dirty="0" smtClean="0"/>
              <a:t>Σ</a:t>
            </a:r>
            <a:r>
              <a:rPr lang="en-US" dirty="0" smtClean="0"/>
              <a:t>x</a:t>
            </a:r>
            <a:r>
              <a:rPr lang="en-US" baseline="-25000" dirty="0" smtClean="0"/>
              <a:t>i</a:t>
            </a:r>
            <a:r>
              <a:rPr lang="en-US" baseline="30000" dirty="0" smtClean="0"/>
              <a:t>2</a:t>
            </a:r>
            <a:r>
              <a:rPr lang="en-US" dirty="0" smtClean="0"/>
              <a:t>=1225</a:t>
            </a:r>
          </a:p>
          <a:p>
            <a:pPr>
              <a:buNone/>
            </a:pPr>
            <a:r>
              <a:rPr lang="en-US" dirty="0" smtClean="0"/>
              <a:t>						</a:t>
            </a:r>
            <a:r>
              <a:rPr lang="el-GR" dirty="0" smtClean="0"/>
              <a:t>Σ</a:t>
            </a:r>
            <a:r>
              <a:rPr lang="en-US" dirty="0" smtClean="0"/>
              <a:t>x</a:t>
            </a:r>
            <a:r>
              <a:rPr lang="en-US" baseline="-25000" dirty="0" smtClean="0"/>
              <a:t>i </a:t>
            </a:r>
            <a:r>
              <a:rPr lang="en-US" dirty="0" smtClean="0"/>
              <a:t>= 81</a:t>
            </a:r>
          </a:p>
          <a:p>
            <a:r>
              <a:rPr lang="en-US" dirty="0" smtClean="0"/>
              <a:t>When sample size is less than 5%of the population size, the standard error of the mean is </a:t>
            </a:r>
          </a:p>
          <a:p>
            <a:pPr>
              <a:buNone/>
            </a:pPr>
            <a:r>
              <a:rPr lang="en-US" baseline="30000" dirty="0" smtClean="0"/>
              <a:t>	</a:t>
            </a:r>
            <a:r>
              <a:rPr lang="el-GR" dirty="0" smtClean="0"/>
              <a:t>δ</a:t>
            </a:r>
            <a:r>
              <a:rPr lang="en-US" dirty="0" smtClean="0"/>
              <a:t>   = </a:t>
            </a:r>
            <a:r>
              <a:rPr lang="el-GR" dirty="0" smtClean="0"/>
              <a:t>δ</a:t>
            </a:r>
            <a:r>
              <a:rPr lang="en-US" dirty="0" smtClean="0"/>
              <a:t>/√n			we will use S instead of </a:t>
            </a:r>
            <a:r>
              <a:rPr lang="el-GR" dirty="0" smtClean="0"/>
              <a:t>δ</a:t>
            </a:r>
            <a:r>
              <a:rPr lang="en-US" dirty="0" smtClean="0"/>
              <a:t>??</a:t>
            </a:r>
            <a:endParaRPr lang="en-US" dirty="0"/>
          </a:p>
        </p:txBody>
      </p:sp>
      <p:graphicFrame>
        <p:nvGraphicFramePr>
          <p:cNvPr id="24578" name="Object 2"/>
          <p:cNvGraphicFramePr>
            <a:graphicFrameLocks noChangeAspect="1"/>
          </p:cNvGraphicFramePr>
          <p:nvPr/>
        </p:nvGraphicFramePr>
        <p:xfrm>
          <a:off x="1066800" y="3124200"/>
          <a:ext cx="457200" cy="495300"/>
        </p:xfrm>
        <a:graphic>
          <a:graphicData uri="http://schemas.openxmlformats.org/presentationml/2006/ole">
            <p:oleObj spid="_x0000_s24578" name="Equation" r:id="rId3" imgW="177480" imgH="190440" progId="Equation.3">
              <p:embed/>
            </p:oleObj>
          </a:graphicData>
        </a:graphic>
      </p:graphicFrame>
      <p:graphicFrame>
        <p:nvGraphicFramePr>
          <p:cNvPr id="24579" name="Object 3"/>
          <p:cNvGraphicFramePr>
            <a:graphicFrameLocks noChangeAspect="1"/>
          </p:cNvGraphicFramePr>
          <p:nvPr/>
        </p:nvGraphicFramePr>
        <p:xfrm>
          <a:off x="1023228" y="5586244"/>
          <a:ext cx="139700" cy="165100"/>
        </p:xfrm>
        <a:graphic>
          <a:graphicData uri="http://schemas.openxmlformats.org/presentationml/2006/ole">
            <p:oleObj spid="_x0000_s24579" name="Equation" r:id="rId4" imgW="139680" imgH="164880" progId="Equation.3">
              <p:embed/>
            </p:oleObj>
          </a:graphicData>
        </a:graphic>
      </p:graphicFrame>
      <p:sp>
        <p:nvSpPr>
          <p:cNvPr id="6" name="Slide Number Placeholder 5"/>
          <p:cNvSpPr>
            <a:spLocks noGrp="1"/>
          </p:cNvSpPr>
          <p:nvPr>
            <p:ph type="sldNum" sz="quarter" idx="12"/>
          </p:nvPr>
        </p:nvSpPr>
        <p:spPr/>
        <p:txBody>
          <a:bodyPr/>
          <a:lstStyle/>
          <a:p>
            <a:fld id="{EAFCB071-3725-475B-BD64-181555A8C3AD}"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Example-1 cont…</a:t>
            </a:r>
            <a:endParaRPr lang="en-US" dirty="0"/>
          </a:p>
        </p:txBody>
      </p:sp>
      <p:sp>
        <p:nvSpPr>
          <p:cNvPr id="4" name="Slide Number Placeholder 3"/>
          <p:cNvSpPr>
            <a:spLocks noGrp="1"/>
          </p:cNvSpPr>
          <p:nvPr>
            <p:ph type="sldNum" sz="quarter" idx="12"/>
          </p:nvPr>
        </p:nvSpPr>
        <p:spPr/>
        <p:txBody>
          <a:bodyPr/>
          <a:lstStyle/>
          <a:p>
            <a:fld id="{EAFCB071-3725-475B-BD64-181555A8C3AD}"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Example-2</a:t>
            </a:r>
            <a:endParaRPr lang="en-US" dirty="0"/>
          </a:p>
        </p:txBody>
      </p:sp>
      <p:sp>
        <p:nvSpPr>
          <p:cNvPr id="3" name="Content Placeholder 2"/>
          <p:cNvSpPr>
            <a:spLocks noGrp="1"/>
          </p:cNvSpPr>
          <p:nvPr>
            <p:ph idx="1"/>
          </p:nvPr>
        </p:nvSpPr>
        <p:spPr/>
        <p:txBody>
          <a:bodyPr>
            <a:noAutofit/>
          </a:bodyPr>
          <a:lstStyle/>
          <a:p>
            <a:pPr algn="just"/>
            <a:r>
              <a:rPr lang="en-US" sz="2800" dirty="0" smtClean="0"/>
              <a:t>A Veterinarian doctor wants to estimate the average weight gain per month of 4 months old breeder chicken that have been placed on special diet. The population consists of the weight gain per month of all 4-month-old breeder chicken that are given this particular diet. Hence, it is hypothetical population where µ is the average monthly weight gain for all 4-month-old chicken on this diet. This is the unknown parameter that the doctor wants to estimate. Possible estimator based on sample data is the sample mean</a:t>
            </a:r>
            <a:endParaRPr lang="en-US" sz="2800" dirty="0"/>
          </a:p>
        </p:txBody>
      </p:sp>
      <p:sp>
        <p:nvSpPr>
          <p:cNvPr id="4" name="Slide Number Placeholder 3"/>
          <p:cNvSpPr>
            <a:spLocks noGrp="1"/>
          </p:cNvSpPr>
          <p:nvPr>
            <p:ph type="sldNum" sz="quarter" idx="12"/>
          </p:nvPr>
        </p:nvSpPr>
        <p:spPr/>
        <p:txBody>
          <a:bodyPr/>
          <a:lstStyle/>
          <a:p>
            <a:fld id="{EAFCB071-3725-475B-BD64-181555A8C3AD}"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Example-2 continued</a:t>
            </a:r>
            <a:endParaRPr lang="en-US" dirty="0"/>
          </a:p>
        </p:txBody>
      </p:sp>
      <p:sp>
        <p:nvSpPr>
          <p:cNvPr id="3" name="Content Placeholder 2"/>
          <p:cNvSpPr>
            <a:spLocks noGrp="1"/>
          </p:cNvSpPr>
          <p:nvPr>
            <p:ph idx="1"/>
          </p:nvPr>
        </p:nvSpPr>
        <p:spPr/>
        <p:txBody>
          <a:bodyPr/>
          <a:lstStyle/>
          <a:p>
            <a:r>
              <a:rPr lang="en-US" dirty="0" smtClean="0"/>
              <a:t>      =  </a:t>
            </a:r>
            <a:r>
              <a:rPr lang="el-GR" dirty="0" smtClean="0"/>
              <a:t>Σ</a:t>
            </a:r>
            <a:r>
              <a:rPr lang="en-US" dirty="0" smtClean="0"/>
              <a:t>x</a:t>
            </a:r>
            <a:r>
              <a:rPr lang="en-US" baseline="-25000" dirty="0" smtClean="0"/>
              <a:t>i</a:t>
            </a:r>
            <a:r>
              <a:rPr lang="en-US" dirty="0" smtClean="0"/>
              <a:t>/n</a:t>
            </a:r>
          </a:p>
          <a:p>
            <a:r>
              <a:rPr lang="en-US" dirty="0" smtClean="0"/>
              <a:t>It is possible to measure in single number like 2.9 pounds.</a:t>
            </a:r>
          </a:p>
          <a:p>
            <a:r>
              <a:rPr lang="en-US" dirty="0" smtClean="0"/>
              <a:t>Still our question is there, is it good estimate for whole population of such chickens??</a:t>
            </a:r>
          </a:p>
          <a:p>
            <a:r>
              <a:rPr lang="en-US" dirty="0" smtClean="0"/>
              <a:t>For instance, what if we have values are in the form of interval?</a:t>
            </a:r>
            <a:endParaRPr lang="en-US" dirty="0"/>
          </a:p>
        </p:txBody>
      </p:sp>
      <p:graphicFrame>
        <p:nvGraphicFramePr>
          <p:cNvPr id="21506" name="Object 2"/>
          <p:cNvGraphicFramePr>
            <a:graphicFrameLocks noChangeAspect="1"/>
          </p:cNvGraphicFramePr>
          <p:nvPr/>
        </p:nvGraphicFramePr>
        <p:xfrm>
          <a:off x="990600" y="1676400"/>
          <a:ext cx="381000" cy="457200"/>
        </p:xfrm>
        <a:graphic>
          <a:graphicData uri="http://schemas.openxmlformats.org/presentationml/2006/ole">
            <p:oleObj spid="_x0000_s21506" name="Equation" r:id="rId3" imgW="139680" imgH="164880" progId="Equation.3">
              <p:embed/>
            </p:oleObj>
          </a:graphicData>
        </a:graphic>
      </p:graphicFrame>
      <p:sp>
        <p:nvSpPr>
          <p:cNvPr id="5" name="Slide Number Placeholder 4"/>
          <p:cNvSpPr>
            <a:spLocks noGrp="1"/>
          </p:cNvSpPr>
          <p:nvPr>
            <p:ph type="sldNum" sz="quarter" idx="12"/>
          </p:nvPr>
        </p:nvSpPr>
        <p:spPr/>
        <p:txBody>
          <a:bodyPr/>
          <a:lstStyle/>
          <a:p>
            <a:fld id="{EAFCB071-3725-475B-BD64-181555A8C3AD}" type="slidenum">
              <a:rPr lang="en-US" smtClean="0"/>
              <a:pPr/>
              <a:t>35</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p:spPr>
        <p:txBody>
          <a:bodyPr/>
          <a:lstStyle/>
          <a:p>
            <a:fld id="{3C03FC14-7B9E-4AF0-B9DA-B5D894D1C6A3}" type="slidenum">
              <a:rPr lang="en-US" smtClean="0"/>
              <a:pPr/>
              <a:t>4</a:t>
            </a:fld>
            <a:endParaRPr lang="en-US" smtClean="0"/>
          </a:p>
        </p:txBody>
      </p:sp>
      <p:sp>
        <p:nvSpPr>
          <p:cNvPr id="26627" name="Rectangle 2"/>
          <p:cNvSpPr>
            <a:spLocks noGrp="1" noChangeArrowheads="1"/>
          </p:cNvSpPr>
          <p:nvPr>
            <p:ph type="title"/>
          </p:nvPr>
        </p:nvSpPr>
        <p:spPr/>
        <p:txBody>
          <a:bodyPr/>
          <a:lstStyle/>
          <a:p>
            <a:pPr eaLnBrk="1" hangingPunct="1"/>
            <a:r>
              <a:rPr lang="en-US" dirty="0" smtClean="0"/>
              <a:t>Problem-5                  Solution</a:t>
            </a:r>
          </a:p>
        </p:txBody>
      </p:sp>
      <p:sp>
        <p:nvSpPr>
          <p:cNvPr id="26628" name="Rectangle 3"/>
          <p:cNvSpPr>
            <a:spLocks noGrp="1" noChangeArrowheads="1"/>
          </p:cNvSpPr>
          <p:nvPr>
            <p:ph type="body" idx="1"/>
          </p:nvPr>
        </p:nvSpPr>
        <p:spPr/>
        <p:txBody>
          <a:bodyPr/>
          <a:lstStyle/>
          <a:p>
            <a:pPr eaLnBrk="1" hangingPunct="1"/>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p>
            <a:fld id="{7544E618-65A3-4C2A-A33B-B6CF72C94CF5}" type="slidenum">
              <a:rPr lang="en-US" smtClean="0"/>
              <a:pPr/>
              <a:t>5</a:t>
            </a:fld>
            <a:endParaRPr lang="en-US" smtClean="0"/>
          </a:p>
        </p:txBody>
      </p:sp>
      <p:sp>
        <p:nvSpPr>
          <p:cNvPr id="27651" name="Rectangle 2"/>
          <p:cNvSpPr>
            <a:spLocks noGrp="1" noChangeArrowheads="1"/>
          </p:cNvSpPr>
          <p:nvPr>
            <p:ph type="title"/>
          </p:nvPr>
        </p:nvSpPr>
        <p:spPr/>
        <p:txBody>
          <a:bodyPr/>
          <a:lstStyle/>
          <a:p>
            <a:pPr eaLnBrk="1" hangingPunct="1"/>
            <a:r>
              <a:rPr lang="en-US" dirty="0" smtClean="0"/>
              <a:t>Problem-5                   Solution</a:t>
            </a:r>
          </a:p>
        </p:txBody>
      </p:sp>
      <p:sp>
        <p:nvSpPr>
          <p:cNvPr id="27652" name="Rectangle 3"/>
          <p:cNvSpPr>
            <a:spLocks noGrp="1" noChangeArrowheads="1"/>
          </p:cNvSpPr>
          <p:nvPr>
            <p:ph type="body" idx="1"/>
          </p:nvPr>
        </p:nvSpPr>
        <p:spPr/>
        <p:txBody>
          <a:bodyPr/>
          <a:lstStyle/>
          <a:p>
            <a:pPr eaLnBrk="1" hangingPunct="1"/>
            <a:endParaRPr 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p:spPr>
        <p:txBody>
          <a:bodyPr/>
          <a:lstStyle/>
          <a:p>
            <a:fld id="{F968FEAE-6BAF-48A0-B9BA-FD8A505F011C}" type="slidenum">
              <a:rPr lang="en-US" smtClean="0"/>
              <a:pPr/>
              <a:t>6</a:t>
            </a:fld>
            <a:endParaRPr lang="en-US" smtClean="0"/>
          </a:p>
        </p:txBody>
      </p:sp>
      <p:sp>
        <p:nvSpPr>
          <p:cNvPr id="28675" name="Rectangle 2"/>
          <p:cNvSpPr>
            <a:spLocks noGrp="1" noChangeArrowheads="1"/>
          </p:cNvSpPr>
          <p:nvPr>
            <p:ph type="title"/>
          </p:nvPr>
        </p:nvSpPr>
        <p:spPr/>
        <p:txBody>
          <a:bodyPr/>
          <a:lstStyle/>
          <a:p>
            <a:pPr eaLnBrk="1" hangingPunct="1"/>
            <a:r>
              <a:rPr lang="en-US" dirty="0" smtClean="0"/>
              <a:t>Problem-5                   Solution</a:t>
            </a:r>
          </a:p>
        </p:txBody>
      </p:sp>
      <p:sp>
        <p:nvSpPr>
          <p:cNvPr id="28676" name="Rectangle 3"/>
          <p:cNvSpPr>
            <a:spLocks noGrp="1" noChangeArrowheads="1"/>
          </p:cNvSpPr>
          <p:nvPr>
            <p:ph type="body" idx="1"/>
          </p:nvPr>
        </p:nvSpPr>
        <p:spPr/>
        <p:txBody>
          <a:bodyPr/>
          <a:lstStyle/>
          <a:p>
            <a:pPr eaLnBrk="1" hangingPunct="1"/>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Slide Number Placeholder 5"/>
          <p:cNvSpPr>
            <a:spLocks noGrp="1"/>
          </p:cNvSpPr>
          <p:nvPr>
            <p:ph type="sldNum" sz="quarter" idx="12"/>
          </p:nvPr>
        </p:nvSpPr>
        <p:spPr>
          <a:noFill/>
        </p:spPr>
        <p:txBody>
          <a:bodyPr/>
          <a:lstStyle/>
          <a:p>
            <a:fld id="{BE03AD0A-D632-43BB-AD20-91652B7DC557}" type="slidenum">
              <a:rPr lang="en-US" smtClean="0"/>
              <a:pPr/>
              <a:t>7</a:t>
            </a:fld>
            <a:endParaRPr lang="en-US" smtClean="0"/>
          </a:p>
        </p:txBody>
      </p:sp>
      <p:sp>
        <p:nvSpPr>
          <p:cNvPr id="3077" name="Rectangle 2"/>
          <p:cNvSpPr>
            <a:spLocks noGrp="1" noChangeArrowheads="1"/>
          </p:cNvSpPr>
          <p:nvPr>
            <p:ph type="title"/>
          </p:nvPr>
        </p:nvSpPr>
        <p:spPr/>
        <p:txBody>
          <a:bodyPr/>
          <a:lstStyle/>
          <a:p>
            <a:pPr eaLnBrk="1" hangingPunct="1"/>
            <a:r>
              <a:rPr lang="en-US" smtClean="0"/>
              <a:t>Assessment Problem1</a:t>
            </a:r>
          </a:p>
        </p:txBody>
      </p:sp>
      <p:sp>
        <p:nvSpPr>
          <p:cNvPr id="3078" name="Rectangle 3"/>
          <p:cNvSpPr>
            <a:spLocks noGrp="1" noChangeArrowheads="1"/>
          </p:cNvSpPr>
          <p:nvPr>
            <p:ph type="body" idx="1"/>
          </p:nvPr>
        </p:nvSpPr>
        <p:spPr/>
        <p:txBody>
          <a:bodyPr/>
          <a:lstStyle/>
          <a:p>
            <a:pPr eaLnBrk="1" hangingPunct="1"/>
            <a:r>
              <a:rPr lang="en-US" smtClean="0"/>
              <a:t>From a population of 75 items with a mean of 364 and variance of 18.32 items were randomly selected without replacement.</a:t>
            </a:r>
          </a:p>
          <a:p>
            <a:pPr lvl="1" eaLnBrk="1" hangingPunct="1"/>
            <a:r>
              <a:rPr lang="en-US" smtClean="0"/>
              <a:t>What is the standard error of the mean.</a:t>
            </a:r>
          </a:p>
          <a:p>
            <a:pPr lvl="1" eaLnBrk="1" hangingPunct="1"/>
            <a:r>
              <a:rPr lang="en-US" smtClean="0"/>
              <a:t>What is the P(363</a:t>
            </a:r>
            <a:r>
              <a:rPr lang="en-US" smtClean="0">
                <a:cs typeface="Arial" charset="0"/>
              </a:rPr>
              <a:t>≤     ≤366)?</a:t>
            </a:r>
          </a:p>
          <a:p>
            <a:pPr eaLnBrk="1" hangingPunct="1">
              <a:buFontTx/>
              <a:buNone/>
            </a:pPr>
            <a:endParaRPr lang="en-US" smtClean="0"/>
          </a:p>
        </p:txBody>
      </p:sp>
      <p:graphicFrame>
        <p:nvGraphicFramePr>
          <p:cNvPr id="3074" name="Object 4"/>
          <p:cNvGraphicFramePr>
            <a:graphicFrameLocks noChangeAspect="1"/>
          </p:cNvGraphicFramePr>
          <p:nvPr/>
        </p:nvGraphicFramePr>
        <p:xfrm>
          <a:off x="4483100" y="3225800"/>
          <a:ext cx="177800" cy="406400"/>
        </p:xfrm>
        <a:graphic>
          <a:graphicData uri="http://schemas.openxmlformats.org/presentationml/2006/ole">
            <p:oleObj spid="_x0000_s162818" name="Equation" r:id="rId3" imgW="177480" imgH="406080" progId="Equation.3">
              <p:embed/>
            </p:oleObj>
          </a:graphicData>
        </a:graphic>
      </p:graphicFrame>
      <p:graphicFrame>
        <p:nvGraphicFramePr>
          <p:cNvPr id="3075" name="Object 6"/>
          <p:cNvGraphicFramePr>
            <a:graphicFrameLocks noChangeAspect="1"/>
          </p:cNvGraphicFramePr>
          <p:nvPr/>
        </p:nvGraphicFramePr>
        <p:xfrm>
          <a:off x="4357688" y="3700463"/>
          <a:ext cx="366712" cy="384175"/>
        </p:xfrm>
        <a:graphic>
          <a:graphicData uri="http://schemas.openxmlformats.org/presentationml/2006/ole">
            <p:oleObj spid="_x0000_s162819" name="Equation" r:id="rId4" imgW="177480" imgH="190440" progId="Equation.3">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p:spPr>
        <p:txBody>
          <a:bodyPr/>
          <a:lstStyle/>
          <a:p>
            <a:fld id="{9E00355B-ABDA-4EEB-82D9-D961AE4B58FD}" type="slidenum">
              <a:rPr lang="en-US" smtClean="0"/>
              <a:pPr/>
              <a:t>8</a:t>
            </a:fld>
            <a:endParaRPr lang="en-US" smtClean="0"/>
          </a:p>
        </p:txBody>
      </p:sp>
      <p:sp>
        <p:nvSpPr>
          <p:cNvPr id="29699" name="Rectangle 2"/>
          <p:cNvSpPr>
            <a:spLocks noGrp="1" noChangeArrowheads="1"/>
          </p:cNvSpPr>
          <p:nvPr>
            <p:ph type="title"/>
          </p:nvPr>
        </p:nvSpPr>
        <p:spPr/>
        <p:txBody>
          <a:bodyPr/>
          <a:lstStyle/>
          <a:p>
            <a:pPr eaLnBrk="1" hangingPunct="1"/>
            <a:r>
              <a:rPr lang="en-US" smtClean="0"/>
              <a:t>Choosing sample size</a:t>
            </a:r>
          </a:p>
        </p:txBody>
      </p:sp>
      <p:sp>
        <p:nvSpPr>
          <p:cNvPr id="29700" name="Rectangle 3"/>
          <p:cNvSpPr>
            <a:spLocks noGrp="1" noChangeArrowheads="1"/>
          </p:cNvSpPr>
          <p:nvPr>
            <p:ph type="body" idx="1"/>
          </p:nvPr>
        </p:nvSpPr>
        <p:spPr/>
        <p:txBody>
          <a:bodyPr/>
          <a:lstStyle/>
          <a:p>
            <a:pPr eaLnBrk="1" hangingPunct="1"/>
            <a:r>
              <a:rPr lang="en-US" smtClean="0"/>
              <a:t>Sample contains important information and depends upon two factors.</a:t>
            </a:r>
          </a:p>
          <a:p>
            <a:pPr lvl="1" eaLnBrk="1" hangingPunct="1"/>
            <a:r>
              <a:rPr lang="en-US" smtClean="0"/>
              <a:t>Sampling plan or experimental design which comprises all the procedures used to collect information.</a:t>
            </a:r>
          </a:p>
          <a:p>
            <a:pPr lvl="1" eaLnBrk="1" hangingPunct="1"/>
            <a:r>
              <a:rPr lang="en-US" smtClean="0"/>
              <a:t>The sample size n, which shows the amount of data you need to address your problem.</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p>
            <a:fld id="{CFACCAFE-6733-4128-829D-3BF82432924D}" type="slidenum">
              <a:rPr lang="en-US" smtClean="0"/>
              <a:pPr/>
              <a:t>9</a:t>
            </a:fld>
            <a:endParaRPr lang="en-US" smtClean="0"/>
          </a:p>
        </p:txBody>
      </p:sp>
      <p:sp>
        <p:nvSpPr>
          <p:cNvPr id="30723" name="Rectangle 2"/>
          <p:cNvSpPr>
            <a:spLocks noGrp="1" noChangeArrowheads="1"/>
          </p:cNvSpPr>
          <p:nvPr>
            <p:ph type="title"/>
          </p:nvPr>
        </p:nvSpPr>
        <p:spPr/>
        <p:txBody>
          <a:bodyPr/>
          <a:lstStyle/>
          <a:p>
            <a:pPr eaLnBrk="1" hangingPunct="1"/>
            <a:r>
              <a:rPr lang="en-US" smtClean="0"/>
              <a:t>Accuracy of estimation</a:t>
            </a:r>
          </a:p>
        </p:txBody>
      </p:sp>
      <p:sp>
        <p:nvSpPr>
          <p:cNvPr id="30724" name="Rectangle 3"/>
          <p:cNvSpPr>
            <a:spLocks noGrp="1" noChangeArrowheads="1"/>
          </p:cNvSpPr>
          <p:nvPr>
            <p:ph type="body" idx="1"/>
          </p:nvPr>
        </p:nvSpPr>
        <p:spPr/>
        <p:txBody>
          <a:bodyPr/>
          <a:lstStyle/>
          <a:p>
            <a:pPr eaLnBrk="1" hangingPunct="1">
              <a:lnSpc>
                <a:spcPct val="90000"/>
              </a:lnSpc>
            </a:pPr>
            <a:r>
              <a:rPr lang="en-US" smtClean="0"/>
              <a:t>Accuracy of estimation which depends upon two factors discussed above can be measured  by:</a:t>
            </a:r>
          </a:p>
          <a:p>
            <a:pPr lvl="1" eaLnBrk="1" hangingPunct="1">
              <a:lnSpc>
                <a:spcPct val="90000"/>
              </a:lnSpc>
            </a:pPr>
            <a:r>
              <a:rPr lang="en-US" smtClean="0"/>
              <a:t>Margin of Error</a:t>
            </a:r>
          </a:p>
          <a:p>
            <a:pPr lvl="1" eaLnBrk="1" hangingPunct="1">
              <a:lnSpc>
                <a:spcPct val="90000"/>
              </a:lnSpc>
            </a:pPr>
            <a:r>
              <a:rPr lang="en-US" smtClean="0"/>
              <a:t>Width of confidence interval</a:t>
            </a:r>
          </a:p>
          <a:p>
            <a:pPr eaLnBrk="1" hangingPunct="1">
              <a:lnSpc>
                <a:spcPct val="90000"/>
              </a:lnSpc>
            </a:pPr>
            <a:r>
              <a:rPr lang="en-US" smtClean="0"/>
              <a:t>Approximately 95%of the time in repeated sampling, the distance between the sample mean and the population mean will be less than 1.96SE. Why 1.96??</a:t>
            </a:r>
          </a:p>
          <a:p>
            <a:pPr eaLnBrk="1" hangingPunct="1">
              <a:lnSpc>
                <a:spcPct val="90000"/>
              </a:lnSpc>
            </a:pPr>
            <a:endParaRPr lang="en-US" smtClean="0"/>
          </a:p>
          <a:p>
            <a:pPr lvl="1" eaLnBrk="1" hangingPunct="1">
              <a:lnSpc>
                <a:spcPct val="90000"/>
              </a:lnSpc>
            </a:pPr>
            <a:endParaRPr 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1463</TotalTime>
  <Words>1283</Words>
  <Application>Microsoft Office PowerPoint</Application>
  <PresentationFormat>On-screen Show (4:3)</PresentationFormat>
  <Paragraphs>199</Paragraphs>
  <Slides>35</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37" baseType="lpstr">
      <vt:lpstr>Office Theme</vt:lpstr>
      <vt:lpstr>Equation</vt:lpstr>
      <vt:lpstr>Virtual COMSATS Inferential Statistics Lecture-6</vt:lpstr>
      <vt:lpstr>Remaining portion of lecture-5</vt:lpstr>
      <vt:lpstr>Problem-5</vt:lpstr>
      <vt:lpstr>Problem-5                  Solution</vt:lpstr>
      <vt:lpstr>Problem-5                   Solution</vt:lpstr>
      <vt:lpstr>Problem-5                   Solution</vt:lpstr>
      <vt:lpstr>Assessment Problem1</vt:lpstr>
      <vt:lpstr>Choosing sample size</vt:lpstr>
      <vt:lpstr>Accuracy of estimation</vt:lpstr>
      <vt:lpstr>Margin or error</vt:lpstr>
      <vt:lpstr>Slide 11</vt:lpstr>
      <vt:lpstr>Sampling distribution-revisited</vt:lpstr>
      <vt:lpstr>Sampling distribution Revisited</vt:lpstr>
      <vt:lpstr>Assessment Problem-2</vt:lpstr>
      <vt:lpstr>Assessment Problem-3</vt:lpstr>
      <vt:lpstr>Recap of previous work</vt:lpstr>
      <vt:lpstr>Lecture-6</vt:lpstr>
      <vt:lpstr>Objectives of this unit</vt:lpstr>
      <vt:lpstr>The Problem</vt:lpstr>
      <vt:lpstr>Denotations</vt:lpstr>
      <vt:lpstr>Statistical Inferences</vt:lpstr>
      <vt:lpstr>Definition </vt:lpstr>
      <vt:lpstr>Some estimators</vt:lpstr>
      <vt:lpstr>Degree of confidence</vt:lpstr>
      <vt:lpstr>Degree of confidence</vt:lpstr>
      <vt:lpstr>Why confidence?</vt:lpstr>
      <vt:lpstr>Good or bad estimator</vt:lpstr>
      <vt:lpstr>Bull’s eye shooting</vt:lpstr>
      <vt:lpstr>Slide 29</vt:lpstr>
      <vt:lpstr>Types of Estimators </vt:lpstr>
      <vt:lpstr>Types of Estimates</vt:lpstr>
      <vt:lpstr>Example-1</vt:lpstr>
      <vt:lpstr>Example-1 cont…</vt:lpstr>
      <vt:lpstr>Example-2</vt:lpstr>
      <vt:lpstr>Example-2 continued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NTS</cp:lastModifiedBy>
  <cp:revision>125</cp:revision>
  <dcterms:created xsi:type="dcterms:W3CDTF">2013-11-01T10:53:11Z</dcterms:created>
  <dcterms:modified xsi:type="dcterms:W3CDTF">2013-11-09T09:53:56Z</dcterms:modified>
</cp:coreProperties>
</file>