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9" r:id="rId5"/>
    <p:sldId id="300" r:id="rId6"/>
    <p:sldId id="301" r:id="rId7"/>
    <p:sldId id="302" r:id="rId8"/>
    <p:sldId id="303" r:id="rId9"/>
    <p:sldId id="286" r:id="rId10"/>
    <p:sldId id="288" r:id="rId11"/>
    <p:sldId id="287" r:id="rId12"/>
    <p:sldId id="289" r:id="rId13"/>
    <p:sldId id="290" r:id="rId14"/>
    <p:sldId id="291" r:id="rId15"/>
    <p:sldId id="292" r:id="rId16"/>
    <p:sldId id="295" r:id="rId17"/>
    <p:sldId id="296" r:id="rId18"/>
    <p:sldId id="272" r:id="rId19"/>
    <p:sldId id="28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1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Black"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Black"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6361665-C0A3-4567-B279-D21BF5E6B223}" type="datetimeFigureOut">
              <a:rPr lang="en-US" smtClean="0"/>
              <a:pPr/>
              <a:t>11/23/2013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F84B07-E1DF-494F-8188-564F20F01F9F}" type="slidenum">
              <a:rPr lang="en-US" smtClean="0"/>
              <a:pPr/>
              <a:t>‹#›</a:t>
            </a:fld>
            <a:endParaRPr lang="en-US"/>
          </a:p>
        </p:txBody>
      </p:sp>
    </p:spTree>
    <p:extLst>
      <p:ext uri="{BB962C8B-B14F-4D97-AF65-F5344CB8AC3E}">
        <p14:creationId xmlns="" xmlns:p14="http://schemas.microsoft.com/office/powerpoint/2010/main" val="2734784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361665-C0A3-4567-B279-D21BF5E6B223}" type="datetimeFigureOut">
              <a:rPr lang="en-US" smtClean="0"/>
              <a:pPr/>
              <a:t>11/23/2013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F84B07-E1DF-494F-8188-564F20F01F9F}" type="slidenum">
              <a:rPr lang="en-US" smtClean="0"/>
              <a:pPr/>
              <a:t>‹#›</a:t>
            </a:fld>
            <a:endParaRPr lang="en-US"/>
          </a:p>
        </p:txBody>
      </p:sp>
    </p:spTree>
    <p:extLst>
      <p:ext uri="{BB962C8B-B14F-4D97-AF65-F5344CB8AC3E}">
        <p14:creationId xmlns="" xmlns:p14="http://schemas.microsoft.com/office/powerpoint/2010/main" val="985332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361665-C0A3-4567-B279-D21BF5E6B223}" type="datetimeFigureOut">
              <a:rPr lang="en-US" smtClean="0"/>
              <a:pPr/>
              <a:t>11/23/2013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F84B07-E1DF-494F-8188-564F20F01F9F}" type="slidenum">
              <a:rPr lang="en-US" smtClean="0"/>
              <a:pPr/>
              <a:t>‹#›</a:t>
            </a:fld>
            <a:endParaRPr lang="en-US"/>
          </a:p>
        </p:txBody>
      </p:sp>
    </p:spTree>
    <p:extLst>
      <p:ext uri="{BB962C8B-B14F-4D97-AF65-F5344CB8AC3E}">
        <p14:creationId xmlns="" xmlns:p14="http://schemas.microsoft.com/office/powerpoint/2010/main" val="57052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lvl1pPr>
              <a:defRPr sz="2800">
                <a:latin typeface="Arial Black"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sz="2400">
                <a:latin typeface="Arial Black" pitchFamily="34" charset="0"/>
              </a:defRPr>
            </a:lvl1pPr>
            <a:lvl2pPr>
              <a:defRPr sz="2000">
                <a:latin typeface="Arial Black" pitchFamily="34" charset="0"/>
              </a:defRPr>
            </a:lvl2pPr>
            <a:lvl3pPr>
              <a:defRPr sz="1800">
                <a:latin typeface="Arial Black"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p:txBody>
          <a:bodyPr/>
          <a:lstStyle/>
          <a:p>
            <a:fld id="{86361665-C0A3-4567-B279-D21BF5E6B223}" type="datetimeFigureOut">
              <a:rPr lang="en-US" smtClean="0"/>
              <a:pPr/>
              <a:t>11/23/2013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F84B07-E1DF-494F-8188-564F20F01F9F}" type="slidenum">
              <a:rPr lang="en-US" smtClean="0"/>
              <a:pPr/>
              <a:t>‹#›</a:t>
            </a:fld>
            <a:endParaRPr lang="en-US"/>
          </a:p>
        </p:txBody>
      </p:sp>
    </p:spTree>
    <p:extLst>
      <p:ext uri="{BB962C8B-B14F-4D97-AF65-F5344CB8AC3E}">
        <p14:creationId xmlns="" xmlns:p14="http://schemas.microsoft.com/office/powerpoint/2010/main" val="3543169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361665-C0A3-4567-B279-D21BF5E6B223}" type="datetimeFigureOut">
              <a:rPr lang="en-US" smtClean="0"/>
              <a:pPr/>
              <a:t>11/23/2013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F84B07-E1DF-494F-8188-564F20F01F9F}" type="slidenum">
              <a:rPr lang="en-US" smtClean="0"/>
              <a:pPr/>
              <a:t>‹#›</a:t>
            </a:fld>
            <a:endParaRPr lang="en-US"/>
          </a:p>
        </p:txBody>
      </p:sp>
    </p:spTree>
    <p:extLst>
      <p:ext uri="{BB962C8B-B14F-4D97-AF65-F5344CB8AC3E}">
        <p14:creationId xmlns="" xmlns:p14="http://schemas.microsoft.com/office/powerpoint/2010/main" val="1122947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361665-C0A3-4567-B279-D21BF5E6B223}" type="datetimeFigureOut">
              <a:rPr lang="en-US" smtClean="0"/>
              <a:pPr/>
              <a:t>11/23/2013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F84B07-E1DF-494F-8188-564F20F01F9F}" type="slidenum">
              <a:rPr lang="en-US" smtClean="0"/>
              <a:pPr/>
              <a:t>‹#›</a:t>
            </a:fld>
            <a:endParaRPr lang="en-US"/>
          </a:p>
        </p:txBody>
      </p:sp>
    </p:spTree>
    <p:extLst>
      <p:ext uri="{BB962C8B-B14F-4D97-AF65-F5344CB8AC3E}">
        <p14:creationId xmlns="" xmlns:p14="http://schemas.microsoft.com/office/powerpoint/2010/main" val="745507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361665-C0A3-4567-B279-D21BF5E6B223}" type="datetimeFigureOut">
              <a:rPr lang="en-US" smtClean="0"/>
              <a:pPr/>
              <a:t>11/23/2013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F84B07-E1DF-494F-8188-564F20F01F9F}" type="slidenum">
              <a:rPr lang="en-US" smtClean="0"/>
              <a:pPr/>
              <a:t>‹#›</a:t>
            </a:fld>
            <a:endParaRPr lang="en-US"/>
          </a:p>
        </p:txBody>
      </p:sp>
    </p:spTree>
    <p:extLst>
      <p:ext uri="{BB962C8B-B14F-4D97-AF65-F5344CB8AC3E}">
        <p14:creationId xmlns="" xmlns:p14="http://schemas.microsoft.com/office/powerpoint/2010/main" val="1953960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361665-C0A3-4567-B279-D21BF5E6B223}" type="datetimeFigureOut">
              <a:rPr lang="en-US" smtClean="0"/>
              <a:pPr/>
              <a:t>11/23/2013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F84B07-E1DF-494F-8188-564F20F01F9F}" type="slidenum">
              <a:rPr lang="en-US" smtClean="0"/>
              <a:pPr/>
              <a:t>‹#›</a:t>
            </a:fld>
            <a:endParaRPr lang="en-US"/>
          </a:p>
        </p:txBody>
      </p:sp>
    </p:spTree>
    <p:extLst>
      <p:ext uri="{BB962C8B-B14F-4D97-AF65-F5344CB8AC3E}">
        <p14:creationId xmlns="" xmlns:p14="http://schemas.microsoft.com/office/powerpoint/2010/main" val="2183827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61665-C0A3-4567-B279-D21BF5E6B223}" type="datetimeFigureOut">
              <a:rPr lang="en-US" smtClean="0"/>
              <a:pPr/>
              <a:t>11/23/2013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F84B07-E1DF-494F-8188-564F20F01F9F}" type="slidenum">
              <a:rPr lang="en-US" smtClean="0"/>
              <a:pPr/>
              <a:t>‹#›</a:t>
            </a:fld>
            <a:endParaRPr lang="en-US"/>
          </a:p>
        </p:txBody>
      </p:sp>
    </p:spTree>
    <p:extLst>
      <p:ext uri="{BB962C8B-B14F-4D97-AF65-F5344CB8AC3E}">
        <p14:creationId xmlns="" xmlns:p14="http://schemas.microsoft.com/office/powerpoint/2010/main" val="3838062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361665-C0A3-4567-B279-D21BF5E6B223}" type="datetimeFigureOut">
              <a:rPr lang="en-US" smtClean="0"/>
              <a:pPr/>
              <a:t>11/23/2013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F84B07-E1DF-494F-8188-564F20F01F9F}" type="slidenum">
              <a:rPr lang="en-US" smtClean="0"/>
              <a:pPr/>
              <a:t>‹#›</a:t>
            </a:fld>
            <a:endParaRPr lang="en-US"/>
          </a:p>
        </p:txBody>
      </p:sp>
    </p:spTree>
    <p:extLst>
      <p:ext uri="{BB962C8B-B14F-4D97-AF65-F5344CB8AC3E}">
        <p14:creationId xmlns="" xmlns:p14="http://schemas.microsoft.com/office/powerpoint/2010/main" val="727695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361665-C0A3-4567-B279-D21BF5E6B223}" type="datetimeFigureOut">
              <a:rPr lang="en-US" smtClean="0"/>
              <a:pPr/>
              <a:t>11/23/2013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F84B07-E1DF-494F-8188-564F20F01F9F}" type="slidenum">
              <a:rPr lang="en-US" smtClean="0"/>
              <a:pPr/>
              <a:t>‹#›</a:t>
            </a:fld>
            <a:endParaRPr lang="en-US"/>
          </a:p>
        </p:txBody>
      </p:sp>
    </p:spTree>
    <p:extLst>
      <p:ext uri="{BB962C8B-B14F-4D97-AF65-F5344CB8AC3E}">
        <p14:creationId xmlns="" xmlns:p14="http://schemas.microsoft.com/office/powerpoint/2010/main" val="324045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361665-C0A3-4567-B279-D21BF5E6B223}" type="datetimeFigureOut">
              <a:rPr lang="en-US" smtClean="0"/>
              <a:pPr/>
              <a:t>11/23/2013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F84B07-E1DF-494F-8188-564F20F01F9F}" type="slidenum">
              <a:rPr lang="en-US" smtClean="0"/>
              <a:pPr/>
              <a:t>‹#›</a:t>
            </a:fld>
            <a:endParaRPr lang="en-US"/>
          </a:p>
        </p:txBody>
      </p:sp>
    </p:spTree>
    <p:extLst>
      <p:ext uri="{BB962C8B-B14F-4D97-AF65-F5344CB8AC3E}">
        <p14:creationId xmlns="" xmlns:p14="http://schemas.microsoft.com/office/powerpoint/2010/main" val="1108700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microsoft.com/office/2007/relationships/hdphoto" Target="../media/hdphoto3.wdp"/><Relationship Id="rId5" Type="http://schemas.openxmlformats.org/officeDocument/2006/relationships/image" Target="../media/image4.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Statistics and Probability Theory</a:t>
            </a:r>
            <a:endParaRPr lang="en-US" dirty="0"/>
          </a:p>
        </p:txBody>
      </p:sp>
      <p:sp>
        <p:nvSpPr>
          <p:cNvPr id="3" name="Subtitle 2"/>
          <p:cNvSpPr>
            <a:spLocks noGrp="1"/>
          </p:cNvSpPr>
          <p:nvPr>
            <p:ph type="subTitle" idx="1"/>
          </p:nvPr>
        </p:nvSpPr>
        <p:spPr/>
        <p:txBody>
          <a:bodyPr/>
          <a:lstStyle/>
          <a:p>
            <a:r>
              <a:rPr lang="en-US" dirty="0" smtClean="0"/>
              <a:t>Lecture 11</a:t>
            </a:r>
          </a:p>
          <a:p>
            <a:r>
              <a:rPr lang="en-US" dirty="0" err="1" smtClean="0"/>
              <a:t>Fasih</a:t>
            </a:r>
            <a:r>
              <a:rPr lang="en-US" dirty="0" smtClean="0"/>
              <a:t> </a:t>
            </a:r>
            <a:r>
              <a:rPr lang="en-US" dirty="0" err="1" smtClean="0"/>
              <a:t>ur</a:t>
            </a:r>
            <a:r>
              <a:rPr lang="en-US" dirty="0" smtClean="0"/>
              <a:t> </a:t>
            </a:r>
            <a:r>
              <a:rPr lang="en-US" dirty="0" err="1" smtClean="0"/>
              <a:t>Rehman</a:t>
            </a:r>
            <a:endParaRPr lang="en-US" dirty="0"/>
          </a:p>
        </p:txBody>
      </p:sp>
    </p:spTree>
    <p:extLst>
      <p:ext uri="{BB962C8B-B14F-4D97-AF65-F5344CB8AC3E}">
        <p14:creationId xmlns="" xmlns:p14="http://schemas.microsoft.com/office/powerpoint/2010/main" val="35081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sz="1800" dirty="0"/>
              <a:t>In a certain assembly plant, three machines, </a:t>
            </a:r>
            <a:r>
              <a:rPr lang="en-US" sz="1800" dirty="0" smtClean="0"/>
              <a:t>B1, </a:t>
            </a:r>
            <a:r>
              <a:rPr lang="en-US" sz="1800" dirty="0"/>
              <a:t>B2</a:t>
            </a:r>
            <a:r>
              <a:rPr lang="en-US" sz="1800" i="1" dirty="0"/>
              <a:t>, </a:t>
            </a:r>
            <a:r>
              <a:rPr lang="en-US" sz="1800" dirty="0"/>
              <a:t>and </a:t>
            </a:r>
            <a:r>
              <a:rPr lang="en-US" sz="1800" dirty="0" smtClean="0"/>
              <a:t>B3</a:t>
            </a:r>
            <a:r>
              <a:rPr lang="en-US" sz="1800" dirty="0"/>
              <a:t>, make 30%:, 45%, </a:t>
            </a:r>
            <a:r>
              <a:rPr lang="en-US" sz="1800" dirty="0" smtClean="0"/>
              <a:t>and 25</a:t>
            </a:r>
            <a:r>
              <a:rPr lang="en-US" sz="1800" dirty="0"/>
              <a:t>%, respectively, of the products. It is known from past, experience that 2%, 3</a:t>
            </a:r>
            <a:r>
              <a:rPr lang="en-US" sz="1800" dirty="0" smtClean="0"/>
              <a:t>%, and </a:t>
            </a:r>
            <a:r>
              <a:rPr lang="en-US" sz="1800" dirty="0"/>
              <a:t>2% of the products made by each </a:t>
            </a:r>
            <a:r>
              <a:rPr lang="en-US" sz="1800" dirty="0" smtClean="0"/>
              <a:t>machine, respectively</a:t>
            </a:r>
            <a:r>
              <a:rPr lang="en-US" sz="1800" dirty="0"/>
              <a:t>, </a:t>
            </a:r>
            <a:r>
              <a:rPr lang="en-US" sz="1800" dirty="0" smtClean="0"/>
              <a:t>are </a:t>
            </a:r>
            <a:r>
              <a:rPr lang="en-US" sz="1800" dirty="0"/>
              <a:t>defective. </a:t>
            </a:r>
            <a:r>
              <a:rPr lang="en-US" sz="1800" dirty="0" smtClean="0"/>
              <a:t>Now </a:t>
            </a:r>
            <a:r>
              <a:rPr lang="en-US" sz="1800" dirty="0"/>
              <a:t>suppose that a finished product is randomly selected. What is the probability </a:t>
            </a:r>
            <a:r>
              <a:rPr lang="en-US" sz="1800" dirty="0" smtClean="0"/>
              <a:t>that if </a:t>
            </a:r>
            <a:r>
              <a:rPr lang="en-US" sz="1800" dirty="0"/>
              <a:t>is defective?</a:t>
            </a:r>
          </a:p>
        </p:txBody>
      </p:sp>
    </p:spTree>
    <p:extLst>
      <p:ext uri="{BB962C8B-B14F-4D97-AF65-F5344CB8AC3E}">
        <p14:creationId xmlns="" xmlns:p14="http://schemas.microsoft.com/office/powerpoint/2010/main" val="3625747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Rule</a:t>
            </a:r>
          </a:p>
        </p:txBody>
      </p:sp>
      <p:sp>
        <p:nvSpPr>
          <p:cNvPr id="3" name="Content Placeholder 2"/>
          <p:cNvSpPr>
            <a:spLocks noGrp="1"/>
          </p:cNvSpPr>
          <p:nvPr>
            <p:ph idx="1"/>
          </p:nvPr>
        </p:nvSpPr>
        <p:spPr/>
        <p:txBody>
          <a:bodyPr/>
          <a:lstStyle/>
          <a:p>
            <a:r>
              <a:rPr lang="en-US" dirty="0"/>
              <a:t>If the events </a:t>
            </a:r>
            <a:r>
              <a:rPr lang="en-US" dirty="0" smtClean="0"/>
              <a:t>B1,B2</a:t>
            </a:r>
            <a:r>
              <a:rPr lang="en-US" dirty="0"/>
              <a:t>,...,</a:t>
            </a:r>
            <a:r>
              <a:rPr lang="en-US" dirty="0" err="1"/>
              <a:t>Bk</a:t>
            </a:r>
            <a:r>
              <a:rPr lang="en-US" dirty="0"/>
              <a:t> constitute a partition of the </a:t>
            </a:r>
            <a:r>
              <a:rPr lang="en-US" dirty="0" smtClean="0"/>
              <a:t>sample space </a:t>
            </a:r>
            <a:r>
              <a:rPr lang="en-US" dirty="0"/>
              <a:t>S such that </a:t>
            </a:r>
            <a:r>
              <a:rPr lang="en-US" dirty="0" smtClean="0"/>
              <a:t>P(Bi</a:t>
            </a:r>
            <a:r>
              <a:rPr lang="en-US" dirty="0"/>
              <a:t>) </a:t>
            </a:r>
            <a:r>
              <a:rPr lang="en-US" dirty="0" smtClean="0"/>
              <a:t>≠ 0 </a:t>
            </a:r>
            <a:r>
              <a:rPr lang="en-US" dirty="0"/>
              <a:t>for i = 1, 2 , . . . , k, then for any event A in S </a:t>
            </a:r>
            <a:r>
              <a:rPr lang="en-US" dirty="0" smtClean="0"/>
              <a:t>such that </a:t>
            </a:r>
            <a:r>
              <a:rPr lang="en-US" dirty="0"/>
              <a:t>P(A) </a:t>
            </a:r>
            <a:r>
              <a:rPr lang="en-US" dirty="0" smtClean="0"/>
              <a:t>≠ </a:t>
            </a:r>
            <a:r>
              <a:rPr lang="en-US" dirty="0"/>
              <a:t>0</a:t>
            </a:r>
            <a:r>
              <a:rPr lang="en-US" dirty="0" smtClean="0"/>
              <a:t>,</a:t>
            </a:r>
          </a:p>
          <a:p>
            <a:endParaRPr lang="en-US" dirty="0"/>
          </a:p>
          <a:p>
            <a:endParaRPr lang="en-US" dirty="0" smtClean="0"/>
          </a:p>
          <a:p>
            <a:endParaRPr lang="en-US" dirty="0"/>
          </a:p>
          <a:p>
            <a:endParaRPr lang="en-US" dirty="0" smtClean="0"/>
          </a:p>
          <a:p>
            <a:endParaRPr lang="en-US" dirty="0"/>
          </a:p>
          <a:p>
            <a:r>
              <a:rPr lang="en-US" dirty="0" smtClean="0"/>
              <a:t>for r = 1,2,…., k</a:t>
            </a:r>
            <a:endParaRPr lang="en-US" dirty="0"/>
          </a:p>
        </p:txBody>
      </p:sp>
      <p:pic>
        <p:nvPicPr>
          <p:cNvPr id="3075" name="Picture 3"/>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brightnessContrast contrast="40000"/>
                    </a14:imgEffect>
                  </a14:imgLayer>
                </a14:imgProps>
              </a:ext>
              <a:ext uri="{28A0092B-C50C-407E-A947-70E740481C1C}">
                <a14:useLocalDpi xmlns="" xmlns:a14="http://schemas.microsoft.com/office/drawing/2010/main" val="0"/>
              </a:ext>
            </a:extLst>
          </a:blip>
          <a:srcRect/>
          <a:stretch>
            <a:fillRect/>
          </a:stretch>
        </p:blipFill>
        <p:spPr bwMode="auto">
          <a:xfrm>
            <a:off x="3467100" y="2990850"/>
            <a:ext cx="2209800" cy="876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cstate="print">
            <a:extLst>
              <a:ext uri="{BEBA8EAE-BF5A-486C-A8C5-ECC9F3942E4B}">
                <a14:imgProps xmlns="" xmlns:a14="http://schemas.microsoft.com/office/drawing/2010/main">
                  <a14:imgLayer r:embed="rId6">
                    <a14:imgEffect>
                      <a14:brightnessContrast contrast="40000"/>
                    </a14:imgEffect>
                  </a14:imgLayer>
                </a14:imgProps>
              </a:ext>
              <a:ext uri="{28A0092B-C50C-407E-A947-70E740481C1C}">
                <a14:useLocalDpi xmlns="" xmlns:a14="http://schemas.microsoft.com/office/drawing/2010/main" val="0"/>
              </a:ext>
            </a:extLst>
          </a:blip>
          <a:srcRect/>
          <a:stretch>
            <a:fillRect/>
          </a:stretch>
        </p:blipFill>
        <p:spPr bwMode="auto">
          <a:xfrm>
            <a:off x="4381500" y="4152900"/>
            <a:ext cx="1790700" cy="876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00530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With reference to </a:t>
            </a:r>
            <a:r>
              <a:rPr lang="en-US" dirty="0" smtClean="0"/>
              <a:t>the previous Example, </a:t>
            </a:r>
            <a:r>
              <a:rPr lang="en-US" dirty="0"/>
              <a:t>if a product were chosen randomly and found </a:t>
            </a:r>
            <a:r>
              <a:rPr lang="en-US" dirty="0" smtClean="0"/>
              <a:t>to be </a:t>
            </a:r>
            <a:r>
              <a:rPr lang="en-US" dirty="0"/>
              <a:t>defective, what is the probability that it was made by machine </a:t>
            </a:r>
            <a:r>
              <a:rPr lang="en-US" dirty="0" smtClean="0"/>
              <a:t>B3</a:t>
            </a:r>
            <a:r>
              <a:rPr lang="en-US" dirty="0"/>
              <a:t>?</a:t>
            </a:r>
          </a:p>
        </p:txBody>
      </p:sp>
    </p:spTree>
    <p:extLst>
      <p:ext uri="{BB962C8B-B14F-4D97-AF65-F5344CB8AC3E}">
        <p14:creationId xmlns="" xmlns:p14="http://schemas.microsoft.com/office/powerpoint/2010/main" val="14656747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Suppose box A contains 3 red and 2 blue balls and Box B contains 2 red and 8 blue balls. A fair coin is tossed, for head, choose a ball from box A and for Tail, choose ball from B. Find probability of (a) choosing a red ball and (b) head if red ball is chosen.</a:t>
            </a:r>
          </a:p>
        </p:txBody>
      </p:sp>
    </p:spTree>
    <p:extLst>
      <p:ext uri="{BB962C8B-B14F-4D97-AF65-F5344CB8AC3E}">
        <p14:creationId xmlns="" xmlns:p14="http://schemas.microsoft.com/office/powerpoint/2010/main" val="1535844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sz="1800" b="1" dirty="0"/>
              <a:t>A </a:t>
            </a:r>
            <a:r>
              <a:rPr lang="en-US" sz="1800" dirty="0"/>
              <a:t>company producing electric relays has three manufacturing plants producing 50, 30, and </a:t>
            </a:r>
            <a:r>
              <a:rPr lang="en-US" sz="1800" dirty="0" smtClean="0"/>
              <a:t>20 percent</a:t>
            </a:r>
            <a:r>
              <a:rPr lang="en-US" sz="1800" dirty="0"/>
              <a:t>, respectively, of its product. Suppose that the probabilities that a relay manufactured </a:t>
            </a:r>
            <a:r>
              <a:rPr lang="en-US" sz="1800" dirty="0" smtClean="0"/>
              <a:t>by these </a:t>
            </a:r>
            <a:r>
              <a:rPr lang="en-US" sz="1800" dirty="0"/>
              <a:t>plants is defective are 0.02,0.05, and 0.01, </a:t>
            </a:r>
            <a:r>
              <a:rPr lang="en-US" sz="1800" dirty="0" smtClean="0"/>
              <a:t>respectively. If </a:t>
            </a:r>
            <a:r>
              <a:rPr lang="en-US" sz="1800" dirty="0"/>
              <a:t>a relay is selected at random from the output of the company, what is the probability </a:t>
            </a:r>
            <a:r>
              <a:rPr lang="en-US" sz="1800" dirty="0" smtClean="0"/>
              <a:t>that it,</a:t>
            </a:r>
          </a:p>
          <a:p>
            <a:pPr lvl="1"/>
            <a:r>
              <a:rPr lang="en-US" sz="1600" dirty="0" smtClean="0"/>
              <a:t>a) it is defective?</a:t>
            </a:r>
          </a:p>
          <a:p>
            <a:pPr lvl="1"/>
            <a:r>
              <a:rPr lang="en-US" sz="1600" dirty="0" smtClean="0"/>
              <a:t>b) If </a:t>
            </a:r>
            <a:r>
              <a:rPr lang="en-US" sz="1600" dirty="0"/>
              <a:t>a relay selected at random is found to be defective, what is the probability that it </a:t>
            </a:r>
            <a:r>
              <a:rPr lang="en-US" sz="1600" dirty="0" smtClean="0"/>
              <a:t>was manufactured </a:t>
            </a:r>
            <a:r>
              <a:rPr lang="en-US" sz="1600" dirty="0"/>
              <a:t>by plant 2?</a:t>
            </a:r>
          </a:p>
        </p:txBody>
      </p:sp>
    </p:spTree>
    <p:extLst>
      <p:ext uri="{BB962C8B-B14F-4D97-AF65-F5344CB8AC3E}">
        <p14:creationId xmlns="" xmlns:p14="http://schemas.microsoft.com/office/powerpoint/2010/main" val="18654530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Variables</a:t>
            </a:r>
            <a:endParaRPr lang="en-US" dirty="0"/>
          </a:p>
        </p:txBody>
      </p:sp>
      <p:sp>
        <p:nvSpPr>
          <p:cNvPr id="3" name="Content Placeholder 2"/>
          <p:cNvSpPr>
            <a:spLocks noGrp="1"/>
          </p:cNvSpPr>
          <p:nvPr>
            <p:ph idx="1"/>
          </p:nvPr>
        </p:nvSpPr>
        <p:spPr/>
        <p:txBody>
          <a:bodyPr/>
          <a:lstStyle/>
          <a:p>
            <a:r>
              <a:rPr lang="en-US" dirty="0"/>
              <a:t>A </a:t>
            </a:r>
            <a:r>
              <a:rPr lang="en-US" dirty="0">
                <a:solidFill>
                  <a:srgbClr val="FF0000"/>
                </a:solidFill>
              </a:rPr>
              <a:t>random variable </a:t>
            </a:r>
            <a:r>
              <a:rPr lang="en-US" dirty="0"/>
              <a:t>is a function that associates a. real number with each </a:t>
            </a:r>
            <a:r>
              <a:rPr lang="en-US" dirty="0" smtClean="0"/>
              <a:t>element in </a:t>
            </a:r>
            <a:r>
              <a:rPr lang="en-US" dirty="0"/>
              <a:t>the sample space</a:t>
            </a:r>
            <a:r>
              <a:rPr lang="en-US" dirty="0" smtClean="0"/>
              <a:t>.</a:t>
            </a:r>
          </a:p>
          <a:p>
            <a:r>
              <a:rPr lang="en-US" dirty="0" smtClean="0"/>
              <a:t>Example</a:t>
            </a:r>
          </a:p>
          <a:p>
            <a:pPr lvl="1"/>
            <a:r>
              <a:rPr lang="en-US" dirty="0"/>
              <a:t>Two balls are drawn in succession without replacement from an urn containing </a:t>
            </a:r>
            <a:r>
              <a:rPr lang="en-US" dirty="0" smtClean="0"/>
              <a:t>4 red balls </a:t>
            </a:r>
            <a:r>
              <a:rPr lang="en-US" dirty="0"/>
              <a:t>and 3 black </a:t>
            </a:r>
            <a:r>
              <a:rPr lang="en-US" dirty="0" smtClean="0"/>
              <a:t>balls it’s sample space is</a:t>
            </a:r>
            <a:endParaRPr lang="en-US" dirty="0"/>
          </a:p>
        </p:txBody>
      </p:sp>
    </p:spTree>
    <p:extLst>
      <p:ext uri="{BB962C8B-B14F-4D97-AF65-F5344CB8AC3E}">
        <p14:creationId xmlns="" xmlns:p14="http://schemas.microsoft.com/office/powerpoint/2010/main" val="2267478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Consider the simple condition in which components are arriving from the </a:t>
            </a:r>
            <a:r>
              <a:rPr lang="en-US" dirty="0" smtClean="0"/>
              <a:t>production line </a:t>
            </a:r>
            <a:r>
              <a:rPr lang="en-US" dirty="0"/>
              <a:t>and they are stipulated to be defective or not defective. Define the </a:t>
            </a:r>
            <a:r>
              <a:rPr lang="en-US" dirty="0" smtClean="0"/>
              <a:t>random variable </a:t>
            </a:r>
            <a:r>
              <a:rPr lang="en-US" dirty="0"/>
              <a:t>X </a:t>
            </a:r>
          </a:p>
        </p:txBody>
      </p:sp>
    </p:spTree>
    <p:extLst>
      <p:ext uri="{BB962C8B-B14F-4D97-AF65-F5344CB8AC3E}">
        <p14:creationId xmlns="" xmlns:p14="http://schemas.microsoft.com/office/powerpoint/2010/main" val="9053738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Statisticians use sampling plans to either accept or reject batches or lots </a:t>
            </a:r>
            <a:r>
              <a:rPr lang="en-US" dirty="0" smtClean="0"/>
              <a:t>of material</a:t>
            </a:r>
            <a:r>
              <a:rPr lang="en-US" dirty="0"/>
              <a:t>. Suppose one of these sampling plans involves sampling independently </a:t>
            </a:r>
            <a:r>
              <a:rPr lang="en-US" dirty="0" smtClean="0"/>
              <a:t>10 items </a:t>
            </a:r>
            <a:r>
              <a:rPr lang="en-US" dirty="0"/>
              <a:t>from a lot of 100 items in which 12 are defective.</a:t>
            </a:r>
          </a:p>
        </p:txBody>
      </p:sp>
    </p:spTree>
    <p:extLst>
      <p:ext uri="{BB962C8B-B14F-4D97-AF65-F5344CB8AC3E}">
        <p14:creationId xmlns="" xmlns:p14="http://schemas.microsoft.com/office/powerpoint/2010/main" val="2561702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Conditional Probability</a:t>
            </a:r>
          </a:p>
          <a:p>
            <a:r>
              <a:rPr lang="en-US" dirty="0"/>
              <a:t>Bayes Rule</a:t>
            </a:r>
          </a:p>
          <a:p>
            <a:r>
              <a:rPr lang="en-US" dirty="0"/>
              <a:t>Random </a:t>
            </a:r>
            <a:r>
              <a:rPr lang="en-US" dirty="0" smtClean="0"/>
              <a:t>Variable</a:t>
            </a:r>
            <a:endParaRPr lang="en-US" dirty="0"/>
          </a:p>
        </p:txBody>
      </p:sp>
    </p:spTree>
    <p:extLst>
      <p:ext uri="{BB962C8B-B14F-4D97-AF65-F5344CB8AC3E}">
        <p14:creationId xmlns="" xmlns:p14="http://schemas.microsoft.com/office/powerpoint/2010/main" val="22032712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Probability and Statistics for Engineers and Scientists by Walpole</a:t>
            </a:r>
          </a:p>
          <a:p>
            <a:r>
              <a:rPr lang="en-US" dirty="0" err="1" smtClean="0"/>
              <a:t>Schaum</a:t>
            </a:r>
            <a:r>
              <a:rPr lang="en-US" dirty="0" smtClean="0"/>
              <a:t> outline series in Probability and Statistics</a:t>
            </a:r>
            <a:endParaRPr lang="en-US" dirty="0"/>
          </a:p>
        </p:txBody>
      </p:sp>
    </p:spTree>
    <p:extLst>
      <p:ext uri="{BB962C8B-B14F-4D97-AF65-F5344CB8AC3E}">
        <p14:creationId xmlns="" xmlns:p14="http://schemas.microsoft.com/office/powerpoint/2010/main" val="3439426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Class</a:t>
            </a:r>
            <a:endParaRPr lang="en-US" dirty="0"/>
          </a:p>
        </p:txBody>
      </p:sp>
      <p:sp>
        <p:nvSpPr>
          <p:cNvPr id="3" name="Content Placeholder 2"/>
          <p:cNvSpPr>
            <a:spLocks noGrp="1"/>
          </p:cNvSpPr>
          <p:nvPr>
            <p:ph idx="1"/>
          </p:nvPr>
        </p:nvSpPr>
        <p:spPr/>
        <p:txBody>
          <a:bodyPr/>
          <a:lstStyle/>
          <a:p>
            <a:r>
              <a:rPr lang="en-US" dirty="0" smtClean="0"/>
              <a:t>Introduction to Probability</a:t>
            </a:r>
          </a:p>
          <a:p>
            <a:pPr lvl="1"/>
            <a:r>
              <a:rPr lang="en-US" dirty="0" smtClean="0"/>
              <a:t>Conditional Probability</a:t>
            </a:r>
          </a:p>
          <a:p>
            <a:pPr lvl="1"/>
            <a:r>
              <a:rPr lang="en-US" dirty="0" smtClean="0"/>
              <a:t>Independent </a:t>
            </a:r>
            <a:r>
              <a:rPr lang="en-US" dirty="0"/>
              <a:t>events</a:t>
            </a:r>
          </a:p>
          <a:p>
            <a:r>
              <a:rPr lang="en-US" dirty="0" smtClean="0"/>
              <a:t>Examples</a:t>
            </a:r>
            <a:endParaRPr lang="en-US" dirty="0"/>
          </a:p>
          <a:p>
            <a:endParaRPr lang="en-US" dirty="0" smtClean="0"/>
          </a:p>
          <a:p>
            <a:pPr marL="457200" lvl="1" indent="0">
              <a:buNone/>
            </a:pPr>
            <a:endParaRPr lang="en-US" dirty="0" smtClean="0"/>
          </a:p>
          <a:p>
            <a:endParaRPr lang="en-US" dirty="0"/>
          </a:p>
        </p:txBody>
      </p:sp>
    </p:spTree>
    <p:extLst>
      <p:ext uri="{BB962C8B-B14F-4D97-AF65-F5344CB8AC3E}">
        <p14:creationId xmlns="" xmlns:p14="http://schemas.microsoft.com/office/powerpoint/2010/main" val="1545964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r>
              <a:rPr lang="en-US" dirty="0" smtClean="0"/>
              <a:t>Introduction to Probability (continued)</a:t>
            </a:r>
          </a:p>
          <a:p>
            <a:pPr lvl="1"/>
            <a:r>
              <a:rPr lang="en-US" dirty="0" smtClean="0"/>
              <a:t>Conditional Probability</a:t>
            </a:r>
          </a:p>
          <a:p>
            <a:pPr lvl="1"/>
            <a:r>
              <a:rPr lang="en-US" dirty="0" smtClean="0"/>
              <a:t>Bayes Rule</a:t>
            </a:r>
          </a:p>
          <a:p>
            <a:pPr lvl="1"/>
            <a:r>
              <a:rPr lang="en-US" dirty="0" smtClean="0"/>
              <a:t>Random Variable</a:t>
            </a:r>
          </a:p>
          <a:p>
            <a:pPr lvl="1"/>
            <a:endParaRPr lang="en-US" dirty="0" smtClean="0"/>
          </a:p>
          <a:p>
            <a:pPr marL="0" indent="0">
              <a:buNone/>
            </a:pPr>
            <a:endParaRPr lang="en-US" dirty="0"/>
          </a:p>
          <a:p>
            <a:endParaRPr lang="en-US" dirty="0" smtClean="0"/>
          </a:p>
        </p:txBody>
      </p:sp>
    </p:spTree>
    <p:extLst>
      <p:ext uri="{BB962C8B-B14F-4D97-AF65-F5344CB8AC3E}">
        <p14:creationId xmlns="" xmlns:p14="http://schemas.microsoft.com/office/powerpoint/2010/main" val="503324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sz="1800" dirty="0"/>
              <a:t>An electrical system consists of four components as illustrated in </a:t>
            </a:r>
            <a:r>
              <a:rPr lang="en-US" sz="1800" dirty="0" smtClean="0"/>
              <a:t>Figure. The system </a:t>
            </a:r>
            <a:r>
              <a:rPr lang="en-US" sz="1800" dirty="0"/>
              <a:t>works if components </a:t>
            </a:r>
            <a:r>
              <a:rPr lang="en-US" sz="1800" i="1" dirty="0"/>
              <a:t>A </a:t>
            </a:r>
            <a:r>
              <a:rPr lang="en-US" sz="1800" dirty="0"/>
              <a:t>and </a:t>
            </a:r>
            <a:r>
              <a:rPr lang="en-US" sz="1800" i="1" dirty="0"/>
              <a:t>B </a:t>
            </a:r>
            <a:r>
              <a:rPr lang="en-US" sz="1800" dirty="0"/>
              <a:t>work and either of the components </a:t>
            </a:r>
            <a:r>
              <a:rPr lang="en-US" sz="1800" i="1" dirty="0"/>
              <a:t>C </a:t>
            </a:r>
            <a:r>
              <a:rPr lang="en-US" sz="1800" dirty="0" smtClean="0"/>
              <a:t>or </a:t>
            </a:r>
            <a:r>
              <a:rPr lang="en-US" sz="1800" i="1" dirty="0" smtClean="0"/>
              <a:t>D </a:t>
            </a:r>
            <a:r>
              <a:rPr lang="en-US" sz="1800" dirty="0"/>
              <a:t>work. The reliability (probability of working) of each component is also </a:t>
            </a:r>
            <a:r>
              <a:rPr lang="en-US" sz="1800" dirty="0" smtClean="0"/>
              <a:t>shown in Figure. Assuming </a:t>
            </a:r>
            <a:r>
              <a:rPr lang="en-US" sz="1800" dirty="0"/>
              <a:t>that four components work independently </a:t>
            </a:r>
            <a:r>
              <a:rPr lang="en-US" sz="1800" dirty="0" smtClean="0"/>
              <a:t>Find </a:t>
            </a:r>
            <a:r>
              <a:rPr lang="en-US" sz="1800" dirty="0"/>
              <a:t>the probability that </a:t>
            </a:r>
            <a:endParaRPr lang="en-US" sz="1800" dirty="0" smtClean="0"/>
          </a:p>
          <a:p>
            <a:r>
              <a:rPr lang="en-US" sz="1800" dirty="0" smtClean="0"/>
              <a:t>(</a:t>
            </a:r>
            <a:r>
              <a:rPr lang="en-US" sz="1800" dirty="0"/>
              <a:t>a) the entire system works, and </a:t>
            </a:r>
            <a:endParaRPr lang="en-US" sz="1800" dirty="0" smtClean="0"/>
          </a:p>
          <a:p>
            <a:r>
              <a:rPr lang="en-US" sz="1800" dirty="0" smtClean="0"/>
              <a:t>(</a:t>
            </a:r>
            <a:r>
              <a:rPr lang="en-US" sz="1800" dirty="0"/>
              <a:t>b) </a:t>
            </a:r>
            <a:r>
              <a:rPr lang="en-US" sz="1800" dirty="0" smtClean="0"/>
              <a:t>the component </a:t>
            </a:r>
            <a:r>
              <a:rPr lang="en-US" sz="1800" i="1" dirty="0"/>
              <a:t>C </a:t>
            </a:r>
            <a:r>
              <a:rPr lang="en-US" sz="1800" dirty="0"/>
              <a:t>does not work, given that the entire system works</a:t>
            </a:r>
            <a:r>
              <a:rPr lang="en-US" sz="1800" dirty="0" smtClean="0"/>
              <a:t>.</a:t>
            </a:r>
            <a:endParaRPr lang="en-US" sz="18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05375" y="3581400"/>
            <a:ext cx="4086225" cy="1943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26435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Three cards </a:t>
            </a:r>
            <a:r>
              <a:rPr lang="en-US" dirty="0" smtClean="0"/>
              <a:t>are </a:t>
            </a:r>
            <a:r>
              <a:rPr lang="en-US" dirty="0"/>
              <a:t>drawn in succession, without replacement, from an ordinary </a:t>
            </a:r>
            <a:r>
              <a:rPr lang="en-US" dirty="0" smtClean="0"/>
              <a:t>deck of </a:t>
            </a:r>
            <a:r>
              <a:rPr lang="en-US" dirty="0"/>
              <a:t>playing cards. Find the probability that the event </a:t>
            </a:r>
            <a:r>
              <a:rPr lang="en-US" i="1" dirty="0" smtClean="0"/>
              <a:t>A1 </a:t>
            </a:r>
            <a:r>
              <a:rPr lang="en-US" i="1" dirty="0" smtClean="0">
                <a:sym typeface="Symbol"/>
              </a:rPr>
              <a:t> </a:t>
            </a:r>
            <a:r>
              <a:rPr lang="en-US" i="1" dirty="0" smtClean="0"/>
              <a:t>A2  </a:t>
            </a:r>
            <a:r>
              <a:rPr lang="en-US" i="1" dirty="0">
                <a:sym typeface="Symbol"/>
              </a:rPr>
              <a:t></a:t>
            </a:r>
            <a:r>
              <a:rPr lang="en-US" i="1" dirty="0" smtClean="0"/>
              <a:t> </a:t>
            </a:r>
            <a:r>
              <a:rPr lang="en-US" dirty="0"/>
              <a:t>A3 occurs, </a:t>
            </a:r>
            <a:r>
              <a:rPr lang="en-US" dirty="0" smtClean="0"/>
              <a:t>where A1 </a:t>
            </a:r>
            <a:r>
              <a:rPr lang="en-US" dirty="0"/>
              <a:t>is the event that the first card is a red ace, </a:t>
            </a:r>
            <a:r>
              <a:rPr lang="en-US" i="1" dirty="0"/>
              <a:t>A2 </a:t>
            </a:r>
            <a:r>
              <a:rPr lang="en-US" dirty="0"/>
              <a:t>is the event that the second </a:t>
            </a:r>
            <a:r>
              <a:rPr lang="en-US" dirty="0" smtClean="0"/>
              <a:t>card is </a:t>
            </a:r>
            <a:r>
              <a:rPr lang="en-US" dirty="0"/>
              <a:t>a 10 or a jack, and A3 is the event that the third card is greater than 3 but </a:t>
            </a:r>
            <a:r>
              <a:rPr lang="en-US" dirty="0" smtClean="0"/>
              <a:t>less than </a:t>
            </a:r>
            <a:r>
              <a:rPr lang="en-US" dirty="0"/>
              <a:t>7.</a:t>
            </a:r>
          </a:p>
        </p:txBody>
      </p:sp>
    </p:spTree>
    <p:extLst>
      <p:ext uri="{BB962C8B-B14F-4D97-AF65-F5344CB8AC3E}">
        <p14:creationId xmlns:p14="http://schemas.microsoft.com/office/powerpoint/2010/main" xmlns="" val="2030666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What is the probability of getting two heads in two flips of a balanced coin?</a:t>
            </a:r>
            <a:endParaRPr lang="en-US" dirty="0"/>
          </a:p>
        </p:txBody>
      </p:sp>
    </p:spTree>
    <p:extLst>
      <p:ext uri="{BB962C8B-B14F-4D97-AF65-F5344CB8AC3E}">
        <p14:creationId xmlns:p14="http://schemas.microsoft.com/office/powerpoint/2010/main" xmlns="" val="2768066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Two cards are drawn at random from an ordinary deck of 52 cards find the probability of getting two aces if the cards are drawn (a) with replacement (b) without replacement</a:t>
            </a:r>
            <a:endParaRPr lang="en-US" dirty="0"/>
          </a:p>
        </p:txBody>
      </p:sp>
    </p:spTree>
    <p:extLst>
      <p:ext uri="{BB962C8B-B14F-4D97-AF65-F5344CB8AC3E}">
        <p14:creationId xmlns:p14="http://schemas.microsoft.com/office/powerpoint/2010/main" xmlns="" val="4167425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If P(C) = 0.65; P(D) = 0.4 and P(C </a:t>
            </a:r>
            <a:r>
              <a:rPr lang="en-US" dirty="0" smtClean="0">
                <a:sym typeface="Symbol"/>
              </a:rPr>
              <a:t> D) = 0.24, determine whether or not C and D are independent?</a:t>
            </a:r>
            <a:endParaRPr lang="en-US" dirty="0"/>
          </a:p>
        </p:txBody>
      </p:sp>
    </p:spTree>
    <p:extLst>
      <p:ext uri="{BB962C8B-B14F-4D97-AF65-F5344CB8AC3E}">
        <p14:creationId xmlns:p14="http://schemas.microsoft.com/office/powerpoint/2010/main" xmlns="" val="2281945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of Total Probability</a:t>
            </a:r>
            <a:endParaRPr lang="en-US" dirty="0"/>
          </a:p>
        </p:txBody>
      </p:sp>
      <p:sp>
        <p:nvSpPr>
          <p:cNvPr id="3" name="Content Placeholder 2"/>
          <p:cNvSpPr>
            <a:spLocks noGrp="1"/>
          </p:cNvSpPr>
          <p:nvPr>
            <p:ph idx="1"/>
          </p:nvPr>
        </p:nvSpPr>
        <p:spPr/>
        <p:txBody>
          <a:bodyPr/>
          <a:lstStyle/>
          <a:p>
            <a:r>
              <a:rPr lang="en-US" dirty="0"/>
              <a:t>If the events </a:t>
            </a:r>
            <a:r>
              <a:rPr lang="en-US" dirty="0" smtClean="0"/>
              <a:t>B1, B2</a:t>
            </a:r>
            <a:r>
              <a:rPr lang="en-US" dirty="0"/>
              <a:t>,.. </a:t>
            </a:r>
            <a:r>
              <a:rPr lang="en-US" dirty="0" smtClean="0"/>
              <a:t> </a:t>
            </a:r>
            <a:r>
              <a:rPr lang="en-US" dirty="0"/>
              <a:t>,</a:t>
            </a:r>
            <a:r>
              <a:rPr lang="en-US" dirty="0" err="1"/>
              <a:t>Bk</a:t>
            </a:r>
            <a:r>
              <a:rPr lang="en-US" dirty="0"/>
              <a:t> constitute a partition of the sample space S such </a:t>
            </a:r>
            <a:r>
              <a:rPr lang="en-US" dirty="0" smtClean="0"/>
              <a:t>that P(Bi</a:t>
            </a:r>
            <a:r>
              <a:rPr lang="en-US" dirty="0"/>
              <a:t>) ≠</a:t>
            </a:r>
            <a:r>
              <a:rPr lang="en-US" dirty="0" smtClean="0"/>
              <a:t> </a:t>
            </a:r>
            <a:r>
              <a:rPr lang="en-US" dirty="0"/>
              <a:t>0 for 7 = 1,2</a:t>
            </a:r>
            <a:r>
              <a:rPr lang="en-US" dirty="0" smtClean="0"/>
              <a:t>,...,k</a:t>
            </a:r>
            <a:r>
              <a:rPr lang="en-US" dirty="0"/>
              <a:t>, then for any event A of S,</a:t>
            </a:r>
          </a:p>
        </p:txBody>
      </p:sp>
      <p:pic>
        <p:nvPicPr>
          <p:cNvPr id="2050" name="Picture 2"/>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brightnessContrast contrast="40000"/>
                    </a14:imgEffect>
                  </a14:imgLayer>
                </a14:imgProps>
              </a:ext>
              <a:ext uri="{28A0092B-C50C-407E-A947-70E740481C1C}">
                <a14:useLocalDpi xmlns="" xmlns:a14="http://schemas.microsoft.com/office/drawing/2010/main" val="0"/>
              </a:ext>
            </a:extLst>
          </a:blip>
          <a:srcRect/>
          <a:stretch>
            <a:fillRect/>
          </a:stretch>
        </p:blipFill>
        <p:spPr bwMode="auto">
          <a:xfrm>
            <a:off x="2225038" y="2895600"/>
            <a:ext cx="4404362" cy="10009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98619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1888</TotalTime>
  <Words>791</Words>
  <Application>Microsoft Office PowerPoint</Application>
  <PresentationFormat>On-screen Show (4:3)</PresentationFormat>
  <Paragraphs>62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Statistics and Probability Theory</vt:lpstr>
      <vt:lpstr>Last Class</vt:lpstr>
      <vt:lpstr>Today’s Agenda</vt:lpstr>
      <vt:lpstr>Example</vt:lpstr>
      <vt:lpstr>Example</vt:lpstr>
      <vt:lpstr>Example</vt:lpstr>
      <vt:lpstr>Example</vt:lpstr>
      <vt:lpstr>Example</vt:lpstr>
      <vt:lpstr>Theorem of Total Probability</vt:lpstr>
      <vt:lpstr>Example</vt:lpstr>
      <vt:lpstr>Bayes’ Rule</vt:lpstr>
      <vt:lpstr>Example</vt:lpstr>
      <vt:lpstr>Example</vt:lpstr>
      <vt:lpstr>Example</vt:lpstr>
      <vt:lpstr>Random Variables</vt:lpstr>
      <vt:lpstr>Example</vt:lpstr>
      <vt:lpstr>Example</vt:lpstr>
      <vt:lpstr>Summary</vt:lpstr>
      <vt:lpstr>References</vt:lpstr>
    </vt:vector>
  </TitlesOfParts>
  <Company>MyCompanyName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MyUserName</dc:creator>
  <cp:lastModifiedBy>Administrator</cp:lastModifiedBy>
  <cp:revision>147</cp:revision>
  <dcterms:created xsi:type="dcterms:W3CDTF">2013-05-04T10:14:09Z</dcterms:created>
  <dcterms:modified xsi:type="dcterms:W3CDTF">2013-11-23T14:48:04Z</dcterms:modified>
</cp:coreProperties>
</file>