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7" r:id="rId4"/>
    <p:sldId id="298" r:id="rId5"/>
    <p:sldId id="300" r:id="rId6"/>
    <p:sldId id="259" r:id="rId7"/>
    <p:sldId id="260" r:id="rId8"/>
    <p:sldId id="261" r:id="rId9"/>
    <p:sldId id="262" r:id="rId10"/>
    <p:sldId id="263" r:id="rId11"/>
    <p:sldId id="312" r:id="rId12"/>
    <p:sldId id="313" r:id="rId13"/>
    <p:sldId id="314" r:id="rId14"/>
    <p:sldId id="295" r:id="rId15"/>
    <p:sldId id="315" r:id="rId16"/>
    <p:sldId id="30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 autoAdjust="0"/>
    <p:restoredTop sz="93358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2781A-7BBF-4CB2-B21E-959ED46B9AD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18869-B9BD-44C9-96FF-F25E3CD9769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aseline="0" dirty="0"/>
            <a:t>Number of adjusting entries depends upon the nature of business</a:t>
          </a:r>
          <a:endParaRPr lang="en-US" dirty="0"/>
        </a:p>
      </dgm:t>
    </dgm:pt>
    <dgm:pt modelId="{F13F8F7E-2123-432B-B070-140D7F27D885}" type="parTrans" cxnId="{76FAED16-080C-4C5B-89D0-6A99E3513AF5}">
      <dgm:prSet/>
      <dgm:spPr/>
      <dgm:t>
        <a:bodyPr/>
        <a:lstStyle/>
        <a:p>
          <a:endParaRPr lang="en-US"/>
        </a:p>
      </dgm:t>
    </dgm:pt>
    <dgm:pt modelId="{C8D6EE97-1C2A-4D41-A4F9-926BF937715B}" type="sibTrans" cxnId="{76FAED16-080C-4C5B-89D0-6A99E3513AF5}">
      <dgm:prSet/>
      <dgm:spPr/>
      <dgm:t>
        <a:bodyPr/>
        <a:lstStyle/>
        <a:p>
          <a:endParaRPr lang="en-US"/>
        </a:p>
      </dgm:t>
    </dgm:pt>
    <dgm:pt modelId="{0FB18B4C-76B2-42A2-9755-9933E3A089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Most adjusting entries divided into </a:t>
          </a:r>
          <a:r>
            <a:rPr lang="en-US" b="1" baseline="0" dirty="0">
              <a:solidFill>
                <a:srgbClr val="FF0000"/>
              </a:solidFill>
            </a:rPr>
            <a:t>Four</a:t>
          </a:r>
          <a:r>
            <a:rPr lang="en-US" baseline="0" dirty="0">
              <a:solidFill>
                <a:schemeClr val="tx1"/>
              </a:solidFill>
            </a:rPr>
            <a:t> general categories</a:t>
          </a:r>
          <a:endParaRPr lang="en-US" dirty="0">
            <a:solidFill>
              <a:schemeClr val="tx1"/>
            </a:solidFill>
          </a:endParaRPr>
        </a:p>
      </dgm:t>
    </dgm:pt>
    <dgm:pt modelId="{D32C7B4D-97DB-4A4C-A147-74EE258C77F4}" type="parTrans" cxnId="{55D1D429-432C-476B-9781-A1A39700AD2E}">
      <dgm:prSet/>
      <dgm:spPr/>
      <dgm:t>
        <a:bodyPr/>
        <a:lstStyle/>
        <a:p>
          <a:endParaRPr lang="en-US"/>
        </a:p>
      </dgm:t>
    </dgm:pt>
    <dgm:pt modelId="{10209BF2-F44A-49B6-BD04-2245250C835A}" type="sibTrans" cxnId="{55D1D429-432C-476B-9781-A1A39700AD2E}">
      <dgm:prSet/>
      <dgm:spPr/>
      <dgm:t>
        <a:bodyPr/>
        <a:lstStyle/>
        <a:p>
          <a:endParaRPr lang="en-US"/>
        </a:p>
      </dgm:t>
    </dgm:pt>
    <dgm:pt modelId="{0736BF1A-8B4F-451C-8A6E-C7385CD19BC5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i="1" baseline="0" dirty="0"/>
            <a:t>Converting Assets to Expenses</a:t>
          </a:r>
          <a:endParaRPr lang="en-US" dirty="0"/>
        </a:p>
      </dgm:t>
    </dgm:pt>
    <dgm:pt modelId="{7D3BDC2D-3EF5-489D-A714-CC80AACDD256}" type="parTrans" cxnId="{693EF745-AB21-4CB6-B8A4-5CD9D1D77143}">
      <dgm:prSet/>
      <dgm:spPr/>
      <dgm:t>
        <a:bodyPr/>
        <a:lstStyle/>
        <a:p>
          <a:endParaRPr lang="en-US"/>
        </a:p>
      </dgm:t>
    </dgm:pt>
    <dgm:pt modelId="{8B35A0BC-EBB4-48D9-87A3-B1FC887EF19D}" type="sibTrans" cxnId="{693EF745-AB21-4CB6-B8A4-5CD9D1D77143}">
      <dgm:prSet/>
      <dgm:spPr/>
      <dgm:t>
        <a:bodyPr/>
        <a:lstStyle/>
        <a:p>
          <a:endParaRPr lang="en-US"/>
        </a:p>
      </dgm:t>
    </dgm:pt>
    <dgm:pt modelId="{6B1629AA-4B9B-4D4F-8BE1-0D1EC5872E98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i="1" baseline="0" dirty="0"/>
            <a:t>Converting Liabilities to Revenue</a:t>
          </a:r>
          <a:endParaRPr lang="en-US" dirty="0"/>
        </a:p>
      </dgm:t>
    </dgm:pt>
    <dgm:pt modelId="{593A53B1-2017-48FA-B06C-66A1E3B4A6C1}" type="parTrans" cxnId="{64A5023B-A90A-4C89-9A55-0EF051762BAD}">
      <dgm:prSet/>
      <dgm:spPr/>
      <dgm:t>
        <a:bodyPr/>
        <a:lstStyle/>
        <a:p>
          <a:endParaRPr lang="en-US"/>
        </a:p>
      </dgm:t>
    </dgm:pt>
    <dgm:pt modelId="{B404FD75-7C06-4F38-A22D-21CAC61053BB}" type="sibTrans" cxnId="{64A5023B-A90A-4C89-9A55-0EF051762BAD}">
      <dgm:prSet/>
      <dgm:spPr/>
      <dgm:t>
        <a:bodyPr/>
        <a:lstStyle/>
        <a:p>
          <a:endParaRPr lang="en-US"/>
        </a:p>
      </dgm:t>
    </dgm:pt>
    <dgm:pt modelId="{FDF30C19-D4A2-45EE-985A-818A32956A5D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i="1" baseline="0" dirty="0"/>
            <a:t>Accruing Unpaid Expenses</a:t>
          </a:r>
          <a:endParaRPr lang="en-US" dirty="0"/>
        </a:p>
      </dgm:t>
    </dgm:pt>
    <dgm:pt modelId="{4542DE5E-1474-40C4-9DE9-B18C61D76355}" type="parTrans" cxnId="{27CF96D5-6447-4AF7-B3B9-56D2B6D31CAA}">
      <dgm:prSet/>
      <dgm:spPr/>
      <dgm:t>
        <a:bodyPr/>
        <a:lstStyle/>
        <a:p>
          <a:endParaRPr lang="en-US"/>
        </a:p>
      </dgm:t>
    </dgm:pt>
    <dgm:pt modelId="{4227A4AB-263F-4378-806D-CDF41E2CA98D}" type="sibTrans" cxnId="{27CF96D5-6447-4AF7-B3B9-56D2B6D31CAA}">
      <dgm:prSet/>
      <dgm:spPr/>
      <dgm:t>
        <a:bodyPr/>
        <a:lstStyle/>
        <a:p>
          <a:endParaRPr lang="en-US"/>
        </a:p>
      </dgm:t>
    </dgm:pt>
    <dgm:pt modelId="{BA38D049-408B-4FA5-834A-192292F4D33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i="1" baseline="0" dirty="0"/>
            <a:t>Accruing Uncollected Revenues</a:t>
          </a:r>
          <a:endParaRPr lang="en-US" dirty="0"/>
        </a:p>
      </dgm:t>
    </dgm:pt>
    <dgm:pt modelId="{6BF5ACFA-790A-4BC6-9E57-930363F5285B}" type="parTrans" cxnId="{83953198-42BA-4660-AE4F-08DFE5DB6349}">
      <dgm:prSet/>
      <dgm:spPr/>
      <dgm:t>
        <a:bodyPr/>
        <a:lstStyle/>
        <a:p>
          <a:endParaRPr lang="en-US"/>
        </a:p>
      </dgm:t>
    </dgm:pt>
    <dgm:pt modelId="{883FA8A8-199E-41E2-B8A7-C73D4B4CE979}" type="sibTrans" cxnId="{83953198-42BA-4660-AE4F-08DFE5DB6349}">
      <dgm:prSet/>
      <dgm:spPr/>
      <dgm:t>
        <a:bodyPr/>
        <a:lstStyle/>
        <a:p>
          <a:endParaRPr lang="en-US"/>
        </a:p>
      </dgm:t>
    </dgm:pt>
    <dgm:pt modelId="{F3EB5AE3-FE94-49CA-BB17-1645D899762E}" type="pres">
      <dgm:prSet presAssocID="{AD72781A-7BBF-4CB2-B21E-959ED46B9A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7D1500-79A8-4F8B-B231-D3E6BA117AEF}" type="pres">
      <dgm:prSet presAssocID="{45D18869-B9BD-44C9-96FF-F25E3CD9769D}" presName="root" presStyleCnt="0"/>
      <dgm:spPr/>
    </dgm:pt>
    <dgm:pt modelId="{7D95FC6C-785A-40C1-BBCC-39A66BEEB1DC}" type="pres">
      <dgm:prSet presAssocID="{45D18869-B9BD-44C9-96FF-F25E3CD9769D}" presName="rootComposite" presStyleCnt="0"/>
      <dgm:spPr/>
    </dgm:pt>
    <dgm:pt modelId="{E792C686-9DFC-4440-AA12-727C9DCB1230}" type="pres">
      <dgm:prSet presAssocID="{45D18869-B9BD-44C9-96FF-F25E3CD9769D}" presName="rootText" presStyleLbl="node1" presStyleIdx="0" presStyleCnt="2" custScaleX="280096" custLinFactNeighborX="-13299" custLinFactNeighborY="3275"/>
      <dgm:spPr/>
    </dgm:pt>
    <dgm:pt modelId="{87B448DF-4FD8-4074-B769-6CB3ACF567E8}" type="pres">
      <dgm:prSet presAssocID="{45D18869-B9BD-44C9-96FF-F25E3CD9769D}" presName="rootConnector" presStyleLbl="node1" presStyleIdx="0" presStyleCnt="2"/>
      <dgm:spPr/>
    </dgm:pt>
    <dgm:pt modelId="{B49D145A-3DBF-4104-90E1-1EF377C05E2B}" type="pres">
      <dgm:prSet presAssocID="{45D18869-B9BD-44C9-96FF-F25E3CD9769D}" presName="childShape" presStyleCnt="0"/>
      <dgm:spPr/>
    </dgm:pt>
    <dgm:pt modelId="{02D16315-E7CB-46A5-8A23-3CC31E0F0A05}" type="pres">
      <dgm:prSet presAssocID="{0FB18B4C-76B2-42A2-9755-9933E3A089AF}" presName="root" presStyleCnt="0"/>
      <dgm:spPr/>
    </dgm:pt>
    <dgm:pt modelId="{E0BDE9ED-A980-474A-9654-EBF32006277F}" type="pres">
      <dgm:prSet presAssocID="{0FB18B4C-76B2-42A2-9755-9933E3A089AF}" presName="rootComposite" presStyleCnt="0"/>
      <dgm:spPr/>
    </dgm:pt>
    <dgm:pt modelId="{98B82A4E-4B6E-4177-82FE-F086B9A4B8EF}" type="pres">
      <dgm:prSet presAssocID="{0FB18B4C-76B2-42A2-9755-9933E3A089AF}" presName="rootText" presStyleLbl="node1" presStyleIdx="1" presStyleCnt="2" custScaleX="365934"/>
      <dgm:spPr/>
    </dgm:pt>
    <dgm:pt modelId="{CDC0FC9D-FB38-4383-9531-BB2CB6AAAEF5}" type="pres">
      <dgm:prSet presAssocID="{0FB18B4C-76B2-42A2-9755-9933E3A089AF}" presName="rootConnector" presStyleLbl="node1" presStyleIdx="1" presStyleCnt="2"/>
      <dgm:spPr/>
    </dgm:pt>
    <dgm:pt modelId="{38E535DF-27B4-4CBF-9C5A-7C63C2AA7AB6}" type="pres">
      <dgm:prSet presAssocID="{0FB18B4C-76B2-42A2-9755-9933E3A089AF}" presName="childShape" presStyleCnt="0"/>
      <dgm:spPr/>
    </dgm:pt>
    <dgm:pt modelId="{518D6E3C-65E6-4218-835F-C6CBF23651CB}" type="pres">
      <dgm:prSet presAssocID="{7D3BDC2D-3EF5-489D-A714-CC80AACDD256}" presName="Name13" presStyleLbl="parChTrans1D2" presStyleIdx="0" presStyleCnt="4"/>
      <dgm:spPr/>
    </dgm:pt>
    <dgm:pt modelId="{5AC72695-C82F-4A53-9120-281ADFA86D7B}" type="pres">
      <dgm:prSet presAssocID="{0736BF1A-8B4F-451C-8A6E-C7385CD19BC5}" presName="childText" presStyleLbl="bgAcc1" presStyleIdx="0" presStyleCnt="4" custScaleX="271380">
        <dgm:presLayoutVars>
          <dgm:bulletEnabled val="1"/>
        </dgm:presLayoutVars>
      </dgm:prSet>
      <dgm:spPr/>
    </dgm:pt>
    <dgm:pt modelId="{14783E18-EF2C-444E-BDEF-B610574DE86D}" type="pres">
      <dgm:prSet presAssocID="{593A53B1-2017-48FA-B06C-66A1E3B4A6C1}" presName="Name13" presStyleLbl="parChTrans1D2" presStyleIdx="1" presStyleCnt="4"/>
      <dgm:spPr/>
    </dgm:pt>
    <dgm:pt modelId="{10ADD62A-4D8D-483E-B153-31B2995E4FD4}" type="pres">
      <dgm:prSet presAssocID="{6B1629AA-4B9B-4D4F-8BE1-0D1EC5872E98}" presName="childText" presStyleLbl="bgAcc1" presStyleIdx="1" presStyleCnt="4" custScaleX="302675">
        <dgm:presLayoutVars>
          <dgm:bulletEnabled val="1"/>
        </dgm:presLayoutVars>
      </dgm:prSet>
      <dgm:spPr/>
    </dgm:pt>
    <dgm:pt modelId="{29FD7255-65D2-4F69-A444-A765EF346A8A}" type="pres">
      <dgm:prSet presAssocID="{4542DE5E-1474-40C4-9DE9-B18C61D76355}" presName="Name13" presStyleLbl="parChTrans1D2" presStyleIdx="2" presStyleCnt="4"/>
      <dgm:spPr/>
    </dgm:pt>
    <dgm:pt modelId="{0658021D-AB47-4787-9670-19DE628619E9}" type="pres">
      <dgm:prSet presAssocID="{FDF30C19-D4A2-45EE-985A-818A32956A5D}" presName="childText" presStyleLbl="bgAcc1" presStyleIdx="2" presStyleCnt="4" custScaleX="290208">
        <dgm:presLayoutVars>
          <dgm:bulletEnabled val="1"/>
        </dgm:presLayoutVars>
      </dgm:prSet>
      <dgm:spPr/>
    </dgm:pt>
    <dgm:pt modelId="{96044D59-18F9-48BC-B3E8-AF8D999D4C14}" type="pres">
      <dgm:prSet presAssocID="{6BF5ACFA-790A-4BC6-9E57-930363F5285B}" presName="Name13" presStyleLbl="parChTrans1D2" presStyleIdx="3" presStyleCnt="4"/>
      <dgm:spPr/>
    </dgm:pt>
    <dgm:pt modelId="{4FA978DA-8560-43E2-8A01-481630264544}" type="pres">
      <dgm:prSet presAssocID="{BA38D049-408B-4FA5-834A-192292F4D335}" presName="childText" presStyleLbl="bgAcc1" presStyleIdx="3" presStyleCnt="4" custScaleX="253764">
        <dgm:presLayoutVars>
          <dgm:bulletEnabled val="1"/>
        </dgm:presLayoutVars>
      </dgm:prSet>
      <dgm:spPr/>
    </dgm:pt>
  </dgm:ptLst>
  <dgm:cxnLst>
    <dgm:cxn modelId="{76FAED16-080C-4C5B-89D0-6A99E3513AF5}" srcId="{AD72781A-7BBF-4CB2-B21E-959ED46B9ADE}" destId="{45D18869-B9BD-44C9-96FF-F25E3CD9769D}" srcOrd="0" destOrd="0" parTransId="{F13F8F7E-2123-432B-B070-140D7F27D885}" sibTransId="{C8D6EE97-1C2A-4D41-A4F9-926BF937715B}"/>
    <dgm:cxn modelId="{40613023-F110-4EA1-8B75-FADEB435C574}" type="presOf" srcId="{6B1629AA-4B9B-4D4F-8BE1-0D1EC5872E98}" destId="{10ADD62A-4D8D-483E-B153-31B2995E4FD4}" srcOrd="0" destOrd="0" presId="urn:microsoft.com/office/officeart/2005/8/layout/hierarchy3"/>
    <dgm:cxn modelId="{55D1D429-432C-476B-9781-A1A39700AD2E}" srcId="{AD72781A-7BBF-4CB2-B21E-959ED46B9ADE}" destId="{0FB18B4C-76B2-42A2-9755-9933E3A089AF}" srcOrd="1" destOrd="0" parTransId="{D32C7B4D-97DB-4A4C-A147-74EE258C77F4}" sibTransId="{10209BF2-F44A-49B6-BD04-2245250C835A}"/>
    <dgm:cxn modelId="{855B422E-B62B-4231-A331-70DE91190BAD}" type="presOf" srcId="{AD72781A-7BBF-4CB2-B21E-959ED46B9ADE}" destId="{F3EB5AE3-FE94-49CA-BB17-1645D899762E}" srcOrd="0" destOrd="0" presId="urn:microsoft.com/office/officeart/2005/8/layout/hierarchy3"/>
    <dgm:cxn modelId="{64A5023B-A90A-4C89-9A55-0EF051762BAD}" srcId="{0FB18B4C-76B2-42A2-9755-9933E3A089AF}" destId="{6B1629AA-4B9B-4D4F-8BE1-0D1EC5872E98}" srcOrd="1" destOrd="0" parTransId="{593A53B1-2017-48FA-B06C-66A1E3B4A6C1}" sibTransId="{B404FD75-7C06-4F38-A22D-21CAC61053BB}"/>
    <dgm:cxn modelId="{94D16D60-B3E9-4C59-B9CF-A0263ED384F9}" type="presOf" srcId="{FDF30C19-D4A2-45EE-985A-818A32956A5D}" destId="{0658021D-AB47-4787-9670-19DE628619E9}" srcOrd="0" destOrd="0" presId="urn:microsoft.com/office/officeart/2005/8/layout/hierarchy3"/>
    <dgm:cxn modelId="{693EF745-AB21-4CB6-B8A4-5CD9D1D77143}" srcId="{0FB18B4C-76B2-42A2-9755-9933E3A089AF}" destId="{0736BF1A-8B4F-451C-8A6E-C7385CD19BC5}" srcOrd="0" destOrd="0" parTransId="{7D3BDC2D-3EF5-489D-A714-CC80AACDD256}" sibTransId="{8B35A0BC-EBB4-48D9-87A3-B1FC887EF19D}"/>
    <dgm:cxn modelId="{9904FD6D-4C4D-4ECF-B3E7-92231B794674}" type="presOf" srcId="{593A53B1-2017-48FA-B06C-66A1E3B4A6C1}" destId="{14783E18-EF2C-444E-BDEF-B610574DE86D}" srcOrd="0" destOrd="0" presId="urn:microsoft.com/office/officeart/2005/8/layout/hierarchy3"/>
    <dgm:cxn modelId="{FA5ADA4E-F9B6-4490-9525-FE3FB1AD3541}" type="presOf" srcId="{4542DE5E-1474-40C4-9DE9-B18C61D76355}" destId="{29FD7255-65D2-4F69-A444-A765EF346A8A}" srcOrd="0" destOrd="0" presId="urn:microsoft.com/office/officeart/2005/8/layout/hierarchy3"/>
    <dgm:cxn modelId="{E1F0327A-C018-4D24-97CA-C9B1054A7191}" type="presOf" srcId="{0FB18B4C-76B2-42A2-9755-9933E3A089AF}" destId="{98B82A4E-4B6E-4177-82FE-F086B9A4B8EF}" srcOrd="0" destOrd="0" presId="urn:microsoft.com/office/officeart/2005/8/layout/hierarchy3"/>
    <dgm:cxn modelId="{83953198-42BA-4660-AE4F-08DFE5DB6349}" srcId="{0FB18B4C-76B2-42A2-9755-9933E3A089AF}" destId="{BA38D049-408B-4FA5-834A-192292F4D335}" srcOrd="3" destOrd="0" parTransId="{6BF5ACFA-790A-4BC6-9E57-930363F5285B}" sibTransId="{883FA8A8-199E-41E2-B8A7-C73D4B4CE979}"/>
    <dgm:cxn modelId="{77197BB6-BB00-4E59-A018-47F093FA1479}" type="presOf" srcId="{BA38D049-408B-4FA5-834A-192292F4D335}" destId="{4FA978DA-8560-43E2-8A01-481630264544}" srcOrd="0" destOrd="0" presId="urn:microsoft.com/office/officeart/2005/8/layout/hierarchy3"/>
    <dgm:cxn modelId="{17AA74BE-19CB-4DDE-8F69-197BFB9B6AB0}" type="presOf" srcId="{0736BF1A-8B4F-451C-8A6E-C7385CD19BC5}" destId="{5AC72695-C82F-4A53-9120-281ADFA86D7B}" srcOrd="0" destOrd="0" presId="urn:microsoft.com/office/officeart/2005/8/layout/hierarchy3"/>
    <dgm:cxn modelId="{62671CD5-1C9D-40B8-98BD-78DB91A02512}" type="presOf" srcId="{45D18869-B9BD-44C9-96FF-F25E3CD9769D}" destId="{E792C686-9DFC-4440-AA12-727C9DCB1230}" srcOrd="0" destOrd="0" presId="urn:microsoft.com/office/officeart/2005/8/layout/hierarchy3"/>
    <dgm:cxn modelId="{27CF96D5-6447-4AF7-B3B9-56D2B6D31CAA}" srcId="{0FB18B4C-76B2-42A2-9755-9933E3A089AF}" destId="{FDF30C19-D4A2-45EE-985A-818A32956A5D}" srcOrd="2" destOrd="0" parTransId="{4542DE5E-1474-40C4-9DE9-B18C61D76355}" sibTransId="{4227A4AB-263F-4378-806D-CDF41E2CA98D}"/>
    <dgm:cxn modelId="{343CADE6-BFDB-46C4-864F-F2E4FF7AA8CB}" type="presOf" srcId="{0FB18B4C-76B2-42A2-9755-9933E3A089AF}" destId="{CDC0FC9D-FB38-4383-9531-BB2CB6AAAEF5}" srcOrd="1" destOrd="0" presId="urn:microsoft.com/office/officeart/2005/8/layout/hierarchy3"/>
    <dgm:cxn modelId="{840FDDEB-73D6-41AD-8030-56953820F753}" type="presOf" srcId="{45D18869-B9BD-44C9-96FF-F25E3CD9769D}" destId="{87B448DF-4FD8-4074-B769-6CB3ACF567E8}" srcOrd="1" destOrd="0" presId="urn:microsoft.com/office/officeart/2005/8/layout/hierarchy3"/>
    <dgm:cxn modelId="{4FC1E0F0-D2B1-487B-866A-C79E1C050CD8}" type="presOf" srcId="{6BF5ACFA-790A-4BC6-9E57-930363F5285B}" destId="{96044D59-18F9-48BC-B3E8-AF8D999D4C14}" srcOrd="0" destOrd="0" presId="urn:microsoft.com/office/officeart/2005/8/layout/hierarchy3"/>
    <dgm:cxn modelId="{EB1898F4-BD5A-4765-BB7F-95E293CA5B88}" type="presOf" srcId="{7D3BDC2D-3EF5-489D-A714-CC80AACDD256}" destId="{518D6E3C-65E6-4218-835F-C6CBF23651CB}" srcOrd="0" destOrd="0" presId="urn:microsoft.com/office/officeart/2005/8/layout/hierarchy3"/>
    <dgm:cxn modelId="{464528FB-34F2-4B8B-BB93-4A2950B5DB0A}" type="presParOf" srcId="{F3EB5AE3-FE94-49CA-BB17-1645D899762E}" destId="{3C7D1500-79A8-4F8B-B231-D3E6BA117AEF}" srcOrd="0" destOrd="0" presId="urn:microsoft.com/office/officeart/2005/8/layout/hierarchy3"/>
    <dgm:cxn modelId="{D5E31534-7B13-409D-8F2C-D2499B3092FB}" type="presParOf" srcId="{3C7D1500-79A8-4F8B-B231-D3E6BA117AEF}" destId="{7D95FC6C-785A-40C1-BBCC-39A66BEEB1DC}" srcOrd="0" destOrd="0" presId="urn:microsoft.com/office/officeart/2005/8/layout/hierarchy3"/>
    <dgm:cxn modelId="{ECFAF067-6320-41F4-AEDD-EF8683B42555}" type="presParOf" srcId="{7D95FC6C-785A-40C1-BBCC-39A66BEEB1DC}" destId="{E792C686-9DFC-4440-AA12-727C9DCB1230}" srcOrd="0" destOrd="0" presId="urn:microsoft.com/office/officeart/2005/8/layout/hierarchy3"/>
    <dgm:cxn modelId="{30C243C2-6009-4740-B435-67CB12F42280}" type="presParOf" srcId="{7D95FC6C-785A-40C1-BBCC-39A66BEEB1DC}" destId="{87B448DF-4FD8-4074-B769-6CB3ACF567E8}" srcOrd="1" destOrd="0" presId="urn:microsoft.com/office/officeart/2005/8/layout/hierarchy3"/>
    <dgm:cxn modelId="{6DF5AFF0-7353-4380-9DCD-56B3CDCDD355}" type="presParOf" srcId="{3C7D1500-79A8-4F8B-B231-D3E6BA117AEF}" destId="{B49D145A-3DBF-4104-90E1-1EF377C05E2B}" srcOrd="1" destOrd="0" presId="urn:microsoft.com/office/officeart/2005/8/layout/hierarchy3"/>
    <dgm:cxn modelId="{586ABA09-E204-4360-94EF-B7B4D82424C8}" type="presParOf" srcId="{F3EB5AE3-FE94-49CA-BB17-1645D899762E}" destId="{02D16315-E7CB-46A5-8A23-3CC31E0F0A05}" srcOrd="1" destOrd="0" presId="urn:microsoft.com/office/officeart/2005/8/layout/hierarchy3"/>
    <dgm:cxn modelId="{2E5E3A40-CF35-48F7-BE22-6EBE7708A12B}" type="presParOf" srcId="{02D16315-E7CB-46A5-8A23-3CC31E0F0A05}" destId="{E0BDE9ED-A980-474A-9654-EBF32006277F}" srcOrd="0" destOrd="0" presId="urn:microsoft.com/office/officeart/2005/8/layout/hierarchy3"/>
    <dgm:cxn modelId="{5BA4D9A9-D121-418A-B9BB-038DC17323AE}" type="presParOf" srcId="{E0BDE9ED-A980-474A-9654-EBF32006277F}" destId="{98B82A4E-4B6E-4177-82FE-F086B9A4B8EF}" srcOrd="0" destOrd="0" presId="urn:microsoft.com/office/officeart/2005/8/layout/hierarchy3"/>
    <dgm:cxn modelId="{719B50A3-0B77-47BE-92FE-C60692BC810E}" type="presParOf" srcId="{E0BDE9ED-A980-474A-9654-EBF32006277F}" destId="{CDC0FC9D-FB38-4383-9531-BB2CB6AAAEF5}" srcOrd="1" destOrd="0" presId="urn:microsoft.com/office/officeart/2005/8/layout/hierarchy3"/>
    <dgm:cxn modelId="{0BA7C57A-9EA9-44A8-9582-3AB2EFB2A86B}" type="presParOf" srcId="{02D16315-E7CB-46A5-8A23-3CC31E0F0A05}" destId="{38E535DF-27B4-4CBF-9C5A-7C63C2AA7AB6}" srcOrd="1" destOrd="0" presId="urn:microsoft.com/office/officeart/2005/8/layout/hierarchy3"/>
    <dgm:cxn modelId="{79EC2302-AA1E-4812-AB8B-5F3AE166D6B0}" type="presParOf" srcId="{38E535DF-27B4-4CBF-9C5A-7C63C2AA7AB6}" destId="{518D6E3C-65E6-4218-835F-C6CBF23651CB}" srcOrd="0" destOrd="0" presId="urn:microsoft.com/office/officeart/2005/8/layout/hierarchy3"/>
    <dgm:cxn modelId="{1538FD02-3898-40C4-8FEC-D62B024074B3}" type="presParOf" srcId="{38E535DF-27B4-4CBF-9C5A-7C63C2AA7AB6}" destId="{5AC72695-C82F-4A53-9120-281ADFA86D7B}" srcOrd="1" destOrd="0" presId="urn:microsoft.com/office/officeart/2005/8/layout/hierarchy3"/>
    <dgm:cxn modelId="{CB3715CC-FFF5-4A40-9859-B089867419DA}" type="presParOf" srcId="{38E535DF-27B4-4CBF-9C5A-7C63C2AA7AB6}" destId="{14783E18-EF2C-444E-BDEF-B610574DE86D}" srcOrd="2" destOrd="0" presId="urn:microsoft.com/office/officeart/2005/8/layout/hierarchy3"/>
    <dgm:cxn modelId="{4DA3108C-4055-4191-886F-FA83EAEC6C6D}" type="presParOf" srcId="{38E535DF-27B4-4CBF-9C5A-7C63C2AA7AB6}" destId="{10ADD62A-4D8D-483E-B153-31B2995E4FD4}" srcOrd="3" destOrd="0" presId="urn:microsoft.com/office/officeart/2005/8/layout/hierarchy3"/>
    <dgm:cxn modelId="{983FB5F7-5FE9-4F43-812E-E993426A5F4E}" type="presParOf" srcId="{38E535DF-27B4-4CBF-9C5A-7C63C2AA7AB6}" destId="{29FD7255-65D2-4F69-A444-A765EF346A8A}" srcOrd="4" destOrd="0" presId="urn:microsoft.com/office/officeart/2005/8/layout/hierarchy3"/>
    <dgm:cxn modelId="{2FFC9B3B-E50F-4420-B5FC-D32247AFD07D}" type="presParOf" srcId="{38E535DF-27B4-4CBF-9C5A-7C63C2AA7AB6}" destId="{0658021D-AB47-4787-9670-19DE628619E9}" srcOrd="5" destOrd="0" presId="urn:microsoft.com/office/officeart/2005/8/layout/hierarchy3"/>
    <dgm:cxn modelId="{87555CB4-A541-42C9-9D7A-5D1EAC5924E3}" type="presParOf" srcId="{38E535DF-27B4-4CBF-9C5A-7C63C2AA7AB6}" destId="{96044D59-18F9-48BC-B3E8-AF8D999D4C14}" srcOrd="6" destOrd="0" presId="urn:microsoft.com/office/officeart/2005/8/layout/hierarchy3"/>
    <dgm:cxn modelId="{ED04B323-4C50-49AE-A8A0-BC11EFE7428D}" type="presParOf" srcId="{38E535DF-27B4-4CBF-9C5A-7C63C2AA7AB6}" destId="{4FA978DA-8560-43E2-8A01-48163026454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2C686-9DFC-4440-AA12-727C9DCB1230}">
      <dsp:nvSpPr>
        <dsp:cNvPr id="0" name=""/>
        <dsp:cNvSpPr/>
      </dsp:nvSpPr>
      <dsp:spPr>
        <a:xfrm>
          <a:off x="0" y="28133"/>
          <a:ext cx="4740719" cy="84626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Number of adjusting entries depends upon the nature of business</a:t>
          </a:r>
          <a:endParaRPr lang="en-US" sz="2300" kern="1200" dirty="0"/>
        </a:p>
      </dsp:txBody>
      <dsp:txXfrm>
        <a:off x="24786" y="52919"/>
        <a:ext cx="4691147" cy="796694"/>
      </dsp:txXfrm>
    </dsp:sp>
    <dsp:sp modelId="{98B82A4E-4B6E-4177-82FE-F086B9A4B8EF}">
      <dsp:nvSpPr>
        <dsp:cNvPr id="0" name=""/>
        <dsp:cNvSpPr/>
      </dsp:nvSpPr>
      <dsp:spPr>
        <a:xfrm>
          <a:off x="5262329" y="418"/>
          <a:ext cx="6193556" cy="8462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>
              <a:solidFill>
                <a:schemeClr val="tx1"/>
              </a:solidFill>
            </a:rPr>
            <a:t>Most adjusting entries divided into </a:t>
          </a:r>
          <a:r>
            <a:rPr lang="en-US" sz="2300" b="1" kern="1200" baseline="0" dirty="0">
              <a:solidFill>
                <a:srgbClr val="FF0000"/>
              </a:solidFill>
            </a:rPr>
            <a:t>Four</a:t>
          </a:r>
          <a:r>
            <a:rPr lang="en-US" sz="2300" kern="1200" baseline="0" dirty="0">
              <a:solidFill>
                <a:schemeClr val="tx1"/>
              </a:solidFill>
            </a:rPr>
            <a:t> general categories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287115" y="25204"/>
        <a:ext cx="6143984" cy="796694"/>
      </dsp:txXfrm>
    </dsp:sp>
    <dsp:sp modelId="{518D6E3C-65E6-4218-835F-C6CBF23651CB}">
      <dsp:nvSpPr>
        <dsp:cNvPr id="0" name=""/>
        <dsp:cNvSpPr/>
      </dsp:nvSpPr>
      <dsp:spPr>
        <a:xfrm>
          <a:off x="5881685" y="846684"/>
          <a:ext cx="619355" cy="634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700"/>
              </a:lnTo>
              <a:lnTo>
                <a:pt x="619355" y="63470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72695-C82F-4A53-9120-281ADFA86D7B}">
      <dsp:nvSpPr>
        <dsp:cNvPr id="0" name=""/>
        <dsp:cNvSpPr/>
      </dsp:nvSpPr>
      <dsp:spPr>
        <a:xfrm>
          <a:off x="6501040" y="1058251"/>
          <a:ext cx="3674558" cy="84626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Converting Assets to Expenses</a:t>
          </a:r>
          <a:endParaRPr lang="en-US" sz="2700" kern="1200" dirty="0"/>
        </a:p>
      </dsp:txBody>
      <dsp:txXfrm>
        <a:off x="6525826" y="1083037"/>
        <a:ext cx="3624986" cy="796694"/>
      </dsp:txXfrm>
    </dsp:sp>
    <dsp:sp modelId="{14783E18-EF2C-444E-BDEF-B610574DE86D}">
      <dsp:nvSpPr>
        <dsp:cNvPr id="0" name=""/>
        <dsp:cNvSpPr/>
      </dsp:nvSpPr>
      <dsp:spPr>
        <a:xfrm>
          <a:off x="5881685" y="846684"/>
          <a:ext cx="619355" cy="169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533"/>
              </a:lnTo>
              <a:lnTo>
                <a:pt x="619355" y="169253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D62A-4D8D-483E-B153-31B2995E4FD4}">
      <dsp:nvSpPr>
        <dsp:cNvPr id="0" name=""/>
        <dsp:cNvSpPr/>
      </dsp:nvSpPr>
      <dsp:spPr>
        <a:xfrm>
          <a:off x="6501040" y="2116085"/>
          <a:ext cx="4098300" cy="8462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Converting Liabilities to Revenue</a:t>
          </a:r>
          <a:endParaRPr lang="en-US" sz="2700" kern="1200" dirty="0"/>
        </a:p>
      </dsp:txBody>
      <dsp:txXfrm>
        <a:off x="6525826" y="2140871"/>
        <a:ext cx="4048728" cy="796694"/>
      </dsp:txXfrm>
    </dsp:sp>
    <dsp:sp modelId="{29FD7255-65D2-4F69-A444-A765EF346A8A}">
      <dsp:nvSpPr>
        <dsp:cNvPr id="0" name=""/>
        <dsp:cNvSpPr/>
      </dsp:nvSpPr>
      <dsp:spPr>
        <a:xfrm>
          <a:off x="5881685" y="846684"/>
          <a:ext cx="619355" cy="275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367"/>
              </a:lnTo>
              <a:lnTo>
                <a:pt x="619355" y="275036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8021D-AB47-4787-9670-19DE628619E9}">
      <dsp:nvSpPr>
        <dsp:cNvPr id="0" name=""/>
        <dsp:cNvSpPr/>
      </dsp:nvSpPr>
      <dsp:spPr>
        <a:xfrm>
          <a:off x="6501040" y="3173918"/>
          <a:ext cx="3929494" cy="846266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Accruing Unpaid Expenses</a:t>
          </a:r>
          <a:endParaRPr lang="en-US" sz="2700" kern="1200" dirty="0"/>
        </a:p>
      </dsp:txBody>
      <dsp:txXfrm>
        <a:off x="6525826" y="3198704"/>
        <a:ext cx="3879922" cy="796694"/>
      </dsp:txXfrm>
    </dsp:sp>
    <dsp:sp modelId="{96044D59-18F9-48BC-B3E8-AF8D999D4C14}">
      <dsp:nvSpPr>
        <dsp:cNvPr id="0" name=""/>
        <dsp:cNvSpPr/>
      </dsp:nvSpPr>
      <dsp:spPr>
        <a:xfrm>
          <a:off x="5881685" y="846684"/>
          <a:ext cx="619355" cy="3808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8200"/>
              </a:lnTo>
              <a:lnTo>
                <a:pt x="619355" y="380820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978DA-8560-43E2-8A01-481630264544}">
      <dsp:nvSpPr>
        <dsp:cNvPr id="0" name=""/>
        <dsp:cNvSpPr/>
      </dsp:nvSpPr>
      <dsp:spPr>
        <a:xfrm>
          <a:off x="6501040" y="4231752"/>
          <a:ext cx="3436032" cy="84626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Accruing Uncollected Revenues</a:t>
          </a:r>
          <a:endParaRPr lang="en-US" sz="2700" kern="1200" dirty="0"/>
        </a:p>
      </dsp:txBody>
      <dsp:txXfrm>
        <a:off x="6525826" y="4256538"/>
        <a:ext cx="3386460" cy="796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CE869-1862-41EC-BBB4-2C01C85F87D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33FA-6770-4370-96FB-D0E0E91B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784FFF-A0B4-43EF-B3FE-DF4F1AB0613F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431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667-9D68-4B64-8274-93BD19662571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67C1-C5A6-4D31-9D18-7557BBC2358A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FC8A-325F-490A-AC9C-9CAFBB7AED3E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C8E52-C550-4020-BCC3-20FAA2741504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196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BF9-74E9-43C9-A6F5-16DC06AC25AA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8EB5-B1E9-48C9-8E0B-A2767F43F885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D8D-79D4-4AB4-92C8-992B576BCCFA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7CC-A686-49FE-9BF8-8E769C63179B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6905C7-96D3-4D36-B2A5-B22EDF655D8B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8CC40-F562-4FB6-BABE-900C2BC11157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3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196316-4404-41D2-ACFC-182F38A47332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57E072-2895-4E48-8DDA-2B70524B5D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4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847" y="1275906"/>
            <a:ext cx="9760687" cy="2610773"/>
          </a:xfrm>
        </p:spPr>
        <p:txBody>
          <a:bodyPr/>
          <a:lstStyle/>
          <a:p>
            <a:r>
              <a:rPr lang="en-US" sz="4800" b="1" dirty="0">
                <a:solidFill>
                  <a:srgbClr val="0070C0"/>
                </a:solidFill>
              </a:rPr>
              <a:t>Accounting Cycle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Adjusting Entries and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42319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72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Converting Assets to Expenses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455"/>
            <a:ext cx="10820400" cy="50915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70C0"/>
                </a:solidFill>
              </a:rPr>
              <a:t>Prepaid Expenses </a:t>
            </a:r>
            <a:r>
              <a:rPr lang="en-US" sz="2400" dirty="0">
                <a:solidFill>
                  <a:schemeClr val="tx1"/>
                </a:solidFill>
              </a:rPr>
              <a:t>: The expenses which have been paid in advance of their use or consumption.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Two methods of recording</a:t>
            </a:r>
          </a:p>
          <a:p>
            <a:pPr marL="987552" lvl="1" indent="-457200">
              <a:buFont typeface="+mj-lt"/>
              <a:buAutoNum type="alphaLcPeriod"/>
            </a:pPr>
            <a:r>
              <a:rPr lang="en-US" sz="2400" dirty="0">
                <a:solidFill>
                  <a:srgbClr val="FF0000"/>
                </a:solidFill>
              </a:rPr>
              <a:t>Record as an asset initially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Prepaid Expense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Cash		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(paid cash in advance for the expense)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the end of the accounting year an adjusting entry is passed by the amount which is used during the accounting year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Expense		 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Prepaid Expense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the expense of the year)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D1AF-2EA8-4E18-A3AE-DAD4B3D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95590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D472-38AD-4B5B-832A-0FE5E78B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72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Converting Assets to Expenses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455"/>
            <a:ext cx="10820400" cy="5091545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lphaLcPeriod" startAt="2"/>
            </a:pPr>
            <a:r>
              <a:rPr lang="en-US" sz="2400" dirty="0">
                <a:solidFill>
                  <a:srgbClr val="FF0000"/>
                </a:solidFill>
              </a:rPr>
              <a:t>Record as an Expense initially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Expense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Cash		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(paid cash in advance for the expense)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the end of the accounting year an adjusting entry is passed by the amount which is unused or unexpired during the accounting year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Prepaid Expense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Expense	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the prepaid expense)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D1AF-2EA8-4E18-A3AE-DAD4B3D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D472-38AD-4B5B-832A-0FE5E78B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72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Converting Liabilities to Revenue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455"/>
            <a:ext cx="10820400" cy="50915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dirty="0">
                <a:solidFill>
                  <a:srgbClr val="0070C0"/>
                </a:solidFill>
              </a:rPr>
              <a:t>Unearned Income</a:t>
            </a:r>
            <a:r>
              <a:rPr lang="en-US" sz="2400" dirty="0">
                <a:solidFill>
                  <a:schemeClr val="tx1"/>
                </a:solidFill>
              </a:rPr>
              <a:t>: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income</a:t>
            </a:r>
            <a:r>
              <a:rPr lang="en-US" sz="2400" dirty="0">
                <a:solidFill>
                  <a:schemeClr val="tx1"/>
                </a:solidFill>
              </a:rPr>
              <a:t> which received in advance or recorded before it is earned partly or whole. Advanced payment usually treated as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Liabilities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Two methods of recording</a:t>
            </a:r>
          </a:p>
          <a:p>
            <a:pPr marL="987552" lvl="1" indent="-457200">
              <a:buFont typeface="+mj-lt"/>
              <a:buAutoNum type="alphaLcPeriod"/>
            </a:pPr>
            <a:r>
              <a:rPr lang="en-US" sz="2400" dirty="0">
                <a:solidFill>
                  <a:srgbClr val="FF0000"/>
                </a:solidFill>
              </a:rPr>
              <a:t>Record as an Liability initially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Cash	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Unearned Income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(cash received in advance)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the end of the accounting year an adjusting entry is passed for the earned income during the accounting year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Unearned Income	 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Earned Income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the earned income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D1AF-2EA8-4E18-A3AE-DAD4B3D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3" y="6481522"/>
            <a:ext cx="658806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D472-38AD-4B5B-832A-0FE5E78B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72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Converting Assets to Expenses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455"/>
            <a:ext cx="10820400" cy="5091545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lphaLcPeriod" startAt="2"/>
            </a:pPr>
            <a:r>
              <a:rPr lang="en-US" sz="2400" dirty="0">
                <a:solidFill>
                  <a:srgbClr val="FF0000"/>
                </a:solidFill>
              </a:rPr>
              <a:t>Record as an Income initially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Cash	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Earned Income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(cash received in advance)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the end of the accounting year an adjusting entry is passed by the amount which is unearned during the accounting year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Earned Income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Unearned Income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the unearned income)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D1AF-2EA8-4E18-A3AE-DAD4B3D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D472-38AD-4B5B-832A-0FE5E78B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Accrue Unpaid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48122" cy="3927764"/>
          </a:xfrm>
        </p:spPr>
        <p:txBody>
          <a:bodyPr>
            <a:normAutofit/>
          </a:bodyPr>
          <a:lstStyle/>
          <a:p>
            <a:r>
              <a:rPr lang="en-US" sz="3600" dirty="0"/>
              <a:t>It means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expense payable </a:t>
            </a:r>
            <a:r>
              <a:rPr lang="en-US" sz="3600" dirty="0"/>
              <a:t>or expense incurred but haven’t paid yet</a:t>
            </a:r>
          </a:p>
          <a:p>
            <a:r>
              <a:rPr lang="en-US" sz="3600" dirty="0"/>
              <a:t>Also called </a:t>
            </a:r>
            <a:r>
              <a:rPr lang="en-US" sz="3600" dirty="0">
                <a:solidFill>
                  <a:srgbClr val="FF0000"/>
                </a:solidFill>
              </a:rPr>
              <a:t>outstanding</a:t>
            </a:r>
            <a:r>
              <a:rPr lang="en-US" sz="3600" dirty="0"/>
              <a:t> expenses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Adjusting entry is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Expense	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Expense Payable 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accrued expense)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7595C-F8CA-4CED-A0F3-0FA78F74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0E0E-294B-4ACB-B35F-D061EA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Accrue Uncollected Revenues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48122" cy="3927764"/>
          </a:xfrm>
        </p:spPr>
        <p:txBody>
          <a:bodyPr>
            <a:normAutofit/>
          </a:bodyPr>
          <a:lstStyle/>
          <a:p>
            <a:r>
              <a:rPr lang="en-US" sz="3600" dirty="0"/>
              <a:t>It means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income receivable </a:t>
            </a:r>
            <a:r>
              <a:rPr lang="en-US" sz="3600" dirty="0"/>
              <a:t>or income earned but didn’t received and recorded as received</a:t>
            </a:r>
          </a:p>
          <a:p>
            <a:r>
              <a:rPr lang="en-US" sz="3600" dirty="0"/>
              <a:t>Also called </a:t>
            </a:r>
            <a:r>
              <a:rPr lang="en-US" sz="3600" dirty="0">
                <a:solidFill>
                  <a:srgbClr val="FF0000"/>
                </a:solidFill>
              </a:rPr>
              <a:t>outstanding</a:t>
            </a:r>
            <a:r>
              <a:rPr lang="en-US" sz="3600" dirty="0"/>
              <a:t> revenues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Adjusting entry is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Income Receivable	Dr.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Income			Cr.</a:t>
            </a:r>
          </a:p>
          <a:p>
            <a:pPr marL="1901952" lvl="4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(To adjust accrued Income)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7595C-F8CA-4CED-A0F3-0FA78F74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728738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0E0E-294B-4ACB-B35F-D061EA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References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9661EF-4A70-4A93-A7E0-452FAC83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2286000"/>
            <a:ext cx="10663311" cy="4311748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chemeClr val="tx1"/>
                </a:solidFill>
              </a:rPr>
              <a:t>Williams, J. R., Haka, S. F., Bettner, M. S. &amp; Carcello, J. V. (2012) Financial and Managerial Accounting: The basis of business decisions, 16</a:t>
            </a:r>
            <a:r>
              <a:rPr lang="en-US" sz="4000" baseline="30000" dirty="0">
                <a:solidFill>
                  <a:schemeClr val="tx1"/>
                </a:solidFill>
              </a:rPr>
              <a:t>th</a:t>
            </a:r>
            <a:r>
              <a:rPr lang="en-US" sz="4000" dirty="0">
                <a:solidFill>
                  <a:schemeClr val="tx1"/>
                </a:solidFill>
              </a:rPr>
              <a:t> edition, Mc Graw Hill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Meigs, R. F., &amp; Meigs, W. B., (1998) Financial Accounting, 8</a:t>
            </a:r>
            <a:r>
              <a:rPr lang="en-US" sz="4000" baseline="30000" dirty="0">
                <a:solidFill>
                  <a:schemeClr val="tx1"/>
                </a:solidFill>
              </a:rPr>
              <a:t>th</a:t>
            </a:r>
            <a:r>
              <a:rPr lang="en-US" sz="4000" dirty="0">
                <a:solidFill>
                  <a:schemeClr val="tx1"/>
                </a:solidFill>
              </a:rPr>
              <a:t> Edition Mc Graw Hill.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C29C6-45B8-4008-9B31-3A123C53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17FB-AB87-4331-B9A4-0F0F560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2755" y="2771663"/>
            <a:ext cx="6719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3299"/>
                </a:solidFill>
                <a:latin typeface="Tahoma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CD3A5-A1A2-42EF-A40D-51BC5D02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8138-219D-4E7B-A7F1-C7284565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70C0"/>
                </a:solidFill>
              </a:rPr>
              <a:t>Learning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800" dirty="0"/>
              <a:t>Need for adjusting entries</a:t>
            </a:r>
          </a:p>
          <a:p>
            <a:r>
              <a:rPr lang="en-US" sz="2800" dirty="0"/>
              <a:t>Types of adjusting entries</a:t>
            </a:r>
          </a:p>
          <a:p>
            <a:r>
              <a:rPr lang="en-US" sz="2800" dirty="0"/>
              <a:t>Financial Statement and Balance Sheet</a:t>
            </a:r>
          </a:p>
          <a:p>
            <a:r>
              <a:rPr lang="en-US" sz="2800" dirty="0"/>
              <a:t>Closing of accounts and post closing trial balance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6202-8924-486D-B14C-8A7EB10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0932-B284-45EE-B48A-A906713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0070C0"/>
                </a:solidFill>
              </a:rPr>
              <a:t>Adjusting Entries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There is more to the measurement of business income than merely recording simple revenue and expense transactions that affect only a single accounting period.</a:t>
            </a:r>
          </a:p>
          <a:p>
            <a:pPr algn="just"/>
            <a:r>
              <a:rPr lang="en-US" sz="2800" dirty="0"/>
              <a:t>Certain transactions affect the revenue or expenses of  two  or more accounting periods.</a:t>
            </a:r>
          </a:p>
          <a:p>
            <a:pPr algn="just"/>
            <a:r>
              <a:rPr lang="en-US" sz="2800" dirty="0"/>
              <a:t>The purpose of adjusting entries is to assign to each accounting period appropriate amounts of revenue and expense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6202-8924-486D-B14C-8A7EB10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0932-B284-45EE-B48A-A906713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0070C0"/>
                </a:solidFill>
              </a:rPr>
              <a:t>Adjusting Entries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Trial balance does not provide the information regarding </a:t>
            </a:r>
            <a:r>
              <a:rPr lang="en-US" sz="2800" dirty="0">
                <a:solidFill>
                  <a:srgbClr val="FF0000"/>
                </a:solidFill>
              </a:rPr>
              <a:t>pending transactions</a:t>
            </a:r>
          </a:p>
          <a:p>
            <a:pPr algn="just"/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necessary to record </a:t>
            </a:r>
            <a:r>
              <a:rPr lang="en-US" sz="2800" dirty="0"/>
              <a:t>all the </a:t>
            </a:r>
            <a:r>
              <a:rPr lang="en-US" sz="2800" dirty="0">
                <a:solidFill>
                  <a:srgbClr val="0070C0"/>
                </a:solidFill>
              </a:rPr>
              <a:t>revenues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expenditures </a:t>
            </a:r>
            <a:r>
              <a:rPr lang="en-US" sz="2800" dirty="0"/>
              <a:t>which relate to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given</a:t>
            </a:r>
            <a:r>
              <a:rPr lang="en-US" sz="2800" dirty="0"/>
              <a:t> period</a:t>
            </a:r>
          </a:p>
          <a:p>
            <a:pPr algn="just"/>
            <a:r>
              <a:rPr lang="en-US" sz="2800" dirty="0"/>
              <a:t>These were taken into account irrespective of the fact that they are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collected or not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paid or not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Therefore all the </a:t>
            </a:r>
            <a:r>
              <a:rPr lang="en-US" sz="2800" dirty="0">
                <a:solidFill>
                  <a:srgbClr val="00B050"/>
                </a:solidFill>
              </a:rPr>
              <a:t>outstanding</a:t>
            </a:r>
            <a:r>
              <a:rPr lang="en-US" sz="2800" dirty="0">
                <a:solidFill>
                  <a:schemeClr val="tx1"/>
                </a:solidFill>
              </a:rPr>
              <a:t> revenues and expenses are </a:t>
            </a:r>
            <a:r>
              <a:rPr lang="en-US" sz="2800" dirty="0">
                <a:solidFill>
                  <a:srgbClr val="C00000"/>
                </a:solidFill>
              </a:rPr>
              <a:t>recorded or adjusted</a:t>
            </a:r>
            <a:r>
              <a:rPr lang="en-US" sz="2800" dirty="0">
                <a:solidFill>
                  <a:schemeClr val="tx1"/>
                </a:solidFill>
              </a:rPr>
              <a:t> before final accounts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6202-8924-486D-B14C-8A7EB10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0932-B284-45EE-B48A-A906713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0070C0"/>
                </a:solidFill>
              </a:rPr>
              <a:t>The Need of Adjusting Entries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Remembering the concept of </a:t>
            </a:r>
            <a:r>
              <a:rPr lang="en-US" sz="2800" dirty="0">
                <a:solidFill>
                  <a:srgbClr val="C00000"/>
                </a:solidFill>
              </a:rPr>
              <a:t>accounting period</a:t>
            </a:r>
            <a:endParaRPr lang="en-US" sz="2800" dirty="0"/>
          </a:p>
          <a:p>
            <a:pPr algn="just"/>
            <a:r>
              <a:rPr lang="en-US" sz="2800" dirty="0"/>
              <a:t>Accounting Period enables decision makers to compare the financial statements of successive periods and to identify significant trends</a:t>
            </a:r>
          </a:p>
          <a:p>
            <a:pPr algn="just"/>
            <a:r>
              <a:rPr lang="en-US" sz="2800" dirty="0"/>
              <a:t>Measuring net income for a relatively short accounting </a:t>
            </a:r>
            <a:r>
              <a:rPr lang="en-US" sz="2800" dirty="0">
                <a:solidFill>
                  <a:srgbClr val="C00000"/>
                </a:solidFill>
              </a:rPr>
              <a:t>poses a problem </a:t>
            </a:r>
          </a:p>
          <a:p>
            <a:pPr algn="just"/>
            <a:r>
              <a:rPr lang="en-US" sz="2800" dirty="0"/>
              <a:t>Because some business activities affect the revenue and expenses of  </a:t>
            </a:r>
            <a:r>
              <a:rPr lang="en-US" sz="2800" dirty="0">
                <a:solidFill>
                  <a:srgbClr val="C00000"/>
                </a:solidFill>
              </a:rPr>
              <a:t>multiple accounting periods. 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Adjusting entries </a:t>
            </a:r>
            <a:r>
              <a:rPr lang="en-US" sz="2800" dirty="0"/>
              <a:t>are </a:t>
            </a:r>
            <a:r>
              <a:rPr lang="en-US" sz="2800" dirty="0">
                <a:solidFill>
                  <a:srgbClr val="C00000"/>
                </a:solidFill>
              </a:rPr>
              <a:t>needed</a:t>
            </a:r>
            <a:r>
              <a:rPr lang="en-US" sz="2800" dirty="0"/>
              <a:t> at the end of each accounting period to </a:t>
            </a:r>
            <a:r>
              <a:rPr lang="en-US" sz="2800" dirty="0">
                <a:solidFill>
                  <a:srgbClr val="C00000"/>
                </a:solidFill>
              </a:rPr>
              <a:t>make certain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C00000"/>
                </a:solidFill>
              </a:rPr>
              <a:t>appropriate amounts of revenue and expense </a:t>
            </a:r>
            <a:r>
              <a:rPr lang="en-US" sz="2800" dirty="0"/>
              <a:t>are reported in the company’s income statement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E6202-8924-486D-B14C-8A7EB10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0932-B284-45EE-B48A-A906713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8" y="291904"/>
            <a:ext cx="9601200" cy="72097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Types of Adjusting Entries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2F946F5-7887-4717-871F-F2B0CB130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853936"/>
              </p:ext>
            </p:extLst>
          </p:nvPr>
        </p:nvGraphicFramePr>
        <p:xfrm>
          <a:off x="736111" y="1193911"/>
          <a:ext cx="11554363" cy="507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25DC7-786A-4655-969C-321C4B7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324D5-CE9B-4CE0-9018-5E5C0481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3" y="446649"/>
            <a:ext cx="10431194" cy="76317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Adjusting Entries and Timing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27" y="1920239"/>
            <a:ext cx="10545981" cy="4255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an accrual accounting system, there are often timing differences between cash flows and the recognition of expenses or revenue</a:t>
            </a:r>
          </a:p>
          <a:p>
            <a:pPr algn="just"/>
            <a:r>
              <a:rPr lang="en-US" sz="3200" dirty="0"/>
              <a:t>A company can pay cash in advance of incurring certain expenses or receive cash before revenue has been earned</a:t>
            </a:r>
          </a:p>
          <a:p>
            <a:pPr algn="just"/>
            <a:r>
              <a:rPr lang="en-US" sz="3200" dirty="0"/>
              <a:t>Likewise, it can incur certain expenses before paying any cash or it can earn revenue before any cash is received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2C918-194B-4B52-985E-9341CC8F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9596-8C20-4364-ACA4-21903C9F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32582"/>
            <a:ext cx="10417127" cy="58029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Adjusting Entries and Timing Differences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5791"/>
            <a:ext cx="10555357" cy="4680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sz="4000" dirty="0"/>
              <a:t>The timing differences and adjusting entries are,</a:t>
            </a:r>
          </a:p>
          <a:p>
            <a:r>
              <a:rPr lang="en-US" sz="4000" dirty="0"/>
              <a:t>Converting Assets into Expenses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600" dirty="0">
                <a:solidFill>
                  <a:srgbClr val="FF0000"/>
                </a:solidFill>
              </a:rPr>
              <a:t>cash being paid prior to an expense being incurred)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Converting liabilities to revenue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rgbClr val="FF0000"/>
                </a:solidFill>
              </a:rPr>
              <a:t>cash being received prior to revenue being earned)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Accrue unpaid expenses </a:t>
            </a:r>
            <a:r>
              <a:rPr lang="en-US" sz="2600" dirty="0">
                <a:solidFill>
                  <a:srgbClr val="FF0000"/>
                </a:solidFill>
              </a:rPr>
              <a:t>(expenses being incurred before cash is paid)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Accrue uncollected revenue </a:t>
            </a:r>
            <a:r>
              <a:rPr lang="en-US" sz="2600" dirty="0">
                <a:solidFill>
                  <a:srgbClr val="FF0000"/>
                </a:solidFill>
              </a:rPr>
              <a:t>(revenue being earned before cash is received)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1F20-DF5D-43C9-B684-74C400B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120DE-4F56-44E0-AB9C-123333A6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333D2-BA35-46F9-9735-6EBFFB683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14978" r="31808" b="14845"/>
          <a:stretch/>
        </p:blipFill>
        <p:spPr>
          <a:xfrm>
            <a:off x="675249" y="0"/>
            <a:ext cx="115167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BB86-CD7B-4B0B-9DCD-516181E8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7299" y="6655693"/>
            <a:ext cx="6742805" cy="404614"/>
          </a:xfrm>
        </p:spPr>
        <p:txBody>
          <a:bodyPr/>
          <a:lstStyle/>
          <a:p>
            <a:r>
              <a:rPr lang="en-US"/>
              <a:t>Anwar Mughees ALam/ BS(CS)6 A&amp;B/FIN 100/Principles of Accounting /Spring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7F144-F674-45C1-884D-64F80E2C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E072-2895-4E48-8DDA-2B70524B5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23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4447</TotalTime>
  <Words>921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华文楷体</vt:lpstr>
      <vt:lpstr>Calibri</vt:lpstr>
      <vt:lpstr>Franklin Gothic Book</vt:lpstr>
      <vt:lpstr>Tahoma</vt:lpstr>
      <vt:lpstr>Wingdings</vt:lpstr>
      <vt:lpstr>Crop</vt:lpstr>
      <vt:lpstr>Accounting Cycle II</vt:lpstr>
      <vt:lpstr>Learning Objectives  </vt:lpstr>
      <vt:lpstr>Adjusting Entries </vt:lpstr>
      <vt:lpstr>Adjusting Entries </vt:lpstr>
      <vt:lpstr>The Need of Adjusting Entries </vt:lpstr>
      <vt:lpstr>Types of Adjusting Entries </vt:lpstr>
      <vt:lpstr>Adjusting Entries and Timing Differences</vt:lpstr>
      <vt:lpstr>Adjusting Entries and Timing Differences</vt:lpstr>
      <vt:lpstr>PowerPoint Presentation</vt:lpstr>
      <vt:lpstr>Converting Assets to Expenses</vt:lpstr>
      <vt:lpstr>Converting Assets to Expenses</vt:lpstr>
      <vt:lpstr>Converting Liabilities to Revenue</vt:lpstr>
      <vt:lpstr>Converting Assets to Expenses</vt:lpstr>
      <vt:lpstr>Accrue Unpaid Expenses</vt:lpstr>
      <vt:lpstr>Accrue Uncollected Revenues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 ALAM</dc:creator>
  <cp:lastModifiedBy>AM ALAM</cp:lastModifiedBy>
  <cp:revision>112</cp:revision>
  <dcterms:created xsi:type="dcterms:W3CDTF">2017-07-30T13:14:49Z</dcterms:created>
  <dcterms:modified xsi:type="dcterms:W3CDTF">2019-02-12T07:49:52Z</dcterms:modified>
</cp:coreProperties>
</file>