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7" r:id="rId2"/>
    <p:sldId id="256" r:id="rId3"/>
    <p:sldId id="257" r:id="rId4"/>
    <p:sldId id="261" r:id="rId5"/>
    <p:sldId id="265" r:id="rId6"/>
    <p:sldId id="266" r:id="rId7"/>
    <p:sldId id="26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333333"/>
    <a:srgbClr val="F5F5F5"/>
    <a:srgbClr val="F68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5093" autoAdjust="0"/>
  </p:normalViewPr>
  <p:slideViewPr>
    <p:cSldViewPr snapToGrid="0" snapToObjects="1">
      <p:cViewPr varScale="1">
        <p:scale>
          <a:sx n="141" d="100"/>
          <a:sy n="141" d="100"/>
        </p:scale>
        <p:origin x="-456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E9658-922E-1446-8D67-07A05034B11D}" type="datetimeFigureOut">
              <a:rPr lang="de-DE" smtClean="0"/>
              <a:t>24.01.14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2A0A-573A-9049-99D6-16F5B60CB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11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45E2C-55D3-9F48-AC81-1DE0B06D30F4}" type="datetimeFigureOut">
              <a:rPr lang="de-DE" smtClean="0"/>
              <a:t>24.01.14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8D2D-D2F5-9642-A0D7-19654D6CF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24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8D2D-D2F5-9642-A0D7-19654D6CF2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Sitzverteilung vollständig in SQL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Materialized</a:t>
            </a:r>
            <a:r>
              <a:rPr lang="de-DE" dirty="0" smtClean="0"/>
              <a:t> Views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8D2D-D2F5-9642-A0D7-19654D6CF2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7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527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B6ED-5864-CF4C-817A-3FB709F5DE13}" type="datetime1">
              <a:rPr lang="en-US" smtClean="0"/>
              <a:t>24.01.14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1803" y="453907"/>
            <a:ext cx="1671829" cy="1563651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 userDrawn="1"/>
        </p:nvSpPr>
        <p:spPr>
          <a:xfrm>
            <a:off x="2189145" y="453907"/>
            <a:ext cx="6550677" cy="15636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de-DE" sz="4800" dirty="0" smtClean="0">
                <a:solidFill>
                  <a:schemeClr val="bg1"/>
                </a:solidFill>
              </a:rPr>
              <a:t>Wahlinformationssystem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175-C0F4-5C4C-A8FA-0DADCA4A648C}" type="datetime1">
              <a:rPr lang="en-US" smtClean="0"/>
              <a:t>24.01.14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CBC-07CA-3049-932D-0F621D5882D7}" type="datetime1">
              <a:rPr lang="en-US" smtClean="0"/>
              <a:t>24.01.14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886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CFC6-54E5-9F4E-9F23-771F7EDEC23A}" type="datetime1">
              <a:rPr lang="en-US" smtClean="0"/>
              <a:t>24.01.14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048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15D-B26D-4C40-A898-C196925B36C5}" type="datetime1">
              <a:rPr lang="en-US" smtClean="0"/>
              <a:t>24.01.14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3681-2691-1244-81A5-5DEFA9A55968}" type="datetime1">
              <a:rPr lang="en-US" smtClean="0"/>
              <a:t>24.01.14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103606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755730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336D-603C-6840-8941-D14C5EB42324}" type="datetime1">
              <a:rPr lang="en-US" smtClean="0"/>
              <a:t>24.01.14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638744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CE5A-A646-154F-8C8B-9ECE221FFE2B}" type="datetime1">
              <a:rPr lang="en-US" smtClean="0"/>
              <a:t>24.01.14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542B-B047-F84E-8D15-AB6D723FED92}" type="datetime1">
              <a:rPr lang="en-US" smtClean="0"/>
              <a:t>24.01.14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6BD-92B3-834F-812E-A58AC89CD135}" type="datetime1">
              <a:rPr lang="en-US" smtClean="0"/>
              <a:t>24.01.14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C2CE-A0FC-7141-AF65-36DF018D98EE}" type="datetime1">
              <a:rPr lang="en-US" smtClean="0"/>
              <a:t>24.01.14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82350" y="389573"/>
            <a:ext cx="3689350" cy="3524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2F2F2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00EB746-111B-514A-BDA9-2D694A62EC1B}" type="datetime1">
              <a:rPr lang="en-US" smtClean="0"/>
              <a:t>24.01.14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de-DE" smtClean="0"/>
              <a:t>Jan Auer, Manuel Gerding, Philip Schäfer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68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0038"/>
            <a:ext cx="9144000" cy="842076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7229" y="24177"/>
            <a:ext cx="707396" cy="661623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929544" y="-101092"/>
            <a:ext cx="5635274" cy="5552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 smtClean="0">
                <a:solidFill>
                  <a:schemeClr val="bg1">
                    <a:lumMod val="95000"/>
                  </a:schemeClr>
                </a:solidFill>
              </a:rPr>
              <a:t>Wahlinformationssystem</a:t>
            </a:r>
            <a:endParaRPr lang="de-DE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-99073" y="-117096"/>
            <a:ext cx="9366914" cy="72779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5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123704"/>
            <a:ext cx="7543800" cy="957101"/>
          </a:xfrm>
        </p:spPr>
        <p:txBody>
          <a:bodyPr/>
          <a:lstStyle/>
          <a:p>
            <a:r>
              <a:rPr lang="de-DE" sz="4400" dirty="0" smtClean="0"/>
              <a:t>Projekt, </a:t>
            </a:r>
            <a:r>
              <a:rPr lang="de-DE" sz="4400" dirty="0" smtClean="0"/>
              <a:t>Datenbanksysteme</a:t>
            </a:r>
            <a:endParaRPr lang="de-DE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4001974"/>
            <a:ext cx="6858000" cy="9906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Technische Universität München,</a:t>
            </a:r>
          </a:p>
          <a:p>
            <a:r>
              <a:rPr lang="de-DE" dirty="0" smtClean="0"/>
              <a:t>Elitestudiengang Software-Engineering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Jan Michael </a:t>
            </a:r>
            <a:r>
              <a:rPr lang="de-DE" dirty="0" smtClean="0"/>
              <a:t>Auer, Manuel </a:t>
            </a:r>
            <a:r>
              <a:rPr lang="de-DE" dirty="0" err="1" smtClean="0"/>
              <a:t>Gerding</a:t>
            </a:r>
            <a:r>
              <a:rPr lang="de-DE" dirty="0" smtClean="0"/>
              <a:t>, Philip Schäfer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1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497724"/>
            <a:ext cx="7543800" cy="3915103"/>
          </a:xfrm>
        </p:spPr>
        <p:txBody>
          <a:bodyPr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Technologien &amp; Architektur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Sitzverteilungsalgorithmus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/>
              <a:t>Leistungsfähigkeit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</a:pPr>
            <a:r>
              <a:rPr lang="de-DE" sz="2800" dirty="0" smtClean="0"/>
              <a:t>Demo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 20" descr="architektur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7" y="1176545"/>
            <a:ext cx="7558127" cy="450491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Technologien &amp; Architektur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09217" y="804511"/>
            <a:ext cx="8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rial"/>
                <a:cs typeface="Arial"/>
              </a:rPr>
              <a:t>Client</a:t>
            </a:r>
            <a:endParaRPr lang="de-DE" b="1" dirty="0">
              <a:latin typeface="Arial"/>
              <a:cs typeface="Arial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00334" y="3000431"/>
            <a:ext cx="461665" cy="8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b="1" dirty="0" smtClean="0">
                <a:latin typeface="Arial"/>
                <a:cs typeface="Arial"/>
              </a:rPr>
              <a:t>Server</a:t>
            </a:r>
            <a:endParaRPr lang="de-DE" b="1" dirty="0">
              <a:latin typeface="Arial"/>
              <a:cs typeface="Arial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205174" y="5652240"/>
            <a:ext cx="142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rial"/>
                <a:cs typeface="Arial"/>
              </a:rPr>
              <a:t>Datenbank</a:t>
            </a:r>
            <a:endParaRPr lang="de-DE" b="1" dirty="0">
              <a:latin typeface="Arial"/>
              <a:cs typeface="Arial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276266" y="2120034"/>
            <a:ext cx="11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Arial"/>
                <a:cs typeface="Arial"/>
              </a:rPr>
              <a:t>Importer</a:t>
            </a:r>
            <a:endParaRPr lang="de-DE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6307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033034"/>
            <a:ext cx="7543800" cy="4583952"/>
          </a:xfrm>
        </p:spPr>
        <p:txBody>
          <a:bodyPr anchor="t" anchorCtr="0">
            <a:normAutofit fontScale="92500"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viele Sitze stehen einem Bundesland zu</a:t>
            </a:r>
            <a:r>
              <a:rPr lang="de-DE" dirty="0" smtClean="0"/>
              <a:t>?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verteilt sich das Sitzkontingent eines Bundeslandes auf die zu berücksichtigenden Parteien, die in diesem Bundesland mit einer Landesliste angetreten sind</a:t>
            </a:r>
            <a:r>
              <a:rPr lang="de-DE" dirty="0" smtClean="0"/>
              <a:t>?</a:t>
            </a:r>
            <a:endParaRPr lang="de-DE" dirty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Wie viele Sitze bekommt eine Partei nachdem Schritt 1 und 2 durchgeführt wurden</a:t>
            </a:r>
            <a:r>
              <a:rPr lang="de-DE" dirty="0" smtClean="0"/>
              <a:t>?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viele Sitze müsste der Bundestag dann insgesamt haben, damit alle Parteien auch die für sie ermittelte Mindestsitzzahl erhalten? </a:t>
            </a:r>
            <a:endParaRPr lang="de-DE" dirty="0" smtClean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dirty="0" smtClean="0"/>
              <a:t>Wie </a:t>
            </a:r>
            <a:r>
              <a:rPr lang="de-DE" dirty="0"/>
              <a:t>viele Sitze einer Partei entfallen auf ihre Landeslisten</a:t>
            </a:r>
            <a:r>
              <a:rPr lang="de-DE" dirty="0" smtClean="0"/>
              <a:t>?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Sitzverteilungsalgorithmus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761999" y="2942713"/>
            <a:ext cx="7543800" cy="301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WITH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>
                <a:latin typeface="Menlo Regular"/>
                <a:cs typeface="Menlo Regular"/>
              </a:rPr>
              <a:t>highest</a:t>
            </a:r>
            <a:r>
              <a:rPr lang="de-DE" sz="1900" dirty="0">
                <a:latin typeface="Menlo Regular"/>
                <a:cs typeface="Menlo Regular"/>
              </a:rPr>
              <a:t> (</a:t>
            </a:r>
            <a:r>
              <a:rPr lang="de-DE" sz="1900" dirty="0" err="1">
                <a:latin typeface="Menlo Regular"/>
                <a:cs typeface="Menlo Regular"/>
              </a:rPr>
              <a:t>state_id</a:t>
            </a:r>
            <a:r>
              <a:rPr lang="de-DE" sz="1900" dirty="0">
                <a:latin typeface="Menlo Regular"/>
                <a:cs typeface="Menlo Regular"/>
              </a:rPr>
              <a:t>, rank)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AS</a:t>
            </a:r>
            <a:r>
              <a:rPr lang="de-DE" sz="19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>
                <a:latin typeface="Menlo Regular"/>
                <a:cs typeface="Menlo Regular"/>
              </a:rPr>
              <a:t>(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>
                <a:latin typeface="Menlo Regular"/>
                <a:cs typeface="Menlo Regular"/>
              </a:rPr>
              <a:t> </a:t>
            </a:r>
            <a:r>
              <a:rPr lang="de-DE" sz="1900" dirty="0">
                <a:latin typeface="Menlo Regular"/>
                <a:cs typeface="Menlo Regular"/>
              </a:rPr>
              <a:t>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SELECT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>
                <a:latin typeface="Menlo Regular"/>
                <a:cs typeface="Menlo Regular"/>
              </a:rPr>
              <a:t>state_id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i="1" dirty="0" err="1">
                <a:solidFill>
                  <a:srgbClr val="008000"/>
                </a:solidFill>
                <a:latin typeface="Menlo Regular"/>
                <a:cs typeface="Menlo Regular"/>
              </a:rPr>
              <a:t>row_number</a:t>
            </a:r>
            <a:r>
              <a:rPr lang="de-DE" sz="1900" dirty="0">
                <a:latin typeface="Menlo Regular"/>
                <a:cs typeface="Menlo Regular"/>
              </a:rPr>
              <a:t>()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OVER</a:t>
            </a:r>
            <a:r>
              <a:rPr lang="de-DE" sz="19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smtClean="0">
                <a:latin typeface="Menlo Regular"/>
                <a:cs typeface="Menlo Regular"/>
              </a:rPr>
              <a:t>(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 smtClean="0">
                <a:latin typeface="Menlo Regular"/>
                <a:cs typeface="Menlo Regular"/>
              </a:rPr>
              <a:t>   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PARTITION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BY </a:t>
            </a:r>
            <a:r>
              <a:rPr lang="de-DE" sz="1900" dirty="0" err="1">
                <a:latin typeface="Menlo Regular"/>
                <a:cs typeface="Menlo Regular"/>
              </a:rPr>
              <a:t>election_id</a:t>
            </a:r>
            <a:r>
              <a:rPr lang="de-DE" sz="1900" dirty="0">
                <a:latin typeface="Menlo Regular"/>
                <a:cs typeface="Menlo Regular"/>
              </a:rPr>
              <a:t> </a:t>
            </a:r>
            <a:endParaRPr lang="de-DE" sz="1900" dirty="0" smtClean="0">
              <a:latin typeface="Menlo Regular"/>
              <a:cs typeface="Menlo Regular"/>
            </a:endParaRP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>
                <a:latin typeface="Menlo Regular"/>
                <a:cs typeface="Menlo Regular"/>
              </a:rPr>
              <a:t> </a:t>
            </a:r>
            <a:r>
              <a:rPr lang="de-DE" sz="1900" dirty="0" smtClean="0">
                <a:latin typeface="Menlo Regular"/>
                <a:cs typeface="Menlo Regular"/>
              </a:rPr>
              <a:t>  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ORDER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BY </a:t>
            </a:r>
            <a:r>
              <a:rPr lang="de-DE" sz="1900" dirty="0" err="1">
                <a:latin typeface="Menlo Regular"/>
                <a:cs typeface="Menlo Regular"/>
              </a:rPr>
              <a:t>population</a:t>
            </a:r>
            <a:r>
              <a:rPr lang="de-DE" sz="1900" dirty="0">
                <a:latin typeface="Menlo Regular"/>
                <a:cs typeface="Menlo Regular"/>
              </a:rPr>
              <a:t> / (i - </a:t>
            </a:r>
            <a:r>
              <a:rPr lang="de-DE" sz="1900" dirty="0" smtClean="0">
                <a:solidFill>
                  <a:srgbClr val="3366FF"/>
                </a:solidFill>
                <a:latin typeface="Menlo Regular"/>
                <a:cs typeface="Menlo Regular"/>
              </a:rPr>
              <a:t>0.5</a:t>
            </a:r>
            <a:r>
              <a:rPr lang="de-DE" sz="1900" dirty="0">
                <a:latin typeface="Menlo Regular"/>
                <a:cs typeface="Menlo Regular"/>
              </a:rPr>
              <a:t>) </a:t>
            </a: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DESC</a:t>
            </a:r>
            <a:r>
              <a:rPr lang="de-DE" sz="1900" dirty="0">
                <a:latin typeface="Menlo Regular"/>
                <a:cs typeface="Menlo Regular"/>
              </a:rPr>
              <a:t>)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 smtClean="0">
                <a:latin typeface="Menlo Regular"/>
                <a:cs typeface="Menlo Regular"/>
              </a:rPr>
              <a:t>  </a:t>
            </a: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FROM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>
                <a:latin typeface="Menlo Regular"/>
                <a:cs typeface="Menlo Regular"/>
              </a:rPr>
              <a:t>state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i="1" dirty="0" err="1">
                <a:solidFill>
                  <a:srgbClr val="008000"/>
                </a:solidFill>
                <a:latin typeface="Menlo Regular"/>
                <a:cs typeface="Menlo Regular"/>
              </a:rPr>
              <a:t>generate_series</a:t>
            </a:r>
            <a:r>
              <a:rPr lang="de-DE" sz="1900" dirty="0">
                <a:latin typeface="Menlo Regular"/>
                <a:cs typeface="Menlo Regular"/>
              </a:rPr>
              <a:t>(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1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598</a:t>
            </a:r>
            <a:r>
              <a:rPr lang="de-DE" sz="1900" dirty="0">
                <a:latin typeface="Menlo Regular"/>
                <a:cs typeface="Menlo Regular"/>
              </a:rPr>
              <a:t>) i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dirty="0" smtClean="0">
                <a:latin typeface="Menlo Regular"/>
                <a:cs typeface="Menlo Regular"/>
              </a:rPr>
              <a:t>)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SELECT</a:t>
            </a:r>
            <a:r>
              <a:rPr lang="de-DE" sz="1900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 smtClean="0">
                <a:latin typeface="Menlo Regular"/>
                <a:cs typeface="Menlo Regular"/>
              </a:rPr>
              <a:t>state_id</a:t>
            </a:r>
            <a:r>
              <a:rPr lang="de-DE" sz="1900" dirty="0">
                <a:latin typeface="Menlo Regular"/>
                <a:cs typeface="Menlo Regular"/>
              </a:rPr>
              <a:t>, </a:t>
            </a:r>
            <a:r>
              <a:rPr lang="de-DE" sz="1900" i="1" dirty="0" err="1">
                <a:solidFill>
                  <a:srgbClr val="008000"/>
                </a:solidFill>
                <a:latin typeface="Menlo Regular"/>
                <a:cs typeface="Menlo Regular"/>
              </a:rPr>
              <a:t>count</a:t>
            </a:r>
            <a:r>
              <a:rPr lang="de-DE" sz="1900" dirty="0">
                <a:latin typeface="Menlo Regular"/>
                <a:cs typeface="Menlo Regular"/>
              </a:rPr>
              <a:t>(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1</a:t>
            </a:r>
            <a:r>
              <a:rPr lang="de-DE" sz="1900" dirty="0">
                <a:latin typeface="Menlo Regular"/>
                <a:cs typeface="Menlo Regular"/>
              </a:rPr>
              <a:t>)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>
                <a:solidFill>
                  <a:srgbClr val="000090"/>
                </a:solidFill>
                <a:latin typeface="Menlo Regular"/>
                <a:cs typeface="Menlo Regular"/>
              </a:rPr>
              <a:t>FROM</a:t>
            </a:r>
            <a:r>
              <a:rPr lang="de-DE" sz="1900" dirty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de-DE" sz="1900" dirty="0" err="1" smtClean="0">
                <a:latin typeface="Menlo Regular"/>
                <a:cs typeface="Menlo Regular"/>
              </a:rPr>
              <a:t>highest</a:t>
            </a:r>
            <a:endParaRPr lang="de-DE" sz="1900" dirty="0">
              <a:latin typeface="Menlo Regular"/>
              <a:cs typeface="Menlo Regular"/>
            </a:endParaRP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WHERE </a:t>
            </a:r>
            <a:r>
              <a:rPr lang="de-DE" sz="1900" dirty="0" smtClean="0">
                <a:latin typeface="Menlo Regular"/>
                <a:cs typeface="Menlo Regular"/>
              </a:rPr>
              <a:t>rank </a:t>
            </a:r>
            <a:r>
              <a:rPr lang="de-DE" sz="1900" dirty="0">
                <a:latin typeface="Menlo Regular"/>
                <a:cs typeface="Menlo Regular"/>
              </a:rPr>
              <a:t>&lt;= </a:t>
            </a:r>
            <a:r>
              <a:rPr lang="de-DE" sz="1900" dirty="0">
                <a:solidFill>
                  <a:srgbClr val="3366FF"/>
                </a:solidFill>
                <a:latin typeface="Menlo Regular"/>
                <a:cs typeface="Menlo Regular"/>
              </a:rPr>
              <a:t>598</a:t>
            </a:r>
          </a:p>
          <a:p>
            <a:pPr marL="444500" indent="-444500">
              <a:buClr>
                <a:schemeClr val="bg1">
                  <a:lumMod val="65000"/>
                </a:schemeClr>
              </a:buClr>
              <a:buSzPct val="80000"/>
              <a:buFont typeface="Wingdings" charset="2"/>
              <a:buAutoNum type="arabicPlain"/>
            </a:pPr>
            <a:r>
              <a:rPr lang="de-DE" sz="19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GROUP BY </a:t>
            </a:r>
            <a:r>
              <a:rPr lang="de-DE" sz="1900" dirty="0" err="1" smtClean="0">
                <a:latin typeface="Menlo Regular"/>
                <a:cs typeface="Menlo Regular"/>
              </a:rPr>
              <a:t>state_id</a:t>
            </a:r>
            <a:endParaRPr lang="de-DE" sz="19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949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450083"/>
              </p:ext>
            </p:extLst>
          </p:nvPr>
        </p:nvGraphicFramePr>
        <p:xfrm>
          <a:off x="761999" y="1305951"/>
          <a:ext cx="7543800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F6842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Lucida Grande"/>
                          <a:cs typeface="Lucida Grande"/>
                        </a:rPr>
                        <a:t>t</a:t>
                      </a:r>
                      <a:r>
                        <a:rPr lang="de-DE" sz="2000" baseline="0" dirty="0" smtClean="0">
                          <a:latin typeface="Lucida Grande"/>
                          <a:cs typeface="Lucida Grande"/>
                        </a:rPr>
                        <a:t> = 500ms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F6842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Lucida Grande"/>
                          <a:cs typeface="Lucida Grande"/>
                        </a:rPr>
                        <a:t>t</a:t>
                      </a:r>
                      <a:r>
                        <a:rPr lang="de-DE" sz="2000" baseline="0" dirty="0" smtClean="0">
                          <a:latin typeface="Lucida Grande"/>
                          <a:cs typeface="Lucida Grande"/>
                        </a:rPr>
                        <a:t> = 1.000ms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F6842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aseline="0" dirty="0" smtClean="0">
                          <a:latin typeface="Lucida Grande"/>
                          <a:cs typeface="Lucida Grande"/>
                        </a:rPr>
                        <a:t>n = 10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3.088,78ms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2.792,44ms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latin typeface="Lucida Grande"/>
                          <a:cs typeface="Lucida Grande"/>
                        </a:rPr>
                        <a:t>n</a:t>
                      </a:r>
                      <a:r>
                        <a:rPr lang="de-DE" sz="2000" dirty="0" smtClean="0">
                          <a:latin typeface="Lucida Grande"/>
                          <a:cs typeface="Lucida Grande"/>
                        </a:rPr>
                        <a:t> = 20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6.066,33ms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kern="1200" dirty="0" smtClean="0">
                          <a:solidFill>
                            <a:schemeClr val="dk1"/>
                          </a:solidFill>
                          <a:latin typeface="Lucida Grande"/>
                          <a:ea typeface="+mn-ea"/>
                          <a:cs typeface="Lucida Grande"/>
                        </a:rPr>
                        <a:t>5.880,29ms</a:t>
                      </a:r>
                      <a:endParaRPr lang="de-DE" sz="2000" dirty="0"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Leistungsfähigkeit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82626" y="3036156"/>
            <a:ext cx="7699373" cy="284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tabLst>
                <a:tab pos="1887538" algn="l"/>
              </a:tabLst>
            </a:pPr>
            <a:r>
              <a:rPr lang="es-ES_tradnl" b="1" dirty="0" smtClean="0">
                <a:solidFill>
                  <a:srgbClr val="F68420"/>
                </a:solidFill>
                <a:latin typeface="+mj-lt"/>
              </a:rPr>
              <a:t>Systemkonfiguration</a:t>
            </a:r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es-ES_tradnl" b="1" dirty="0" smtClean="0"/>
              <a:t>CPU</a:t>
            </a:r>
            <a:r>
              <a:rPr lang="es-ES_tradnl" b="1" dirty="0"/>
              <a:t>:</a:t>
            </a:r>
            <a:r>
              <a:rPr lang="es-ES_tradnl" dirty="0"/>
              <a:t>	Intel Core i5-2520M, 2.5 GHz</a:t>
            </a:r>
          </a:p>
          <a:p>
            <a:pPr>
              <a:lnSpc>
                <a:spcPct val="120000"/>
              </a:lnSpc>
              <a:tabLst>
                <a:tab pos="180975" algn="l"/>
                <a:tab pos="271463" algn="l"/>
                <a:tab pos="1887538" algn="l"/>
              </a:tabLst>
            </a:pPr>
            <a:r>
              <a:rPr lang="es-ES_tradnl" dirty="0" smtClean="0"/>
              <a:t>	</a:t>
            </a:r>
            <a:r>
              <a:rPr lang="es-ES_tradnl" i="1" dirty="0" smtClean="0"/>
              <a:t>Level 1:</a:t>
            </a:r>
            <a:r>
              <a:rPr lang="es-ES_tradnl" dirty="0" smtClean="0"/>
              <a:t> 	2x </a:t>
            </a:r>
            <a:r>
              <a:rPr lang="es-ES_tradnl" dirty="0"/>
              <a:t>32KB instruction caches, 2x 32KB data caches</a:t>
            </a:r>
          </a:p>
          <a:p>
            <a:pPr>
              <a:lnSpc>
                <a:spcPct val="120000"/>
              </a:lnSpc>
              <a:tabLst>
                <a:tab pos="180975" algn="l"/>
                <a:tab pos="271463" algn="l"/>
                <a:tab pos="1887538" algn="l"/>
              </a:tabLst>
            </a:pPr>
            <a:r>
              <a:rPr lang="it-IT" dirty="0" smtClean="0"/>
              <a:t>	</a:t>
            </a:r>
            <a:r>
              <a:rPr lang="it-IT" i="1" dirty="0" smtClean="0"/>
              <a:t>Level </a:t>
            </a:r>
            <a:r>
              <a:rPr lang="it-IT" i="1" dirty="0"/>
              <a:t>2:</a:t>
            </a:r>
            <a:r>
              <a:rPr lang="it-IT" dirty="0"/>
              <a:t> </a:t>
            </a:r>
            <a:r>
              <a:rPr lang="it-IT" dirty="0" smtClean="0"/>
              <a:t>	2x </a:t>
            </a:r>
            <a:r>
              <a:rPr lang="it-IT" dirty="0"/>
              <a:t>256 KB</a:t>
            </a:r>
          </a:p>
          <a:p>
            <a:pPr>
              <a:lnSpc>
                <a:spcPct val="120000"/>
              </a:lnSpc>
              <a:tabLst>
                <a:tab pos="180975" algn="l"/>
                <a:tab pos="271463" algn="l"/>
                <a:tab pos="1887538" algn="l"/>
              </a:tabLst>
            </a:pPr>
            <a:r>
              <a:rPr lang="it-IT" dirty="0" smtClean="0"/>
              <a:t>	</a:t>
            </a:r>
            <a:r>
              <a:rPr lang="it-IT" i="1" dirty="0" smtClean="0"/>
              <a:t>Level </a:t>
            </a:r>
            <a:r>
              <a:rPr lang="it-IT" i="1" dirty="0"/>
              <a:t>3:</a:t>
            </a:r>
            <a:r>
              <a:rPr lang="it-IT" dirty="0"/>
              <a:t> </a:t>
            </a:r>
            <a:r>
              <a:rPr lang="it-IT" dirty="0" smtClean="0"/>
              <a:t>	3MB</a:t>
            </a:r>
            <a:r>
              <a:rPr lang="it-IT" dirty="0"/>
              <a:t>	</a:t>
            </a:r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it-IT" b="1" dirty="0"/>
              <a:t>RAM:</a:t>
            </a:r>
            <a:r>
              <a:rPr lang="it-IT" dirty="0"/>
              <a:t>	4 GB	</a:t>
            </a:r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it-IT" b="1" dirty="0"/>
              <a:t>Festplatte:</a:t>
            </a:r>
            <a:r>
              <a:rPr lang="it-IT" dirty="0"/>
              <a:t>	Seagate Momentus 7200.4 </a:t>
            </a:r>
            <a:r>
              <a:rPr lang="it-IT" dirty="0" smtClean="0"/>
              <a:t>500GB (Zugriffszeit </a:t>
            </a:r>
            <a:r>
              <a:rPr lang="it-IT" dirty="0"/>
              <a:t>12 </a:t>
            </a:r>
            <a:r>
              <a:rPr lang="it-IT" dirty="0" smtClean="0"/>
              <a:t>ms)</a:t>
            </a:r>
            <a:endParaRPr lang="it-IT" dirty="0"/>
          </a:p>
          <a:p>
            <a:pPr>
              <a:lnSpc>
                <a:spcPct val="120000"/>
              </a:lnSpc>
              <a:tabLst>
                <a:tab pos="1887538" algn="l"/>
              </a:tabLst>
            </a:pPr>
            <a:r>
              <a:rPr lang="it-IT" b="1" dirty="0" err="1"/>
              <a:t>Betriebssystem</a:t>
            </a:r>
            <a:r>
              <a:rPr lang="it-IT" b="1" dirty="0"/>
              <a:t>:</a:t>
            </a:r>
            <a:r>
              <a:rPr lang="it-IT" dirty="0"/>
              <a:t>	Windows 7 (64bit)	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07351" y="2494671"/>
            <a:ext cx="3698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err="1" smtClean="0"/>
              <a:t>n</a:t>
            </a:r>
            <a:r>
              <a:rPr lang="de-DE" sz="1100" dirty="0" smtClean="0"/>
              <a:t> .. Anzahl von Verbindungen	</a:t>
            </a:r>
            <a:r>
              <a:rPr lang="de-DE" sz="1100" b="1" dirty="0" smtClean="0"/>
              <a:t>t</a:t>
            </a:r>
            <a:r>
              <a:rPr lang="de-DE" sz="1100" dirty="0" smtClean="0"/>
              <a:t> .. Abstand der Verbindungen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992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1999" y="2720888"/>
            <a:ext cx="7543800" cy="831718"/>
          </a:xfrm>
        </p:spPr>
        <p:txBody>
          <a:bodyPr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4000" b="1" i="1" dirty="0" smtClean="0"/>
              <a:t>Demo</a:t>
            </a:r>
            <a:endParaRPr lang="de-DE" sz="4000" b="1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942662" y="389573"/>
            <a:ext cx="3689350" cy="352425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Jan Auer, Manuel Gerding, Philip Schäfer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937315" y="389573"/>
            <a:ext cx="3689350" cy="352425"/>
          </a:xfrm>
        </p:spPr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pic>
        <p:nvPicPr>
          <p:cNvPr id="8" name="Bild 7" descr="bundesadler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08" y="2021035"/>
            <a:ext cx="3021384" cy="28159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120248" y="6258611"/>
            <a:ext cx="12617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50" dirty="0" smtClean="0"/>
              <a:t>Bild: uni</a:t>
            </a:r>
            <a:r>
              <a:rPr lang="de-DE" sz="1050" dirty="0"/>
              <a:t>-</a:t>
            </a:r>
            <a:r>
              <a:rPr lang="de-DE" sz="1050" dirty="0" err="1" smtClean="0"/>
              <a:t>giessen.de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00502733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Schwarz .thmx</Template>
  <TotalTime>0</TotalTime>
  <Words>278</Words>
  <Application>Microsoft Macintosh PowerPoint</Application>
  <PresentationFormat>Bildschirmpräsentation (4:3)</PresentationFormat>
  <Paragraphs>69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Zeitungspapier</vt:lpstr>
      <vt:lpstr>PowerPoint-Präsentation</vt:lpstr>
      <vt:lpstr>Projekt, Datenbanksysteme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Datenbanksysteme</dc:title>
  <dc:creator>Microsoft Office User</dc:creator>
  <cp:lastModifiedBy>Jan Michael Auer</cp:lastModifiedBy>
  <cp:revision>46</cp:revision>
  <dcterms:created xsi:type="dcterms:W3CDTF">2014-01-21T19:12:35Z</dcterms:created>
  <dcterms:modified xsi:type="dcterms:W3CDTF">2014-01-24T13:28:55Z</dcterms:modified>
</cp:coreProperties>
</file>