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65" r:id="rId5"/>
    <p:sldId id="266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  <a:srgbClr val="333333"/>
    <a:srgbClr val="F5F5F5"/>
    <a:srgbClr val="F68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8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E9658-922E-1446-8D67-07A05034B11D}" type="datetimeFigureOut">
              <a:rPr lang="de-DE" smtClean="0"/>
              <a:t>23/01/14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22A0A-573A-9049-99D6-16F5B60CB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2112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45E2C-55D3-9F48-AC81-1DE0B06D30F4}" type="datetimeFigureOut">
              <a:rPr lang="de-DE" smtClean="0"/>
              <a:t>23/01/14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E8D2D-D2F5-9642-A0D7-19654D6CF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24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E8D2D-D2F5-9642-A0D7-19654D6CF2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17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Sitzverteilung vollständig in SQL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Materialized</a:t>
            </a:r>
            <a:r>
              <a:rPr lang="de-DE" dirty="0" smtClean="0"/>
              <a:t> Views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E8D2D-D2F5-9642-A0D7-19654D6CF2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17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2983"/>
            <a:ext cx="9144000" cy="3503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B6ED-5864-CF4C-817A-3FB709F5DE13}" type="datetime1">
              <a:rPr lang="en-US" smtClean="0"/>
              <a:t>23/01/14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0938" y="575427"/>
            <a:ext cx="1859978" cy="1739626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 userDrawn="1"/>
        </p:nvSpPr>
        <p:spPr>
          <a:xfrm>
            <a:off x="2749902" y="615112"/>
            <a:ext cx="5635274" cy="1769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8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5400" dirty="0" smtClean="0">
                <a:solidFill>
                  <a:schemeClr val="bg1"/>
                </a:solidFill>
              </a:rPr>
              <a:t>Wahlinformations-system</a:t>
            </a:r>
            <a:endParaRPr lang="de-DE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E175-C0F4-5C4C-A8FA-0DADCA4A648C}" type="datetime1">
              <a:rPr lang="en-US" smtClean="0"/>
              <a:t>23/01/14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6CBC-07CA-3049-932D-0F621D5882D7}" type="datetime1">
              <a:rPr lang="en-US" smtClean="0"/>
              <a:t>23/01/14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3886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CFC6-54E5-9F4E-9F23-771F7EDEC23A}" type="datetime1">
              <a:rPr lang="en-US" smtClean="0"/>
              <a:t>23/01/14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3048000"/>
          </a:xfrm>
          <a:prstGeom prst="rect">
            <a:avLst/>
          </a:prstGeom>
          <a:solidFill>
            <a:srgbClr val="F68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  <a:prstGeom prst="rect">
            <a:avLst/>
          </a:prstGeo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15D-B26D-4C40-A898-C196925B36C5}" type="datetime1">
              <a:rPr lang="en-US" smtClean="0"/>
              <a:t>23/01/14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3681-2691-1244-81A5-5DEFA9A55968}" type="datetime1">
              <a:rPr lang="en-US" smtClean="0"/>
              <a:t>23/01/14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103606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755730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103606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755730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336D-603C-6840-8941-D14C5EB42324}" type="datetime1">
              <a:rPr lang="en-US" smtClean="0"/>
              <a:t>23/01/14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638744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638744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CE5A-A646-154F-8C8B-9ECE221FFE2B}" type="datetime1">
              <a:rPr lang="en-US" smtClean="0"/>
              <a:t>23/01/14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542B-B047-F84E-8D15-AB6D723FED92}" type="datetime1">
              <a:rPr lang="en-US" smtClean="0"/>
              <a:t>23/01/14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96BD-92B3-834F-812E-A58AC89CD135}" type="datetime1">
              <a:rPr lang="en-US" smtClean="0"/>
              <a:t>23/01/14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C2CE-A0FC-7141-AF65-36DF018D98EE}" type="datetime1">
              <a:rPr lang="en-US" smtClean="0"/>
              <a:t>23/01/14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00EB746-111B-514A-BDA9-2D694A62EC1B}" type="datetime1">
              <a:rPr lang="en-US" smtClean="0"/>
              <a:t>23/01/14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de-DE" smtClean="0"/>
              <a:t>Jan Auer, Manuel Gerding, Philip Schäfer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68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40038"/>
            <a:ext cx="9144000" cy="842076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7229" y="24177"/>
            <a:ext cx="707396" cy="661623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 userDrawn="1"/>
        </p:nvSpPr>
        <p:spPr>
          <a:xfrm>
            <a:off x="929544" y="-101092"/>
            <a:ext cx="5635274" cy="555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8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</a:rPr>
              <a:t>Wahlinformationssystem</a:t>
            </a:r>
            <a:endParaRPr lang="de-DE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7200" dirty="0" smtClean="0"/>
              <a:t>Datenbanksysteme</a:t>
            </a:r>
            <a:endParaRPr lang="de-DE" sz="7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2000" y="4287876"/>
            <a:ext cx="6858000" cy="990600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Technische Universität München,</a:t>
            </a:r>
          </a:p>
          <a:p>
            <a:r>
              <a:rPr lang="de-DE" dirty="0" smtClean="0"/>
              <a:t>Elitestudiengang Software-Engineering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38" y="575427"/>
            <a:ext cx="1859978" cy="1739626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2749902" y="615112"/>
            <a:ext cx="5635274" cy="1769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8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5400" dirty="0" smtClean="0">
                <a:solidFill>
                  <a:schemeClr val="bg1"/>
                </a:solidFill>
              </a:rPr>
              <a:t>Wahlinformations-system</a:t>
            </a:r>
            <a:endParaRPr lang="de-DE" sz="5400" dirty="0">
              <a:solidFill>
                <a:schemeClr val="bg1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16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033035"/>
            <a:ext cx="7543800" cy="3886200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Technologien </a:t>
            </a:r>
            <a:r>
              <a:rPr lang="de-DE" dirty="0" smtClean="0"/>
              <a:t>&amp; Architektur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Sitzverteilungsalgorithmus</a:t>
            </a:r>
          </a:p>
          <a:p>
            <a:pPr>
              <a:lnSpc>
                <a:spcPct val="150000"/>
              </a:lnSpc>
            </a:pPr>
            <a:r>
              <a:rPr lang="de-DE" dirty="0"/>
              <a:t>Leistungsfähigkeit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Demo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endParaRPr lang="de-DE" dirty="0" smtClean="0"/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1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Technologien &amp; Architektur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61906" y="1160774"/>
            <a:ext cx="82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Arial"/>
                <a:cs typeface="Arial"/>
              </a:rPr>
              <a:t>Client</a:t>
            </a:r>
            <a:endParaRPr lang="de-DE" i="1" dirty="0">
              <a:latin typeface="Arial"/>
              <a:cs typeface="Arial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6424" y="3337088"/>
            <a:ext cx="91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Arial"/>
                <a:cs typeface="Arial"/>
              </a:rPr>
              <a:t>Server</a:t>
            </a:r>
            <a:endParaRPr lang="de-DE" i="1" dirty="0">
              <a:latin typeface="Arial"/>
              <a:cs typeface="Arial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9313" y="5336734"/>
            <a:ext cx="93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Arial"/>
                <a:cs typeface="Arial"/>
              </a:rPr>
              <a:t>Daten-</a:t>
            </a:r>
          </a:p>
          <a:p>
            <a:r>
              <a:rPr lang="de-DE" i="1" dirty="0" err="1" smtClean="0">
                <a:latin typeface="Arial"/>
                <a:cs typeface="Arial"/>
              </a:rPr>
              <a:t>bank</a:t>
            </a:r>
            <a:endParaRPr lang="de-DE" i="1" dirty="0">
              <a:latin typeface="Arial"/>
              <a:cs typeface="Arial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912126" y="4970742"/>
            <a:ext cx="109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Arial"/>
                <a:cs typeface="Arial"/>
              </a:rPr>
              <a:t>Importer</a:t>
            </a:r>
            <a:endParaRPr lang="de-DE" i="1" dirty="0">
              <a:latin typeface="Arial"/>
              <a:cs typeface="Arial"/>
            </a:endParaRPr>
          </a:p>
        </p:txBody>
      </p:sp>
      <p:pic>
        <p:nvPicPr>
          <p:cNvPr id="21" name="Bild 20" descr="architektur cop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4" y="950339"/>
            <a:ext cx="8033537" cy="478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3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033035"/>
            <a:ext cx="7543800" cy="3886200"/>
          </a:xfrm>
        </p:spPr>
        <p:txBody>
          <a:bodyPr anchor="t" anchorCtr="0">
            <a:normAutofit fontScale="92500"/>
          </a:bodyPr>
          <a:lstStyle/>
          <a:p>
            <a:r>
              <a:rPr lang="de-DE" dirty="0" smtClean="0"/>
              <a:t>Wie </a:t>
            </a:r>
            <a:r>
              <a:rPr lang="de-DE" dirty="0"/>
              <a:t>viele Sitze stehen einem Bundesland zu</a:t>
            </a:r>
            <a:r>
              <a:rPr lang="de-DE" dirty="0" smtClean="0"/>
              <a:t>?</a:t>
            </a:r>
          </a:p>
          <a:p>
            <a:r>
              <a:rPr lang="de-DE" dirty="0" smtClean="0"/>
              <a:t>Wie </a:t>
            </a:r>
            <a:r>
              <a:rPr lang="de-DE" dirty="0"/>
              <a:t>verteilt sich das Sitzkontingent eines Bundeslandes auf die zu berücksichtigenden Parteien, die in diesem Bundesland mit einer Landesliste angetreten sind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/>
              <a:t>Wie viele Sitze bekommt eine Partei nachdem Schritt 1 und 2 durchgeführt wurden</a:t>
            </a:r>
            <a:r>
              <a:rPr lang="de-DE" dirty="0" smtClean="0"/>
              <a:t>?</a:t>
            </a:r>
          </a:p>
          <a:p>
            <a:r>
              <a:rPr lang="de-DE" dirty="0" smtClean="0"/>
              <a:t>Wie </a:t>
            </a:r>
            <a:r>
              <a:rPr lang="de-DE" dirty="0"/>
              <a:t>viele Sitze müsste der Bundestag dann insgesamt haben, damit alle Parteien auch die für sie ermittelte Mindestsitzzahl erhalten? </a:t>
            </a:r>
            <a:endParaRPr lang="de-DE" dirty="0" smtClean="0"/>
          </a:p>
          <a:p>
            <a:r>
              <a:rPr lang="de-DE" dirty="0" smtClean="0"/>
              <a:t>Wie </a:t>
            </a:r>
            <a:r>
              <a:rPr lang="de-DE" dirty="0"/>
              <a:t>viele Sitze einer Partei entfallen auf ihre Landeslisten</a:t>
            </a:r>
            <a:r>
              <a:rPr lang="de-DE" dirty="0" smtClean="0"/>
              <a:t>?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Sitzverteilungsalgorithmus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523864" y="4731448"/>
            <a:ext cx="8309638" cy="1477328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Menlo Regular"/>
                <a:cs typeface="Menlo Regular"/>
              </a:rPr>
              <a:t> WITH </a:t>
            </a:r>
            <a:r>
              <a:rPr lang="de-DE" dirty="0" err="1">
                <a:latin typeface="Menlo Regular"/>
                <a:cs typeface="Menlo Regular"/>
              </a:rPr>
              <a:t>highest</a:t>
            </a:r>
            <a:r>
              <a:rPr lang="de-DE" dirty="0">
                <a:latin typeface="Menlo Regular"/>
                <a:cs typeface="Menlo Regular"/>
              </a:rPr>
              <a:t> (</a:t>
            </a:r>
            <a:r>
              <a:rPr lang="de-DE" dirty="0" err="1">
                <a:latin typeface="Menlo Regular"/>
                <a:cs typeface="Menlo Regular"/>
              </a:rPr>
              <a:t>state_id</a:t>
            </a:r>
            <a:r>
              <a:rPr lang="de-DE" dirty="0">
                <a:latin typeface="Menlo Regular"/>
                <a:cs typeface="Menlo Regular"/>
              </a:rPr>
              <a:t>, rank) AS (</a:t>
            </a:r>
          </a:p>
          <a:p>
            <a:r>
              <a:rPr lang="de-DE" dirty="0">
                <a:latin typeface="Menlo Regular"/>
                <a:cs typeface="Menlo Regular"/>
              </a:rPr>
              <a:t>        SELECT </a:t>
            </a:r>
            <a:r>
              <a:rPr lang="de-DE" dirty="0" err="1">
                <a:latin typeface="Menlo Regular"/>
                <a:cs typeface="Menlo Regular"/>
              </a:rPr>
              <a:t>state_id</a:t>
            </a:r>
            <a:r>
              <a:rPr lang="de-DE" dirty="0">
                <a:latin typeface="Menlo Regular"/>
                <a:cs typeface="Menlo Regular"/>
              </a:rPr>
              <a:t>, </a:t>
            </a:r>
            <a:r>
              <a:rPr lang="de-DE" dirty="0" err="1">
                <a:latin typeface="Menlo Regular"/>
                <a:cs typeface="Menlo Regular"/>
              </a:rPr>
              <a:t>row_number</a:t>
            </a:r>
            <a:r>
              <a:rPr lang="de-DE" dirty="0">
                <a:latin typeface="Menlo Regular"/>
                <a:cs typeface="Menlo Regular"/>
              </a:rPr>
              <a:t>() OVER (PARTITION BY </a:t>
            </a:r>
            <a:r>
              <a:rPr lang="de-DE" dirty="0" err="1">
                <a:latin typeface="Menlo Regular"/>
                <a:cs typeface="Menlo Regular"/>
              </a:rPr>
              <a:t>election_id</a:t>
            </a:r>
            <a:r>
              <a:rPr lang="de-DE" dirty="0">
                <a:latin typeface="Menlo Regular"/>
                <a:cs typeface="Menlo Regular"/>
              </a:rPr>
              <a:t> ORDER BY </a:t>
            </a:r>
            <a:r>
              <a:rPr lang="de-DE" dirty="0" err="1">
                <a:latin typeface="Menlo Regular"/>
                <a:cs typeface="Menlo Regular"/>
              </a:rPr>
              <a:t>population</a:t>
            </a:r>
            <a:r>
              <a:rPr lang="de-DE" dirty="0">
                <a:latin typeface="Menlo Regular"/>
                <a:cs typeface="Menlo Regular"/>
              </a:rPr>
              <a:t> / (i - .5) DESC)</a:t>
            </a:r>
          </a:p>
          <a:p>
            <a:r>
              <a:rPr lang="de-DE" dirty="0">
                <a:latin typeface="Menlo Regular"/>
                <a:cs typeface="Menlo Regular"/>
              </a:rPr>
              <a:t>        FROM </a:t>
            </a:r>
            <a:r>
              <a:rPr lang="de-DE" dirty="0" err="1">
                <a:latin typeface="Menlo Regular"/>
                <a:cs typeface="Menlo Regular"/>
              </a:rPr>
              <a:t>state</a:t>
            </a:r>
            <a:r>
              <a:rPr lang="de-DE" dirty="0">
                <a:latin typeface="Menlo Regular"/>
                <a:cs typeface="Menlo Regular"/>
              </a:rPr>
              <a:t>, </a:t>
            </a:r>
            <a:r>
              <a:rPr lang="de-DE" dirty="0" err="1">
                <a:latin typeface="Menlo Regular"/>
                <a:cs typeface="Menlo Regular"/>
              </a:rPr>
              <a:t>generate_series</a:t>
            </a:r>
            <a:r>
              <a:rPr lang="de-DE" dirty="0">
                <a:latin typeface="Menlo Regular"/>
                <a:cs typeface="Menlo Regular"/>
              </a:rPr>
              <a:t>(1, 598) i</a:t>
            </a:r>
          </a:p>
          <a:p>
            <a:r>
              <a:rPr lang="de-DE" dirty="0">
                <a:latin typeface="Menlo Regular"/>
                <a:cs typeface="Menlo Regular"/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26949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8969"/>
              </p:ext>
            </p:extLst>
          </p:nvPr>
        </p:nvGraphicFramePr>
        <p:xfrm>
          <a:off x="682627" y="1727940"/>
          <a:ext cx="7543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r>
                        <a:rPr lang="de-DE" baseline="0" dirty="0" smtClean="0"/>
                        <a:t> = 500ms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r>
                        <a:rPr lang="de-DE" baseline="0" dirty="0" smtClean="0"/>
                        <a:t> = 1.000ms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n = 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3.088,78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2.792,44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</a:t>
                      </a:r>
                      <a:r>
                        <a:rPr lang="de-DE" dirty="0" smtClean="0"/>
                        <a:t> = 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6.066,33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5.880,29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Leistungsfähigkeit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682627" y="3190370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b="1" dirty="0"/>
              <a:t>CPU:</a:t>
            </a:r>
            <a:r>
              <a:rPr lang="es-ES_tradnl" dirty="0"/>
              <a:t>	Intel </a:t>
            </a:r>
            <a:r>
              <a:rPr lang="es-ES_tradnl" dirty="0" err="1"/>
              <a:t>Core</a:t>
            </a:r>
            <a:r>
              <a:rPr lang="es-ES_tradnl" dirty="0"/>
              <a:t> i5-2520M, 2.5 GHz</a:t>
            </a:r>
          </a:p>
          <a:p>
            <a:r>
              <a:rPr lang="es-ES_tradnl" dirty="0"/>
              <a:t>   </a:t>
            </a:r>
            <a:r>
              <a:rPr lang="es-ES_tradnl" dirty="0" err="1"/>
              <a:t>Level</a:t>
            </a:r>
            <a:r>
              <a:rPr lang="es-ES_tradnl" dirty="0"/>
              <a:t> 1: 2x 32KB </a:t>
            </a:r>
            <a:r>
              <a:rPr lang="es-ES_tradnl" dirty="0" err="1"/>
              <a:t>instruction</a:t>
            </a:r>
            <a:r>
              <a:rPr lang="es-ES_tradnl" dirty="0"/>
              <a:t> caches, 2x 32KB data caches</a:t>
            </a:r>
          </a:p>
          <a:p>
            <a:r>
              <a:rPr lang="it-IT" dirty="0"/>
              <a:t>   Level 2: 2x 256 KB</a:t>
            </a:r>
          </a:p>
          <a:p>
            <a:r>
              <a:rPr lang="it-IT" dirty="0"/>
              <a:t>   Level 3: 3MB	</a:t>
            </a:r>
          </a:p>
          <a:p>
            <a:r>
              <a:rPr lang="it-IT" b="1" dirty="0"/>
              <a:t>RAM:</a:t>
            </a:r>
            <a:r>
              <a:rPr lang="it-IT" dirty="0"/>
              <a:t>	4 GB	</a:t>
            </a:r>
          </a:p>
          <a:p>
            <a:r>
              <a:rPr lang="it-IT" b="1" dirty="0" err="1"/>
              <a:t>Festplatte</a:t>
            </a:r>
            <a:r>
              <a:rPr lang="it-IT" b="1" dirty="0"/>
              <a:t>:</a:t>
            </a:r>
            <a:r>
              <a:rPr lang="it-IT" dirty="0"/>
              <a:t>	Seagate </a:t>
            </a:r>
            <a:r>
              <a:rPr lang="it-IT" dirty="0" err="1"/>
              <a:t>Momentus</a:t>
            </a:r>
            <a:r>
              <a:rPr lang="it-IT" dirty="0"/>
              <a:t> 7200.4 500GB</a:t>
            </a:r>
          </a:p>
          <a:p>
            <a:r>
              <a:rPr lang="it-IT" dirty="0"/>
              <a:t>   </a:t>
            </a:r>
            <a:r>
              <a:rPr lang="it-IT" dirty="0" err="1"/>
              <a:t>Zugriffszeit</a:t>
            </a:r>
            <a:r>
              <a:rPr lang="it-IT" dirty="0"/>
              <a:t> 12 </a:t>
            </a:r>
            <a:r>
              <a:rPr lang="it-IT" dirty="0" err="1"/>
              <a:t>ms</a:t>
            </a:r>
            <a:r>
              <a:rPr lang="it-IT" dirty="0"/>
              <a:t>	</a:t>
            </a:r>
          </a:p>
          <a:p>
            <a:r>
              <a:rPr lang="it-IT" b="1" dirty="0" err="1"/>
              <a:t>Betriebssystem</a:t>
            </a:r>
            <a:r>
              <a:rPr lang="it-IT" b="1" dirty="0"/>
              <a:t>:</a:t>
            </a:r>
            <a:r>
              <a:rPr lang="it-IT" dirty="0"/>
              <a:t>	Windows 7 (64bit)	</a:t>
            </a:r>
          </a:p>
        </p:txBody>
      </p:sp>
    </p:spTree>
    <p:extLst>
      <p:ext uri="{BB962C8B-B14F-4D97-AF65-F5344CB8AC3E}">
        <p14:creationId xmlns:p14="http://schemas.microsoft.com/office/powerpoint/2010/main" val="299923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1999" y="2720888"/>
            <a:ext cx="7543800" cy="831718"/>
          </a:xfrm>
        </p:spPr>
        <p:txBody>
          <a:bodyPr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4000" b="1" i="1" dirty="0" smtClean="0"/>
              <a:t>Demo</a:t>
            </a:r>
            <a:endParaRPr lang="de-DE" sz="4000" b="1" i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8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eitungspapier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Zeitungspapier.thmx</Template>
  <TotalTime>0</TotalTime>
  <Words>238</Words>
  <Application>Microsoft Macintosh PowerPoint</Application>
  <PresentationFormat>Bildschirmpräsentation (4:3)</PresentationFormat>
  <Paragraphs>63</Paragraphs>
  <Slides>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Zeitungspapier</vt:lpstr>
      <vt:lpstr>Datenbanksysteme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Datenbanksysteme</dc:title>
  <dc:creator>Microsoft Office User</dc:creator>
  <cp:lastModifiedBy>Microsoft Office User</cp:lastModifiedBy>
  <cp:revision>35</cp:revision>
  <dcterms:created xsi:type="dcterms:W3CDTF">2014-01-21T19:12:35Z</dcterms:created>
  <dcterms:modified xsi:type="dcterms:W3CDTF">2014-01-23T18:13:29Z</dcterms:modified>
</cp:coreProperties>
</file>