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13" r:id="rId5"/>
    <p:sldId id="259" r:id="rId6"/>
    <p:sldId id="260" r:id="rId7"/>
    <p:sldId id="314" r:id="rId8"/>
    <p:sldId id="261" r:id="rId9"/>
    <p:sldId id="262" r:id="rId10"/>
    <p:sldId id="315" r:id="rId11"/>
    <p:sldId id="308" r:id="rId12"/>
    <p:sldId id="309" r:id="rId13"/>
    <p:sldId id="310" r:id="rId14"/>
    <p:sldId id="311" r:id="rId15"/>
    <p:sldId id="316" r:id="rId16"/>
    <p:sldId id="317" r:id="rId17"/>
    <p:sldId id="318" r:id="rId18"/>
    <p:sldId id="312" r:id="rId19"/>
    <p:sldId id="319" r:id="rId20"/>
    <p:sldId id="320" r:id="rId21"/>
    <p:sldId id="321" r:id="rId22"/>
    <p:sldId id="32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Data Persistence in </a:t>
            </a:r>
            <a:r>
              <a:rPr dirty="0" err="1"/>
              <a:t>SwiftUI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 Data persistence is storing data so it remains available after the app is closed.</a:t>
            </a:r>
          </a:p>
          <a:p>
            <a:r>
              <a:rPr dirty="0"/>
              <a:t>Different approaches depend on the data type and complexity.</a:t>
            </a:r>
          </a:p>
          <a:p>
            <a:endParaRPr dirty="0"/>
          </a:p>
          <a:p>
            <a:r>
              <a:rPr dirty="0"/>
              <a:t>Types of Storage:</a:t>
            </a:r>
          </a:p>
          <a:p>
            <a:r>
              <a:rPr b="1" dirty="0" err="1"/>
              <a:t>UserDefaults</a:t>
            </a:r>
            <a:r>
              <a:rPr dirty="0"/>
              <a:t>: Small key-value storage, often for settings.</a:t>
            </a:r>
          </a:p>
          <a:p>
            <a:r>
              <a:rPr b="1" dirty="0"/>
              <a:t>File Storage</a:t>
            </a:r>
            <a:r>
              <a:rPr dirty="0"/>
              <a:t>: Stores custom files like JSON or images.</a:t>
            </a:r>
          </a:p>
          <a:p>
            <a:r>
              <a:rPr b="1" dirty="0"/>
              <a:t>Core Data</a:t>
            </a:r>
            <a:r>
              <a:rPr dirty="0"/>
              <a:t>: Ideal for larger, structured data.</a:t>
            </a:r>
          </a:p>
          <a:p>
            <a:r>
              <a:rPr b="1" dirty="0" err="1"/>
              <a:t>CloudKit</a:t>
            </a:r>
            <a:r>
              <a:rPr dirty="0"/>
              <a:t>: For syncing data across devices (iCloud).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F28F-B905-8FCA-1705-810925F1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391"/>
          </a:xfrm>
        </p:spPr>
        <p:txBody>
          <a:bodyPr>
            <a:normAutofit/>
          </a:bodyPr>
          <a:lstStyle/>
          <a:p>
            <a:r>
              <a:rPr lang="en-US" sz="3600" b="1" dirty="0"/>
              <a:t>Setting Up Core Data in </a:t>
            </a:r>
            <a:r>
              <a:rPr lang="en-US" sz="3600" b="1" dirty="0" err="1"/>
              <a:t>SwiftUI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F6C9-F7F5-7963-9481-1343BCCF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7538"/>
            <a:ext cx="8229600" cy="520582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1. Create a Core Data-Enabled Project</a:t>
            </a:r>
          </a:p>
          <a:p>
            <a:pPr lvl="1"/>
            <a:r>
              <a:rPr lang="en-US" dirty="0"/>
              <a:t>When creating a new </a:t>
            </a:r>
            <a:r>
              <a:rPr lang="en-US" dirty="0" err="1"/>
              <a:t>SwiftUI</a:t>
            </a:r>
            <a:r>
              <a:rPr lang="en-US" dirty="0"/>
              <a:t> project in Xcode:</a:t>
            </a:r>
          </a:p>
          <a:p>
            <a:pPr lvl="3" indent="-285750">
              <a:buFont typeface="+mj-lt"/>
              <a:buAutoNum type="arabicPeriod"/>
            </a:pPr>
            <a:r>
              <a:rPr lang="en-US" dirty="0"/>
              <a:t>Check the </a:t>
            </a:r>
            <a:r>
              <a:rPr lang="en-US" b="1" dirty="0"/>
              <a:t>"Use Core Data"</a:t>
            </a:r>
            <a:r>
              <a:rPr lang="en-US" dirty="0"/>
              <a:t> box.</a:t>
            </a:r>
          </a:p>
          <a:p>
            <a:pPr lvl="3" indent="-285750">
              <a:buFont typeface="+mj-lt"/>
              <a:buAutoNum type="arabicPeriod"/>
            </a:pPr>
            <a:r>
              <a:rPr lang="en-US" dirty="0"/>
              <a:t>Xcode automatically sets up the Core Data stack with:</a:t>
            </a:r>
          </a:p>
          <a:p>
            <a:pPr lvl="4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PersistentContainer</a:t>
            </a:r>
            <a:r>
              <a:rPr lang="en-US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dirty="0"/>
              <a:t>A pre-configured data model file (</a:t>
            </a:r>
            <a:r>
              <a:rPr lang="en-US" dirty="0" err="1"/>
              <a:t>YourApp.xcdatamodeld</a:t>
            </a:r>
            <a:r>
              <a:rPr lang="en-US" dirty="0"/>
              <a:t>).</a:t>
            </a:r>
          </a:p>
          <a:p>
            <a:r>
              <a:rPr lang="en-US" b="1" dirty="0"/>
              <a:t>2. Core Data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Managed Object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Defines entities, attributes, and relationships.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Persistent Container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Manages the Core Data stack.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NSManagedObject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Represents an entity in the data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FetchRequest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Retrieves data from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476E-64F7-FA2E-2CCE-0864E520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Injected Core Data Environment in </a:t>
            </a:r>
            <a:r>
              <a:rPr lang="en-US" sz="3600" b="1" dirty="0" err="1"/>
              <a:t>SwiftUI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4700-9C96-24CB-5FEF-69F9ADCE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sz="2400" dirty="0"/>
              <a:t>In </a:t>
            </a:r>
            <a:r>
              <a:rPr lang="en-US" sz="2400" dirty="0" err="1"/>
              <a:t>YourApp.swift</a:t>
            </a:r>
            <a:r>
              <a:rPr lang="en-US" sz="2400" dirty="0"/>
              <a:t>, the Core Data </a:t>
            </a:r>
            <a:r>
              <a:rPr lang="en-US" sz="2400" dirty="0" err="1"/>
              <a:t>persistentContainer</a:t>
            </a:r>
            <a:r>
              <a:rPr lang="en-US" sz="2400" dirty="0"/>
              <a:t> is injected into the </a:t>
            </a:r>
            <a:r>
              <a:rPr lang="en-US" sz="2400" dirty="0" err="1"/>
              <a:t>SwiftUI</a:t>
            </a:r>
            <a:r>
              <a:rPr lang="en-US" sz="2400" dirty="0"/>
              <a:t> environment: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3A509-D8F3-D7C0-EEA4-307B26DAA31D}"/>
              </a:ext>
            </a:extLst>
          </p:cNvPr>
          <p:cNvSpPr txBox="1"/>
          <p:nvPr/>
        </p:nvSpPr>
        <p:spPr>
          <a:xfrm>
            <a:off x="457200" y="2858653"/>
            <a:ext cx="866502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SwiftUI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@main</a:t>
            </a:r>
          </a:p>
          <a:p>
            <a:r>
              <a:rPr lang="en-US" dirty="0">
                <a:solidFill>
                  <a:srgbClr val="7030A0"/>
                </a:solidFill>
              </a:rPr>
              <a:t>struct </a:t>
            </a:r>
            <a:r>
              <a:rPr lang="en-US" dirty="0" err="1"/>
              <a:t>YourApp</a:t>
            </a:r>
            <a:r>
              <a:rPr lang="en-US" dirty="0"/>
              <a:t>: App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persistenceController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/>
                </a:solidFill>
              </a:rPr>
              <a:t>PersistenceController</a:t>
            </a:r>
            <a:r>
              <a:rPr lang="en-US" dirty="0" err="1"/>
              <a:t>.shared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var</a:t>
            </a:r>
            <a:r>
              <a:rPr lang="en-US" dirty="0"/>
              <a:t> body: </a:t>
            </a:r>
            <a:r>
              <a:rPr lang="en-US" dirty="0">
                <a:solidFill>
                  <a:srgbClr val="7030A0"/>
                </a:solidFill>
              </a:rPr>
              <a:t>some</a:t>
            </a:r>
            <a:r>
              <a:rPr lang="en-US" dirty="0"/>
              <a:t> Scene {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chemeClr val="accent6"/>
                </a:solidFill>
              </a:rPr>
              <a:t>WindowGroup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chemeClr val="accent6"/>
                </a:solidFill>
              </a:rPr>
              <a:t>ContentView</a:t>
            </a:r>
            <a:r>
              <a:rPr lang="en-US" dirty="0"/>
              <a:t>()</a:t>
            </a:r>
          </a:p>
          <a:p>
            <a:r>
              <a:rPr lang="en-US" sz="1600" dirty="0"/>
              <a:t>                .environment(\.managedObjectContext,persistenceController.container.viewContext)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03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6BEC-792C-703B-FE90-4FFD4561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71F6-539E-EBD3-4C80-21A37CE7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sz="2400" dirty="0"/>
              <a:t>This is a helper class to manage Core Data setup: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154C3-46BC-E415-EAA0-CF48C701E65F}"/>
              </a:ext>
            </a:extLst>
          </p:cNvPr>
          <p:cNvSpPr txBox="1"/>
          <p:nvPr/>
        </p:nvSpPr>
        <p:spPr>
          <a:xfrm>
            <a:off x="457200" y="1966686"/>
            <a:ext cx="844929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import</a:t>
            </a:r>
            <a:r>
              <a:rPr lang="en-US" sz="1600" dirty="0"/>
              <a:t> </a:t>
            </a:r>
            <a:r>
              <a:rPr lang="en-US" sz="1600" dirty="0" err="1"/>
              <a:t>CoreData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7030A0"/>
                </a:solidFill>
              </a:rPr>
              <a:t>struct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B0F0"/>
                </a:solidFill>
              </a:rPr>
              <a:t>PersistenceController</a:t>
            </a:r>
            <a:r>
              <a:rPr lang="en-US" sz="1600" dirty="0"/>
              <a:t> {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7030A0"/>
                </a:solidFill>
              </a:rPr>
              <a:t>static let </a:t>
            </a:r>
            <a:r>
              <a:rPr lang="en-US" sz="1600" dirty="0"/>
              <a:t>shared = </a:t>
            </a:r>
            <a:r>
              <a:rPr lang="en-US" sz="1600" dirty="0" err="1">
                <a:solidFill>
                  <a:schemeClr val="accent6"/>
                </a:solidFill>
              </a:rPr>
              <a:t>PersistenceController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    let container: </a:t>
            </a:r>
            <a:r>
              <a:rPr lang="en-US" sz="1600" dirty="0" err="1">
                <a:solidFill>
                  <a:schemeClr val="accent6"/>
                </a:solidFill>
              </a:rPr>
              <a:t>NSPersistentContainer</a:t>
            </a:r>
            <a:endParaRPr lang="en-US" sz="1600" dirty="0">
              <a:solidFill>
                <a:schemeClr val="accent6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7030A0"/>
                </a:solidFill>
              </a:rPr>
              <a:t>init</a:t>
            </a:r>
            <a:r>
              <a:rPr lang="en-US" sz="1600" dirty="0"/>
              <a:t>(</a:t>
            </a:r>
            <a:r>
              <a:rPr lang="en-US" sz="1600" dirty="0" err="1"/>
              <a:t>inMemory</a:t>
            </a:r>
            <a:r>
              <a:rPr lang="en-US" sz="1600" dirty="0"/>
              <a:t>: Bool = false) {</a:t>
            </a:r>
          </a:p>
          <a:p>
            <a:r>
              <a:rPr lang="en-US" sz="1600" dirty="0"/>
              <a:t>        container = </a:t>
            </a:r>
            <a:r>
              <a:rPr lang="en-US" sz="1600" dirty="0" err="1">
                <a:solidFill>
                  <a:schemeClr val="accent6"/>
                </a:solidFill>
              </a:rPr>
              <a:t>NSPersistentContainer</a:t>
            </a:r>
            <a:r>
              <a:rPr lang="en-US" sz="1600" dirty="0"/>
              <a:t>(name: "</a:t>
            </a:r>
            <a:r>
              <a:rPr lang="en-US" sz="1600" dirty="0" err="1">
                <a:solidFill>
                  <a:srgbClr val="00B050"/>
                </a:solidFill>
              </a:rPr>
              <a:t>YourAppModel</a:t>
            </a:r>
            <a:r>
              <a:rPr lang="en-US" sz="1600" dirty="0"/>
              <a:t>")</a:t>
            </a:r>
          </a:p>
          <a:p>
            <a:r>
              <a:rPr lang="en-US" sz="1600" dirty="0"/>
              <a:t>       </a:t>
            </a:r>
            <a:r>
              <a:rPr lang="en-US" sz="1600" dirty="0">
                <a:solidFill>
                  <a:srgbClr val="7030A0"/>
                </a:solidFill>
              </a:rPr>
              <a:t> if </a:t>
            </a:r>
            <a:r>
              <a:rPr lang="en-US" sz="1600" dirty="0" err="1"/>
              <a:t>inMemory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    container.persistentStoreDescriptions.first?.</a:t>
            </a:r>
            <a:r>
              <a:rPr lang="en-US" sz="1600" dirty="0" err="1"/>
              <a:t>url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7030A0"/>
                </a:solidFill>
              </a:rPr>
              <a:t>URL</a:t>
            </a:r>
            <a:r>
              <a:rPr lang="en-US" sz="1600" dirty="0"/>
              <a:t>(</a:t>
            </a:r>
            <a:r>
              <a:rPr lang="en-US" sz="1600" dirty="0" err="1"/>
              <a:t>fileURLWithPath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B050"/>
                </a:solidFill>
              </a:rPr>
              <a:t>"/dev/null</a:t>
            </a:r>
            <a:r>
              <a:rPr lang="en-US" sz="1600" dirty="0"/>
              <a:t>")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container.loadPersistentStores</a:t>
            </a:r>
            <a:r>
              <a:rPr lang="en-US" sz="1600" dirty="0"/>
              <a:t> { _, error in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7030A0"/>
                </a:solidFill>
              </a:rPr>
              <a:t>if let </a:t>
            </a:r>
            <a:r>
              <a:rPr lang="en-US" sz="1600" dirty="0"/>
              <a:t>error = error as </a:t>
            </a:r>
            <a:r>
              <a:rPr lang="en-US" sz="1600" dirty="0" err="1">
                <a:solidFill>
                  <a:schemeClr val="accent6"/>
                </a:solidFill>
              </a:rPr>
              <a:t>NSError</a:t>
            </a:r>
            <a:r>
              <a:rPr lang="en-US" sz="1600" dirty="0"/>
              <a:t>? {</a:t>
            </a:r>
          </a:p>
          <a:p>
            <a:r>
              <a:rPr lang="en-US" sz="1600" dirty="0"/>
              <a:t>                </a:t>
            </a:r>
            <a:r>
              <a:rPr lang="en-US" sz="1600" dirty="0" err="1">
                <a:solidFill>
                  <a:schemeClr val="accent6"/>
                </a:solidFill>
              </a:rPr>
              <a:t>fatalError</a:t>
            </a:r>
            <a:r>
              <a:rPr lang="en-US" sz="1600" dirty="0"/>
              <a:t>("Unresolved error \(error), \(</a:t>
            </a:r>
            <a:r>
              <a:rPr lang="en-US" sz="1600" dirty="0" err="1"/>
              <a:t>error.userInfo</a:t>
            </a:r>
            <a:r>
              <a:rPr lang="en-US" sz="1600" dirty="0"/>
              <a:t>)")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933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7C9C-BCD6-CF41-2454-82B1DCA5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Fetching Data with @</a:t>
            </a:r>
            <a:r>
              <a:rPr lang="en-US" sz="3600" dirty="0" err="1"/>
              <a:t>FetchRequest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F4B3-6CC2-4568-D47A-CFFE9F77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88" y="1003399"/>
            <a:ext cx="8229600" cy="533400"/>
          </a:xfrm>
        </p:spPr>
        <p:txBody>
          <a:bodyPr/>
          <a:lstStyle/>
          <a:p>
            <a:r>
              <a:rPr lang="en-US" sz="2400" dirty="0"/>
              <a:t>Use @</a:t>
            </a:r>
            <a:r>
              <a:rPr lang="en-US" sz="2400" dirty="0" err="1"/>
              <a:t>FetchRequest</a:t>
            </a:r>
            <a:r>
              <a:rPr lang="en-US" sz="2400" dirty="0"/>
              <a:t> to retrieve data from Core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78CF9-7DBE-97BD-8545-120FBD5508EF}"/>
              </a:ext>
            </a:extLst>
          </p:cNvPr>
          <p:cNvSpPr txBox="1"/>
          <p:nvPr/>
        </p:nvSpPr>
        <p:spPr>
          <a:xfrm>
            <a:off x="621475" y="1625798"/>
            <a:ext cx="94488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SwiftUI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struct </a:t>
            </a:r>
            <a:r>
              <a:rPr lang="en-US" sz="1400" dirty="0" err="1">
                <a:solidFill>
                  <a:srgbClr val="00B0F0"/>
                </a:solidFill>
              </a:rPr>
              <a:t>ContentView</a:t>
            </a:r>
            <a:r>
              <a:rPr lang="en-US" sz="1400" dirty="0"/>
              <a:t>: View {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B0F0"/>
                </a:solidFill>
              </a:rPr>
              <a:t>@Environment</a:t>
            </a:r>
            <a:r>
              <a:rPr lang="en-US" sz="1400" dirty="0"/>
              <a:t>(\.</a:t>
            </a:r>
            <a:r>
              <a:rPr lang="en-US" sz="1400" dirty="0" err="1"/>
              <a:t>managedObjectContext</a:t>
            </a:r>
            <a:r>
              <a:rPr lang="en-US" sz="1400" dirty="0"/>
              <a:t>) private var </a:t>
            </a:r>
            <a:r>
              <a:rPr lang="en-US" sz="1400" dirty="0" err="1"/>
              <a:t>viewContext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B0F0"/>
                </a:solidFill>
              </a:rPr>
              <a:t>@</a:t>
            </a:r>
            <a:r>
              <a:rPr lang="en-US" sz="1400" dirty="0" err="1">
                <a:solidFill>
                  <a:srgbClr val="00B0F0"/>
                </a:solidFill>
              </a:rPr>
              <a:t>FetchRequest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sortDescriptors</a:t>
            </a:r>
            <a:r>
              <a:rPr lang="en-US" sz="1400" dirty="0"/>
              <a:t>: [</a:t>
            </a:r>
            <a:r>
              <a:rPr lang="en-US" sz="1400" dirty="0" err="1"/>
              <a:t>NSSortDescriptor</a:t>
            </a:r>
            <a:r>
              <a:rPr lang="en-US" sz="1400" dirty="0"/>
              <a:t>(</a:t>
            </a:r>
            <a:r>
              <a:rPr lang="en-US" sz="1400" dirty="0" err="1"/>
              <a:t>keyPath</a:t>
            </a:r>
            <a:r>
              <a:rPr lang="en-US" sz="1400" dirty="0"/>
              <a:t>: \</a:t>
            </a:r>
            <a:r>
              <a:rPr lang="en-US" sz="1400" dirty="0" err="1"/>
              <a:t>Item.timestamp</a:t>
            </a:r>
            <a:r>
              <a:rPr lang="en-US" sz="1400" dirty="0"/>
              <a:t>, ascending: true)],</a:t>
            </a:r>
          </a:p>
          <a:p>
            <a:r>
              <a:rPr lang="en-US" sz="1400" dirty="0"/>
              <a:t>        animation: .default</a:t>
            </a:r>
          </a:p>
          <a:p>
            <a:r>
              <a:rPr lang="en-US" sz="1400" dirty="0"/>
              <a:t>    ) private var items: </a:t>
            </a:r>
            <a:r>
              <a:rPr lang="en-US" sz="1400" dirty="0" err="1"/>
              <a:t>FetchedResults</a:t>
            </a:r>
            <a:r>
              <a:rPr lang="en-US" sz="1400" dirty="0"/>
              <a:t>&lt;Item&gt;</a:t>
            </a:r>
          </a:p>
          <a:p>
            <a:endParaRPr lang="en-US" sz="1400" dirty="0"/>
          </a:p>
          <a:p>
            <a:r>
              <a:rPr lang="en-US" sz="1400" dirty="0"/>
              <a:t>    var body: some View {</a:t>
            </a:r>
          </a:p>
          <a:p>
            <a:r>
              <a:rPr lang="en-US" sz="1400" dirty="0"/>
              <a:t>        List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ForEach</a:t>
            </a:r>
            <a:r>
              <a:rPr lang="en-US" sz="1400" dirty="0"/>
              <a:t>(items) { item in</a:t>
            </a:r>
          </a:p>
          <a:p>
            <a:r>
              <a:rPr lang="en-US" sz="1400" dirty="0"/>
              <a:t>                Text("Name: \(</a:t>
            </a:r>
            <a:r>
              <a:rPr lang="en-US" sz="1400" dirty="0" err="1"/>
              <a:t>item.name</a:t>
            </a:r>
            <a:r>
              <a:rPr lang="en-US" sz="1400" dirty="0"/>
              <a:t> ?? "Unknown")")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.toolbar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ToolbarItem</a:t>
            </a:r>
            <a:r>
              <a:rPr lang="en-US" sz="1400" dirty="0"/>
              <a:t>(placement: .</a:t>
            </a:r>
            <a:r>
              <a:rPr lang="en-US" sz="1400" dirty="0" err="1"/>
              <a:t>navigationBarTrailing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      Button(action: </a:t>
            </a:r>
            <a:r>
              <a:rPr lang="en-US" sz="1400" dirty="0" err="1"/>
              <a:t>addItem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          Label("Add Item", </a:t>
            </a:r>
            <a:r>
              <a:rPr lang="en-US" sz="1400" dirty="0" err="1"/>
              <a:t>systemImage</a:t>
            </a:r>
            <a:r>
              <a:rPr lang="en-US" sz="1400" dirty="0"/>
              <a:t>: "plus")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514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2498-1875-720A-A3BD-CC27E18E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000" dirty="0"/>
              <a:t>Continued from previous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CEC63-F0D7-2BBC-F0ED-12CDBE7FEBBB}"/>
              </a:ext>
            </a:extLst>
          </p:cNvPr>
          <p:cNvSpPr txBox="1"/>
          <p:nvPr/>
        </p:nvSpPr>
        <p:spPr>
          <a:xfrm>
            <a:off x="266700" y="1295400"/>
            <a:ext cx="8610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private </a:t>
            </a:r>
            <a:r>
              <a:rPr lang="en-US" sz="1800" dirty="0" err="1"/>
              <a:t>func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addItem</a:t>
            </a:r>
            <a:r>
              <a:rPr lang="en-US" sz="1800" dirty="0"/>
              <a:t>()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withAnimation</a:t>
            </a:r>
            <a:r>
              <a:rPr lang="en-US" sz="1800" dirty="0"/>
              <a:t> {</a:t>
            </a:r>
          </a:p>
          <a:p>
            <a:r>
              <a:rPr lang="en-US" sz="1800" dirty="0"/>
              <a:t>            let </a:t>
            </a:r>
            <a:r>
              <a:rPr lang="en-US" sz="1800" dirty="0" err="1"/>
              <a:t>newItem</a:t>
            </a:r>
            <a:r>
              <a:rPr lang="en-US" sz="1800" dirty="0"/>
              <a:t> = Item(context: </a:t>
            </a:r>
            <a:r>
              <a:rPr lang="en-US" sz="1800" dirty="0" err="1"/>
              <a:t>viewContext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newItem.name</a:t>
            </a:r>
            <a:r>
              <a:rPr lang="en-US" sz="1800" dirty="0"/>
              <a:t> = "New Item"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newItem.timestamp</a:t>
            </a:r>
            <a:r>
              <a:rPr lang="en-US" sz="1800" dirty="0"/>
              <a:t> = Date()</a:t>
            </a:r>
          </a:p>
          <a:p>
            <a:endParaRPr lang="en-US" sz="1800" dirty="0"/>
          </a:p>
          <a:p>
            <a:r>
              <a:rPr lang="en-US" sz="1800" dirty="0"/>
              <a:t>            do {</a:t>
            </a:r>
          </a:p>
          <a:p>
            <a:r>
              <a:rPr lang="en-US" sz="1800" dirty="0"/>
              <a:t>                try </a:t>
            </a:r>
            <a:r>
              <a:rPr lang="en-US" sz="1800" dirty="0" err="1"/>
              <a:t>viewContext.save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    } catch {</a:t>
            </a:r>
          </a:p>
          <a:p>
            <a:r>
              <a:rPr lang="en-US" sz="1800" dirty="0"/>
              <a:t>                // Handle error</a:t>
            </a:r>
          </a:p>
          <a:p>
            <a:r>
              <a:rPr lang="en-US" sz="1800" dirty="0"/>
              <a:t>                let </a:t>
            </a:r>
            <a:r>
              <a:rPr lang="en-US" sz="1800" dirty="0" err="1"/>
              <a:t>nsError</a:t>
            </a:r>
            <a:r>
              <a:rPr lang="en-US" sz="1800" dirty="0"/>
              <a:t> = error as </a:t>
            </a:r>
            <a:r>
              <a:rPr lang="en-US" sz="1800" dirty="0" err="1"/>
              <a:t>NSError</a:t>
            </a:r>
            <a:endParaRPr lang="en-US" sz="1800" dirty="0"/>
          </a:p>
          <a:p>
            <a:r>
              <a:rPr lang="en-US" sz="1800" dirty="0"/>
              <a:t>                </a:t>
            </a:r>
            <a:r>
              <a:rPr lang="en-US" sz="1800" dirty="0" err="1"/>
              <a:t>fatalError</a:t>
            </a:r>
            <a:r>
              <a:rPr lang="en-US" sz="1800" dirty="0"/>
              <a:t>("Unresolved error \(</a:t>
            </a:r>
            <a:r>
              <a:rPr lang="en-US" sz="1800" dirty="0" err="1"/>
              <a:t>nsError</a:t>
            </a:r>
            <a:r>
              <a:rPr lang="en-US" sz="1800" dirty="0"/>
              <a:t>), \(</a:t>
            </a:r>
            <a:r>
              <a:rPr lang="en-US" sz="1800" dirty="0" err="1"/>
              <a:t>nsError.userInfo</a:t>
            </a:r>
            <a:r>
              <a:rPr lang="en-US" sz="1800" dirty="0"/>
              <a:t>)")</a:t>
            </a:r>
          </a:p>
          <a:p>
            <a:r>
              <a:rPr lang="en-US" sz="1800" dirty="0"/>
              <a:t>            }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2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0CD37B-10CC-B0D4-E02A-1BCFB52A6763}"/>
              </a:ext>
            </a:extLst>
          </p:cNvPr>
          <p:cNvGrpSpPr/>
          <p:nvPr/>
        </p:nvGrpSpPr>
        <p:grpSpPr>
          <a:xfrm>
            <a:off x="343240" y="498764"/>
            <a:ext cx="8457519" cy="5157657"/>
            <a:chOff x="343240" y="498764"/>
            <a:chExt cx="8457519" cy="51576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F8C518-08C8-6BB0-9629-F2C28907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240" y="498764"/>
              <a:ext cx="8457519" cy="515765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40BA9-1E0B-0C6F-CC51-284D62E40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538" y="1097643"/>
              <a:ext cx="63119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59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0237B36-2C7D-D391-1412-923D9FE1A4BB}"/>
              </a:ext>
            </a:extLst>
          </p:cNvPr>
          <p:cNvGrpSpPr/>
          <p:nvPr/>
        </p:nvGrpSpPr>
        <p:grpSpPr>
          <a:xfrm>
            <a:off x="400792" y="1100861"/>
            <a:ext cx="8078190" cy="5109933"/>
            <a:chOff x="400792" y="1100861"/>
            <a:chExt cx="8078190" cy="51099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00C8B9-8775-EE3A-CA7C-B4FEB0269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792" y="1100861"/>
              <a:ext cx="8078190" cy="51099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E2D17C-3F17-B723-177F-A1852B37E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915" y="2213923"/>
              <a:ext cx="63119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584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24802B-56B2-7155-E153-5B95272C6805}"/>
              </a:ext>
            </a:extLst>
          </p:cNvPr>
          <p:cNvGrpSpPr/>
          <p:nvPr/>
        </p:nvGrpSpPr>
        <p:grpSpPr>
          <a:xfrm>
            <a:off x="437903" y="1031748"/>
            <a:ext cx="8101940" cy="4794503"/>
            <a:chOff x="437903" y="1031748"/>
            <a:chExt cx="8101940" cy="47945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32BAF1-0FF9-7D0F-81BA-092F5CA7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903" y="1031748"/>
              <a:ext cx="8101940" cy="47945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06ED37-235D-7662-EE8C-ED4A266FF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665" y="2071420"/>
              <a:ext cx="63119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92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772E-906C-4566-988D-8E13F2CD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Core Data in </a:t>
            </a:r>
            <a:r>
              <a:rPr lang="en-US" dirty="0" err="1"/>
              <a:t>SwiftUI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EC0420-3ECD-6DF3-3E6C-0029D660F918}"/>
              </a:ext>
            </a:extLst>
          </p:cNvPr>
          <p:cNvGrpSpPr/>
          <p:nvPr/>
        </p:nvGrpSpPr>
        <p:grpSpPr>
          <a:xfrm>
            <a:off x="457200" y="1417638"/>
            <a:ext cx="7772400" cy="4775668"/>
            <a:chOff x="457200" y="1417638"/>
            <a:chExt cx="7772400" cy="47756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7BBE95-DD4C-1F13-5AA5-C2C2AD7AA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417638"/>
              <a:ext cx="7772400" cy="47756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2005B8-CCAF-F466-8320-E6563F163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2415804"/>
              <a:ext cx="63119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07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2266-12E1-62BB-5387-DD0877E6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and Filter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0DFAF-A2D1-436F-0E13-C15946B81EC4}"/>
              </a:ext>
            </a:extLst>
          </p:cNvPr>
          <p:cNvGrpSpPr/>
          <p:nvPr/>
        </p:nvGrpSpPr>
        <p:grpSpPr>
          <a:xfrm>
            <a:off x="685800" y="2021400"/>
            <a:ext cx="7772400" cy="2815200"/>
            <a:chOff x="685800" y="2021400"/>
            <a:chExt cx="7772400" cy="2815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F89E42-EC3B-6EFC-94B6-69162FE2D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2021400"/>
              <a:ext cx="7772400" cy="2815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E89DC7-F533-7495-38F0-BFA633276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408" y="2772063"/>
              <a:ext cx="699168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18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Saving Simple Data with UserDefaults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UserDefaults</a:t>
            </a:r>
            <a:r>
              <a:rPr dirty="0"/>
              <a:t> is best for small pieces of information, like user preferences.</a:t>
            </a:r>
          </a:p>
          <a:p>
            <a:r>
              <a:rPr dirty="0"/>
              <a:t>Stored in a key-value format.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   	 </a:t>
            </a:r>
            <a:r>
              <a:rPr lang="en-US" i="1" dirty="0" err="1"/>
              <a:t>UserDefaults.standard.set</a:t>
            </a:r>
            <a:r>
              <a:rPr lang="en-US" i="1" dirty="0"/>
              <a:t>("John", </a:t>
            </a:r>
            <a:r>
              <a:rPr lang="en-US" i="1" dirty="0" err="1"/>
              <a:t>forKey</a:t>
            </a:r>
            <a:r>
              <a:rPr lang="en-US" i="1" dirty="0"/>
              <a:t>: "username")</a:t>
            </a:r>
            <a:endParaRPr i="1" dirty="0"/>
          </a:p>
          <a:p>
            <a:endParaRPr dirty="0"/>
          </a:p>
          <a:p>
            <a:pPr marL="400050" lvl="1" indent="0">
              <a:buNone/>
            </a:pPr>
            <a:r>
              <a:rPr i="1" dirty="0"/>
              <a:t>let username = </a:t>
            </a:r>
            <a:r>
              <a:rPr i="1" dirty="0" err="1"/>
              <a:t>UserDefaults.standard.string</a:t>
            </a:r>
            <a:r>
              <a:rPr i="1" dirty="0"/>
              <a:t>(</a:t>
            </a:r>
            <a:r>
              <a:rPr i="1" dirty="0" err="1"/>
              <a:t>forKey</a:t>
            </a:r>
            <a:r>
              <a:rPr i="1" dirty="0"/>
              <a:t>: "username") ?? "Unknown"</a:t>
            </a:r>
          </a:p>
          <a:p>
            <a:endParaRPr dirty="0"/>
          </a:p>
          <a:p>
            <a:r>
              <a:rPr dirty="0"/>
              <a:t>Note: Avoid using </a:t>
            </a:r>
            <a:r>
              <a:rPr dirty="0" err="1"/>
              <a:t>UserDefaults</a:t>
            </a:r>
            <a:r>
              <a:rPr dirty="0"/>
              <a:t> for large data or sensitive information.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BB55-C8D5-FB36-BF2F-2BD3993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Core Data Usage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6A9641-A58A-9E0E-0468-17DF3239271C}"/>
              </a:ext>
            </a:extLst>
          </p:cNvPr>
          <p:cNvGrpSpPr/>
          <p:nvPr/>
        </p:nvGrpSpPr>
        <p:grpSpPr>
          <a:xfrm>
            <a:off x="378526" y="1549006"/>
            <a:ext cx="8386948" cy="3759988"/>
            <a:chOff x="378526" y="1549006"/>
            <a:chExt cx="8386948" cy="37599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9D30BE-8108-F2D1-6BF4-CF60C36F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526" y="1549006"/>
              <a:ext cx="8386948" cy="375998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48DB54-3291-2D96-4BBA-8617E2E2F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769" y="2368302"/>
              <a:ext cx="7636988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874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7F5DAA-6454-B277-B379-E571886AFA75}"/>
              </a:ext>
            </a:extLst>
          </p:cNvPr>
          <p:cNvGrpSpPr/>
          <p:nvPr/>
        </p:nvGrpSpPr>
        <p:grpSpPr>
          <a:xfrm>
            <a:off x="685800" y="642286"/>
            <a:ext cx="7772400" cy="5573428"/>
            <a:chOff x="685800" y="642286"/>
            <a:chExt cx="7772400" cy="55734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666AF4-EE4E-1804-153D-4CD628242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642286"/>
              <a:ext cx="7772400" cy="557342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CFA3E0-D4EF-C6AC-7722-15435F6A9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95" y="1691410"/>
              <a:ext cx="7221353" cy="482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D3940B-8069-6A39-0127-ECFC07916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95" y="4925290"/>
              <a:ext cx="7221353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90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75B4-6E1B-AEA1-484E-64A75D4A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3F24-8B2F-1DCA-D754-7846F180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2878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Environment-Driven Context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i="1" dirty="0">
                <a:highlight>
                  <a:srgbClr val="C0C0C0"/>
                </a:highlight>
              </a:rPr>
              <a:t>.environment(\.</a:t>
            </a:r>
            <a:r>
              <a:rPr lang="en-US" i="1" dirty="0" err="1">
                <a:highlight>
                  <a:srgbClr val="C0C0C0"/>
                </a:highlight>
              </a:rPr>
              <a:t>managedObjectContext</a:t>
            </a:r>
            <a:r>
              <a:rPr lang="en-US" i="1" dirty="0">
                <a:highlight>
                  <a:srgbClr val="C0C0C0"/>
                </a:highlight>
              </a:rPr>
              <a:t>)</a:t>
            </a:r>
            <a:r>
              <a:rPr lang="en-US" i="1" dirty="0"/>
              <a:t> </a:t>
            </a:r>
            <a:r>
              <a:rPr lang="en-US" dirty="0"/>
              <a:t>to propagate Core Data’s </a:t>
            </a:r>
            <a:r>
              <a:rPr lang="en-US" dirty="0" err="1"/>
              <a:t>viewContext</a:t>
            </a:r>
            <a:r>
              <a:rPr lang="en-US" dirty="0"/>
              <a:t>.</a:t>
            </a:r>
          </a:p>
          <a:p>
            <a:r>
              <a:rPr lang="en-US" b="1" dirty="0"/>
              <a:t>Save Data Efficiently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Avoid frequent saves to improve performance; batch updates when possible.</a:t>
            </a:r>
          </a:p>
          <a:p>
            <a:r>
              <a:rPr lang="en-US" b="1" dirty="0"/>
              <a:t>Error Handling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Always handle errors gracefully to ensure data integrity.</a:t>
            </a:r>
          </a:p>
          <a:p>
            <a:r>
              <a:rPr lang="en-US" b="1" dirty="0"/>
              <a:t>Testing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an in-memory Core Data store for testing: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0">
              <a:buNone/>
            </a:pPr>
            <a:r>
              <a:rPr lang="en-US" i="1" dirty="0" err="1">
                <a:solidFill>
                  <a:schemeClr val="accent6"/>
                </a:solidFill>
              </a:rPr>
              <a:t>PersistenceController</a:t>
            </a:r>
            <a:r>
              <a:rPr lang="en-US" i="1" dirty="0"/>
              <a:t>(</a:t>
            </a:r>
            <a:r>
              <a:rPr lang="en-US" i="1" dirty="0" err="1"/>
              <a:t>inMemory</a:t>
            </a:r>
            <a:r>
              <a:rPr lang="en-US" i="1" dirty="0"/>
              <a:t>: </a:t>
            </a:r>
            <a:r>
              <a:rPr lang="en-US" i="1" dirty="0">
                <a:solidFill>
                  <a:srgbClr val="00B0F0"/>
                </a:solidFill>
              </a:rPr>
              <a:t>true</a:t>
            </a:r>
            <a:r>
              <a:rPr lang="en-US" i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8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759"/>
          </a:xfrm>
        </p:spPr>
        <p:txBody>
          <a:bodyPr>
            <a:normAutofit fontScale="90000"/>
          </a:bodyPr>
          <a:lstStyle/>
          <a:p>
            <a:r>
              <a:rPr sz="3600" dirty="0"/>
              <a:t>File Storage for Custom Data (e.g., JSON)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025"/>
            <a:ext cx="8229600" cy="5818909"/>
          </a:xfrm>
        </p:spPr>
        <p:txBody>
          <a:bodyPr>
            <a:noAutofit/>
          </a:bodyPr>
          <a:lstStyle/>
          <a:p>
            <a:r>
              <a:rPr sz="1800" dirty="0"/>
              <a:t>For saving data to files (e.g., JSON), </a:t>
            </a:r>
            <a:r>
              <a:rPr sz="1800" dirty="0" err="1"/>
              <a:t>SwiftUI</a:t>
            </a:r>
            <a:r>
              <a:rPr sz="1800" dirty="0"/>
              <a:t> uses </a:t>
            </a:r>
            <a:r>
              <a:rPr sz="1800" i="1" dirty="0" err="1"/>
              <a:t>FileManager</a:t>
            </a:r>
            <a:r>
              <a:rPr sz="1800" i="1" dirty="0"/>
              <a:t>.</a:t>
            </a:r>
          </a:p>
          <a:p>
            <a:r>
              <a:rPr sz="1800" dirty="0"/>
              <a:t>Works well for larger data or custom data structures.</a:t>
            </a:r>
            <a:endParaRPr lang="en-US" sz="1800" dirty="0"/>
          </a:p>
          <a:p>
            <a:endParaRPr sz="1600" dirty="0"/>
          </a:p>
          <a:p>
            <a:pPr marL="800100" lvl="2" indent="0">
              <a:buNone/>
            </a:pPr>
            <a:r>
              <a:rPr sz="1100" dirty="0"/>
              <a:t>struct Person: Codable {</a:t>
            </a:r>
          </a:p>
          <a:p>
            <a:pPr marL="800100" lvl="2" indent="0">
              <a:buNone/>
            </a:pPr>
            <a:r>
              <a:rPr sz="1100" dirty="0"/>
              <a:t>    let name: String</a:t>
            </a:r>
          </a:p>
          <a:p>
            <a:pPr marL="800100" lvl="2" indent="0">
              <a:buNone/>
            </a:pPr>
            <a:r>
              <a:rPr sz="1100" dirty="0"/>
              <a:t>    let age: Int</a:t>
            </a:r>
          </a:p>
          <a:p>
            <a:pPr marL="800100" lvl="2" indent="0">
              <a:buNone/>
            </a:pPr>
            <a:r>
              <a:rPr sz="1100" dirty="0"/>
              <a:t>}</a:t>
            </a:r>
          </a:p>
          <a:p>
            <a:pPr lvl="2"/>
            <a:endParaRPr sz="1100" dirty="0"/>
          </a:p>
          <a:p>
            <a:pPr marL="800100" lvl="2" indent="0">
              <a:buNone/>
            </a:pPr>
            <a:r>
              <a:rPr sz="1100" dirty="0" err="1"/>
              <a:t>func</a:t>
            </a:r>
            <a:r>
              <a:rPr sz="1100" dirty="0"/>
              <a:t> </a:t>
            </a:r>
            <a:r>
              <a:rPr sz="1100" dirty="0" err="1"/>
              <a:t>saveToFile</a:t>
            </a:r>
            <a:r>
              <a:rPr sz="1100" dirty="0"/>
              <a:t>(person: Person) {</a:t>
            </a:r>
          </a:p>
          <a:p>
            <a:pPr marL="800100" lvl="2" indent="0">
              <a:buNone/>
            </a:pPr>
            <a:r>
              <a:rPr sz="1100" dirty="0"/>
              <a:t>    let </a:t>
            </a:r>
            <a:r>
              <a:rPr sz="1100" dirty="0" err="1"/>
              <a:t>fileManager</a:t>
            </a:r>
            <a:r>
              <a:rPr sz="1100" dirty="0"/>
              <a:t> = </a:t>
            </a:r>
            <a:r>
              <a:rPr sz="1100" dirty="0" err="1"/>
              <a:t>FileManager.default</a:t>
            </a:r>
            <a:endParaRPr sz="1100" dirty="0"/>
          </a:p>
          <a:p>
            <a:pPr marL="800100" lvl="2" indent="0">
              <a:buNone/>
            </a:pPr>
            <a:r>
              <a:rPr sz="1100" dirty="0"/>
              <a:t>    let </a:t>
            </a:r>
            <a:r>
              <a:rPr sz="1100" dirty="0" err="1"/>
              <a:t>url</a:t>
            </a:r>
            <a:r>
              <a:rPr sz="1100" dirty="0"/>
              <a:t> = </a:t>
            </a:r>
            <a:r>
              <a:rPr sz="1100" dirty="0" err="1"/>
              <a:t>fileManager.urls</a:t>
            </a:r>
            <a:r>
              <a:rPr sz="1100" dirty="0"/>
              <a:t>(for: .</a:t>
            </a:r>
            <a:r>
              <a:rPr sz="1100" dirty="0" err="1"/>
              <a:t>documentDirectory</a:t>
            </a:r>
            <a:r>
              <a:rPr sz="1100" dirty="0"/>
              <a:t>, in: .</a:t>
            </a:r>
            <a:r>
              <a:rPr sz="1100" dirty="0" err="1"/>
              <a:t>userDomainMask</a:t>
            </a:r>
            <a:r>
              <a:rPr sz="1100" dirty="0"/>
              <a:t>)[0].</a:t>
            </a:r>
            <a:r>
              <a:rPr sz="1100" dirty="0" err="1"/>
              <a:t>appendingPathComponent</a:t>
            </a:r>
            <a:r>
              <a:rPr sz="1100" dirty="0"/>
              <a:t>("</a:t>
            </a:r>
            <a:r>
              <a:rPr sz="1100" dirty="0" err="1"/>
              <a:t>person.json</a:t>
            </a:r>
            <a:r>
              <a:rPr sz="1100" dirty="0"/>
              <a:t>")</a:t>
            </a:r>
          </a:p>
          <a:p>
            <a:pPr marL="800100" lvl="2" indent="0">
              <a:buNone/>
            </a:pPr>
            <a:r>
              <a:rPr sz="1100" dirty="0"/>
              <a:t>    do {</a:t>
            </a:r>
          </a:p>
          <a:p>
            <a:pPr marL="800100" lvl="2" indent="0">
              <a:buNone/>
            </a:pPr>
            <a:r>
              <a:rPr sz="1100" dirty="0"/>
              <a:t>      let data = try </a:t>
            </a:r>
            <a:r>
              <a:rPr sz="1100" dirty="0" err="1"/>
              <a:t>JSONEncoder</a:t>
            </a:r>
            <a:r>
              <a:rPr sz="1100" dirty="0"/>
              <a:t>().encode(person)</a:t>
            </a:r>
          </a:p>
          <a:p>
            <a:pPr marL="800100" lvl="2" indent="0">
              <a:buNone/>
            </a:pPr>
            <a:r>
              <a:rPr sz="1100" dirty="0"/>
              <a:t>        try </a:t>
            </a:r>
            <a:r>
              <a:rPr sz="1100" dirty="0" err="1"/>
              <a:t>data.write</a:t>
            </a:r>
            <a:r>
              <a:rPr sz="1100" dirty="0"/>
              <a:t>(to: </a:t>
            </a:r>
            <a:r>
              <a:rPr sz="1100" dirty="0" err="1"/>
              <a:t>url</a:t>
            </a:r>
            <a:r>
              <a:rPr sz="1100" dirty="0"/>
              <a:t>)</a:t>
            </a:r>
          </a:p>
          <a:p>
            <a:pPr marL="800100" lvl="2" indent="0">
              <a:buNone/>
            </a:pPr>
            <a:r>
              <a:rPr sz="1100" dirty="0"/>
              <a:t>    } catch {</a:t>
            </a:r>
          </a:p>
          <a:p>
            <a:pPr marL="800100" lvl="2" indent="0">
              <a:buNone/>
            </a:pPr>
            <a:r>
              <a:rPr sz="1100" dirty="0"/>
              <a:t>        print("Error saving to file: \(error)")</a:t>
            </a:r>
          </a:p>
          <a:p>
            <a:pPr marL="800100" lvl="2" indent="0">
              <a:buNone/>
            </a:pPr>
            <a:r>
              <a:rPr sz="1100" dirty="0"/>
              <a:t>    }</a:t>
            </a:r>
          </a:p>
          <a:p>
            <a:pPr marL="800100" lvl="2" indent="0">
              <a:buNone/>
            </a:pPr>
            <a:r>
              <a:rPr sz="1100" dirty="0"/>
              <a:t>}</a:t>
            </a:r>
          </a:p>
          <a:p>
            <a:pPr marL="800100" lvl="2" indent="0">
              <a:buNone/>
            </a:pPr>
            <a:r>
              <a:rPr sz="1100" dirty="0" err="1"/>
              <a:t>func</a:t>
            </a:r>
            <a:r>
              <a:rPr sz="1100" dirty="0"/>
              <a:t> </a:t>
            </a:r>
            <a:r>
              <a:rPr sz="1100" dirty="0" err="1"/>
              <a:t>loadFromFile</a:t>
            </a:r>
            <a:r>
              <a:rPr sz="1100" dirty="0"/>
              <a:t>() -&gt; Person? {</a:t>
            </a:r>
          </a:p>
          <a:p>
            <a:pPr marL="800100" lvl="2" indent="0">
              <a:buNone/>
            </a:pPr>
            <a:r>
              <a:rPr sz="1100" dirty="0"/>
              <a:t>    let </a:t>
            </a:r>
            <a:r>
              <a:rPr sz="1100" dirty="0" err="1"/>
              <a:t>fileManager</a:t>
            </a:r>
            <a:r>
              <a:rPr sz="1100" dirty="0"/>
              <a:t> = </a:t>
            </a:r>
            <a:r>
              <a:rPr sz="1100" dirty="0" err="1"/>
              <a:t>FileManager.default</a:t>
            </a:r>
            <a:endParaRPr sz="1100" dirty="0"/>
          </a:p>
          <a:p>
            <a:pPr marL="800100" lvl="2" indent="0">
              <a:buNone/>
            </a:pPr>
            <a:r>
              <a:rPr sz="1100" dirty="0"/>
              <a:t>    let </a:t>
            </a:r>
            <a:r>
              <a:rPr sz="1100" dirty="0" err="1"/>
              <a:t>url</a:t>
            </a:r>
            <a:r>
              <a:rPr sz="1100" dirty="0"/>
              <a:t> = </a:t>
            </a:r>
            <a:r>
              <a:rPr sz="1100" dirty="0" err="1"/>
              <a:t>fileManager.urls</a:t>
            </a:r>
            <a:r>
              <a:rPr sz="1100" dirty="0"/>
              <a:t>(for: .</a:t>
            </a:r>
            <a:r>
              <a:rPr sz="1100" dirty="0" err="1"/>
              <a:t>documentDirectory</a:t>
            </a:r>
            <a:r>
              <a:rPr sz="1100" dirty="0"/>
              <a:t>, in: .</a:t>
            </a:r>
            <a:r>
              <a:rPr sz="1100" dirty="0" err="1"/>
              <a:t>userDomainMask</a:t>
            </a:r>
            <a:r>
              <a:rPr sz="1100" dirty="0"/>
              <a:t>)[0].</a:t>
            </a:r>
            <a:r>
              <a:rPr sz="1100" dirty="0" err="1"/>
              <a:t>appendingPathComponent</a:t>
            </a:r>
            <a:r>
              <a:rPr sz="1100" dirty="0"/>
              <a:t>("</a:t>
            </a:r>
            <a:r>
              <a:rPr sz="1100" dirty="0" err="1"/>
              <a:t>person.json</a:t>
            </a:r>
            <a:r>
              <a:rPr sz="1100" dirty="0"/>
              <a:t>")</a:t>
            </a:r>
          </a:p>
          <a:p>
            <a:pPr marL="800100" lvl="2" indent="0">
              <a:buNone/>
            </a:pPr>
            <a:r>
              <a:rPr sz="1100" dirty="0"/>
              <a:t>    if let data = try? Data(</a:t>
            </a:r>
            <a:r>
              <a:rPr sz="1100" dirty="0" err="1"/>
              <a:t>contentsOf</a:t>
            </a:r>
            <a:r>
              <a:rPr sz="1100" dirty="0"/>
              <a:t>: </a:t>
            </a:r>
            <a:r>
              <a:rPr sz="1100" dirty="0" err="1"/>
              <a:t>url</a:t>
            </a:r>
            <a:r>
              <a:rPr sz="1100" dirty="0"/>
              <a:t>) {</a:t>
            </a:r>
          </a:p>
          <a:p>
            <a:pPr marL="800100" lvl="2" indent="0">
              <a:buNone/>
            </a:pPr>
            <a:r>
              <a:rPr sz="1100" dirty="0"/>
              <a:t>        return try? </a:t>
            </a:r>
            <a:r>
              <a:rPr sz="1100" dirty="0" err="1"/>
              <a:t>JSONDecoder</a:t>
            </a:r>
            <a:r>
              <a:rPr sz="1100" dirty="0"/>
              <a:t>().decode(</a:t>
            </a:r>
            <a:r>
              <a:rPr sz="1100" dirty="0" err="1"/>
              <a:t>Person.self</a:t>
            </a:r>
            <a:r>
              <a:rPr sz="1100" dirty="0"/>
              <a:t>, from: data)</a:t>
            </a:r>
          </a:p>
          <a:p>
            <a:pPr marL="800100" lvl="2" indent="0">
              <a:buNone/>
            </a:pPr>
            <a:r>
              <a:rPr sz="1100" dirty="0"/>
              <a:t>   }</a:t>
            </a:r>
          </a:p>
          <a:p>
            <a:pPr marL="800100" lvl="2" indent="0">
              <a:buNone/>
            </a:pPr>
            <a:r>
              <a:rPr sz="1100" dirty="0"/>
              <a:t>    return nil</a:t>
            </a:r>
          </a:p>
          <a:p>
            <a:pPr marL="800100" lvl="2" indent="0">
              <a:buNone/>
            </a:pPr>
            <a:r>
              <a:rPr sz="1100" dirty="0"/>
              <a:t>}</a:t>
            </a:r>
          </a:p>
          <a:p>
            <a:pPr marL="0" indent="0"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8EF3EC-4487-00C9-B010-45DF93528976}"/>
              </a:ext>
            </a:extLst>
          </p:cNvPr>
          <p:cNvGrpSpPr/>
          <p:nvPr/>
        </p:nvGrpSpPr>
        <p:grpSpPr>
          <a:xfrm>
            <a:off x="415636" y="148796"/>
            <a:ext cx="7772400" cy="6560408"/>
            <a:chOff x="522514" y="208527"/>
            <a:chExt cx="7772400" cy="64409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8B2C06-27DF-1627-691F-FC9A31EA3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514" y="208527"/>
              <a:ext cx="7772400" cy="33095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C85732-1A97-BDE9-90FF-F463EF66B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514" y="3518126"/>
              <a:ext cx="7772400" cy="3131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70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Core Data for Persistent, 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60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Core Data is suitable for apps needing complex data models or large datasets.</a:t>
            </a:r>
          </a:p>
          <a:p>
            <a:r>
              <a:rPr dirty="0"/>
              <a:t>Integrates directly with </a:t>
            </a:r>
            <a:r>
              <a:rPr dirty="0" err="1"/>
              <a:t>SwiftUI</a:t>
            </a:r>
            <a:r>
              <a:rPr dirty="0"/>
              <a:t> via @Environment.</a:t>
            </a:r>
          </a:p>
          <a:p>
            <a:endParaRPr dirty="0"/>
          </a:p>
          <a:p>
            <a:r>
              <a:rPr dirty="0"/>
              <a:t>Setting Up Core Data:</a:t>
            </a:r>
          </a:p>
          <a:p>
            <a:pPr lvl="1"/>
            <a:r>
              <a:rPr dirty="0"/>
              <a:t>In Xcode, enable Core Data in the app template.</a:t>
            </a:r>
          </a:p>
          <a:p>
            <a:pPr lvl="1"/>
            <a:r>
              <a:rPr dirty="0"/>
              <a:t>Core Data uses </a:t>
            </a:r>
            <a:r>
              <a:rPr dirty="0" err="1"/>
              <a:t>NSManagedObjectContext</a:t>
            </a:r>
            <a:r>
              <a:rPr dirty="0"/>
              <a:t>, </a:t>
            </a:r>
            <a:r>
              <a:rPr dirty="0" err="1"/>
              <a:t>NSManagedObject</a:t>
            </a:r>
            <a:r>
              <a:rPr dirty="0"/>
              <a:t>, and </a:t>
            </a:r>
            <a:r>
              <a:rPr dirty="0" err="1"/>
              <a:t>NSPersistentContainer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Basic Core Data Model:</a:t>
            </a:r>
          </a:p>
          <a:p>
            <a:pPr lvl="1"/>
            <a:r>
              <a:rPr dirty="0"/>
              <a:t>Example entity: Task with attributes title (String) and completed (Bool).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0"/>
            <a:ext cx="8229600" cy="865393"/>
          </a:xfrm>
        </p:spPr>
        <p:txBody>
          <a:bodyPr>
            <a:normAutofit/>
          </a:bodyPr>
          <a:lstStyle/>
          <a:p>
            <a:r>
              <a:rPr sz="3200" dirty="0"/>
              <a:t>CRUD Operations with Core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914"/>
            <a:ext cx="8229600" cy="5277076"/>
          </a:xfrm>
        </p:spPr>
        <p:txBody>
          <a:bodyPr>
            <a:normAutofit/>
          </a:bodyPr>
          <a:lstStyle/>
          <a:p>
            <a:r>
              <a:rPr sz="2600" dirty="0"/>
              <a:t>Basic CRUD operations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sz="2600" dirty="0"/>
              <a:t> </a:t>
            </a:r>
            <a:endParaRPr lang="en-US" sz="2600" dirty="0"/>
          </a:p>
          <a:p>
            <a:pPr lvl="1"/>
            <a:r>
              <a:rPr lang="en-US" dirty="0"/>
              <a:t>Creating new records in Core Data.</a:t>
            </a:r>
          </a:p>
          <a:p>
            <a:pPr lvl="1"/>
            <a:r>
              <a:rPr lang="en-US" dirty="0"/>
              <a:t>Reading records using Fetch Requests.</a:t>
            </a:r>
          </a:p>
          <a:p>
            <a:pPr lvl="1"/>
            <a:r>
              <a:rPr lang="en-US" dirty="0"/>
              <a:t>Updating existing data in Core Data.</a:t>
            </a:r>
          </a:p>
          <a:p>
            <a:pPr lvl="1"/>
            <a:r>
              <a:rPr lang="en-US" dirty="0"/>
              <a:t>Deleting records.</a:t>
            </a:r>
          </a:p>
          <a:p>
            <a:pPr lvl="1"/>
            <a:r>
              <a:rPr lang="en-US" dirty="0"/>
              <a:t>Code examples for each operation: (next slide)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EDD830-0ECD-64A5-26D7-30D11519D132}"/>
              </a:ext>
            </a:extLst>
          </p:cNvPr>
          <p:cNvGrpSpPr/>
          <p:nvPr/>
        </p:nvGrpSpPr>
        <p:grpSpPr>
          <a:xfrm>
            <a:off x="225632" y="145473"/>
            <a:ext cx="8918368" cy="6567054"/>
            <a:chOff x="225632" y="143833"/>
            <a:chExt cx="8763988" cy="65703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6281A3-8059-62A6-133E-A73349D0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32" y="143833"/>
              <a:ext cx="8407729" cy="34425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F2F847-00E6-502B-80CA-AB3BCC1E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892" y="3586349"/>
              <a:ext cx="8407728" cy="3127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22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33"/>
            <a:ext cx="8229600" cy="402256"/>
          </a:xfrm>
        </p:spPr>
        <p:txBody>
          <a:bodyPr>
            <a:normAutofit fontScale="90000"/>
          </a:bodyPr>
          <a:lstStyle/>
          <a:p>
            <a:r>
              <a:rPr sz="3200" dirty="0">
                <a:solidFill>
                  <a:srgbClr val="00B0F0"/>
                </a:solidFill>
              </a:rPr>
              <a:t>@</a:t>
            </a:r>
            <a:r>
              <a:rPr sz="3200" dirty="0" err="1">
                <a:solidFill>
                  <a:srgbClr val="00B0F0"/>
                </a:solidFill>
              </a:rPr>
              <a:t>AppStorage</a:t>
            </a:r>
            <a:r>
              <a:rPr sz="3200" dirty="0"/>
              <a:t> and </a:t>
            </a:r>
            <a:r>
              <a:rPr sz="3200" dirty="0">
                <a:solidFill>
                  <a:srgbClr val="00B0F0"/>
                </a:solidFill>
              </a:rPr>
              <a:t>@</a:t>
            </a:r>
            <a:r>
              <a:rPr sz="3200" dirty="0" err="1">
                <a:solidFill>
                  <a:srgbClr val="00B0F0"/>
                </a:solidFill>
              </a:rPr>
              <a:t>SceneStorage</a:t>
            </a:r>
            <a:endParaRPr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3766"/>
            <a:ext cx="8229600" cy="6056416"/>
          </a:xfrm>
        </p:spPr>
        <p:txBody>
          <a:bodyPr>
            <a:normAutofit fontScale="47500" lnSpcReduction="20000"/>
          </a:bodyPr>
          <a:lstStyle/>
          <a:p>
            <a:r>
              <a:rPr sz="4200" dirty="0"/>
              <a:t>@</a:t>
            </a:r>
            <a:r>
              <a:rPr sz="4200" dirty="0" err="1"/>
              <a:t>AppStorage</a:t>
            </a:r>
            <a:r>
              <a:rPr sz="4200" dirty="0"/>
              <a:t> provides persistent storage for lightweight data tied to a key.</a:t>
            </a:r>
          </a:p>
          <a:p>
            <a:r>
              <a:rPr sz="4200" dirty="0"/>
              <a:t>@</a:t>
            </a:r>
            <a:r>
              <a:rPr sz="4200" dirty="0" err="1"/>
              <a:t>SceneStorage</a:t>
            </a:r>
            <a:r>
              <a:rPr sz="4200" dirty="0"/>
              <a:t> stores transient state specific to a scene or window.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dirty="0"/>
              <a:t>Code Example for </a:t>
            </a:r>
            <a:r>
              <a:rPr dirty="0">
                <a:solidFill>
                  <a:srgbClr val="00B0F0"/>
                </a:solidFill>
              </a:rPr>
              <a:t>@</a:t>
            </a:r>
            <a:r>
              <a:rPr dirty="0" err="1">
                <a:solidFill>
                  <a:srgbClr val="00B0F0"/>
                </a:solidFill>
              </a:rPr>
              <a:t>AppStorage</a:t>
            </a:r>
            <a:r>
              <a:rPr dirty="0"/>
              <a:t>:</a:t>
            </a:r>
          </a:p>
          <a:p>
            <a:pPr marL="400050" lvl="1" indent="0">
              <a:buNone/>
            </a:pPr>
            <a:r>
              <a:rPr dirty="0"/>
              <a:t>struct </a:t>
            </a:r>
            <a:r>
              <a:rPr dirty="0" err="1"/>
              <a:t>ContentView</a:t>
            </a:r>
            <a:r>
              <a:rPr dirty="0"/>
              <a:t>: </a:t>
            </a:r>
            <a:r>
              <a:rPr dirty="0">
                <a:solidFill>
                  <a:schemeClr val="accent6"/>
                </a:solidFill>
              </a:rPr>
              <a:t>View</a:t>
            </a:r>
            <a:r>
              <a:rPr dirty="0"/>
              <a:t> {</a:t>
            </a:r>
          </a:p>
          <a:p>
            <a:pPr marL="400050" lvl="1" indent="0">
              <a:buNone/>
            </a:pPr>
            <a:r>
              <a:rPr dirty="0"/>
              <a:t>    </a:t>
            </a:r>
            <a:r>
              <a:rPr dirty="0">
                <a:solidFill>
                  <a:srgbClr val="00B0F0"/>
                </a:solidFill>
              </a:rPr>
              <a:t>@</a:t>
            </a:r>
            <a:r>
              <a:rPr dirty="0" err="1">
                <a:solidFill>
                  <a:srgbClr val="00B0F0"/>
                </a:solidFill>
              </a:rPr>
              <a:t>AppStorage</a:t>
            </a:r>
            <a:r>
              <a:rPr dirty="0"/>
              <a:t>("username") var username: String = "Guest"</a:t>
            </a:r>
          </a:p>
          <a:p>
            <a:pPr lvl="1"/>
            <a:endParaRPr dirty="0"/>
          </a:p>
          <a:p>
            <a:pPr marL="400050" lvl="1" indent="0">
              <a:buNone/>
            </a:pPr>
            <a:r>
              <a:rPr dirty="0"/>
              <a:t>    var body: some </a:t>
            </a:r>
            <a:r>
              <a:rPr dirty="0">
                <a:solidFill>
                  <a:schemeClr val="accent6"/>
                </a:solidFill>
              </a:rPr>
              <a:t>View</a:t>
            </a:r>
            <a:r>
              <a:rPr dirty="0"/>
              <a:t> {</a:t>
            </a:r>
          </a:p>
          <a:p>
            <a:pPr marL="400050" lvl="1" indent="0">
              <a:buNone/>
            </a:pPr>
            <a:r>
              <a:rPr dirty="0"/>
              <a:t>        </a:t>
            </a:r>
            <a:r>
              <a:rPr dirty="0" err="1"/>
              <a:t>VStack</a:t>
            </a:r>
            <a:r>
              <a:rPr dirty="0"/>
              <a:t> {</a:t>
            </a:r>
          </a:p>
          <a:p>
            <a:pPr marL="400050" lvl="1" indent="0">
              <a:buNone/>
            </a:pPr>
            <a:r>
              <a:rPr dirty="0"/>
              <a:t>            </a:t>
            </a:r>
            <a:r>
              <a:rPr dirty="0">
                <a:solidFill>
                  <a:srgbClr val="7030A0"/>
                </a:solidFill>
              </a:rPr>
              <a:t>Text</a:t>
            </a:r>
            <a:r>
              <a:rPr dirty="0"/>
              <a:t>("Hello, \(username)")</a:t>
            </a:r>
          </a:p>
          <a:p>
            <a:pPr marL="400050" lvl="1" indent="0">
              <a:buNone/>
            </a:pPr>
            <a:r>
              <a:rPr dirty="0"/>
              <a:t>         </a:t>
            </a:r>
            <a:r>
              <a:rPr lang="en-US" dirty="0"/>
              <a:t> </a:t>
            </a:r>
            <a:r>
              <a:rPr dirty="0"/>
              <a:t>  </a:t>
            </a:r>
            <a:r>
              <a:rPr dirty="0" err="1">
                <a:solidFill>
                  <a:srgbClr val="7030A0"/>
                </a:solidFill>
              </a:rPr>
              <a:t>TextField</a:t>
            </a:r>
            <a:r>
              <a:rPr dirty="0"/>
              <a:t>("Enter your name", text: $username)</a:t>
            </a:r>
          </a:p>
          <a:p>
            <a:pPr marL="400050" lvl="1" indent="0">
              <a:buNone/>
            </a:pPr>
            <a:r>
              <a:rPr dirty="0"/>
              <a:t>                .</a:t>
            </a:r>
            <a:r>
              <a:rPr dirty="0" err="1"/>
              <a:t>textFieldStyle</a:t>
            </a:r>
            <a:r>
              <a:rPr dirty="0"/>
              <a:t>(</a:t>
            </a:r>
            <a:r>
              <a:rPr dirty="0" err="1"/>
              <a:t>RoundedBorderTextFieldStyle</a:t>
            </a:r>
            <a:r>
              <a:rPr dirty="0"/>
              <a:t>())</a:t>
            </a:r>
          </a:p>
          <a:p>
            <a:pPr marL="400050" lvl="1" indent="0">
              <a:buNone/>
            </a:pPr>
            <a:r>
              <a:rPr dirty="0"/>
              <a:t>                .padding()</a:t>
            </a:r>
          </a:p>
          <a:p>
            <a:pPr marL="400050" lvl="1" indent="0">
              <a:buNone/>
            </a:pPr>
            <a:r>
              <a:rPr dirty="0"/>
              <a:t>        }</a:t>
            </a:r>
          </a:p>
          <a:p>
            <a:pPr marL="400050" lvl="1" indent="0">
              <a:buNone/>
            </a:pPr>
            <a:r>
              <a:rPr dirty="0"/>
              <a:t>    }</a:t>
            </a:r>
          </a:p>
          <a:p>
            <a:pPr marL="400050" lvl="1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dirty="0"/>
              <a:t>Code Example for </a:t>
            </a:r>
            <a:r>
              <a:rPr dirty="0">
                <a:solidFill>
                  <a:srgbClr val="00B0F0"/>
                </a:solidFill>
              </a:rPr>
              <a:t>@</a:t>
            </a:r>
            <a:r>
              <a:rPr dirty="0" err="1">
                <a:solidFill>
                  <a:srgbClr val="00B0F0"/>
                </a:solidFill>
              </a:rPr>
              <a:t>SceneStorage</a:t>
            </a:r>
            <a:r>
              <a:rPr dirty="0"/>
              <a:t>:</a:t>
            </a:r>
          </a:p>
          <a:p>
            <a:pPr marL="400050" lvl="1" indent="0">
              <a:buNone/>
            </a:pPr>
            <a:r>
              <a:rPr dirty="0"/>
              <a:t>struct </a:t>
            </a:r>
            <a:r>
              <a:rPr dirty="0" err="1"/>
              <a:t>ContentView</a:t>
            </a:r>
            <a:r>
              <a:rPr dirty="0"/>
              <a:t>: </a:t>
            </a:r>
            <a:r>
              <a:rPr dirty="0">
                <a:solidFill>
                  <a:schemeClr val="accent6"/>
                </a:solidFill>
              </a:rPr>
              <a:t>View</a:t>
            </a:r>
            <a:r>
              <a:rPr dirty="0"/>
              <a:t> {</a:t>
            </a:r>
          </a:p>
          <a:p>
            <a:pPr marL="400050" lvl="1" indent="0">
              <a:buNone/>
            </a:pPr>
            <a:r>
              <a:rPr dirty="0"/>
              <a:t>    </a:t>
            </a:r>
            <a:r>
              <a:rPr dirty="0">
                <a:solidFill>
                  <a:srgbClr val="00B0F0"/>
                </a:solidFill>
              </a:rPr>
              <a:t>@</a:t>
            </a:r>
            <a:r>
              <a:rPr dirty="0" err="1">
                <a:solidFill>
                  <a:srgbClr val="00B0F0"/>
                </a:solidFill>
              </a:rPr>
              <a:t>SceneStorage</a:t>
            </a:r>
            <a:r>
              <a:rPr dirty="0">
                <a:solidFill>
                  <a:srgbClr val="00B0F0"/>
                </a:solidFill>
              </a:rPr>
              <a:t>("</a:t>
            </a:r>
            <a:r>
              <a:rPr dirty="0" err="1"/>
              <a:t>currentPage</a:t>
            </a:r>
            <a:r>
              <a:rPr dirty="0"/>
              <a:t>") var </a:t>
            </a:r>
            <a:r>
              <a:rPr dirty="0" err="1"/>
              <a:t>currentPage</a:t>
            </a:r>
            <a:r>
              <a:rPr dirty="0"/>
              <a:t>: Int = 0</a:t>
            </a:r>
          </a:p>
          <a:p>
            <a:pPr lvl="1"/>
            <a:endParaRPr dirty="0"/>
          </a:p>
          <a:p>
            <a:pPr marL="400050" lvl="1" indent="0">
              <a:buNone/>
            </a:pPr>
            <a:r>
              <a:rPr dirty="0"/>
              <a:t>    var body: some </a:t>
            </a:r>
            <a:r>
              <a:rPr dirty="0">
                <a:solidFill>
                  <a:schemeClr val="accent6"/>
                </a:solidFill>
              </a:rPr>
              <a:t>View</a:t>
            </a:r>
            <a:r>
              <a:rPr dirty="0"/>
              <a:t> {</a:t>
            </a:r>
          </a:p>
          <a:p>
            <a:pPr marL="400050" lvl="1" indent="0">
              <a:buNone/>
            </a:pPr>
            <a:r>
              <a:rPr dirty="0"/>
              <a:t>        </a:t>
            </a:r>
            <a:r>
              <a:rPr dirty="0" err="1">
                <a:solidFill>
                  <a:srgbClr val="7030A0"/>
                </a:solidFill>
              </a:rPr>
              <a:t>TabView</a:t>
            </a:r>
            <a:r>
              <a:rPr dirty="0"/>
              <a:t>(selection: $</a:t>
            </a:r>
            <a:r>
              <a:rPr dirty="0" err="1"/>
              <a:t>currentPage</a:t>
            </a:r>
            <a:r>
              <a:rPr dirty="0"/>
              <a:t>) {</a:t>
            </a:r>
          </a:p>
          <a:p>
            <a:pPr marL="400050" lvl="1" indent="0">
              <a:buNone/>
            </a:pPr>
            <a:r>
              <a:rPr dirty="0"/>
              <a:t>            </a:t>
            </a:r>
            <a:r>
              <a:rPr dirty="0">
                <a:solidFill>
                  <a:srgbClr val="7030A0"/>
                </a:solidFill>
              </a:rPr>
              <a:t>Text</a:t>
            </a:r>
            <a:r>
              <a:rPr dirty="0"/>
              <a:t>("Page 1").</a:t>
            </a:r>
            <a:r>
              <a:rPr dirty="0" err="1"/>
              <a:t>tabItem</a:t>
            </a:r>
            <a:r>
              <a:rPr dirty="0"/>
              <a:t> { </a:t>
            </a:r>
            <a:r>
              <a:rPr dirty="0">
                <a:solidFill>
                  <a:srgbClr val="7030A0"/>
                </a:solidFill>
              </a:rPr>
              <a:t>Text</a:t>
            </a:r>
            <a:r>
              <a:rPr dirty="0"/>
              <a:t>("Page 1") }.</a:t>
            </a:r>
            <a:r>
              <a:rPr dirty="0">
                <a:solidFill>
                  <a:srgbClr val="7030A0"/>
                </a:solidFill>
              </a:rPr>
              <a:t>tag</a:t>
            </a:r>
            <a:r>
              <a:rPr dirty="0"/>
              <a:t>(0)</a:t>
            </a:r>
          </a:p>
          <a:p>
            <a:pPr marL="400050" lvl="1" indent="0">
              <a:buNone/>
            </a:pPr>
            <a:r>
              <a:rPr dirty="0"/>
              <a:t>            </a:t>
            </a:r>
            <a:r>
              <a:rPr dirty="0">
                <a:solidFill>
                  <a:srgbClr val="7030A0"/>
                </a:solidFill>
              </a:rPr>
              <a:t>Text</a:t>
            </a:r>
            <a:r>
              <a:rPr dirty="0"/>
              <a:t>("Page 2").</a:t>
            </a:r>
            <a:r>
              <a:rPr dirty="0" err="1"/>
              <a:t>tabItem</a:t>
            </a:r>
            <a:r>
              <a:rPr dirty="0"/>
              <a:t> { </a:t>
            </a:r>
            <a:r>
              <a:rPr dirty="0">
                <a:solidFill>
                  <a:srgbClr val="7030A0"/>
                </a:solidFill>
              </a:rPr>
              <a:t>Text</a:t>
            </a:r>
            <a:r>
              <a:rPr dirty="0"/>
              <a:t>("Page 2") }.</a:t>
            </a:r>
            <a:r>
              <a:rPr dirty="0">
                <a:solidFill>
                  <a:srgbClr val="7030A0"/>
                </a:solidFill>
              </a:rPr>
              <a:t>tag</a:t>
            </a:r>
            <a:r>
              <a:rPr dirty="0"/>
              <a:t>(1)</a:t>
            </a:r>
          </a:p>
          <a:p>
            <a:pPr marL="400050" lvl="1" indent="0">
              <a:buNone/>
            </a:pPr>
            <a:r>
              <a:rPr dirty="0"/>
              <a:t>        }</a:t>
            </a:r>
          </a:p>
          <a:p>
            <a:pPr marL="400050" lvl="1" indent="0">
              <a:buNone/>
            </a:pPr>
            <a:r>
              <a:rPr dirty="0"/>
              <a:t>    }</a:t>
            </a:r>
          </a:p>
          <a:p>
            <a:pPr marL="400050" lvl="1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Storage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Comparison Table:</a:t>
            </a:r>
          </a:p>
          <a:p>
            <a:pPr lvl="1"/>
            <a:r>
              <a:rPr b="1" dirty="0" err="1"/>
              <a:t>UserDefaults</a:t>
            </a:r>
            <a:r>
              <a:rPr dirty="0"/>
              <a:t>: Quick settings, user preferences.</a:t>
            </a:r>
          </a:p>
          <a:p>
            <a:pPr lvl="1"/>
            <a:r>
              <a:rPr b="1" dirty="0"/>
              <a:t>File Storage</a:t>
            </a:r>
            <a:r>
              <a:rPr dirty="0"/>
              <a:t>: Custom data in files, larger storage needs.</a:t>
            </a:r>
          </a:p>
          <a:p>
            <a:pPr lvl="1"/>
            <a:r>
              <a:rPr b="1" dirty="0"/>
              <a:t>Core Data</a:t>
            </a:r>
            <a:r>
              <a:rPr dirty="0"/>
              <a:t>: Complex relationships, structured data, persistence.</a:t>
            </a:r>
          </a:p>
          <a:p>
            <a:pPr lvl="1"/>
            <a:r>
              <a:rPr b="1" dirty="0" err="1"/>
              <a:t>CloudKit</a:t>
            </a:r>
            <a:r>
              <a:rPr dirty="0"/>
              <a:t>: Syncing data across devices (requires iCloud setup).</a:t>
            </a:r>
          </a:p>
          <a:p>
            <a:endParaRPr dirty="0"/>
          </a:p>
          <a:p>
            <a:r>
              <a:rPr dirty="0"/>
              <a:t>Summary:</a:t>
            </a:r>
          </a:p>
          <a:p>
            <a:pPr lvl="1"/>
            <a:r>
              <a:rPr lang="en-US" dirty="0"/>
              <a:t>S</a:t>
            </a:r>
            <a:r>
              <a:rPr dirty="0"/>
              <a:t>elect storage based on app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1292</Words>
  <Application>Microsoft Macintosh PowerPoint</Application>
  <PresentationFormat>On-screen Show (4:3)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Data Persistence in SwiftUI</vt:lpstr>
      <vt:lpstr>Saving Simple Data with UserDefaults</vt:lpstr>
      <vt:lpstr>File Storage for Custom Data (e.g., JSON)</vt:lpstr>
      <vt:lpstr>PowerPoint Presentation</vt:lpstr>
      <vt:lpstr>Core Data for Persistent, Structured Data</vt:lpstr>
      <vt:lpstr>CRUD Operations with Core Data</vt:lpstr>
      <vt:lpstr>PowerPoint Presentation</vt:lpstr>
      <vt:lpstr>@AppStorage and @SceneStorage</vt:lpstr>
      <vt:lpstr>Choosing the Right Storage Option</vt:lpstr>
      <vt:lpstr>Setting Up Core Data in SwiftUI</vt:lpstr>
      <vt:lpstr>Injected Core Data Environment in SwiftUI</vt:lpstr>
      <vt:lpstr>Persistence Controller</vt:lpstr>
      <vt:lpstr>Fetching Data with @FetchRequest</vt:lpstr>
      <vt:lpstr>Continued from previous slide</vt:lpstr>
      <vt:lpstr>PowerPoint Presentation</vt:lpstr>
      <vt:lpstr>PowerPoint Presentation</vt:lpstr>
      <vt:lpstr>PowerPoint Presentation</vt:lpstr>
      <vt:lpstr>Displaying Core Data in SwiftUI</vt:lpstr>
      <vt:lpstr>Sort and Filter Data</vt:lpstr>
      <vt:lpstr>Advanced Core Data Usage</vt:lpstr>
      <vt:lpstr>PowerPoint Presentation</vt:lpstr>
      <vt:lpstr>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Ahmed, Rabah</cp:lastModifiedBy>
  <cp:revision>6</cp:revision>
  <dcterms:created xsi:type="dcterms:W3CDTF">2013-01-27T09:14:16Z</dcterms:created>
  <dcterms:modified xsi:type="dcterms:W3CDTF">2024-11-18T02:55:26Z</dcterms:modified>
  <cp:category/>
</cp:coreProperties>
</file>