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1" r:id="rId17"/>
    <p:sldId id="280" r:id="rId18"/>
    <p:sldId id="283" r:id="rId19"/>
    <p:sldId id="264" r:id="rId20"/>
    <p:sldId id="284" r:id="rId21"/>
    <p:sldId id="285" r:id="rId22"/>
    <p:sldId id="286" r:id="rId23"/>
    <p:sldId id="287" r:id="rId24"/>
    <p:sldId id="282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73" r:id="rId37"/>
    <p:sldId id="274" r:id="rId38"/>
    <p:sldId id="275" r:id="rId39"/>
    <p:sldId id="276" r:id="rId40"/>
    <p:sldId id="277" r:id="rId41"/>
    <p:sldId id="278" r:id="rId42"/>
    <p:sldId id="27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dirty="0"/>
              <a:t>Lists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Links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 What is a Link</a:t>
            </a:r>
            <a:r>
              <a:rPr lang="en-US" b="1" dirty="0"/>
              <a:t>?</a:t>
            </a:r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  Link is a </a:t>
            </a:r>
            <a:r>
              <a:rPr dirty="0" err="1"/>
              <a:t>SwiftUI</a:t>
            </a:r>
            <a:r>
              <a:rPr dirty="0"/>
              <a:t> component that lets you create tappable text or views to open URLs in a browser.</a:t>
            </a:r>
            <a:endParaRPr lang="en-US" dirty="0"/>
          </a:p>
          <a:p>
            <a:pPr marL="457200" lvl="1" indent="0">
              <a:buNone/>
              <a:defRPr sz="1800"/>
            </a:pPr>
            <a:endParaRPr dirty="0"/>
          </a:p>
          <a:p>
            <a:pPr lvl="1">
              <a:defRPr sz="1800"/>
            </a:pPr>
            <a:r>
              <a:rPr dirty="0"/>
              <a:t>  Provides a simple way to add web navigation functionality to your app.</a:t>
            </a:r>
          </a:p>
          <a:p>
            <a:pPr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Link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Basic Link Usage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dirty="0"/>
              <a:t>		</a:t>
            </a:r>
            <a:r>
              <a:rPr dirty="0">
                <a:solidFill>
                  <a:srgbClr val="7030A0"/>
                </a:solidFill>
              </a:rPr>
              <a:t>Link</a:t>
            </a:r>
            <a:r>
              <a:rPr dirty="0"/>
              <a:t>("Open Apple", destination: URL(string: "https://</a:t>
            </a:r>
            <a:r>
              <a:rPr dirty="0" err="1"/>
              <a:t>apple.com</a:t>
            </a:r>
            <a:r>
              <a:rPr dirty="0"/>
              <a:t>")!)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This example creates a simple text link to Apple’s website.</a:t>
            </a:r>
          </a:p>
          <a:p>
            <a:pPr marL="0" indent="0">
              <a:buNone/>
              <a:defRPr sz="1800"/>
            </a:pPr>
            <a:r>
              <a:rPr dirty="0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Customizing Link Appearance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>
              <a:defRPr sz="1800"/>
            </a:pPr>
            <a:r>
              <a:rPr dirty="0"/>
              <a:t> You can style a Link using modifiers:</a:t>
            </a:r>
            <a:endParaRPr lang="en-US" dirty="0"/>
          </a:p>
          <a:p>
            <a:pPr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Link("Visit Apple", destination: URL(string: "https://</a:t>
            </a:r>
            <a:r>
              <a:rPr dirty="0" err="1"/>
              <a:t>apple.com</a:t>
            </a:r>
            <a:r>
              <a:rPr dirty="0"/>
              <a:t>")!)</a:t>
            </a:r>
          </a:p>
          <a:p>
            <a:pPr marL="1257300" lvl="3" indent="0">
              <a:buNone/>
              <a:defRPr sz="1800"/>
            </a:pPr>
            <a:r>
              <a:rPr dirty="0"/>
              <a:t>    .font(.title)</a:t>
            </a:r>
          </a:p>
          <a:p>
            <a:pPr marL="1257300" lvl="3" indent="0">
              <a:buNone/>
              <a:defRPr sz="1800"/>
            </a:pPr>
            <a:r>
              <a:rPr dirty="0"/>
              <a:t>    .</a:t>
            </a:r>
            <a:r>
              <a:rPr dirty="0" err="1"/>
              <a:t>foregroundColor</a:t>
            </a:r>
            <a:r>
              <a:rPr dirty="0"/>
              <a:t>(.blue)</a:t>
            </a:r>
          </a:p>
          <a:p>
            <a:pPr marL="1257300" lvl="3" indent="0">
              <a:buNone/>
              <a:defRPr sz="1800"/>
            </a:pPr>
            <a:r>
              <a:rPr dirty="0"/>
              <a:t>    .underline()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 Adjust font, color, and underline to create a styled link.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Links with Custom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Using Custom Views in Links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>
              <a:defRPr sz="1800"/>
            </a:pPr>
            <a:r>
              <a:rPr dirty="0"/>
              <a:t>Link text can be replaced with custom views for a unique look.</a:t>
            </a:r>
          </a:p>
          <a:p>
            <a:pPr>
              <a:defRPr sz="1800"/>
            </a:pPr>
            <a:endParaRPr lang="en-US" dirty="0"/>
          </a:p>
          <a:p>
            <a:pPr marL="800100" lvl="2" indent="0">
              <a:buNone/>
              <a:defRPr sz="1800"/>
            </a:pPr>
            <a:r>
              <a:rPr dirty="0"/>
              <a:t>Link(destination: URL(string: "https://</a:t>
            </a:r>
            <a:r>
              <a:rPr dirty="0" err="1"/>
              <a:t>apple.com</a:t>
            </a:r>
            <a:r>
              <a:rPr dirty="0"/>
              <a:t>")!) {</a:t>
            </a:r>
          </a:p>
          <a:p>
            <a:pPr marL="800100" lvl="2" indent="0">
              <a:buNone/>
              <a:defRPr sz="1800"/>
            </a:pPr>
            <a:r>
              <a:rPr dirty="0"/>
              <a:t>   </a:t>
            </a:r>
            <a:r>
              <a:rPr dirty="0" err="1"/>
              <a:t>HStack</a:t>
            </a:r>
            <a:r>
              <a:rPr dirty="0"/>
              <a:t> {</a:t>
            </a:r>
          </a:p>
          <a:p>
            <a:pPr marL="800100" lvl="2" indent="0">
              <a:buNone/>
              <a:defRPr sz="1800"/>
            </a:pPr>
            <a:r>
              <a:rPr dirty="0"/>
              <a:t>        Image(</a:t>
            </a:r>
            <a:r>
              <a:rPr dirty="0" err="1"/>
              <a:t>systemName</a:t>
            </a:r>
            <a:r>
              <a:rPr dirty="0"/>
              <a:t>: "</a:t>
            </a:r>
            <a:r>
              <a:rPr dirty="0" err="1"/>
              <a:t>link.circle</a:t>
            </a:r>
            <a:r>
              <a:rPr dirty="0"/>
              <a:t>")</a:t>
            </a:r>
          </a:p>
          <a:p>
            <a:pPr marL="800100" lvl="2" indent="0">
              <a:buNone/>
              <a:defRPr sz="1800"/>
            </a:pPr>
            <a:r>
              <a:rPr dirty="0"/>
              <a:t>        Text("Apple")</a:t>
            </a:r>
          </a:p>
          <a:p>
            <a:pPr marL="800100" lvl="2" indent="0">
              <a:buNone/>
              <a:defRPr sz="1800"/>
            </a:pPr>
            <a:r>
              <a:rPr dirty="0"/>
              <a:t>            .font(.headline)</a:t>
            </a:r>
          </a:p>
          <a:p>
            <a:pPr marL="800100" lvl="2" indent="0">
              <a:buNone/>
              <a:defRPr sz="1800"/>
            </a:pPr>
            <a:r>
              <a:rPr dirty="0"/>
              <a:t>            .</a:t>
            </a:r>
            <a:r>
              <a:rPr dirty="0" err="1"/>
              <a:t>foregroundColor</a:t>
            </a:r>
            <a:r>
              <a:rPr dirty="0"/>
              <a:t>(.purple)</a:t>
            </a:r>
          </a:p>
          <a:p>
            <a:pPr marL="800100" lvl="2" indent="0">
              <a:buNone/>
              <a:defRPr sz="1800"/>
            </a:pPr>
            <a:r>
              <a:rPr dirty="0"/>
              <a:t>    }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dirty="0"/>
              <a:t>- </a:t>
            </a:r>
            <a:r>
              <a:rPr dirty="0"/>
              <a:t>This link uses an icon and custom-styled text.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Links with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b="1" dirty="0"/>
              <a:t>Combining Links and Buttons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>
              <a:defRPr sz="1800"/>
            </a:pPr>
            <a:r>
              <a:rPr dirty="0"/>
              <a:t>To create more interactive elements, embed links within button-like designs.</a:t>
            </a:r>
            <a:endParaRPr lang="en-US" dirty="0"/>
          </a:p>
          <a:p>
            <a:pPr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Link(destination: URL(string: "https://</a:t>
            </a:r>
            <a:r>
              <a:rPr dirty="0" err="1"/>
              <a:t>apple.com</a:t>
            </a:r>
            <a:r>
              <a:rPr dirty="0"/>
              <a:t>")!) {</a:t>
            </a:r>
          </a:p>
          <a:p>
            <a:pPr marL="800100" lvl="2" indent="0">
              <a:buNone/>
              <a:defRPr sz="1800"/>
            </a:pPr>
            <a:r>
              <a:rPr dirty="0"/>
              <a:t>   Text("Open Apple")</a:t>
            </a:r>
          </a:p>
          <a:p>
            <a:pPr marL="800100" lvl="2" indent="0">
              <a:buNone/>
              <a:defRPr sz="1800"/>
            </a:pPr>
            <a:r>
              <a:rPr dirty="0"/>
              <a:t>        .padding()</a:t>
            </a:r>
          </a:p>
          <a:p>
            <a:pPr marL="800100" lvl="2" indent="0">
              <a:buNone/>
              <a:defRPr sz="1800"/>
            </a:pPr>
            <a:r>
              <a:rPr dirty="0"/>
              <a:t>        .background(</a:t>
            </a:r>
            <a:r>
              <a:rPr dirty="0" err="1"/>
              <a:t>Color.blue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        .</a:t>
            </a:r>
            <a:r>
              <a:rPr dirty="0" err="1"/>
              <a:t>foregroundColor</a:t>
            </a:r>
            <a:r>
              <a:rPr dirty="0"/>
              <a:t>(.white)</a:t>
            </a:r>
          </a:p>
          <a:p>
            <a:pPr marL="800100" lvl="2" indent="0">
              <a:buNone/>
              <a:defRPr sz="1800"/>
            </a:pPr>
            <a:r>
              <a:rPr dirty="0"/>
              <a:t>        .</a:t>
            </a:r>
            <a:r>
              <a:rPr dirty="0" err="1"/>
              <a:t>cornerRadius</a:t>
            </a:r>
            <a:r>
              <a:rPr dirty="0"/>
              <a:t>(10)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lang="en-US" dirty="0"/>
              <a:t>- </a:t>
            </a:r>
            <a:r>
              <a:rPr dirty="0"/>
              <a:t> This link looks like a button with padding, background color, and rounded corners.</a:t>
            </a:r>
          </a:p>
          <a:p>
            <a:pPr marL="0" indent="0">
              <a:buNone/>
              <a:defRPr sz="1800"/>
            </a:pPr>
            <a:r>
              <a:rPr dirty="0"/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Opening Links in </a:t>
            </a:r>
            <a:r>
              <a:rPr dirty="0" err="1"/>
              <a:t>SafariViewController</a:t>
            </a:r>
            <a:r>
              <a:rPr dirty="0"/>
              <a:t> (iOS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b="1" dirty="0"/>
              <a:t>Using </a:t>
            </a:r>
            <a:r>
              <a:rPr b="1" dirty="0" err="1"/>
              <a:t>SafariViewController</a:t>
            </a:r>
            <a:r>
              <a:rPr b="1" dirty="0"/>
              <a:t> for In-App Browsing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 err="1"/>
              <a:t>SwiftUI</a:t>
            </a:r>
            <a:r>
              <a:rPr dirty="0"/>
              <a:t> does not support in-app web browsing by default, but you can integrate it with </a:t>
            </a:r>
            <a:r>
              <a:rPr dirty="0" err="1"/>
              <a:t>SafariViewController</a:t>
            </a:r>
            <a:r>
              <a:rPr dirty="0"/>
              <a:t> using </a:t>
            </a:r>
            <a:r>
              <a:rPr dirty="0" err="1"/>
              <a:t>UIKit</a:t>
            </a:r>
            <a:r>
              <a:rPr dirty="0"/>
              <a:t>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>
              <a:defRPr sz="1800"/>
            </a:pPr>
            <a:endParaRPr lang="en-US" dirty="0"/>
          </a:p>
          <a:p>
            <a:pPr marL="400050" lvl="1" indent="0">
              <a:buNone/>
              <a:defRPr sz="1800"/>
            </a:pPr>
            <a:r>
              <a:rPr dirty="0"/>
              <a:t>struct </a:t>
            </a:r>
            <a:r>
              <a:rPr dirty="0" err="1"/>
              <a:t>SafariView</a:t>
            </a:r>
            <a:r>
              <a:rPr dirty="0"/>
              <a:t>: </a:t>
            </a:r>
            <a:r>
              <a:rPr dirty="0" err="1"/>
              <a:t>UIViewControllerRepresentable</a:t>
            </a:r>
            <a:r>
              <a:rPr dirty="0"/>
              <a:t> {</a:t>
            </a:r>
          </a:p>
          <a:p>
            <a:pPr marL="400050" lvl="1" indent="0">
              <a:buNone/>
              <a:defRPr sz="1800"/>
            </a:pPr>
            <a:r>
              <a:rPr dirty="0"/>
              <a:t>    let </a:t>
            </a:r>
            <a:r>
              <a:rPr dirty="0" err="1"/>
              <a:t>url</a:t>
            </a:r>
            <a:r>
              <a:rPr dirty="0"/>
              <a:t>: URL</a:t>
            </a:r>
          </a:p>
          <a:p>
            <a:pPr lvl="1">
              <a:defRPr sz="1800"/>
            </a:pPr>
            <a:endParaRPr dirty="0"/>
          </a:p>
          <a:p>
            <a:pPr marL="400050" lvl="1" indent="0">
              <a:buNone/>
              <a:defRPr sz="1800"/>
            </a:pPr>
            <a:r>
              <a:rPr dirty="0"/>
              <a:t>    </a:t>
            </a: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makeUIViewController</a:t>
            </a:r>
            <a:r>
              <a:rPr dirty="0"/>
              <a:t>(context: Context) -&gt; </a:t>
            </a:r>
            <a:r>
              <a:rPr dirty="0" err="1"/>
              <a:t>SFSafariViewController</a:t>
            </a:r>
            <a:r>
              <a:rPr dirty="0"/>
              <a:t> {</a:t>
            </a:r>
          </a:p>
          <a:p>
            <a:pPr marL="400050" lvl="1" indent="0">
              <a:buNone/>
              <a:defRPr sz="1800"/>
            </a:pPr>
            <a:r>
              <a:rPr dirty="0"/>
              <a:t>        return </a:t>
            </a:r>
            <a:r>
              <a:rPr dirty="0" err="1"/>
              <a:t>SFSafariViewController</a:t>
            </a:r>
            <a:r>
              <a:rPr dirty="0"/>
              <a:t>(</a:t>
            </a:r>
            <a:r>
              <a:rPr dirty="0" err="1"/>
              <a:t>url</a:t>
            </a:r>
            <a:r>
              <a:rPr dirty="0"/>
              <a:t>: </a:t>
            </a:r>
            <a:r>
              <a:rPr dirty="0" err="1"/>
              <a:t>url</a:t>
            </a:r>
            <a:r>
              <a:rPr dirty="0"/>
              <a:t>)</a:t>
            </a:r>
          </a:p>
          <a:p>
            <a:pPr marL="400050" lvl="1" indent="0">
              <a:buNone/>
              <a:defRPr sz="1800"/>
            </a:pPr>
            <a:r>
              <a:rPr dirty="0"/>
              <a:t>    }</a:t>
            </a:r>
          </a:p>
          <a:p>
            <a:pPr lvl="1">
              <a:defRPr sz="1800"/>
            </a:pPr>
            <a:endParaRPr dirty="0"/>
          </a:p>
          <a:p>
            <a:pPr marL="400050" lvl="1" indent="0">
              <a:buNone/>
              <a:defRPr sz="1800"/>
            </a:pPr>
            <a:r>
              <a:rPr dirty="0"/>
              <a:t>    </a:t>
            </a: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updateUIViewController</a:t>
            </a:r>
            <a:r>
              <a:rPr dirty="0"/>
              <a:t>(_ </a:t>
            </a:r>
            <a:r>
              <a:rPr dirty="0" err="1"/>
              <a:t>uiViewController</a:t>
            </a:r>
            <a:r>
              <a:rPr dirty="0"/>
              <a:t>: </a:t>
            </a:r>
            <a:r>
              <a:rPr dirty="0" err="1"/>
              <a:t>SFSafariViewController</a:t>
            </a:r>
            <a:r>
              <a:rPr dirty="0"/>
              <a:t>, context: Context) {}</a:t>
            </a:r>
          </a:p>
          <a:p>
            <a:pPr marL="400050" lvl="1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 This approach allows for in-app web browsing on iOS.</a:t>
            </a:r>
          </a:p>
          <a:p>
            <a:pPr marL="0" indent="0">
              <a:buNone/>
              <a:defRPr sz="1800"/>
            </a:pPr>
            <a:r>
              <a:rPr dirty="0"/>
              <a:t>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FDF1-B844-0783-3560-FA3D2786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Step 1: Create a </a:t>
            </a:r>
            <a:r>
              <a:rPr lang="en-US" b="1" dirty="0" err="1"/>
              <a:t>SwiftUI</a:t>
            </a:r>
            <a:r>
              <a:rPr lang="en-US" b="1" dirty="0"/>
              <a:t> View with </a:t>
            </a:r>
            <a:r>
              <a:rPr lang="en-US" b="1" dirty="0" err="1"/>
              <a:t>UIViewControllerRepresentable</a:t>
            </a:r>
            <a:endParaRPr lang="en-US" b="1" dirty="0"/>
          </a:p>
          <a:p>
            <a:pPr lvl="1"/>
            <a:r>
              <a:rPr lang="en-US" dirty="0"/>
              <a:t>To integrate </a:t>
            </a:r>
            <a:r>
              <a:rPr lang="en-US" dirty="0" err="1"/>
              <a:t>UIKit</a:t>
            </a:r>
            <a:r>
              <a:rPr lang="en-US" dirty="0"/>
              <a:t> components like </a:t>
            </a:r>
            <a:r>
              <a:rPr lang="en-US" dirty="0" err="1"/>
              <a:t>SFSafariViewController</a:t>
            </a:r>
            <a:r>
              <a:rPr lang="en-US" dirty="0"/>
              <a:t> into </a:t>
            </a:r>
            <a:r>
              <a:rPr lang="en-US" dirty="0" err="1"/>
              <a:t>SwiftUI</a:t>
            </a:r>
            <a:r>
              <a:rPr lang="en-US" dirty="0"/>
              <a:t>, we use the </a:t>
            </a:r>
            <a:r>
              <a:rPr lang="en-US" dirty="0" err="1"/>
              <a:t>UIViewControllerRepresentable</a:t>
            </a:r>
            <a:r>
              <a:rPr lang="en-US" dirty="0"/>
              <a:t> protocol.</a:t>
            </a:r>
          </a:p>
          <a:p>
            <a:pPr lvl="1"/>
            <a:r>
              <a:rPr lang="en-US" dirty="0"/>
              <a:t>This protocol allows </a:t>
            </a:r>
            <a:r>
              <a:rPr lang="en-US" dirty="0" err="1"/>
              <a:t>SwiftUI</a:t>
            </a:r>
            <a:r>
              <a:rPr lang="en-US" dirty="0"/>
              <a:t> to manage a </a:t>
            </a:r>
            <a:r>
              <a:rPr lang="en-US" dirty="0" err="1"/>
              <a:t>UIViewController</a:t>
            </a:r>
            <a:r>
              <a:rPr lang="en-US" dirty="0"/>
              <a:t> within its declarative framework.</a:t>
            </a:r>
          </a:p>
          <a:p>
            <a:pPr lvl="1"/>
            <a:r>
              <a:rPr lang="en-US" dirty="0"/>
              <a:t>Define a </a:t>
            </a:r>
            <a:r>
              <a:rPr lang="en-US" dirty="0" err="1"/>
              <a:t>SwiftUI</a:t>
            </a:r>
            <a:r>
              <a:rPr lang="en-US" dirty="0"/>
              <a:t> view that conforms to </a:t>
            </a:r>
            <a:r>
              <a:rPr lang="en-US" dirty="0" err="1"/>
              <a:t>UIViewControllerRepresentable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2: Integrate </a:t>
            </a:r>
            <a:r>
              <a:rPr lang="en-US" b="1" dirty="0" err="1"/>
              <a:t>SafariView</a:t>
            </a:r>
            <a:r>
              <a:rPr lang="en-US" b="1" dirty="0"/>
              <a:t> in </a:t>
            </a:r>
            <a:r>
              <a:rPr lang="en-US" b="1" dirty="0" err="1"/>
              <a:t>SwiftUI</a:t>
            </a:r>
            <a:r>
              <a:rPr lang="en-US" b="1" dirty="0"/>
              <a:t> Layout</a:t>
            </a:r>
          </a:p>
          <a:p>
            <a:pPr lvl="1"/>
            <a:r>
              <a:rPr lang="en-US" dirty="0"/>
              <a:t>To use </a:t>
            </a:r>
            <a:r>
              <a:rPr lang="en-US" dirty="0" err="1"/>
              <a:t>SafariView</a:t>
            </a:r>
            <a:r>
              <a:rPr lang="en-US" dirty="0"/>
              <a:t>, add it to the </a:t>
            </a:r>
            <a:r>
              <a:rPr lang="en-US" dirty="0" err="1"/>
              <a:t>SwiftUI</a:t>
            </a:r>
            <a:r>
              <a:rPr lang="en-US" dirty="0"/>
              <a:t> layout with a conditional modifier that checks if a link should be presented.</a:t>
            </a:r>
          </a:p>
          <a:p>
            <a:pPr lvl="1"/>
            <a:r>
              <a:rPr lang="en-US" dirty="0"/>
              <a:t>Define a URL property and a state variable to control presentation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3: Handling In-App Navigation with </a:t>
            </a:r>
            <a:r>
              <a:rPr lang="en-US" b="1" dirty="0" err="1"/>
              <a:t>SFSafariViewController</a:t>
            </a:r>
            <a:endParaRPr lang="en-US" b="1" dirty="0"/>
          </a:p>
          <a:p>
            <a:pPr lvl="1">
              <a:buFont typeface="+mj-lt"/>
              <a:buAutoNum type="arabicPeriod"/>
            </a:pPr>
            <a:r>
              <a:rPr lang="en-US" dirty="0"/>
              <a:t>Benefits of </a:t>
            </a:r>
            <a:r>
              <a:rPr lang="en-US" dirty="0" err="1"/>
              <a:t>SFSafariViewController</a:t>
            </a:r>
            <a:r>
              <a:rPr lang="en-US" dirty="0"/>
              <a:t>:</a:t>
            </a:r>
          </a:p>
          <a:p>
            <a:pPr lvl="2" indent="-285750">
              <a:buFont typeface="+mj-lt"/>
              <a:buAutoNum type="arabicPeriod"/>
            </a:pPr>
            <a:r>
              <a:rPr lang="en-US" dirty="0"/>
              <a:t>It provides an in-app browser experience with a navigation bar similar to Safari.</a:t>
            </a:r>
          </a:p>
          <a:p>
            <a:pPr lvl="2" indent="-285750">
              <a:buFont typeface="+mj-lt"/>
              <a:buAutoNum type="arabicPeriod"/>
            </a:pPr>
            <a:r>
              <a:rPr lang="en-US" dirty="0"/>
              <a:t>The user has access to Safari’s built-in features, like Reader Mode and content blocking.</a:t>
            </a:r>
          </a:p>
          <a:p>
            <a:pPr lvl="2" indent="-285750">
              <a:buFont typeface="+mj-lt"/>
              <a:buAutoNum type="arabicPeriod"/>
            </a:pPr>
            <a:r>
              <a:rPr lang="en-US" dirty="0"/>
              <a:t>The Done button allows the user to easily dismiss the view and return to your app.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Customization Options:</a:t>
            </a:r>
          </a:p>
          <a:p>
            <a:pPr lvl="3" indent="-285750">
              <a:buFont typeface="+mj-lt"/>
              <a:buAutoNum type="arabicPeriod"/>
            </a:pPr>
            <a:r>
              <a:rPr lang="en-US" dirty="0"/>
              <a:t>You can modify some visual aspects of </a:t>
            </a:r>
            <a:r>
              <a:rPr lang="en-US" dirty="0" err="1"/>
              <a:t>SFSafariViewController</a:t>
            </a:r>
            <a:r>
              <a:rPr lang="en-US" dirty="0"/>
              <a:t>, such as the color of the toolbar.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7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D65A-D7EA-E2FF-7977-5CE9901F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"/>
            <a:ext cx="8229600" cy="6908800"/>
          </a:xfrm>
        </p:spPr>
        <p:txBody>
          <a:bodyPr>
            <a:normAutofit fontScale="25000" lnSpcReduction="20000"/>
          </a:bodyPr>
          <a:lstStyle/>
          <a:p>
            <a:pPr marL="1257300" lvl="3" indent="0">
              <a:buNone/>
            </a:pPr>
            <a:r>
              <a:rPr lang="en-US" sz="5200" dirty="0"/>
              <a:t>import </a:t>
            </a:r>
            <a:r>
              <a:rPr lang="en-US" sz="5200" dirty="0" err="1"/>
              <a:t>SwiftUI</a:t>
            </a:r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import </a:t>
            </a:r>
            <a:r>
              <a:rPr lang="en-US" sz="5200" dirty="0" err="1"/>
              <a:t>SafariServices</a:t>
            </a:r>
            <a:endParaRPr lang="en-US" sz="5200" dirty="0"/>
          </a:p>
          <a:p>
            <a:pPr lvl="3"/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struct </a:t>
            </a:r>
            <a:r>
              <a:rPr lang="en-US" sz="5200" dirty="0" err="1"/>
              <a:t>SafariView</a:t>
            </a:r>
            <a:r>
              <a:rPr lang="en-US" sz="5200" dirty="0"/>
              <a:t>: </a:t>
            </a:r>
            <a:r>
              <a:rPr lang="en-US" sz="5200" dirty="0" err="1"/>
              <a:t>UIViewControllerRepresentable</a:t>
            </a:r>
            <a:r>
              <a:rPr lang="en-US" sz="5200" dirty="0"/>
              <a:t> {</a:t>
            </a:r>
          </a:p>
          <a:p>
            <a:pPr marL="1257300" lvl="3" indent="0">
              <a:buNone/>
            </a:pPr>
            <a:r>
              <a:rPr lang="en-US" sz="5200" dirty="0"/>
              <a:t>    let </a:t>
            </a:r>
            <a:r>
              <a:rPr lang="en-US" sz="5200" dirty="0" err="1"/>
              <a:t>url</a:t>
            </a:r>
            <a:r>
              <a:rPr lang="en-US" sz="5200" dirty="0"/>
              <a:t>: URL</a:t>
            </a:r>
          </a:p>
          <a:p>
            <a:pPr lvl="3"/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    </a:t>
            </a:r>
            <a:r>
              <a:rPr lang="en-US" sz="5200" dirty="0" err="1"/>
              <a:t>func</a:t>
            </a:r>
            <a:r>
              <a:rPr lang="en-US" sz="5200" dirty="0"/>
              <a:t> </a:t>
            </a:r>
            <a:r>
              <a:rPr lang="en-US" sz="5200" dirty="0" err="1"/>
              <a:t>makeUIViewController</a:t>
            </a:r>
            <a:r>
              <a:rPr lang="en-US" sz="5200" dirty="0"/>
              <a:t>(context: Context) -&gt; </a:t>
            </a:r>
            <a:r>
              <a:rPr lang="en-US" sz="5200" dirty="0" err="1"/>
              <a:t>SFSafariViewController</a:t>
            </a:r>
            <a:r>
              <a:rPr lang="en-US" sz="5200" dirty="0"/>
              <a:t> {</a:t>
            </a:r>
          </a:p>
          <a:p>
            <a:pPr marL="1257300" lvl="3" indent="0">
              <a:buNone/>
            </a:pPr>
            <a:r>
              <a:rPr lang="en-US" sz="5200" dirty="0"/>
              <a:t>        let </a:t>
            </a:r>
            <a:r>
              <a:rPr lang="en-US" sz="5200" dirty="0" err="1"/>
              <a:t>safariVC</a:t>
            </a:r>
            <a:r>
              <a:rPr lang="en-US" sz="5200" dirty="0"/>
              <a:t> = </a:t>
            </a:r>
            <a:r>
              <a:rPr lang="en-US" sz="5200" dirty="0" err="1"/>
              <a:t>SFSafariViewController</a:t>
            </a:r>
            <a:r>
              <a:rPr lang="en-US" sz="5200" dirty="0"/>
              <a:t>(</a:t>
            </a:r>
            <a:r>
              <a:rPr lang="en-US" sz="5200" dirty="0" err="1"/>
              <a:t>url</a:t>
            </a:r>
            <a:r>
              <a:rPr lang="en-US" sz="5200" dirty="0"/>
              <a:t>: </a:t>
            </a:r>
            <a:r>
              <a:rPr lang="en-US" sz="5200" dirty="0" err="1"/>
              <a:t>url</a:t>
            </a:r>
            <a:r>
              <a:rPr lang="en-US" sz="5200" dirty="0"/>
              <a:t>)</a:t>
            </a:r>
          </a:p>
          <a:p>
            <a:pPr marL="1257300" lvl="3" indent="0">
              <a:buNone/>
            </a:pPr>
            <a:r>
              <a:rPr lang="en-US" sz="5200" dirty="0"/>
              <a:t>        </a:t>
            </a:r>
            <a:r>
              <a:rPr lang="en-US" sz="5200" dirty="0" err="1"/>
              <a:t>safariVC.preferredControlTintColor</a:t>
            </a:r>
            <a:r>
              <a:rPr lang="en-US" sz="5200" dirty="0"/>
              <a:t> = .blue // Customize appearance</a:t>
            </a:r>
          </a:p>
          <a:p>
            <a:pPr marL="1257300" lvl="3" indent="0">
              <a:buNone/>
            </a:pPr>
            <a:r>
              <a:rPr lang="en-US" sz="5200" dirty="0"/>
              <a:t>        return </a:t>
            </a:r>
            <a:r>
              <a:rPr lang="en-US" sz="5200" dirty="0" err="1"/>
              <a:t>safariVC</a:t>
            </a:r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    }</a:t>
            </a:r>
          </a:p>
          <a:p>
            <a:pPr lvl="3"/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    </a:t>
            </a:r>
            <a:r>
              <a:rPr lang="en-US" sz="5200" dirty="0" err="1"/>
              <a:t>func</a:t>
            </a:r>
            <a:r>
              <a:rPr lang="en-US" sz="5200" dirty="0"/>
              <a:t> </a:t>
            </a:r>
            <a:r>
              <a:rPr lang="en-US" sz="5200" dirty="0" err="1"/>
              <a:t>updateUIViewController</a:t>
            </a:r>
            <a:r>
              <a:rPr lang="en-US" sz="5200" dirty="0"/>
              <a:t>(_ </a:t>
            </a:r>
            <a:r>
              <a:rPr lang="en-US" sz="5200" dirty="0" err="1"/>
              <a:t>uiViewController</a:t>
            </a:r>
            <a:r>
              <a:rPr lang="en-US" sz="5200" dirty="0"/>
              <a:t>: </a:t>
            </a:r>
            <a:r>
              <a:rPr lang="en-US" sz="5200" dirty="0" err="1"/>
              <a:t>SFSafariViewController</a:t>
            </a:r>
            <a:r>
              <a:rPr lang="en-US" sz="5200" dirty="0"/>
              <a:t>, context: Context) {}</a:t>
            </a:r>
          </a:p>
          <a:p>
            <a:pPr marL="1257300" lvl="3" indent="0">
              <a:buNone/>
            </a:pPr>
            <a:r>
              <a:rPr lang="en-US" sz="5200" dirty="0"/>
              <a:t>}</a:t>
            </a:r>
          </a:p>
          <a:p>
            <a:pPr lvl="3"/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struct </a:t>
            </a:r>
            <a:r>
              <a:rPr lang="en-US" sz="5200" dirty="0" err="1"/>
              <a:t>ContentView</a:t>
            </a:r>
            <a:r>
              <a:rPr lang="en-US" sz="5200" dirty="0"/>
              <a:t>: View {</a:t>
            </a:r>
          </a:p>
          <a:p>
            <a:pPr marL="1257300" lvl="3" indent="0">
              <a:buNone/>
            </a:pPr>
            <a:r>
              <a:rPr lang="en-US" sz="5200" dirty="0"/>
              <a:t>    @State private var </a:t>
            </a:r>
            <a:r>
              <a:rPr lang="en-US" sz="5200" dirty="0" err="1"/>
              <a:t>isSafariViewPresented</a:t>
            </a:r>
            <a:r>
              <a:rPr lang="en-US" sz="5200" dirty="0"/>
              <a:t> = false</a:t>
            </a:r>
          </a:p>
          <a:p>
            <a:pPr marL="1257300" lvl="3" indent="0">
              <a:buNone/>
            </a:pPr>
            <a:r>
              <a:rPr lang="en-US" sz="5200" dirty="0"/>
              <a:t>    @State private var </a:t>
            </a:r>
            <a:r>
              <a:rPr lang="en-US" sz="5200" dirty="0" err="1"/>
              <a:t>selectedURL</a:t>
            </a:r>
            <a:r>
              <a:rPr lang="en-US" sz="5200" dirty="0"/>
              <a:t>: URL?</a:t>
            </a:r>
          </a:p>
          <a:p>
            <a:pPr lvl="3"/>
            <a:endParaRPr lang="en-US" sz="5200" dirty="0"/>
          </a:p>
          <a:p>
            <a:pPr marL="1257300" lvl="3" indent="0">
              <a:buNone/>
            </a:pPr>
            <a:r>
              <a:rPr lang="en-US" sz="5200" dirty="0"/>
              <a:t>    var body: some View {</a:t>
            </a:r>
          </a:p>
          <a:p>
            <a:pPr marL="1257300" lvl="3" indent="0">
              <a:buNone/>
            </a:pPr>
            <a:r>
              <a:rPr lang="en-US" sz="5200" dirty="0"/>
              <a:t>        </a:t>
            </a:r>
            <a:r>
              <a:rPr lang="en-US" sz="5200" dirty="0" err="1"/>
              <a:t>VStack</a:t>
            </a:r>
            <a:r>
              <a:rPr lang="en-US" sz="5200" dirty="0"/>
              <a:t> {</a:t>
            </a:r>
          </a:p>
          <a:p>
            <a:pPr marL="1257300" lvl="3" indent="0">
              <a:buNone/>
            </a:pPr>
            <a:r>
              <a:rPr lang="en-US" sz="5200" dirty="0"/>
              <a:t>            Button("Open Apple") {</a:t>
            </a:r>
          </a:p>
          <a:p>
            <a:pPr marL="1257300" lvl="3" indent="0">
              <a:buNone/>
            </a:pPr>
            <a:r>
              <a:rPr lang="en-US" sz="5200" dirty="0"/>
              <a:t>                </a:t>
            </a:r>
            <a:r>
              <a:rPr lang="en-US" sz="5200" dirty="0" err="1"/>
              <a:t>selectedURL</a:t>
            </a:r>
            <a:r>
              <a:rPr lang="en-US" sz="5200" dirty="0"/>
              <a:t> = URL(string: "https://</a:t>
            </a:r>
            <a:r>
              <a:rPr lang="en-US" sz="5200" dirty="0" err="1"/>
              <a:t>apple.com</a:t>
            </a:r>
            <a:r>
              <a:rPr lang="en-US" sz="5200" dirty="0"/>
              <a:t>")</a:t>
            </a:r>
          </a:p>
          <a:p>
            <a:pPr marL="1257300" lvl="3" indent="0">
              <a:buNone/>
            </a:pPr>
            <a:r>
              <a:rPr lang="en-US" sz="5200" dirty="0"/>
              <a:t>                </a:t>
            </a:r>
            <a:r>
              <a:rPr lang="en-US" sz="5200" dirty="0" err="1"/>
              <a:t>isSafariViewPresented</a:t>
            </a:r>
            <a:r>
              <a:rPr lang="en-US" sz="5200" dirty="0"/>
              <a:t> = true</a:t>
            </a:r>
          </a:p>
          <a:p>
            <a:pPr marL="1257300" lvl="3" indent="0">
              <a:buNone/>
            </a:pPr>
            <a:r>
              <a:rPr lang="en-US" sz="5200" dirty="0"/>
              <a:t>            }</a:t>
            </a:r>
          </a:p>
          <a:p>
            <a:pPr marL="1257300" lvl="3" indent="0">
              <a:buNone/>
            </a:pPr>
            <a:r>
              <a:rPr lang="en-US" sz="5200" dirty="0"/>
              <a:t>        }</a:t>
            </a:r>
          </a:p>
          <a:p>
            <a:pPr marL="1257300" lvl="3" indent="0">
              <a:buNone/>
            </a:pPr>
            <a:r>
              <a:rPr lang="en-US" sz="5200" dirty="0"/>
              <a:t>        .sheet(</a:t>
            </a:r>
            <a:r>
              <a:rPr lang="en-US" sz="5200" dirty="0" err="1"/>
              <a:t>isPresented</a:t>
            </a:r>
            <a:r>
              <a:rPr lang="en-US" sz="5200" dirty="0"/>
              <a:t>: $</a:t>
            </a:r>
            <a:r>
              <a:rPr lang="en-US" sz="5200" dirty="0" err="1"/>
              <a:t>isSafariViewPresented</a:t>
            </a:r>
            <a:r>
              <a:rPr lang="en-US" sz="5200" dirty="0"/>
              <a:t>) {</a:t>
            </a:r>
          </a:p>
          <a:p>
            <a:pPr marL="1257300" lvl="3" indent="0">
              <a:buNone/>
            </a:pPr>
            <a:r>
              <a:rPr lang="en-US" sz="5200" dirty="0"/>
              <a:t>            if let </a:t>
            </a:r>
            <a:r>
              <a:rPr lang="en-US" sz="5200" dirty="0" err="1"/>
              <a:t>url</a:t>
            </a:r>
            <a:r>
              <a:rPr lang="en-US" sz="5200" dirty="0"/>
              <a:t> = </a:t>
            </a:r>
            <a:r>
              <a:rPr lang="en-US" sz="5200" dirty="0" err="1"/>
              <a:t>selectedURL</a:t>
            </a:r>
            <a:r>
              <a:rPr lang="en-US" sz="5200" dirty="0"/>
              <a:t> {</a:t>
            </a:r>
          </a:p>
          <a:p>
            <a:pPr marL="1257300" lvl="3" indent="0">
              <a:buNone/>
            </a:pPr>
            <a:r>
              <a:rPr lang="en-US" sz="5200" dirty="0"/>
              <a:t>                </a:t>
            </a:r>
            <a:r>
              <a:rPr lang="en-US" sz="5200" dirty="0" err="1"/>
              <a:t>SafariView</a:t>
            </a:r>
            <a:r>
              <a:rPr lang="en-US" sz="5200" dirty="0"/>
              <a:t>(</a:t>
            </a:r>
            <a:r>
              <a:rPr lang="en-US" sz="5200" dirty="0" err="1"/>
              <a:t>url</a:t>
            </a:r>
            <a:r>
              <a:rPr lang="en-US" sz="5200" dirty="0"/>
              <a:t>: </a:t>
            </a:r>
            <a:r>
              <a:rPr lang="en-US" sz="5200" dirty="0" err="1"/>
              <a:t>url</a:t>
            </a:r>
            <a:r>
              <a:rPr lang="en-US" sz="5200" dirty="0"/>
              <a:t>)</a:t>
            </a:r>
          </a:p>
          <a:p>
            <a:pPr marL="1257300" lvl="3" indent="0">
              <a:buNone/>
            </a:pPr>
            <a:r>
              <a:rPr lang="en-US" sz="5200" dirty="0"/>
              <a:t>            }</a:t>
            </a:r>
          </a:p>
          <a:p>
            <a:pPr marL="1257300" lvl="3" indent="0">
              <a:buNone/>
            </a:pPr>
            <a:r>
              <a:rPr lang="en-US" sz="5200" dirty="0"/>
              <a:t>        }</a:t>
            </a:r>
          </a:p>
          <a:p>
            <a:pPr marL="1257300" lvl="3" indent="0">
              <a:buNone/>
            </a:pPr>
            <a:r>
              <a:rPr lang="en-US" sz="5200" dirty="0"/>
              <a:t>    }</a:t>
            </a:r>
          </a:p>
          <a:p>
            <a:pPr marL="1257300" lvl="3" indent="0">
              <a:buNone/>
            </a:pPr>
            <a:r>
              <a:rPr lang="en-US" sz="5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NavigationLink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rPr sz="2400" dirty="0" err="1"/>
              <a:t>NavigationLink</a:t>
            </a:r>
            <a:r>
              <a:rPr sz="2400" dirty="0"/>
              <a:t> enables navigation between</a:t>
            </a:r>
            <a:r>
              <a:rPr lang="en-US" sz="2400" dirty="0"/>
              <a:t> </a:t>
            </a:r>
            <a:r>
              <a:rPr sz="2400" dirty="0"/>
              <a:t>views in </a:t>
            </a:r>
            <a:r>
              <a:rPr sz="2400" dirty="0" err="1"/>
              <a:t>SwiftUI</a:t>
            </a:r>
            <a:r>
              <a:rPr sz="2400" dirty="0"/>
              <a:t>.</a:t>
            </a:r>
          </a:p>
          <a:p>
            <a:pPr>
              <a:defRPr b="1"/>
            </a:pPr>
            <a:r>
              <a:rPr sz="2400" dirty="0"/>
              <a:t>Creates an interactive link that moves users to a specified destination within a navigation view.</a:t>
            </a:r>
            <a:endParaRPr lang="en-US" sz="2400" dirty="0"/>
          </a:p>
          <a:p>
            <a:pPr>
              <a:defRPr b="1"/>
            </a:pPr>
            <a:endParaRPr sz="2400" dirty="0"/>
          </a:p>
          <a:p>
            <a:pPr marL="1257300" lvl="3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dirty="0" err="1"/>
              <a:t>NavigationLink</a:t>
            </a:r>
            <a:r>
              <a:rPr dirty="0"/>
              <a:t>("Go to Details", destination: Text("</a:t>
            </a:r>
            <a:r>
              <a:rPr dirty="0" err="1"/>
              <a:t>DetailView</a:t>
            </a:r>
            <a:r>
              <a:rPr dirty="0"/>
              <a:t>"))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 of NavigationLink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rPr sz="2400" dirty="0"/>
              <a:t>Basic components - destination and label.</a:t>
            </a:r>
          </a:p>
          <a:p>
            <a:pPr>
              <a:defRPr b="1"/>
            </a:pPr>
            <a:r>
              <a:rPr sz="2400" dirty="0"/>
              <a:t>destination defines the target view; label defines the UI element users tap to navigate.</a:t>
            </a:r>
            <a:endParaRPr lang="en-US" sz="2400" dirty="0"/>
          </a:p>
          <a:p>
            <a:pPr marL="0" indent="0">
              <a:buNone/>
              <a:defRPr b="1"/>
            </a:pPr>
            <a:endParaRPr sz="2400" dirty="0"/>
          </a:p>
          <a:p>
            <a:pPr marL="400050" lvl="1" indent="0">
              <a:buNone/>
            </a:pPr>
            <a:r>
              <a:rPr dirty="0" err="1"/>
              <a:t>NavigationLink</a:t>
            </a:r>
            <a:r>
              <a:rPr dirty="0"/>
              <a:t>(destination: Text("Detail View")) {</a:t>
            </a:r>
          </a:p>
          <a:p>
            <a:pPr marL="400050" lvl="1" indent="0">
              <a:buNone/>
            </a:pPr>
            <a:r>
              <a:rPr dirty="0"/>
              <a:t>    Text("Go to Details")</a:t>
            </a:r>
          </a:p>
          <a:p>
            <a:pPr marL="400050" lvl="1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Lists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 What is a List?</a:t>
            </a: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  <a:p>
            <a:pPr>
              <a:defRPr sz="1800"/>
            </a:pPr>
            <a:r>
              <a:rPr dirty="0"/>
              <a:t>List is a </a:t>
            </a:r>
            <a:r>
              <a:rPr dirty="0" err="1"/>
              <a:t>SwiftUI</a:t>
            </a:r>
            <a:r>
              <a:rPr dirty="0"/>
              <a:t> component that displays rows of data in a scrollable format.</a:t>
            </a:r>
            <a:endParaRPr lang="en-US" dirty="0"/>
          </a:p>
          <a:p>
            <a:pPr>
              <a:defRPr sz="1800"/>
            </a:pPr>
            <a:r>
              <a:rPr lang="en-US" dirty="0"/>
              <a:t>It’s similar to </a:t>
            </a:r>
            <a:r>
              <a:rPr lang="en-US" b="1" dirty="0" err="1"/>
              <a:t>UITableView</a:t>
            </a:r>
            <a:r>
              <a:rPr lang="en-US" dirty="0"/>
              <a:t> in </a:t>
            </a:r>
            <a:r>
              <a:rPr lang="en-US" dirty="0" err="1"/>
              <a:t>UIKit</a:t>
            </a:r>
            <a:r>
              <a:rPr lang="en-US" dirty="0"/>
              <a:t> but more straightforward and declarative.</a:t>
            </a:r>
          </a:p>
          <a:p>
            <a:pPr>
              <a:defRPr sz="1800"/>
            </a:pPr>
            <a:r>
              <a:rPr dirty="0"/>
              <a:t>Lists are commonly used to show dynamic data, like items from an array.</a:t>
            </a:r>
          </a:p>
          <a:p>
            <a:pPr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NavigationLink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defRPr b="1"/>
            </a:pPr>
            <a:r>
              <a:rPr sz="2600" dirty="0"/>
              <a:t>Customizing </a:t>
            </a:r>
            <a:r>
              <a:rPr sz="2600" dirty="0" err="1"/>
              <a:t>NavigationLink</a:t>
            </a:r>
            <a:r>
              <a:rPr sz="2600" dirty="0"/>
              <a:t> appearance with UI elements.</a:t>
            </a:r>
          </a:p>
          <a:p>
            <a:pPr>
              <a:defRPr b="1"/>
            </a:pPr>
            <a:r>
              <a:rPr sz="2600" dirty="0"/>
              <a:t>Use stacks or images within the label to create more personalized navigation links.</a:t>
            </a:r>
            <a:endParaRPr lang="en-US" sz="2600" dirty="0"/>
          </a:p>
          <a:p>
            <a:pPr>
              <a:defRPr b="1"/>
            </a:pPr>
            <a:endParaRPr sz="2600" dirty="0"/>
          </a:p>
          <a:p>
            <a:pPr marL="1257300" lvl="3" indent="0">
              <a:buNone/>
            </a:pPr>
            <a:r>
              <a:rPr dirty="0" err="1"/>
              <a:t>NavigationLink</a:t>
            </a:r>
            <a:r>
              <a:rPr dirty="0"/>
              <a:t>(destination: Text("Profile View")) 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dirty="0" err="1"/>
              <a:t>HStack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Image(</a:t>
            </a:r>
            <a:r>
              <a:rPr dirty="0" err="1"/>
              <a:t>systemName</a:t>
            </a:r>
            <a:r>
              <a:rPr dirty="0"/>
              <a:t>: "</a:t>
            </a:r>
            <a:r>
              <a:rPr dirty="0" err="1"/>
              <a:t>person.circle</a:t>
            </a:r>
            <a:r>
              <a:rPr dirty="0"/>
              <a:t>")</a:t>
            </a:r>
          </a:p>
          <a:p>
            <a:pPr marL="1257300" lvl="3" indent="0">
              <a:buNone/>
            </a:pPr>
            <a:r>
              <a:rPr dirty="0"/>
              <a:t>        Text("Profile")</a:t>
            </a:r>
          </a:p>
          <a:p>
            <a:pPr marL="1257300" lvl="3" indent="0">
              <a:buNone/>
            </a:pPr>
            <a:r>
              <a:rPr dirty="0"/>
              <a:t>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Passing Data with NavigationLink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32500" lnSpcReduction="20000"/>
          </a:bodyPr>
          <a:lstStyle/>
          <a:p>
            <a:pPr>
              <a:defRPr b="1"/>
            </a:pPr>
            <a:r>
              <a:rPr sz="5100" dirty="0"/>
              <a:t>Pass data to the destination view with </a:t>
            </a:r>
            <a:r>
              <a:rPr sz="5100" dirty="0" err="1"/>
              <a:t>NavigationLink</a:t>
            </a:r>
            <a:r>
              <a:rPr sz="5100" dirty="0"/>
              <a:t>.</a:t>
            </a:r>
          </a:p>
          <a:p>
            <a:pPr>
              <a:defRPr b="1"/>
            </a:pPr>
            <a:r>
              <a:rPr sz="5100" dirty="0"/>
              <a:t>Create dynamic views by initializing destination with data such as user information.</a:t>
            </a:r>
          </a:p>
          <a:p>
            <a:pPr marL="0" indent="0">
              <a:buNone/>
              <a:defRPr sz="1200" b="1">
                <a:latin typeface="Courier New"/>
              </a:defRPr>
            </a:pPr>
            <a:endParaRPr lang="en-US" dirty="0"/>
          </a:p>
          <a:p>
            <a:pPr marL="0" indent="0">
              <a:buNone/>
              <a:defRPr sz="1200" b="1">
                <a:latin typeface="Courier New"/>
              </a:defRPr>
            </a:pPr>
            <a:endParaRPr lang="en-US" dirty="0"/>
          </a:p>
          <a:p>
            <a:pPr marL="0" indent="0">
              <a:buNone/>
              <a:defRPr sz="1200" b="1">
                <a:latin typeface="Courier New"/>
              </a:defRPr>
            </a:pPr>
            <a:endParaRPr dirty="0"/>
          </a:p>
          <a:p>
            <a:pPr marL="800100" lvl="2" indent="0">
              <a:buNone/>
            </a:pPr>
            <a:r>
              <a:rPr sz="5500" dirty="0"/>
              <a:t>struct </a:t>
            </a:r>
            <a:r>
              <a:rPr sz="5500" dirty="0" err="1"/>
              <a:t>ContentView</a:t>
            </a:r>
            <a:r>
              <a:rPr sz="5500" dirty="0"/>
              <a:t>: View {</a:t>
            </a:r>
          </a:p>
          <a:p>
            <a:pPr marL="800100" lvl="2" indent="0">
              <a:buNone/>
            </a:pPr>
            <a:r>
              <a:rPr sz="5500" dirty="0"/>
              <a:t>    var body: some View {</a:t>
            </a:r>
          </a:p>
          <a:p>
            <a:pPr marL="800100" lvl="2" indent="0">
              <a:buNone/>
            </a:pPr>
            <a:r>
              <a:rPr sz="5500" dirty="0"/>
              <a:t>        </a:t>
            </a:r>
            <a:r>
              <a:rPr sz="5500" dirty="0" err="1"/>
              <a:t>NavigationLink</a:t>
            </a:r>
            <a:r>
              <a:rPr sz="5500" dirty="0"/>
              <a:t>(destination: </a:t>
            </a:r>
            <a:r>
              <a:rPr sz="5500" dirty="0" err="1"/>
              <a:t>DetailView</a:t>
            </a:r>
            <a:r>
              <a:rPr sz="5500" dirty="0"/>
              <a:t>(data: "User123")) {</a:t>
            </a:r>
          </a:p>
          <a:p>
            <a:pPr marL="800100" lvl="2" indent="0">
              <a:buNone/>
            </a:pPr>
            <a:r>
              <a:rPr sz="5500" dirty="0"/>
              <a:t>            Text("Show Profile")</a:t>
            </a:r>
          </a:p>
          <a:p>
            <a:pPr marL="800100" lvl="2" indent="0">
              <a:buNone/>
            </a:pPr>
            <a:r>
              <a:rPr sz="5500" dirty="0"/>
              <a:t>        }</a:t>
            </a:r>
          </a:p>
          <a:p>
            <a:pPr marL="800100" lvl="2" indent="0">
              <a:buNone/>
            </a:pPr>
            <a:r>
              <a:rPr sz="5500" dirty="0"/>
              <a:t>    }</a:t>
            </a:r>
          </a:p>
          <a:p>
            <a:pPr marL="800100" lvl="2" indent="0">
              <a:buNone/>
            </a:pPr>
            <a:r>
              <a:rPr sz="5500" dirty="0"/>
              <a:t>}</a:t>
            </a:r>
          </a:p>
          <a:p>
            <a:pPr marL="914400" lvl="2" indent="0">
              <a:buNone/>
            </a:pPr>
            <a:endParaRPr sz="5500" dirty="0"/>
          </a:p>
          <a:p>
            <a:pPr marL="800100" lvl="2" indent="0">
              <a:buNone/>
            </a:pPr>
            <a:r>
              <a:rPr sz="5500" dirty="0"/>
              <a:t>struct </a:t>
            </a:r>
            <a:r>
              <a:rPr sz="5500" dirty="0" err="1"/>
              <a:t>DetailView</a:t>
            </a:r>
            <a:r>
              <a:rPr sz="5500" dirty="0"/>
              <a:t>: View {</a:t>
            </a:r>
          </a:p>
          <a:p>
            <a:pPr marL="800100" lvl="2" indent="0">
              <a:buNone/>
            </a:pPr>
            <a:r>
              <a:rPr sz="5500" dirty="0"/>
              <a:t>    var data: String</a:t>
            </a:r>
          </a:p>
          <a:p>
            <a:pPr marL="800100" lvl="2" indent="0">
              <a:buNone/>
            </a:pPr>
            <a:r>
              <a:rPr sz="5500" dirty="0"/>
              <a:t>    var body: some View {</a:t>
            </a:r>
          </a:p>
          <a:p>
            <a:pPr marL="800100" lvl="2" indent="0">
              <a:buNone/>
            </a:pPr>
            <a:r>
              <a:rPr sz="5500" dirty="0"/>
              <a:t>        Text("Welcome, \(data)")</a:t>
            </a:r>
          </a:p>
          <a:p>
            <a:pPr marL="800100" lvl="2" indent="0">
              <a:buNone/>
            </a:pPr>
            <a:r>
              <a:rPr sz="5500" dirty="0"/>
              <a:t>    }</a:t>
            </a:r>
          </a:p>
          <a:p>
            <a:pPr marL="800100" lvl="2" indent="0">
              <a:buNone/>
            </a:pPr>
            <a:r>
              <a:rPr sz="5500"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Conditional Navigation with NavigationLink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5431"/>
          </a:xfrm>
        </p:spPr>
        <p:txBody>
          <a:bodyPr>
            <a:normAutofit lnSpcReduction="10000"/>
          </a:bodyPr>
          <a:lstStyle/>
          <a:p>
            <a:pPr>
              <a:defRPr b="1"/>
            </a:pPr>
            <a:r>
              <a:rPr dirty="0"/>
              <a:t>Control navigation with conditions using </a:t>
            </a:r>
            <a:r>
              <a:rPr dirty="0" err="1"/>
              <a:t>isActive</a:t>
            </a:r>
            <a:r>
              <a:rPr dirty="0"/>
              <a:t>.</a:t>
            </a:r>
          </a:p>
          <a:p>
            <a:pPr>
              <a:defRPr b="1"/>
            </a:pPr>
            <a:r>
              <a:rPr dirty="0"/>
              <a:t>Utilize </a:t>
            </a:r>
            <a:r>
              <a:rPr dirty="0" err="1"/>
              <a:t>isActive</a:t>
            </a:r>
            <a:r>
              <a:rPr dirty="0"/>
              <a:t> to manage when navigation should occur, such as requiring certain states (e.g., login).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sz="2600" dirty="0" err="1"/>
              <a:t>NavigationLink</a:t>
            </a:r>
            <a:r>
              <a:rPr sz="2600" dirty="0"/>
              <a:t>(destination: Text("Settings"), </a:t>
            </a:r>
            <a:r>
              <a:rPr sz="2600" dirty="0" err="1"/>
              <a:t>isActive</a:t>
            </a:r>
            <a:r>
              <a:rPr sz="2600" dirty="0"/>
              <a:t>: $</a:t>
            </a:r>
            <a:r>
              <a:rPr sz="2600" dirty="0" err="1"/>
              <a:t>isLoggedIn</a:t>
            </a:r>
            <a:r>
              <a:rPr sz="2600" dirty="0"/>
              <a:t>) {</a:t>
            </a:r>
          </a:p>
          <a:p>
            <a:pPr marL="800100" lvl="2" indent="0">
              <a:buNone/>
            </a:pPr>
            <a:r>
              <a:rPr sz="2600" dirty="0"/>
              <a:t>  </a:t>
            </a:r>
            <a:r>
              <a:rPr lang="en-US" sz="2600" dirty="0"/>
              <a:t>	</a:t>
            </a:r>
            <a:r>
              <a:rPr sz="2600" dirty="0" err="1"/>
              <a:t>EmptyView</a:t>
            </a:r>
            <a:r>
              <a:rPr sz="2600" dirty="0"/>
              <a:t>()</a:t>
            </a:r>
          </a:p>
          <a:p>
            <a:pPr marL="800100" lvl="2" indent="0">
              <a:buNone/>
            </a:pPr>
            <a:r>
              <a:rPr sz="26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with NavigationLink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rPr dirty="0"/>
              <a:t>Best practices for a smooth navigation experience</a:t>
            </a:r>
            <a:r>
              <a:rPr lang="en-US" dirty="0"/>
              <a:t>:</a:t>
            </a:r>
            <a:endParaRPr dirty="0"/>
          </a:p>
          <a:p>
            <a:pPr lvl="1">
              <a:defRPr b="1"/>
            </a:pPr>
            <a:r>
              <a:rPr dirty="0"/>
              <a:t>Maintain UX consistency</a:t>
            </a:r>
            <a:endParaRPr lang="en-US" dirty="0"/>
          </a:p>
          <a:p>
            <a:pPr lvl="1">
              <a:defRPr b="1"/>
            </a:pPr>
            <a:r>
              <a:rPr lang="en-US" dirty="0"/>
              <a:t>A</a:t>
            </a:r>
            <a:r>
              <a:rPr dirty="0"/>
              <a:t>void deep nesting</a:t>
            </a:r>
            <a:endParaRPr lang="en-US" dirty="0"/>
          </a:p>
          <a:p>
            <a:pPr lvl="1">
              <a:defRPr b="1"/>
            </a:pPr>
            <a:r>
              <a:rPr lang="en-US" dirty="0"/>
              <a:t>P</a:t>
            </a:r>
            <a:r>
              <a:rPr dirty="0"/>
              <a:t>erform extensive testing for responsive layouts.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749-4EC6-FA23-2932-7E396B9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/ </a:t>
            </a:r>
            <a:r>
              <a:rPr lang="en-US" dirty="0" err="1"/>
              <a:t>NavigationLink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3BBD36-DC1E-2EC2-DAC5-FCFCDE3B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4639"/>
            <a:ext cx="8229600" cy="3457084"/>
          </a:xfrm>
        </p:spPr>
      </p:pic>
    </p:spTree>
    <p:extLst>
      <p:ext uri="{BB962C8B-B14F-4D97-AF65-F5344CB8AC3E}">
        <p14:creationId xmlns:p14="http://schemas.microsoft.com/office/powerpoint/2010/main" val="7978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NavigationView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rPr dirty="0" err="1"/>
              <a:t>NavigationView</a:t>
            </a:r>
            <a:r>
              <a:rPr dirty="0"/>
              <a:t> is a container that enables structured navigation within an app, allowing a stack-based navigation experience.</a:t>
            </a:r>
            <a:endParaRPr lang="en-US" dirty="0"/>
          </a:p>
          <a:p>
            <a:pPr>
              <a:defRPr b="1"/>
            </a:pPr>
            <a:endParaRPr dirty="0"/>
          </a:p>
          <a:p>
            <a:pPr marL="400050" lvl="1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400050" lvl="1" indent="0">
              <a:buNone/>
            </a:pPr>
            <a:r>
              <a:rPr dirty="0"/>
              <a:t>    Text("Home Screen")</a:t>
            </a:r>
          </a:p>
          <a:p>
            <a:pPr marL="400050" lvl="1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NavigationView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rPr dirty="0" err="1"/>
              <a:t>NavigationView</a:t>
            </a:r>
            <a:r>
              <a:rPr dirty="0"/>
              <a:t> acts as a wrapper for views requiring navigation, applying default styling.</a:t>
            </a:r>
            <a:endParaRPr lang="en-US" dirty="0"/>
          </a:p>
          <a:p>
            <a:pPr marL="0" indent="0">
              <a:buNone/>
              <a:defRPr b="1"/>
            </a:pPr>
            <a:endParaRPr dirty="0"/>
          </a:p>
          <a:p>
            <a:pPr marL="800100" lvl="2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    Text("Welcome!")</a:t>
            </a:r>
          </a:p>
          <a:p>
            <a:pPr marL="800100" lvl="2" indent="0">
              <a:buNone/>
            </a:pPr>
            <a:r>
              <a:rPr dirty="0"/>
              <a:t>        </a:t>
            </a:r>
            <a:r>
              <a:rPr dirty="0" err="1"/>
              <a:t>NavigationLink</a:t>
            </a:r>
            <a:r>
              <a:rPr dirty="0"/>
              <a:t>("Go to Details", destination: Text("Detail View"))</a:t>
            </a:r>
          </a:p>
          <a:p>
            <a:pPr marL="800100" lvl="2" indent="0">
              <a:buNone/>
            </a:pPr>
            <a:r>
              <a:rPr dirty="0"/>
              <a:t>    }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Multiple NavigationLinks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rPr dirty="0"/>
              <a:t>Multiple </a:t>
            </a:r>
            <a:r>
              <a:rPr dirty="0" err="1"/>
              <a:t>NavigationLinks</a:t>
            </a:r>
            <a:r>
              <a:rPr dirty="0"/>
              <a:t> allow links to various destinations in one </a:t>
            </a:r>
            <a:r>
              <a:rPr dirty="0" err="1"/>
              <a:t>NavigationView</a:t>
            </a:r>
            <a:r>
              <a:rPr dirty="0"/>
              <a:t>.</a:t>
            </a:r>
            <a:endParaRPr lang="en-US" dirty="0"/>
          </a:p>
          <a:p>
            <a:pPr>
              <a:defRPr b="1"/>
            </a:pPr>
            <a:endParaRPr dirty="0"/>
          </a:p>
          <a:p>
            <a:pPr marL="1257300" lvl="3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</a:t>
            </a:r>
            <a:r>
              <a:rPr dirty="0" err="1"/>
              <a:t>NavigationLink</a:t>
            </a:r>
            <a:r>
              <a:rPr dirty="0"/>
              <a:t>("Profile", destination: Text("Profile View"))</a:t>
            </a:r>
          </a:p>
          <a:p>
            <a:pPr marL="1257300" lvl="3" indent="0">
              <a:buNone/>
            </a:pPr>
            <a:r>
              <a:rPr dirty="0"/>
              <a:t>        </a:t>
            </a:r>
            <a:r>
              <a:rPr dirty="0" err="1"/>
              <a:t>NavigationLink</a:t>
            </a:r>
            <a:r>
              <a:rPr dirty="0"/>
              <a:t>("Settings", destination: Text("Settings View"))</a:t>
            </a:r>
          </a:p>
          <a:p>
            <a:pPr marL="1257300" lvl="3" indent="0">
              <a:buNone/>
            </a:pPr>
            <a:r>
              <a:rPr dirty="0"/>
              <a:t>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Customize the navigation bar with titles, buttons, or other elements for personalized views.</a:t>
            </a:r>
            <a:endParaRPr lang="en-US" dirty="0"/>
          </a:p>
          <a:p>
            <a:pPr marL="0" indent="0">
              <a:buNone/>
              <a:defRPr b="1"/>
            </a:pPr>
            <a:endParaRPr dirty="0"/>
          </a:p>
          <a:p>
            <a:pPr marL="800100" lvl="2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Text("Content")</a:t>
            </a:r>
          </a:p>
          <a:p>
            <a:pPr marL="800100" lvl="2" indent="0">
              <a:buNone/>
            </a:pPr>
            <a:r>
              <a:rPr dirty="0"/>
              <a:t>        .</a:t>
            </a:r>
            <a:r>
              <a:rPr dirty="0" err="1"/>
              <a:t>navigationTitle</a:t>
            </a:r>
            <a:r>
              <a:rPr dirty="0"/>
              <a:t>("Home")</a:t>
            </a:r>
          </a:p>
          <a:p>
            <a:pPr marL="800100" lvl="2" indent="0">
              <a:buNone/>
            </a:pPr>
            <a:r>
              <a:rPr dirty="0"/>
              <a:t>        .</a:t>
            </a:r>
            <a:r>
              <a:rPr dirty="0" err="1"/>
              <a:t>navigationBarItems</a:t>
            </a:r>
            <a:r>
              <a:rPr dirty="0"/>
              <a:t>(trailing: Button("Edit") {</a:t>
            </a:r>
          </a:p>
          <a:p>
            <a:pPr marL="800100" lvl="2" indent="0">
              <a:buNone/>
            </a:pPr>
            <a:r>
              <a:rPr dirty="0"/>
              <a:t>            // Action</a:t>
            </a:r>
          </a:p>
          <a:p>
            <a:pPr marL="800100" lvl="2" indent="0">
              <a:buNone/>
            </a:pPr>
            <a:r>
              <a:rPr dirty="0"/>
              <a:t>        })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Programmatic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b="1"/>
            </a:pPr>
            <a:r>
              <a:rPr dirty="0"/>
              <a:t>Conditional navigation using </a:t>
            </a:r>
            <a:r>
              <a:rPr dirty="0" err="1"/>
              <a:t>isActive</a:t>
            </a:r>
            <a:r>
              <a:rPr dirty="0"/>
              <a:t> binding allows navigation based on specific app states.</a:t>
            </a:r>
            <a:endParaRPr lang="en-US" dirty="0"/>
          </a:p>
          <a:p>
            <a:pPr>
              <a:defRPr b="1"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dirty="0"/>
              <a:t>@State private var </a:t>
            </a:r>
            <a:r>
              <a:rPr dirty="0" err="1"/>
              <a:t>showDetails</a:t>
            </a:r>
            <a:r>
              <a:rPr dirty="0"/>
              <a:t> = false</a:t>
            </a:r>
          </a:p>
          <a:p>
            <a:pPr lvl="2"/>
            <a:endParaRPr dirty="0"/>
          </a:p>
          <a:p>
            <a:pPr marL="800100" lvl="2" indent="0">
              <a:buNone/>
            </a:pPr>
            <a:r>
              <a:rPr dirty="0" err="1"/>
              <a:t>NavigationView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    Button("Show Details") {</a:t>
            </a:r>
          </a:p>
          <a:p>
            <a:pPr marL="800100" lvl="2" indent="0">
              <a:buNone/>
            </a:pPr>
            <a:r>
              <a:rPr dirty="0"/>
              <a:t>            </a:t>
            </a:r>
            <a:r>
              <a:rPr dirty="0" err="1"/>
              <a:t>showDetails</a:t>
            </a:r>
            <a:r>
              <a:rPr dirty="0"/>
              <a:t> = true</a:t>
            </a:r>
          </a:p>
          <a:p>
            <a:pPr marL="800100" lvl="2" indent="0">
              <a:buNone/>
            </a:pPr>
            <a:r>
              <a:rPr dirty="0"/>
              <a:t>        }</a:t>
            </a:r>
          </a:p>
          <a:p>
            <a:pPr marL="800100" lvl="2" indent="0">
              <a:buNone/>
            </a:pPr>
            <a:r>
              <a:rPr dirty="0"/>
              <a:t>        </a:t>
            </a:r>
            <a:r>
              <a:rPr dirty="0" err="1"/>
              <a:t>NavigationLink</a:t>
            </a:r>
            <a:r>
              <a:rPr dirty="0"/>
              <a:t>(destination: Text("Detail View"), </a:t>
            </a:r>
            <a:r>
              <a:rPr dirty="0" err="1"/>
              <a:t>isActive</a:t>
            </a:r>
            <a:r>
              <a:rPr dirty="0"/>
              <a:t>: $</a:t>
            </a:r>
            <a:r>
              <a:rPr dirty="0" err="1"/>
              <a:t>showDetails</a:t>
            </a:r>
            <a:r>
              <a:rPr dirty="0"/>
              <a:t>) {</a:t>
            </a:r>
          </a:p>
          <a:p>
            <a:pPr marL="800100" lvl="2" indent="0">
              <a:buNone/>
            </a:pPr>
            <a:r>
              <a:rPr dirty="0"/>
              <a:t>            </a:t>
            </a:r>
            <a:r>
              <a:rPr dirty="0" err="1"/>
              <a:t>EmptyView</a:t>
            </a:r>
            <a:r>
              <a:rPr dirty="0"/>
              <a:t>()</a:t>
            </a:r>
          </a:p>
          <a:p>
            <a:pPr marL="800100" lvl="2" indent="0">
              <a:buNone/>
            </a:pPr>
            <a:r>
              <a:rPr dirty="0"/>
              <a:t>        }</a:t>
            </a:r>
          </a:p>
          <a:p>
            <a:pPr marL="800100" lvl="2" indent="0">
              <a:buNone/>
            </a:pPr>
            <a:r>
              <a:rPr dirty="0"/>
              <a:t>    }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dirty="0"/>
              <a:t>• Basic Syntax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1714500" lvl="4" indent="0">
              <a:buNone/>
              <a:defRPr sz="1800"/>
            </a:pPr>
            <a:r>
              <a:rPr dirty="0"/>
              <a:t>List {</a:t>
            </a:r>
          </a:p>
          <a:p>
            <a:pPr marL="2171700" lvl="5" indent="0">
              <a:buNone/>
              <a:defRPr sz="1800"/>
            </a:pPr>
            <a:r>
              <a:rPr dirty="0"/>
              <a:t>Text("Item 1")</a:t>
            </a:r>
          </a:p>
          <a:p>
            <a:pPr marL="2171700" lvl="5" indent="0">
              <a:buNone/>
              <a:defRPr sz="1800"/>
            </a:pPr>
            <a:r>
              <a:rPr dirty="0"/>
              <a:t>Text("Item 2")</a:t>
            </a:r>
          </a:p>
          <a:p>
            <a:pPr marL="2171700" lvl="5" indent="0">
              <a:buNone/>
              <a:defRPr sz="1800"/>
            </a:pPr>
            <a:r>
              <a:rPr dirty="0"/>
              <a:t>Text("Item 3")</a:t>
            </a:r>
          </a:p>
          <a:p>
            <a:pPr marL="1714500" lvl="4" indent="0">
              <a:buNone/>
              <a:defRPr sz="1800"/>
            </a:pPr>
            <a:r>
              <a:rPr dirty="0"/>
              <a:t>}</a:t>
            </a:r>
            <a:br>
              <a:rPr lang="en-US" dirty="0"/>
            </a:br>
            <a:endParaRPr dirty="0"/>
          </a:p>
          <a:p>
            <a:pPr>
              <a:defRPr sz="1800"/>
            </a:pPr>
            <a:r>
              <a:rPr dirty="0"/>
              <a:t>This example displays a static list of text items.</a:t>
            </a:r>
          </a:p>
          <a:p>
            <a:pPr>
              <a:defRPr sz="1800"/>
            </a:pPr>
            <a:r>
              <a:rPr dirty="0"/>
              <a:t> Each Text represents a row in the list.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 Button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rPr dirty="0"/>
              <a:t>Customize the default back button’s appearance and behavior in </a:t>
            </a:r>
            <a:r>
              <a:rPr dirty="0" err="1"/>
              <a:t>SwiftUI</a:t>
            </a:r>
            <a:r>
              <a:rPr dirty="0"/>
              <a:t>.</a:t>
            </a:r>
            <a:endParaRPr lang="en-US" dirty="0"/>
          </a:p>
          <a:p>
            <a:pPr>
              <a:defRPr b="1"/>
            </a:pPr>
            <a:endParaRPr lang="en-US" dirty="0"/>
          </a:p>
          <a:p>
            <a:pPr marL="0" indent="0">
              <a:buNone/>
              <a:defRPr b="1"/>
            </a:pPr>
            <a:endParaRPr dirty="0"/>
          </a:p>
          <a:p>
            <a:pPr marL="800100" lvl="2" indent="0">
              <a:buNone/>
            </a:pPr>
            <a:r>
              <a:rPr dirty="0"/>
              <a:t>.</a:t>
            </a:r>
            <a:r>
              <a:rPr dirty="0" err="1"/>
              <a:t>navigationBarBackButtonHidden</a:t>
            </a:r>
            <a:r>
              <a:rPr dirty="0"/>
              <a:t>(true)</a:t>
            </a:r>
          </a:p>
          <a:p>
            <a:pPr marL="800100" lvl="2" indent="0">
              <a:buNone/>
            </a:pPr>
            <a:r>
              <a:rPr dirty="0"/>
              <a:t>.</a:t>
            </a:r>
            <a:r>
              <a:rPr dirty="0" err="1"/>
              <a:t>navigationBarItems</a:t>
            </a:r>
            <a:r>
              <a:rPr dirty="0"/>
              <a:t>(leading: Button("Back") {</a:t>
            </a:r>
          </a:p>
          <a:p>
            <a:pPr marL="800100" lvl="2" indent="0">
              <a:buNone/>
            </a:pPr>
            <a:r>
              <a:rPr dirty="0"/>
              <a:t>    // Custom back action</a:t>
            </a:r>
          </a:p>
          <a:p>
            <a:pPr marL="800100" lvl="2" indent="0">
              <a:buNone/>
            </a:pPr>
            <a:r>
              <a:rPr dirty="0"/>
              <a:t>})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with NavigationView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rPr dirty="0"/>
              <a:t>Ensure a smooth navigation experience by</a:t>
            </a:r>
            <a:r>
              <a:rPr lang="en-US" dirty="0"/>
              <a:t>:</a:t>
            </a:r>
          </a:p>
          <a:p>
            <a:pPr>
              <a:defRPr b="1"/>
            </a:pPr>
            <a:r>
              <a:rPr dirty="0"/>
              <a:t> </a:t>
            </a:r>
            <a:r>
              <a:rPr lang="en-US" dirty="0"/>
              <a:t>A</a:t>
            </a:r>
            <a:r>
              <a:rPr dirty="0"/>
              <a:t>voiding excessive nesting</a:t>
            </a:r>
            <a:endParaRPr lang="en-US" dirty="0"/>
          </a:p>
          <a:p>
            <a:pPr>
              <a:defRPr b="1"/>
            </a:pPr>
            <a:r>
              <a:rPr lang="en-US" dirty="0"/>
              <a:t>M</a:t>
            </a:r>
            <a:r>
              <a:rPr dirty="0"/>
              <a:t>aintaining UX consistency</a:t>
            </a:r>
            <a:endParaRPr lang="en-US" dirty="0"/>
          </a:p>
          <a:p>
            <a:pPr>
              <a:defRPr b="1"/>
            </a:pPr>
            <a:r>
              <a:rPr dirty="0"/>
              <a:t>testing layouts.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NavigationStack</a:t>
            </a:r>
            <a:r>
              <a:rPr dirty="0"/>
              <a:t>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NavigationStack</a:t>
            </a:r>
            <a:r>
              <a:rPr dirty="0"/>
              <a:t> provides a way to navigate between screens hierarchically. It's the updated replacement for </a:t>
            </a:r>
            <a:r>
              <a:rPr b="1" dirty="0" err="1"/>
              <a:t>NavigationView</a:t>
            </a:r>
            <a:r>
              <a:rPr dirty="0"/>
              <a:t> in iOS 16 and later.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Key Features:</a:t>
            </a:r>
          </a:p>
          <a:p>
            <a:r>
              <a:rPr dirty="0"/>
              <a:t>Enhanced navigation API using </a:t>
            </a:r>
            <a:r>
              <a:rPr dirty="0" err="1"/>
              <a:t>NavigationPath</a:t>
            </a:r>
            <a:r>
              <a:rPr dirty="0"/>
              <a:t>.</a:t>
            </a:r>
          </a:p>
          <a:p>
            <a:r>
              <a:rPr dirty="0"/>
              <a:t>Push and pop navigation, like a navigation controller.</a:t>
            </a:r>
          </a:p>
          <a:p>
            <a:r>
              <a:rPr dirty="0"/>
              <a:t>Data-driven navigation and fine-grained control over the navigation stack.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Example of NavigationStack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NavigationStack</a:t>
            </a:r>
            <a:r>
              <a:rPr dirty="0"/>
              <a:t> with Static Destinations:</a:t>
            </a:r>
          </a:p>
          <a:p>
            <a:endParaRPr dirty="0"/>
          </a:p>
          <a:p>
            <a:pPr marL="1257300" lvl="3" indent="0">
              <a:buNone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View {</a:t>
            </a:r>
          </a:p>
          <a:p>
            <a:pPr marL="1257300" lvl="3" indent="0">
              <a:buNone/>
            </a:pPr>
            <a:r>
              <a:rPr dirty="0"/>
              <a:t>    var body: some View {</a:t>
            </a:r>
          </a:p>
          <a:p>
            <a:pPr marL="1257300" lvl="3" indent="0">
              <a:buNone/>
            </a:pPr>
            <a:r>
              <a:rPr dirty="0"/>
              <a:t>        </a:t>
            </a:r>
            <a:r>
              <a:rPr b="1" dirty="0" err="1"/>
              <a:t>NavigationStack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1257300" lvl="3" indent="0">
              <a:buNone/>
            </a:pPr>
            <a:r>
              <a:rPr dirty="0"/>
              <a:t>                </a:t>
            </a:r>
            <a:r>
              <a:rPr dirty="0" err="1"/>
              <a:t>NavigationLink</a:t>
            </a:r>
            <a:r>
              <a:rPr dirty="0"/>
              <a:t>("Go to Details", destination: </a:t>
            </a:r>
            <a:r>
              <a:rPr dirty="0" err="1"/>
              <a:t>DetailView</a:t>
            </a:r>
            <a:r>
              <a:rPr dirty="0"/>
              <a:t>())</a:t>
            </a:r>
          </a:p>
          <a:p>
            <a:pPr marL="1257300" lvl="3" indent="0">
              <a:buNone/>
            </a:pPr>
            <a:r>
              <a:rPr dirty="0"/>
              <a:t>            }</a:t>
            </a:r>
          </a:p>
          <a:p>
            <a:pPr marL="1257300" lvl="3" indent="0">
              <a:buNone/>
            </a:pPr>
            <a:r>
              <a:rPr dirty="0"/>
              <a:t>           .</a:t>
            </a:r>
            <a:r>
              <a:rPr dirty="0" err="1"/>
              <a:t>navigationTitle</a:t>
            </a:r>
            <a:r>
              <a:rPr dirty="0"/>
              <a:t>("Home")</a:t>
            </a:r>
          </a:p>
          <a:p>
            <a:pPr marL="1257300" lvl="3" indent="0">
              <a:buNone/>
            </a:pPr>
            <a:r>
              <a:rPr dirty="0"/>
              <a:t>        }</a:t>
            </a:r>
          </a:p>
          <a:p>
            <a:pPr marL="1257300" lvl="3" indent="0">
              <a:buNone/>
            </a:pPr>
            <a:r>
              <a:rPr dirty="0"/>
              <a:t>    }</a:t>
            </a:r>
          </a:p>
          <a:p>
            <a:pPr marL="1257300" lvl="3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5378"/>
          </a:xfrm>
        </p:spPr>
        <p:txBody>
          <a:bodyPr>
            <a:normAutofit fontScale="90000"/>
          </a:bodyPr>
          <a:lstStyle/>
          <a:p>
            <a:r>
              <a:rPr sz="2400" b="1" dirty="0"/>
              <a:t>Example of </a:t>
            </a:r>
            <a:r>
              <a:rPr sz="2400" b="1" dirty="0" err="1"/>
              <a:t>NavigationStack</a:t>
            </a:r>
            <a:r>
              <a:rPr sz="2400" b="1" dirty="0"/>
              <a:t> with </a:t>
            </a:r>
            <a:r>
              <a:rPr sz="2400" b="1" dirty="0" err="1"/>
              <a:t>NavigationPath</a:t>
            </a:r>
            <a:endParaRPr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021"/>
            <a:ext cx="8229600" cy="5937661"/>
          </a:xfrm>
        </p:spPr>
        <p:txBody>
          <a:bodyPr>
            <a:normAutofit fontScale="70000" lnSpcReduction="20000"/>
          </a:bodyPr>
          <a:lstStyle/>
          <a:p>
            <a:r>
              <a:rPr dirty="0" err="1"/>
              <a:t>NavigationStack</a:t>
            </a:r>
            <a:r>
              <a:rPr dirty="0"/>
              <a:t> with </a:t>
            </a:r>
            <a:r>
              <a:rPr dirty="0" err="1"/>
              <a:t>NavigationPath</a:t>
            </a:r>
            <a:r>
              <a:rPr dirty="0"/>
              <a:t> for Dynamic Navigation:</a:t>
            </a:r>
          </a:p>
          <a:p>
            <a:endParaRPr dirty="0"/>
          </a:p>
          <a:p>
            <a:pPr marL="800100" lvl="2" indent="0">
              <a:buNone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View {</a:t>
            </a:r>
          </a:p>
          <a:p>
            <a:pPr marL="800100" lvl="2" indent="0">
              <a:buNone/>
            </a:pPr>
            <a:r>
              <a:rPr dirty="0"/>
              <a:t>    @State private var path = </a:t>
            </a:r>
            <a:r>
              <a:rPr dirty="0" err="1"/>
              <a:t>NavigationPath</a:t>
            </a:r>
            <a:r>
              <a:rPr dirty="0"/>
              <a:t>()</a:t>
            </a:r>
          </a:p>
          <a:p>
            <a:pPr lvl="2"/>
            <a:endParaRPr dirty="0"/>
          </a:p>
          <a:p>
            <a:pPr marL="800100" lvl="2" indent="0">
              <a:buNone/>
            </a:pPr>
            <a:r>
              <a:rPr dirty="0"/>
              <a:t>    var body: some View {</a:t>
            </a:r>
          </a:p>
          <a:p>
            <a:pPr marL="800100" lvl="2" indent="0">
              <a:buNone/>
            </a:pPr>
            <a:r>
              <a:rPr dirty="0"/>
              <a:t>        </a:t>
            </a:r>
            <a:r>
              <a:rPr dirty="0" err="1"/>
              <a:t>NavigationStack</a:t>
            </a:r>
            <a:r>
              <a:rPr dirty="0"/>
              <a:t>(path: $path) {</a:t>
            </a:r>
          </a:p>
          <a:p>
            <a:pPr marL="800100" lvl="2" indent="0">
              <a:buNone/>
            </a:pPr>
            <a:r>
              <a:rPr dirty="0"/>
              <a:t>            </a:t>
            </a:r>
            <a:r>
              <a:rPr dirty="0" err="1"/>
              <a:t>VStack</a:t>
            </a:r>
            <a:r>
              <a:rPr dirty="0"/>
              <a:t> {</a:t>
            </a:r>
          </a:p>
          <a:p>
            <a:pPr marL="800100" lvl="2" indent="0">
              <a:buNone/>
            </a:pPr>
            <a:r>
              <a:rPr dirty="0"/>
              <a:t>                Button("Go to Step 1") { </a:t>
            </a:r>
            <a:r>
              <a:rPr dirty="0" err="1"/>
              <a:t>path.append</a:t>
            </a:r>
            <a:r>
              <a:rPr dirty="0"/>
              <a:t>("Step 1") }</a:t>
            </a:r>
          </a:p>
          <a:p>
            <a:pPr marL="800100" lvl="2" indent="0">
              <a:buNone/>
            </a:pPr>
            <a:r>
              <a:rPr dirty="0"/>
              <a:t>                Button("Go to Step 2") { </a:t>
            </a:r>
            <a:r>
              <a:rPr dirty="0" err="1"/>
              <a:t>path.append</a:t>
            </a:r>
            <a:r>
              <a:rPr dirty="0"/>
              <a:t>("Step 2") }</a:t>
            </a:r>
          </a:p>
          <a:p>
            <a:pPr marL="800100" lvl="2" indent="0">
              <a:buNone/>
            </a:pPr>
            <a:r>
              <a:rPr dirty="0"/>
              <a:t>            }</a:t>
            </a:r>
          </a:p>
          <a:p>
            <a:pPr marL="800100" lvl="2" indent="0">
              <a:buNone/>
            </a:pPr>
            <a:r>
              <a:rPr dirty="0"/>
              <a:t>            .</a:t>
            </a:r>
            <a:r>
              <a:rPr dirty="0" err="1"/>
              <a:t>navigationDestination</a:t>
            </a:r>
            <a:r>
              <a:rPr dirty="0"/>
              <a:t>(for: </a:t>
            </a:r>
            <a:r>
              <a:rPr dirty="0" err="1"/>
              <a:t>String.self</a:t>
            </a:r>
            <a:r>
              <a:rPr dirty="0"/>
              <a:t>) { step in</a:t>
            </a:r>
          </a:p>
          <a:p>
            <a:pPr marL="800100" lvl="2" indent="0">
              <a:buNone/>
            </a:pPr>
            <a:r>
              <a:rPr dirty="0"/>
              <a:t>                if step == "Step 1" {</a:t>
            </a:r>
          </a:p>
          <a:p>
            <a:pPr marL="800100" lvl="2" indent="0">
              <a:buNone/>
            </a:pPr>
            <a:r>
              <a:rPr dirty="0"/>
              <a:t>                    </a:t>
            </a:r>
            <a:r>
              <a:rPr dirty="0" err="1"/>
              <a:t>StepView</a:t>
            </a:r>
            <a:r>
              <a:rPr dirty="0"/>
              <a:t>(step: "Step 1")</a:t>
            </a:r>
          </a:p>
          <a:p>
            <a:pPr marL="800100" lvl="2" indent="0">
              <a:buNone/>
            </a:pPr>
            <a:r>
              <a:rPr dirty="0"/>
              <a:t>                } else if step == "Step 2" {</a:t>
            </a:r>
          </a:p>
          <a:p>
            <a:pPr marL="800100" lvl="2" indent="0">
              <a:buNone/>
            </a:pPr>
            <a:r>
              <a:rPr dirty="0"/>
              <a:t>                    </a:t>
            </a:r>
            <a:r>
              <a:rPr dirty="0" err="1"/>
              <a:t>StepView</a:t>
            </a:r>
            <a:r>
              <a:rPr dirty="0"/>
              <a:t>(step: "Step 2")</a:t>
            </a:r>
          </a:p>
          <a:p>
            <a:pPr marL="800100" lvl="2" indent="0">
              <a:buNone/>
            </a:pPr>
            <a:r>
              <a:rPr dirty="0"/>
              <a:t>                }</a:t>
            </a:r>
          </a:p>
          <a:p>
            <a:pPr marL="800100" lvl="2" indent="0">
              <a:buNone/>
            </a:pPr>
            <a:r>
              <a:rPr dirty="0"/>
              <a:t>            }</a:t>
            </a:r>
          </a:p>
          <a:p>
            <a:pPr marL="800100" lvl="2" indent="0">
              <a:buNone/>
            </a:pPr>
            <a:r>
              <a:rPr dirty="0"/>
              <a:t>            .</a:t>
            </a:r>
            <a:r>
              <a:rPr dirty="0" err="1"/>
              <a:t>navigationTitle</a:t>
            </a:r>
            <a:r>
              <a:rPr dirty="0"/>
              <a:t>("Home")</a:t>
            </a:r>
          </a:p>
          <a:p>
            <a:pPr marL="800100" lvl="2" indent="0">
              <a:buNone/>
            </a:pPr>
            <a:r>
              <a:rPr dirty="0"/>
              <a:t>        }</a:t>
            </a:r>
          </a:p>
          <a:p>
            <a:pPr marL="800100" lvl="2" indent="0">
              <a:buNone/>
            </a:pPr>
            <a:r>
              <a:rPr dirty="0"/>
              <a:t>    }</a:t>
            </a:r>
          </a:p>
          <a:p>
            <a:pPr marL="800100" lvl="2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sz="3200" dirty="0"/>
              <a:t>Key Components in </a:t>
            </a:r>
            <a:r>
              <a:rPr sz="3200" dirty="0" err="1"/>
              <a:t>NavigationStack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>
            <a:normAutofit fontScale="92500" lnSpcReduction="10000"/>
          </a:bodyPr>
          <a:lstStyle/>
          <a:p>
            <a:r>
              <a:rPr b="1" dirty="0" err="1"/>
              <a:t>NavigationStack</a:t>
            </a:r>
            <a:r>
              <a:rPr dirty="0"/>
              <a:t>: Wraps the views to be part of the navigation stack.</a:t>
            </a:r>
          </a:p>
          <a:p>
            <a:r>
              <a:rPr b="1" dirty="0" err="1"/>
              <a:t>NavigationLink</a:t>
            </a:r>
            <a:r>
              <a:rPr dirty="0"/>
              <a:t>: Used to create links to other views within a navigation stack.</a:t>
            </a:r>
          </a:p>
          <a:p>
            <a:r>
              <a:rPr b="1" dirty="0" err="1"/>
              <a:t>NavigationPath</a:t>
            </a:r>
            <a:r>
              <a:rPr dirty="0"/>
              <a:t>: Stores the current navigation path for data-driven navigation.</a:t>
            </a:r>
          </a:p>
          <a:p>
            <a:r>
              <a:rPr b="1" dirty="0" err="1"/>
              <a:t>navigationDestination</a:t>
            </a:r>
            <a:r>
              <a:rPr dirty="0"/>
              <a:t>: Configures destinations based on data types in the navigation path.</a:t>
            </a:r>
          </a:p>
          <a:p>
            <a:endParaRPr dirty="0"/>
          </a:p>
          <a:p>
            <a:r>
              <a:rPr b="1" dirty="0" err="1"/>
              <a:t>NavigationStack</a:t>
            </a:r>
            <a:r>
              <a:rPr dirty="0"/>
              <a:t> provides a robust, modern way to manage navigation in </a:t>
            </a:r>
            <a:r>
              <a:rPr dirty="0" err="1"/>
              <a:t>SwiftUI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Downloading, Parsing, and Displaying Data in SwiftUI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Downloading Data in </a:t>
            </a:r>
            <a:r>
              <a:rPr dirty="0" err="1"/>
              <a:t>SwiftUI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What is Networking in </a:t>
            </a:r>
            <a:r>
              <a:rPr b="1" dirty="0" err="1"/>
              <a:t>SwiftUI</a:t>
            </a:r>
            <a:r>
              <a:rPr b="1" dirty="0"/>
              <a:t>?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>
              <a:defRPr sz="1800"/>
            </a:pPr>
            <a:r>
              <a:rPr dirty="0"/>
              <a:t>  Networking allows your app to fetch data from a server.</a:t>
            </a:r>
          </a:p>
          <a:p>
            <a:pPr>
              <a:defRPr sz="1800"/>
            </a:pPr>
            <a:r>
              <a:rPr dirty="0"/>
              <a:t>  Commonly used for fetching JSON data, images, and other resources.</a:t>
            </a:r>
          </a:p>
          <a:p>
            <a:pPr>
              <a:defRPr sz="1800"/>
            </a:pPr>
            <a:r>
              <a:rPr dirty="0"/>
              <a:t>  This guide focuses on downloading JSON data, parsing it, and showing it in a list.</a:t>
            </a:r>
          </a:p>
          <a:p>
            <a:pPr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b="1" dirty="0"/>
              <a:t>Creating a Model for JSON Data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Define a model that matches the structure of the JSON data.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 marL="400050" lvl="1" indent="0">
              <a:buNone/>
              <a:defRPr sz="1800"/>
            </a:pPr>
            <a:r>
              <a:rPr dirty="0"/>
              <a:t>struct User: Identifiable, Codable {</a:t>
            </a:r>
          </a:p>
          <a:p>
            <a:pPr marL="400050" lvl="1" indent="0">
              <a:buNone/>
              <a:defRPr sz="1800"/>
            </a:pPr>
            <a:r>
              <a:rPr dirty="0"/>
              <a:t>    let id: Int</a:t>
            </a:r>
          </a:p>
          <a:p>
            <a:pPr marL="400050" lvl="1" indent="0">
              <a:buNone/>
              <a:defRPr sz="1800"/>
            </a:pPr>
            <a:r>
              <a:rPr dirty="0"/>
              <a:t>    let name: String</a:t>
            </a:r>
          </a:p>
          <a:p>
            <a:pPr marL="400050" lvl="1" indent="0">
              <a:buNone/>
              <a:defRPr sz="1800"/>
            </a:pPr>
            <a:r>
              <a:rPr dirty="0"/>
              <a:t>    let email: String</a:t>
            </a:r>
          </a:p>
          <a:p>
            <a:pPr marL="400050" lvl="1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By conforming to Codable, we can decode JSON into this model.</a:t>
            </a:r>
          </a:p>
          <a:p>
            <a:pPr marL="0" indent="0">
              <a:buNone/>
              <a:defRPr sz="1800"/>
            </a:pP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with URLSession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123"/>
          </a:xfrm>
        </p:spPr>
        <p:txBody>
          <a:bodyPr>
            <a:normAutofit fontScale="92500" lnSpcReduction="20000"/>
          </a:bodyPr>
          <a:lstStyle/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 </a:t>
            </a:r>
            <a:r>
              <a:rPr b="1" dirty="0"/>
              <a:t>Making a Network Request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Use </a:t>
            </a:r>
            <a:r>
              <a:rPr dirty="0" err="1"/>
              <a:t>URLSession</a:t>
            </a:r>
            <a:r>
              <a:rPr dirty="0"/>
              <a:t> to fetch data from a URL.</a:t>
            </a:r>
            <a:endParaRPr lang="en-US" dirty="0"/>
          </a:p>
          <a:p>
            <a:pPr>
              <a:defRPr sz="1800"/>
            </a:pPr>
            <a:endParaRPr dirty="0"/>
          </a:p>
          <a:p>
            <a:pPr marL="400050" lvl="1" indent="0">
              <a:buNone/>
              <a:defRPr sz="18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fetchData</a:t>
            </a:r>
            <a:r>
              <a:rPr dirty="0"/>
              <a:t>() {</a:t>
            </a:r>
          </a:p>
          <a:p>
            <a:pPr marL="400050" lvl="1" indent="0">
              <a:buNone/>
              <a:defRPr sz="1800"/>
            </a:pPr>
            <a:r>
              <a:rPr dirty="0"/>
              <a:t>    guard let </a:t>
            </a:r>
            <a:r>
              <a:rPr dirty="0" err="1"/>
              <a:t>url</a:t>
            </a:r>
            <a:r>
              <a:rPr dirty="0"/>
              <a:t> = URL(string: "https://</a:t>
            </a:r>
            <a:r>
              <a:rPr dirty="0" err="1"/>
              <a:t>jsonplaceholder.typicode.com</a:t>
            </a:r>
            <a:r>
              <a:rPr dirty="0"/>
              <a:t>/users") else { return }</a:t>
            </a:r>
          </a:p>
          <a:p>
            <a:pPr lvl="1">
              <a:defRPr sz="1800"/>
            </a:pPr>
            <a:endParaRPr dirty="0"/>
          </a:p>
          <a:p>
            <a:pPr marL="400050" lvl="1" indent="0">
              <a:buNone/>
              <a:defRPr sz="1800"/>
            </a:pPr>
            <a:r>
              <a:rPr dirty="0"/>
              <a:t>    </a:t>
            </a:r>
            <a:r>
              <a:rPr dirty="0" err="1"/>
              <a:t>URLSession.shared.dataTask</a:t>
            </a:r>
            <a:r>
              <a:rPr dirty="0"/>
              <a:t>(with: </a:t>
            </a:r>
            <a:r>
              <a:rPr dirty="0" err="1"/>
              <a:t>url</a:t>
            </a:r>
            <a:r>
              <a:rPr dirty="0"/>
              <a:t>) { data, response, error in</a:t>
            </a:r>
          </a:p>
          <a:p>
            <a:pPr marL="400050" lvl="1" indent="0">
              <a:buNone/>
              <a:defRPr sz="1800"/>
            </a:pPr>
            <a:r>
              <a:rPr dirty="0"/>
              <a:t>        if let data = data {</a:t>
            </a:r>
          </a:p>
          <a:p>
            <a:pPr marL="400050" lvl="1" indent="0">
              <a:buNone/>
              <a:defRPr sz="1800"/>
            </a:pPr>
            <a:r>
              <a:rPr dirty="0"/>
              <a:t>            // Parse data here</a:t>
            </a:r>
          </a:p>
          <a:p>
            <a:pPr marL="400050" lvl="1" indent="0">
              <a:buNone/>
              <a:defRPr sz="1800"/>
            </a:pPr>
            <a:r>
              <a:rPr dirty="0"/>
              <a:t>        }</a:t>
            </a:r>
          </a:p>
          <a:p>
            <a:pPr marL="400050" lvl="1" indent="0">
              <a:buNone/>
              <a:defRPr sz="1800"/>
            </a:pPr>
            <a:r>
              <a:rPr dirty="0"/>
              <a:t>    }.resume()</a:t>
            </a:r>
          </a:p>
          <a:p>
            <a:pPr marL="400050" lvl="1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 This code initializes a data task and starts it.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Lists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• Using Arrays to Populate a List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1714500" lvl="4" indent="0">
              <a:buNone/>
              <a:defRPr sz="1800"/>
            </a:pPr>
            <a:r>
              <a:rPr dirty="0"/>
              <a:t>let fruits = ["Apple", "Banana", "Cherry"]</a:t>
            </a:r>
          </a:p>
          <a:p>
            <a:pPr lvl="4">
              <a:defRPr sz="1800"/>
            </a:pPr>
            <a:endParaRPr dirty="0"/>
          </a:p>
          <a:p>
            <a:pPr marL="1714500" lvl="4" indent="0">
              <a:buNone/>
              <a:defRPr sz="1800"/>
            </a:pPr>
            <a:r>
              <a:rPr dirty="0"/>
              <a:t>var body: some View {</a:t>
            </a:r>
          </a:p>
          <a:p>
            <a:pPr marL="1714500" lvl="4" indent="0">
              <a:buNone/>
              <a:defRPr sz="1800"/>
            </a:pPr>
            <a:r>
              <a:rPr dirty="0"/>
              <a:t> </a:t>
            </a:r>
            <a:r>
              <a:rPr lang="en-US" dirty="0"/>
              <a:t>		</a:t>
            </a:r>
            <a:r>
              <a:rPr dirty="0"/>
              <a:t>List(fruits, id: \self) { fruit in</a:t>
            </a:r>
          </a:p>
          <a:p>
            <a:pPr marL="1714500" lvl="4" indent="0">
              <a:buNone/>
              <a:defRPr sz="1800"/>
            </a:pPr>
            <a:r>
              <a:rPr dirty="0"/>
              <a:t>        </a:t>
            </a:r>
            <a:r>
              <a:rPr lang="en-US" dirty="0"/>
              <a:t>		</a:t>
            </a:r>
            <a:r>
              <a:rPr dirty="0"/>
              <a:t>Text(fruit)</a:t>
            </a:r>
          </a:p>
          <a:p>
            <a:pPr marL="1714500" lvl="4" indent="0">
              <a:buNone/>
              <a:defRPr sz="1800"/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/>
              <a:t>}</a:t>
            </a:r>
          </a:p>
          <a:p>
            <a:pPr marL="1714500" lvl="4" indent="0">
              <a:buNone/>
              <a:defRPr sz="1800"/>
            </a:pPr>
            <a:r>
              <a:rPr lang="en-US" dirty="0"/>
              <a:t>	</a:t>
            </a:r>
            <a:r>
              <a:rPr dirty="0"/>
              <a:t>}</a:t>
            </a:r>
          </a:p>
          <a:p>
            <a:pPr>
              <a:defRPr sz="1800"/>
            </a:pPr>
            <a:r>
              <a:rPr dirty="0"/>
              <a:t>Each item in the fruits array becomes a row in the list.</a:t>
            </a:r>
          </a:p>
          <a:p>
            <a:pPr>
              <a:defRPr sz="1800"/>
            </a:pPr>
            <a:r>
              <a:rPr dirty="0"/>
              <a:t>The id: \self part tells </a:t>
            </a:r>
            <a:r>
              <a:rPr dirty="0" err="1"/>
              <a:t>SwiftUI</a:t>
            </a:r>
            <a:r>
              <a:rPr dirty="0"/>
              <a:t> to uniquely identify each item by itself.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b="1" dirty="0"/>
              <a:t>Decoding JSON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Use </a:t>
            </a:r>
            <a:r>
              <a:rPr dirty="0" err="1"/>
              <a:t>JSONDecoder</a:t>
            </a:r>
            <a:r>
              <a:rPr dirty="0"/>
              <a:t> to parse the data into Swift models.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if let data = data {</a:t>
            </a:r>
          </a:p>
          <a:p>
            <a:pPr marL="800100" lvl="2" indent="0">
              <a:buNone/>
              <a:defRPr sz="1800"/>
            </a:pPr>
            <a:r>
              <a:rPr dirty="0"/>
              <a:t>    do {</a:t>
            </a:r>
          </a:p>
          <a:p>
            <a:pPr marL="800100" lvl="2" indent="0">
              <a:buNone/>
              <a:defRPr sz="1800"/>
            </a:pPr>
            <a:r>
              <a:rPr dirty="0"/>
              <a:t>        let users = try </a:t>
            </a:r>
            <a:r>
              <a:rPr dirty="0" err="1"/>
              <a:t>JSONDecoder</a:t>
            </a:r>
            <a:r>
              <a:rPr dirty="0"/>
              <a:t>().decode([User].self, from: data)</a:t>
            </a:r>
          </a:p>
          <a:p>
            <a:pPr marL="800100" lvl="2" indent="0">
              <a:buNone/>
              <a:defRPr sz="1800"/>
            </a:pPr>
            <a:r>
              <a:rPr dirty="0"/>
              <a:t>        </a:t>
            </a:r>
            <a:r>
              <a:rPr dirty="0" err="1"/>
              <a:t>DispatchQueue.main.async</a:t>
            </a:r>
            <a:r>
              <a:rPr dirty="0"/>
              <a:t> {</a:t>
            </a:r>
          </a:p>
          <a:p>
            <a:pPr marL="800100" lvl="2" indent="0">
              <a:buNone/>
              <a:defRPr sz="1800"/>
            </a:pPr>
            <a:r>
              <a:rPr dirty="0"/>
              <a:t>            </a:t>
            </a:r>
            <a:r>
              <a:rPr dirty="0" err="1"/>
              <a:t>self.users</a:t>
            </a:r>
            <a:r>
              <a:rPr dirty="0"/>
              <a:t> = users</a:t>
            </a:r>
          </a:p>
          <a:p>
            <a:pPr marL="800100" lvl="2" indent="0">
              <a:buNone/>
              <a:defRPr sz="1800"/>
            </a:pPr>
            <a:r>
              <a:rPr dirty="0"/>
              <a:t>        }</a:t>
            </a:r>
          </a:p>
          <a:p>
            <a:pPr marL="800100" lvl="2" indent="0">
              <a:buNone/>
              <a:defRPr sz="1800"/>
            </a:pPr>
            <a:r>
              <a:rPr dirty="0"/>
              <a:t>    } catch {</a:t>
            </a:r>
          </a:p>
          <a:p>
            <a:pPr marL="800100" lvl="2" indent="0">
              <a:buNone/>
              <a:defRPr sz="1800"/>
            </a:pPr>
            <a:r>
              <a:rPr dirty="0"/>
              <a:t>       print("Failed to decode JSON:", error)</a:t>
            </a:r>
          </a:p>
          <a:p>
            <a:pPr marL="800100" lvl="2" indent="0">
              <a:buNone/>
              <a:defRPr sz="1800"/>
            </a:pPr>
            <a:r>
              <a:rPr dirty="0"/>
              <a:t>    }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Always decode on a background thread and update UI on the main thread.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Displaying Data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Populating a List with Fetched Data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Use List to display the parsed data.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struct </a:t>
            </a:r>
            <a:r>
              <a:rPr dirty="0" err="1"/>
              <a:t>ContentView</a:t>
            </a:r>
            <a:r>
              <a:rPr dirty="0"/>
              <a:t>: View {</a:t>
            </a:r>
          </a:p>
          <a:p>
            <a:pPr marL="800100" lvl="2" indent="0">
              <a:buNone/>
              <a:defRPr sz="1800"/>
            </a:pPr>
            <a:r>
              <a:rPr dirty="0"/>
              <a:t>    @State private var users = [User]()</a:t>
            </a:r>
          </a:p>
          <a:p>
            <a:pPr lvl="2"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    var body: some View {</a:t>
            </a:r>
          </a:p>
          <a:p>
            <a:pPr marL="800100" lvl="2" indent="0">
              <a:buNone/>
              <a:defRPr sz="1800"/>
            </a:pPr>
            <a:r>
              <a:rPr dirty="0"/>
              <a:t>        List(users) { user in</a:t>
            </a:r>
          </a:p>
          <a:p>
            <a:pPr marL="800100" lvl="2" indent="0">
              <a:buNone/>
              <a:defRPr sz="1800"/>
            </a:pPr>
            <a:r>
              <a:rPr dirty="0"/>
              <a:t>            </a:t>
            </a:r>
            <a:r>
              <a:rPr dirty="0" err="1"/>
              <a:t>VStack</a:t>
            </a:r>
            <a:r>
              <a:rPr dirty="0"/>
              <a:t>(alignment: .leading) {</a:t>
            </a:r>
          </a:p>
          <a:p>
            <a:pPr marL="800100" lvl="2" indent="0">
              <a:buNone/>
              <a:defRPr sz="1800"/>
            </a:pPr>
            <a:r>
              <a:rPr dirty="0"/>
              <a:t>                Text(</a:t>
            </a:r>
            <a:r>
              <a:rPr dirty="0" err="1"/>
              <a:t>user.name</a:t>
            </a:r>
            <a:r>
              <a:rPr dirty="0"/>
              <a:t>).font(.headline)</a:t>
            </a:r>
          </a:p>
          <a:p>
            <a:pPr marL="800100" lvl="2" indent="0">
              <a:buNone/>
              <a:defRPr sz="1800"/>
            </a:pPr>
            <a:r>
              <a:rPr dirty="0"/>
              <a:t>                Text(</a:t>
            </a:r>
            <a:r>
              <a:rPr dirty="0" err="1"/>
              <a:t>user.email</a:t>
            </a:r>
            <a:r>
              <a:rPr dirty="0"/>
              <a:t>).font(.</a:t>
            </a:r>
            <a:r>
              <a:rPr dirty="0" err="1"/>
              <a:t>subheadline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            }</a:t>
            </a:r>
          </a:p>
          <a:p>
            <a:pPr marL="800100" lvl="2" indent="0">
              <a:buNone/>
              <a:defRPr sz="1800"/>
            </a:pPr>
            <a:r>
              <a:rPr dirty="0"/>
              <a:t>        }</a:t>
            </a:r>
          </a:p>
          <a:p>
            <a:pPr marL="800100" lvl="2" indent="0">
              <a:buNone/>
              <a:defRPr sz="1800"/>
            </a:pPr>
            <a:r>
              <a:rPr dirty="0"/>
              <a:t>        .</a:t>
            </a:r>
            <a:r>
              <a:rPr dirty="0" err="1"/>
              <a:t>onAppear</a:t>
            </a:r>
            <a:r>
              <a:rPr dirty="0"/>
              <a:t>(perform: </a:t>
            </a:r>
            <a:r>
              <a:rPr dirty="0" err="1"/>
              <a:t>fetchData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    }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r>
              <a:rPr dirty="0"/>
              <a:t>The </a:t>
            </a:r>
            <a:r>
              <a:rPr dirty="0" err="1"/>
              <a:t>onAppear</a:t>
            </a:r>
            <a:r>
              <a:rPr dirty="0"/>
              <a:t> modifier calls </a:t>
            </a:r>
            <a:r>
              <a:rPr dirty="0" err="1"/>
              <a:t>fetchData</a:t>
            </a:r>
            <a:r>
              <a:rPr dirty="0"/>
              <a:t> when the view appears.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• </a:t>
            </a:r>
            <a:r>
              <a:rPr b="1" dirty="0"/>
              <a:t>Handling Errors</a:t>
            </a:r>
          </a:p>
          <a:p>
            <a:pPr lvl="1">
              <a:defRPr sz="1800"/>
            </a:pPr>
            <a:r>
              <a:rPr dirty="0"/>
              <a:t> Add error handling for network or decoding issues.</a:t>
            </a:r>
            <a:endParaRPr lang="en-US" dirty="0"/>
          </a:p>
          <a:p>
            <a:pPr marL="457200" lvl="1" indent="0">
              <a:buNone/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if let error = error {</a:t>
            </a:r>
          </a:p>
          <a:p>
            <a:pPr marL="800100" lvl="2" indent="0">
              <a:buNone/>
              <a:defRPr sz="1800"/>
            </a:pPr>
            <a:r>
              <a:rPr dirty="0"/>
              <a:t>    print("Network error:", </a:t>
            </a:r>
            <a:r>
              <a:rPr dirty="0" err="1"/>
              <a:t>error.localizedDescription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} else if let data = data {</a:t>
            </a:r>
          </a:p>
          <a:p>
            <a:pPr marL="800100" lvl="2" indent="0">
              <a:buNone/>
              <a:defRPr sz="1800"/>
            </a:pPr>
            <a:r>
              <a:rPr dirty="0"/>
              <a:t>    do {</a:t>
            </a:r>
          </a:p>
          <a:p>
            <a:pPr marL="800100" lvl="2" indent="0">
              <a:buNone/>
              <a:defRPr sz="1800"/>
            </a:pPr>
            <a:r>
              <a:rPr dirty="0"/>
              <a:t>        let users = try </a:t>
            </a:r>
            <a:r>
              <a:rPr dirty="0" err="1"/>
              <a:t>JSONDecoder</a:t>
            </a:r>
            <a:r>
              <a:rPr dirty="0"/>
              <a:t>().decode([User].self, from: data)</a:t>
            </a:r>
          </a:p>
          <a:p>
            <a:pPr marL="800100" lvl="2" indent="0">
              <a:buNone/>
              <a:defRPr sz="1800"/>
            </a:pPr>
            <a:r>
              <a:rPr dirty="0"/>
              <a:t>        </a:t>
            </a:r>
            <a:r>
              <a:rPr dirty="0" err="1"/>
              <a:t>DispatchQueue.main.async</a:t>
            </a:r>
            <a:r>
              <a:rPr dirty="0"/>
              <a:t> { </a:t>
            </a:r>
            <a:r>
              <a:rPr dirty="0" err="1"/>
              <a:t>self.users</a:t>
            </a:r>
            <a:r>
              <a:rPr dirty="0"/>
              <a:t> = users }</a:t>
            </a:r>
          </a:p>
          <a:p>
            <a:pPr marL="800100" lvl="2" indent="0">
              <a:buNone/>
              <a:defRPr sz="1800"/>
            </a:pPr>
            <a:r>
              <a:rPr dirty="0"/>
              <a:t>    } catch {</a:t>
            </a:r>
          </a:p>
          <a:p>
            <a:pPr marL="800100" lvl="2" indent="0">
              <a:buNone/>
              <a:defRPr sz="1800"/>
            </a:pPr>
            <a:r>
              <a:rPr dirty="0"/>
              <a:t>        print("JSON decoding error:", </a:t>
            </a:r>
            <a:r>
              <a:rPr dirty="0" err="1"/>
              <a:t>error.localizedDescription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    }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 This approach gives  an idea of handling errors gracefully.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Models in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• Lists with Custom Data Models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800100" lvl="2" indent="0">
              <a:buNone/>
              <a:defRPr sz="1800"/>
            </a:pPr>
            <a:r>
              <a:rPr dirty="0"/>
              <a:t>struct Fruit: Identifiable {</a:t>
            </a:r>
          </a:p>
          <a:p>
            <a:pPr marL="800100" lvl="2" indent="0">
              <a:buNone/>
              <a:defRPr sz="1800"/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/>
              <a:t>let id = UUID()</a:t>
            </a:r>
          </a:p>
          <a:p>
            <a:pPr marL="800100" lvl="2" indent="0">
              <a:buNone/>
              <a:defRPr sz="1800"/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/>
              <a:t>let name: String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 lvl="2"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lang="en-US" dirty="0"/>
              <a:t>l</a:t>
            </a:r>
            <a:r>
              <a:rPr dirty="0"/>
              <a:t>et fruits = [Fruit(name: "Apple"), Fruit(name: "Banana"), Fruit(name: "Cherry")]</a:t>
            </a:r>
          </a:p>
          <a:p>
            <a:pPr>
              <a:defRPr sz="1800"/>
            </a:pP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List(fruits) { fruit in</a:t>
            </a:r>
          </a:p>
          <a:p>
            <a:pPr marL="800100" lvl="2" indent="0">
              <a:buNone/>
              <a:defRPr sz="1800"/>
            </a:pPr>
            <a:r>
              <a:rPr lang="en-US" dirty="0"/>
              <a:t>		</a:t>
            </a:r>
            <a:r>
              <a:rPr dirty="0"/>
              <a:t>Text(</a:t>
            </a:r>
            <a:r>
              <a:rPr dirty="0" err="1"/>
              <a:t>fruit.name</a:t>
            </a:r>
            <a:r>
              <a:rPr dirty="0"/>
              <a:t>)</a:t>
            </a:r>
          </a:p>
          <a:p>
            <a:pPr marL="800100" lvl="2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•</a:t>
            </a:r>
            <a:r>
              <a:rPr lang="en-US" dirty="0"/>
              <a:t> </a:t>
            </a:r>
            <a:r>
              <a:rPr dirty="0"/>
              <a:t> Each Fruit object now has an id, allowing </a:t>
            </a:r>
            <a:r>
              <a:rPr dirty="0" err="1"/>
              <a:t>SwiftUI</a:t>
            </a:r>
            <a:r>
              <a:rPr dirty="0"/>
              <a:t> to track each item more efficiently.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Sections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b="1" dirty="0"/>
              <a:t>Grouped Lists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/>
              <a:t> </a:t>
            </a:r>
            <a:r>
              <a:rPr dirty="0" err="1"/>
              <a:t>SwiftUI</a:t>
            </a:r>
            <a:r>
              <a:rPr dirty="0"/>
              <a:t> supports sectioned lists, which can improve readability for grouped data.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List {</a:t>
            </a:r>
          </a:p>
          <a:p>
            <a:pPr marL="1714500" lvl="4" indent="0">
              <a:buNone/>
              <a:defRPr sz="1800"/>
            </a:pPr>
            <a:r>
              <a:rPr dirty="0"/>
              <a:t>    Section(header: Text("Citrus")) {</a:t>
            </a:r>
          </a:p>
          <a:p>
            <a:pPr marL="2171700" lvl="5" indent="0">
              <a:buNone/>
              <a:defRPr sz="1800"/>
            </a:pPr>
            <a:r>
              <a:rPr dirty="0"/>
              <a:t>        Text("Orange")</a:t>
            </a:r>
          </a:p>
          <a:p>
            <a:pPr marL="2171700" lvl="5" indent="0">
              <a:buNone/>
              <a:defRPr sz="1800"/>
            </a:pPr>
            <a:r>
              <a:rPr dirty="0"/>
              <a:t>        Text("Lemon")</a:t>
            </a:r>
          </a:p>
          <a:p>
            <a:pPr marL="1714500" lvl="4" indent="0">
              <a:buNone/>
              <a:defRPr sz="1800"/>
            </a:pPr>
            <a:r>
              <a:rPr dirty="0"/>
              <a:t>    }</a:t>
            </a:r>
            <a:endParaRPr lang="en-US" dirty="0"/>
          </a:p>
          <a:p>
            <a:pPr marL="1714500" lvl="4" indent="0">
              <a:buNone/>
              <a:defRPr sz="1800"/>
            </a:pPr>
            <a:endParaRPr dirty="0"/>
          </a:p>
          <a:p>
            <a:pPr marL="1714500" lvl="4" indent="0">
              <a:buNone/>
              <a:defRPr sz="1800"/>
            </a:pPr>
            <a:r>
              <a:rPr dirty="0"/>
              <a:t>    Section(header: Text("Berries")) {</a:t>
            </a:r>
          </a:p>
          <a:p>
            <a:pPr marL="2171700" lvl="5" indent="0">
              <a:buNone/>
              <a:defRPr sz="1800"/>
            </a:pPr>
            <a:r>
              <a:rPr dirty="0"/>
              <a:t>        Text("Strawberry")</a:t>
            </a:r>
          </a:p>
          <a:p>
            <a:pPr marL="2171700" lvl="5" indent="0">
              <a:buNone/>
              <a:defRPr sz="1800"/>
            </a:pPr>
            <a:r>
              <a:rPr dirty="0"/>
              <a:t>        Text("Blueberry")</a:t>
            </a:r>
          </a:p>
          <a:p>
            <a:pPr marL="1714500" lvl="4" indent="0">
              <a:buNone/>
              <a:defRPr sz="1800"/>
            </a:pPr>
            <a:r>
              <a:rPr dirty="0"/>
              <a:t>    }</a:t>
            </a:r>
          </a:p>
          <a:p>
            <a:pPr marL="1257300" lvl="3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Sections organize items with headers (and footers, if needed).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Row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b="1" dirty="0"/>
              <a:t>Customizing List Rows</a:t>
            </a:r>
            <a:endParaRPr lang="en-US" b="1" dirty="0"/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You can create custom views for each row.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1257300" lvl="3" indent="0">
              <a:buNone/>
              <a:defRPr sz="1800"/>
            </a:pPr>
            <a:r>
              <a:rPr dirty="0"/>
              <a:t>struct </a:t>
            </a:r>
            <a:r>
              <a:rPr dirty="0" err="1"/>
              <a:t>FruitRow</a:t>
            </a:r>
            <a:r>
              <a:rPr dirty="0"/>
              <a:t>: View {</a:t>
            </a:r>
          </a:p>
          <a:p>
            <a:pPr marL="1257300" lvl="3" indent="0">
              <a:buNone/>
              <a:defRPr sz="1800"/>
            </a:pPr>
            <a:r>
              <a:rPr dirty="0"/>
              <a:t>    let fruit: Fruit</a:t>
            </a:r>
          </a:p>
          <a:p>
            <a:pPr lvl="3"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    var body: some View {</a:t>
            </a:r>
          </a:p>
          <a:p>
            <a:pPr marL="1257300" lvl="3" indent="0">
              <a:buNone/>
              <a:defRPr sz="1800"/>
            </a:pPr>
            <a:r>
              <a:rPr dirty="0"/>
              <a:t>        </a:t>
            </a:r>
            <a:r>
              <a:rPr dirty="0" err="1"/>
              <a:t>HStack</a:t>
            </a:r>
            <a:r>
              <a:rPr dirty="0"/>
              <a:t> {</a:t>
            </a:r>
          </a:p>
          <a:p>
            <a:pPr marL="1257300" lvl="3" indent="0">
              <a:buNone/>
              <a:defRPr sz="1800"/>
            </a:pPr>
            <a:r>
              <a:rPr dirty="0"/>
              <a:t>           </a:t>
            </a:r>
            <a:r>
              <a:rPr lang="en-US" dirty="0"/>
              <a:t>  </a:t>
            </a:r>
            <a:r>
              <a:rPr dirty="0"/>
              <a:t> Image(</a:t>
            </a:r>
            <a:r>
              <a:rPr dirty="0" err="1"/>
              <a:t>systemName</a:t>
            </a:r>
            <a:r>
              <a:rPr dirty="0"/>
              <a:t>: "</a:t>
            </a:r>
            <a:r>
              <a:rPr dirty="0" err="1"/>
              <a:t>applelogo</a:t>
            </a:r>
            <a:r>
              <a:rPr dirty="0"/>
              <a:t>")</a:t>
            </a:r>
          </a:p>
          <a:p>
            <a:pPr marL="1257300" lvl="3" indent="0">
              <a:buNone/>
              <a:defRPr sz="1800"/>
            </a:pPr>
            <a:r>
              <a:rPr dirty="0"/>
              <a:t>            </a:t>
            </a:r>
            <a:r>
              <a:rPr lang="en-US" dirty="0"/>
              <a:t>  </a:t>
            </a:r>
            <a:r>
              <a:rPr dirty="0"/>
              <a:t>Text(</a:t>
            </a:r>
            <a:r>
              <a:rPr dirty="0" err="1"/>
              <a:t>fruit.name</a:t>
            </a:r>
            <a:r>
              <a:rPr dirty="0"/>
              <a:t>)</a:t>
            </a:r>
          </a:p>
          <a:p>
            <a:pPr marL="1257300" lvl="3" indent="0">
              <a:buNone/>
              <a:defRPr sz="1800"/>
            </a:pPr>
            <a:r>
              <a:rPr dirty="0"/>
              <a:t>        }</a:t>
            </a:r>
          </a:p>
          <a:p>
            <a:pPr marL="1257300" lvl="3" indent="0">
              <a:buNone/>
              <a:defRPr sz="1800"/>
            </a:pPr>
            <a:r>
              <a:rPr dirty="0"/>
              <a:t>    }</a:t>
            </a:r>
          </a:p>
          <a:p>
            <a:pPr marL="1257300" lvl="3" indent="0">
              <a:buNone/>
              <a:defRPr sz="1800"/>
            </a:pPr>
            <a:r>
              <a:rPr dirty="0"/>
              <a:t>}</a:t>
            </a:r>
          </a:p>
          <a:p>
            <a:pPr lvl="3"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List(fruits) { fruit in</a:t>
            </a:r>
          </a:p>
          <a:p>
            <a:pPr marL="1257300" lvl="3" indent="0">
              <a:buNone/>
              <a:defRPr sz="1800"/>
            </a:pPr>
            <a:r>
              <a:rPr dirty="0"/>
              <a:t>    </a:t>
            </a:r>
            <a:r>
              <a:rPr dirty="0" err="1"/>
              <a:t>FruitRow</a:t>
            </a:r>
            <a:r>
              <a:rPr dirty="0"/>
              <a:t>(fruit: fruit)</a:t>
            </a:r>
          </a:p>
          <a:p>
            <a:pPr marL="1257300" lvl="3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Here, each row in the list uses a custom </a:t>
            </a:r>
            <a:r>
              <a:rPr dirty="0" err="1"/>
              <a:t>FruitRow</a:t>
            </a:r>
            <a:r>
              <a:rPr dirty="0"/>
              <a:t> view to show the fruit name alongside an icon.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b="1" dirty="0"/>
              <a:t>Making Lists Interactive</a:t>
            </a:r>
            <a:endParaRPr lang="en-US" b="1" dirty="0"/>
          </a:p>
          <a:p>
            <a:pPr marL="0" indent="0">
              <a:buNone/>
              <a:defRPr sz="1800"/>
            </a:pPr>
            <a:endParaRPr b="1" dirty="0"/>
          </a:p>
          <a:p>
            <a:pPr lvl="1">
              <a:defRPr sz="1800"/>
            </a:pPr>
            <a:r>
              <a:rPr dirty="0" err="1"/>
              <a:t>SwiftUI</a:t>
            </a:r>
            <a:r>
              <a:rPr dirty="0"/>
              <a:t> allows you to make list items interactive by attaching actions.</a:t>
            </a:r>
            <a:endParaRPr lang="en-US" dirty="0"/>
          </a:p>
          <a:p>
            <a:pPr lvl="1"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List(fruits) { fruit in</a:t>
            </a:r>
          </a:p>
          <a:p>
            <a:pPr marL="1257300" lvl="3" indent="0">
              <a:buNone/>
              <a:defRPr sz="1800"/>
            </a:pPr>
            <a:r>
              <a:rPr dirty="0"/>
              <a:t>    Button(action: {</a:t>
            </a:r>
          </a:p>
          <a:p>
            <a:pPr marL="1257300" lvl="3" indent="0">
              <a:buNone/>
              <a:defRPr sz="1800"/>
            </a:pPr>
            <a:r>
              <a:rPr dirty="0"/>
              <a:t>        print("\(</a:t>
            </a:r>
            <a:r>
              <a:rPr dirty="0" err="1"/>
              <a:t>fruit.name</a:t>
            </a:r>
            <a:r>
              <a:rPr dirty="0"/>
              <a:t>) selected")</a:t>
            </a:r>
          </a:p>
          <a:p>
            <a:pPr marL="1257300" lvl="3" indent="0">
              <a:buNone/>
              <a:defRPr sz="1800"/>
            </a:pPr>
            <a:r>
              <a:rPr dirty="0"/>
              <a:t>   }) {</a:t>
            </a:r>
          </a:p>
          <a:p>
            <a:pPr marL="1257300" lvl="3" indent="0">
              <a:buNone/>
              <a:defRPr sz="1800"/>
            </a:pPr>
            <a:r>
              <a:rPr dirty="0"/>
              <a:t>        Text(</a:t>
            </a:r>
            <a:r>
              <a:rPr dirty="0" err="1"/>
              <a:t>fruit.name</a:t>
            </a:r>
            <a:r>
              <a:rPr dirty="0"/>
              <a:t>)</a:t>
            </a:r>
          </a:p>
          <a:p>
            <a:pPr marL="1257300" lvl="3" indent="0">
              <a:buNone/>
              <a:defRPr sz="1800"/>
            </a:pPr>
            <a:r>
              <a:rPr dirty="0"/>
              <a:t>    }</a:t>
            </a:r>
          </a:p>
          <a:p>
            <a:pPr marL="1257300" lvl="3" indent="0">
              <a:buNone/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lang="en-US" dirty="0"/>
              <a:t>E</a:t>
            </a:r>
            <a:r>
              <a:rPr dirty="0"/>
              <a:t>ach row is a button that performs an action when tapped.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Links in SwiftUI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2685</Words>
  <Application>Microsoft Macintosh PowerPoint</Application>
  <PresentationFormat>On-screen Show (4:3)</PresentationFormat>
  <Paragraphs>512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Using Lists in SwiftUI</vt:lpstr>
      <vt:lpstr>Lists in SwiftUI</vt:lpstr>
      <vt:lpstr>Basic List Structure</vt:lpstr>
      <vt:lpstr>Dynamic Lists with Arrays</vt:lpstr>
      <vt:lpstr>Using Models in Lists</vt:lpstr>
      <vt:lpstr>Adding Sections to Lists</vt:lpstr>
      <vt:lpstr>Custom Row Views</vt:lpstr>
      <vt:lpstr>Interactive Lists</vt:lpstr>
      <vt:lpstr>Using Links in SwiftUI</vt:lpstr>
      <vt:lpstr>Links in SwiftUI</vt:lpstr>
      <vt:lpstr>Basic Link Syntax</vt:lpstr>
      <vt:lpstr>Styling Links</vt:lpstr>
      <vt:lpstr>Links with Custom Views</vt:lpstr>
      <vt:lpstr>Links with Buttons</vt:lpstr>
      <vt:lpstr>Opening Links in SafariViewController (iOS Only)</vt:lpstr>
      <vt:lpstr>PowerPoint Presentation</vt:lpstr>
      <vt:lpstr>PowerPoint Presentation</vt:lpstr>
      <vt:lpstr>NavigationLink</vt:lpstr>
      <vt:lpstr>Basic Syntax of NavigationLink</vt:lpstr>
      <vt:lpstr>Customizing NavigationLink</vt:lpstr>
      <vt:lpstr>Passing Data with NavigationLink</vt:lpstr>
      <vt:lpstr>Conditional Navigation with NavigationLink</vt:lpstr>
      <vt:lpstr>Best Practices with NavigationLink</vt:lpstr>
      <vt:lpstr>Link / NavigationLink</vt:lpstr>
      <vt:lpstr>Introduction to NavigationView</vt:lpstr>
      <vt:lpstr>Setting up NavigationView</vt:lpstr>
      <vt:lpstr>Using Multiple NavigationLinks</vt:lpstr>
      <vt:lpstr>Customizing Navigation Bar</vt:lpstr>
      <vt:lpstr>Programmatic Navigation</vt:lpstr>
      <vt:lpstr>Back Button Customization</vt:lpstr>
      <vt:lpstr>Best Practices with NavigationView</vt:lpstr>
      <vt:lpstr>NavigationStack in SwiftUI</vt:lpstr>
      <vt:lpstr>Basic Example of NavigationStack</vt:lpstr>
      <vt:lpstr>Example of NavigationStack with NavigationPath</vt:lpstr>
      <vt:lpstr>Key Components in NavigationStack</vt:lpstr>
      <vt:lpstr>Downloading, Parsing, and Displaying Data in SwiftUI</vt:lpstr>
      <vt:lpstr>Downloading Data in SwiftUI</vt:lpstr>
      <vt:lpstr>Setting Up the Data Model</vt:lpstr>
      <vt:lpstr>Networking with URLSession</vt:lpstr>
      <vt:lpstr>Parsing JSON Data</vt:lpstr>
      <vt:lpstr>Displaying Data in a List</vt:lpstr>
      <vt:lpstr>Error Handling and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Ahmed, Rabah</cp:lastModifiedBy>
  <cp:revision>8</cp:revision>
  <dcterms:created xsi:type="dcterms:W3CDTF">2013-01-27T09:14:16Z</dcterms:created>
  <dcterms:modified xsi:type="dcterms:W3CDTF">2024-11-11T14:02:44Z</dcterms:modified>
  <cp:category/>
</cp:coreProperties>
</file>