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4" r:id="rId1"/>
  </p:sldMasterIdLst>
  <p:notesMasterIdLst>
    <p:notesMasterId r:id="rId20"/>
  </p:notesMasterIdLst>
  <p:handoutMasterIdLst>
    <p:handoutMasterId r:id="rId21"/>
  </p:handoutMasterIdLst>
  <p:sldIdLst>
    <p:sldId id="256" r:id="rId2"/>
    <p:sldId id="489" r:id="rId3"/>
    <p:sldId id="490" r:id="rId4"/>
    <p:sldId id="492" r:id="rId5"/>
    <p:sldId id="499" r:id="rId6"/>
    <p:sldId id="471" r:id="rId7"/>
    <p:sldId id="469" r:id="rId8"/>
    <p:sldId id="485" r:id="rId9"/>
    <p:sldId id="456" r:id="rId10"/>
    <p:sldId id="472" r:id="rId11"/>
    <p:sldId id="506" r:id="rId12"/>
    <p:sldId id="503" r:id="rId13"/>
    <p:sldId id="502" r:id="rId14"/>
    <p:sldId id="359" r:id="rId15"/>
    <p:sldId id="484" r:id="rId16"/>
    <p:sldId id="505" r:id="rId17"/>
    <p:sldId id="504" r:id="rId18"/>
    <p:sldId id="360" r:id="rId19"/>
  </p:sldIdLst>
  <p:sldSz cx="9144000" cy="5143500" type="screen16x9"/>
  <p:notesSz cx="7104063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288C2D-DF57-4F6B-9167-8C365638BE95}">
  <a:tblStyle styleId="{0A288C2D-DF57-4F6B-9167-8C365638BE9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34" autoAdjust="0"/>
    <p:restoredTop sz="60296" autoAdjust="0"/>
  </p:normalViewPr>
  <p:slideViewPr>
    <p:cSldViewPr snapToGrid="0">
      <p:cViewPr varScale="1">
        <p:scale>
          <a:sx n="77" d="100"/>
          <a:sy n="77" d="100"/>
        </p:scale>
        <p:origin x="1647" y="3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1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92898C-A9BD-455A-A60F-1F2399CB1841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81EEBEA0-76C9-4528-8297-F80A171F5C4A}">
      <dgm:prSet phldrT="[Text]"/>
      <dgm:spPr/>
      <dgm:t>
        <a:bodyPr/>
        <a:lstStyle/>
        <a:p>
          <a:r>
            <a:rPr lang="en-GB" dirty="0"/>
            <a:t>Select Malware</a:t>
          </a:r>
        </a:p>
      </dgm:t>
    </dgm:pt>
    <dgm:pt modelId="{3CC23085-4DAD-4DE3-923B-C6E093FF8A13}" type="parTrans" cxnId="{15D47034-0993-4EB7-AAE4-B8DA2D3BC091}">
      <dgm:prSet/>
      <dgm:spPr/>
      <dgm:t>
        <a:bodyPr/>
        <a:lstStyle/>
        <a:p>
          <a:endParaRPr lang="en-GB"/>
        </a:p>
      </dgm:t>
    </dgm:pt>
    <dgm:pt modelId="{8CDBBDBD-5BF1-4711-B296-54878C612E89}" type="sibTrans" cxnId="{15D47034-0993-4EB7-AAE4-B8DA2D3BC091}">
      <dgm:prSet/>
      <dgm:spPr/>
      <dgm:t>
        <a:bodyPr/>
        <a:lstStyle/>
        <a:p>
          <a:endParaRPr lang="en-GB"/>
        </a:p>
      </dgm:t>
    </dgm:pt>
    <dgm:pt modelId="{AE6D2B99-FFA2-4558-8747-4DA66B689713}">
      <dgm:prSet phldrT="[Text]"/>
      <dgm:spPr/>
      <dgm:t>
        <a:bodyPr/>
        <a:lstStyle/>
        <a:p>
          <a:r>
            <a:rPr lang="en-GB" dirty="0"/>
            <a:t>Execute Malware</a:t>
          </a:r>
        </a:p>
      </dgm:t>
    </dgm:pt>
    <dgm:pt modelId="{B90A9A9C-DC06-4FA7-B9C3-61E048901D5C}" type="parTrans" cxnId="{77AE48B1-001E-4A8C-B456-A37641527763}">
      <dgm:prSet/>
      <dgm:spPr/>
      <dgm:t>
        <a:bodyPr/>
        <a:lstStyle/>
        <a:p>
          <a:endParaRPr lang="en-GB"/>
        </a:p>
      </dgm:t>
    </dgm:pt>
    <dgm:pt modelId="{70FCE891-3CFB-4442-9707-0B79A789C3EE}" type="sibTrans" cxnId="{77AE48B1-001E-4A8C-B456-A37641527763}">
      <dgm:prSet/>
      <dgm:spPr/>
      <dgm:t>
        <a:bodyPr/>
        <a:lstStyle/>
        <a:p>
          <a:endParaRPr lang="en-GB"/>
        </a:p>
      </dgm:t>
    </dgm:pt>
    <dgm:pt modelId="{4FABFD2D-B333-4FAB-BAE6-6C92603B5DAA}">
      <dgm:prSet phldrT="[Text]"/>
      <dgm:spPr/>
      <dgm:t>
        <a:bodyPr/>
        <a:lstStyle/>
        <a:p>
          <a:r>
            <a:rPr lang="en-GB" dirty="0"/>
            <a:t>Take Memory Image</a:t>
          </a:r>
        </a:p>
      </dgm:t>
    </dgm:pt>
    <dgm:pt modelId="{6E5FF134-252A-4302-A9C4-F5F4BAC7CDD3}" type="parTrans" cxnId="{05464FB6-4E9E-4C10-8794-669F42AEC670}">
      <dgm:prSet/>
      <dgm:spPr/>
      <dgm:t>
        <a:bodyPr/>
        <a:lstStyle/>
        <a:p>
          <a:endParaRPr lang="en-GB"/>
        </a:p>
      </dgm:t>
    </dgm:pt>
    <dgm:pt modelId="{F67A6E29-DA3B-4EED-BCFE-6A0DBE0A4DF1}" type="sibTrans" cxnId="{05464FB6-4E9E-4C10-8794-669F42AEC670}">
      <dgm:prSet/>
      <dgm:spPr/>
      <dgm:t>
        <a:bodyPr/>
        <a:lstStyle/>
        <a:p>
          <a:endParaRPr lang="en-GB"/>
        </a:p>
      </dgm:t>
    </dgm:pt>
    <dgm:pt modelId="{6254A632-4F8A-4D26-9BD0-A8429FAED011}">
      <dgm:prSet phldrT="[Text]"/>
      <dgm:spPr/>
      <dgm:t>
        <a:bodyPr/>
        <a:lstStyle/>
        <a:p>
          <a:r>
            <a:rPr lang="en-GB" dirty="0"/>
            <a:t>Analyse with LLMs</a:t>
          </a:r>
          <a:br>
            <a:rPr lang="en-GB" dirty="0"/>
          </a:br>
          <a:r>
            <a:rPr lang="en-GB" dirty="0"/>
            <a:t>(240 trails)</a:t>
          </a:r>
        </a:p>
      </dgm:t>
    </dgm:pt>
    <dgm:pt modelId="{5E9D6C50-259D-48B4-AE82-6A379DFFC441}" type="parTrans" cxnId="{BE0B2E0C-A955-4C81-AEE5-04914BCC28B9}">
      <dgm:prSet/>
      <dgm:spPr/>
      <dgm:t>
        <a:bodyPr/>
        <a:lstStyle/>
        <a:p>
          <a:endParaRPr lang="en-GB"/>
        </a:p>
      </dgm:t>
    </dgm:pt>
    <dgm:pt modelId="{BED87F18-924D-464B-BC7A-4ED1F0A99B14}" type="sibTrans" cxnId="{BE0B2E0C-A955-4C81-AEE5-04914BCC28B9}">
      <dgm:prSet/>
      <dgm:spPr/>
      <dgm:t>
        <a:bodyPr/>
        <a:lstStyle/>
        <a:p>
          <a:endParaRPr lang="en-GB"/>
        </a:p>
      </dgm:t>
    </dgm:pt>
    <dgm:pt modelId="{4B0641C5-F071-4D53-9211-F3DE934EB185}">
      <dgm:prSet phldrT="[Text]"/>
      <dgm:spPr/>
      <dgm:t>
        <a:bodyPr/>
        <a:lstStyle/>
        <a:p>
          <a:r>
            <a:rPr lang="en-GB" dirty="0"/>
            <a:t>Build Test </a:t>
          </a:r>
          <a:r>
            <a:rPr lang="en-GB" dirty="0" err="1"/>
            <a:t>Enviroment</a:t>
          </a:r>
          <a:endParaRPr lang="en-GB" dirty="0"/>
        </a:p>
      </dgm:t>
    </dgm:pt>
    <dgm:pt modelId="{937F969D-4C6B-4B4E-9B40-05BFA3FD8A0A}" type="parTrans" cxnId="{68C5B432-6BBF-43F4-B519-18958BB6BBDC}">
      <dgm:prSet/>
      <dgm:spPr/>
      <dgm:t>
        <a:bodyPr/>
        <a:lstStyle/>
        <a:p>
          <a:endParaRPr lang="en-GB"/>
        </a:p>
      </dgm:t>
    </dgm:pt>
    <dgm:pt modelId="{AE70B140-D8A3-46D2-838D-63A450EA9FD3}" type="sibTrans" cxnId="{68C5B432-6BBF-43F4-B519-18958BB6BBDC}">
      <dgm:prSet/>
      <dgm:spPr/>
      <dgm:t>
        <a:bodyPr/>
        <a:lstStyle/>
        <a:p>
          <a:endParaRPr lang="en-GB"/>
        </a:p>
      </dgm:t>
    </dgm:pt>
    <dgm:pt modelId="{8E960F91-7AC9-46A3-9BFE-8DC6038C4090}" type="pres">
      <dgm:prSet presAssocID="{D192898C-A9BD-455A-A60F-1F2399CB1841}" presName="Name0" presStyleCnt="0">
        <dgm:presLayoutVars>
          <dgm:dir/>
          <dgm:animLvl val="lvl"/>
          <dgm:resizeHandles val="exact"/>
        </dgm:presLayoutVars>
      </dgm:prSet>
      <dgm:spPr/>
    </dgm:pt>
    <dgm:pt modelId="{9C60DC0A-D25E-4FC7-B7EF-2D8BB02F4933}" type="pres">
      <dgm:prSet presAssocID="{4B0641C5-F071-4D53-9211-F3DE934EB185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AC767502-4972-4DE7-AAEC-B734120C9177}" type="pres">
      <dgm:prSet presAssocID="{AE70B140-D8A3-46D2-838D-63A450EA9FD3}" presName="parTxOnlySpace" presStyleCnt="0"/>
      <dgm:spPr/>
    </dgm:pt>
    <dgm:pt modelId="{CE9FF9B3-D224-497E-AE14-334771A655FD}" type="pres">
      <dgm:prSet presAssocID="{81EEBEA0-76C9-4528-8297-F80A171F5C4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9EB65F38-8E1F-4D48-954A-3AE16BAD771B}" type="pres">
      <dgm:prSet presAssocID="{8CDBBDBD-5BF1-4711-B296-54878C612E89}" presName="parTxOnlySpace" presStyleCnt="0"/>
      <dgm:spPr/>
    </dgm:pt>
    <dgm:pt modelId="{E279D359-FECF-4736-B0CF-30123B7B1037}" type="pres">
      <dgm:prSet presAssocID="{AE6D2B99-FFA2-4558-8747-4DA66B689713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E9972FD8-8ACA-410E-8F0C-2A9229A36769}" type="pres">
      <dgm:prSet presAssocID="{70FCE891-3CFB-4442-9707-0B79A789C3EE}" presName="parTxOnlySpace" presStyleCnt="0"/>
      <dgm:spPr/>
    </dgm:pt>
    <dgm:pt modelId="{BA90EF6A-8F10-4C0A-8B42-86701FD0AC19}" type="pres">
      <dgm:prSet presAssocID="{4FABFD2D-B333-4FAB-BAE6-6C92603B5DAA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D5B0D568-2516-40A1-9F28-04FADF56A62C}" type="pres">
      <dgm:prSet presAssocID="{F67A6E29-DA3B-4EED-BCFE-6A0DBE0A4DF1}" presName="parTxOnlySpace" presStyleCnt="0"/>
      <dgm:spPr/>
    </dgm:pt>
    <dgm:pt modelId="{25BFD0EC-6275-4B78-A439-7DB7BAC6697D}" type="pres">
      <dgm:prSet presAssocID="{6254A632-4F8A-4D26-9BD0-A8429FAED011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BE0B2E0C-A955-4C81-AEE5-04914BCC28B9}" srcId="{D192898C-A9BD-455A-A60F-1F2399CB1841}" destId="{6254A632-4F8A-4D26-9BD0-A8429FAED011}" srcOrd="4" destOrd="0" parTransId="{5E9D6C50-259D-48B4-AE82-6A379DFFC441}" sibTransId="{BED87F18-924D-464B-BC7A-4ED1F0A99B14}"/>
    <dgm:cxn modelId="{68C5B432-6BBF-43F4-B519-18958BB6BBDC}" srcId="{D192898C-A9BD-455A-A60F-1F2399CB1841}" destId="{4B0641C5-F071-4D53-9211-F3DE934EB185}" srcOrd="0" destOrd="0" parTransId="{937F969D-4C6B-4B4E-9B40-05BFA3FD8A0A}" sibTransId="{AE70B140-D8A3-46D2-838D-63A450EA9FD3}"/>
    <dgm:cxn modelId="{15D47034-0993-4EB7-AAE4-B8DA2D3BC091}" srcId="{D192898C-A9BD-455A-A60F-1F2399CB1841}" destId="{81EEBEA0-76C9-4528-8297-F80A171F5C4A}" srcOrd="1" destOrd="0" parTransId="{3CC23085-4DAD-4DE3-923B-C6E093FF8A13}" sibTransId="{8CDBBDBD-5BF1-4711-B296-54878C612E89}"/>
    <dgm:cxn modelId="{200C3668-19AC-41B9-8BB1-7815DA8B0FF9}" type="presOf" srcId="{6254A632-4F8A-4D26-9BD0-A8429FAED011}" destId="{25BFD0EC-6275-4B78-A439-7DB7BAC6697D}" srcOrd="0" destOrd="0" presId="urn:microsoft.com/office/officeart/2005/8/layout/chevron1"/>
    <dgm:cxn modelId="{87556154-BCDE-426D-A935-329862623811}" type="presOf" srcId="{4FABFD2D-B333-4FAB-BAE6-6C92603B5DAA}" destId="{BA90EF6A-8F10-4C0A-8B42-86701FD0AC19}" srcOrd="0" destOrd="0" presId="urn:microsoft.com/office/officeart/2005/8/layout/chevron1"/>
    <dgm:cxn modelId="{BFDB1F80-3EF8-4BB7-8F10-1D720A0443D2}" type="presOf" srcId="{D192898C-A9BD-455A-A60F-1F2399CB1841}" destId="{8E960F91-7AC9-46A3-9BFE-8DC6038C4090}" srcOrd="0" destOrd="0" presId="urn:microsoft.com/office/officeart/2005/8/layout/chevron1"/>
    <dgm:cxn modelId="{32306188-697A-4D17-9DF7-C0B063886882}" type="presOf" srcId="{AE6D2B99-FFA2-4558-8747-4DA66B689713}" destId="{E279D359-FECF-4736-B0CF-30123B7B1037}" srcOrd="0" destOrd="0" presId="urn:microsoft.com/office/officeart/2005/8/layout/chevron1"/>
    <dgm:cxn modelId="{9F343798-17E3-4167-963A-239F24BBF17A}" type="presOf" srcId="{4B0641C5-F071-4D53-9211-F3DE934EB185}" destId="{9C60DC0A-D25E-4FC7-B7EF-2D8BB02F4933}" srcOrd="0" destOrd="0" presId="urn:microsoft.com/office/officeart/2005/8/layout/chevron1"/>
    <dgm:cxn modelId="{77AE48B1-001E-4A8C-B456-A37641527763}" srcId="{D192898C-A9BD-455A-A60F-1F2399CB1841}" destId="{AE6D2B99-FFA2-4558-8747-4DA66B689713}" srcOrd="2" destOrd="0" parTransId="{B90A9A9C-DC06-4FA7-B9C3-61E048901D5C}" sibTransId="{70FCE891-3CFB-4442-9707-0B79A789C3EE}"/>
    <dgm:cxn modelId="{05464FB6-4E9E-4C10-8794-669F42AEC670}" srcId="{D192898C-A9BD-455A-A60F-1F2399CB1841}" destId="{4FABFD2D-B333-4FAB-BAE6-6C92603B5DAA}" srcOrd="3" destOrd="0" parTransId="{6E5FF134-252A-4302-A9C4-F5F4BAC7CDD3}" sibTransId="{F67A6E29-DA3B-4EED-BCFE-6A0DBE0A4DF1}"/>
    <dgm:cxn modelId="{8AEC6BFF-93B6-4EEA-994D-48A0DAC18570}" type="presOf" srcId="{81EEBEA0-76C9-4528-8297-F80A171F5C4A}" destId="{CE9FF9B3-D224-497E-AE14-334771A655FD}" srcOrd="0" destOrd="0" presId="urn:microsoft.com/office/officeart/2005/8/layout/chevron1"/>
    <dgm:cxn modelId="{CD09F1FE-6636-46BE-B79B-DA2E634C8575}" type="presParOf" srcId="{8E960F91-7AC9-46A3-9BFE-8DC6038C4090}" destId="{9C60DC0A-D25E-4FC7-B7EF-2D8BB02F4933}" srcOrd="0" destOrd="0" presId="urn:microsoft.com/office/officeart/2005/8/layout/chevron1"/>
    <dgm:cxn modelId="{4D874AE3-C86E-4409-8EBC-62E8BAF1E6AD}" type="presParOf" srcId="{8E960F91-7AC9-46A3-9BFE-8DC6038C4090}" destId="{AC767502-4972-4DE7-AAEC-B734120C9177}" srcOrd="1" destOrd="0" presId="urn:microsoft.com/office/officeart/2005/8/layout/chevron1"/>
    <dgm:cxn modelId="{45A4FF18-8461-41B0-A5AE-321423F15FB7}" type="presParOf" srcId="{8E960F91-7AC9-46A3-9BFE-8DC6038C4090}" destId="{CE9FF9B3-D224-497E-AE14-334771A655FD}" srcOrd="2" destOrd="0" presId="urn:microsoft.com/office/officeart/2005/8/layout/chevron1"/>
    <dgm:cxn modelId="{D24ABBEB-4B9E-4EE1-AC67-4DA63DCE32BD}" type="presParOf" srcId="{8E960F91-7AC9-46A3-9BFE-8DC6038C4090}" destId="{9EB65F38-8E1F-4D48-954A-3AE16BAD771B}" srcOrd="3" destOrd="0" presId="urn:microsoft.com/office/officeart/2005/8/layout/chevron1"/>
    <dgm:cxn modelId="{B2534048-8143-44D1-91CD-47E3AAD07592}" type="presParOf" srcId="{8E960F91-7AC9-46A3-9BFE-8DC6038C4090}" destId="{E279D359-FECF-4736-B0CF-30123B7B1037}" srcOrd="4" destOrd="0" presId="urn:microsoft.com/office/officeart/2005/8/layout/chevron1"/>
    <dgm:cxn modelId="{5F286B9C-7B0E-45AD-89B2-A59B3DFFC737}" type="presParOf" srcId="{8E960F91-7AC9-46A3-9BFE-8DC6038C4090}" destId="{E9972FD8-8ACA-410E-8F0C-2A9229A36769}" srcOrd="5" destOrd="0" presId="urn:microsoft.com/office/officeart/2005/8/layout/chevron1"/>
    <dgm:cxn modelId="{07030BA2-AE49-48F2-94C6-ED57BACF89F4}" type="presParOf" srcId="{8E960F91-7AC9-46A3-9BFE-8DC6038C4090}" destId="{BA90EF6A-8F10-4C0A-8B42-86701FD0AC19}" srcOrd="6" destOrd="0" presId="urn:microsoft.com/office/officeart/2005/8/layout/chevron1"/>
    <dgm:cxn modelId="{E03080FB-8A5E-43D5-82AB-33CFE4B38169}" type="presParOf" srcId="{8E960F91-7AC9-46A3-9BFE-8DC6038C4090}" destId="{D5B0D568-2516-40A1-9F28-04FADF56A62C}" srcOrd="7" destOrd="0" presId="urn:microsoft.com/office/officeart/2005/8/layout/chevron1"/>
    <dgm:cxn modelId="{CD14F076-BAB1-4A34-87F0-67660EBB3EBD}" type="presParOf" srcId="{8E960F91-7AC9-46A3-9BFE-8DC6038C4090}" destId="{25BFD0EC-6275-4B78-A439-7DB7BAC6697D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60DC0A-D25E-4FC7-B7EF-2D8BB02F4933}">
      <dsp:nvSpPr>
        <dsp:cNvPr id="0" name=""/>
        <dsp:cNvSpPr/>
      </dsp:nvSpPr>
      <dsp:spPr>
        <a:xfrm>
          <a:off x="1681" y="553434"/>
          <a:ext cx="1496449" cy="598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Build Test </a:t>
          </a:r>
          <a:r>
            <a:rPr lang="en-GB" sz="1200" kern="1200" dirty="0" err="1"/>
            <a:t>Enviroment</a:t>
          </a:r>
          <a:endParaRPr lang="en-GB" sz="1200" kern="1200" dirty="0"/>
        </a:p>
      </dsp:txBody>
      <dsp:txXfrm>
        <a:off x="300971" y="553434"/>
        <a:ext cx="897870" cy="598579"/>
      </dsp:txXfrm>
    </dsp:sp>
    <dsp:sp modelId="{CE9FF9B3-D224-497E-AE14-334771A655FD}">
      <dsp:nvSpPr>
        <dsp:cNvPr id="0" name=""/>
        <dsp:cNvSpPr/>
      </dsp:nvSpPr>
      <dsp:spPr>
        <a:xfrm>
          <a:off x="1348485" y="553434"/>
          <a:ext cx="1496449" cy="598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Select Malware</a:t>
          </a:r>
        </a:p>
      </dsp:txBody>
      <dsp:txXfrm>
        <a:off x="1647775" y="553434"/>
        <a:ext cx="897870" cy="598579"/>
      </dsp:txXfrm>
    </dsp:sp>
    <dsp:sp modelId="{E279D359-FECF-4736-B0CF-30123B7B1037}">
      <dsp:nvSpPr>
        <dsp:cNvPr id="0" name=""/>
        <dsp:cNvSpPr/>
      </dsp:nvSpPr>
      <dsp:spPr>
        <a:xfrm>
          <a:off x="2695289" y="553434"/>
          <a:ext cx="1496449" cy="598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Execute Malware</a:t>
          </a:r>
        </a:p>
      </dsp:txBody>
      <dsp:txXfrm>
        <a:off x="2994579" y="553434"/>
        <a:ext cx="897870" cy="598579"/>
      </dsp:txXfrm>
    </dsp:sp>
    <dsp:sp modelId="{BA90EF6A-8F10-4C0A-8B42-86701FD0AC19}">
      <dsp:nvSpPr>
        <dsp:cNvPr id="0" name=""/>
        <dsp:cNvSpPr/>
      </dsp:nvSpPr>
      <dsp:spPr>
        <a:xfrm>
          <a:off x="4042094" y="553434"/>
          <a:ext cx="1496449" cy="598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Take Memory Image</a:t>
          </a:r>
        </a:p>
      </dsp:txBody>
      <dsp:txXfrm>
        <a:off x="4341384" y="553434"/>
        <a:ext cx="897870" cy="598579"/>
      </dsp:txXfrm>
    </dsp:sp>
    <dsp:sp modelId="{25BFD0EC-6275-4B78-A439-7DB7BAC6697D}">
      <dsp:nvSpPr>
        <dsp:cNvPr id="0" name=""/>
        <dsp:cNvSpPr/>
      </dsp:nvSpPr>
      <dsp:spPr>
        <a:xfrm>
          <a:off x="5388898" y="553434"/>
          <a:ext cx="1496449" cy="598579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Analyse with LLMs</a:t>
          </a:r>
          <a:br>
            <a:rPr lang="en-GB" sz="1200" kern="1200" dirty="0"/>
          </a:br>
          <a:r>
            <a:rPr lang="en-GB" sz="1200" kern="1200" dirty="0"/>
            <a:t>(240 trails)</a:t>
          </a:r>
        </a:p>
      </dsp:txBody>
      <dsp:txXfrm>
        <a:off x="5688188" y="553434"/>
        <a:ext cx="897870" cy="5985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86DA299B-180C-1D09-72F5-10C1135B8DB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8427" cy="51350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59554E6-E745-7F7D-F8E3-09B7FFF300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1"/>
            <a:ext cx="3078427" cy="513508"/>
          </a:xfrm>
          <a:prstGeom prst="rect">
            <a:avLst/>
          </a:prstGeom>
        </p:spPr>
        <p:txBody>
          <a:bodyPr vert="horz" lIns="94348" tIns="47174" rIns="94348" bIns="47174" rtlCol="0"/>
          <a:lstStyle>
            <a:lvl1pPr algn="r">
              <a:defRPr sz="1200"/>
            </a:lvl1pPr>
          </a:lstStyle>
          <a:p>
            <a:fld id="{FDDA3F7E-BF39-49CC-86F0-4FEF60D6B556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E30FCB5-696A-A293-66CC-628F434C53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DE01AB7-0868-8508-D575-0746AD66006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4348" tIns="47174" rIns="94348" bIns="47174" rtlCol="0" anchor="b"/>
          <a:lstStyle>
            <a:lvl1pPr algn="r">
              <a:defRPr sz="1200"/>
            </a:lvl1pPr>
          </a:lstStyle>
          <a:p>
            <a:fld id="{D4DA23F7-0B4A-4EDB-857F-5CBCB59931B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754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332" tIns="94332" rIns="94332" bIns="94332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p:notes"/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Let me set expectations right away:</a:t>
            </a:r>
          </a:p>
          <a:p>
            <a:pPr lvl="1"/>
            <a:r>
              <a:rPr lang="en-US" dirty="0"/>
              <a:t>the goal of this project was </a:t>
            </a:r>
            <a:r>
              <a:rPr lang="en-US" b="1" dirty="0"/>
              <a:t>not</a:t>
            </a:r>
            <a:r>
              <a:rPr lang="en-US" dirty="0"/>
              <a:t> to replace human forensic analysts</a:t>
            </a:r>
          </a:p>
          <a:p>
            <a:pPr lvl="1"/>
            <a:r>
              <a:rPr lang="en-US" dirty="0"/>
              <a:t>Could LLM can become </a:t>
            </a:r>
            <a:r>
              <a:rPr lang="en-US" i="1" dirty="0"/>
              <a:t>useful assistants</a:t>
            </a:r>
            <a:r>
              <a:rPr lang="en-US" dirty="0"/>
              <a:t> in memory forensics.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ABDFC76-9466-00E4-20A1-CA3FF661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87D144F5-459B-BFF7-4BE7-35CC38A507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63798" indent="0">
              <a:buNone/>
            </a:pPr>
            <a:r>
              <a:rPr lang="en-US" dirty="0"/>
              <a:t>We didn’t just dump data into a model and say “find malware.” The design of the prompt is critical.</a:t>
            </a:r>
          </a:p>
          <a:p>
            <a:r>
              <a:rPr lang="en-US" dirty="0"/>
              <a:t>The prompt framed the model as if it were a </a:t>
            </a:r>
            <a:r>
              <a:rPr lang="en-US" b="1" dirty="0"/>
              <a:t>forensic RAM analyst</a:t>
            </a:r>
            <a:r>
              <a:rPr lang="en-US" dirty="0"/>
              <a:t>. It was given:</a:t>
            </a:r>
          </a:p>
          <a:p>
            <a:r>
              <a:rPr lang="en-US" dirty="0"/>
              <a:t>A role description: “You are an expert memory forensic investigator.”</a:t>
            </a:r>
          </a:p>
          <a:p>
            <a:r>
              <a:rPr lang="en-US" dirty="0"/>
              <a:t>A structured dataset in the Tree-of-Table format.</a:t>
            </a:r>
          </a:p>
          <a:p>
            <a:r>
              <a:rPr lang="en-US" dirty="0"/>
              <a:t>A specific task: “Identify suspicious processes, explain your reasoning, and output your findings in a structured list.”</a:t>
            </a:r>
          </a:p>
          <a:p>
            <a:endParaRPr lang="en-US" dirty="0"/>
          </a:p>
          <a:p>
            <a:r>
              <a:rPr lang="en-US" dirty="0"/>
              <a:t>This had several benefits: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b="1" dirty="0"/>
              <a:t>assigning the role</a:t>
            </a:r>
            <a:r>
              <a:rPr lang="en-US" dirty="0"/>
              <a:t>, we anchor the model into the mindset of structured investigation.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b="1" dirty="0"/>
              <a:t>giving structured JSON</a:t>
            </a:r>
            <a:r>
              <a:rPr lang="en-US" dirty="0"/>
              <a:t>, we prevent it from free-associating text and force it to reason on concrete evidence.</a:t>
            </a:r>
          </a:p>
          <a:p>
            <a:endParaRPr lang="en-US" dirty="0"/>
          </a:p>
          <a:p>
            <a:r>
              <a:rPr lang="en-US" dirty="0"/>
              <a:t>By </a:t>
            </a:r>
            <a:r>
              <a:rPr lang="en-US" b="1" dirty="0"/>
              <a:t>requiring explanations</a:t>
            </a:r>
            <a:r>
              <a:rPr lang="en-US" dirty="0"/>
              <a:t>, we can evaluate </a:t>
            </a:r>
            <a:r>
              <a:rPr lang="en-US" i="1" dirty="0"/>
              <a:t>why</a:t>
            </a:r>
            <a:r>
              <a:rPr lang="en-US" dirty="0"/>
              <a:t> it flagged a process, not just </a:t>
            </a:r>
            <a:r>
              <a:rPr lang="en-US" i="1" dirty="0"/>
              <a:t>what</a:t>
            </a:r>
            <a:r>
              <a:rPr lang="en-US" dirty="0"/>
              <a:t>. That’s how we could later identify error sources—for example, when the model misinterpreted benign </a:t>
            </a:r>
            <a:r>
              <a:rPr lang="en-US" dirty="0" err="1"/>
              <a:t>malfind</a:t>
            </a:r>
            <a:r>
              <a:rPr lang="en-US" dirty="0"/>
              <a:t> results.</a:t>
            </a:r>
          </a:p>
          <a:p>
            <a:pPr marL="615881" lvl="1" indent="0">
              <a:buClr>
                <a:schemeClr val="dk2"/>
              </a:buClr>
              <a:buSzPts val="1400"/>
              <a:buNone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60493FB4-AD98-D3F2-AEFA-DA6D7ABB1C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622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FC05AF7-6690-95B9-FB26-050CE88D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F66471BC-9822-DA54-9082-6F07DA3F58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5437699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63798" indent="0">
              <a:buNone/>
            </a:pPr>
            <a:r>
              <a:rPr lang="en-US" dirty="0"/>
              <a:t>Test Scenarios: broad spectrum of </a:t>
            </a:r>
            <a:r>
              <a:rPr lang="en-US" b="1" dirty="0"/>
              <a:t>attack techniques</a:t>
            </a:r>
            <a:r>
              <a:rPr lang="en-US" dirty="0"/>
              <a:t> and </a:t>
            </a:r>
            <a:r>
              <a:rPr lang="en-US" b="1" dirty="0"/>
              <a:t>real-world relevance</a:t>
            </a:r>
            <a:r>
              <a:rPr lang="en-US" dirty="0"/>
              <a:t>:</a:t>
            </a:r>
          </a:p>
          <a:p>
            <a:r>
              <a:rPr lang="en-US" dirty="0"/>
              <a:t>Clean Image to test </a:t>
            </a:r>
            <a:r>
              <a:rPr lang="en-US" dirty="0" err="1"/>
              <a:t>halizunations</a:t>
            </a:r>
            <a:r>
              <a:rPr lang="en-US" dirty="0"/>
              <a:t>.</a:t>
            </a:r>
          </a:p>
          <a:p>
            <a:r>
              <a:rPr lang="en-US" b="1" dirty="0"/>
              <a:t>Metasploit </a:t>
            </a:r>
            <a:r>
              <a:rPr lang="en-US" b="1" dirty="0" err="1"/>
              <a:t>msfvenom</a:t>
            </a:r>
            <a:r>
              <a:rPr lang="en-US" b="1" dirty="0"/>
              <a:t> payloads</a:t>
            </a:r>
            <a:r>
              <a:rPr lang="en-US" dirty="0"/>
              <a:t> → Simple process injection. </a:t>
            </a:r>
          </a:p>
          <a:p>
            <a:r>
              <a:rPr lang="en-US" b="1" dirty="0"/>
              <a:t>PowerShell Empire</a:t>
            </a:r>
            <a:r>
              <a:rPr lang="en-US" dirty="0"/>
              <a:t> → Fileless, script-based malware. Encoded in base64.</a:t>
            </a:r>
          </a:p>
          <a:p>
            <a:r>
              <a:rPr lang="en-US" b="1" dirty="0"/>
              <a:t>Commercial Malware from </a:t>
            </a:r>
            <a:r>
              <a:rPr lang="en-US" b="1" dirty="0" err="1"/>
              <a:t>Malwarebazzar</a:t>
            </a:r>
            <a:r>
              <a:rPr lang="en-US" b="1" dirty="0"/>
              <a:t>.</a:t>
            </a:r>
            <a:endParaRPr lang="en-US" dirty="0"/>
          </a:p>
          <a:p>
            <a:r>
              <a:rPr lang="en-US" b="1" dirty="0"/>
              <a:t>This diversity was crucial </a:t>
            </a:r>
            <a:r>
              <a:rPr lang="en-US" dirty="0"/>
              <a:t>because an LLM </a:t>
            </a:r>
            <a:r>
              <a:rPr lang="en-US" b="1" dirty="0"/>
              <a:t>might excel at decoding suspicious command-lines but fail at spotting injected threads </a:t>
            </a:r>
            <a:r>
              <a:rPr lang="en-US" dirty="0"/>
              <a:t>— so we needed multiple families to stress-test different detection pathways.</a:t>
            </a:r>
          </a:p>
          <a:p>
            <a:endParaRPr lang="en-US" dirty="0"/>
          </a:p>
          <a:p>
            <a:pPr marL="163798" indent="0">
              <a:buNone/>
            </a:pPr>
            <a:r>
              <a:rPr lang="en-US" b="1" dirty="0"/>
              <a:t>LLMs</a:t>
            </a:r>
          </a:p>
          <a:p>
            <a:r>
              <a:rPr lang="en-US" b="1" dirty="0"/>
              <a:t>Availability &amp; reproducibility</a:t>
            </a:r>
            <a:r>
              <a:rPr lang="en-US" dirty="0"/>
              <a:t>: results that other researchers can replicate.</a:t>
            </a:r>
          </a:p>
          <a:p>
            <a:r>
              <a:rPr lang="en-US" b="1" dirty="0"/>
              <a:t>Different architectures &amp; </a:t>
            </a:r>
            <a:r>
              <a:rPr lang="en-US" b="1" dirty="0" err="1"/>
              <a:t>vendors</a:t>
            </a:r>
            <a:r>
              <a:rPr lang="en-US" dirty="0" err="1"/>
              <a:t>we</a:t>
            </a:r>
            <a:r>
              <a:rPr lang="en-US" dirty="0"/>
              <a:t> avoid bias toward a single ecosystem.</a:t>
            </a:r>
          </a:p>
          <a:p>
            <a:r>
              <a:rPr lang="en-US" b="1" dirty="0"/>
              <a:t>Reasoning vs. non-reasoning modes</a:t>
            </a:r>
            <a:r>
              <a:rPr lang="en-US" dirty="0"/>
              <a:t>: measure the impact of explicit reasoning on detection.</a:t>
            </a:r>
          </a:p>
          <a:p>
            <a:endParaRPr lang="en-US" dirty="0"/>
          </a:p>
          <a:p>
            <a:r>
              <a:rPr lang="en-US" dirty="0"/>
              <a:t>about comparing across </a:t>
            </a:r>
            <a:r>
              <a:rPr lang="en-US" b="1" dirty="0"/>
              <a:t>vendors</a:t>
            </a:r>
            <a:r>
              <a:rPr lang="en-US" dirty="0"/>
              <a:t> and </a:t>
            </a:r>
            <a:r>
              <a:rPr lang="en-US" b="1" dirty="0"/>
              <a:t>modes</a:t>
            </a:r>
            <a:r>
              <a:rPr lang="en-US" dirty="0"/>
              <a:t> to see where strengths and weaknesses lie.</a:t>
            </a:r>
          </a:p>
          <a:p>
            <a:pPr marL="163798" indent="0">
              <a:buNone/>
            </a:pPr>
            <a:endParaRPr lang="en-US" b="1" dirty="0"/>
          </a:p>
          <a:p>
            <a:pPr marL="163798" indent="0">
              <a:buNone/>
            </a:pPr>
            <a:r>
              <a:rPr lang="en-US" b="1" dirty="0"/>
              <a:t>No Local LLM:</a:t>
            </a:r>
          </a:p>
          <a:p>
            <a:r>
              <a:rPr lang="en-US" b="1" dirty="0"/>
              <a:t>Benchmark strength</a:t>
            </a:r>
            <a:r>
              <a:rPr lang="en-US" dirty="0"/>
              <a:t>: At the time of testing, commercial models like GPT-4o and Gemini were significantly ahead in reasoning quality compared to locally runnable models </a:t>
            </a:r>
          </a:p>
          <a:p>
            <a:r>
              <a:rPr lang="en-US" b="1" dirty="0"/>
              <a:t>Consistency &amp; reproducibility</a:t>
            </a:r>
            <a:r>
              <a:rPr lang="en-US" dirty="0"/>
              <a:t>: Hosted APIs provide stable versions that other researchers can call with the same parameters. </a:t>
            </a:r>
          </a:p>
          <a:p>
            <a:r>
              <a:rPr lang="en-US" b="1" dirty="0"/>
              <a:t>Practical constraints</a:t>
            </a:r>
            <a:r>
              <a:rPr lang="en-US" dirty="0"/>
              <a:t>: Running high-parameter local models requires substantial GPU resources</a:t>
            </a:r>
          </a:p>
          <a:p>
            <a:r>
              <a:rPr lang="en-US" b="1" dirty="0"/>
              <a:t>local models are very promising</a:t>
            </a:r>
            <a:r>
              <a:rPr lang="en-US" dirty="0"/>
              <a:t> for future work</a:t>
            </a:r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15BC5BFC-627F-851E-118E-39D387BCC1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53446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7DB438C8-4FB6-AD63-CB92-3F3B64F34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D9C57657-D0D6-7E79-76C1-8CB5CAE7D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63798" indent="0">
              <a:buNone/>
            </a:pPr>
            <a:r>
              <a:rPr lang="en-US" dirty="0">
                <a:sym typeface="Roboto"/>
              </a:rPr>
              <a:t>Test </a:t>
            </a:r>
            <a:r>
              <a:rPr lang="en-US" dirty="0" err="1">
                <a:sym typeface="Roboto"/>
              </a:rPr>
              <a:t>Enviroment</a:t>
            </a:r>
            <a:endParaRPr lang="en-US" dirty="0">
              <a:sym typeface="Roboto"/>
            </a:endParaRPr>
          </a:p>
          <a:p>
            <a:pPr lvl="0"/>
            <a:r>
              <a:rPr lang="en-US" b="1" dirty="0">
                <a:sym typeface="Roboto"/>
              </a:rPr>
              <a:t>Virtualization setup: </a:t>
            </a:r>
            <a:r>
              <a:rPr lang="en-US" dirty="0">
                <a:sym typeface="Roboto"/>
              </a:rPr>
              <a:t>VMware Workstation 17, Windows 10 Version 22H2 (4GB RAM, 1 vCPUs).</a:t>
            </a:r>
          </a:p>
          <a:p>
            <a:pPr lvl="0"/>
            <a:endParaRPr lang="en-US" dirty="0">
              <a:sym typeface="Roboto"/>
            </a:endParaRPr>
          </a:p>
          <a:p>
            <a:pPr lvl="0"/>
            <a:r>
              <a:rPr lang="en-US" b="1" dirty="0">
                <a:sym typeface="Roboto"/>
              </a:rPr>
              <a:t>Network settings: </a:t>
            </a:r>
            <a:r>
              <a:rPr lang="en-US" dirty="0">
                <a:sym typeface="Roboto"/>
              </a:rPr>
              <a:t>Windows 10 VM -&gt; Kali Linux VM via VMware Workstation internal network. </a:t>
            </a:r>
          </a:p>
          <a:p>
            <a:pPr marL="471739" lvl="1">
              <a:buFont typeface="Arial"/>
              <a:buChar char="●"/>
            </a:pPr>
            <a:endParaRPr lang="en-US" dirty="0">
              <a:sym typeface="Roboto"/>
            </a:endParaRPr>
          </a:p>
          <a:p>
            <a:pPr lvl="0"/>
            <a:r>
              <a:rPr lang="en-US" b="1" dirty="0">
                <a:sym typeface="Roboto"/>
              </a:rPr>
              <a:t>Simulated user activity: </a:t>
            </a:r>
            <a:r>
              <a:rPr lang="en-US" dirty="0">
                <a:sym typeface="Roboto"/>
              </a:rPr>
              <a:t>Firefox, Foxit PDF Reader, LibreOffice, TeamViewer, WinRAR, </a:t>
            </a:r>
            <a:r>
              <a:rPr lang="en-US" dirty="0" err="1">
                <a:sym typeface="Roboto"/>
              </a:rPr>
              <a:t>ProcMon</a:t>
            </a:r>
            <a:endParaRPr lang="en-US" dirty="0">
              <a:sym typeface="Roboto"/>
            </a:endParaRPr>
          </a:p>
          <a:p>
            <a:pPr lvl="0"/>
            <a:endParaRPr lang="en-US" dirty="0">
              <a:sym typeface="Roboto"/>
            </a:endParaRPr>
          </a:p>
          <a:p>
            <a:pPr lvl="0"/>
            <a:r>
              <a:rPr lang="en-US" b="1" dirty="0">
                <a:sym typeface="Roboto"/>
              </a:rPr>
              <a:t>Memory capture tool: </a:t>
            </a:r>
            <a:r>
              <a:rPr lang="en-US" dirty="0" err="1">
                <a:sym typeface="Roboto"/>
              </a:rPr>
              <a:t>BelkaSoft’s</a:t>
            </a:r>
            <a:r>
              <a:rPr lang="en-US" dirty="0">
                <a:sym typeface="Roboto"/>
              </a:rPr>
              <a:t> RamCapture64.exe.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Evaluate at the </a:t>
            </a:r>
            <a:r>
              <a:rPr lang="en-US" b="1" dirty="0"/>
              <a:t>process level</a:t>
            </a:r>
            <a:r>
              <a:rPr lang="en-US" dirty="0"/>
              <a:t>: FP, FN, TP, TN</a:t>
            </a:r>
          </a:p>
          <a:p>
            <a:r>
              <a:rPr lang="en-US" dirty="0"/>
              <a:t>Metrics:</a:t>
            </a:r>
          </a:p>
          <a:p>
            <a:r>
              <a:rPr lang="en-US" b="1" dirty="0"/>
              <a:t>Accuracy</a:t>
            </a:r>
            <a:r>
              <a:rPr lang="en-US" dirty="0"/>
              <a:t>:</a:t>
            </a:r>
          </a:p>
          <a:p>
            <a:r>
              <a:rPr lang="en-US" b="1" dirty="0"/>
              <a:t>Precision</a:t>
            </a:r>
            <a:r>
              <a:rPr lang="en-US" dirty="0"/>
              <a:t>:</a:t>
            </a:r>
          </a:p>
          <a:p>
            <a:r>
              <a:rPr lang="en-US" b="1" dirty="0"/>
              <a:t>Recall</a:t>
            </a:r>
            <a:r>
              <a:rPr lang="en-US" dirty="0"/>
              <a:t>: </a:t>
            </a:r>
          </a:p>
          <a:p>
            <a:r>
              <a:rPr lang="en-US" b="1" dirty="0"/>
              <a:t>F1 score</a:t>
            </a:r>
            <a:r>
              <a:rPr lang="en-US" dirty="0"/>
              <a:t>: harmonic mean of precision and recall, balancing both.</a:t>
            </a:r>
          </a:p>
          <a:p>
            <a:r>
              <a:rPr lang="en-US" b="1" dirty="0"/>
              <a:t>ANOVA and t-tests</a:t>
            </a:r>
            <a:r>
              <a:rPr lang="en-US" dirty="0"/>
              <a:t> to compare models and test whether reasoning modes improved results significantly.</a:t>
            </a:r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C7955A09-9BCD-43D7-3BA1-F30E20D40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261860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E964A400-4081-7058-46E1-6229CD08A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3BD5DF1F-79CA-F742-8147-27F595AC15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Across 240 trials, here’s the picture:</a:t>
            </a:r>
          </a:p>
          <a:p>
            <a:r>
              <a:rPr lang="en-US" b="1" dirty="0"/>
              <a:t>All models</a:t>
            </a:r>
            <a:r>
              <a:rPr lang="en-US" dirty="0"/>
              <a:t> successfully found malicious evidence in most scenarios.</a:t>
            </a:r>
          </a:p>
          <a:p>
            <a:r>
              <a:rPr lang="en-US" b="1" dirty="0"/>
              <a:t>Reasoning modes consistently helped</a:t>
            </a:r>
            <a:r>
              <a:rPr lang="en-US" dirty="0"/>
              <a:t>—the “thinking” versions outperformed their non-thinking counterparts.</a:t>
            </a:r>
          </a:p>
          <a:p>
            <a:r>
              <a:rPr lang="en-US" dirty="0"/>
              <a:t>Models showed </a:t>
            </a:r>
            <a:r>
              <a:rPr lang="en-US" b="1" dirty="0"/>
              <a:t>different strengths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OpenAI o1 and Gemini-Thinking decoded PowerShell Empire’s Base64 payloads.</a:t>
            </a:r>
          </a:p>
          <a:p>
            <a:pPr lvl="1"/>
            <a:r>
              <a:rPr lang="en-US" dirty="0"/>
              <a:t>Grok 3 excelled at network anomalies.</a:t>
            </a:r>
          </a:p>
          <a:p>
            <a:endParaRPr lang="en-US" dirty="0"/>
          </a:p>
          <a:p>
            <a:r>
              <a:rPr lang="en-US" dirty="0"/>
              <a:t>But the most important pattern:</a:t>
            </a:r>
          </a:p>
          <a:p>
            <a:r>
              <a:rPr lang="en-US" b="1" dirty="0"/>
              <a:t>Recall was excellent</a:t>
            </a:r>
            <a:r>
              <a:rPr lang="en-US" dirty="0"/>
              <a:t>—often near 100%.</a:t>
            </a:r>
          </a:p>
          <a:p>
            <a:r>
              <a:rPr lang="en-US" b="1" dirty="0"/>
              <a:t>Precision was very low</a:t>
            </a:r>
            <a:r>
              <a:rPr lang="en-US" dirty="0"/>
              <a:t>—often below 20%.</a:t>
            </a:r>
            <a:br>
              <a:rPr lang="en-US" dirty="0"/>
            </a:br>
            <a:r>
              <a:rPr lang="en-US" dirty="0"/>
              <a:t>In other words: they </a:t>
            </a:r>
            <a:r>
              <a:rPr lang="en-US" b="1" dirty="0"/>
              <a:t>caught nearly everything malicious, but they flagged a lot of benign processes too.</a:t>
            </a:r>
          </a:p>
          <a:p>
            <a:endParaRPr lang="en-US" dirty="0"/>
          </a:p>
          <a:p>
            <a:r>
              <a:rPr lang="en-US" dirty="0" err="1"/>
              <a:t>LockBit</a:t>
            </a:r>
            <a:r>
              <a:rPr lang="en-US" dirty="0"/>
              <a:t> blind spot: relevant indicators weren’t present in the selected plugin data.</a:t>
            </a:r>
          </a:p>
          <a:p>
            <a:endParaRPr lang="en-US" dirty="0"/>
          </a:p>
          <a:p>
            <a:r>
              <a:rPr lang="en-US" dirty="0"/>
              <a:t>FP </a:t>
            </a:r>
            <a:r>
              <a:rPr lang="en-US" dirty="0" err="1"/>
              <a:t>malfind</a:t>
            </a:r>
            <a:r>
              <a:rPr lang="en-US" dirty="0"/>
              <a:t> plugin: overinterpret Windows Defender.</a:t>
            </a:r>
          </a:p>
          <a:p>
            <a:pPr>
              <a:buClr>
                <a:schemeClr val="dk2"/>
              </a:buClr>
            </a:pPr>
            <a:endParaRPr lang="en-US" sz="1700"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27C95A7A-E011-12D5-EC4B-77EEDAF844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59372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5F64C1BC-B28A-65C1-3FFD-FEAB870B2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AA42D704-99CF-9506-C406-F73D129EF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 F1 score: balances precision and recall.“</a:t>
            </a:r>
          </a:p>
          <a:p>
            <a:r>
              <a:rPr lang="en-US" dirty="0"/>
              <a:t> recall was near perfect for most models</a:t>
            </a:r>
          </a:p>
          <a:p>
            <a:r>
              <a:rPr lang="en-US" dirty="0"/>
              <a:t>the low precision dragged the F1 down – meaning the </a:t>
            </a:r>
            <a:r>
              <a:rPr lang="en-US" b="1" dirty="0"/>
              <a:t>models constantly raised false alarms.“</a:t>
            </a:r>
          </a:p>
          <a:p>
            <a:pPr marL="163798" indent="0">
              <a:buNone/>
            </a:pPr>
            <a:endParaRPr lang="en-US" dirty="0"/>
          </a:p>
          <a:p>
            <a:r>
              <a:rPr lang="en-US" dirty="0"/>
              <a:t>„Reasoning-enabled models (OpenAI o1 or Grok 3 (Thinking Mode)) scored highest.</a:t>
            </a:r>
          </a:p>
          <a:p>
            <a:endParaRPr lang="en-US" dirty="0"/>
          </a:p>
          <a:p>
            <a:r>
              <a:rPr lang="en-US" dirty="0"/>
              <a:t>LLM must be used under human supervision </a:t>
            </a:r>
          </a:p>
          <a:p>
            <a:pPr marL="163798" indent="0">
              <a:buNone/>
            </a:pPr>
            <a:endParaRPr lang="en-US" dirty="0"/>
          </a:p>
          <a:p>
            <a:pPr marL="163798" indent="0">
              <a:buNone/>
            </a:pPr>
            <a:endParaRPr lang="en-US" dirty="0"/>
          </a:p>
          <a:p>
            <a:pPr marL="163798" indent="0">
              <a:buNone/>
            </a:pPr>
            <a:r>
              <a:rPr lang="en-US" b="1" dirty="0"/>
              <a:t>Box (rectangle):</a:t>
            </a:r>
            <a:r>
              <a:rPr lang="en-US" dirty="0"/>
              <a:t> covers the </a:t>
            </a:r>
            <a:r>
              <a:rPr lang="en-US" b="1" dirty="0"/>
              <a:t>interquartile range (IQR)</a:t>
            </a:r>
            <a:r>
              <a:rPr lang="en-US" dirty="0"/>
              <a:t> — the middle 50% of the data.</a:t>
            </a:r>
          </a:p>
          <a:p>
            <a:r>
              <a:rPr lang="en-US" dirty="0"/>
              <a:t>Bottom edge = </a:t>
            </a:r>
            <a:r>
              <a:rPr lang="en-US" b="1" dirty="0"/>
              <a:t>Q1 (25th percentile)</a:t>
            </a:r>
            <a:endParaRPr lang="en-US" dirty="0"/>
          </a:p>
          <a:p>
            <a:r>
              <a:rPr lang="en-US" dirty="0"/>
              <a:t>Top edge = </a:t>
            </a:r>
            <a:r>
              <a:rPr lang="en-US" b="1" dirty="0"/>
              <a:t>Q3 (75th percentile)</a:t>
            </a:r>
            <a:endParaRPr lang="en-US" dirty="0"/>
          </a:p>
          <a:p>
            <a:r>
              <a:rPr lang="en-US" b="1" dirty="0"/>
              <a:t>Line inside box:</a:t>
            </a:r>
            <a:r>
              <a:rPr lang="en-US" dirty="0"/>
              <a:t> the </a:t>
            </a:r>
            <a:r>
              <a:rPr lang="en-US" b="1" dirty="0"/>
              <a:t>median (50th percentile)</a:t>
            </a:r>
            <a:r>
              <a:rPr lang="en-US" dirty="0"/>
              <a:t>.</a:t>
            </a:r>
          </a:p>
          <a:p>
            <a:r>
              <a:rPr lang="en-US" b="1" dirty="0"/>
              <a:t>Whiskers (vertical lines):</a:t>
            </a:r>
            <a:r>
              <a:rPr lang="en-US" dirty="0"/>
              <a:t> extend to the lowest and highest values </a:t>
            </a:r>
            <a:r>
              <a:rPr lang="en-US" i="1" dirty="0"/>
              <a:t>within 1.5 × IQR</a:t>
            </a:r>
            <a:r>
              <a:rPr lang="en-US" dirty="0"/>
              <a:t> from the box.</a:t>
            </a:r>
          </a:p>
          <a:p>
            <a:r>
              <a:rPr lang="en-US" b="1" dirty="0"/>
              <a:t>Dots outside whiskers:</a:t>
            </a:r>
            <a:r>
              <a:rPr lang="en-US" dirty="0"/>
              <a:t> </a:t>
            </a:r>
            <a:r>
              <a:rPr lang="en-US" b="1" dirty="0"/>
              <a:t>outliers</a:t>
            </a:r>
            <a:r>
              <a:rPr lang="en-US" dirty="0"/>
              <a:t> — unusually high or low values.</a:t>
            </a:r>
          </a:p>
          <a:p>
            <a:pPr marL="163798" indent="0">
              <a:buNone/>
            </a:pPr>
            <a:endParaRPr lang="en-US"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5909B02A-D65C-434E-531B-C0EC898A70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7259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B59D4C60-DC90-FF06-0BF6-F7CCAD8A5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3F884240-1D55-C1A1-F31D-CBC507561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CC42ED1C-A77E-DD21-953D-9588CBEAE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9887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F78F5CFB-3E43-438F-E51B-C755D2C90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4FA1EEF7-BD7A-0899-82FD-0C0DAA86CB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0" indent="0">
              <a:buNone/>
            </a:pP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A603C8C6-D581-AD64-ECB5-FAC4F3026E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08346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5060AE61-82E0-0BDF-324C-871F01D26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7520E68B-EA73-1E36-6D78-35E27B5C57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LLMs can highlight leads, </a:t>
            </a:r>
          </a:p>
          <a:p>
            <a:r>
              <a:rPr lang="en-US" dirty="0"/>
              <a:t>explain anomalies,</a:t>
            </a:r>
          </a:p>
          <a:p>
            <a:r>
              <a:rPr lang="en-US" dirty="0"/>
              <a:t>help less experienced analysts</a:t>
            </a:r>
          </a:p>
          <a:p>
            <a:r>
              <a:rPr lang="en-US" dirty="0"/>
              <a:t>but they must always be paired with </a:t>
            </a:r>
            <a:r>
              <a:rPr lang="en-US" b="1" dirty="0"/>
              <a:t>human validation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Think of it as extra pair of eyes</a:t>
            </a:r>
            <a:r>
              <a:rPr lang="en-US" dirty="0"/>
              <a:t>—fast, but not always reliable.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385EF858-1AD9-1B68-4A45-A145524B36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43315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866F23F-E1E8-807A-1186-4EC822034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F90F02BB-7F66-293F-5AE3-ADDBA710D9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5CB20F35-5DE6-C4A8-7989-2D37F211F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462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8B9CA9E-61B4-6AC4-7D14-9B77F27D5C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FF65C761-C634-85DD-2E47-0170CA286E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76902" indent="-176902">
              <a:defRPr/>
            </a:pPr>
            <a:r>
              <a:rPr lang="en-US" dirty="0"/>
              <a:t>When I first looked at raw Volatility output, it was overwhelming.</a:t>
            </a:r>
          </a:p>
          <a:p>
            <a:pPr marL="176902" indent="-176902">
              <a:defRPr/>
            </a:pPr>
            <a:r>
              <a:rPr lang="en-US" dirty="0"/>
              <a:t>Not alone as a junior. </a:t>
            </a:r>
          </a:p>
          <a:p>
            <a:pPr marL="176902" indent="-176902">
              <a:defRPr/>
            </a:pPr>
            <a:r>
              <a:rPr lang="en-US" dirty="0"/>
              <a:t>Volaitlity3 is a complex tool.</a:t>
            </a:r>
          </a:p>
          <a:p>
            <a:pPr marL="176902" indent="-176902">
              <a:defRPr/>
            </a:pPr>
            <a:r>
              <a:rPr lang="en-US" dirty="0"/>
              <a:t>In addition, knowledge of analysis and results is required.</a:t>
            </a:r>
          </a:p>
          <a:p>
            <a:pPr marL="176902" indent="-176902">
              <a:defRPr/>
            </a:pPr>
            <a:endParaRPr lang="en-US" dirty="0"/>
          </a:p>
          <a:p>
            <a:pPr marL="176902" indent="-176902">
              <a:defRPr/>
            </a:pPr>
            <a:r>
              <a:rPr lang="en-US" dirty="0"/>
              <a:t>Here we see a easy </a:t>
            </a:r>
            <a:r>
              <a:rPr lang="en-US" dirty="0" err="1"/>
              <a:t>psscan</a:t>
            </a:r>
            <a:r>
              <a:rPr lang="en-US" dirty="0"/>
              <a:t> output with too </a:t>
            </a:r>
            <a:r>
              <a:rPr lang="en-US" dirty="0" err="1"/>
              <a:t>mutch</a:t>
            </a:r>
            <a:r>
              <a:rPr lang="en-US" dirty="0"/>
              <a:t> </a:t>
            </a:r>
            <a:r>
              <a:rPr lang="en-US" dirty="0" err="1"/>
              <a:t>svchosts</a:t>
            </a:r>
            <a:endParaRPr lang="en-US" dirty="0"/>
          </a:p>
          <a:p>
            <a:pPr marL="648641" lvl="1" indent="-176902">
              <a:defRPr/>
            </a:pPr>
            <a:r>
              <a:rPr lang="en-US" dirty="0"/>
              <a:t>Where should I look, what should I do?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9A58D099-64F9-C2D5-A1DC-FA4909D8CD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376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C322988-4EC1-F759-9249-AAB3A6105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4F011D64-AE6E-98F3-CC06-F28D67E826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76902" indent="-176902"/>
            <a:r>
              <a:rPr lang="en-US" dirty="0"/>
              <a:t>Deep look into </a:t>
            </a:r>
            <a:r>
              <a:rPr lang="en-US" dirty="0" err="1"/>
              <a:t>netscan</a:t>
            </a:r>
            <a:r>
              <a:rPr lang="en-US" dirty="0"/>
              <a:t>. </a:t>
            </a:r>
          </a:p>
          <a:p>
            <a:pPr marL="176902" indent="-176902"/>
            <a:r>
              <a:rPr lang="en-US" dirty="0"/>
              <a:t>Bad arrangement. too many </a:t>
            </a:r>
            <a:r>
              <a:rPr lang="en-US" dirty="0" err="1"/>
              <a:t>svchosts</a:t>
            </a:r>
            <a:r>
              <a:rPr lang="en-US" dirty="0"/>
              <a:t>. </a:t>
            </a:r>
          </a:p>
          <a:p>
            <a:pPr marL="176902" indent="-176902"/>
            <a:r>
              <a:rPr lang="en-US" dirty="0"/>
              <a:t>Deeper look into the memory because I´m an forensic analyst.</a:t>
            </a: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9AE669D0-A75B-A42F-1F9E-620A83A3F5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6860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9C37219A-310C-7AF6-80B5-EB68619B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F2446066-051D-0A9C-6AE1-DC41A78448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76902" indent="-176902"/>
            <a:r>
              <a:rPr lang="en-US" dirty="0"/>
              <a:t>Here LDRMODULES. It got wore.</a:t>
            </a:r>
          </a:p>
          <a:p>
            <a:pPr marL="176902" indent="-176902"/>
            <a:r>
              <a:rPr lang="en-US" dirty="0"/>
              <a:t>All I can see is a lot of Trues and False and I don’t know how to interpret them.</a:t>
            </a:r>
          </a:p>
          <a:p>
            <a:pPr marL="176902" indent="-176902"/>
            <a:endParaRPr lang="en-US" dirty="0"/>
          </a:p>
          <a:p>
            <a:pPr marL="176902" indent="-176902"/>
            <a:r>
              <a:rPr lang="en-US" dirty="0"/>
              <a:t>What if we had an </a:t>
            </a:r>
            <a:r>
              <a:rPr lang="en-US" b="1" dirty="0"/>
              <a:t>assistant that could sift through this noise </a:t>
            </a:r>
            <a:r>
              <a:rPr lang="en-US" dirty="0"/>
              <a:t>for us?</a:t>
            </a: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D3762B7C-7769-FF9F-169B-FF30DF0759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13340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9CF3B0C5-A619-5B5A-A567-6C44C8675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7F64C8CA-74F5-AF8E-F147-B133BC743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63798" indent="0">
              <a:buNone/>
            </a:pPr>
            <a:r>
              <a:rPr lang="en-US" dirty="0"/>
              <a:t>This brings us to the pain points.</a:t>
            </a:r>
          </a:p>
          <a:p>
            <a:r>
              <a:rPr lang="en-US" b="1" dirty="0"/>
              <a:t>Expertise-Intensive</a:t>
            </a:r>
            <a:r>
              <a:rPr lang="en-US" dirty="0"/>
              <a:t>: isn’t beginner-friendly. It requires deep OS knowledge and years of practice.</a:t>
            </a:r>
          </a:p>
          <a:p>
            <a:r>
              <a:rPr lang="en-US" b="1" dirty="0"/>
              <a:t>Data overload</a:t>
            </a:r>
            <a:r>
              <a:rPr lang="en-US" dirty="0"/>
              <a:t>: a single memory dump could generate thousands of lines of output.</a:t>
            </a:r>
          </a:p>
          <a:p>
            <a:r>
              <a:rPr lang="en-US" b="1" dirty="0"/>
              <a:t>Steep Learning Curve:</a:t>
            </a:r>
            <a:r>
              <a:rPr lang="en-US" dirty="0"/>
              <a:t> difficult for less-experienced analysts</a:t>
            </a:r>
          </a:p>
          <a:p>
            <a:r>
              <a:rPr lang="en-US" b="1" dirty="0"/>
              <a:t>Importance:</a:t>
            </a:r>
            <a:r>
              <a:rPr lang="en-US" dirty="0"/>
              <a:t> Fileless malware, process injection. And once the system is powered off or rebooted, these traces are gone.</a:t>
            </a:r>
          </a:p>
          <a:p>
            <a:r>
              <a:rPr lang="en-US" b="1" dirty="0"/>
              <a:t>Fatigue and errors</a:t>
            </a:r>
            <a:r>
              <a:rPr lang="en-US" dirty="0"/>
              <a:t>: even trained experts can miss subtle anomalies when scanning so much data manually.</a:t>
            </a:r>
          </a:p>
          <a:p>
            <a:r>
              <a:rPr lang="en-US" dirty="0"/>
              <a:t>At the same time, large language models excel at synthesizing structured information and explaining patterns.</a:t>
            </a:r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4B55456A-E90F-D58E-D59E-FB5D3B1330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1897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3746408F-D7DC-3202-B161-BC648A6B1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8893B5C6-E378-6B14-7001-40061A8D9E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Prior research has shown that LLMs can help with cybersecurity tasks</a:t>
            </a:r>
          </a:p>
          <a:p>
            <a:pPr lvl="1"/>
            <a:r>
              <a:rPr lang="en-US" dirty="0"/>
              <a:t>incident reports, log analysis, intrusion detection. </a:t>
            </a:r>
          </a:p>
          <a:p>
            <a:pPr lvl="1"/>
            <a:r>
              <a:rPr lang="en-US" dirty="0"/>
              <a:t>There’s also exploratory work on digital forensics, but usually focused on logs, text, or disk artifacts.</a:t>
            </a:r>
          </a:p>
          <a:p>
            <a:endParaRPr lang="en-US" dirty="0"/>
          </a:p>
          <a:p>
            <a:r>
              <a:rPr lang="en-US" dirty="0"/>
              <a:t>What was missing is a </a:t>
            </a:r>
            <a:r>
              <a:rPr lang="en-US" b="1" dirty="0"/>
              <a:t>systematic evaluation</a:t>
            </a:r>
            <a:r>
              <a:rPr lang="en-US" dirty="0"/>
              <a:t> in </a:t>
            </a:r>
            <a:r>
              <a:rPr lang="en-US" b="1" dirty="0"/>
              <a:t>memory forensics specifically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Memory is special: volatile, process-centric, messy.</a:t>
            </a:r>
          </a:p>
          <a:p>
            <a:pPr lvl="1"/>
            <a:endParaRPr lang="en-US" dirty="0"/>
          </a:p>
          <a:p>
            <a:r>
              <a:rPr lang="en-US" dirty="0"/>
              <a:t>That’s the gap we aimed to fill.</a:t>
            </a:r>
          </a:p>
          <a:p>
            <a:r>
              <a:rPr lang="en-US" dirty="0"/>
              <a:t>I think these questions directly map to practical needs in incident response.</a:t>
            </a:r>
          </a:p>
          <a:p>
            <a:endParaRPr lang="en-US"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0DFA0BC4-C0CA-7A16-0038-06F724B81A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80490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>
          <a:extLst>
            <a:ext uri="{FF2B5EF4-FFF2-40B4-BE49-F238E27FC236}">
              <a16:creationId xmlns:a16="http://schemas.microsoft.com/office/drawing/2014/main" id="{4469FBAF-6CC2-4785-DF49-9F3422D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6b5a0b769d_0_262:notes">
            <a:extLst>
              <a:ext uri="{FF2B5EF4-FFF2-40B4-BE49-F238E27FC236}">
                <a16:creationId xmlns:a16="http://schemas.microsoft.com/office/drawing/2014/main" id="{04106CF1-C5D6-8808-4CB6-041568A0D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6b5a0b769d_0_262:notes">
            <a:extLst>
              <a:ext uri="{FF2B5EF4-FFF2-40B4-BE49-F238E27FC236}">
                <a16:creationId xmlns:a16="http://schemas.microsoft.com/office/drawing/2014/main" id="{09D88ECF-434F-70C6-2394-CDC8F4A271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3391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79F8990A-5FD4-D716-7845-C026B8169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62925432-71AF-6C81-1DC0-BD66D0E355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1"/>
            <a:ext cx="5683250" cy="5165702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pPr marL="163798" indent="0">
              <a:buNone/>
            </a:pPr>
            <a:r>
              <a:rPr lang="en-US" dirty="0"/>
              <a:t>Tree-of-Table Method to give the LLM not </a:t>
            </a:r>
            <a:r>
              <a:rPr lang="en-US" dirty="0" err="1"/>
              <a:t>prosa</a:t>
            </a:r>
            <a:r>
              <a:rPr lang="en-US" dirty="0"/>
              <a:t> text.</a:t>
            </a:r>
          </a:p>
          <a:p>
            <a:pPr marL="163798" indent="0">
              <a:buNone/>
            </a:pPr>
            <a:endParaRPr lang="en-US" dirty="0"/>
          </a:p>
          <a:p>
            <a:pPr marL="399668" indent="-235869">
              <a:buAutoNum type="arabicPeriod"/>
            </a:pPr>
            <a:r>
              <a:rPr lang="en-US" dirty="0"/>
              <a:t>Extract Data from </a:t>
            </a:r>
            <a:r>
              <a:rPr lang="en-US" dirty="0" err="1"/>
              <a:t>psscan</a:t>
            </a:r>
            <a:endParaRPr lang="en-US" dirty="0"/>
          </a:p>
          <a:p>
            <a:pPr marL="399668" indent="-235869">
              <a:buAutoNum type="arabicPeriod"/>
            </a:pPr>
            <a:r>
              <a:rPr lang="en-US" dirty="0"/>
              <a:t>Build tree-of-table</a:t>
            </a:r>
          </a:p>
          <a:p>
            <a:pPr marL="399668" indent="-235869">
              <a:buAutoNum type="arabicPeriod"/>
            </a:pPr>
            <a:r>
              <a:rPr lang="en-US" dirty="0" err="1"/>
              <a:t>Enriche</a:t>
            </a:r>
            <a:r>
              <a:rPr lang="en-US" dirty="0"/>
              <a:t> with data</a:t>
            </a:r>
          </a:p>
          <a:p>
            <a:pPr marL="163798" indent="0">
              <a:buNone/>
            </a:pPr>
            <a:endParaRPr lang="en-US" dirty="0"/>
          </a:p>
          <a:p>
            <a:pPr marL="163798" indent="0">
              <a:buNone/>
            </a:pPr>
            <a:r>
              <a:rPr lang="en-US" dirty="0"/>
              <a:t>Selecting Volatility3 </a:t>
            </a:r>
            <a:r>
              <a:rPr lang="en-US" dirty="0" err="1"/>
              <a:t>Moduls</a:t>
            </a:r>
            <a:endParaRPr lang="en-US" dirty="0"/>
          </a:p>
          <a:p>
            <a:pPr marL="163798" indent="0">
              <a:buNone/>
            </a:pPr>
            <a:r>
              <a:rPr lang="en-US" dirty="0"/>
              <a:t>a) </a:t>
            </a:r>
            <a:r>
              <a:rPr lang="en-US" b="1" dirty="0"/>
              <a:t>broad forensic coverage</a:t>
            </a:r>
            <a:r>
              <a:rPr lang="en-US" dirty="0"/>
              <a:t> across process activity, network behavior, injected code, and persistence artifacts.</a:t>
            </a:r>
          </a:p>
          <a:p>
            <a:pPr marL="163798" indent="0">
              <a:buNone/>
            </a:pPr>
            <a:r>
              <a:rPr lang="en-US" dirty="0"/>
              <a:t>b) every additional plugin </a:t>
            </a:r>
            <a:r>
              <a:rPr lang="en-US" b="1" dirty="0"/>
              <a:t>increases noise, token size</a:t>
            </a:r>
            <a:r>
              <a:rPr lang="en-US" dirty="0"/>
              <a:t>, and the chance of overwhelming the LLM.</a:t>
            </a:r>
          </a:p>
          <a:p>
            <a:endParaRPr lang="en-US" dirty="0"/>
          </a:p>
          <a:p>
            <a:pPr marL="163798" indent="0">
              <a:buNone/>
            </a:pPr>
            <a:r>
              <a:rPr lang="en-US" dirty="0"/>
              <a:t>Oriented on the SANS Memory Forensics Process</a:t>
            </a:r>
          </a:p>
          <a:p>
            <a:r>
              <a:rPr lang="en-US" b="1" dirty="0" err="1"/>
              <a:t>Fundamentel</a:t>
            </a:r>
            <a:r>
              <a:rPr lang="en-US" b="1" dirty="0"/>
              <a:t> Core process context</a:t>
            </a:r>
            <a:r>
              <a:rPr lang="en-US" dirty="0"/>
              <a:t>: </a:t>
            </a:r>
            <a:r>
              <a:rPr lang="en-US" dirty="0" err="1"/>
              <a:t>psscan</a:t>
            </a:r>
            <a:r>
              <a:rPr lang="en-US" dirty="0"/>
              <a:t>, </a:t>
            </a:r>
            <a:r>
              <a:rPr lang="en-US" dirty="0" err="1"/>
              <a:t>cmdline</a:t>
            </a:r>
            <a:r>
              <a:rPr lang="en-US" dirty="0"/>
              <a:t>, </a:t>
            </a:r>
            <a:r>
              <a:rPr lang="en-US" dirty="0" err="1"/>
              <a:t>dlllist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provide the baseline view of what’s running, </a:t>
            </a:r>
          </a:p>
          <a:p>
            <a:pPr lvl="1"/>
            <a:r>
              <a:rPr lang="en-US" dirty="0"/>
              <a:t>how it was launched</a:t>
            </a:r>
          </a:p>
          <a:p>
            <a:pPr lvl="1"/>
            <a:r>
              <a:rPr lang="en-US" dirty="0"/>
              <a:t>DLLs it depends on.</a:t>
            </a:r>
          </a:p>
          <a:p>
            <a:r>
              <a:rPr lang="en-US" b="1" dirty="0"/>
              <a:t>Malware indicators</a:t>
            </a:r>
            <a:r>
              <a:rPr lang="en-US" dirty="0"/>
              <a:t>: plugins like </a:t>
            </a:r>
            <a:r>
              <a:rPr lang="en-US" dirty="0" err="1"/>
              <a:t>malfind</a:t>
            </a:r>
            <a:r>
              <a:rPr lang="en-US" dirty="0"/>
              <a:t>, </a:t>
            </a:r>
            <a:r>
              <a:rPr lang="en-US" dirty="0" err="1"/>
              <a:t>hollowprocesses</a:t>
            </a:r>
            <a:r>
              <a:rPr lang="en-US" dirty="0"/>
              <a:t>, and </a:t>
            </a:r>
            <a:r>
              <a:rPr lang="en-US" dirty="0" err="1"/>
              <a:t>processghosting</a:t>
            </a:r>
            <a:r>
              <a:rPr lang="en-US" dirty="0"/>
              <a:t> directly target common malware injection and stealth techniques.</a:t>
            </a:r>
          </a:p>
          <a:p>
            <a:r>
              <a:rPr lang="en-US" b="1" dirty="0"/>
              <a:t>Environment &amp; persistence</a:t>
            </a:r>
            <a:r>
              <a:rPr lang="en-US" dirty="0"/>
              <a:t>: </a:t>
            </a:r>
            <a:r>
              <a:rPr lang="en-US" dirty="0" err="1"/>
              <a:t>getsids</a:t>
            </a:r>
            <a:r>
              <a:rPr lang="en-US" dirty="0"/>
              <a:t> and </a:t>
            </a:r>
            <a:r>
              <a:rPr lang="en-US" dirty="0" err="1"/>
              <a:t>svcdiff</a:t>
            </a:r>
            <a:r>
              <a:rPr lang="en-US" dirty="0"/>
              <a:t> reveal unusual privileges or service modifications, which are classic persistence vectors.</a:t>
            </a:r>
          </a:p>
          <a:p>
            <a:r>
              <a:rPr lang="en-US" b="1" dirty="0"/>
              <a:t>Network visibility</a:t>
            </a:r>
            <a:r>
              <a:rPr lang="en-US" dirty="0"/>
              <a:t>: </a:t>
            </a:r>
            <a:r>
              <a:rPr lang="en-US" dirty="0" err="1"/>
              <a:t>netscan</a:t>
            </a:r>
            <a:r>
              <a:rPr lang="en-US" dirty="0"/>
              <a:t> and netstat show live connections—critical for spotting C2 traffic.</a:t>
            </a:r>
          </a:p>
          <a:p>
            <a:endParaRPr lang="en-US" dirty="0"/>
          </a:p>
          <a:p>
            <a:r>
              <a:rPr lang="en-US" dirty="0"/>
              <a:t>So instead of </a:t>
            </a:r>
            <a:r>
              <a:rPr lang="en-US" b="1" dirty="0"/>
              <a:t>overwhelming the model </a:t>
            </a:r>
          </a:p>
          <a:p>
            <a:r>
              <a:rPr lang="en-US" dirty="0"/>
              <a:t>we used a </a:t>
            </a:r>
            <a:r>
              <a:rPr lang="en-US" b="1" dirty="0"/>
              <a:t>balanced set</a:t>
            </a:r>
            <a:r>
              <a:rPr lang="en-US" dirty="0"/>
              <a:t> t</a:t>
            </a: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59298097-A8C9-CB8A-A3B9-61F24A2A3B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121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72874EF3-9DCC-A663-1870-196576BB1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:notes">
            <a:extLst>
              <a:ext uri="{FF2B5EF4-FFF2-40B4-BE49-F238E27FC236}">
                <a16:creationId xmlns:a16="http://schemas.microsoft.com/office/drawing/2014/main" id="{8B7F1BD5-36EE-0AFD-7109-ACECD3A7E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0407" y="4861442"/>
            <a:ext cx="5683250" cy="4605576"/>
          </a:xfrm>
          <a:prstGeom prst="rect">
            <a:avLst/>
          </a:prstGeom>
        </p:spPr>
        <p:txBody>
          <a:bodyPr spcFirstLastPara="1" wrap="square" lIns="94332" tIns="94332" rIns="94332" bIns="94332" anchor="t" anchorCtr="0">
            <a:noAutofit/>
          </a:bodyPr>
          <a:lstStyle/>
          <a:p>
            <a:r>
              <a:rPr lang="en-US" dirty="0"/>
              <a:t>Here’s an example of the structured JSON we feed to the model. </a:t>
            </a:r>
          </a:p>
          <a:p>
            <a:r>
              <a:rPr lang="en-US" dirty="0"/>
              <a:t>At the top level, you have processes, and under each process you can see DLLs, command-line arguments, network sockets, and suspicious artifacts.</a:t>
            </a:r>
          </a:p>
          <a:p>
            <a:endParaRPr lang="en-US" dirty="0"/>
          </a:p>
          <a:p>
            <a:r>
              <a:rPr lang="en-US" dirty="0"/>
              <a:t>Instead of handing the LLM hundreds of separate tables</a:t>
            </a:r>
          </a:p>
          <a:p>
            <a:r>
              <a:rPr lang="en-US" dirty="0"/>
              <a:t>provide one coherent snapshot of the system</a:t>
            </a:r>
          </a:p>
          <a:p>
            <a:r>
              <a:rPr lang="en-US" dirty="0"/>
              <a:t>cleaner, compact, and logically organized.</a:t>
            </a:r>
          </a:p>
          <a:p>
            <a:pPr marL="0" indent="0">
              <a:buNone/>
            </a:pPr>
            <a:endParaRPr dirty="0"/>
          </a:p>
        </p:txBody>
      </p:sp>
      <p:sp>
        <p:nvSpPr>
          <p:cNvPr id="157" name="Google Shape;157;p1:notes">
            <a:extLst>
              <a:ext uri="{FF2B5EF4-FFF2-40B4-BE49-F238E27FC236}">
                <a16:creationId xmlns:a16="http://schemas.microsoft.com/office/drawing/2014/main" id="{4A6776AE-2989-09A1-7DE7-195B4EE41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41288" y="768350"/>
            <a:ext cx="6821487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834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23404" y="1130675"/>
            <a:ext cx="36180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6000"/>
              <a:buNone/>
              <a:defRPr sz="6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23400" y="3372625"/>
            <a:ext cx="3618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subTitle" idx="1"/>
          </p:nvPr>
        </p:nvSpPr>
        <p:spPr>
          <a:xfrm>
            <a:off x="796050" y="1397950"/>
            <a:ext cx="3654600" cy="5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dvent Pro"/>
              <a:buNone/>
              <a:defRPr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Font typeface="Advent Pro"/>
              <a:buNone/>
              <a:defRPr sz="2100" b="1">
                <a:solidFill>
                  <a:schemeClr val="accent6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2"/>
          </p:nvPr>
        </p:nvSpPr>
        <p:spPr>
          <a:xfrm>
            <a:off x="796050" y="2034675"/>
            <a:ext cx="3111000" cy="21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title"/>
          </p:nvPr>
        </p:nvSpPr>
        <p:spPr>
          <a:xfrm>
            <a:off x="796050" y="201100"/>
            <a:ext cx="75519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3000">
                <a:solidFill>
                  <a:schemeClr val="accent6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>
            <a:endParaRPr/>
          </a:p>
        </p:txBody>
      </p:sp>
      <p:cxnSp>
        <p:nvCxnSpPr>
          <p:cNvPr id="2" name="Google Shape;18;p4">
            <a:extLst>
              <a:ext uri="{FF2B5EF4-FFF2-40B4-BE49-F238E27FC236}">
                <a16:creationId xmlns:a16="http://schemas.microsoft.com/office/drawing/2014/main" id="{F6930503-925A-B0BC-2404-1E8AF6217A61}"/>
              </a:ext>
            </a:extLst>
          </p:cNvPr>
          <p:cNvCxnSpPr/>
          <p:nvPr userDrawn="1"/>
        </p:nvCxnSpPr>
        <p:spPr>
          <a:xfrm>
            <a:off x="4309800" y="915321"/>
            <a:ext cx="524400" cy="0"/>
          </a:xfrm>
          <a:prstGeom prst="straightConnector1">
            <a:avLst/>
          </a:prstGeom>
          <a:noFill/>
          <a:ln w="3810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ECF8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dvent Pro"/>
              <a:buNone/>
              <a:defRPr sz="2800" b="1">
                <a:solidFill>
                  <a:schemeClr val="dk2"/>
                </a:solidFill>
                <a:latin typeface="Advent Pro"/>
                <a:ea typeface="Advent Pro"/>
                <a:cs typeface="Advent Pro"/>
                <a:sym typeface="Advent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6" r:id="rId3"/>
    <p:sldLayoutId id="2147483658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an-hendrik-lang/MemoryInvestigator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an-hendrik-lang/MemoryInvestigator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>
            <a:spLocks noGrp="1"/>
          </p:cNvSpPr>
          <p:nvPr>
            <p:ph type="ctrTitle"/>
          </p:nvPr>
        </p:nvSpPr>
        <p:spPr>
          <a:xfrm>
            <a:off x="260795" y="752302"/>
            <a:ext cx="7326359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rgbClr val="FC5555"/>
                </a:solidFill>
              </a:rPr>
              <a:t>Leveraging LLMs for Memory Forensics</a:t>
            </a:r>
          </a:p>
        </p:txBody>
      </p:sp>
      <p:sp>
        <p:nvSpPr>
          <p:cNvPr id="156" name="Google Shape;156;p30"/>
          <p:cNvSpPr txBox="1">
            <a:spLocks noGrp="1"/>
          </p:cNvSpPr>
          <p:nvPr>
            <p:ph type="subTitle" idx="1"/>
          </p:nvPr>
        </p:nvSpPr>
        <p:spPr>
          <a:xfrm>
            <a:off x="260792" y="2994251"/>
            <a:ext cx="7881722" cy="19022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 Comparative Analysis of Malware Detection</a:t>
            </a:r>
          </a:p>
          <a:p>
            <a:pPr marL="0" lvl="0" indent="0"/>
            <a:endParaRPr lang="en-US" sz="1600" dirty="0"/>
          </a:p>
          <a:p>
            <a:pPr marL="0" lvl="0" indent="0"/>
            <a:r>
              <a:rPr lang="en-US" sz="1600" i="1" dirty="0"/>
              <a:t>Key takeaway: Memory forensics with LLMs is feasible: reasoning boosts detection, false positives remain high, and the human analyst remains responsible.</a:t>
            </a:r>
          </a:p>
          <a:p>
            <a:pPr marL="0" lvl="0" indent="0"/>
            <a:r>
              <a:rPr lang="en-US" sz="1600" i="1" dirty="0"/>
              <a:t> </a:t>
            </a:r>
          </a:p>
          <a:p>
            <a:pPr marL="0" lvl="0" indent="0"/>
            <a:r>
              <a:rPr lang="en-US" sz="1600" noProof="0" dirty="0"/>
              <a:t>Jan-Hendrik Lang &amp; Thomas Schreck, September 16th - 17th, 2025</a:t>
            </a:r>
          </a:p>
        </p:txBody>
      </p:sp>
      <p:cxnSp>
        <p:nvCxnSpPr>
          <p:cNvPr id="157" name="Google Shape;157;p30"/>
          <p:cNvCxnSpPr>
            <a:cxnSpLocks/>
          </p:cNvCxnSpPr>
          <p:nvPr/>
        </p:nvCxnSpPr>
        <p:spPr>
          <a:xfrm>
            <a:off x="349192" y="2772450"/>
            <a:ext cx="7017245" cy="0"/>
          </a:xfrm>
          <a:prstGeom prst="straightConnector1">
            <a:avLst/>
          </a:prstGeom>
          <a:noFill/>
          <a:ln w="38100" cap="flat" cmpd="sng">
            <a:solidFill>
              <a:srgbClr val="FC5555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Grafik 3">
            <a:extLst>
              <a:ext uri="{FF2B5EF4-FFF2-40B4-BE49-F238E27FC236}">
                <a16:creationId xmlns:a16="http://schemas.microsoft.com/office/drawing/2014/main" id="{2BB11734-1632-7BBD-2493-7B97A5E3B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93447" y="79485"/>
            <a:ext cx="2420684" cy="1122636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A62A7A69-D3C1-3FCA-C644-639CDD934995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1/18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7329DF9D-FA00-C82A-9EBD-82AD1C36A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">
            <a:extLst>
              <a:ext uri="{FF2B5EF4-FFF2-40B4-BE49-F238E27FC236}">
                <a16:creationId xmlns:a16="http://schemas.microsoft.com/office/drawing/2014/main" id="{45004C39-3874-5820-408C-52F5A37C67AC}"/>
              </a:ext>
            </a:extLst>
          </p:cNvPr>
          <p:cNvGrpSpPr/>
          <p:nvPr/>
        </p:nvGrpSpPr>
        <p:grpSpPr>
          <a:xfrm>
            <a:off x="0" y="0"/>
            <a:ext cx="5973097" cy="1045040"/>
            <a:chOff x="0" y="3184115"/>
            <a:chExt cx="7964129" cy="1393386"/>
          </a:xfrm>
        </p:grpSpPr>
        <p:sp>
          <p:nvSpPr>
            <p:cNvPr id="182" name="Google Shape;182;p1">
              <a:extLst>
                <a:ext uri="{FF2B5EF4-FFF2-40B4-BE49-F238E27FC236}">
                  <a16:creationId xmlns:a16="http://schemas.microsoft.com/office/drawing/2014/main" id="{35B82799-A067-5BCC-DCF9-74101709BD4B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B3282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183" name="Google Shape;183;p1">
              <a:extLst>
                <a:ext uri="{FF2B5EF4-FFF2-40B4-BE49-F238E27FC236}">
                  <a16:creationId xmlns:a16="http://schemas.microsoft.com/office/drawing/2014/main" id="{CE025A66-B542-7F6F-C503-2E760AF26F6B}"/>
                </a:ext>
              </a:extLst>
            </p:cNvPr>
            <p:cNvGrpSpPr/>
            <p:nvPr/>
          </p:nvGrpSpPr>
          <p:grpSpPr>
            <a:xfrm>
              <a:off x="599893" y="3184115"/>
              <a:ext cx="7364236" cy="1393386"/>
              <a:chOff x="599893" y="3184115"/>
              <a:chExt cx="7364236" cy="1393386"/>
            </a:xfrm>
          </p:grpSpPr>
          <p:sp>
            <p:nvSpPr>
              <p:cNvPr id="184" name="Google Shape;184;p1">
                <a:extLst>
                  <a:ext uri="{FF2B5EF4-FFF2-40B4-BE49-F238E27FC236}">
                    <a16:creationId xmlns:a16="http://schemas.microsoft.com/office/drawing/2014/main" id="{A8D70D86-1E40-0798-59A6-9C36F9D23962}"/>
                  </a:ext>
                </a:extLst>
              </p:cNvPr>
              <p:cNvSpPr/>
              <p:nvPr/>
            </p:nvSpPr>
            <p:spPr>
              <a:xfrm>
                <a:off x="1409514" y="3184115"/>
                <a:ext cx="6554615" cy="987352"/>
              </a:xfrm>
              <a:prstGeom prst="homePlate">
                <a:avLst>
                  <a:gd name="adj" fmla="val 50000"/>
                </a:avLst>
              </a:prstGeom>
              <a:solidFill>
                <a:srgbClr val="B32828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">
                <a:extLst>
                  <a:ext uri="{FF2B5EF4-FFF2-40B4-BE49-F238E27FC236}">
                    <a16:creationId xmlns:a16="http://schemas.microsoft.com/office/drawing/2014/main" id="{EB52960D-E5A5-90C4-E5D7-C56988019301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/>
                <a:ahLst/>
                <a:cxnLst/>
                <a:rect l="l" t="t" r="r" b="b"/>
                <a:pathLst>
                  <a:path w="812476" h="1170665" extrusionOk="0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2828">
                      <a:shade val="30000"/>
                      <a:satMod val="115000"/>
                    </a:srgbClr>
                  </a:gs>
                  <a:gs pos="50000">
                    <a:srgbClr val="B32828">
                      <a:shade val="67500"/>
                      <a:satMod val="115000"/>
                    </a:srgbClr>
                  </a:gs>
                  <a:gs pos="100000">
                    <a:srgbClr val="B32828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">
                <a:extLst>
                  <a:ext uri="{FF2B5EF4-FFF2-40B4-BE49-F238E27FC236}">
                    <a16:creationId xmlns:a16="http://schemas.microsoft.com/office/drawing/2014/main" id="{F59C838A-0CA2-5E84-A610-55D5D4DBC256}"/>
                  </a:ext>
                </a:extLst>
              </p:cNvPr>
              <p:cNvSpPr/>
              <p:nvPr/>
            </p:nvSpPr>
            <p:spPr>
              <a:xfrm rot="10800000">
                <a:off x="1372039" y="4160465"/>
                <a:ext cx="5607884" cy="186046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">
                <a:extLst>
                  <a:ext uri="{FF2B5EF4-FFF2-40B4-BE49-F238E27FC236}">
                    <a16:creationId xmlns:a16="http://schemas.microsoft.com/office/drawing/2014/main" id="{4111004D-F9A0-CC6A-9CC9-8900C1E5B90E}"/>
                  </a:ext>
                </a:extLst>
              </p:cNvPr>
              <p:cNvSpPr txBox="1"/>
              <p:nvPr/>
            </p:nvSpPr>
            <p:spPr>
              <a:xfrm>
                <a:off x="1559382" y="3538669"/>
                <a:ext cx="2733217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Evaluation and Results</a:t>
                </a:r>
                <a:endParaRPr lang="en-US" sz="1050" dirty="0"/>
              </a:p>
            </p:txBody>
          </p:sp>
        </p:grpSp>
      </p:grpSp>
      <p:pic>
        <p:nvPicPr>
          <p:cNvPr id="21" name="Grafik 20" descr="Ein Bild, das Symbol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762C0A99-928A-E4C0-F6B5-FC398E866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199984"/>
            <a:ext cx="342900" cy="342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64756F9-0A57-9E14-4399-3E174F5EC49F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10/18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CD337FB-DD39-AC12-9545-8ED04BD0FEE2}"/>
              </a:ext>
            </a:extLst>
          </p:cNvPr>
          <p:cNvSpPr txBox="1"/>
          <p:nvPr/>
        </p:nvSpPr>
        <p:spPr>
          <a:xfrm>
            <a:off x="-37492" y="1100663"/>
            <a:ext cx="89288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System Message:</a:t>
            </a:r>
          </a:p>
          <a:p>
            <a:pPr marL="139700"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>
              <a:buClr>
                <a:schemeClr val="dk2"/>
              </a:buClr>
              <a:buSzPts val="1400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You are a </a:t>
            </a:r>
            <a:r>
              <a:rPr lang="en-US" dirty="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forensic RAM analyst assistant specializing in Windows 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memory analysis. </a:t>
            </a:r>
            <a:r>
              <a:rPr lang="en-US" dirty="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Analyze the JSON tree 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of Windows memory </a:t>
            </a:r>
            <a:r>
              <a:rPr lang="en-US" dirty="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artifacts to detect intrusions or malicious activities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Cross-check your findings with known threats and provide clear, specific reasons for flagging any anomalies (e.g., unusual </a:t>
            </a: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parentchild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relationships, code injection, execution from nonstandard locations). If you </a:t>
            </a:r>
            <a:r>
              <a:rPr lang="en-US" dirty="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are unsure, ask clarifying questions, and if you don’t know, say so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 Generate a structured forensic report highlighting confirmed threats while minimizing noise. Data: </a:t>
            </a:r>
            <a:r>
              <a:rPr lang="en-US" i="1" dirty="0">
                <a:solidFill>
                  <a:schemeClr val="dk2"/>
                </a:solidFill>
                <a:highlight>
                  <a:srgbClr val="FFFF00"/>
                </a:highlight>
                <a:latin typeface="Roboto"/>
                <a:ea typeface="Roboto"/>
                <a:cs typeface="Roboto"/>
                <a:sym typeface="Roboto"/>
              </a:rPr>
              <a:t>“Tree-of-Table Data”</a:t>
            </a:r>
          </a:p>
          <a:p>
            <a:pPr marL="457200" lvl="1" indent="-317500">
              <a:buClr>
                <a:schemeClr val="dk2"/>
              </a:buClr>
              <a:buSzPts val="1400"/>
              <a:buFont typeface="Roboto"/>
              <a:buChar char="●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139700" lvl="1"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User Message: 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Analyze the data and determine whether there is an anomaly.</a:t>
            </a:r>
          </a:p>
        </p:txBody>
      </p:sp>
    </p:spTree>
    <p:extLst>
      <p:ext uri="{BB962C8B-B14F-4D97-AF65-F5344CB8AC3E}">
        <p14:creationId xmlns:p14="http://schemas.microsoft.com/office/powerpoint/2010/main" val="1207255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CFCC91D2-0684-17FD-F41C-515CE940B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">
            <a:extLst>
              <a:ext uri="{FF2B5EF4-FFF2-40B4-BE49-F238E27FC236}">
                <a16:creationId xmlns:a16="http://schemas.microsoft.com/office/drawing/2014/main" id="{E5D17C63-5F42-7B93-E56D-CA67C94D2F54}"/>
              </a:ext>
            </a:extLst>
          </p:cNvPr>
          <p:cNvGrpSpPr/>
          <p:nvPr/>
        </p:nvGrpSpPr>
        <p:grpSpPr>
          <a:xfrm>
            <a:off x="0" y="0"/>
            <a:ext cx="5973097" cy="1045040"/>
            <a:chOff x="0" y="3184115"/>
            <a:chExt cx="7964129" cy="1393386"/>
          </a:xfrm>
        </p:grpSpPr>
        <p:sp>
          <p:nvSpPr>
            <p:cNvPr id="182" name="Google Shape;182;p1">
              <a:extLst>
                <a:ext uri="{FF2B5EF4-FFF2-40B4-BE49-F238E27FC236}">
                  <a16:creationId xmlns:a16="http://schemas.microsoft.com/office/drawing/2014/main" id="{82AF927D-390F-CB38-18E9-12C5AB34F9E2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B3282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183" name="Google Shape;183;p1">
              <a:extLst>
                <a:ext uri="{FF2B5EF4-FFF2-40B4-BE49-F238E27FC236}">
                  <a16:creationId xmlns:a16="http://schemas.microsoft.com/office/drawing/2014/main" id="{07ABB3DA-B99D-0251-CD0A-A4F959C5C7B7}"/>
                </a:ext>
              </a:extLst>
            </p:cNvPr>
            <p:cNvGrpSpPr/>
            <p:nvPr/>
          </p:nvGrpSpPr>
          <p:grpSpPr>
            <a:xfrm>
              <a:off x="599893" y="3184115"/>
              <a:ext cx="7364236" cy="1393386"/>
              <a:chOff x="599893" y="3184115"/>
              <a:chExt cx="7364236" cy="1393386"/>
            </a:xfrm>
          </p:grpSpPr>
          <p:sp>
            <p:nvSpPr>
              <p:cNvPr id="184" name="Google Shape;184;p1">
                <a:extLst>
                  <a:ext uri="{FF2B5EF4-FFF2-40B4-BE49-F238E27FC236}">
                    <a16:creationId xmlns:a16="http://schemas.microsoft.com/office/drawing/2014/main" id="{7405481B-E35F-7F44-5AF5-E45CC9FBC0A6}"/>
                  </a:ext>
                </a:extLst>
              </p:cNvPr>
              <p:cNvSpPr/>
              <p:nvPr/>
            </p:nvSpPr>
            <p:spPr>
              <a:xfrm>
                <a:off x="1409514" y="3184115"/>
                <a:ext cx="6554615" cy="987352"/>
              </a:xfrm>
              <a:prstGeom prst="homePlate">
                <a:avLst>
                  <a:gd name="adj" fmla="val 50000"/>
                </a:avLst>
              </a:prstGeom>
              <a:solidFill>
                <a:srgbClr val="B32828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">
                <a:extLst>
                  <a:ext uri="{FF2B5EF4-FFF2-40B4-BE49-F238E27FC236}">
                    <a16:creationId xmlns:a16="http://schemas.microsoft.com/office/drawing/2014/main" id="{09202165-97E5-0D4D-F05F-9606C854DACA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/>
                <a:ahLst/>
                <a:cxnLst/>
                <a:rect l="l" t="t" r="r" b="b"/>
                <a:pathLst>
                  <a:path w="812476" h="1170665" extrusionOk="0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2828">
                      <a:shade val="30000"/>
                      <a:satMod val="115000"/>
                    </a:srgbClr>
                  </a:gs>
                  <a:gs pos="50000">
                    <a:srgbClr val="B32828">
                      <a:shade val="67500"/>
                      <a:satMod val="115000"/>
                    </a:srgbClr>
                  </a:gs>
                  <a:gs pos="100000">
                    <a:srgbClr val="B32828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">
                <a:extLst>
                  <a:ext uri="{FF2B5EF4-FFF2-40B4-BE49-F238E27FC236}">
                    <a16:creationId xmlns:a16="http://schemas.microsoft.com/office/drawing/2014/main" id="{6BBE8636-87F2-3F33-720E-068351F75D68}"/>
                  </a:ext>
                </a:extLst>
              </p:cNvPr>
              <p:cNvSpPr/>
              <p:nvPr/>
            </p:nvSpPr>
            <p:spPr>
              <a:xfrm rot="10800000">
                <a:off x="1372039" y="4160465"/>
                <a:ext cx="5607884" cy="186046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">
                <a:extLst>
                  <a:ext uri="{FF2B5EF4-FFF2-40B4-BE49-F238E27FC236}">
                    <a16:creationId xmlns:a16="http://schemas.microsoft.com/office/drawing/2014/main" id="{C4A4F168-8CC8-2F5C-A214-A7EB55D40115}"/>
                  </a:ext>
                </a:extLst>
              </p:cNvPr>
              <p:cNvSpPr txBox="1"/>
              <p:nvPr/>
            </p:nvSpPr>
            <p:spPr>
              <a:xfrm>
                <a:off x="1559382" y="3538669"/>
                <a:ext cx="2733217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Evaluation and Results</a:t>
                </a:r>
                <a:endParaRPr lang="en-US" sz="1050" dirty="0"/>
              </a:p>
            </p:txBody>
          </p:sp>
        </p:grpSp>
      </p:grpSp>
      <p:pic>
        <p:nvPicPr>
          <p:cNvPr id="21" name="Grafik 20" descr="Ein Bild, das Symbol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09FA703D-E56C-BD15-D775-03836FFFB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199984"/>
            <a:ext cx="342900" cy="342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E8FE61E1-469D-5CAC-F20D-B4662EA1F95D}"/>
              </a:ext>
            </a:extLst>
          </p:cNvPr>
          <p:cNvSpPr txBox="1"/>
          <p:nvPr/>
        </p:nvSpPr>
        <p:spPr>
          <a:xfrm>
            <a:off x="-37492" y="1222579"/>
            <a:ext cx="599657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Scenarios: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Clean Image,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Process Injection (</a:t>
            </a: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msfvenom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PowerShell Empire,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QuasarRAT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(Remote Access Trojan),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MassLogger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(keylogger),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DarkCloud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(trojan),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LockBit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(ransomware),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 err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LokiBot</a:t>
            </a: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(stealer).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17500">
              <a:buClr>
                <a:schemeClr val="dk2"/>
              </a:buClr>
              <a:buSzPts val="1400"/>
              <a:buFont typeface="Roboto"/>
              <a:buChar char="●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1" indent="-317500">
              <a:buClr>
                <a:schemeClr val="dk2"/>
              </a:buClr>
              <a:buSzPts val="1400"/>
              <a:buFont typeface="Roboto"/>
              <a:buChar char="●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96900" lvl="1"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2BA1766-CF8D-E42F-96AA-72C07590D710}"/>
              </a:ext>
            </a:extLst>
          </p:cNvPr>
          <p:cNvSpPr txBox="1"/>
          <p:nvPr/>
        </p:nvSpPr>
        <p:spPr>
          <a:xfrm>
            <a:off x="4384210" y="1222579"/>
            <a:ext cx="59965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LLMs for Comparison: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OpenAI GPT-4o,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OpenAI o1,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Gemini 2.0 Flash,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Google Gemini 2.0 Flash-Thinking,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Grok 3,</a:t>
            </a:r>
          </a:p>
          <a:p>
            <a:pPr marL="914400" lvl="1" indent="-317500">
              <a:buClr>
                <a:schemeClr val="dk2"/>
              </a:buClr>
              <a:buSzPts val="1400"/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Grok 3 with enabled thinking mode.</a:t>
            </a:r>
          </a:p>
          <a:p>
            <a:pPr marL="457200" lvl="1" indent="-317500">
              <a:buClr>
                <a:schemeClr val="dk2"/>
              </a:buClr>
              <a:buSzPts val="1400"/>
              <a:buFont typeface="Roboto"/>
              <a:buChar char="●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596900" lvl="1">
              <a:buClr>
                <a:schemeClr val="dk2"/>
              </a:buClr>
              <a:buSzPts val="1400"/>
            </a:pP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A6199A00-7257-EA85-4530-D75F028A5C12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11/18</a:t>
            </a:r>
          </a:p>
        </p:txBody>
      </p:sp>
    </p:spTree>
    <p:extLst>
      <p:ext uri="{BB962C8B-B14F-4D97-AF65-F5344CB8AC3E}">
        <p14:creationId xmlns:p14="http://schemas.microsoft.com/office/powerpoint/2010/main" val="22822757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79519C68-4C64-6FEA-D1EB-0FD3C62DD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1">
            <a:extLst>
              <a:ext uri="{FF2B5EF4-FFF2-40B4-BE49-F238E27FC236}">
                <a16:creationId xmlns:a16="http://schemas.microsoft.com/office/drawing/2014/main" id="{6EE6D842-9531-7842-EE91-D029E08C7B8B}"/>
              </a:ext>
            </a:extLst>
          </p:cNvPr>
          <p:cNvGrpSpPr/>
          <p:nvPr/>
        </p:nvGrpSpPr>
        <p:grpSpPr>
          <a:xfrm>
            <a:off x="0" y="0"/>
            <a:ext cx="5973097" cy="1045040"/>
            <a:chOff x="0" y="3184115"/>
            <a:chExt cx="7964129" cy="1393386"/>
          </a:xfrm>
        </p:grpSpPr>
        <p:sp>
          <p:nvSpPr>
            <p:cNvPr id="182" name="Google Shape;182;p1">
              <a:extLst>
                <a:ext uri="{FF2B5EF4-FFF2-40B4-BE49-F238E27FC236}">
                  <a16:creationId xmlns:a16="http://schemas.microsoft.com/office/drawing/2014/main" id="{DDE8F35C-2A73-3754-96C6-48E3447777C7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B3282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183" name="Google Shape;183;p1">
              <a:extLst>
                <a:ext uri="{FF2B5EF4-FFF2-40B4-BE49-F238E27FC236}">
                  <a16:creationId xmlns:a16="http://schemas.microsoft.com/office/drawing/2014/main" id="{0CC9914A-A969-64FC-4045-A3B4B2EC70B3}"/>
                </a:ext>
              </a:extLst>
            </p:cNvPr>
            <p:cNvGrpSpPr/>
            <p:nvPr/>
          </p:nvGrpSpPr>
          <p:grpSpPr>
            <a:xfrm>
              <a:off x="599893" y="3184115"/>
              <a:ext cx="7364236" cy="1393386"/>
              <a:chOff x="599893" y="3184115"/>
              <a:chExt cx="7364236" cy="1393386"/>
            </a:xfrm>
          </p:grpSpPr>
          <p:sp>
            <p:nvSpPr>
              <p:cNvPr id="184" name="Google Shape;184;p1">
                <a:extLst>
                  <a:ext uri="{FF2B5EF4-FFF2-40B4-BE49-F238E27FC236}">
                    <a16:creationId xmlns:a16="http://schemas.microsoft.com/office/drawing/2014/main" id="{BFF05207-0506-A7B4-A5E8-4E2BDF88BEBC}"/>
                  </a:ext>
                </a:extLst>
              </p:cNvPr>
              <p:cNvSpPr/>
              <p:nvPr/>
            </p:nvSpPr>
            <p:spPr>
              <a:xfrm>
                <a:off x="1409514" y="3184115"/>
                <a:ext cx="6554615" cy="987352"/>
              </a:xfrm>
              <a:prstGeom prst="homePlate">
                <a:avLst>
                  <a:gd name="adj" fmla="val 50000"/>
                </a:avLst>
              </a:prstGeom>
              <a:solidFill>
                <a:srgbClr val="B32828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">
                <a:extLst>
                  <a:ext uri="{FF2B5EF4-FFF2-40B4-BE49-F238E27FC236}">
                    <a16:creationId xmlns:a16="http://schemas.microsoft.com/office/drawing/2014/main" id="{80BD5A3E-77D3-D11C-6A4A-C559B376080E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/>
                <a:ahLst/>
                <a:cxnLst/>
                <a:rect l="l" t="t" r="r" b="b"/>
                <a:pathLst>
                  <a:path w="812476" h="1170665" extrusionOk="0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2828">
                      <a:shade val="30000"/>
                      <a:satMod val="115000"/>
                    </a:srgbClr>
                  </a:gs>
                  <a:gs pos="50000">
                    <a:srgbClr val="B32828">
                      <a:shade val="67500"/>
                      <a:satMod val="115000"/>
                    </a:srgbClr>
                  </a:gs>
                  <a:gs pos="100000">
                    <a:srgbClr val="B32828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">
                <a:extLst>
                  <a:ext uri="{FF2B5EF4-FFF2-40B4-BE49-F238E27FC236}">
                    <a16:creationId xmlns:a16="http://schemas.microsoft.com/office/drawing/2014/main" id="{7D9CB712-30E3-FBD9-AD82-DFA13451A399}"/>
                  </a:ext>
                </a:extLst>
              </p:cNvPr>
              <p:cNvSpPr/>
              <p:nvPr/>
            </p:nvSpPr>
            <p:spPr>
              <a:xfrm rot="10800000">
                <a:off x="1372039" y="4160465"/>
                <a:ext cx="5607884" cy="186046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">
                <a:extLst>
                  <a:ext uri="{FF2B5EF4-FFF2-40B4-BE49-F238E27FC236}">
                    <a16:creationId xmlns:a16="http://schemas.microsoft.com/office/drawing/2014/main" id="{66BE72AA-6300-E31A-A00F-8C0D3CAB51D4}"/>
                  </a:ext>
                </a:extLst>
              </p:cNvPr>
              <p:cNvSpPr txBox="1"/>
              <p:nvPr/>
            </p:nvSpPr>
            <p:spPr>
              <a:xfrm>
                <a:off x="1559382" y="3538669"/>
                <a:ext cx="2733217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Evaluation and Results</a:t>
                </a:r>
                <a:endParaRPr lang="en-US" sz="1050" dirty="0"/>
              </a:p>
            </p:txBody>
          </p:sp>
        </p:grpSp>
      </p:grpSp>
      <p:pic>
        <p:nvPicPr>
          <p:cNvPr id="21" name="Grafik 20" descr="Ein Bild, das Symbol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EA5F8641-9FA6-EF7A-BA5A-EC23830C3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199984"/>
            <a:ext cx="342900" cy="3429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A8EB1D8-3203-DABE-0848-19143EA2C5F7}"/>
              </a:ext>
            </a:extLst>
          </p:cNvPr>
          <p:cNvSpPr txBox="1"/>
          <p:nvPr/>
        </p:nvSpPr>
        <p:spPr>
          <a:xfrm>
            <a:off x="7008792" y="2128010"/>
            <a:ext cx="227148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en-US" b="1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Performance Metrics: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Accuracy,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Precision,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Recall,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F1-score,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ANOVA,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en-US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t-tests.</a:t>
            </a:r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7B011809-7FED-8587-15CB-DBFE86A90E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811069"/>
              </p:ext>
            </p:extLst>
          </p:nvPr>
        </p:nvGraphicFramePr>
        <p:xfrm>
          <a:off x="243113" y="2066454"/>
          <a:ext cx="6887029" cy="17054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" name="Textfeld 3">
            <a:extLst>
              <a:ext uri="{FF2B5EF4-FFF2-40B4-BE49-F238E27FC236}">
                <a16:creationId xmlns:a16="http://schemas.microsoft.com/office/drawing/2014/main" id="{9A470660-4C53-B0FB-4D92-C492966747F7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12/18</a:t>
            </a:r>
          </a:p>
        </p:txBody>
      </p:sp>
    </p:spTree>
    <p:extLst>
      <p:ext uri="{BB962C8B-B14F-4D97-AF65-F5344CB8AC3E}">
        <p14:creationId xmlns:p14="http://schemas.microsoft.com/office/powerpoint/2010/main" val="2472408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0A6F3D0C-ABA0-D2E8-1BCF-41E22429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8;p34">
            <a:extLst>
              <a:ext uri="{FF2B5EF4-FFF2-40B4-BE49-F238E27FC236}">
                <a16:creationId xmlns:a16="http://schemas.microsoft.com/office/drawing/2014/main" id="{C1925D49-57DE-D097-4CAB-F935ED7427BF}"/>
              </a:ext>
            </a:extLst>
          </p:cNvPr>
          <p:cNvSpPr txBox="1">
            <a:spLocks/>
          </p:cNvSpPr>
          <p:nvPr/>
        </p:nvSpPr>
        <p:spPr>
          <a:xfrm>
            <a:off x="-83127" y="1194970"/>
            <a:ext cx="9460922" cy="394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2"/>
              </a:buClr>
            </a:pPr>
            <a:r>
              <a:rPr lang="en-US" sz="1600" b="1" dirty="0"/>
              <a:t>Experiment scale: </a:t>
            </a:r>
            <a:r>
              <a:rPr lang="en-US" sz="1600" dirty="0"/>
              <a:t>240 trials (8 scenarios × 1 image × 6 LLMs × 5 runs)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Detection: </a:t>
            </a:r>
            <a:r>
              <a:rPr lang="en-US" sz="1600" dirty="0"/>
              <a:t>All LLMs found malicious evidence in most scenarios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Reasoning helps: </a:t>
            </a:r>
            <a:r>
              <a:rPr lang="en-US" sz="1600" dirty="0"/>
              <a:t>“Thinking” modes consistently outperformed standard modes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Different strengths:</a:t>
            </a:r>
            <a:r>
              <a:rPr lang="en-US" sz="1600" dirty="0"/>
              <a:t> Models excel at different artifact types (e.g., network vs. script decoding)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Performance pattern: </a:t>
            </a:r>
            <a:r>
              <a:rPr lang="en-US" sz="1600" dirty="0"/>
              <a:t>Very high recall (often ≈100%) — low precision (precision often &lt;20%)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Blind spot: </a:t>
            </a:r>
            <a:r>
              <a:rPr lang="en-US" sz="1600" dirty="0" err="1"/>
              <a:t>LockBit</a:t>
            </a:r>
            <a:r>
              <a:rPr lang="en-US" sz="1600" dirty="0"/>
              <a:t> </a:t>
            </a:r>
            <a:r>
              <a:rPr lang="en-US" sz="1600" dirty="0" err="1"/>
              <a:t>IoCs</a:t>
            </a:r>
            <a:r>
              <a:rPr lang="en-US" sz="1600" dirty="0"/>
              <a:t> were outside available inputs → missed detections</a:t>
            </a:r>
          </a:p>
          <a:p>
            <a:pPr>
              <a:buClr>
                <a:schemeClr val="dk2"/>
              </a:buClr>
            </a:pPr>
            <a:endParaRPr lang="en-US" sz="1600" b="1" dirty="0"/>
          </a:p>
          <a:p>
            <a:pPr>
              <a:buClr>
                <a:schemeClr val="dk2"/>
              </a:buClr>
            </a:pPr>
            <a:r>
              <a:rPr lang="en-US" sz="1600" b="1" dirty="0"/>
              <a:t>Common FP source: </a:t>
            </a:r>
            <a:r>
              <a:rPr lang="en-US" sz="1600" dirty="0" err="1"/>
              <a:t>malfind</a:t>
            </a:r>
            <a:r>
              <a:rPr lang="en-US" sz="1600" dirty="0"/>
              <a:t> outputs (e.g., MsMpEng.exe) frequently mis-flagged</a:t>
            </a:r>
          </a:p>
        </p:txBody>
      </p:sp>
      <p:grpSp>
        <p:nvGrpSpPr>
          <p:cNvPr id="181" name="Google Shape;181;p1">
            <a:extLst>
              <a:ext uri="{FF2B5EF4-FFF2-40B4-BE49-F238E27FC236}">
                <a16:creationId xmlns:a16="http://schemas.microsoft.com/office/drawing/2014/main" id="{6C80B664-10AA-5037-E220-ACD11E8F8D3F}"/>
              </a:ext>
            </a:extLst>
          </p:cNvPr>
          <p:cNvGrpSpPr/>
          <p:nvPr/>
        </p:nvGrpSpPr>
        <p:grpSpPr>
          <a:xfrm>
            <a:off x="0" y="0"/>
            <a:ext cx="5973097" cy="1045040"/>
            <a:chOff x="0" y="3184115"/>
            <a:chExt cx="7964129" cy="1393386"/>
          </a:xfrm>
        </p:grpSpPr>
        <p:sp>
          <p:nvSpPr>
            <p:cNvPr id="182" name="Google Shape;182;p1">
              <a:extLst>
                <a:ext uri="{FF2B5EF4-FFF2-40B4-BE49-F238E27FC236}">
                  <a16:creationId xmlns:a16="http://schemas.microsoft.com/office/drawing/2014/main" id="{AF6E89AB-7BCC-4DFE-FCE6-08A7B70FD5E5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B3282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183" name="Google Shape;183;p1">
              <a:extLst>
                <a:ext uri="{FF2B5EF4-FFF2-40B4-BE49-F238E27FC236}">
                  <a16:creationId xmlns:a16="http://schemas.microsoft.com/office/drawing/2014/main" id="{5A690615-389C-89C1-ADE1-89ADA5578E2A}"/>
                </a:ext>
              </a:extLst>
            </p:cNvPr>
            <p:cNvGrpSpPr/>
            <p:nvPr/>
          </p:nvGrpSpPr>
          <p:grpSpPr>
            <a:xfrm>
              <a:off x="599893" y="3184115"/>
              <a:ext cx="7364236" cy="1393386"/>
              <a:chOff x="599893" y="3184115"/>
              <a:chExt cx="7364236" cy="1393386"/>
            </a:xfrm>
          </p:grpSpPr>
          <p:sp>
            <p:nvSpPr>
              <p:cNvPr id="184" name="Google Shape;184;p1">
                <a:extLst>
                  <a:ext uri="{FF2B5EF4-FFF2-40B4-BE49-F238E27FC236}">
                    <a16:creationId xmlns:a16="http://schemas.microsoft.com/office/drawing/2014/main" id="{D4C8F672-A15E-CECD-5C08-E3685169C6F2}"/>
                  </a:ext>
                </a:extLst>
              </p:cNvPr>
              <p:cNvSpPr/>
              <p:nvPr/>
            </p:nvSpPr>
            <p:spPr>
              <a:xfrm>
                <a:off x="1409514" y="3184115"/>
                <a:ext cx="6554615" cy="987352"/>
              </a:xfrm>
              <a:prstGeom prst="homePlate">
                <a:avLst>
                  <a:gd name="adj" fmla="val 50000"/>
                </a:avLst>
              </a:prstGeom>
              <a:solidFill>
                <a:srgbClr val="B32828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">
                <a:extLst>
                  <a:ext uri="{FF2B5EF4-FFF2-40B4-BE49-F238E27FC236}">
                    <a16:creationId xmlns:a16="http://schemas.microsoft.com/office/drawing/2014/main" id="{2F733619-8ECF-3F4A-016D-81C4E2E939F4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/>
                <a:ahLst/>
                <a:cxnLst/>
                <a:rect l="l" t="t" r="r" b="b"/>
                <a:pathLst>
                  <a:path w="812476" h="1170665" extrusionOk="0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2828">
                      <a:shade val="30000"/>
                      <a:satMod val="115000"/>
                    </a:srgbClr>
                  </a:gs>
                  <a:gs pos="50000">
                    <a:srgbClr val="B32828">
                      <a:shade val="67500"/>
                      <a:satMod val="115000"/>
                    </a:srgbClr>
                  </a:gs>
                  <a:gs pos="100000">
                    <a:srgbClr val="B32828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">
                <a:extLst>
                  <a:ext uri="{FF2B5EF4-FFF2-40B4-BE49-F238E27FC236}">
                    <a16:creationId xmlns:a16="http://schemas.microsoft.com/office/drawing/2014/main" id="{45B69C47-FAF7-EE1D-DA63-2283DB3405BD}"/>
                  </a:ext>
                </a:extLst>
              </p:cNvPr>
              <p:cNvSpPr/>
              <p:nvPr/>
            </p:nvSpPr>
            <p:spPr>
              <a:xfrm rot="10800000">
                <a:off x="1372039" y="4160465"/>
                <a:ext cx="5607884" cy="186046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">
                <a:extLst>
                  <a:ext uri="{FF2B5EF4-FFF2-40B4-BE49-F238E27FC236}">
                    <a16:creationId xmlns:a16="http://schemas.microsoft.com/office/drawing/2014/main" id="{901B2F50-9AAE-38F0-E1DC-61B6D17089D2}"/>
                  </a:ext>
                </a:extLst>
              </p:cNvPr>
              <p:cNvSpPr txBox="1"/>
              <p:nvPr/>
            </p:nvSpPr>
            <p:spPr>
              <a:xfrm>
                <a:off x="1559382" y="3538669"/>
                <a:ext cx="2733217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Evaluation and Results</a:t>
                </a:r>
                <a:endParaRPr lang="en-US" sz="1050" dirty="0"/>
              </a:p>
            </p:txBody>
          </p:sp>
        </p:grpSp>
      </p:grpSp>
      <p:pic>
        <p:nvPicPr>
          <p:cNvPr id="21" name="Grafik 20" descr="Ein Bild, das Symbol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A2C80EE1-B5F5-F592-DBCB-1D1F28D4DD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199984"/>
            <a:ext cx="342900" cy="3429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CB79A821-3B1F-387B-F85A-3699FE92F5A6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13/18</a:t>
            </a:r>
          </a:p>
        </p:txBody>
      </p:sp>
    </p:spTree>
    <p:extLst>
      <p:ext uri="{BB962C8B-B14F-4D97-AF65-F5344CB8AC3E}">
        <p14:creationId xmlns:p14="http://schemas.microsoft.com/office/powerpoint/2010/main" val="3043851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A8FE046-5515-0EC1-F0C6-E82B865C5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58;p34">
            <a:extLst>
              <a:ext uri="{FF2B5EF4-FFF2-40B4-BE49-F238E27FC236}">
                <a16:creationId xmlns:a16="http://schemas.microsoft.com/office/drawing/2014/main" id="{256C33AD-5028-5263-ED0A-4E9BFFDBCC98}"/>
              </a:ext>
            </a:extLst>
          </p:cNvPr>
          <p:cNvSpPr txBox="1">
            <a:spLocks/>
          </p:cNvSpPr>
          <p:nvPr/>
        </p:nvSpPr>
        <p:spPr>
          <a:xfrm>
            <a:off x="1169537" y="1017341"/>
            <a:ext cx="8208258" cy="4137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dk2"/>
              </a:buClr>
              <a:buNone/>
            </a:pPr>
            <a:r>
              <a:rPr lang="en-US" sz="1600" dirty="0"/>
              <a:t>Distribution of F1-score by LLM</a:t>
            </a:r>
          </a:p>
        </p:txBody>
      </p:sp>
      <p:grpSp>
        <p:nvGrpSpPr>
          <p:cNvPr id="181" name="Google Shape;181;p1">
            <a:extLst>
              <a:ext uri="{FF2B5EF4-FFF2-40B4-BE49-F238E27FC236}">
                <a16:creationId xmlns:a16="http://schemas.microsoft.com/office/drawing/2014/main" id="{9687938B-C676-1919-51BD-8E9BFBBB92D2}"/>
              </a:ext>
            </a:extLst>
          </p:cNvPr>
          <p:cNvGrpSpPr/>
          <p:nvPr/>
        </p:nvGrpSpPr>
        <p:grpSpPr>
          <a:xfrm>
            <a:off x="0" y="0"/>
            <a:ext cx="5973097" cy="1045040"/>
            <a:chOff x="0" y="3184115"/>
            <a:chExt cx="7964129" cy="1393386"/>
          </a:xfrm>
        </p:grpSpPr>
        <p:sp>
          <p:nvSpPr>
            <p:cNvPr id="182" name="Google Shape;182;p1">
              <a:extLst>
                <a:ext uri="{FF2B5EF4-FFF2-40B4-BE49-F238E27FC236}">
                  <a16:creationId xmlns:a16="http://schemas.microsoft.com/office/drawing/2014/main" id="{399154D6-846F-2BFD-5674-56B775F4C95C}"/>
                </a:ext>
              </a:extLst>
            </p:cNvPr>
            <p:cNvSpPr/>
            <p:nvPr/>
          </p:nvSpPr>
          <p:spPr>
            <a:xfrm>
              <a:off x="0" y="3429646"/>
              <a:ext cx="619432" cy="1142785"/>
            </a:xfrm>
            <a:prstGeom prst="rect">
              <a:avLst/>
            </a:prstGeom>
            <a:solidFill>
              <a:srgbClr val="B32828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183" name="Google Shape;183;p1">
              <a:extLst>
                <a:ext uri="{FF2B5EF4-FFF2-40B4-BE49-F238E27FC236}">
                  <a16:creationId xmlns:a16="http://schemas.microsoft.com/office/drawing/2014/main" id="{98E40CAA-C798-6DD4-C6BD-DCFB5D19D26E}"/>
                </a:ext>
              </a:extLst>
            </p:cNvPr>
            <p:cNvGrpSpPr/>
            <p:nvPr/>
          </p:nvGrpSpPr>
          <p:grpSpPr>
            <a:xfrm>
              <a:off x="599893" y="3184115"/>
              <a:ext cx="7364236" cy="1393386"/>
              <a:chOff x="599893" y="3184115"/>
              <a:chExt cx="7364236" cy="1393386"/>
            </a:xfrm>
          </p:grpSpPr>
          <p:sp>
            <p:nvSpPr>
              <p:cNvPr id="184" name="Google Shape;184;p1">
                <a:extLst>
                  <a:ext uri="{FF2B5EF4-FFF2-40B4-BE49-F238E27FC236}">
                    <a16:creationId xmlns:a16="http://schemas.microsoft.com/office/drawing/2014/main" id="{5F8E3671-5CDD-CA71-2181-199A2D384B50}"/>
                  </a:ext>
                </a:extLst>
              </p:cNvPr>
              <p:cNvSpPr/>
              <p:nvPr/>
            </p:nvSpPr>
            <p:spPr>
              <a:xfrm>
                <a:off x="1409514" y="3184115"/>
                <a:ext cx="6554615" cy="987352"/>
              </a:xfrm>
              <a:prstGeom prst="homePlate">
                <a:avLst>
                  <a:gd name="adj" fmla="val 50000"/>
                </a:avLst>
              </a:prstGeom>
              <a:solidFill>
                <a:srgbClr val="B32828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5" name="Google Shape;185;p1">
                <a:extLst>
                  <a:ext uri="{FF2B5EF4-FFF2-40B4-BE49-F238E27FC236}">
                    <a16:creationId xmlns:a16="http://schemas.microsoft.com/office/drawing/2014/main" id="{3D5BB769-9831-91EB-728F-5A917634BE46}"/>
                  </a:ext>
                </a:extLst>
              </p:cNvPr>
              <p:cNvSpPr/>
              <p:nvPr/>
            </p:nvSpPr>
            <p:spPr>
              <a:xfrm>
                <a:off x="599893" y="3184115"/>
                <a:ext cx="812476" cy="1393386"/>
              </a:xfrm>
              <a:custGeom>
                <a:avLst/>
                <a:gdLst/>
                <a:ahLst/>
                <a:cxnLst/>
                <a:rect l="l" t="t" r="r" b="b"/>
                <a:pathLst>
                  <a:path w="812476" h="1170665" extrusionOk="0">
                    <a:moveTo>
                      <a:pt x="11648" y="1170665"/>
                    </a:moveTo>
                    <a:lnTo>
                      <a:pt x="812476" y="829949"/>
                    </a:lnTo>
                    <a:lnTo>
                      <a:pt x="812476" y="0"/>
                    </a:lnTo>
                    <a:lnTo>
                      <a:pt x="0" y="203847"/>
                    </a:lnTo>
                    <a:lnTo>
                      <a:pt x="11648" y="117066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B32828">
                      <a:shade val="30000"/>
                      <a:satMod val="115000"/>
                    </a:srgbClr>
                  </a:gs>
                  <a:gs pos="50000">
                    <a:srgbClr val="B32828">
                      <a:shade val="67500"/>
                      <a:satMod val="115000"/>
                    </a:srgbClr>
                  </a:gs>
                  <a:gs pos="100000">
                    <a:srgbClr val="B32828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87" name="Google Shape;187;p1">
                <a:extLst>
                  <a:ext uri="{FF2B5EF4-FFF2-40B4-BE49-F238E27FC236}">
                    <a16:creationId xmlns:a16="http://schemas.microsoft.com/office/drawing/2014/main" id="{4C170A09-CC80-33E5-D5C8-A216CA90F1D1}"/>
                  </a:ext>
                </a:extLst>
              </p:cNvPr>
              <p:cNvSpPr/>
              <p:nvPr/>
            </p:nvSpPr>
            <p:spPr>
              <a:xfrm rot="10800000">
                <a:off x="1372039" y="4160465"/>
                <a:ext cx="5607884" cy="186046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90" name="Google Shape;190;p1">
                <a:extLst>
                  <a:ext uri="{FF2B5EF4-FFF2-40B4-BE49-F238E27FC236}">
                    <a16:creationId xmlns:a16="http://schemas.microsoft.com/office/drawing/2014/main" id="{6EA1A397-FA36-E996-4F67-7928FAC8F887}"/>
                  </a:ext>
                </a:extLst>
              </p:cNvPr>
              <p:cNvSpPr txBox="1"/>
              <p:nvPr/>
            </p:nvSpPr>
            <p:spPr>
              <a:xfrm>
                <a:off x="1559382" y="3538669"/>
                <a:ext cx="2733217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Evaluation and Results</a:t>
                </a:r>
                <a:endParaRPr lang="en-US" sz="1050" dirty="0"/>
              </a:p>
            </p:txBody>
          </p:sp>
        </p:grpSp>
      </p:grpSp>
      <p:pic>
        <p:nvPicPr>
          <p:cNvPr id="21" name="Grafik 20" descr="Ein Bild, das Symbol, Schrift, Zahl, Reihe enthält.&#10;&#10;KI-generierte Inhalte können fehlerhaft sein.">
            <a:extLst>
              <a:ext uri="{FF2B5EF4-FFF2-40B4-BE49-F238E27FC236}">
                <a16:creationId xmlns:a16="http://schemas.microsoft.com/office/drawing/2014/main" id="{4D5AD945-9447-665F-07BA-E9BAFA34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199984"/>
            <a:ext cx="342900" cy="342900"/>
          </a:xfrm>
          <a:prstGeom prst="rect">
            <a:avLst/>
          </a:prstGeom>
        </p:spPr>
      </p:pic>
      <p:pic>
        <p:nvPicPr>
          <p:cNvPr id="13" name="Grafik 12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AB1BCC10-332F-8C44-5B63-86EADFC4CCB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5403"/>
          <a:stretch>
            <a:fillRect/>
          </a:stretch>
        </p:blipFill>
        <p:spPr>
          <a:xfrm>
            <a:off x="941157" y="1275146"/>
            <a:ext cx="7920000" cy="374603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DCF1B616-4A07-33C2-03AF-4A8D82168A54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14/18</a:t>
            </a:r>
          </a:p>
        </p:txBody>
      </p:sp>
    </p:spTree>
    <p:extLst>
      <p:ext uri="{BB962C8B-B14F-4D97-AF65-F5344CB8AC3E}">
        <p14:creationId xmlns:p14="http://schemas.microsoft.com/office/powerpoint/2010/main" val="12354230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62FEC15-0B6E-7B53-C96D-7D0899534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9;p1">
            <a:extLst>
              <a:ext uri="{FF2B5EF4-FFF2-40B4-BE49-F238E27FC236}">
                <a16:creationId xmlns:a16="http://schemas.microsoft.com/office/drawing/2014/main" id="{1A6F1BF0-23E3-5077-99DA-8C7216DECD7B}"/>
              </a:ext>
            </a:extLst>
          </p:cNvPr>
          <p:cNvGrpSpPr/>
          <p:nvPr/>
        </p:nvGrpSpPr>
        <p:grpSpPr>
          <a:xfrm>
            <a:off x="0" y="-8563"/>
            <a:ext cx="5696564" cy="1169846"/>
            <a:chOff x="0" y="4144002"/>
            <a:chExt cx="7595419" cy="1559795"/>
          </a:xfrm>
        </p:grpSpPr>
        <p:sp>
          <p:nvSpPr>
            <p:cNvPr id="5" name="Google Shape;170;p1">
              <a:extLst>
                <a:ext uri="{FF2B5EF4-FFF2-40B4-BE49-F238E27FC236}">
                  <a16:creationId xmlns:a16="http://schemas.microsoft.com/office/drawing/2014/main" id="{72D7B8AE-19D5-D0EB-A54F-D9742FA3B907}"/>
                </a:ext>
              </a:extLst>
            </p:cNvPr>
            <p:cNvSpPr/>
            <p:nvPr/>
          </p:nvSpPr>
          <p:spPr>
            <a:xfrm>
              <a:off x="0" y="4559733"/>
              <a:ext cx="619432" cy="11427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6" name="Google Shape;171;p1">
              <a:extLst>
                <a:ext uri="{FF2B5EF4-FFF2-40B4-BE49-F238E27FC236}">
                  <a16:creationId xmlns:a16="http://schemas.microsoft.com/office/drawing/2014/main" id="{EB0BAEE9-F6F4-6754-02BA-B17C1AD12CC7}"/>
                </a:ext>
              </a:extLst>
            </p:cNvPr>
            <p:cNvGrpSpPr/>
            <p:nvPr/>
          </p:nvGrpSpPr>
          <p:grpSpPr>
            <a:xfrm>
              <a:off x="610421" y="4144002"/>
              <a:ext cx="6984998" cy="1559795"/>
              <a:chOff x="610421" y="4144002"/>
              <a:chExt cx="6984998" cy="1559795"/>
            </a:xfrm>
          </p:grpSpPr>
          <p:sp>
            <p:nvSpPr>
              <p:cNvPr id="7" name="Google Shape;172;p1">
                <a:extLst>
                  <a:ext uri="{FF2B5EF4-FFF2-40B4-BE49-F238E27FC236}">
                    <a16:creationId xmlns:a16="http://schemas.microsoft.com/office/drawing/2014/main" id="{AA560D11-5F77-5054-AC6F-77208647F8EB}"/>
                  </a:ext>
                </a:extLst>
              </p:cNvPr>
              <p:cNvSpPr/>
              <p:nvPr/>
            </p:nvSpPr>
            <p:spPr>
              <a:xfrm>
                <a:off x="1409514" y="4150350"/>
                <a:ext cx="6185905" cy="1001372"/>
              </a:xfrm>
              <a:prstGeom prst="homePlate">
                <a:avLst>
                  <a:gd name="adj" fmla="val 50000"/>
                </a:avLst>
              </a:prstGeom>
              <a:solidFill>
                <a:srgbClr val="80000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Google Shape;173;p1">
                <a:extLst>
                  <a:ext uri="{FF2B5EF4-FFF2-40B4-BE49-F238E27FC236}">
                    <a16:creationId xmlns:a16="http://schemas.microsoft.com/office/drawing/2014/main" id="{73139E2A-805A-6C42-51E6-FA68ADB7CA48}"/>
                  </a:ext>
                </a:extLst>
              </p:cNvPr>
              <p:cNvSpPr/>
              <p:nvPr/>
            </p:nvSpPr>
            <p:spPr>
              <a:xfrm>
                <a:off x="610421" y="4144002"/>
                <a:ext cx="824680" cy="1559795"/>
              </a:xfrm>
              <a:custGeom>
                <a:avLst/>
                <a:gdLst/>
                <a:ahLst/>
                <a:cxnLst/>
                <a:rect l="l" t="t" r="r" b="b"/>
                <a:pathLst>
                  <a:path w="807773" h="1290061" extrusionOk="0">
                    <a:moveTo>
                      <a:pt x="1120" y="340716"/>
                    </a:moveTo>
                    <a:lnTo>
                      <a:pt x="807773" y="0"/>
                    </a:lnTo>
                    <a:lnTo>
                      <a:pt x="807773" y="815388"/>
                    </a:lnTo>
                    <a:lnTo>
                      <a:pt x="1120" y="1290061"/>
                    </a:lnTo>
                    <a:cubicBezTo>
                      <a:pt x="149" y="978466"/>
                      <a:pt x="-821" y="666871"/>
                      <a:pt x="1120" y="3407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>
                      <a:shade val="30000"/>
                      <a:satMod val="115000"/>
                    </a:srgbClr>
                  </a:gs>
                  <a:gs pos="50000">
                    <a:srgbClr val="800000">
                      <a:shade val="67500"/>
                      <a:satMod val="115000"/>
                    </a:srgbClr>
                  </a:gs>
                  <a:gs pos="100000">
                    <a:srgbClr val="8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175;p1">
                <a:extLst>
                  <a:ext uri="{FF2B5EF4-FFF2-40B4-BE49-F238E27FC236}">
                    <a16:creationId xmlns:a16="http://schemas.microsoft.com/office/drawing/2014/main" id="{0FAF7CBC-29BB-E754-CD97-6D55E8681666}"/>
                  </a:ext>
                </a:extLst>
              </p:cNvPr>
              <p:cNvSpPr/>
              <p:nvPr/>
            </p:nvSpPr>
            <p:spPr>
              <a:xfrm rot="10800000">
                <a:off x="1409514" y="5147607"/>
                <a:ext cx="4015059" cy="138601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Google Shape;178;p1">
                <a:extLst>
                  <a:ext uri="{FF2B5EF4-FFF2-40B4-BE49-F238E27FC236}">
                    <a16:creationId xmlns:a16="http://schemas.microsoft.com/office/drawing/2014/main" id="{FD55CC48-D50F-318B-45D7-CDD1A3BBB513}"/>
                  </a:ext>
                </a:extLst>
              </p:cNvPr>
              <p:cNvSpPr txBox="1"/>
              <p:nvPr/>
            </p:nvSpPr>
            <p:spPr>
              <a:xfrm>
                <a:off x="1559382" y="4466929"/>
                <a:ext cx="4015058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Limitations</a:t>
                </a:r>
                <a:endParaRPr lang="en-US" sz="1050" dirty="0"/>
              </a:p>
            </p:txBody>
          </p:sp>
        </p:grpSp>
      </p:grpSp>
      <p:pic>
        <p:nvPicPr>
          <p:cNvPr id="23" name="Grafik 22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9205F5E3-5732-07D0-89E4-6EF47C7B3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72" y="200262"/>
            <a:ext cx="342900" cy="342900"/>
          </a:xfrm>
          <a:prstGeom prst="rect">
            <a:avLst/>
          </a:prstGeom>
        </p:spPr>
      </p:pic>
      <p:sp>
        <p:nvSpPr>
          <p:cNvPr id="13" name="Google Shape;358;p34">
            <a:extLst>
              <a:ext uri="{FF2B5EF4-FFF2-40B4-BE49-F238E27FC236}">
                <a16:creationId xmlns:a16="http://schemas.microsoft.com/office/drawing/2014/main" id="{93F5481F-2421-2EDE-7721-018E3F32E62D}"/>
              </a:ext>
            </a:extLst>
          </p:cNvPr>
          <p:cNvSpPr txBox="1">
            <a:spLocks/>
          </p:cNvSpPr>
          <p:nvPr/>
        </p:nvSpPr>
        <p:spPr>
          <a:xfrm>
            <a:off x="-83127" y="1194970"/>
            <a:ext cx="9227127" cy="335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2"/>
              </a:buClr>
            </a:pPr>
            <a:r>
              <a:rPr lang="en-US" sz="1600" b="1" dirty="0"/>
              <a:t>Dataset Scope: </a:t>
            </a:r>
            <a:r>
              <a:rPr lang="en-US" sz="1600" dirty="0"/>
              <a:t>one memory image per scenario; limited to Windows 10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Data Coverage: </a:t>
            </a:r>
            <a:r>
              <a:rPr lang="en-US" sz="1600" dirty="0"/>
              <a:t>only selected Volatility3 plugins; no registry hives, EVTX logs, or raw strings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Model Dependence: </a:t>
            </a:r>
            <a:r>
              <a:rPr lang="en-US" sz="1600" dirty="0"/>
              <a:t>results bound to specific LLM versions &amp; modes (non-deterministic behavior)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Precision Gap: </a:t>
            </a:r>
            <a:r>
              <a:rPr lang="en-US" sz="1600" dirty="0"/>
              <a:t>high false positive rate; not suitable as a standalone detection system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Generalizability: </a:t>
            </a:r>
            <a:r>
              <a:rPr lang="en-US" sz="1600" dirty="0"/>
              <a:t>performance on other OS, larger datasets, or different attack techniques remains untested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FDBDF076-FD64-1BA7-830A-DA57F4FBB759}"/>
              </a:ext>
            </a:extLst>
          </p:cNvPr>
          <p:cNvSpPr txBox="1"/>
          <p:nvPr/>
        </p:nvSpPr>
        <p:spPr>
          <a:xfrm>
            <a:off x="8598477" y="4882607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15/18</a:t>
            </a:r>
          </a:p>
        </p:txBody>
      </p:sp>
    </p:spTree>
    <p:extLst>
      <p:ext uri="{BB962C8B-B14F-4D97-AF65-F5344CB8AC3E}">
        <p14:creationId xmlns:p14="http://schemas.microsoft.com/office/powerpoint/2010/main" val="3355718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3FEB4E3A-C6E1-BDEA-1E58-56A5EB35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69;p1">
            <a:extLst>
              <a:ext uri="{FF2B5EF4-FFF2-40B4-BE49-F238E27FC236}">
                <a16:creationId xmlns:a16="http://schemas.microsoft.com/office/drawing/2014/main" id="{200AAFC8-A4CD-37FF-EE93-E7C428F3FA4E}"/>
              </a:ext>
            </a:extLst>
          </p:cNvPr>
          <p:cNvGrpSpPr/>
          <p:nvPr/>
        </p:nvGrpSpPr>
        <p:grpSpPr>
          <a:xfrm>
            <a:off x="0" y="-8563"/>
            <a:ext cx="5696564" cy="1169846"/>
            <a:chOff x="0" y="4144002"/>
            <a:chExt cx="7595419" cy="1559795"/>
          </a:xfrm>
        </p:grpSpPr>
        <p:sp>
          <p:nvSpPr>
            <p:cNvPr id="5" name="Google Shape;170;p1">
              <a:extLst>
                <a:ext uri="{FF2B5EF4-FFF2-40B4-BE49-F238E27FC236}">
                  <a16:creationId xmlns:a16="http://schemas.microsoft.com/office/drawing/2014/main" id="{6FB518A3-A779-F10C-BA4E-353B7C2EDA99}"/>
                </a:ext>
              </a:extLst>
            </p:cNvPr>
            <p:cNvSpPr/>
            <p:nvPr/>
          </p:nvSpPr>
          <p:spPr>
            <a:xfrm>
              <a:off x="0" y="4559733"/>
              <a:ext cx="619432" cy="1142784"/>
            </a:xfrm>
            <a:prstGeom prst="rect">
              <a:avLst/>
            </a:prstGeom>
            <a:solidFill>
              <a:srgbClr val="80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grpSp>
          <p:nvGrpSpPr>
            <p:cNvPr id="6" name="Google Shape;171;p1">
              <a:extLst>
                <a:ext uri="{FF2B5EF4-FFF2-40B4-BE49-F238E27FC236}">
                  <a16:creationId xmlns:a16="http://schemas.microsoft.com/office/drawing/2014/main" id="{466EBA51-B253-859F-4F62-E9E9EFFEA2DE}"/>
                </a:ext>
              </a:extLst>
            </p:cNvPr>
            <p:cNvGrpSpPr/>
            <p:nvPr/>
          </p:nvGrpSpPr>
          <p:grpSpPr>
            <a:xfrm>
              <a:off x="610421" y="4144002"/>
              <a:ext cx="6984998" cy="1559795"/>
              <a:chOff x="610421" y="4144002"/>
              <a:chExt cx="6984998" cy="1559795"/>
            </a:xfrm>
          </p:grpSpPr>
          <p:sp>
            <p:nvSpPr>
              <p:cNvPr id="7" name="Google Shape;172;p1">
                <a:extLst>
                  <a:ext uri="{FF2B5EF4-FFF2-40B4-BE49-F238E27FC236}">
                    <a16:creationId xmlns:a16="http://schemas.microsoft.com/office/drawing/2014/main" id="{7A1BA9CA-D471-E5F7-A671-C040639E9AB8}"/>
                  </a:ext>
                </a:extLst>
              </p:cNvPr>
              <p:cNvSpPr/>
              <p:nvPr/>
            </p:nvSpPr>
            <p:spPr>
              <a:xfrm>
                <a:off x="1409514" y="4150350"/>
                <a:ext cx="6185905" cy="1001372"/>
              </a:xfrm>
              <a:prstGeom prst="homePlate">
                <a:avLst>
                  <a:gd name="adj" fmla="val 50000"/>
                </a:avLst>
              </a:prstGeom>
              <a:solidFill>
                <a:srgbClr val="800000"/>
              </a:soli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8" name="Google Shape;173;p1">
                <a:extLst>
                  <a:ext uri="{FF2B5EF4-FFF2-40B4-BE49-F238E27FC236}">
                    <a16:creationId xmlns:a16="http://schemas.microsoft.com/office/drawing/2014/main" id="{0FF59693-A618-F36A-C55A-EB197FCF713E}"/>
                  </a:ext>
                </a:extLst>
              </p:cNvPr>
              <p:cNvSpPr/>
              <p:nvPr/>
            </p:nvSpPr>
            <p:spPr>
              <a:xfrm>
                <a:off x="610421" y="4144002"/>
                <a:ext cx="824680" cy="1559795"/>
              </a:xfrm>
              <a:custGeom>
                <a:avLst/>
                <a:gdLst/>
                <a:ahLst/>
                <a:cxnLst/>
                <a:rect l="l" t="t" r="r" b="b"/>
                <a:pathLst>
                  <a:path w="807773" h="1290061" extrusionOk="0">
                    <a:moveTo>
                      <a:pt x="1120" y="340716"/>
                    </a:moveTo>
                    <a:lnTo>
                      <a:pt x="807773" y="0"/>
                    </a:lnTo>
                    <a:lnTo>
                      <a:pt x="807773" y="815388"/>
                    </a:lnTo>
                    <a:lnTo>
                      <a:pt x="1120" y="1290061"/>
                    </a:lnTo>
                    <a:cubicBezTo>
                      <a:pt x="149" y="978466"/>
                      <a:pt x="-821" y="666871"/>
                      <a:pt x="1120" y="340716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800000">
                      <a:shade val="30000"/>
                      <a:satMod val="115000"/>
                    </a:srgbClr>
                  </a:gs>
                  <a:gs pos="50000">
                    <a:srgbClr val="800000">
                      <a:shade val="67500"/>
                      <a:satMod val="115000"/>
                    </a:srgbClr>
                  </a:gs>
                  <a:gs pos="100000">
                    <a:srgbClr val="800000">
                      <a:shade val="100000"/>
                      <a:satMod val="115000"/>
                    </a:srgbClr>
                  </a:gs>
                </a:gsLst>
                <a:lin ang="2700000" scaled="1"/>
                <a:tileRect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0" name="Google Shape;175;p1">
                <a:extLst>
                  <a:ext uri="{FF2B5EF4-FFF2-40B4-BE49-F238E27FC236}">
                    <a16:creationId xmlns:a16="http://schemas.microsoft.com/office/drawing/2014/main" id="{A47BDFA5-F600-8EF6-5358-87E26D5E0982}"/>
                  </a:ext>
                </a:extLst>
              </p:cNvPr>
              <p:cNvSpPr/>
              <p:nvPr/>
            </p:nvSpPr>
            <p:spPr>
              <a:xfrm rot="10800000">
                <a:off x="1409514" y="5147607"/>
                <a:ext cx="4015059" cy="138601"/>
              </a:xfrm>
              <a:prstGeom prst="rtTriangle">
                <a:avLst/>
              </a:prstGeom>
              <a:gradFill>
                <a:gsLst>
                  <a:gs pos="0">
                    <a:srgbClr val="000000">
                      <a:alpha val="53725"/>
                    </a:srgbClr>
                  </a:gs>
                  <a:gs pos="916">
                    <a:srgbClr val="000000">
                      <a:alpha val="53725"/>
                    </a:srgbClr>
                  </a:gs>
                  <a:gs pos="76000">
                    <a:srgbClr val="000000">
                      <a:alpha val="28627"/>
                    </a:srgbClr>
                  </a:gs>
                  <a:gs pos="100000">
                    <a:srgbClr val="3B74C5">
                      <a:alpha val="0"/>
                    </a:srgbClr>
                  </a:gs>
                </a:gsLst>
                <a:lin ang="10800000" scaled="0"/>
              </a:gradFill>
              <a:ln>
                <a:noFill/>
              </a:ln>
            </p:spPr>
            <p:txBody>
              <a:bodyPr spcFirstLastPara="1" wrap="square" lIns="68569" tIns="34275" rIns="68569" bIns="34275" anchor="ctr" anchorCtr="0">
                <a:noAutofit/>
              </a:bodyPr>
              <a:lstStyle/>
              <a:p>
                <a:pPr algn="ctr"/>
                <a:endParaRPr sz="1350">
                  <a:solidFill>
                    <a:schemeClr val="lt1"/>
                  </a:solidFill>
                </a:endParaRPr>
              </a:p>
            </p:txBody>
          </p:sp>
          <p:sp>
            <p:nvSpPr>
              <p:cNvPr id="11" name="Google Shape;178;p1">
                <a:extLst>
                  <a:ext uri="{FF2B5EF4-FFF2-40B4-BE49-F238E27FC236}">
                    <a16:creationId xmlns:a16="http://schemas.microsoft.com/office/drawing/2014/main" id="{5C01E574-D9A6-8F94-2A07-14F565BCF0AA}"/>
                  </a:ext>
                </a:extLst>
              </p:cNvPr>
              <p:cNvSpPr txBox="1"/>
              <p:nvPr/>
            </p:nvSpPr>
            <p:spPr>
              <a:xfrm>
                <a:off x="1559382" y="4466929"/>
                <a:ext cx="4015058" cy="3692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34275" rIns="68569" bIns="34275" anchor="t" anchorCtr="0">
                <a:spAutoFit/>
              </a:bodyPr>
              <a:lstStyle/>
              <a:p>
                <a:r>
                  <a:rPr lang="en-US" sz="1350" dirty="0">
                    <a:solidFill>
                      <a:schemeClr val="lt1"/>
                    </a:solidFill>
                    <a:latin typeface="Open Sans SemiBold"/>
                    <a:ea typeface="Open Sans SemiBold"/>
                    <a:cs typeface="Open Sans SemiBold"/>
                    <a:sym typeface="Open Sans SemiBold"/>
                  </a:rPr>
                  <a:t>Future Work</a:t>
                </a:r>
                <a:endParaRPr lang="en-US" sz="1050" dirty="0"/>
              </a:p>
            </p:txBody>
          </p:sp>
        </p:grpSp>
      </p:grpSp>
      <p:pic>
        <p:nvPicPr>
          <p:cNvPr id="23" name="Grafik 22" descr="Ein Bild, das Logo, Symbol, Schrift, Grafiken enthält.&#10;&#10;KI-generierte Inhalte können fehlerhaft sein.">
            <a:extLst>
              <a:ext uri="{FF2B5EF4-FFF2-40B4-BE49-F238E27FC236}">
                <a16:creationId xmlns:a16="http://schemas.microsoft.com/office/drawing/2014/main" id="{D753AC14-8F1E-3A3A-400B-2725DE2A7D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3172" y="200262"/>
            <a:ext cx="342900" cy="342900"/>
          </a:xfrm>
          <a:prstGeom prst="rect">
            <a:avLst/>
          </a:prstGeom>
        </p:spPr>
      </p:pic>
      <p:sp>
        <p:nvSpPr>
          <p:cNvPr id="12" name="Google Shape;358;p34">
            <a:extLst>
              <a:ext uri="{FF2B5EF4-FFF2-40B4-BE49-F238E27FC236}">
                <a16:creationId xmlns:a16="http://schemas.microsoft.com/office/drawing/2014/main" id="{A21301A6-8C8B-61A9-17D0-C58D7FEE8081}"/>
              </a:ext>
            </a:extLst>
          </p:cNvPr>
          <p:cNvSpPr txBox="1">
            <a:spLocks/>
          </p:cNvSpPr>
          <p:nvPr/>
        </p:nvSpPr>
        <p:spPr>
          <a:xfrm>
            <a:off x="370491" y="4867602"/>
            <a:ext cx="8410902" cy="2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dk2"/>
              </a:buClr>
              <a:buNone/>
            </a:pPr>
            <a:r>
              <a:rPr lang="en-US" sz="600" noProof="0" dirty="0"/>
              <a:t>[2] Gordon Fraser. 2021. Creating a Baseline of Process Activity for Memory Forensics.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Google Shape;358;p34">
                <a:extLst>
                  <a:ext uri="{FF2B5EF4-FFF2-40B4-BE49-F238E27FC236}">
                    <a16:creationId xmlns:a16="http://schemas.microsoft.com/office/drawing/2014/main" id="{C5839C2C-8238-129E-93BC-4917448B48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83127" y="1194970"/>
                <a:ext cx="9460922" cy="39485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750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1pPr>
                <a:lvl2pPr marL="914400" marR="0" lvl="1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2pPr>
                <a:lvl3pPr marL="1371600" marR="0" lvl="2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3pPr>
                <a:lvl4pPr marL="1828800" marR="0" lvl="3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4pPr>
                <a:lvl5pPr marL="2286000" marR="0" lvl="4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5pPr>
                <a:lvl6pPr marL="2743200" marR="0" lvl="5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6pPr>
                <a:lvl7pPr marL="3200400" marR="0" lvl="6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●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7pPr>
                <a:lvl8pPr marL="3657600" marR="0" lvl="7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rgbClr val="434343"/>
                  </a:buClr>
                  <a:buSzPts val="1400"/>
                  <a:buFont typeface="Roboto"/>
                  <a:buChar char="○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8pPr>
                <a:lvl9pPr marL="4114800" marR="0" lvl="8" indent="-317500" algn="l" rtl="0">
                  <a:lnSpc>
                    <a:spcPct val="100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rgbClr val="434343"/>
                  </a:buClr>
                  <a:buSzPts val="1400"/>
                  <a:buFont typeface="Roboto"/>
                  <a:buChar char="■"/>
                  <a:defRPr sz="1400" b="0" i="0" u="none" strike="noStrike" cap="none">
                    <a:solidFill>
                      <a:srgbClr val="434343"/>
                    </a:solidFill>
                    <a:latin typeface="Roboto"/>
                    <a:ea typeface="Roboto"/>
                    <a:cs typeface="Roboto"/>
                    <a:sym typeface="Roboto"/>
                  </a:defRPr>
                </a:lvl9pPr>
              </a:lstStyle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Broader Data Sources: </a:t>
                </a:r>
                <a:r>
                  <a:rPr lang="en-US" sz="1600" dirty="0"/>
                  <a:t>include registry hives, event logs, and memory strings</a:t>
                </a:r>
              </a:p>
              <a:p>
                <a:pPr>
                  <a:buClr>
                    <a:schemeClr val="dk2"/>
                  </a:buClr>
                </a:pPr>
                <a:endParaRPr lang="en-US" sz="1600" dirty="0"/>
              </a:p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Improve Precision: </a:t>
                </a:r>
                <a:r>
                  <a:rPr lang="en-US" sz="1600" dirty="0"/>
                  <a:t>integrate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baseline</m:t>
                        </m:r>
                        <m:r>
                          <m:rPr>
                            <m:nor/>
                          </m:rPr>
                          <a:rPr lang="en-US" sz="1600" dirty="0"/>
                          <m:t> </m:t>
                        </m:r>
                        <m:r>
                          <m:rPr>
                            <m:nor/>
                          </m:rPr>
                          <a:rPr lang="en-US" sz="1600" dirty="0"/>
                          <m:t>system</m:t>
                        </m:r>
                      </m:e>
                      <m:sup>
                        <m:r>
                          <a:rPr lang="de-DE" sz="16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600" dirty="0"/>
                  <a:t> knowledge to filter benign processes</a:t>
                </a:r>
              </a:p>
              <a:p>
                <a:pPr>
                  <a:buClr>
                    <a:schemeClr val="dk2"/>
                  </a:buClr>
                </a:pPr>
                <a:endParaRPr lang="en-US" sz="1600" dirty="0"/>
              </a:p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Advanced LLM Integration: </a:t>
                </a:r>
                <a:r>
                  <a:rPr lang="en-US" sz="1600" dirty="0"/>
                  <a:t>fine-tune models on forensic data; evaluate next-gen LLMs</a:t>
                </a:r>
              </a:p>
              <a:p>
                <a:pPr>
                  <a:buClr>
                    <a:schemeClr val="dk2"/>
                  </a:buClr>
                </a:pPr>
                <a:endParaRPr lang="en-US" sz="1600" dirty="0"/>
              </a:p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User Studies &amp; Deployment: </a:t>
                </a:r>
                <a:r>
                  <a:rPr lang="en-US" sz="1600" dirty="0"/>
                  <a:t>measure analyst time savings, detection gains, usability</a:t>
                </a:r>
              </a:p>
              <a:p>
                <a:pPr>
                  <a:buClr>
                    <a:schemeClr val="dk2"/>
                  </a:buClr>
                </a:pPr>
                <a:endParaRPr lang="en-US" sz="1600" dirty="0"/>
              </a:p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Tool Enrichment: </a:t>
                </a:r>
                <a:r>
                  <a:rPr lang="en-US" sz="1600" dirty="0"/>
                  <a:t>expand from Volatility3 towards </a:t>
                </a:r>
                <a:r>
                  <a:rPr lang="en-US" sz="1600" dirty="0" err="1"/>
                  <a:t>MemProcFS</a:t>
                </a:r>
                <a:r>
                  <a:rPr lang="en-US" sz="1600" dirty="0"/>
                  <a:t> or Velociraptor</a:t>
                </a:r>
              </a:p>
              <a:p>
                <a:pPr>
                  <a:buClr>
                    <a:schemeClr val="dk2"/>
                  </a:buClr>
                </a:pPr>
                <a:endParaRPr lang="en-US" sz="1600" dirty="0"/>
              </a:p>
              <a:p>
                <a:pPr>
                  <a:buClr>
                    <a:schemeClr val="dk2"/>
                  </a:buClr>
                </a:pPr>
                <a:r>
                  <a:rPr lang="en-US" sz="1600" b="1" dirty="0"/>
                  <a:t>Protocol Experimentation: </a:t>
                </a:r>
                <a:r>
                  <a:rPr lang="en-US" sz="1600" dirty="0"/>
                  <a:t>test Model Context Protocol (MCP) as an alternative to tree-of-tables</a:t>
                </a:r>
              </a:p>
            </p:txBody>
          </p:sp>
        </mc:Choice>
        <mc:Fallback>
          <p:sp>
            <p:nvSpPr>
              <p:cNvPr id="13" name="Google Shape;358;p34">
                <a:extLst>
                  <a:ext uri="{FF2B5EF4-FFF2-40B4-BE49-F238E27FC236}">
                    <a16:creationId xmlns:a16="http://schemas.microsoft.com/office/drawing/2014/main" id="{C5839C2C-8238-129E-93BC-4917448B4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3127" y="1194970"/>
                <a:ext cx="9460922" cy="39485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4DF4507A-5F00-524E-25D6-2C79B68BD98A}"/>
              </a:ext>
            </a:extLst>
          </p:cNvPr>
          <p:cNvSpPr txBox="1"/>
          <p:nvPr/>
        </p:nvSpPr>
        <p:spPr>
          <a:xfrm>
            <a:off x="8598477" y="4882607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16/18</a:t>
            </a:r>
          </a:p>
        </p:txBody>
      </p:sp>
    </p:spTree>
    <p:extLst>
      <p:ext uri="{BB962C8B-B14F-4D97-AF65-F5344CB8AC3E}">
        <p14:creationId xmlns:p14="http://schemas.microsoft.com/office/powerpoint/2010/main" val="2502456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F1D69DD8-DB3D-4BB1-C36E-619678C9E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159;p1">
            <a:extLst>
              <a:ext uri="{FF2B5EF4-FFF2-40B4-BE49-F238E27FC236}">
                <a16:creationId xmlns:a16="http://schemas.microsoft.com/office/drawing/2014/main" id="{FC396146-2028-C3B9-2BAA-25618C12B48A}"/>
              </a:ext>
            </a:extLst>
          </p:cNvPr>
          <p:cNvGrpSpPr/>
          <p:nvPr/>
        </p:nvGrpSpPr>
        <p:grpSpPr>
          <a:xfrm>
            <a:off x="0" y="0"/>
            <a:ext cx="4435577" cy="1291744"/>
            <a:chOff x="0" y="5135675"/>
            <a:chExt cx="5914103" cy="1722325"/>
          </a:xfrm>
        </p:grpSpPr>
        <p:sp>
          <p:nvSpPr>
            <p:cNvPr id="5" name="Google Shape;160;p1">
              <a:extLst>
                <a:ext uri="{FF2B5EF4-FFF2-40B4-BE49-F238E27FC236}">
                  <a16:creationId xmlns:a16="http://schemas.microsoft.com/office/drawing/2014/main" id="{9A724601-6716-BDF7-D195-764F74245383}"/>
                </a:ext>
              </a:extLst>
            </p:cNvPr>
            <p:cNvSpPr/>
            <p:nvPr/>
          </p:nvSpPr>
          <p:spPr>
            <a:xfrm>
              <a:off x="1409514" y="5143823"/>
              <a:ext cx="4504589" cy="979530"/>
            </a:xfrm>
            <a:prstGeom prst="homePlate">
              <a:avLst>
                <a:gd name="adj" fmla="val 50000"/>
              </a:avLst>
            </a:prstGeom>
            <a:solidFill>
              <a:srgbClr val="4C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6" name="Google Shape;161;p1">
              <a:extLst>
                <a:ext uri="{FF2B5EF4-FFF2-40B4-BE49-F238E27FC236}">
                  <a16:creationId xmlns:a16="http://schemas.microsoft.com/office/drawing/2014/main" id="{6437B715-314F-C969-EE52-E7B9EFAB41F1}"/>
                </a:ext>
              </a:extLst>
            </p:cNvPr>
            <p:cNvSpPr/>
            <p:nvPr/>
          </p:nvSpPr>
          <p:spPr>
            <a:xfrm>
              <a:off x="610737" y="5135675"/>
              <a:ext cx="801806" cy="1709016"/>
            </a:xfrm>
            <a:custGeom>
              <a:avLst/>
              <a:gdLst/>
              <a:ahLst/>
              <a:cxnLst/>
              <a:rect l="l" t="t" r="r" b="b"/>
              <a:pathLst>
                <a:path w="801806" h="1406142" extrusionOk="0">
                  <a:moveTo>
                    <a:pt x="6824" y="461034"/>
                  </a:moveTo>
                  <a:lnTo>
                    <a:pt x="801806" y="0"/>
                  </a:lnTo>
                  <a:lnTo>
                    <a:pt x="801806" y="798816"/>
                  </a:lnTo>
                  <a:lnTo>
                    <a:pt x="0" y="1406142"/>
                  </a:lnTo>
                  <a:cubicBezTo>
                    <a:pt x="2275" y="1091106"/>
                    <a:pt x="4549" y="776070"/>
                    <a:pt x="6824" y="461034"/>
                  </a:cubicBezTo>
                  <a:close/>
                </a:path>
              </a:pathLst>
            </a:custGeom>
            <a:solidFill>
              <a:srgbClr val="4C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7" name="Google Shape;162;p1">
              <a:extLst>
                <a:ext uri="{FF2B5EF4-FFF2-40B4-BE49-F238E27FC236}">
                  <a16:creationId xmlns:a16="http://schemas.microsoft.com/office/drawing/2014/main" id="{E4E8BD8F-8BE8-3861-04DC-BFE7BE41C203}"/>
                </a:ext>
              </a:extLst>
            </p:cNvPr>
            <p:cNvSpPr/>
            <p:nvPr/>
          </p:nvSpPr>
          <p:spPr>
            <a:xfrm>
              <a:off x="0" y="5715215"/>
              <a:ext cx="619432" cy="1142785"/>
            </a:xfrm>
            <a:prstGeom prst="rect">
              <a:avLst/>
            </a:prstGeom>
            <a:solidFill>
              <a:srgbClr val="4C0000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9" name="Google Shape;166;p1">
              <a:extLst>
                <a:ext uri="{FF2B5EF4-FFF2-40B4-BE49-F238E27FC236}">
                  <a16:creationId xmlns:a16="http://schemas.microsoft.com/office/drawing/2014/main" id="{6A49B573-64AA-5E71-825A-92DB05BA1D75}"/>
                </a:ext>
              </a:extLst>
            </p:cNvPr>
            <p:cNvSpPr txBox="1"/>
            <p:nvPr/>
          </p:nvSpPr>
          <p:spPr>
            <a:xfrm>
              <a:off x="1559381" y="5439990"/>
              <a:ext cx="3323767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Conclusion</a:t>
              </a:r>
              <a:endParaRPr sz="1050" dirty="0"/>
            </a:p>
          </p:txBody>
        </p:sp>
      </p:grpSp>
      <p:pic>
        <p:nvPicPr>
          <p:cNvPr id="11" name="Grafik 10" descr="Ein Bild, das Symbol, Grafiken, Schrift, Kreis enthält.&#10;&#10;KI-generierte Inhalte können fehlerhaft sein.">
            <a:extLst>
              <a:ext uri="{FF2B5EF4-FFF2-40B4-BE49-F238E27FC236}">
                <a16:creationId xmlns:a16="http://schemas.microsoft.com/office/drawing/2014/main" id="{505DFB43-0DC4-F495-B5CA-001A0CD1B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889" y="225757"/>
            <a:ext cx="342900" cy="342900"/>
          </a:xfrm>
          <a:prstGeom prst="rect">
            <a:avLst/>
          </a:prstGeom>
        </p:spPr>
      </p:pic>
      <p:sp>
        <p:nvSpPr>
          <p:cNvPr id="10" name="Google Shape;358;p34">
            <a:extLst>
              <a:ext uri="{FF2B5EF4-FFF2-40B4-BE49-F238E27FC236}">
                <a16:creationId xmlns:a16="http://schemas.microsoft.com/office/drawing/2014/main" id="{0ED68C96-5097-6D1F-C238-A46CE4F61DB7}"/>
              </a:ext>
            </a:extLst>
          </p:cNvPr>
          <p:cNvSpPr txBox="1">
            <a:spLocks/>
          </p:cNvSpPr>
          <p:nvPr/>
        </p:nvSpPr>
        <p:spPr>
          <a:xfrm>
            <a:off x="-83127" y="1194970"/>
            <a:ext cx="9460922" cy="3948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2"/>
              </a:buClr>
            </a:pPr>
            <a:r>
              <a:rPr lang="en-US" sz="1600" b="1" dirty="0"/>
              <a:t>Feasibility &amp; Value: </a:t>
            </a:r>
            <a:r>
              <a:rPr lang="en-US" sz="1600" dirty="0"/>
              <a:t>LLMs can sift memory data and highlight likely </a:t>
            </a:r>
            <a:r>
              <a:rPr lang="en-US" sz="1600" dirty="0" err="1"/>
              <a:t>IoCs</a:t>
            </a:r>
            <a:endParaRPr lang="en-US" sz="1600" dirty="0"/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Recall vs. Precision: </a:t>
            </a:r>
            <a:r>
              <a:rPr lang="en-US" sz="1600" dirty="0"/>
              <a:t>strong recall, but very low precision (many false alarms)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Context Matters: </a:t>
            </a:r>
            <a:r>
              <a:rPr lang="en-US" sz="1600" dirty="0"/>
              <a:t>success depends on the breadth of forensic input data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Human Essential: </a:t>
            </a:r>
            <a:r>
              <a:rPr lang="en-US" sz="1600" dirty="0"/>
              <a:t>analysts remain critical due to false positives &amp; blind spots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LLMs as Support: </a:t>
            </a:r>
            <a:r>
              <a:rPr lang="en-US" sz="1600" dirty="0"/>
              <a:t>assist in triage, improve interpretability, not a replacement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01372E6-5D02-95EC-92D3-882AED4DAFC5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17/18</a:t>
            </a:r>
          </a:p>
        </p:txBody>
      </p:sp>
    </p:spTree>
    <p:extLst>
      <p:ext uri="{BB962C8B-B14F-4D97-AF65-F5344CB8AC3E}">
        <p14:creationId xmlns:p14="http://schemas.microsoft.com/office/powerpoint/2010/main" val="1701087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4B76B522-E2F7-11A7-2375-6351B7D64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os memes han quedado regulados por primera vez con la 'Ley Iceta': protegidos, pero con la duda de si los algoritmos sabrán identificarlos">
            <a:extLst>
              <a:ext uri="{FF2B5EF4-FFF2-40B4-BE49-F238E27FC236}">
                <a16:creationId xmlns:a16="http://schemas.microsoft.com/office/drawing/2014/main" id="{B16FA423-7202-E970-29EA-F814B7F219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130" y="-4949"/>
            <a:ext cx="6874784" cy="51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8355F89-177A-CA54-DDE3-5B3CA55A3079}"/>
              </a:ext>
            </a:extLst>
          </p:cNvPr>
          <p:cNvSpPr txBox="1"/>
          <p:nvPr/>
        </p:nvSpPr>
        <p:spPr>
          <a:xfrm>
            <a:off x="3360057" y="290286"/>
            <a:ext cx="37229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AI be like: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F345820-D1DA-79AB-6CA9-E8AD0109A493}"/>
              </a:ext>
            </a:extLst>
          </p:cNvPr>
          <p:cNvSpPr txBox="1"/>
          <p:nvPr/>
        </p:nvSpPr>
        <p:spPr>
          <a:xfrm>
            <a:off x="3251199" y="3976915"/>
            <a:ext cx="7315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everything is malware</a:t>
            </a:r>
            <a:endParaRPr lang="en-GB" sz="4000" b="1" dirty="0">
              <a:solidFill>
                <a:schemeClr val="bg1"/>
              </a:solidFill>
            </a:endParaRPr>
          </a:p>
        </p:txBody>
      </p:sp>
      <p:sp>
        <p:nvSpPr>
          <p:cNvPr id="4" name="Google Shape;358;p34">
            <a:extLst>
              <a:ext uri="{FF2B5EF4-FFF2-40B4-BE49-F238E27FC236}">
                <a16:creationId xmlns:a16="http://schemas.microsoft.com/office/drawing/2014/main" id="{F2B850F3-4221-723E-53EC-7658B3F09D97}"/>
              </a:ext>
            </a:extLst>
          </p:cNvPr>
          <p:cNvSpPr txBox="1">
            <a:spLocks/>
          </p:cNvSpPr>
          <p:nvPr/>
        </p:nvSpPr>
        <p:spPr>
          <a:xfrm>
            <a:off x="116598" y="401195"/>
            <a:ext cx="4320000" cy="211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dk2"/>
              </a:buClr>
              <a:buNone/>
            </a:pPr>
            <a:r>
              <a:rPr lang="en-US" sz="1600" b="1" noProof="0" dirty="0"/>
              <a:t>Contact Details</a:t>
            </a:r>
          </a:p>
          <a:p>
            <a:pPr marL="139700" indent="0">
              <a:buClr>
                <a:schemeClr val="dk2"/>
              </a:buClr>
              <a:buNone/>
            </a:pPr>
            <a:endParaRPr lang="en-US" sz="1600" b="1" dirty="0"/>
          </a:p>
          <a:p>
            <a:pPr marL="139700" indent="0">
              <a:buClr>
                <a:schemeClr val="dk2"/>
              </a:buClr>
              <a:buNone/>
            </a:pPr>
            <a:r>
              <a:rPr lang="en-US" sz="1600" b="1" noProof="0" dirty="0"/>
              <a:t>Jan-Hendrik Lang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600" dirty="0"/>
              <a:t>jan-hendriklang@hotmail.de</a:t>
            </a:r>
          </a:p>
          <a:p>
            <a:pPr marL="139700" indent="0">
              <a:buClr>
                <a:schemeClr val="dk2"/>
              </a:buClr>
              <a:buNone/>
            </a:pPr>
            <a:endParaRPr lang="en-US" sz="1600" dirty="0"/>
          </a:p>
          <a:p>
            <a:pPr marL="139700" indent="0">
              <a:buClr>
                <a:schemeClr val="dk2"/>
              </a:buClr>
              <a:buNone/>
            </a:pPr>
            <a:r>
              <a:rPr lang="en-US" sz="1600" b="1" dirty="0"/>
              <a:t>Thomas Schreck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600" dirty="0"/>
              <a:t>thomas.schreck@hm.edu</a:t>
            </a:r>
          </a:p>
        </p:txBody>
      </p:sp>
      <p:sp>
        <p:nvSpPr>
          <p:cNvPr id="5" name="Google Shape;358;p34">
            <a:extLst>
              <a:ext uri="{FF2B5EF4-FFF2-40B4-BE49-F238E27FC236}">
                <a16:creationId xmlns:a16="http://schemas.microsoft.com/office/drawing/2014/main" id="{D78E2633-495F-3768-EECF-D3FF00D83D4B}"/>
              </a:ext>
            </a:extLst>
          </p:cNvPr>
          <p:cNvSpPr txBox="1">
            <a:spLocks/>
          </p:cNvSpPr>
          <p:nvPr/>
        </p:nvSpPr>
        <p:spPr>
          <a:xfrm>
            <a:off x="116598" y="2920389"/>
            <a:ext cx="4320000" cy="2113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dk2"/>
              </a:buClr>
              <a:buNone/>
            </a:pPr>
            <a:r>
              <a:rPr lang="en-US" sz="1600" b="1" noProof="0" dirty="0"/>
              <a:t>GitHub Repo:</a:t>
            </a:r>
          </a:p>
          <a:p>
            <a:pPr marL="139700" indent="0">
              <a:buClr>
                <a:schemeClr val="dk2"/>
              </a:buClr>
              <a:buNone/>
            </a:pPr>
            <a:endParaRPr lang="en-US" sz="1600" b="1" dirty="0"/>
          </a:p>
          <a:p>
            <a:pPr marL="139700" indent="0">
              <a:buClr>
                <a:schemeClr val="dk2"/>
              </a:buClr>
              <a:buNone/>
            </a:pPr>
            <a:r>
              <a:rPr lang="en-US" sz="1600" dirty="0">
                <a:solidFill>
                  <a:schemeClr val="dk2"/>
                </a:solidFill>
                <a:hlinkClick r:id="rId4"/>
              </a:rPr>
              <a:t>https://github.com/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600" dirty="0" err="1">
                <a:solidFill>
                  <a:schemeClr val="dk2"/>
                </a:solidFill>
                <a:hlinkClick r:id="rId4"/>
              </a:rPr>
              <a:t>jan-hendrik</a:t>
            </a:r>
            <a:r>
              <a:rPr lang="en-US" sz="1600" dirty="0">
                <a:solidFill>
                  <a:schemeClr val="dk2"/>
                </a:solidFill>
                <a:hlinkClick r:id="rId4"/>
              </a:rPr>
              <a:t>-lang/</a:t>
            </a:r>
          </a:p>
          <a:p>
            <a:pPr marL="139700" indent="0">
              <a:buClr>
                <a:schemeClr val="dk2"/>
              </a:buClr>
              <a:buNone/>
            </a:pPr>
            <a:r>
              <a:rPr lang="en-US" sz="1600" dirty="0" err="1">
                <a:solidFill>
                  <a:schemeClr val="dk2"/>
                </a:solidFill>
                <a:hlinkClick r:id="rId4"/>
              </a:rPr>
              <a:t>MemoryInvestigator</a:t>
            </a:r>
            <a:endParaRPr lang="en-US" sz="1600" dirty="0">
              <a:solidFill>
                <a:schemeClr val="dk2"/>
              </a:solidFill>
            </a:endParaRPr>
          </a:p>
          <a:p>
            <a:pPr marL="139700" indent="0">
              <a:buClr>
                <a:schemeClr val="dk2"/>
              </a:buClr>
              <a:buNone/>
            </a:pPr>
            <a:endParaRPr lang="en-US" sz="1600" b="1" noProof="0" dirty="0"/>
          </a:p>
          <a:p>
            <a:pPr marL="139700" indent="0">
              <a:buClr>
                <a:schemeClr val="dk2"/>
              </a:buClr>
              <a:buNone/>
            </a:pPr>
            <a:endParaRPr lang="en-US" sz="1600" b="1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5514C3B-AACA-5373-D5DE-B91B953F7134}"/>
              </a:ext>
            </a:extLst>
          </p:cNvPr>
          <p:cNvSpPr txBox="1"/>
          <p:nvPr/>
        </p:nvSpPr>
        <p:spPr>
          <a:xfrm>
            <a:off x="8598477" y="4877412"/>
            <a:ext cx="2260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18/18</a:t>
            </a:r>
          </a:p>
        </p:txBody>
      </p:sp>
    </p:spTree>
    <p:extLst>
      <p:ext uri="{BB962C8B-B14F-4D97-AF65-F5344CB8AC3E}">
        <p14:creationId xmlns:p14="http://schemas.microsoft.com/office/powerpoint/2010/main" val="743203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6DF2F4B9-5A9B-DD04-422B-111A9D441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">
            <a:extLst>
              <a:ext uri="{FF2B5EF4-FFF2-40B4-BE49-F238E27FC236}">
                <a16:creationId xmlns:a16="http://schemas.microsoft.com/office/drawing/2014/main" id="{CEEECF50-6DF6-086C-B864-96B8BF0ACAF3}"/>
              </a:ext>
            </a:extLst>
          </p:cNvPr>
          <p:cNvGrpSpPr/>
          <p:nvPr/>
        </p:nvGrpSpPr>
        <p:grpSpPr>
          <a:xfrm>
            <a:off x="-5444" y="1"/>
            <a:ext cx="5951326" cy="1118294"/>
            <a:chOff x="29028" y="0"/>
            <a:chExt cx="7935101" cy="1491059"/>
          </a:xfrm>
        </p:grpSpPr>
        <p:sp>
          <p:nvSpPr>
            <p:cNvPr id="216" name="Google Shape;216;p1">
              <a:extLst>
                <a:ext uri="{FF2B5EF4-FFF2-40B4-BE49-F238E27FC236}">
                  <a16:creationId xmlns:a16="http://schemas.microsoft.com/office/drawing/2014/main" id="{DC533B87-D807-CD84-B84E-EAA4061F0497}"/>
                </a:ext>
              </a:extLst>
            </p:cNvPr>
            <p:cNvSpPr/>
            <p:nvPr/>
          </p:nvSpPr>
          <p:spPr>
            <a:xfrm>
              <a:off x="29028" y="1293"/>
              <a:ext cx="619432" cy="1142785"/>
            </a:xfrm>
            <a:prstGeom prst="rect">
              <a:avLst/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17" name="Google Shape;217;p1">
              <a:extLst>
                <a:ext uri="{FF2B5EF4-FFF2-40B4-BE49-F238E27FC236}">
                  <a16:creationId xmlns:a16="http://schemas.microsoft.com/office/drawing/2014/main" id="{51BC5F33-3830-6A71-A545-DA553A76894A}"/>
                </a:ext>
              </a:extLst>
            </p:cNvPr>
            <p:cNvSpPr/>
            <p:nvPr/>
          </p:nvSpPr>
          <p:spPr>
            <a:xfrm>
              <a:off x="1414732" y="305739"/>
              <a:ext cx="6549397" cy="953510"/>
            </a:xfrm>
            <a:prstGeom prst="homePlate">
              <a:avLst>
                <a:gd name="adj" fmla="val 50000"/>
              </a:avLst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8" name="Google Shape;218;p1">
              <a:extLst>
                <a:ext uri="{FF2B5EF4-FFF2-40B4-BE49-F238E27FC236}">
                  <a16:creationId xmlns:a16="http://schemas.microsoft.com/office/drawing/2014/main" id="{BE31AC08-96B8-6241-E09F-961FD62DBD2B}"/>
                </a:ext>
              </a:extLst>
            </p:cNvPr>
            <p:cNvSpPr/>
            <p:nvPr/>
          </p:nvSpPr>
          <p:spPr>
            <a:xfrm rot="10800000">
              <a:off x="1301737" y="1259248"/>
              <a:ext cx="5960701" cy="231811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">
              <a:extLst>
                <a:ext uri="{FF2B5EF4-FFF2-40B4-BE49-F238E27FC236}">
                  <a16:creationId xmlns:a16="http://schemas.microsoft.com/office/drawing/2014/main" id="{94007B2F-63E8-D762-F208-DCC5D59FD3FE}"/>
                </a:ext>
              </a:extLst>
            </p:cNvPr>
            <p:cNvSpPr/>
            <p:nvPr/>
          </p:nvSpPr>
          <p:spPr>
            <a:xfrm>
              <a:off x="609600" y="0"/>
              <a:ext cx="805132" cy="1271840"/>
            </a:xfrm>
            <a:custGeom>
              <a:avLst/>
              <a:gdLst/>
              <a:ahLst/>
              <a:cxnLst/>
              <a:rect l="l" t="t" r="r" b="b"/>
              <a:pathLst>
                <a:path w="805132" h="1058174" extrusionOk="0">
                  <a:moveTo>
                    <a:pt x="5751" y="0"/>
                  </a:moveTo>
                  <a:lnTo>
                    <a:pt x="805132" y="258793"/>
                  </a:lnTo>
                  <a:lnTo>
                    <a:pt x="805132" y="1058174"/>
                  </a:lnTo>
                  <a:lnTo>
                    <a:pt x="0" y="948906"/>
                  </a:lnTo>
                  <a:lnTo>
                    <a:pt x="57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001A">
                    <a:shade val="30000"/>
                    <a:satMod val="115000"/>
                  </a:srgbClr>
                </a:gs>
                <a:gs pos="50000">
                  <a:srgbClr val="E2001A">
                    <a:shade val="67500"/>
                    <a:satMod val="115000"/>
                  </a:srgbClr>
                </a:gs>
                <a:gs pos="100000">
                  <a:srgbClr val="E2001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">
              <a:extLst>
                <a:ext uri="{FF2B5EF4-FFF2-40B4-BE49-F238E27FC236}">
                  <a16:creationId xmlns:a16="http://schemas.microsoft.com/office/drawing/2014/main" id="{284EE895-6244-C53E-BF8C-0D2D9CC70E95}"/>
                </a:ext>
              </a:extLst>
            </p:cNvPr>
            <p:cNvSpPr txBox="1"/>
            <p:nvPr/>
          </p:nvSpPr>
          <p:spPr>
            <a:xfrm>
              <a:off x="1559383" y="617037"/>
              <a:ext cx="518623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Motivation </a:t>
              </a:r>
              <a:endParaRPr sz="1050" dirty="0"/>
            </a:p>
          </p:txBody>
        </p:sp>
      </p:grpSp>
      <p:pic>
        <p:nvPicPr>
          <p:cNvPr id="17" name="Grafik 16" descr="Ein Bild, das Schrift, Text, Grafiken, Symbol enthält.&#10;&#10;KI-generierte Inhalte können fehlerhaft sein.">
            <a:extLst>
              <a:ext uri="{FF2B5EF4-FFF2-40B4-BE49-F238E27FC236}">
                <a16:creationId xmlns:a16="http://schemas.microsoft.com/office/drawing/2014/main" id="{FE654EE8-EA5F-C957-EE10-3532528ED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96" y="415420"/>
            <a:ext cx="342900" cy="342900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D74A8B5-4E5D-2B62-4C87-F2DD1AE303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426"/>
          <a:stretch>
            <a:fillRect/>
          </a:stretch>
        </p:blipFill>
        <p:spPr>
          <a:xfrm>
            <a:off x="181467" y="1224263"/>
            <a:ext cx="8781066" cy="3679537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C1F76836-B4D3-E7EE-D754-3B52EE6D46C2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2/18</a:t>
            </a:r>
          </a:p>
        </p:txBody>
      </p:sp>
    </p:spTree>
    <p:extLst>
      <p:ext uri="{BB962C8B-B14F-4D97-AF65-F5344CB8AC3E}">
        <p14:creationId xmlns:p14="http://schemas.microsoft.com/office/powerpoint/2010/main" val="1093318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7152E691-9415-9B05-F6E1-12439A135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">
            <a:extLst>
              <a:ext uri="{FF2B5EF4-FFF2-40B4-BE49-F238E27FC236}">
                <a16:creationId xmlns:a16="http://schemas.microsoft.com/office/drawing/2014/main" id="{793D0939-3B62-F1F5-9B40-A5570BA94565}"/>
              </a:ext>
            </a:extLst>
          </p:cNvPr>
          <p:cNvGrpSpPr/>
          <p:nvPr/>
        </p:nvGrpSpPr>
        <p:grpSpPr>
          <a:xfrm>
            <a:off x="-5444" y="1"/>
            <a:ext cx="5951326" cy="1118294"/>
            <a:chOff x="29028" y="0"/>
            <a:chExt cx="7935101" cy="1491059"/>
          </a:xfrm>
        </p:grpSpPr>
        <p:sp>
          <p:nvSpPr>
            <p:cNvPr id="216" name="Google Shape;216;p1">
              <a:extLst>
                <a:ext uri="{FF2B5EF4-FFF2-40B4-BE49-F238E27FC236}">
                  <a16:creationId xmlns:a16="http://schemas.microsoft.com/office/drawing/2014/main" id="{78522435-8748-0557-E1D5-208C8B891DDC}"/>
                </a:ext>
              </a:extLst>
            </p:cNvPr>
            <p:cNvSpPr/>
            <p:nvPr/>
          </p:nvSpPr>
          <p:spPr>
            <a:xfrm>
              <a:off x="29028" y="1293"/>
              <a:ext cx="619432" cy="1142785"/>
            </a:xfrm>
            <a:prstGeom prst="rect">
              <a:avLst/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17" name="Google Shape;217;p1">
              <a:extLst>
                <a:ext uri="{FF2B5EF4-FFF2-40B4-BE49-F238E27FC236}">
                  <a16:creationId xmlns:a16="http://schemas.microsoft.com/office/drawing/2014/main" id="{EED28DA0-FE3C-0504-D7D2-B09D0CABBF7C}"/>
                </a:ext>
              </a:extLst>
            </p:cNvPr>
            <p:cNvSpPr/>
            <p:nvPr/>
          </p:nvSpPr>
          <p:spPr>
            <a:xfrm>
              <a:off x="1414732" y="305739"/>
              <a:ext cx="6549397" cy="953510"/>
            </a:xfrm>
            <a:prstGeom prst="homePlate">
              <a:avLst>
                <a:gd name="adj" fmla="val 50000"/>
              </a:avLst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8" name="Google Shape;218;p1">
              <a:extLst>
                <a:ext uri="{FF2B5EF4-FFF2-40B4-BE49-F238E27FC236}">
                  <a16:creationId xmlns:a16="http://schemas.microsoft.com/office/drawing/2014/main" id="{A2AADADA-6482-BED9-877D-4D51557DB9D9}"/>
                </a:ext>
              </a:extLst>
            </p:cNvPr>
            <p:cNvSpPr/>
            <p:nvPr/>
          </p:nvSpPr>
          <p:spPr>
            <a:xfrm rot="10800000">
              <a:off x="1301737" y="1259248"/>
              <a:ext cx="5960701" cy="231811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">
              <a:extLst>
                <a:ext uri="{FF2B5EF4-FFF2-40B4-BE49-F238E27FC236}">
                  <a16:creationId xmlns:a16="http://schemas.microsoft.com/office/drawing/2014/main" id="{A47396B7-C477-63C3-D2EA-4B7BDBA2796B}"/>
                </a:ext>
              </a:extLst>
            </p:cNvPr>
            <p:cNvSpPr/>
            <p:nvPr/>
          </p:nvSpPr>
          <p:spPr>
            <a:xfrm>
              <a:off x="609600" y="0"/>
              <a:ext cx="805132" cy="1271840"/>
            </a:xfrm>
            <a:custGeom>
              <a:avLst/>
              <a:gdLst/>
              <a:ahLst/>
              <a:cxnLst/>
              <a:rect l="l" t="t" r="r" b="b"/>
              <a:pathLst>
                <a:path w="805132" h="1058174" extrusionOk="0">
                  <a:moveTo>
                    <a:pt x="5751" y="0"/>
                  </a:moveTo>
                  <a:lnTo>
                    <a:pt x="805132" y="258793"/>
                  </a:lnTo>
                  <a:lnTo>
                    <a:pt x="805132" y="1058174"/>
                  </a:lnTo>
                  <a:lnTo>
                    <a:pt x="0" y="948906"/>
                  </a:lnTo>
                  <a:lnTo>
                    <a:pt x="57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001A">
                    <a:shade val="30000"/>
                    <a:satMod val="115000"/>
                  </a:srgbClr>
                </a:gs>
                <a:gs pos="50000">
                  <a:srgbClr val="E2001A">
                    <a:shade val="67500"/>
                    <a:satMod val="115000"/>
                  </a:srgbClr>
                </a:gs>
                <a:gs pos="100000">
                  <a:srgbClr val="E2001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">
              <a:extLst>
                <a:ext uri="{FF2B5EF4-FFF2-40B4-BE49-F238E27FC236}">
                  <a16:creationId xmlns:a16="http://schemas.microsoft.com/office/drawing/2014/main" id="{DF44DB12-AEE0-5986-479B-F4BD071692B5}"/>
                </a:ext>
              </a:extLst>
            </p:cNvPr>
            <p:cNvSpPr txBox="1"/>
            <p:nvPr/>
          </p:nvSpPr>
          <p:spPr>
            <a:xfrm>
              <a:off x="1559383" y="617037"/>
              <a:ext cx="518623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Motivation </a:t>
              </a:r>
              <a:endParaRPr sz="1050" dirty="0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6DE6EA0A-74A1-7DEF-5C9A-CFA67E7B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634"/>
          <a:stretch>
            <a:fillRect/>
          </a:stretch>
        </p:blipFill>
        <p:spPr>
          <a:xfrm>
            <a:off x="176570" y="1276877"/>
            <a:ext cx="8806228" cy="3626923"/>
          </a:xfrm>
          <a:prstGeom prst="rect">
            <a:avLst/>
          </a:prstGeom>
        </p:spPr>
      </p:pic>
      <p:pic>
        <p:nvPicPr>
          <p:cNvPr id="17" name="Grafik 16" descr="Ein Bild, das Schrift, Text, Grafiken, Symbol enthält.&#10;&#10;KI-generierte Inhalte können fehlerhaft sein.">
            <a:extLst>
              <a:ext uri="{FF2B5EF4-FFF2-40B4-BE49-F238E27FC236}">
                <a16:creationId xmlns:a16="http://schemas.microsoft.com/office/drawing/2014/main" id="{CDF311E2-8D1F-BBFC-3AAA-846ECE72C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96" y="415420"/>
            <a:ext cx="342900" cy="342900"/>
          </a:xfrm>
          <a:prstGeom prst="rect">
            <a:avLst/>
          </a:prstGeom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C352512-A292-7284-1B59-48379BF39E86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3/18</a:t>
            </a:r>
          </a:p>
        </p:txBody>
      </p:sp>
    </p:spTree>
    <p:extLst>
      <p:ext uri="{BB962C8B-B14F-4D97-AF65-F5344CB8AC3E}">
        <p14:creationId xmlns:p14="http://schemas.microsoft.com/office/powerpoint/2010/main" val="1566943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D3D913B-D004-9760-5C61-6D2C9613B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">
            <a:extLst>
              <a:ext uri="{FF2B5EF4-FFF2-40B4-BE49-F238E27FC236}">
                <a16:creationId xmlns:a16="http://schemas.microsoft.com/office/drawing/2014/main" id="{DEE16860-F5A0-1CEE-5088-978B9CF68663}"/>
              </a:ext>
            </a:extLst>
          </p:cNvPr>
          <p:cNvGrpSpPr/>
          <p:nvPr/>
        </p:nvGrpSpPr>
        <p:grpSpPr>
          <a:xfrm>
            <a:off x="-5444" y="1"/>
            <a:ext cx="5951326" cy="1118294"/>
            <a:chOff x="29028" y="0"/>
            <a:chExt cx="7935101" cy="1491059"/>
          </a:xfrm>
        </p:grpSpPr>
        <p:sp>
          <p:nvSpPr>
            <p:cNvPr id="216" name="Google Shape;216;p1">
              <a:extLst>
                <a:ext uri="{FF2B5EF4-FFF2-40B4-BE49-F238E27FC236}">
                  <a16:creationId xmlns:a16="http://schemas.microsoft.com/office/drawing/2014/main" id="{C9190310-9348-B1F8-0837-C17629110B06}"/>
                </a:ext>
              </a:extLst>
            </p:cNvPr>
            <p:cNvSpPr/>
            <p:nvPr/>
          </p:nvSpPr>
          <p:spPr>
            <a:xfrm>
              <a:off x="29028" y="1293"/>
              <a:ext cx="619432" cy="1142785"/>
            </a:xfrm>
            <a:prstGeom prst="rect">
              <a:avLst/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17" name="Google Shape;217;p1">
              <a:extLst>
                <a:ext uri="{FF2B5EF4-FFF2-40B4-BE49-F238E27FC236}">
                  <a16:creationId xmlns:a16="http://schemas.microsoft.com/office/drawing/2014/main" id="{84238990-BA74-8BD2-C030-CA3128A228A0}"/>
                </a:ext>
              </a:extLst>
            </p:cNvPr>
            <p:cNvSpPr/>
            <p:nvPr/>
          </p:nvSpPr>
          <p:spPr>
            <a:xfrm>
              <a:off x="1414732" y="305739"/>
              <a:ext cx="6549397" cy="953510"/>
            </a:xfrm>
            <a:prstGeom prst="homePlate">
              <a:avLst>
                <a:gd name="adj" fmla="val 50000"/>
              </a:avLst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8" name="Google Shape;218;p1">
              <a:extLst>
                <a:ext uri="{FF2B5EF4-FFF2-40B4-BE49-F238E27FC236}">
                  <a16:creationId xmlns:a16="http://schemas.microsoft.com/office/drawing/2014/main" id="{7EB8110C-B64E-167C-635A-8F123DDE2D8B}"/>
                </a:ext>
              </a:extLst>
            </p:cNvPr>
            <p:cNvSpPr/>
            <p:nvPr/>
          </p:nvSpPr>
          <p:spPr>
            <a:xfrm rot="10800000">
              <a:off x="1301737" y="1259248"/>
              <a:ext cx="5960701" cy="231811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">
              <a:extLst>
                <a:ext uri="{FF2B5EF4-FFF2-40B4-BE49-F238E27FC236}">
                  <a16:creationId xmlns:a16="http://schemas.microsoft.com/office/drawing/2014/main" id="{CA82637B-FA8E-5F0A-BE03-2699E50E6802}"/>
                </a:ext>
              </a:extLst>
            </p:cNvPr>
            <p:cNvSpPr/>
            <p:nvPr/>
          </p:nvSpPr>
          <p:spPr>
            <a:xfrm>
              <a:off x="609600" y="0"/>
              <a:ext cx="805132" cy="1271840"/>
            </a:xfrm>
            <a:custGeom>
              <a:avLst/>
              <a:gdLst/>
              <a:ahLst/>
              <a:cxnLst/>
              <a:rect l="l" t="t" r="r" b="b"/>
              <a:pathLst>
                <a:path w="805132" h="1058174" extrusionOk="0">
                  <a:moveTo>
                    <a:pt x="5751" y="0"/>
                  </a:moveTo>
                  <a:lnTo>
                    <a:pt x="805132" y="258793"/>
                  </a:lnTo>
                  <a:lnTo>
                    <a:pt x="805132" y="1058174"/>
                  </a:lnTo>
                  <a:lnTo>
                    <a:pt x="0" y="948906"/>
                  </a:lnTo>
                  <a:lnTo>
                    <a:pt x="57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001A">
                    <a:shade val="30000"/>
                    <a:satMod val="115000"/>
                  </a:srgbClr>
                </a:gs>
                <a:gs pos="50000">
                  <a:srgbClr val="E2001A">
                    <a:shade val="67500"/>
                    <a:satMod val="115000"/>
                  </a:srgbClr>
                </a:gs>
                <a:gs pos="100000">
                  <a:srgbClr val="E2001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">
              <a:extLst>
                <a:ext uri="{FF2B5EF4-FFF2-40B4-BE49-F238E27FC236}">
                  <a16:creationId xmlns:a16="http://schemas.microsoft.com/office/drawing/2014/main" id="{95E2D898-46FA-728A-8A7C-2AFED6FCB98E}"/>
                </a:ext>
              </a:extLst>
            </p:cNvPr>
            <p:cNvSpPr txBox="1"/>
            <p:nvPr/>
          </p:nvSpPr>
          <p:spPr>
            <a:xfrm>
              <a:off x="1559383" y="617037"/>
              <a:ext cx="518623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Motivation </a:t>
              </a:r>
              <a:endParaRPr sz="1050" dirty="0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97975BAB-FE25-BB14-BF77-629FC134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0250"/>
          <a:stretch>
            <a:fillRect/>
          </a:stretch>
        </p:blipFill>
        <p:spPr>
          <a:xfrm>
            <a:off x="161202" y="1261904"/>
            <a:ext cx="8805600" cy="3646761"/>
          </a:xfrm>
          <a:prstGeom prst="rect">
            <a:avLst/>
          </a:prstGeom>
        </p:spPr>
      </p:pic>
      <p:pic>
        <p:nvPicPr>
          <p:cNvPr id="17" name="Grafik 16" descr="Ein Bild, das Schrift, Text, Grafiken, Symbol enthält.&#10;&#10;KI-generierte Inhalte können fehlerhaft sein.">
            <a:extLst>
              <a:ext uri="{FF2B5EF4-FFF2-40B4-BE49-F238E27FC236}">
                <a16:creationId xmlns:a16="http://schemas.microsoft.com/office/drawing/2014/main" id="{68628B3C-759E-F5C4-3E9F-88F7E68D1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4296" y="415420"/>
            <a:ext cx="342900" cy="342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AAD18AA-5A73-C4F3-2D76-E1EC799B461A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4/18</a:t>
            </a:r>
          </a:p>
        </p:txBody>
      </p:sp>
    </p:spTree>
    <p:extLst>
      <p:ext uri="{BB962C8B-B14F-4D97-AF65-F5344CB8AC3E}">
        <p14:creationId xmlns:p14="http://schemas.microsoft.com/office/powerpoint/2010/main" val="413656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5AE8FCAA-BE13-D312-1903-A6741E900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1">
            <a:extLst>
              <a:ext uri="{FF2B5EF4-FFF2-40B4-BE49-F238E27FC236}">
                <a16:creationId xmlns:a16="http://schemas.microsoft.com/office/drawing/2014/main" id="{139AFFC2-2104-8ECE-E03C-38726B6C8441}"/>
              </a:ext>
            </a:extLst>
          </p:cNvPr>
          <p:cNvGrpSpPr/>
          <p:nvPr/>
        </p:nvGrpSpPr>
        <p:grpSpPr>
          <a:xfrm>
            <a:off x="-5444" y="1"/>
            <a:ext cx="5951326" cy="1118294"/>
            <a:chOff x="29028" y="0"/>
            <a:chExt cx="7935101" cy="1491059"/>
          </a:xfrm>
        </p:grpSpPr>
        <p:sp>
          <p:nvSpPr>
            <p:cNvPr id="216" name="Google Shape;216;p1">
              <a:extLst>
                <a:ext uri="{FF2B5EF4-FFF2-40B4-BE49-F238E27FC236}">
                  <a16:creationId xmlns:a16="http://schemas.microsoft.com/office/drawing/2014/main" id="{63504531-F3EC-A47C-CE63-066262FB7262}"/>
                </a:ext>
              </a:extLst>
            </p:cNvPr>
            <p:cNvSpPr/>
            <p:nvPr/>
          </p:nvSpPr>
          <p:spPr>
            <a:xfrm>
              <a:off x="29028" y="1293"/>
              <a:ext cx="619432" cy="1142785"/>
            </a:xfrm>
            <a:prstGeom prst="rect">
              <a:avLst/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17" name="Google Shape;217;p1">
              <a:extLst>
                <a:ext uri="{FF2B5EF4-FFF2-40B4-BE49-F238E27FC236}">
                  <a16:creationId xmlns:a16="http://schemas.microsoft.com/office/drawing/2014/main" id="{F5766944-36EC-BEB3-D3AC-121E289CAB63}"/>
                </a:ext>
              </a:extLst>
            </p:cNvPr>
            <p:cNvSpPr/>
            <p:nvPr/>
          </p:nvSpPr>
          <p:spPr>
            <a:xfrm>
              <a:off x="1414732" y="305739"/>
              <a:ext cx="6549397" cy="953510"/>
            </a:xfrm>
            <a:prstGeom prst="homePlate">
              <a:avLst>
                <a:gd name="adj" fmla="val 50000"/>
              </a:avLst>
            </a:prstGeom>
            <a:solidFill>
              <a:srgbClr val="E2001A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8" name="Google Shape;218;p1">
              <a:extLst>
                <a:ext uri="{FF2B5EF4-FFF2-40B4-BE49-F238E27FC236}">
                  <a16:creationId xmlns:a16="http://schemas.microsoft.com/office/drawing/2014/main" id="{32935A3C-32AC-CFAD-1045-D22393AE0A93}"/>
                </a:ext>
              </a:extLst>
            </p:cNvPr>
            <p:cNvSpPr/>
            <p:nvPr/>
          </p:nvSpPr>
          <p:spPr>
            <a:xfrm rot="10800000">
              <a:off x="1301737" y="1259248"/>
              <a:ext cx="5960701" cy="231811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9" name="Google Shape;219;p1">
              <a:extLst>
                <a:ext uri="{FF2B5EF4-FFF2-40B4-BE49-F238E27FC236}">
                  <a16:creationId xmlns:a16="http://schemas.microsoft.com/office/drawing/2014/main" id="{E80334B0-8F59-9850-969C-4E0A957738AB}"/>
                </a:ext>
              </a:extLst>
            </p:cNvPr>
            <p:cNvSpPr/>
            <p:nvPr/>
          </p:nvSpPr>
          <p:spPr>
            <a:xfrm>
              <a:off x="609600" y="0"/>
              <a:ext cx="805132" cy="1271840"/>
            </a:xfrm>
            <a:custGeom>
              <a:avLst/>
              <a:gdLst/>
              <a:ahLst/>
              <a:cxnLst/>
              <a:rect l="l" t="t" r="r" b="b"/>
              <a:pathLst>
                <a:path w="805132" h="1058174" extrusionOk="0">
                  <a:moveTo>
                    <a:pt x="5751" y="0"/>
                  </a:moveTo>
                  <a:lnTo>
                    <a:pt x="805132" y="258793"/>
                  </a:lnTo>
                  <a:lnTo>
                    <a:pt x="805132" y="1058174"/>
                  </a:lnTo>
                  <a:lnTo>
                    <a:pt x="0" y="948906"/>
                  </a:lnTo>
                  <a:lnTo>
                    <a:pt x="5751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E2001A">
                    <a:shade val="30000"/>
                    <a:satMod val="115000"/>
                  </a:srgbClr>
                </a:gs>
                <a:gs pos="50000">
                  <a:srgbClr val="E2001A">
                    <a:shade val="67500"/>
                    <a:satMod val="115000"/>
                  </a:srgbClr>
                </a:gs>
                <a:gs pos="100000">
                  <a:srgbClr val="E2001A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23" name="Google Shape;223;p1">
              <a:extLst>
                <a:ext uri="{FF2B5EF4-FFF2-40B4-BE49-F238E27FC236}">
                  <a16:creationId xmlns:a16="http://schemas.microsoft.com/office/drawing/2014/main" id="{BB3C99E4-AB8E-3736-EA7D-799CBF7E1206}"/>
                </a:ext>
              </a:extLst>
            </p:cNvPr>
            <p:cNvSpPr txBox="1"/>
            <p:nvPr/>
          </p:nvSpPr>
          <p:spPr>
            <a:xfrm>
              <a:off x="1559383" y="617037"/>
              <a:ext cx="518623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Motivation </a:t>
              </a:r>
              <a:endParaRPr sz="1050" dirty="0"/>
            </a:p>
          </p:txBody>
        </p:sp>
      </p:grpSp>
      <p:pic>
        <p:nvPicPr>
          <p:cNvPr id="17" name="Grafik 16" descr="Ein Bild, das Schrift, Text, Grafiken, Symbol enthält.&#10;&#10;KI-generierte Inhalte können fehlerhaft sein.">
            <a:extLst>
              <a:ext uri="{FF2B5EF4-FFF2-40B4-BE49-F238E27FC236}">
                <a16:creationId xmlns:a16="http://schemas.microsoft.com/office/drawing/2014/main" id="{74D2ACBF-044A-2B21-D8BD-1E2F82654A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296" y="415420"/>
            <a:ext cx="342900" cy="342900"/>
          </a:xfrm>
          <a:prstGeom prst="rect">
            <a:avLst/>
          </a:prstGeom>
        </p:spPr>
      </p:pic>
      <p:sp>
        <p:nvSpPr>
          <p:cNvPr id="5" name="Google Shape;358;p34">
            <a:extLst>
              <a:ext uri="{FF2B5EF4-FFF2-40B4-BE49-F238E27FC236}">
                <a16:creationId xmlns:a16="http://schemas.microsoft.com/office/drawing/2014/main" id="{CEC65496-285D-BFD7-0170-925695775991}"/>
              </a:ext>
            </a:extLst>
          </p:cNvPr>
          <p:cNvSpPr txBox="1">
            <a:spLocks/>
          </p:cNvSpPr>
          <p:nvPr/>
        </p:nvSpPr>
        <p:spPr>
          <a:xfrm>
            <a:off x="85063" y="1194970"/>
            <a:ext cx="8724639" cy="3797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2"/>
              </a:buClr>
            </a:pPr>
            <a:r>
              <a:rPr lang="en-US" sz="1600" b="1" dirty="0"/>
              <a:t>Expertise-Intensive:</a:t>
            </a:r>
            <a:r>
              <a:rPr lang="en-US" sz="1600" dirty="0"/>
              <a:t> requires deep specialist knowledge &amp; manual effort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Data Overload:</a:t>
            </a:r>
            <a:r>
              <a:rPr lang="en-US" sz="1600" dirty="0"/>
              <a:t> numerous plugin outputs, subtle </a:t>
            </a:r>
            <a:r>
              <a:rPr lang="en-US" sz="1600" dirty="0" err="1"/>
              <a:t>IoCs</a:t>
            </a:r>
            <a:r>
              <a:rPr lang="en-US" sz="1600" dirty="0"/>
              <a:t> to correlate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Steep Learning Curve:</a:t>
            </a:r>
            <a:r>
              <a:rPr lang="en-US" sz="1600" dirty="0"/>
              <a:t> difficult for less-experienced analysts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Memory Forensics Importance:</a:t>
            </a:r>
            <a:r>
              <a:rPr lang="en-US" sz="1600" dirty="0"/>
              <a:t> essential for detecting fileless malware &amp; APTs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Analyst Fatigue:</a:t>
            </a:r>
            <a:r>
              <a:rPr lang="en-US" sz="1600" dirty="0"/>
              <a:t> overload increases errors and slows detection</a:t>
            </a:r>
          </a:p>
          <a:p>
            <a:pPr>
              <a:buClr>
                <a:schemeClr val="dk2"/>
              </a:buClr>
            </a:pPr>
            <a:endParaRPr lang="en-US" sz="1600" dirty="0"/>
          </a:p>
          <a:p>
            <a:pPr>
              <a:buClr>
                <a:schemeClr val="dk2"/>
              </a:buClr>
            </a:pPr>
            <a:r>
              <a:rPr lang="en-US" sz="1600" b="1" dirty="0"/>
              <a:t>Underexplored AI Potential:</a:t>
            </a:r>
            <a:r>
              <a:rPr lang="en-US" sz="1600" dirty="0"/>
              <a:t> unclear if LLMs can reduce effort while preserving accuracy</a:t>
            </a:r>
          </a:p>
          <a:p>
            <a:pPr marL="139700" indent="0">
              <a:buClr>
                <a:schemeClr val="dk2"/>
              </a:buClr>
              <a:buNone/>
            </a:pPr>
            <a:endParaRPr lang="en-US" sz="16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74073803-F5DB-B08E-DB6E-E98723C04499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5/18</a:t>
            </a:r>
          </a:p>
        </p:txBody>
      </p:sp>
    </p:spTree>
    <p:extLst>
      <p:ext uri="{BB962C8B-B14F-4D97-AF65-F5344CB8AC3E}">
        <p14:creationId xmlns:p14="http://schemas.microsoft.com/office/powerpoint/2010/main" val="2056038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0CF14DB4-7124-A164-E5D5-C7ED64C5D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1">
            <a:extLst>
              <a:ext uri="{FF2B5EF4-FFF2-40B4-BE49-F238E27FC236}">
                <a16:creationId xmlns:a16="http://schemas.microsoft.com/office/drawing/2014/main" id="{5B7027BE-C1C1-C7C9-7C8C-466C3C57DE8D}"/>
              </a:ext>
            </a:extLst>
          </p:cNvPr>
          <p:cNvGrpSpPr/>
          <p:nvPr/>
        </p:nvGrpSpPr>
        <p:grpSpPr>
          <a:xfrm>
            <a:off x="-5443" y="-4128"/>
            <a:ext cx="6069158" cy="1007979"/>
            <a:chOff x="-47317" y="1136283"/>
            <a:chExt cx="8793111" cy="1343972"/>
          </a:xfrm>
        </p:grpSpPr>
        <p:sp>
          <p:nvSpPr>
            <p:cNvPr id="205" name="Google Shape;205;p1">
              <a:extLst>
                <a:ext uri="{FF2B5EF4-FFF2-40B4-BE49-F238E27FC236}">
                  <a16:creationId xmlns:a16="http://schemas.microsoft.com/office/drawing/2014/main" id="{0B0A648F-BC44-DB22-A8F5-583FBA9E6BC9}"/>
                </a:ext>
              </a:extLst>
            </p:cNvPr>
            <p:cNvSpPr/>
            <p:nvPr/>
          </p:nvSpPr>
          <p:spPr>
            <a:xfrm>
              <a:off x="-47317" y="1144077"/>
              <a:ext cx="672832" cy="1142785"/>
            </a:xfrm>
            <a:prstGeom prst="rect">
              <a:avLst/>
            </a:prstGeom>
            <a:solidFill>
              <a:srgbClr val="F57C7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06" name="Google Shape;206;p1">
              <a:extLst>
                <a:ext uri="{FF2B5EF4-FFF2-40B4-BE49-F238E27FC236}">
                  <a16:creationId xmlns:a16="http://schemas.microsoft.com/office/drawing/2014/main" id="{BF33FD08-E6C1-D5FA-6C16-892DA5AF0472}"/>
                </a:ext>
              </a:extLst>
            </p:cNvPr>
            <p:cNvSpPr/>
            <p:nvPr/>
          </p:nvSpPr>
          <p:spPr>
            <a:xfrm>
              <a:off x="1377751" y="1272567"/>
              <a:ext cx="7368043" cy="930760"/>
            </a:xfrm>
            <a:prstGeom prst="homePlate">
              <a:avLst>
                <a:gd name="adj" fmla="val 50000"/>
              </a:avLst>
            </a:prstGeom>
            <a:solidFill>
              <a:srgbClr val="F57C7C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207" name="Google Shape;207;p1">
              <a:extLst>
                <a:ext uri="{FF2B5EF4-FFF2-40B4-BE49-F238E27FC236}">
                  <a16:creationId xmlns:a16="http://schemas.microsoft.com/office/drawing/2014/main" id="{CE6516EA-A81F-D28E-C555-918126895118}"/>
                </a:ext>
              </a:extLst>
            </p:cNvPr>
            <p:cNvSpPr/>
            <p:nvPr/>
          </p:nvSpPr>
          <p:spPr>
            <a:xfrm>
              <a:off x="598099" y="1136283"/>
              <a:ext cx="807069" cy="1142785"/>
            </a:xfrm>
            <a:custGeom>
              <a:avLst/>
              <a:gdLst/>
              <a:ahLst/>
              <a:cxnLst/>
              <a:rect l="l" t="t" r="r" b="b"/>
              <a:pathLst>
                <a:path w="822385" h="954657" extrusionOk="0">
                  <a:moveTo>
                    <a:pt x="0" y="0"/>
                  </a:moveTo>
                  <a:lnTo>
                    <a:pt x="822385" y="103517"/>
                  </a:lnTo>
                  <a:lnTo>
                    <a:pt x="822385" y="902898"/>
                  </a:lnTo>
                  <a:lnTo>
                    <a:pt x="11502" y="95465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7C7C">
                    <a:shade val="30000"/>
                    <a:satMod val="115000"/>
                  </a:srgbClr>
                </a:gs>
                <a:gs pos="50000">
                  <a:srgbClr val="F57C7C">
                    <a:shade val="67500"/>
                    <a:satMod val="115000"/>
                  </a:srgbClr>
                </a:gs>
                <a:gs pos="100000">
                  <a:srgbClr val="F57C7C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09" name="Google Shape;209;p1">
              <a:extLst>
                <a:ext uri="{FF2B5EF4-FFF2-40B4-BE49-F238E27FC236}">
                  <a16:creationId xmlns:a16="http://schemas.microsoft.com/office/drawing/2014/main" id="{7C297B60-119C-B53D-1C02-4E232CFB0F52}"/>
                </a:ext>
              </a:extLst>
            </p:cNvPr>
            <p:cNvSpPr/>
            <p:nvPr/>
          </p:nvSpPr>
          <p:spPr>
            <a:xfrm rot="10800000">
              <a:off x="1377751" y="2203328"/>
              <a:ext cx="6554613" cy="276927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12" name="Google Shape;212;p1">
              <a:extLst>
                <a:ext uri="{FF2B5EF4-FFF2-40B4-BE49-F238E27FC236}">
                  <a16:creationId xmlns:a16="http://schemas.microsoft.com/office/drawing/2014/main" id="{10004709-7ECC-04F7-84E6-33C30B9B4ECC}"/>
                </a:ext>
              </a:extLst>
            </p:cNvPr>
            <p:cNvSpPr txBox="1"/>
            <p:nvPr/>
          </p:nvSpPr>
          <p:spPr>
            <a:xfrm>
              <a:off x="1559381" y="1557930"/>
              <a:ext cx="5160515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Research Questions</a:t>
              </a:r>
            </a:p>
          </p:txBody>
        </p:sp>
      </p:grpSp>
      <p:pic>
        <p:nvPicPr>
          <p:cNvPr id="13" name="Grafik 12" descr="Ein Bild, das Text, Symbol, Schrift, weiß enthält.&#10;&#10;KI-generierte Inhalte können fehlerhaft sein.">
            <a:extLst>
              <a:ext uri="{FF2B5EF4-FFF2-40B4-BE49-F238E27FC236}">
                <a16:creationId xmlns:a16="http://schemas.microsoft.com/office/drawing/2014/main" id="{BCC127AB-4DA9-9933-30F7-418045FDB8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607" y="288600"/>
            <a:ext cx="342900" cy="342900"/>
          </a:xfrm>
          <a:prstGeom prst="rect">
            <a:avLst/>
          </a:prstGeom>
        </p:spPr>
      </p:pic>
      <p:pic>
        <p:nvPicPr>
          <p:cNvPr id="17" name="Grafik 16" descr="Ein Bild, das Schrift, Text, Grafiken, Symbol enthält.&#10;&#10;KI-generierte Inhalte können fehlerhaft sein.">
            <a:extLst>
              <a:ext uri="{FF2B5EF4-FFF2-40B4-BE49-F238E27FC236}">
                <a16:creationId xmlns:a16="http://schemas.microsoft.com/office/drawing/2014/main" id="{5D559855-58A4-1E2D-E963-D7D8B05DA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1839" y="371877"/>
            <a:ext cx="342900" cy="342900"/>
          </a:xfrm>
          <a:prstGeom prst="rect">
            <a:avLst/>
          </a:prstGeom>
        </p:spPr>
      </p:pic>
      <p:sp>
        <p:nvSpPr>
          <p:cNvPr id="5" name="Google Shape;358;p34">
            <a:extLst>
              <a:ext uri="{FF2B5EF4-FFF2-40B4-BE49-F238E27FC236}">
                <a16:creationId xmlns:a16="http://schemas.microsoft.com/office/drawing/2014/main" id="{FF1F3709-CCC0-B4E6-A706-204B0F6F4958}"/>
              </a:ext>
            </a:extLst>
          </p:cNvPr>
          <p:cNvSpPr txBox="1">
            <a:spLocks/>
          </p:cNvSpPr>
          <p:nvPr/>
        </p:nvSpPr>
        <p:spPr>
          <a:xfrm>
            <a:off x="4572001" y="1194971"/>
            <a:ext cx="4486935" cy="405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Clr>
                <a:schemeClr val="dk2"/>
              </a:buClr>
            </a:pPr>
            <a:endParaRPr lang="en-US" sz="1600" noProof="0" dirty="0"/>
          </a:p>
        </p:txBody>
      </p:sp>
      <p:sp>
        <p:nvSpPr>
          <p:cNvPr id="2" name="Google Shape;358;p34">
            <a:extLst>
              <a:ext uri="{FF2B5EF4-FFF2-40B4-BE49-F238E27FC236}">
                <a16:creationId xmlns:a16="http://schemas.microsoft.com/office/drawing/2014/main" id="{9DDD9389-472B-B32A-A7FE-924D8BD52E7A}"/>
              </a:ext>
            </a:extLst>
          </p:cNvPr>
          <p:cNvSpPr txBox="1">
            <a:spLocks/>
          </p:cNvSpPr>
          <p:nvPr/>
        </p:nvSpPr>
        <p:spPr>
          <a:xfrm>
            <a:off x="85063" y="1194971"/>
            <a:ext cx="8724639" cy="4414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 lang="en-US" sz="1600" b="1" dirty="0"/>
          </a:p>
          <a:p>
            <a:pPr marL="139700" indent="0">
              <a:buNone/>
            </a:pPr>
            <a:r>
              <a:rPr lang="en-US" sz="1600" b="1" dirty="0"/>
              <a:t>1. Detection Performance: </a:t>
            </a:r>
            <a:r>
              <a:rPr lang="en-US" sz="1600" dirty="0"/>
              <a:t>How do different LLMs perform in detecting malware from Volatility3 data?</a:t>
            </a:r>
            <a:endParaRPr lang="en-US" sz="1600" b="1" dirty="0"/>
          </a:p>
          <a:p>
            <a:pPr marL="139700" indent="0">
              <a:buNone/>
            </a:pPr>
            <a:endParaRPr lang="en-US" sz="1600" b="1" dirty="0"/>
          </a:p>
          <a:p>
            <a:pPr marL="139700" indent="0">
              <a:buNone/>
            </a:pPr>
            <a:r>
              <a:rPr lang="en-US" sz="1600" b="1" dirty="0"/>
              <a:t>2. Impact of Reasoning: </a:t>
            </a:r>
            <a:r>
              <a:rPr lang="en-US" sz="1600" dirty="0"/>
              <a:t>Do reasoning-enabled (“thinking mode”) configurations yield statistically significant improvements in detection quality?</a:t>
            </a:r>
          </a:p>
          <a:p>
            <a:pPr marL="139700" indent="0">
              <a:buNone/>
            </a:pPr>
            <a:endParaRPr lang="en-US" sz="1600" dirty="0"/>
          </a:p>
          <a:p>
            <a:pPr marL="139700" indent="0">
              <a:buNone/>
            </a:pPr>
            <a:r>
              <a:rPr lang="en-US" sz="1600" b="1" dirty="0"/>
              <a:t>3. Limitations &amp; Error Sources: </a:t>
            </a:r>
            <a:r>
              <a:rPr lang="en-US" sz="1600" dirty="0"/>
              <a:t>What drives false positives and false negatives, and can adding baseline system knowledge reduce these errors?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3D6C367-057B-B997-242D-59B2CFC23CAA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6/18</a:t>
            </a:r>
          </a:p>
        </p:txBody>
      </p:sp>
    </p:spTree>
    <p:extLst>
      <p:ext uri="{BB962C8B-B14F-4D97-AF65-F5344CB8AC3E}">
        <p14:creationId xmlns:p14="http://schemas.microsoft.com/office/powerpoint/2010/main" val="1742906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>
          <a:extLst>
            <a:ext uri="{FF2B5EF4-FFF2-40B4-BE49-F238E27FC236}">
              <a16:creationId xmlns:a16="http://schemas.microsoft.com/office/drawing/2014/main" id="{9BE84575-1ED9-463B-8BEA-CBD1F2FEA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58" name="Google Shape;358;p34">
                <a:extLst>
                  <a:ext uri="{FF2B5EF4-FFF2-40B4-BE49-F238E27FC236}">
                    <a16:creationId xmlns:a16="http://schemas.microsoft.com/office/drawing/2014/main" id="{AAB0D36E-38EE-BC62-6CED-79E046DA3812}"/>
                  </a:ext>
                </a:extLst>
              </p:cNvPr>
              <p:cNvSpPr txBox="1">
                <a:spLocks noGrp="1"/>
              </p:cNvSpPr>
              <p:nvPr>
                <p:ph type="body" idx="2"/>
              </p:nvPr>
            </p:nvSpPr>
            <p:spPr>
              <a:xfrm>
                <a:off x="27652" y="926121"/>
                <a:ext cx="9002047" cy="40316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Char char="●"/>
                </a:pPr>
                <a:r>
                  <a:rPr lang="en-US" sz="1600" b="1" noProof="0" dirty="0">
                    <a:solidFill>
                      <a:schemeClr val="dk2"/>
                    </a:solidFill>
                  </a:rPr>
                  <a:t>Proof-of-Concept Prototype Goals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Volatility3 automated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Volatility3 output prepared for an LLM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forwarding the processed output to an LLM and displaying the results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to recognize anomalies on its own in the best case</a:t>
                </a:r>
              </a:p>
              <a:p>
                <a:pPr marL="596900" lvl="1" indent="0">
                  <a:spcBef>
                    <a:spcPts val="0"/>
                  </a:spcBef>
                  <a:buClr>
                    <a:schemeClr val="dk2"/>
                  </a:buClr>
                  <a:buNone/>
                </a:pPr>
                <a:endParaRPr lang="en-US" sz="1600" noProof="0" dirty="0">
                  <a:solidFill>
                    <a:schemeClr val="dk2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Char char="●"/>
                </a:pPr>
                <a:r>
                  <a:rPr lang="en-US" sz="1600" b="1" noProof="0" dirty="0">
                    <a:solidFill>
                      <a:schemeClr val="dk2"/>
                    </a:solidFill>
                  </a:rPr>
                  <a:t>Result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Development of a </a:t>
                </a:r>
                <a:r>
                  <a:rPr lang="en-US" sz="1600" noProof="0" dirty="0" err="1">
                    <a:solidFill>
                      <a:schemeClr val="dk2"/>
                    </a:solidFill>
                  </a:rPr>
                  <a:t>Streamlit</a:t>
                </a:r>
                <a:r>
                  <a:rPr lang="en-US" sz="1600" noProof="0" dirty="0">
                    <a:solidFill>
                      <a:schemeClr val="dk2"/>
                    </a:solidFill>
                  </a:rPr>
                  <a:t> app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Available at: </a:t>
                </a:r>
                <a:r>
                  <a:rPr lang="en-US" sz="1600" noProof="0" dirty="0">
                    <a:solidFill>
                      <a:schemeClr val="dk2"/>
                    </a:solidFill>
                    <a:hlinkClick r:id="rId3"/>
                  </a:rPr>
                  <a:t>https://github.com/jan-hendrik-lang/MemoryInvestigator</a:t>
                </a:r>
                <a:endParaRPr lang="en-US" sz="1600" noProof="0" dirty="0">
                  <a:solidFill>
                    <a:schemeClr val="dk2"/>
                  </a:solidFill>
                </a:endParaRPr>
              </a:p>
              <a:p>
                <a:pPr marL="13970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None/>
                </a:pPr>
                <a:endParaRPr lang="en-US" sz="1600" noProof="0" dirty="0">
                  <a:solidFill>
                    <a:schemeClr val="dk2"/>
                  </a:solidFill>
                </a:endParaRPr>
              </a:p>
              <a:p>
                <a:pPr marL="457200" lvl="0" indent="-31750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Char char="●"/>
                </a:pPr>
                <a:r>
                  <a:rPr lang="en-US" sz="1600" b="1" noProof="0" dirty="0">
                    <a:solidFill>
                      <a:schemeClr val="dk2"/>
                    </a:solidFill>
                  </a:rPr>
                  <a:t>Features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Automation Volatility3 Version 2.8.0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Display and search of data as table and graph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Preparation of the data as a user-defined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noProof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1600" dirty="0"/>
                          <m:t>tree</m:t>
                        </m:r>
                        <m:r>
                          <m:rPr>
                            <m:nor/>
                          </m:rPr>
                          <a:rPr lang="en-US" sz="1600" dirty="0"/>
                          <m:t>−</m:t>
                        </m:r>
                        <m:r>
                          <m:rPr>
                            <m:nor/>
                          </m:rPr>
                          <a:rPr lang="en-US" sz="1600" dirty="0"/>
                          <m:t>of</m:t>
                        </m:r>
                        <m:r>
                          <m:rPr>
                            <m:nor/>
                          </m:rPr>
                          <a:rPr lang="en-US" sz="1600" dirty="0"/>
                          <m:t>−</m:t>
                        </m:r>
                        <m:r>
                          <m:rPr>
                            <m:nor/>
                          </m:rPr>
                          <a:rPr lang="en-US" sz="1600" dirty="0"/>
                          <m:t>table</m:t>
                        </m:r>
                      </m:e>
                      <m:sup>
                        <m:r>
                          <a:rPr lang="de-DE" sz="1600" b="0" i="1" noProof="0" smtClean="0">
                            <a:solidFill>
                              <a:schemeClr val="dk2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1600" noProof="0" dirty="0">
                    <a:solidFill>
                      <a:schemeClr val="dk2"/>
                    </a:solidFill>
                  </a:rPr>
                  <a:t> for further use of the LLM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LLM-supported analysis of the tree-of-table</a:t>
                </a:r>
              </a:p>
              <a:p>
                <a:pPr lvl="1">
                  <a:spcBef>
                    <a:spcPts val="0"/>
                  </a:spcBef>
                  <a:buClr>
                    <a:schemeClr val="dk2"/>
                  </a:buClr>
                  <a:buFont typeface="Courier New" panose="02070309020205020404" pitchFamily="49" charset="0"/>
                  <a:buChar char="o"/>
                </a:pPr>
                <a:r>
                  <a:rPr lang="en-US" sz="1600" noProof="0" dirty="0">
                    <a:solidFill>
                      <a:schemeClr val="dk2"/>
                    </a:solidFill>
                  </a:rPr>
                  <a:t>Dynamic creation of a RAG using PDF files or </a:t>
                </a:r>
                <a:r>
                  <a:rPr lang="en-US" sz="1600" noProof="0" dirty="0" err="1">
                    <a:solidFill>
                      <a:schemeClr val="dk2"/>
                    </a:solidFill>
                  </a:rPr>
                  <a:t>Malpedia</a:t>
                </a:r>
                <a:r>
                  <a:rPr lang="en-US" sz="1600" noProof="0" dirty="0">
                    <a:solidFill>
                      <a:schemeClr val="dk2"/>
                    </a:solidFill>
                  </a:rPr>
                  <a:t> Thread Reports</a:t>
                </a:r>
              </a:p>
            </p:txBody>
          </p:sp>
        </mc:Choice>
        <mc:Fallback xmlns="">
          <p:sp>
            <p:nvSpPr>
              <p:cNvPr id="358" name="Google Shape;358;p34">
                <a:extLst>
                  <a:ext uri="{FF2B5EF4-FFF2-40B4-BE49-F238E27FC236}">
                    <a16:creationId xmlns:a16="http://schemas.microsoft.com/office/drawing/2014/main" id="{AAB0D36E-38EE-BC62-6CED-79E046DA3812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2"/>
              </p:nvPr>
            </p:nvSpPr>
            <p:spPr>
              <a:xfrm>
                <a:off x="27652" y="926121"/>
                <a:ext cx="9002047" cy="4031636"/>
              </a:xfrm>
              <a:prstGeom prst="rect">
                <a:avLst/>
              </a:prstGeom>
              <a:blipFill>
                <a:blip r:embed="rId4"/>
                <a:stretch>
                  <a:fillRect b="-21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Google Shape;358;p34">
            <a:extLst>
              <a:ext uri="{FF2B5EF4-FFF2-40B4-BE49-F238E27FC236}">
                <a16:creationId xmlns:a16="http://schemas.microsoft.com/office/drawing/2014/main" id="{D903DDF1-0AE7-94E2-259C-6600DCF57E16}"/>
              </a:ext>
            </a:extLst>
          </p:cNvPr>
          <p:cNvSpPr txBox="1">
            <a:spLocks/>
          </p:cNvSpPr>
          <p:nvPr/>
        </p:nvSpPr>
        <p:spPr>
          <a:xfrm>
            <a:off x="114301" y="4890735"/>
            <a:ext cx="8410902" cy="24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139700" indent="0">
              <a:buClr>
                <a:schemeClr val="dk2"/>
              </a:buClr>
              <a:buNone/>
            </a:pPr>
            <a:r>
              <a:rPr lang="en-US" sz="600" noProof="0" dirty="0"/>
              <a:t>[1] D. Ji et al., “Tree-of-Table: Unleashing the Power of LLMs for Enhanced Large-Scale Table Understanding,” 2024, </a:t>
            </a:r>
            <a:r>
              <a:rPr lang="en-US" sz="600" noProof="0" dirty="0" err="1"/>
              <a:t>arXiv</a:t>
            </a:r>
            <a:r>
              <a:rPr lang="en-US" sz="600" noProof="0" dirty="0"/>
              <a:t>. </a:t>
            </a:r>
            <a:r>
              <a:rPr lang="en-US" sz="600" noProof="0" dirty="0" err="1"/>
              <a:t>doi</a:t>
            </a:r>
            <a:r>
              <a:rPr lang="en-US" sz="600" noProof="0" dirty="0"/>
              <a:t>: 10.48550/ARXIV.2411.08516.</a:t>
            </a:r>
          </a:p>
        </p:txBody>
      </p:sp>
      <p:grpSp>
        <p:nvGrpSpPr>
          <p:cNvPr id="5" name="Google Shape;193;p1">
            <a:extLst>
              <a:ext uri="{FF2B5EF4-FFF2-40B4-BE49-F238E27FC236}">
                <a16:creationId xmlns:a16="http://schemas.microsoft.com/office/drawing/2014/main" id="{D8C1BCC3-353E-9962-3C72-0BCDA8738BEF}"/>
              </a:ext>
            </a:extLst>
          </p:cNvPr>
          <p:cNvGrpSpPr/>
          <p:nvPr/>
        </p:nvGrpSpPr>
        <p:grpSpPr>
          <a:xfrm>
            <a:off x="1" y="-928"/>
            <a:ext cx="5527661" cy="914637"/>
            <a:chOff x="0" y="2210131"/>
            <a:chExt cx="7370215" cy="1219516"/>
          </a:xfrm>
        </p:grpSpPr>
        <p:sp>
          <p:nvSpPr>
            <p:cNvPr id="6" name="Google Shape;194;p1">
              <a:extLst>
                <a:ext uri="{FF2B5EF4-FFF2-40B4-BE49-F238E27FC236}">
                  <a16:creationId xmlns:a16="http://schemas.microsoft.com/office/drawing/2014/main" id="{4D660F4B-F4AF-BFDC-0452-93BB229B7689}"/>
                </a:ext>
              </a:extLst>
            </p:cNvPr>
            <p:cNvSpPr/>
            <p:nvPr/>
          </p:nvSpPr>
          <p:spPr>
            <a:xfrm>
              <a:off x="0" y="2286862"/>
              <a:ext cx="619432" cy="1142785"/>
            </a:xfrm>
            <a:prstGeom prst="rect">
              <a:avLst/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7" name="Google Shape;195;p1">
              <a:extLst>
                <a:ext uri="{FF2B5EF4-FFF2-40B4-BE49-F238E27FC236}">
                  <a16:creationId xmlns:a16="http://schemas.microsoft.com/office/drawing/2014/main" id="{6846CA1C-E7EF-F4C1-8EAC-D6D6928C2570}"/>
                </a:ext>
              </a:extLst>
            </p:cNvPr>
            <p:cNvSpPr/>
            <p:nvPr/>
          </p:nvSpPr>
          <p:spPr>
            <a:xfrm>
              <a:off x="1409514" y="2212407"/>
              <a:ext cx="5960701" cy="979530"/>
            </a:xfrm>
            <a:prstGeom prst="homePlate">
              <a:avLst>
                <a:gd name="adj" fmla="val 50000"/>
              </a:avLst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8" name="Google Shape;196;p1">
              <a:extLst>
                <a:ext uri="{FF2B5EF4-FFF2-40B4-BE49-F238E27FC236}">
                  <a16:creationId xmlns:a16="http://schemas.microsoft.com/office/drawing/2014/main" id="{7CC5163D-3128-EA30-3A88-46404CAD4153}"/>
                </a:ext>
              </a:extLst>
            </p:cNvPr>
            <p:cNvSpPr/>
            <p:nvPr/>
          </p:nvSpPr>
          <p:spPr>
            <a:xfrm>
              <a:off x="602805" y="2210131"/>
              <a:ext cx="821213" cy="1219515"/>
            </a:xfrm>
            <a:custGeom>
              <a:avLst/>
              <a:gdLst/>
              <a:ahLst/>
              <a:cxnLst/>
              <a:rect l="l" t="t" r="r" b="b"/>
              <a:pathLst>
                <a:path w="821213" h="1013412" extrusionOk="0">
                  <a:moveTo>
                    <a:pt x="5824" y="58242"/>
                  </a:moveTo>
                  <a:lnTo>
                    <a:pt x="821213" y="0"/>
                  </a:lnTo>
                  <a:lnTo>
                    <a:pt x="809564" y="824125"/>
                  </a:lnTo>
                  <a:lnTo>
                    <a:pt x="0" y="1013412"/>
                  </a:lnTo>
                  <a:cubicBezTo>
                    <a:pt x="1941" y="695022"/>
                    <a:pt x="3883" y="376632"/>
                    <a:pt x="5824" y="58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B2B2">
                    <a:shade val="30000"/>
                    <a:satMod val="115000"/>
                  </a:srgbClr>
                </a:gs>
                <a:gs pos="50000">
                  <a:srgbClr val="F6B2B2">
                    <a:shade val="67500"/>
                    <a:satMod val="115000"/>
                  </a:srgbClr>
                </a:gs>
                <a:gs pos="100000">
                  <a:srgbClr val="F6B2B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0" name="Google Shape;198;p1">
              <a:extLst>
                <a:ext uri="{FF2B5EF4-FFF2-40B4-BE49-F238E27FC236}">
                  <a16:creationId xmlns:a16="http://schemas.microsoft.com/office/drawing/2014/main" id="{88FAB9B8-AF97-BC0D-7AC5-C2BD6266A4A0}"/>
                </a:ext>
              </a:extLst>
            </p:cNvPr>
            <p:cNvSpPr/>
            <p:nvPr/>
          </p:nvSpPr>
          <p:spPr>
            <a:xfrm rot="10800000">
              <a:off x="1328142" y="3181258"/>
              <a:ext cx="5239175" cy="247754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1" name="Google Shape;201;p1">
              <a:extLst>
                <a:ext uri="{FF2B5EF4-FFF2-40B4-BE49-F238E27FC236}">
                  <a16:creationId xmlns:a16="http://schemas.microsoft.com/office/drawing/2014/main" id="{9E3D2BEA-29A1-9825-A993-3A783E39BA4E}"/>
                </a:ext>
              </a:extLst>
            </p:cNvPr>
            <p:cNvSpPr txBox="1"/>
            <p:nvPr/>
          </p:nvSpPr>
          <p:spPr>
            <a:xfrm>
              <a:off x="1559383" y="2503332"/>
              <a:ext cx="489221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Methods: </a:t>
              </a:r>
              <a:r>
                <a:rPr lang="en-US" sz="1350" dirty="0" err="1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MemoryInvestigator</a:t>
              </a:r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 </a:t>
              </a:r>
              <a:endParaRPr sz="1050" dirty="0"/>
            </a:p>
          </p:txBody>
        </p:sp>
      </p:grpSp>
      <p:pic>
        <p:nvPicPr>
          <p:cNvPr id="12" name="Grafik 11" descr="Ein Bild, das Schrift, Grafiken, Logo, Text enthält.&#10;&#10;KI-generierte Inhalte können fehlerhaft sein.">
            <a:extLst>
              <a:ext uri="{FF2B5EF4-FFF2-40B4-BE49-F238E27FC236}">
                <a16:creationId xmlns:a16="http://schemas.microsoft.com/office/drawing/2014/main" id="{E1ABB96B-F025-2601-DACE-406561B0DF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551" y="193823"/>
            <a:ext cx="342900" cy="3429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32D92C22-CA42-14BA-1DF2-6E4FA1C82442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7/18</a:t>
            </a:r>
          </a:p>
        </p:txBody>
      </p:sp>
    </p:spTree>
    <p:extLst>
      <p:ext uri="{BB962C8B-B14F-4D97-AF65-F5344CB8AC3E}">
        <p14:creationId xmlns:p14="http://schemas.microsoft.com/office/powerpoint/2010/main" val="12423660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22A0CFB9-5778-1789-EB00-CD6CA2A26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">
            <a:extLst>
              <a:ext uri="{FF2B5EF4-FFF2-40B4-BE49-F238E27FC236}">
                <a16:creationId xmlns:a16="http://schemas.microsoft.com/office/drawing/2014/main" id="{4A84CF5C-9E2F-C965-DB6A-602376C89AC7}"/>
              </a:ext>
            </a:extLst>
          </p:cNvPr>
          <p:cNvGrpSpPr/>
          <p:nvPr/>
        </p:nvGrpSpPr>
        <p:grpSpPr>
          <a:xfrm>
            <a:off x="1" y="-928"/>
            <a:ext cx="5527661" cy="914637"/>
            <a:chOff x="0" y="2210131"/>
            <a:chExt cx="7370215" cy="1219516"/>
          </a:xfrm>
        </p:grpSpPr>
        <p:sp>
          <p:nvSpPr>
            <p:cNvPr id="194" name="Google Shape;194;p1">
              <a:extLst>
                <a:ext uri="{FF2B5EF4-FFF2-40B4-BE49-F238E27FC236}">
                  <a16:creationId xmlns:a16="http://schemas.microsoft.com/office/drawing/2014/main" id="{8AF6B395-8C4D-75CD-8597-256392109148}"/>
                </a:ext>
              </a:extLst>
            </p:cNvPr>
            <p:cNvSpPr/>
            <p:nvPr/>
          </p:nvSpPr>
          <p:spPr>
            <a:xfrm>
              <a:off x="0" y="2286862"/>
              <a:ext cx="619432" cy="1142785"/>
            </a:xfrm>
            <a:prstGeom prst="rect">
              <a:avLst/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195" name="Google Shape;195;p1">
              <a:extLst>
                <a:ext uri="{FF2B5EF4-FFF2-40B4-BE49-F238E27FC236}">
                  <a16:creationId xmlns:a16="http://schemas.microsoft.com/office/drawing/2014/main" id="{156A4C21-6F05-F3A7-F650-9BEDA146DE1F}"/>
                </a:ext>
              </a:extLst>
            </p:cNvPr>
            <p:cNvSpPr/>
            <p:nvPr/>
          </p:nvSpPr>
          <p:spPr>
            <a:xfrm>
              <a:off x="1409514" y="2212407"/>
              <a:ext cx="5960701" cy="979530"/>
            </a:xfrm>
            <a:prstGeom prst="homePlate">
              <a:avLst>
                <a:gd name="adj" fmla="val 50000"/>
              </a:avLst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196" name="Google Shape;196;p1">
              <a:extLst>
                <a:ext uri="{FF2B5EF4-FFF2-40B4-BE49-F238E27FC236}">
                  <a16:creationId xmlns:a16="http://schemas.microsoft.com/office/drawing/2014/main" id="{6814DA6D-4F25-18A9-98F4-987503B1FB0D}"/>
                </a:ext>
              </a:extLst>
            </p:cNvPr>
            <p:cNvSpPr/>
            <p:nvPr/>
          </p:nvSpPr>
          <p:spPr>
            <a:xfrm>
              <a:off x="602805" y="2210131"/>
              <a:ext cx="821213" cy="1219515"/>
            </a:xfrm>
            <a:custGeom>
              <a:avLst/>
              <a:gdLst/>
              <a:ahLst/>
              <a:cxnLst/>
              <a:rect l="l" t="t" r="r" b="b"/>
              <a:pathLst>
                <a:path w="821213" h="1013412" extrusionOk="0">
                  <a:moveTo>
                    <a:pt x="5824" y="58242"/>
                  </a:moveTo>
                  <a:lnTo>
                    <a:pt x="821213" y="0"/>
                  </a:lnTo>
                  <a:lnTo>
                    <a:pt x="809564" y="824125"/>
                  </a:lnTo>
                  <a:lnTo>
                    <a:pt x="0" y="1013412"/>
                  </a:lnTo>
                  <a:cubicBezTo>
                    <a:pt x="1941" y="695022"/>
                    <a:pt x="3883" y="376632"/>
                    <a:pt x="5824" y="58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B2B2">
                    <a:shade val="30000"/>
                    <a:satMod val="115000"/>
                  </a:srgbClr>
                </a:gs>
                <a:gs pos="50000">
                  <a:srgbClr val="F6B2B2">
                    <a:shade val="67500"/>
                    <a:satMod val="115000"/>
                  </a:srgbClr>
                </a:gs>
                <a:gs pos="100000">
                  <a:srgbClr val="F6B2B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98" name="Google Shape;198;p1">
              <a:extLst>
                <a:ext uri="{FF2B5EF4-FFF2-40B4-BE49-F238E27FC236}">
                  <a16:creationId xmlns:a16="http://schemas.microsoft.com/office/drawing/2014/main" id="{34A33ED7-A3A9-C111-C7A1-749FF5A42C86}"/>
                </a:ext>
              </a:extLst>
            </p:cNvPr>
            <p:cNvSpPr/>
            <p:nvPr/>
          </p:nvSpPr>
          <p:spPr>
            <a:xfrm rot="10800000">
              <a:off x="1328142" y="3181258"/>
              <a:ext cx="5239175" cy="247754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01" name="Google Shape;201;p1">
              <a:extLst>
                <a:ext uri="{FF2B5EF4-FFF2-40B4-BE49-F238E27FC236}">
                  <a16:creationId xmlns:a16="http://schemas.microsoft.com/office/drawing/2014/main" id="{3C9BF70E-725B-9C7F-A194-7E8003216259}"/>
                </a:ext>
              </a:extLst>
            </p:cNvPr>
            <p:cNvSpPr txBox="1"/>
            <p:nvPr/>
          </p:nvSpPr>
          <p:spPr>
            <a:xfrm>
              <a:off x="1559383" y="2503332"/>
              <a:ext cx="489221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Methods: Tree-of-Table </a:t>
              </a:r>
              <a:endParaRPr lang="en-US" sz="1050" dirty="0"/>
            </a:p>
          </p:txBody>
        </p:sp>
      </p:grpSp>
      <p:pic>
        <p:nvPicPr>
          <p:cNvPr id="15" name="Grafik 14" descr="Ein Bild, das Schrift, Grafiken, Logo, Text enthält.&#10;&#10;KI-generierte Inhalte können fehlerhaft sein.">
            <a:extLst>
              <a:ext uri="{FF2B5EF4-FFF2-40B4-BE49-F238E27FC236}">
                <a16:creationId xmlns:a16="http://schemas.microsoft.com/office/drawing/2014/main" id="{745C62E1-B286-4C94-5938-9783C8D3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51" y="193823"/>
            <a:ext cx="342900" cy="342900"/>
          </a:xfrm>
          <a:prstGeom prst="rect">
            <a:avLst/>
          </a:prstGeom>
        </p:spPr>
      </p:pic>
      <p:pic>
        <p:nvPicPr>
          <p:cNvPr id="6" name="Grafik 5" descr="Ein Bild, das Text, Diagramm, Plan, Screenshot enthält.&#10;&#10;KI-generierte Inhalte können fehlerhaft sein.">
            <a:extLst>
              <a:ext uri="{FF2B5EF4-FFF2-40B4-BE49-F238E27FC236}">
                <a16:creationId xmlns:a16="http://schemas.microsoft.com/office/drawing/2014/main" id="{FFF32E01-2B4B-FE54-7BE4-32448341A12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020614" y="109785"/>
            <a:ext cx="2460491" cy="5033715"/>
          </a:xfrm>
          <a:prstGeom prst="rect">
            <a:avLst/>
          </a:prstGeom>
        </p:spPr>
      </p:pic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D5A798BD-ECBC-A859-CF27-F0C60C4E1DF6}"/>
              </a:ext>
            </a:extLst>
          </p:cNvPr>
          <p:cNvGrpSpPr/>
          <p:nvPr/>
        </p:nvGrpSpPr>
        <p:grpSpPr>
          <a:xfrm>
            <a:off x="393933" y="878122"/>
            <a:ext cx="2502654" cy="4098811"/>
            <a:chOff x="6036526" y="193823"/>
            <a:chExt cx="2941912" cy="4818222"/>
          </a:xfrm>
        </p:grpSpPr>
        <p:sp>
          <p:nvSpPr>
            <p:cNvPr id="5" name="Rechteck: abgerundete Ecken 4">
              <a:extLst>
                <a:ext uri="{FF2B5EF4-FFF2-40B4-BE49-F238E27FC236}">
                  <a16:creationId xmlns:a16="http://schemas.microsoft.com/office/drawing/2014/main" id="{C0FAFA89-5D16-A650-E877-549055A95339}"/>
                </a:ext>
              </a:extLst>
            </p:cNvPr>
            <p:cNvSpPr/>
            <p:nvPr/>
          </p:nvSpPr>
          <p:spPr>
            <a:xfrm>
              <a:off x="6036527" y="1146815"/>
              <a:ext cx="2941911" cy="8191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Extract from </a:t>
              </a:r>
              <a:r>
                <a:rPr lang="en-GB" sz="1050" b="1" dirty="0" err="1"/>
                <a:t>psscan</a:t>
              </a:r>
              <a:endParaRPr lang="en-GB" sz="1050" b="1" dirty="0"/>
            </a:p>
            <a:p>
              <a:pPr algn="ctr"/>
              <a:r>
                <a:rPr lang="en-GB" sz="1050" dirty="0"/>
                <a:t>(PID, PPID, </a:t>
              </a:r>
              <a:r>
                <a:rPr lang="de-DE" sz="1050" dirty="0" err="1"/>
                <a:t>ImageFileName</a:t>
              </a:r>
              <a:r>
                <a:rPr lang="de-DE" sz="1050" dirty="0"/>
                <a:t>, </a:t>
              </a:r>
              <a:r>
                <a:rPr lang="de-DE" sz="1050" dirty="0" err="1"/>
                <a:t>CreateTime</a:t>
              </a:r>
              <a:r>
                <a:rPr lang="de-DE" sz="1050" dirty="0"/>
                <a:t>, </a:t>
              </a:r>
              <a:r>
                <a:rPr lang="de-DE" sz="1050" dirty="0" err="1"/>
                <a:t>ExitTime</a:t>
              </a:r>
              <a:r>
                <a:rPr lang="en-GB" sz="1050" dirty="0"/>
                <a:t>)</a:t>
              </a: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BC2B19BC-0270-B211-238C-479BE4ED3B49}"/>
                </a:ext>
              </a:extLst>
            </p:cNvPr>
            <p:cNvSpPr/>
            <p:nvPr/>
          </p:nvSpPr>
          <p:spPr>
            <a:xfrm>
              <a:off x="7113200" y="193823"/>
              <a:ext cx="788566" cy="78856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Start</a:t>
              </a:r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FEAF7F61-058F-9786-802F-520F1D06D6EA}"/>
                </a:ext>
              </a:extLst>
            </p:cNvPr>
            <p:cNvSpPr/>
            <p:nvPr/>
          </p:nvSpPr>
          <p:spPr>
            <a:xfrm>
              <a:off x="7113200" y="4192895"/>
              <a:ext cx="788400" cy="81915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dirty="0"/>
                <a:t>End</a:t>
              </a:r>
            </a:p>
          </p:txBody>
        </p:sp>
        <p:sp>
          <p:nvSpPr>
            <p:cNvPr id="12" name="Rechteck: abgerundete Ecken 11">
              <a:extLst>
                <a:ext uri="{FF2B5EF4-FFF2-40B4-BE49-F238E27FC236}">
                  <a16:creationId xmlns:a16="http://schemas.microsoft.com/office/drawing/2014/main" id="{5FCF9CD6-C825-CE3B-A8E5-AF64827DFBE6}"/>
                </a:ext>
              </a:extLst>
            </p:cNvPr>
            <p:cNvSpPr/>
            <p:nvPr/>
          </p:nvSpPr>
          <p:spPr>
            <a:xfrm>
              <a:off x="6036526" y="3177535"/>
              <a:ext cx="2941911" cy="8191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File Enrichment</a:t>
              </a:r>
            </a:p>
            <a:p>
              <a:pPr algn="ctr"/>
              <a:r>
                <a:rPr lang="en-GB" sz="1050" dirty="0" err="1"/>
                <a:t>cmdline</a:t>
              </a:r>
              <a:r>
                <a:rPr lang="en-GB" sz="1050" dirty="0"/>
                <a:t>, </a:t>
              </a:r>
              <a:r>
                <a:rPr lang="en-GB" sz="1050" dirty="0" err="1"/>
                <a:t>dlllist</a:t>
              </a:r>
              <a:r>
                <a:rPr lang="en-GB" sz="1050" dirty="0"/>
                <a:t>, handles, …</a:t>
              </a:r>
            </a:p>
            <a:p>
              <a:pPr algn="ctr"/>
              <a:r>
                <a:rPr lang="en-GB" sz="1050" dirty="0"/>
                <a:t>data from </a:t>
              </a:r>
              <a:r>
                <a:rPr lang="de-DE" sz="1050" dirty="0" err="1"/>
                <a:t>pre-selected</a:t>
              </a:r>
              <a:r>
                <a:rPr lang="de-DE" sz="1050" dirty="0"/>
                <a:t> </a:t>
              </a:r>
              <a:r>
                <a:rPr lang="de-DE" sz="1050" dirty="0" err="1"/>
                <a:t>fields</a:t>
              </a:r>
              <a:r>
                <a:rPr lang="en-GB" sz="1050" dirty="0"/>
                <a:t> 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C5B58942-DB08-C88E-FEF8-B691D236DEAD}"/>
                </a:ext>
              </a:extLst>
            </p:cNvPr>
            <p:cNvSpPr/>
            <p:nvPr/>
          </p:nvSpPr>
          <p:spPr>
            <a:xfrm>
              <a:off x="6036526" y="2162175"/>
              <a:ext cx="2941911" cy="81915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50" b="1" dirty="0"/>
                <a:t>Build Tree</a:t>
              </a:r>
            </a:p>
            <a:p>
              <a:pPr algn="ctr"/>
              <a:r>
                <a:rPr lang="de-DE" sz="1050" dirty="0"/>
                <a:t>PID: </a:t>
              </a:r>
              <a:r>
                <a:rPr lang="de-DE" sz="1050" dirty="0" err="1"/>
                <a:t>node</a:t>
              </a:r>
              <a:br>
                <a:rPr lang="de-DE" sz="1050" dirty="0"/>
              </a:br>
              <a:r>
                <a:rPr lang="de-DE" sz="1050" dirty="0"/>
                <a:t>PPID: </a:t>
              </a:r>
              <a:r>
                <a:rPr lang="de-DE" sz="1050" dirty="0" err="1"/>
                <a:t>parent-child</a:t>
              </a:r>
              <a:r>
                <a:rPr lang="de-DE" sz="1050" dirty="0"/>
                <a:t> </a:t>
              </a:r>
              <a:r>
                <a:rPr lang="de-DE" sz="1050" dirty="0" err="1"/>
                <a:t>relationship</a:t>
              </a:r>
              <a:endParaRPr lang="en-GB" sz="1050" dirty="0"/>
            </a:p>
          </p:txBody>
        </p: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256EC4BB-2E01-786C-1AAA-F7FA5E9AB957}"/>
                </a:ext>
              </a:extLst>
            </p:cNvPr>
            <p:cNvCxnSpPr>
              <a:cxnSpLocks/>
              <a:stCxn id="7" idx="4"/>
              <a:endCxn id="5" idx="0"/>
            </p:cNvCxnSpPr>
            <p:nvPr/>
          </p:nvCxnSpPr>
          <p:spPr>
            <a:xfrm>
              <a:off x="7507483" y="982389"/>
              <a:ext cx="0" cy="1644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mit Pfeil 19">
              <a:extLst>
                <a:ext uri="{FF2B5EF4-FFF2-40B4-BE49-F238E27FC236}">
                  <a16:creationId xmlns:a16="http://schemas.microsoft.com/office/drawing/2014/main" id="{8C1B0789-69B4-01D4-7E22-76FC27AFDD14}"/>
                </a:ext>
              </a:extLst>
            </p:cNvPr>
            <p:cNvCxnSpPr>
              <a:stCxn id="5" idx="2"/>
              <a:endCxn id="13" idx="0"/>
            </p:cNvCxnSpPr>
            <p:nvPr/>
          </p:nvCxnSpPr>
          <p:spPr>
            <a:xfrm flipH="1">
              <a:off x="7507482" y="1965965"/>
              <a:ext cx="1" cy="19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mit Pfeil 21">
              <a:extLst>
                <a:ext uri="{FF2B5EF4-FFF2-40B4-BE49-F238E27FC236}">
                  <a16:creationId xmlns:a16="http://schemas.microsoft.com/office/drawing/2014/main" id="{4B22C4A2-D301-99B5-8D6E-CA8F07C02E50}"/>
                </a:ext>
              </a:extLst>
            </p:cNvPr>
            <p:cNvCxnSpPr>
              <a:stCxn id="13" idx="2"/>
              <a:endCxn id="12" idx="0"/>
            </p:cNvCxnSpPr>
            <p:nvPr/>
          </p:nvCxnSpPr>
          <p:spPr>
            <a:xfrm>
              <a:off x="7507482" y="2981325"/>
              <a:ext cx="0" cy="19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mit Pfeil 23">
              <a:extLst>
                <a:ext uri="{FF2B5EF4-FFF2-40B4-BE49-F238E27FC236}">
                  <a16:creationId xmlns:a16="http://schemas.microsoft.com/office/drawing/2014/main" id="{9394727D-4271-5EED-3D55-759EB1C47F8B}"/>
                </a:ext>
              </a:extLst>
            </p:cNvPr>
            <p:cNvCxnSpPr>
              <a:cxnSpLocks/>
              <a:stCxn id="12" idx="2"/>
              <a:endCxn id="8" idx="0"/>
            </p:cNvCxnSpPr>
            <p:nvPr/>
          </p:nvCxnSpPr>
          <p:spPr>
            <a:xfrm flipH="1">
              <a:off x="7507400" y="3996685"/>
              <a:ext cx="82" cy="1962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feld 8">
            <a:extLst>
              <a:ext uri="{FF2B5EF4-FFF2-40B4-BE49-F238E27FC236}">
                <a16:creationId xmlns:a16="http://schemas.microsoft.com/office/drawing/2014/main" id="{1BCE4228-184E-B4A8-39F6-A8160B1619B3}"/>
              </a:ext>
            </a:extLst>
          </p:cNvPr>
          <p:cNvSpPr txBox="1"/>
          <p:nvPr/>
        </p:nvSpPr>
        <p:spPr>
          <a:xfrm>
            <a:off x="3043562" y="2112244"/>
            <a:ext cx="54970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39700">
              <a:buClr>
                <a:schemeClr val="dk2"/>
              </a:buClr>
              <a:buSzPts val="1400"/>
            </a:pPr>
            <a:r>
              <a:rPr lang="de-DE" b="1" dirty="0"/>
              <a:t>Volatility3 Modules: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endParaRPr lang="de-DE" dirty="0"/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de-DE" dirty="0" err="1"/>
              <a:t>Process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 like </a:t>
            </a:r>
            <a:r>
              <a:rPr lang="de-DE" i="1" dirty="0" err="1"/>
              <a:t>psscan</a:t>
            </a:r>
            <a:r>
              <a:rPr lang="de-DE" i="1" dirty="0"/>
              <a:t>, </a:t>
            </a:r>
            <a:r>
              <a:rPr lang="de-DE" i="1" dirty="0" err="1"/>
              <a:t>cmdline</a:t>
            </a:r>
            <a:r>
              <a:rPr lang="de-DE" i="1" dirty="0"/>
              <a:t>, </a:t>
            </a:r>
            <a:r>
              <a:rPr lang="de-DE" i="1" dirty="0" err="1"/>
              <a:t>dlllist</a:t>
            </a:r>
            <a:r>
              <a:rPr lang="de-DE" dirty="0"/>
              <a:t>.</a:t>
            </a:r>
          </a:p>
          <a:p>
            <a:pPr marL="457200" lvl="2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de-DE" dirty="0"/>
              <a:t>Network </a:t>
            </a:r>
            <a:r>
              <a:rPr lang="de-DE" dirty="0" err="1"/>
              <a:t>modules</a:t>
            </a:r>
            <a:r>
              <a:rPr lang="de-DE" dirty="0"/>
              <a:t> like </a:t>
            </a:r>
            <a:r>
              <a:rPr lang="de-DE" i="1" dirty="0" err="1"/>
              <a:t>netscan</a:t>
            </a:r>
            <a:r>
              <a:rPr lang="de-DE" dirty="0"/>
              <a:t>.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de-DE" dirty="0"/>
              <a:t>Malware-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plugins</a:t>
            </a:r>
            <a:r>
              <a:rPr lang="de-DE" dirty="0"/>
              <a:t> like </a:t>
            </a:r>
            <a:r>
              <a:rPr lang="de-DE" i="1" dirty="0" err="1"/>
              <a:t>malfind</a:t>
            </a:r>
            <a:r>
              <a:rPr lang="de-DE" i="1" dirty="0"/>
              <a:t>, </a:t>
            </a:r>
            <a:r>
              <a:rPr lang="de-DE" i="1" dirty="0" err="1"/>
              <a:t>processghosting</a:t>
            </a:r>
            <a:r>
              <a:rPr lang="de-DE" i="1" dirty="0"/>
              <a:t>, </a:t>
            </a:r>
            <a:r>
              <a:rPr lang="de-DE" i="1" dirty="0" err="1"/>
              <a:t>suspicious_threads</a:t>
            </a:r>
            <a:r>
              <a:rPr lang="de-DE" dirty="0"/>
              <a:t>.</a:t>
            </a:r>
          </a:p>
          <a:p>
            <a:pPr marL="457200" indent="-317500">
              <a:buClr>
                <a:schemeClr val="dk2"/>
              </a:buClr>
              <a:buSzPts val="1400"/>
              <a:buFont typeface="Roboto"/>
              <a:buChar char="●"/>
            </a:pPr>
            <a:r>
              <a:rPr lang="de-DE" dirty="0"/>
              <a:t>Privilege and </a:t>
            </a:r>
            <a:r>
              <a:rPr lang="de-DE" dirty="0" err="1"/>
              <a:t>persistence</a:t>
            </a:r>
            <a:r>
              <a:rPr lang="de-DE" dirty="0"/>
              <a:t> </a:t>
            </a:r>
            <a:r>
              <a:rPr lang="de-DE" dirty="0" err="1"/>
              <a:t>indicators</a:t>
            </a:r>
            <a:r>
              <a:rPr lang="de-DE" dirty="0"/>
              <a:t> like </a:t>
            </a:r>
            <a:r>
              <a:rPr lang="de-DE" i="1" dirty="0" err="1"/>
              <a:t>getsids</a:t>
            </a:r>
            <a:r>
              <a:rPr lang="de-DE" dirty="0"/>
              <a:t> and </a:t>
            </a:r>
            <a:r>
              <a:rPr lang="de-DE" i="1" dirty="0" err="1"/>
              <a:t>svcdiff</a:t>
            </a:r>
            <a:r>
              <a:rPr lang="de-DE" dirty="0"/>
              <a:t>.</a:t>
            </a:r>
            <a:endParaRPr lang="en-US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3BB2E8A0-B7B0-8507-AD34-F5EE3B6659FB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8/18</a:t>
            </a:r>
          </a:p>
        </p:txBody>
      </p:sp>
    </p:spTree>
    <p:extLst>
      <p:ext uri="{BB962C8B-B14F-4D97-AF65-F5344CB8AC3E}">
        <p14:creationId xmlns:p14="http://schemas.microsoft.com/office/powerpoint/2010/main" val="1287607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1D6172BB-BEA9-80ED-9C0A-1537A0C98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93;p1">
            <a:extLst>
              <a:ext uri="{FF2B5EF4-FFF2-40B4-BE49-F238E27FC236}">
                <a16:creationId xmlns:a16="http://schemas.microsoft.com/office/drawing/2014/main" id="{9A6CBD32-9539-32D2-7BDB-C82831F3BC2E}"/>
              </a:ext>
            </a:extLst>
          </p:cNvPr>
          <p:cNvGrpSpPr/>
          <p:nvPr/>
        </p:nvGrpSpPr>
        <p:grpSpPr>
          <a:xfrm>
            <a:off x="1" y="-928"/>
            <a:ext cx="5527661" cy="914637"/>
            <a:chOff x="0" y="2210131"/>
            <a:chExt cx="7370215" cy="1219516"/>
          </a:xfrm>
        </p:grpSpPr>
        <p:sp>
          <p:nvSpPr>
            <p:cNvPr id="194" name="Google Shape;194;p1">
              <a:extLst>
                <a:ext uri="{FF2B5EF4-FFF2-40B4-BE49-F238E27FC236}">
                  <a16:creationId xmlns:a16="http://schemas.microsoft.com/office/drawing/2014/main" id="{A35B8EA8-9101-5D51-55D5-B94CDDB227BA}"/>
                </a:ext>
              </a:extLst>
            </p:cNvPr>
            <p:cNvSpPr/>
            <p:nvPr/>
          </p:nvSpPr>
          <p:spPr>
            <a:xfrm>
              <a:off x="0" y="2286862"/>
              <a:ext cx="619432" cy="1142785"/>
            </a:xfrm>
            <a:prstGeom prst="rect">
              <a:avLst/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195" name="Google Shape;195;p1">
              <a:extLst>
                <a:ext uri="{FF2B5EF4-FFF2-40B4-BE49-F238E27FC236}">
                  <a16:creationId xmlns:a16="http://schemas.microsoft.com/office/drawing/2014/main" id="{75289672-93D4-C96A-A1A2-F1441A07E71E}"/>
                </a:ext>
              </a:extLst>
            </p:cNvPr>
            <p:cNvSpPr/>
            <p:nvPr/>
          </p:nvSpPr>
          <p:spPr>
            <a:xfrm>
              <a:off x="1409514" y="2212407"/>
              <a:ext cx="5960701" cy="979530"/>
            </a:xfrm>
            <a:prstGeom prst="homePlate">
              <a:avLst>
                <a:gd name="adj" fmla="val 50000"/>
              </a:avLst>
            </a:prstGeom>
            <a:solidFill>
              <a:srgbClr val="F6B2B2"/>
            </a:soli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 dirty="0">
                <a:solidFill>
                  <a:schemeClr val="lt1"/>
                </a:solidFill>
              </a:endParaRPr>
            </a:p>
          </p:txBody>
        </p:sp>
        <p:sp>
          <p:nvSpPr>
            <p:cNvPr id="196" name="Google Shape;196;p1">
              <a:extLst>
                <a:ext uri="{FF2B5EF4-FFF2-40B4-BE49-F238E27FC236}">
                  <a16:creationId xmlns:a16="http://schemas.microsoft.com/office/drawing/2014/main" id="{896EE80E-0384-BD6F-1C94-0DCB2E7C8039}"/>
                </a:ext>
              </a:extLst>
            </p:cNvPr>
            <p:cNvSpPr/>
            <p:nvPr/>
          </p:nvSpPr>
          <p:spPr>
            <a:xfrm>
              <a:off x="602805" y="2210131"/>
              <a:ext cx="821213" cy="1219515"/>
            </a:xfrm>
            <a:custGeom>
              <a:avLst/>
              <a:gdLst/>
              <a:ahLst/>
              <a:cxnLst/>
              <a:rect l="l" t="t" r="r" b="b"/>
              <a:pathLst>
                <a:path w="821213" h="1013412" extrusionOk="0">
                  <a:moveTo>
                    <a:pt x="5824" y="58242"/>
                  </a:moveTo>
                  <a:lnTo>
                    <a:pt x="821213" y="0"/>
                  </a:lnTo>
                  <a:lnTo>
                    <a:pt x="809564" y="824125"/>
                  </a:lnTo>
                  <a:lnTo>
                    <a:pt x="0" y="1013412"/>
                  </a:lnTo>
                  <a:cubicBezTo>
                    <a:pt x="1941" y="695022"/>
                    <a:pt x="3883" y="376632"/>
                    <a:pt x="5824" y="582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6B2B2">
                    <a:shade val="30000"/>
                    <a:satMod val="115000"/>
                  </a:srgbClr>
                </a:gs>
                <a:gs pos="50000">
                  <a:srgbClr val="F6B2B2">
                    <a:shade val="67500"/>
                    <a:satMod val="115000"/>
                  </a:srgbClr>
                </a:gs>
                <a:gs pos="100000">
                  <a:srgbClr val="F6B2B2">
                    <a:shade val="100000"/>
                    <a:satMod val="115000"/>
                  </a:srgbClr>
                </a:gs>
              </a:gsLst>
              <a:lin ang="2700000" scaled="1"/>
              <a:tileRect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198" name="Google Shape;198;p1">
              <a:extLst>
                <a:ext uri="{FF2B5EF4-FFF2-40B4-BE49-F238E27FC236}">
                  <a16:creationId xmlns:a16="http://schemas.microsoft.com/office/drawing/2014/main" id="{E9F48BF1-FB10-2BE5-41F3-2DC68B5DC579}"/>
                </a:ext>
              </a:extLst>
            </p:cNvPr>
            <p:cNvSpPr/>
            <p:nvPr/>
          </p:nvSpPr>
          <p:spPr>
            <a:xfrm rot="10800000">
              <a:off x="1328142" y="3181258"/>
              <a:ext cx="5239175" cy="247754"/>
            </a:xfrm>
            <a:prstGeom prst="rtTriangle">
              <a:avLst/>
            </a:prstGeom>
            <a:gradFill>
              <a:gsLst>
                <a:gs pos="0">
                  <a:srgbClr val="000000">
                    <a:alpha val="53725"/>
                  </a:srgbClr>
                </a:gs>
                <a:gs pos="916">
                  <a:srgbClr val="000000">
                    <a:alpha val="53725"/>
                  </a:srgbClr>
                </a:gs>
                <a:gs pos="76000">
                  <a:srgbClr val="000000">
                    <a:alpha val="28627"/>
                  </a:srgbClr>
                </a:gs>
                <a:gs pos="100000">
                  <a:srgbClr val="3B74C5">
                    <a:alpha val="0"/>
                  </a:srgbClr>
                </a:gs>
              </a:gsLst>
              <a:lin ang="10800000" scaled="0"/>
            </a:gradFill>
            <a:ln>
              <a:noFill/>
            </a:ln>
          </p:spPr>
          <p:txBody>
            <a:bodyPr spcFirstLastPara="1" wrap="square" lIns="68569" tIns="34275" rIns="68569" bIns="34275" anchor="ctr" anchorCtr="0">
              <a:noAutofit/>
            </a:bodyPr>
            <a:lstStyle/>
            <a:p>
              <a:pPr algn="ctr"/>
              <a:endParaRPr sz="1350">
                <a:solidFill>
                  <a:schemeClr val="lt1"/>
                </a:solidFill>
              </a:endParaRPr>
            </a:p>
          </p:txBody>
        </p:sp>
        <p:sp>
          <p:nvSpPr>
            <p:cNvPr id="201" name="Google Shape;201;p1">
              <a:extLst>
                <a:ext uri="{FF2B5EF4-FFF2-40B4-BE49-F238E27FC236}">
                  <a16:creationId xmlns:a16="http://schemas.microsoft.com/office/drawing/2014/main" id="{163832C1-8AFC-7534-C7A2-D68FB62E3DDC}"/>
                </a:ext>
              </a:extLst>
            </p:cNvPr>
            <p:cNvSpPr txBox="1"/>
            <p:nvPr/>
          </p:nvSpPr>
          <p:spPr>
            <a:xfrm>
              <a:off x="1559383" y="2503332"/>
              <a:ext cx="4892218" cy="36929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69" tIns="34275" rIns="68569" bIns="34275" anchor="t" anchorCtr="0">
              <a:spAutoFit/>
            </a:bodyPr>
            <a:lstStyle/>
            <a:p>
              <a:r>
                <a:rPr lang="en-US" sz="1350" dirty="0">
                  <a:solidFill>
                    <a:schemeClr val="lt1"/>
                  </a:solidFill>
                  <a:latin typeface="Open Sans SemiBold"/>
                  <a:ea typeface="Open Sans SemiBold"/>
                  <a:cs typeface="Open Sans SemiBold"/>
                  <a:sym typeface="Open Sans SemiBold"/>
                </a:rPr>
                <a:t>Methods: Tree-of-Table </a:t>
              </a:r>
              <a:endParaRPr lang="en-US" sz="1050" dirty="0"/>
            </a:p>
          </p:txBody>
        </p:sp>
      </p:grpSp>
      <p:pic>
        <p:nvPicPr>
          <p:cNvPr id="15" name="Grafik 14" descr="Ein Bild, das Schrift, Grafiken, Logo, Text enthält.&#10;&#10;KI-generierte Inhalte können fehlerhaft sein.">
            <a:extLst>
              <a:ext uri="{FF2B5EF4-FFF2-40B4-BE49-F238E27FC236}">
                <a16:creationId xmlns:a16="http://schemas.microsoft.com/office/drawing/2014/main" id="{F01B1510-8841-F74C-5E7E-C4E5828A9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551" y="193823"/>
            <a:ext cx="342900" cy="34290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32471243-FA70-0234-E0CC-BBFA1B79BCBA}"/>
              </a:ext>
            </a:extLst>
          </p:cNvPr>
          <p:cNvSpPr txBox="1"/>
          <p:nvPr/>
        </p:nvSpPr>
        <p:spPr>
          <a:xfrm>
            <a:off x="9522960" y="1842596"/>
            <a:ext cx="3371436" cy="66018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900" dirty="0"/>
              <a:t>{</a:t>
            </a:r>
          </a:p>
          <a:p>
            <a:r>
              <a:rPr lang="en-GB" sz="900" dirty="0"/>
              <a:t>    "name": "System Analysis",</a:t>
            </a:r>
          </a:p>
          <a:p>
            <a:r>
              <a:rPr lang="en-GB" sz="900" dirty="0"/>
              <a:t>    "children": [</a:t>
            </a:r>
          </a:p>
          <a:p>
            <a:r>
              <a:rPr lang="en-GB" sz="900" dirty="0"/>
              <a:t>        {</a:t>
            </a:r>
          </a:p>
          <a:p>
            <a:r>
              <a:rPr lang="en-GB" sz="900" dirty="0"/>
              <a:t>            "name": "Processes",</a:t>
            </a:r>
          </a:p>
          <a:p>
            <a:r>
              <a:rPr lang="en-GB" sz="900" dirty="0"/>
              <a:t>            "children": [</a:t>
            </a:r>
          </a:p>
          <a:p>
            <a:r>
              <a:rPr lang="en-GB" sz="900" dirty="0"/>
              <a:t>                {</a:t>
            </a:r>
          </a:p>
          <a:p>
            <a:r>
              <a:rPr lang="en-GB" sz="900" dirty="0"/>
              <a:t>                    "name": "System",</a:t>
            </a:r>
          </a:p>
          <a:p>
            <a:r>
              <a:rPr lang="en-GB" sz="900" dirty="0"/>
              <a:t>                    "</a:t>
            </a:r>
            <a:r>
              <a:rPr lang="en-GB" sz="900" dirty="0" err="1"/>
              <a:t>pid</a:t>
            </a:r>
            <a:r>
              <a:rPr lang="en-GB" sz="900" dirty="0"/>
              <a:t>": 4,</a:t>
            </a:r>
          </a:p>
          <a:p>
            <a:r>
              <a:rPr lang="en-GB" sz="900" dirty="0"/>
              <a:t>                    "</a:t>
            </a:r>
            <a:r>
              <a:rPr lang="en-GB" sz="900" dirty="0" err="1"/>
              <a:t>ppid</a:t>
            </a:r>
            <a:r>
              <a:rPr lang="en-GB" sz="900" dirty="0"/>
              <a:t>": 0,</a:t>
            </a:r>
          </a:p>
          <a:p>
            <a:r>
              <a:rPr lang="en-GB" sz="900" dirty="0"/>
              <a:t>                    "SID": [</a:t>
            </a:r>
          </a:p>
          <a:p>
            <a:r>
              <a:rPr lang="en-GB" sz="900" dirty="0"/>
              <a:t>                        "S-1-5-18",</a:t>
            </a:r>
          </a:p>
          <a:p>
            <a:r>
              <a:rPr lang="en-GB" sz="900" dirty="0"/>
              <a:t>                        "S-1-5-32-544",</a:t>
            </a:r>
          </a:p>
          <a:p>
            <a:r>
              <a:rPr lang="en-GB" sz="900" dirty="0"/>
              <a:t>                        "S-1-1-0",</a:t>
            </a:r>
          </a:p>
          <a:p>
            <a:r>
              <a:rPr lang="en-GB" sz="900" dirty="0"/>
              <a:t>                        "S-1-5-11"</a:t>
            </a:r>
          </a:p>
          <a:p>
            <a:r>
              <a:rPr lang="en-GB" sz="900" dirty="0"/>
              <a:t>                    ],</a:t>
            </a:r>
          </a:p>
          <a:p>
            <a:r>
              <a:rPr lang="en-GB" sz="900" dirty="0"/>
              <a:t>                    "</a:t>
            </a:r>
            <a:r>
              <a:rPr lang="en-GB" sz="900" dirty="0" err="1"/>
              <a:t>ldrmodules</a:t>
            </a:r>
            <a:r>
              <a:rPr lang="en-GB" sz="900" dirty="0"/>
              <a:t>": {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InInit</a:t>
            </a:r>
            <a:r>
              <a:rPr lang="en-GB" sz="900" dirty="0"/>
              <a:t>": false,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InLoad</a:t>
            </a:r>
            <a:r>
              <a:rPr lang="en-GB" sz="900" dirty="0"/>
              <a:t>": false,</a:t>
            </a:r>
          </a:p>
          <a:p>
            <a:r>
              <a:rPr lang="en-GB" sz="900" dirty="0"/>
              <a:t>                        "InMem": false,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MappedPath</a:t>
            </a:r>
            <a:r>
              <a:rPr lang="en-GB" sz="900" dirty="0"/>
              <a:t>": "\\Windows\\System32\\ntdll.dll"</a:t>
            </a:r>
          </a:p>
          <a:p>
            <a:r>
              <a:rPr lang="en-GB" sz="900" dirty="0"/>
              <a:t>                    },</a:t>
            </a:r>
          </a:p>
          <a:p>
            <a:r>
              <a:rPr lang="en-GB" sz="900" dirty="0"/>
              <a:t>                    "</a:t>
            </a:r>
            <a:r>
              <a:rPr lang="en-GB" sz="900" dirty="0" err="1"/>
              <a:t>netscan</a:t>
            </a:r>
            <a:r>
              <a:rPr lang="en-GB" sz="900" dirty="0"/>
              <a:t>": {</a:t>
            </a:r>
          </a:p>
          <a:p>
            <a:r>
              <a:rPr lang="en-GB" sz="900" dirty="0"/>
              <a:t>                        "Created": "2023-06-02T17:45:43+00:00",</a:t>
            </a:r>
          </a:p>
          <a:p>
            <a:r>
              <a:rPr lang="en-GB" sz="900" dirty="0"/>
              <a:t>                        "Owner": "System",</a:t>
            </a:r>
          </a:p>
          <a:p>
            <a:r>
              <a:rPr lang="en-GB" sz="900" dirty="0"/>
              <a:t>                        "Proto": "UDPv4",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LocalAddr</a:t>
            </a:r>
            <a:r>
              <a:rPr lang="en-GB" sz="900" dirty="0"/>
              <a:t>": "192.168.10.210",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LocalPort</a:t>
            </a:r>
            <a:r>
              <a:rPr lang="en-GB" sz="900" dirty="0"/>
              <a:t>": 137,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ForeignAddr</a:t>
            </a:r>
            <a:r>
              <a:rPr lang="en-GB" sz="900" dirty="0"/>
              <a:t>": "*",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ForeignPort</a:t>
            </a:r>
            <a:r>
              <a:rPr lang="en-GB" sz="900" dirty="0"/>
              <a:t>": 0,</a:t>
            </a:r>
          </a:p>
          <a:p>
            <a:r>
              <a:rPr lang="en-GB" sz="900" dirty="0"/>
              <a:t>                        "State": "LISTENING"</a:t>
            </a:r>
          </a:p>
          <a:p>
            <a:r>
              <a:rPr lang="en-GB" sz="900" dirty="0"/>
              <a:t>                    },</a:t>
            </a:r>
          </a:p>
          <a:p>
            <a:r>
              <a:rPr lang="en-GB" sz="900" dirty="0"/>
              <a:t>                    "netstat": {</a:t>
            </a:r>
          </a:p>
          <a:p>
            <a:r>
              <a:rPr lang="en-GB" sz="900" dirty="0"/>
              <a:t>                        "Created": "2023-06-02T17:45:43+00:00",</a:t>
            </a:r>
          </a:p>
          <a:p>
            <a:r>
              <a:rPr lang="en-GB" sz="900" dirty="0"/>
              <a:t>                        "Owner": "System",</a:t>
            </a:r>
          </a:p>
          <a:p>
            <a:r>
              <a:rPr lang="en-GB" sz="900" dirty="0"/>
              <a:t>                        "Proto": "UDPv4",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LocalAddr</a:t>
            </a:r>
            <a:r>
              <a:rPr lang="en-GB" sz="900" dirty="0"/>
              <a:t>": "192.168.10.210",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LocalPort</a:t>
            </a:r>
            <a:r>
              <a:rPr lang="en-GB" sz="900" dirty="0"/>
              <a:t>": 138,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ForeignAddr</a:t>
            </a:r>
            <a:r>
              <a:rPr lang="en-GB" sz="900" dirty="0"/>
              <a:t>": "*",</a:t>
            </a:r>
          </a:p>
          <a:p>
            <a:r>
              <a:rPr lang="en-GB" sz="900" dirty="0"/>
              <a:t>                        "</a:t>
            </a:r>
            <a:r>
              <a:rPr lang="en-GB" sz="900" dirty="0" err="1"/>
              <a:t>ForeignPort</a:t>
            </a:r>
            <a:r>
              <a:rPr lang="en-GB" sz="900" dirty="0"/>
              <a:t>": 0,</a:t>
            </a:r>
          </a:p>
          <a:p>
            <a:r>
              <a:rPr lang="en-GB" sz="900" dirty="0"/>
              <a:t>                        "State": "LISTENING"</a:t>
            </a:r>
          </a:p>
          <a:p>
            <a:r>
              <a:rPr lang="en-GB" sz="900" dirty="0"/>
              <a:t>                    }</a:t>
            </a:r>
          </a:p>
          <a:p>
            <a:r>
              <a:rPr lang="en-GB" sz="900" dirty="0"/>
              <a:t>                }</a:t>
            </a:r>
          </a:p>
          <a:p>
            <a:r>
              <a:rPr lang="en-GB" sz="900" dirty="0"/>
              <a:t>            ]</a:t>
            </a:r>
          </a:p>
          <a:p>
            <a:r>
              <a:rPr lang="en-GB" sz="900" dirty="0"/>
              <a:t>        }</a:t>
            </a:r>
          </a:p>
          <a:p>
            <a:r>
              <a:rPr lang="en-GB" sz="900" dirty="0"/>
              <a:t>    ]</a:t>
            </a:r>
          </a:p>
          <a:p>
            <a:r>
              <a:rPr lang="en-GB" sz="900" dirty="0"/>
              <a:t>}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56AABC3-546D-9285-1CCE-12AFB5D82D6A}"/>
              </a:ext>
            </a:extLst>
          </p:cNvPr>
          <p:cNvSpPr txBox="1"/>
          <p:nvPr/>
        </p:nvSpPr>
        <p:spPr>
          <a:xfrm>
            <a:off x="13160593" y="1560240"/>
            <a:ext cx="344904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{</a:t>
            </a:r>
          </a:p>
          <a:p>
            <a:r>
              <a:rPr lang="en-GB" sz="800" dirty="0"/>
              <a:t>    "name": "System Analysis",</a:t>
            </a:r>
          </a:p>
          <a:p>
            <a:r>
              <a:rPr lang="en-GB" sz="800" dirty="0"/>
              <a:t>    "children": [</a:t>
            </a:r>
          </a:p>
          <a:p>
            <a:r>
              <a:rPr lang="en-GB" sz="800" dirty="0"/>
              <a:t>        {</a:t>
            </a:r>
          </a:p>
          <a:p>
            <a:r>
              <a:rPr lang="en-GB" sz="800" dirty="0"/>
              <a:t>            "name": "Processes",</a:t>
            </a:r>
          </a:p>
          <a:p>
            <a:r>
              <a:rPr lang="en-GB" sz="800" dirty="0"/>
              <a:t>            "children": [</a:t>
            </a:r>
          </a:p>
          <a:p>
            <a:r>
              <a:rPr lang="en-GB" sz="800" dirty="0"/>
              <a:t>                {</a:t>
            </a:r>
          </a:p>
          <a:p>
            <a:r>
              <a:rPr lang="en-GB" sz="800" dirty="0"/>
              <a:t>                    "name": "System",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pid</a:t>
            </a:r>
            <a:r>
              <a:rPr lang="en-GB" sz="800" dirty="0"/>
              <a:t>": 4,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ppid</a:t>
            </a:r>
            <a:r>
              <a:rPr lang="en-GB" sz="800" dirty="0"/>
              <a:t>": 0,</a:t>
            </a:r>
          </a:p>
          <a:p>
            <a:r>
              <a:rPr lang="en-GB" sz="800" dirty="0"/>
              <a:t>                    "SID": [</a:t>
            </a:r>
          </a:p>
          <a:p>
            <a:r>
              <a:rPr lang="en-GB" sz="800" dirty="0"/>
              <a:t>                        "S-1-5-18",</a:t>
            </a:r>
          </a:p>
          <a:p>
            <a:r>
              <a:rPr lang="en-GB" sz="800" dirty="0"/>
              <a:t>                        "S-1-5-32-544",</a:t>
            </a:r>
          </a:p>
          <a:p>
            <a:r>
              <a:rPr lang="en-GB" sz="800" dirty="0"/>
              <a:t>                        "S-1-1-0",</a:t>
            </a:r>
          </a:p>
          <a:p>
            <a:r>
              <a:rPr lang="en-GB" sz="800" dirty="0"/>
              <a:t>                        "S-1-5-11"</a:t>
            </a:r>
          </a:p>
          <a:p>
            <a:r>
              <a:rPr lang="en-GB" sz="800" dirty="0"/>
              <a:t>                    ],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ldrmodules</a:t>
            </a:r>
            <a:r>
              <a:rPr lang="en-GB" sz="800" dirty="0"/>
              <a:t>": {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InInit</a:t>
            </a:r>
            <a:r>
              <a:rPr lang="en-GB" sz="800" dirty="0"/>
              <a:t>": false,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InLoad</a:t>
            </a:r>
            <a:r>
              <a:rPr lang="en-GB" sz="800" dirty="0"/>
              <a:t>": false,</a:t>
            </a:r>
          </a:p>
          <a:p>
            <a:r>
              <a:rPr lang="en-GB" sz="800" dirty="0"/>
              <a:t>                        "InMem": false,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MappedPath</a:t>
            </a:r>
            <a:r>
              <a:rPr lang="en-GB" sz="800" dirty="0"/>
              <a:t>": "\\Windows\\System32\\ntdll.dll"</a:t>
            </a:r>
          </a:p>
          <a:p>
            <a:r>
              <a:rPr lang="en-GB" sz="800" dirty="0"/>
              <a:t>                    },</a:t>
            </a:r>
          </a:p>
          <a:p>
            <a:r>
              <a:rPr lang="en-GB" sz="800" dirty="0"/>
              <a:t>                    "</a:t>
            </a:r>
            <a:r>
              <a:rPr lang="en-GB" sz="800" dirty="0" err="1"/>
              <a:t>netscan</a:t>
            </a:r>
            <a:r>
              <a:rPr lang="en-GB" sz="800" dirty="0"/>
              <a:t>": {</a:t>
            </a:r>
          </a:p>
          <a:p>
            <a:r>
              <a:rPr lang="en-GB" sz="800" dirty="0"/>
              <a:t>                        "Created": "2023-06-02T17:45:43+00:00",</a:t>
            </a:r>
          </a:p>
          <a:p>
            <a:r>
              <a:rPr lang="en-GB" sz="800" dirty="0"/>
              <a:t>                        "Owner": "System",</a:t>
            </a:r>
          </a:p>
          <a:p>
            <a:r>
              <a:rPr lang="en-GB" sz="800" dirty="0"/>
              <a:t>                        "Proto": "UDPv4",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LocalAddr</a:t>
            </a:r>
            <a:r>
              <a:rPr lang="en-GB" sz="800" dirty="0"/>
              <a:t>": "192.168.10.210",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LocalPort</a:t>
            </a:r>
            <a:r>
              <a:rPr lang="en-GB" sz="800" dirty="0"/>
              <a:t>": 137,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ForeignAddr</a:t>
            </a:r>
            <a:r>
              <a:rPr lang="en-GB" sz="800" dirty="0"/>
              <a:t>": "*",</a:t>
            </a:r>
          </a:p>
          <a:p>
            <a:r>
              <a:rPr lang="en-GB" sz="800" dirty="0"/>
              <a:t>                        "</a:t>
            </a:r>
            <a:r>
              <a:rPr lang="en-GB" sz="800" dirty="0" err="1"/>
              <a:t>ForeignPort</a:t>
            </a:r>
            <a:r>
              <a:rPr lang="en-GB" sz="800" dirty="0"/>
              <a:t>": 0,</a:t>
            </a:r>
          </a:p>
          <a:p>
            <a:r>
              <a:rPr lang="en-GB" sz="800" dirty="0"/>
              <a:t>                        "State": "LISTENING"</a:t>
            </a:r>
          </a:p>
          <a:p>
            <a:r>
              <a:rPr lang="en-GB" sz="800" dirty="0"/>
              <a:t>                    },                       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5D20733-0B27-6A0B-FDFC-900982ED2311}"/>
              </a:ext>
            </a:extLst>
          </p:cNvPr>
          <p:cNvSpPr txBox="1"/>
          <p:nvPr/>
        </p:nvSpPr>
        <p:spPr>
          <a:xfrm>
            <a:off x="8667750" y="4877412"/>
            <a:ext cx="21907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9/18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2B5DF43-CB55-37D3-6D60-522E1856D0BF}"/>
              </a:ext>
            </a:extLst>
          </p:cNvPr>
          <p:cNvSpPr txBox="1"/>
          <p:nvPr/>
        </p:nvSpPr>
        <p:spPr>
          <a:xfrm>
            <a:off x="419100" y="1560240"/>
            <a:ext cx="83058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Processes </a:t>
            </a:r>
          </a:p>
          <a:p>
            <a:r>
              <a:rPr lang="en-GB" sz="1600" dirty="0"/>
              <a:t> ├─ </a:t>
            </a:r>
            <a:r>
              <a:rPr lang="en-GB" sz="1600" b="1" dirty="0"/>
              <a:t>System (</a:t>
            </a:r>
            <a:r>
              <a:rPr lang="en-GB" sz="1600" b="1" dirty="0" err="1"/>
              <a:t>pid</a:t>
            </a:r>
            <a:r>
              <a:rPr lang="en-GB" sz="1600" b="1" dirty="0"/>
              <a:t>=4, </a:t>
            </a:r>
            <a:r>
              <a:rPr lang="en-GB" sz="1600" b="1" dirty="0" err="1"/>
              <a:t>ppid</a:t>
            </a:r>
            <a:r>
              <a:rPr lang="en-GB" sz="1600" b="1" dirty="0"/>
              <a:t>=0)</a:t>
            </a:r>
          </a:p>
          <a:p>
            <a:r>
              <a:rPr lang="en-GB" sz="1600" dirty="0"/>
              <a:t> ├── SID: S-1-5-18, S-1-5-32-544, ...</a:t>
            </a:r>
          </a:p>
          <a:p>
            <a:r>
              <a:rPr lang="en-GB" sz="1600" dirty="0"/>
              <a:t> ├── </a:t>
            </a:r>
            <a:r>
              <a:rPr lang="en-GB" sz="1600" dirty="0" err="1"/>
              <a:t>ldrmodules</a:t>
            </a:r>
            <a:r>
              <a:rPr lang="en-GB" sz="1600" dirty="0"/>
              <a:t>: ntdll.dll [</a:t>
            </a:r>
            <a:r>
              <a:rPr lang="en-GB" sz="1600" dirty="0" err="1"/>
              <a:t>InInit</a:t>
            </a:r>
            <a:r>
              <a:rPr lang="en-GB" sz="1600" dirty="0"/>
              <a:t>=False, </a:t>
            </a:r>
            <a:r>
              <a:rPr lang="en-GB" sz="1600" dirty="0" err="1"/>
              <a:t>InLoad</a:t>
            </a:r>
            <a:r>
              <a:rPr lang="en-GB" sz="1600" dirty="0"/>
              <a:t>=False, InMem=False]</a:t>
            </a:r>
          </a:p>
          <a:p>
            <a:r>
              <a:rPr lang="en-GB" sz="1600" dirty="0"/>
              <a:t> ├── </a:t>
            </a:r>
            <a:r>
              <a:rPr lang="en-GB" sz="1600" dirty="0" err="1"/>
              <a:t>netscan</a:t>
            </a:r>
            <a:r>
              <a:rPr lang="en-GB" sz="1600" dirty="0"/>
              <a:t>: UDPv4, 192.168.10.210:137 → LISTENING</a:t>
            </a:r>
          </a:p>
          <a:p>
            <a:r>
              <a:rPr lang="en-GB" sz="1600" dirty="0"/>
              <a:t> </a:t>
            </a:r>
            <a:r>
              <a:rPr lang="en-GB" sz="1600" b="1" dirty="0"/>
              <a:t>├── Registry (</a:t>
            </a:r>
            <a:r>
              <a:rPr lang="en-GB" sz="1600" b="1" dirty="0" err="1"/>
              <a:t>pid</a:t>
            </a:r>
            <a:r>
              <a:rPr lang="en-GB" sz="1600" b="1" dirty="0"/>
              <a:t>=92)</a:t>
            </a:r>
          </a:p>
          <a:p>
            <a:r>
              <a:rPr lang="en-GB" sz="1600" dirty="0"/>
              <a:t> ├─── SID: S-1-5-18, S-1-5-32-544, ...</a:t>
            </a:r>
          </a:p>
          <a:p>
            <a:r>
              <a:rPr lang="en-GB" sz="1600" dirty="0"/>
              <a:t> ├─── </a:t>
            </a:r>
            <a:r>
              <a:rPr lang="en-GB" sz="1600" dirty="0" err="1"/>
              <a:t>ldrmodules</a:t>
            </a:r>
            <a:r>
              <a:rPr lang="en-GB" sz="1600" dirty="0"/>
              <a:t>: ntdll.dll [</a:t>
            </a:r>
            <a:r>
              <a:rPr lang="en-GB" sz="1600" dirty="0" err="1"/>
              <a:t>InInit</a:t>
            </a:r>
            <a:r>
              <a:rPr lang="en-GB" sz="1600" dirty="0"/>
              <a:t>=False, </a:t>
            </a:r>
            <a:r>
              <a:rPr lang="en-GB" sz="1600" dirty="0" err="1"/>
              <a:t>InLoad</a:t>
            </a:r>
            <a:r>
              <a:rPr lang="en-GB" sz="1600" dirty="0"/>
              <a:t>=False, InMem=False]</a:t>
            </a:r>
          </a:p>
          <a:p>
            <a:r>
              <a:rPr lang="en-GB" sz="1600" dirty="0"/>
              <a:t> ├─── </a:t>
            </a:r>
            <a:r>
              <a:rPr lang="en-GB" sz="1600" dirty="0" err="1"/>
              <a:t>netscan</a:t>
            </a:r>
            <a:r>
              <a:rPr lang="en-GB" sz="1600" dirty="0"/>
              <a:t>: UDPv4, 192.168.10.210:137 → LISTENING</a:t>
            </a:r>
          </a:p>
          <a:p>
            <a:r>
              <a:rPr lang="en-GB" sz="1600" dirty="0"/>
              <a:t> </a:t>
            </a:r>
            <a:r>
              <a:rPr lang="en-GB" sz="1600" b="1" dirty="0"/>
              <a:t>└── smss.exe (</a:t>
            </a:r>
            <a:r>
              <a:rPr lang="en-GB" sz="1600" b="1" dirty="0" err="1"/>
              <a:t>pid</a:t>
            </a:r>
            <a:r>
              <a:rPr lang="en-GB" sz="1600" b="1" dirty="0"/>
              <a:t>=328)</a:t>
            </a:r>
          </a:p>
          <a:p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82278789"/>
      </p:ext>
    </p:extLst>
  </p:cSld>
  <p:clrMapOvr>
    <a:masterClrMapping/>
  </p:clrMapOvr>
</p:sld>
</file>

<file path=ppt/theme/theme1.xml><?xml version="1.0" encoding="utf-8"?>
<a:theme xmlns:a="http://schemas.openxmlformats.org/drawingml/2006/main" name="Food Delivery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FF5F70"/>
      </a:accent1>
      <a:accent2>
        <a:srgbClr val="5493B3"/>
      </a:accent2>
      <a:accent3>
        <a:srgbClr val="91DAFF"/>
      </a:accent3>
      <a:accent4>
        <a:srgbClr val="E4DF6F"/>
      </a:accent4>
      <a:accent5>
        <a:srgbClr val="B3B05D"/>
      </a:accent5>
      <a:accent6>
        <a:srgbClr val="C5404E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2874</Words>
  <Application>Microsoft Office PowerPoint</Application>
  <PresentationFormat>Bildschirmpräsentation (16:9)</PresentationFormat>
  <Paragraphs>415</Paragraphs>
  <Slides>18</Slides>
  <Notes>18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5" baseType="lpstr">
      <vt:lpstr>Advent Pro</vt:lpstr>
      <vt:lpstr>Arial</vt:lpstr>
      <vt:lpstr>Cambria Math</vt:lpstr>
      <vt:lpstr>Courier New</vt:lpstr>
      <vt:lpstr>Open Sans SemiBold</vt:lpstr>
      <vt:lpstr>Roboto</vt:lpstr>
      <vt:lpstr>Food Delivery</vt:lpstr>
      <vt:lpstr>Leveraging LLMs for Memory Forensics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Jan-Hendrik Lang</cp:lastModifiedBy>
  <cp:revision>128</cp:revision>
  <cp:lastPrinted>2025-09-15T18:59:18Z</cp:lastPrinted>
  <dcterms:modified xsi:type="dcterms:W3CDTF">2025-09-15T19:01:16Z</dcterms:modified>
</cp:coreProperties>
</file>