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400800" cy="8686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9">
          <p15:clr>
            <a:srgbClr val="A4A3A4"/>
          </p15:clr>
        </p15:guide>
        <p15:guide id="2" orient="horz" pos="1389">
          <p15:clr>
            <a:srgbClr val="A4A3A4"/>
          </p15:clr>
        </p15:guide>
        <p15:guide id="3" orient="horz" pos="3838">
          <p15:clr>
            <a:srgbClr val="A4A3A4"/>
          </p15:clr>
        </p15:guide>
        <p15:guide id="4" pos="3840">
          <p15:clr>
            <a:srgbClr val="A4A3A4"/>
          </p15:clr>
        </p15:guide>
        <p15:guide id="5" pos="3727">
          <p15:clr>
            <a:srgbClr val="A4A3A4"/>
          </p15:clr>
        </p15:guide>
        <p15:guide id="6" pos="3953">
          <p15:clr>
            <a:srgbClr val="A4A3A4"/>
          </p15:clr>
        </p15:guide>
        <p15:guide id="7" pos="4861">
          <p15:clr>
            <a:srgbClr val="A4A3A4"/>
          </p15:clr>
        </p15:guide>
        <p15:guide id="8" pos="5065">
          <p15:clr>
            <a:srgbClr val="A4A3A4"/>
          </p15:clr>
        </p15:guide>
        <p15:guide id="9" pos="7106">
          <p15:clr>
            <a:srgbClr val="A4A3A4"/>
          </p15:clr>
        </p15:guide>
        <p15:guide id="10" pos="2819">
          <p15:clr>
            <a:srgbClr val="A4A3A4"/>
          </p15:clr>
        </p15:guide>
        <p15:guide id="11" pos="2615">
          <p15:clr>
            <a:srgbClr val="A4A3A4"/>
          </p15:clr>
        </p15:guide>
        <p15:guide id="12" pos="574">
          <p15:clr>
            <a:srgbClr val="A4A3A4"/>
          </p15:clr>
        </p15:guide>
        <p15:guide id="13" orient="horz" pos="799">
          <p15:clr>
            <a:srgbClr val="A4A3A4"/>
          </p15:clr>
        </p15:guide>
        <p15:guide id="14" orient="horz" pos="41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9" orient="horz"/>
        <p:guide pos="1389" orient="horz"/>
        <p:guide pos="3838" orient="horz"/>
        <p:guide pos="3840"/>
        <p:guide pos="3727"/>
        <p:guide pos="3953"/>
        <p:guide pos="4861"/>
        <p:guide pos="5065"/>
        <p:guide pos="7106"/>
        <p:guide pos="2819"/>
        <p:guide pos="2615"/>
        <p:guide pos="574"/>
        <p:guide pos="799" orient="horz"/>
        <p:guide pos="411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773363" cy="433388"/>
          </a:xfrm>
          <a:prstGeom prst="rect">
            <a:avLst/>
          </a:prstGeom>
          <a:noFill/>
          <a:ln>
            <a:noFill/>
          </a:ln>
        </p:spPr>
        <p:txBody>
          <a:bodyPr anchorCtr="0" anchor="t" bIns="43100" lIns="86200" spcFirstLastPara="1" rIns="86200" wrap="square" tIns="43100">
            <a:noAutofit/>
          </a:bodyPr>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7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625850" y="0"/>
            <a:ext cx="2773363" cy="433388"/>
          </a:xfrm>
          <a:prstGeom prst="rect">
            <a:avLst/>
          </a:prstGeom>
          <a:noFill/>
          <a:ln>
            <a:noFill/>
          </a:ln>
        </p:spPr>
        <p:txBody>
          <a:bodyPr anchorCtr="0" anchor="t" bIns="43100" lIns="86200" spcFirstLastPara="1" rIns="86200" wrap="square" tIns="43100">
            <a:noAutofit/>
          </a:bodyPr>
          <a:lstStyle>
            <a:lvl1pPr lvl="0" marR="0" rtl="0" algn="r">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7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07975" y="652463"/>
            <a:ext cx="5786438" cy="325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39763" y="4125913"/>
            <a:ext cx="5121275" cy="3908425"/>
          </a:xfrm>
          <a:prstGeom prst="rect">
            <a:avLst/>
          </a:prstGeom>
          <a:noFill/>
          <a:ln>
            <a:noFill/>
          </a:ln>
        </p:spPr>
        <p:txBody>
          <a:bodyPr anchorCtr="0" anchor="t" bIns="43100" lIns="86200" spcFirstLastPara="1" rIns="86200" wrap="square" tIns="431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251825"/>
            <a:ext cx="2773363" cy="433388"/>
          </a:xfrm>
          <a:prstGeom prst="rect">
            <a:avLst/>
          </a:prstGeom>
          <a:noFill/>
          <a:ln>
            <a:noFill/>
          </a:ln>
        </p:spPr>
        <p:txBody>
          <a:bodyPr anchorCtr="0" anchor="b" bIns="43100" lIns="86200" spcFirstLastPara="1" rIns="86200" wrap="square" tIns="43100">
            <a:noAutofit/>
          </a:bodyPr>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7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625850" y="8251825"/>
            <a:ext cx="2773363" cy="433388"/>
          </a:xfrm>
          <a:prstGeom prst="rect">
            <a:avLst/>
          </a:prstGeom>
          <a:noFill/>
          <a:ln>
            <a:noFill/>
          </a:ln>
        </p:spPr>
        <p:txBody>
          <a:bodyPr anchorCtr="0" anchor="b" bIns="43100" lIns="86200" spcFirstLastPara="1" rIns="86200" wrap="square" tIns="431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ict.cc/?s=susceptible&amp;failed_kw=suceptibl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39763" y="4125913"/>
            <a:ext cx="5121275" cy="3908425"/>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Hello, we are Jan, Adrian and Astrid. For the Network Science Final Project, we decided to work on Epidemics on Networks.</a:t>
            </a:r>
            <a:endParaRPr/>
          </a:p>
        </p:txBody>
      </p:sp>
      <p:sp>
        <p:nvSpPr>
          <p:cNvPr id="53" name="Google Shape;53;p1:notes"/>
          <p:cNvSpPr/>
          <p:nvPr>
            <p:ph idx="2" type="sldImg"/>
          </p:nvPr>
        </p:nvSpPr>
        <p:spPr>
          <a:xfrm>
            <a:off x="307975" y="652463"/>
            <a:ext cx="5786438" cy="3255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7d7f36293_1_1: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During the lectures, a lot of interesting network measures were discussed. To keep our project compact, we discussed all available metrics from the lecture and selected the most important ones for our purpose. In a social network, the degree of a node can be interpreted as the number of contacts and the average degree as the average number of contacts. The degree distribution provides insight into how the networks topology. Real world networks often show a heavy-tailed distribution, where most nodes only have few connections, apart from some strongly connected hubs. This is called a scale-free network. </a:t>
            </a:r>
            <a:endParaRPr/>
          </a:p>
          <a:p>
            <a:pPr indent="0" lvl="0" marL="0" rtl="0" algn="l">
              <a:spcBef>
                <a:spcPts val="360"/>
              </a:spcBef>
              <a:spcAft>
                <a:spcPts val="0"/>
              </a:spcAft>
              <a:buNone/>
            </a:pPr>
            <a:r>
              <a:rPr lang="en-US"/>
              <a:t>The graph density provides an estimation on how connected the network is with each other.</a:t>
            </a:r>
            <a:endParaRPr/>
          </a:p>
        </p:txBody>
      </p:sp>
      <p:sp>
        <p:nvSpPr>
          <p:cNvPr id="129" name="Google Shape;129;g107d7f36293_1_1: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864cb2627_0_17: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t/>
            </a:r>
            <a:endParaRPr/>
          </a:p>
        </p:txBody>
      </p:sp>
      <p:sp>
        <p:nvSpPr>
          <p:cNvPr id="139" name="Google Shape;139;g10864cb2627_0_17: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864cb2627_0_21: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This brings us to our first experiment where we performed a sweep over the infection rate while keeping the other input parameters constant.</a:t>
            </a:r>
            <a:endParaRPr/>
          </a:p>
          <a:p>
            <a:pPr indent="0" lvl="0" marL="0" rtl="0" algn="l">
              <a:spcBef>
                <a:spcPts val="360"/>
              </a:spcBef>
              <a:spcAft>
                <a:spcPts val="0"/>
              </a:spcAft>
              <a:buNone/>
            </a:pPr>
            <a:r>
              <a:rPr lang="en-US"/>
              <a:t>Hereby the infection rate is given on a per contact basis. This means that every contact between an susceptible and infected agent </a:t>
            </a:r>
            <a:r>
              <a:rPr lang="en-US"/>
              <a:t>infected</a:t>
            </a:r>
            <a:r>
              <a:rPr lang="en-US"/>
              <a:t> the susceptible with this probability.</a:t>
            </a:r>
            <a:endParaRPr/>
          </a:p>
        </p:txBody>
      </p:sp>
      <p:sp>
        <p:nvSpPr>
          <p:cNvPr id="145" name="Google Shape;145;g10864cb2627_0_21: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864cb2627_0_30: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t/>
            </a:r>
            <a:endParaRPr/>
          </a:p>
        </p:txBody>
      </p:sp>
      <p:sp>
        <p:nvSpPr>
          <p:cNvPr id="156" name="Google Shape;156;g10864cb2627_0_30: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864cb2627_0_39: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t/>
            </a:r>
            <a:endParaRPr/>
          </a:p>
        </p:txBody>
      </p:sp>
      <p:sp>
        <p:nvSpPr>
          <p:cNvPr id="166" name="Google Shape;166;g10864cb2627_0_39: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864cb2627_0_48: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So far we always used the SIR model for all of our simulations where an agent can never get infected twice.</a:t>
            </a:r>
            <a:endParaRPr/>
          </a:p>
          <a:p>
            <a:pPr indent="0" lvl="0" marL="0" rtl="0" algn="l">
              <a:spcBef>
                <a:spcPts val="360"/>
              </a:spcBef>
              <a:spcAft>
                <a:spcPts val="0"/>
              </a:spcAft>
              <a:buNone/>
            </a:pPr>
            <a:r>
              <a:rPr lang="en-US"/>
              <a:t>However, depending on the specifics of the disease more fine grained models can be used.</a:t>
            </a:r>
            <a:endParaRPr/>
          </a:p>
          <a:p>
            <a:pPr indent="0" lvl="0" marL="0" rtl="0" algn="l">
              <a:spcBef>
                <a:spcPts val="360"/>
              </a:spcBef>
              <a:spcAft>
                <a:spcPts val="0"/>
              </a:spcAft>
              <a:buNone/>
            </a:pPr>
            <a:r>
              <a:rPr lang="en-US"/>
              <a:t>Therefore, the so called SIRS model was used, which is an extension of the SIR model.</a:t>
            </a:r>
            <a:endParaRPr/>
          </a:p>
          <a:p>
            <a:pPr indent="0" lvl="0" marL="0" rtl="0" algn="l">
              <a:spcBef>
                <a:spcPts val="360"/>
              </a:spcBef>
              <a:spcAft>
                <a:spcPts val="0"/>
              </a:spcAft>
              <a:buNone/>
            </a:pPr>
            <a:r>
              <a:rPr lang="en-US"/>
              <a:t>In this case the immune response of agents who have previously been infected diminishes with time and at some point they become </a:t>
            </a:r>
            <a:r>
              <a:rPr lang="en-US">
                <a:uFill>
                  <a:noFill/>
                </a:uFill>
                <a:hlinkClick r:id="rId2"/>
              </a:rPr>
              <a:t>susceptible</a:t>
            </a:r>
            <a:r>
              <a:rPr lang="en-US"/>
              <a:t> to the disease again.</a:t>
            </a:r>
            <a:endParaRPr/>
          </a:p>
          <a:p>
            <a:pPr indent="0" lvl="0" marL="0" rtl="0" algn="l">
              <a:spcBef>
                <a:spcPts val="360"/>
              </a:spcBef>
              <a:spcAft>
                <a:spcPts val="0"/>
              </a:spcAft>
              <a:buNone/>
            </a:pPr>
            <a:r>
              <a:rPr lang="en-US"/>
              <a:t>We simulated such an Epidemic different networks and observed two tings.</a:t>
            </a:r>
            <a:endParaRPr/>
          </a:p>
          <a:p>
            <a:pPr indent="0" lvl="0" marL="0" rtl="0" algn="l">
              <a:spcBef>
                <a:spcPts val="360"/>
              </a:spcBef>
              <a:spcAft>
                <a:spcPts val="0"/>
              </a:spcAft>
              <a:buNone/>
            </a:pPr>
            <a:r>
              <a:rPr lang="en-US"/>
              <a:t>First of all, the dynamics have changed and the epidemic happens in waves now, and the number of infected </a:t>
            </a:r>
            <a:r>
              <a:rPr lang="en-US"/>
              <a:t>against</a:t>
            </a:r>
            <a:r>
              <a:rPr lang="en-US"/>
              <a:t> spikes at certain points in time.</a:t>
            </a:r>
            <a:endParaRPr/>
          </a:p>
          <a:p>
            <a:pPr indent="0" lvl="0" marL="0" rtl="0" algn="l">
              <a:spcBef>
                <a:spcPts val="360"/>
              </a:spcBef>
              <a:spcAft>
                <a:spcPts val="0"/>
              </a:spcAft>
              <a:buNone/>
            </a:pPr>
            <a:r>
              <a:rPr lang="en-US"/>
              <a:t>Depending on the ratio between infection rate and waning immunity rate, the number of cases might show a downwards facing trend, but much slower compared to SIR epidemics.</a:t>
            </a:r>
            <a:endParaRPr/>
          </a:p>
          <a:p>
            <a:pPr indent="0" lvl="0" marL="0" rtl="0" algn="l">
              <a:spcBef>
                <a:spcPts val="360"/>
              </a:spcBef>
              <a:spcAft>
                <a:spcPts val="0"/>
              </a:spcAft>
              <a:buNone/>
            </a:pPr>
            <a:r>
              <a:rPr lang="en-US"/>
              <a:t>Another finding, as you can see in the figure on the right, is that the underlying structure of the network, becomes less relevant when observing long term trends.</a:t>
            </a:r>
            <a:endParaRPr/>
          </a:p>
          <a:p>
            <a:pPr indent="0" lvl="0" marL="0" rtl="0" algn="l">
              <a:spcBef>
                <a:spcPts val="360"/>
              </a:spcBef>
              <a:spcAft>
                <a:spcPts val="0"/>
              </a:spcAft>
              <a:buNone/>
            </a:pPr>
            <a:r>
              <a:rPr lang="en-US"/>
              <a:t>We would conclude that the SIR model is much more suitable for </a:t>
            </a:r>
            <a:r>
              <a:rPr lang="en-US"/>
              <a:t>observing</a:t>
            </a:r>
            <a:r>
              <a:rPr lang="en-US"/>
              <a:t> the short term dynamics of a disease spread.</a:t>
            </a:r>
            <a:endParaRPr/>
          </a:p>
          <a:p>
            <a:pPr indent="0" lvl="0" marL="0" rtl="0" algn="l">
              <a:spcBef>
                <a:spcPts val="360"/>
              </a:spcBef>
              <a:spcAft>
                <a:spcPts val="0"/>
              </a:spcAft>
              <a:buNone/>
            </a:pPr>
            <a:r>
              <a:rPr lang="en-US"/>
              <a:t>More advanced models like SIRS can be used to gain more long term insights.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76" name="Google Shape;176;g10864cb2627_0_48: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864cb2627_0_71: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t/>
            </a:r>
            <a:endParaRPr/>
          </a:p>
        </p:txBody>
      </p:sp>
      <p:sp>
        <p:nvSpPr>
          <p:cNvPr id="187" name="Google Shape;187;g10864cb2627_0_71: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864cb2627_0_81: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t/>
            </a:r>
            <a:endParaRPr/>
          </a:p>
        </p:txBody>
      </p:sp>
      <p:sp>
        <p:nvSpPr>
          <p:cNvPr id="193" name="Google Shape;193;g10864cb2627_0_81: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39763" y="4125913"/>
            <a:ext cx="5121275" cy="3908425"/>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Our presentation is structured as follows: we’ll start off with a short introduction and theoretical part, before discussing the methods and results. Finally, we’ll close off with a discussion and conclusion. </a:t>
            </a:r>
            <a:endParaRPr/>
          </a:p>
        </p:txBody>
      </p:sp>
      <p:sp>
        <p:nvSpPr>
          <p:cNvPr id="63" name="Google Shape;63;p3:notes"/>
          <p:cNvSpPr/>
          <p:nvPr>
            <p:ph idx="2" type="sldImg"/>
          </p:nvPr>
        </p:nvSpPr>
        <p:spPr>
          <a:xfrm>
            <a:off x="307975" y="652463"/>
            <a:ext cx="5786438" cy="3255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39763" y="4125913"/>
            <a:ext cx="5121275" cy="3908425"/>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t/>
            </a:r>
            <a:endParaRPr/>
          </a:p>
        </p:txBody>
      </p:sp>
      <p:sp>
        <p:nvSpPr>
          <p:cNvPr id="72" name="Google Shape;72;p2:notes"/>
          <p:cNvSpPr/>
          <p:nvPr>
            <p:ph idx="2" type="sldImg"/>
          </p:nvPr>
        </p:nvSpPr>
        <p:spPr>
          <a:xfrm>
            <a:off x="307975" y="652463"/>
            <a:ext cx="5786438" cy="3255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639763" y="4125913"/>
            <a:ext cx="5121275" cy="3908425"/>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Networks are vulnerable to the spread of viruses. </a:t>
            </a:r>
            <a:r>
              <a:rPr lang="en-US"/>
              <a:t>Not only computer viruses and ransomware, such as WannaCry and NotPetya, but also the recent coronavirus pandemic painfully illustrated this. In our final project, we aim to assess how viruses spread on networks. Hereby, nodes represent agents and the edges between them represent potentially infectious interactions. We’ll be discussing multiple different epidemic models, such as compartmental models, agent-based models and the gillespie algorithm. During our experiments we used 3 types of synthetic networks: the Erdos-Renyi, Watts-Strogatz and Barabasi-Albert graphs. Moreover, we also included 3 real-world networks, being the Facebook Friendship graph and the Sex Escorts graph we saw in class and a Contact Tracing graph from the city of Haslemere. By better understanding the spread of diseases in these networks, more effective intervention strategies can be developed. </a:t>
            </a:r>
            <a:endParaRPr/>
          </a:p>
        </p:txBody>
      </p:sp>
      <p:sp>
        <p:nvSpPr>
          <p:cNvPr id="78" name="Google Shape;78;p4:notes"/>
          <p:cNvSpPr/>
          <p:nvPr>
            <p:ph idx="2" type="sldImg"/>
          </p:nvPr>
        </p:nvSpPr>
        <p:spPr>
          <a:xfrm>
            <a:off x="307975" y="652463"/>
            <a:ext cx="5786438" cy="3255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864cb2627_0_0: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I’ll now </a:t>
            </a:r>
            <a:r>
              <a:rPr lang="en-US"/>
              <a:t>shortly discuss</a:t>
            </a:r>
            <a:r>
              <a:rPr lang="en-US"/>
              <a:t> the most important theoretical concepts needed for this project. </a:t>
            </a:r>
            <a:endParaRPr/>
          </a:p>
        </p:txBody>
      </p:sp>
      <p:sp>
        <p:nvSpPr>
          <p:cNvPr id="88" name="Google Shape;88;g10864cb2627_0_0: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39763" y="4125913"/>
            <a:ext cx="5121275" cy="3908425"/>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Our project focuses on simple contagions, where an individual can get infected after a single exposure to the virus. At any moment in time, the virus might be transmitted between individuals who get in contact. The transmission probability is proportional to the strength of the connection. The agent based simulation helps us to cope with the simplifying homogeneous mixing assumption which does often not hold in reality. This assumption is that all potentially infectious, encounters are equally likely to happen, but usually people interact in heterogeneous ways. The basic reproduction number R_0 is a key parameter in epidemiology, it’s the expected number of secondary cases, caused by a single infected individual that is placed in a fully susceptible population. An R_0 greater than 1 indicated an epidemic, while the disease spread will die out if R0 is below 1. </a:t>
            </a:r>
            <a:endParaRPr/>
          </a:p>
          <a:p>
            <a:pPr indent="0" lvl="0" marL="0" rtl="0" algn="l">
              <a:spcBef>
                <a:spcPts val="360"/>
              </a:spcBef>
              <a:spcAft>
                <a:spcPts val="0"/>
              </a:spcAft>
              <a:buClr>
                <a:schemeClr val="dk1"/>
              </a:buClr>
              <a:buSzPts val="1100"/>
              <a:buFont typeface="Arial"/>
              <a:buNone/>
            </a:pPr>
            <a:r>
              <a:t/>
            </a:r>
            <a:endParaRPr/>
          </a:p>
        </p:txBody>
      </p:sp>
      <p:sp>
        <p:nvSpPr>
          <p:cNvPr id="94" name="Google Shape;94;p5:notes"/>
          <p:cNvSpPr/>
          <p:nvPr>
            <p:ph idx="2" type="sldImg"/>
          </p:nvPr>
        </p:nvSpPr>
        <p:spPr>
          <a:xfrm>
            <a:off x="307975" y="652463"/>
            <a:ext cx="5786438" cy="3255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86f65769c_1_1: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For modelling an epidemic on networks, many different types of models exist. The most common technique for modelling infectious diseases are compartmental models. They describe the transition of agents between discrete compartments, depending on their infection status. This can either be Susceptible, Infected or Recovered. The most elaborate compartmental model we’ll discuss is the SIRS model. A susceptible agent has a risk of getting infected of \beta. When infected, the agent will recover at rate \gamma. Unfortunately, an agent can become susceptible again after recovery, as the protective antibodies will progressively decline with rate \alpha. The model is schematically illustrated on the figure here on the slide. The SIR model does not consider the waning immunity rate \alpha and assumes an agent is immune to the disease after recovery and can not get infected again. Furthermore, the SI model drops the Recovered category completely, and divides the population into 2 separate parts: Susceptible and Infected  </a:t>
            </a:r>
            <a:endParaRPr/>
          </a:p>
          <a:p>
            <a:pPr indent="0" lvl="0" marL="0" rtl="0" algn="l">
              <a:spcBef>
                <a:spcPts val="360"/>
              </a:spcBef>
              <a:spcAft>
                <a:spcPts val="0"/>
              </a:spcAft>
              <a:buNone/>
            </a:pPr>
            <a:r>
              <a:rPr lang="en-US"/>
              <a:t>A drawback from these compartmental models is that they are limited in the complexity they can represent. Agent-based models are able to track individuals throughout time and can thus produce extra results. Agent-based models can encode extra behaviour by characterizing each agent with a set of variables identifying their state. </a:t>
            </a:r>
            <a:endParaRPr/>
          </a:p>
          <a:p>
            <a:pPr indent="0" lvl="0" marL="0" rtl="0" algn="l">
              <a:spcBef>
                <a:spcPts val="360"/>
              </a:spcBef>
              <a:spcAft>
                <a:spcPts val="0"/>
              </a:spcAft>
              <a:buClr>
                <a:schemeClr val="dk1"/>
              </a:buClr>
              <a:buSzPts val="1100"/>
              <a:buFont typeface="Arial"/>
              <a:buNone/>
            </a:pPr>
            <a:r>
              <a:rPr lang="en-US"/>
              <a:t>Finally, the Gillespie algorithm is an important stochastic simulation algorithm. For the system in a given state, it calculates the time to the next event and what that event will be. </a:t>
            </a:r>
            <a:endParaRPr/>
          </a:p>
        </p:txBody>
      </p:sp>
      <p:sp>
        <p:nvSpPr>
          <p:cNvPr id="104" name="Google Shape;104;g1086f65769c_1_1: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864cb2627_0_4: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t/>
            </a:r>
            <a:endParaRPr/>
          </a:p>
        </p:txBody>
      </p:sp>
      <p:sp>
        <p:nvSpPr>
          <p:cNvPr id="114" name="Google Shape;114;g10864cb2627_0_4: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864cb2627_0_8:notes"/>
          <p:cNvSpPr txBox="1"/>
          <p:nvPr>
            <p:ph idx="1" type="body"/>
          </p:nvPr>
        </p:nvSpPr>
        <p:spPr>
          <a:xfrm>
            <a:off x="639763" y="4125913"/>
            <a:ext cx="5121300" cy="3908400"/>
          </a:xfrm>
          <a:prstGeom prst="rect">
            <a:avLst/>
          </a:prstGeom>
        </p:spPr>
        <p:txBody>
          <a:bodyPr anchorCtr="0" anchor="t" bIns="43100" lIns="86200" spcFirstLastPara="1" rIns="86200" wrap="square" tIns="43100">
            <a:noAutofit/>
          </a:bodyPr>
          <a:lstStyle/>
          <a:p>
            <a:pPr indent="0" lvl="0" marL="0" rtl="0" algn="l">
              <a:spcBef>
                <a:spcPts val="360"/>
              </a:spcBef>
              <a:spcAft>
                <a:spcPts val="0"/>
              </a:spcAft>
              <a:buNone/>
            </a:pPr>
            <a:r>
              <a:rPr lang="en-US"/>
              <a:t>We identified the most interesting graphs for our analysis from the ones that we got to know in the lecture and in scientific </a:t>
            </a:r>
            <a:r>
              <a:rPr lang="en-US"/>
              <a:t>literature.</a:t>
            </a:r>
            <a:endParaRPr/>
          </a:p>
          <a:p>
            <a:pPr indent="0" lvl="0" marL="0" rtl="0" algn="l">
              <a:spcBef>
                <a:spcPts val="360"/>
              </a:spcBef>
              <a:spcAft>
                <a:spcPts val="0"/>
              </a:spcAft>
              <a:buNone/>
            </a:pPr>
            <a:r>
              <a:rPr lang="en-US"/>
              <a:t>We focusted on the most important synthetic networks (Barabasi Albert, Erdös Renyi and Watts Strogatz graph) and we selected three real world graphs (Facebook Friendship graph, Sex Escort Graph and Contact tracing graph)</a:t>
            </a:r>
            <a:endParaRPr/>
          </a:p>
          <a:p>
            <a:pPr indent="0" lvl="0" marL="0" rtl="0" algn="l">
              <a:spcBef>
                <a:spcPts val="36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US" sz="1100">
                <a:highlight>
                  <a:srgbClr val="FFFFFF"/>
                </a:highlight>
              </a:rPr>
              <a:t>Our experiments observe the effect that changing input parameters (for example the specific network) or model parameters (infection rate) on the disease spread.</a:t>
            </a:r>
            <a:endParaRPr sz="1100">
              <a:highlight>
                <a:srgbClr val="FFFFFF"/>
              </a:highlight>
            </a:endParaRPr>
          </a:p>
          <a:p>
            <a:pPr indent="0" lvl="0" marL="0" rtl="0" algn="l">
              <a:lnSpc>
                <a:spcPct val="115000"/>
              </a:lnSpc>
              <a:spcBef>
                <a:spcPts val="0"/>
              </a:spcBef>
              <a:spcAft>
                <a:spcPts val="0"/>
              </a:spcAft>
              <a:buNone/>
            </a:pPr>
            <a:r>
              <a:rPr lang="en-US" sz="1100">
                <a:highlight>
                  <a:srgbClr val="FFFFFF"/>
                </a:highlight>
              </a:rPr>
              <a:t>The infection rate β for example can be reduced by social distancing and wearing masks, while the recovery rate and waning immunity rate are </a:t>
            </a:r>
            <a:endParaRPr sz="11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1100">
                <a:highlight>
                  <a:srgbClr val="FFFFFF"/>
                </a:highlight>
              </a:rPr>
              <a:t>more difficult to change since they depend on the specific disease. However, they could be improved by the availability of medication</a:t>
            </a:r>
            <a:r>
              <a:rPr lang="en-US" sz="1100"/>
              <a:t> for example.</a:t>
            </a:r>
            <a:endParaRPr sz="1100">
              <a:highlight>
                <a:srgbClr val="FFFFFF"/>
              </a:highlight>
            </a:endParaRPr>
          </a:p>
          <a:p>
            <a:pPr indent="0" lvl="0" marL="0" rtl="0" algn="l">
              <a:spcBef>
                <a:spcPts val="360"/>
              </a:spcBef>
              <a:spcAft>
                <a:spcPts val="0"/>
              </a:spcAft>
              <a:buNone/>
            </a:pPr>
            <a:r>
              <a:rPr lang="en-US"/>
              <a:t> </a:t>
            </a:r>
            <a:endParaRPr/>
          </a:p>
        </p:txBody>
      </p:sp>
      <p:sp>
        <p:nvSpPr>
          <p:cNvPr id="120" name="Google Shape;120;g10864cb2627_0_8:notes"/>
          <p:cNvSpPr/>
          <p:nvPr>
            <p:ph idx="2" type="sldImg"/>
          </p:nvPr>
        </p:nvSpPr>
        <p:spPr>
          <a:xfrm>
            <a:off x="307975" y="652463"/>
            <a:ext cx="5786400" cy="3255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911225" y="1989138"/>
            <a:ext cx="10369550" cy="1295400"/>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sz="3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911225" y="3429000"/>
            <a:ext cx="10369550" cy="1752600"/>
          </a:xfrm>
          <a:prstGeom prst="rect">
            <a:avLst/>
          </a:prstGeom>
          <a:noFill/>
          <a:ln>
            <a:noFill/>
          </a:ln>
        </p:spPr>
        <p:txBody>
          <a:bodyPr anchorCtr="0" anchor="t" bIns="0" lIns="0" spcFirstLastPara="1" rIns="0" wrap="square" tIns="0">
            <a:noAutofit/>
          </a:bodyPr>
          <a:lstStyle>
            <a:lvl1pPr lvl="0" algn="l">
              <a:spcBef>
                <a:spcPts val="680"/>
              </a:spcBef>
              <a:spcAft>
                <a:spcPts val="0"/>
              </a:spcAft>
              <a:buClr>
                <a:schemeClr val="dk1"/>
              </a:buClr>
              <a:buSzPts val="1700"/>
              <a:buNone/>
              <a:defRPr/>
            </a:lvl1pPr>
            <a:lvl2pPr lvl="1" algn="l">
              <a:spcBef>
                <a:spcPts val="720"/>
              </a:spcBef>
              <a:spcAft>
                <a:spcPts val="0"/>
              </a:spcAft>
              <a:buClr>
                <a:schemeClr val="dk1"/>
              </a:buClr>
              <a:buSzPts val="1800"/>
              <a:buChar char="–"/>
              <a:defRPr/>
            </a:lvl2pPr>
            <a:lvl3pPr lvl="2" algn="l">
              <a:spcBef>
                <a:spcPts val="720"/>
              </a:spcBef>
              <a:spcAft>
                <a:spcPts val="0"/>
              </a:spcAft>
              <a:buClr>
                <a:schemeClr val="dk1"/>
              </a:buClr>
              <a:buSzPts val="1800"/>
              <a:buChar char="–"/>
              <a:defRPr/>
            </a:lvl3pPr>
            <a:lvl4pPr lvl="3" algn="l">
              <a:spcBef>
                <a:spcPts val="720"/>
              </a:spcBef>
              <a:spcAft>
                <a:spcPts val="0"/>
              </a:spcAft>
              <a:buClr>
                <a:schemeClr val="dk1"/>
              </a:buClr>
              <a:buSzPts val="1800"/>
              <a:buChar char="–"/>
              <a:defRPr/>
            </a:lvl4pPr>
            <a:lvl5pPr lvl="4" algn="l">
              <a:spcBef>
                <a:spcPts val="720"/>
              </a:spcBef>
              <a:spcAft>
                <a:spcPts val="0"/>
              </a:spcAft>
              <a:buClr>
                <a:schemeClr val="dk1"/>
              </a:buClr>
              <a:buSzPts val="1800"/>
              <a:buChar char="–"/>
              <a:defRPr/>
            </a:lvl5pPr>
            <a:lvl6pPr lvl="5" algn="l">
              <a:spcBef>
                <a:spcPts val="720"/>
              </a:spcBef>
              <a:spcAft>
                <a:spcPts val="0"/>
              </a:spcAft>
              <a:buClr>
                <a:schemeClr val="dk1"/>
              </a:buClr>
              <a:buSzPts val="1800"/>
              <a:buChar char="–"/>
              <a:defRPr/>
            </a:lvl6pPr>
            <a:lvl7pPr lvl="6" algn="l">
              <a:spcBef>
                <a:spcPts val="720"/>
              </a:spcBef>
              <a:spcAft>
                <a:spcPts val="0"/>
              </a:spcAft>
              <a:buClr>
                <a:schemeClr val="dk1"/>
              </a:buClr>
              <a:buSzPts val="1800"/>
              <a:buChar char="–"/>
              <a:defRPr/>
            </a:lvl7pPr>
            <a:lvl8pPr lvl="7" algn="l">
              <a:spcBef>
                <a:spcPts val="720"/>
              </a:spcBef>
              <a:spcAft>
                <a:spcPts val="0"/>
              </a:spcAft>
              <a:buClr>
                <a:schemeClr val="dk1"/>
              </a:buClr>
              <a:buSzPts val="1800"/>
              <a:buChar char="–"/>
              <a:defRPr/>
            </a:lvl8pPr>
            <a:lvl9pPr lvl="8" algn="l">
              <a:spcBef>
                <a:spcPts val="720"/>
              </a:spcBef>
              <a:spcAft>
                <a:spcPts val="0"/>
              </a:spcAft>
              <a:buClr>
                <a:schemeClr val="dk1"/>
              </a:buClr>
              <a:buSzPts val="1800"/>
              <a:buChar char="–"/>
              <a:defRPr/>
            </a:lvl9pPr>
          </a:lstStyle>
          <a:p/>
        </p:txBody>
      </p:sp>
      <p:sp>
        <p:nvSpPr>
          <p:cNvPr id="21" name="Google Shape;21;p2"/>
          <p:cNvSpPr txBox="1"/>
          <p:nvPr>
            <p:ph idx="10" type="dt"/>
          </p:nvPr>
        </p:nvSpPr>
        <p:spPr>
          <a:xfrm>
            <a:off x="911225" y="6524625"/>
            <a:ext cx="1246716" cy="215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2255308" y="6524625"/>
            <a:ext cx="7008284" cy="215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10452484" y="6524625"/>
            <a:ext cx="828291" cy="2159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r>
              <a:rPr lang="en-US"/>
              <a:t>Page </a:t>
            </a:r>
            <a:fld id="{00000000-1234-1234-1234-123412341234}" type="slidenum">
              <a:rPr lang="en-US"/>
              <a:t>‹#›</a:t>
            </a:fld>
            <a:endParaRPr/>
          </a:p>
        </p:txBody>
      </p:sp>
    </p:spTree>
  </p:cSld>
  <p:clrMapOvr>
    <a:masterClrMapping/>
  </p:clrMapOvr>
  <p:extLst>
    <p:ext uri="{DCECCB84-F9BA-43D5-87BE-67443E8EF086}">
      <p15:sldGuideLst>
        <p15:guide id="1" orient="horz" pos="1253">
          <p15:clr>
            <a:srgbClr val="9FCC3B"/>
          </p15:clr>
        </p15:guide>
        <p15:guide id="2" orient="horz" pos="2160">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el">
  <p:cSld name="Kapitel">
    <p:spTree>
      <p:nvGrpSpPr>
        <p:cNvPr id="24" name="Shape 24"/>
        <p:cNvGrpSpPr/>
        <p:nvPr/>
      </p:nvGrpSpPr>
      <p:grpSpPr>
        <a:xfrm>
          <a:off x="0" y="0"/>
          <a:ext cx="0" cy="0"/>
          <a:chOff x="0" y="0"/>
          <a:chExt cx="0" cy="0"/>
        </a:xfrm>
      </p:grpSpPr>
      <p:sp>
        <p:nvSpPr>
          <p:cNvPr id="25" name="Google Shape;25;p3"/>
          <p:cNvSpPr/>
          <p:nvPr/>
        </p:nvSpPr>
        <p:spPr>
          <a:xfrm>
            <a:off x="0" y="1125538"/>
            <a:ext cx="12192000" cy="5732462"/>
          </a:xfrm>
          <a:prstGeom prst="rect">
            <a:avLst/>
          </a:prstGeom>
          <a:solidFill>
            <a:srgbClr val="A3ADB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6" name="Google Shape;26;p3"/>
          <p:cNvSpPr txBox="1"/>
          <p:nvPr>
            <p:ph type="title"/>
          </p:nvPr>
        </p:nvSpPr>
        <p:spPr>
          <a:xfrm>
            <a:off x="911225" y="1268414"/>
            <a:ext cx="10369550" cy="792434"/>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911225" y="1268414"/>
            <a:ext cx="10369550" cy="792434"/>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a:off x="911225" y="2205039"/>
            <a:ext cx="10369550" cy="3887787"/>
          </a:xfrm>
          <a:prstGeom prst="rect">
            <a:avLst/>
          </a:prstGeom>
          <a:noFill/>
          <a:ln>
            <a:noFill/>
          </a:ln>
        </p:spPr>
        <p:txBody>
          <a:bodyPr anchorCtr="0" anchor="t" bIns="0" lIns="0" spcFirstLastPara="1" rIns="0" wrap="square" tIns="0">
            <a:noAutofit/>
          </a:bodyPr>
          <a:lstStyle>
            <a:lvl1pPr indent="-342900" lvl="0" marL="457200" algn="l">
              <a:spcBef>
                <a:spcPts val="720"/>
              </a:spcBef>
              <a:spcAft>
                <a:spcPts val="0"/>
              </a:spcAft>
              <a:buClr>
                <a:schemeClr val="dk1"/>
              </a:buClr>
              <a:buSzPts val="1800"/>
              <a:buChar char="–"/>
              <a:defRPr/>
            </a:lvl1pPr>
            <a:lvl2pPr indent="-342900" lvl="1" marL="914400" algn="l">
              <a:spcBef>
                <a:spcPts val="720"/>
              </a:spcBef>
              <a:spcAft>
                <a:spcPts val="0"/>
              </a:spcAft>
              <a:buClr>
                <a:schemeClr val="dk1"/>
              </a:buClr>
              <a:buSzPts val="1800"/>
              <a:buChar char="–"/>
              <a:defRPr/>
            </a:lvl2pPr>
            <a:lvl3pPr indent="-342900" lvl="2" marL="1371600" algn="l">
              <a:spcBef>
                <a:spcPts val="720"/>
              </a:spcBef>
              <a:spcAft>
                <a:spcPts val="0"/>
              </a:spcAft>
              <a:buClr>
                <a:schemeClr val="dk1"/>
              </a:buClr>
              <a:buSzPts val="1800"/>
              <a:buChar char="–"/>
              <a:defRPr/>
            </a:lvl3pPr>
            <a:lvl4pPr indent="-342900" lvl="3" marL="1828800" algn="l">
              <a:spcBef>
                <a:spcPts val="720"/>
              </a:spcBef>
              <a:spcAft>
                <a:spcPts val="0"/>
              </a:spcAft>
              <a:buClr>
                <a:schemeClr val="dk1"/>
              </a:buClr>
              <a:buSzPts val="1800"/>
              <a:buChar char="–"/>
              <a:defRPr/>
            </a:lvl4pPr>
            <a:lvl5pPr indent="-342900" lvl="4" marL="2286000" algn="l">
              <a:spcBef>
                <a:spcPts val="720"/>
              </a:spcBef>
              <a:spcAft>
                <a:spcPts val="0"/>
              </a:spcAft>
              <a:buClr>
                <a:schemeClr val="dk1"/>
              </a:buClr>
              <a:buSzPts val="1800"/>
              <a:buChar char="–"/>
              <a:defRPr/>
            </a:lvl5pPr>
            <a:lvl6pPr indent="-342900" lvl="5" marL="2743200" algn="l">
              <a:spcBef>
                <a:spcPts val="720"/>
              </a:spcBef>
              <a:spcAft>
                <a:spcPts val="0"/>
              </a:spcAft>
              <a:buClr>
                <a:schemeClr val="dk1"/>
              </a:buClr>
              <a:buSzPts val="1800"/>
              <a:buChar char="–"/>
              <a:defRPr/>
            </a:lvl6pPr>
            <a:lvl7pPr indent="-342900" lvl="6" marL="3200400" algn="l">
              <a:spcBef>
                <a:spcPts val="720"/>
              </a:spcBef>
              <a:spcAft>
                <a:spcPts val="0"/>
              </a:spcAft>
              <a:buClr>
                <a:schemeClr val="dk1"/>
              </a:buClr>
              <a:buSzPts val="1800"/>
              <a:buChar char="–"/>
              <a:defRPr/>
            </a:lvl7pPr>
            <a:lvl8pPr indent="-342900" lvl="7" marL="3657600" algn="l">
              <a:spcBef>
                <a:spcPts val="720"/>
              </a:spcBef>
              <a:spcAft>
                <a:spcPts val="0"/>
              </a:spcAft>
              <a:buClr>
                <a:schemeClr val="dk1"/>
              </a:buClr>
              <a:buSzPts val="1800"/>
              <a:buChar char="–"/>
              <a:defRPr/>
            </a:lvl8pPr>
            <a:lvl9pPr indent="-342900" lvl="8" marL="4114800" algn="l">
              <a:spcBef>
                <a:spcPts val="720"/>
              </a:spcBef>
              <a:spcAft>
                <a:spcPts val="0"/>
              </a:spcAft>
              <a:buClr>
                <a:schemeClr val="dk1"/>
              </a:buClr>
              <a:buSzPts val="1800"/>
              <a:buChar char="–"/>
              <a:defRPr/>
            </a:lvl9pPr>
          </a:lstStyle>
          <a:p/>
        </p:txBody>
      </p:sp>
      <p:sp>
        <p:nvSpPr>
          <p:cNvPr id="30" name="Google Shape;30;p4"/>
          <p:cNvSpPr txBox="1"/>
          <p:nvPr>
            <p:ph idx="10" type="dt"/>
          </p:nvPr>
        </p:nvSpPr>
        <p:spPr>
          <a:xfrm>
            <a:off x="911225" y="6524625"/>
            <a:ext cx="1246716" cy="215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2255308" y="6524625"/>
            <a:ext cx="7008284" cy="215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10452484" y="6524625"/>
            <a:ext cx="828291" cy="2159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r>
              <a:rPr lang="en-US"/>
              <a:t>Page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Spalten">
  <p:cSld name="2 Spalten">
    <p:spTree>
      <p:nvGrpSpPr>
        <p:cNvPr id="33" name="Shape 33"/>
        <p:cNvGrpSpPr/>
        <p:nvPr/>
      </p:nvGrpSpPr>
      <p:grpSpPr>
        <a:xfrm>
          <a:off x="0" y="0"/>
          <a:ext cx="0" cy="0"/>
          <a:chOff x="0" y="0"/>
          <a:chExt cx="0" cy="0"/>
        </a:xfrm>
      </p:grpSpPr>
      <p:sp>
        <p:nvSpPr>
          <p:cNvPr id="34" name="Google Shape;34;p5"/>
          <p:cNvSpPr txBox="1"/>
          <p:nvPr>
            <p:ph type="title"/>
          </p:nvPr>
        </p:nvSpPr>
        <p:spPr>
          <a:xfrm>
            <a:off x="911225" y="1268414"/>
            <a:ext cx="10369550" cy="792434"/>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 type="body"/>
          </p:nvPr>
        </p:nvSpPr>
        <p:spPr>
          <a:xfrm>
            <a:off x="911225" y="2205039"/>
            <a:ext cx="5005388" cy="3887787"/>
          </a:xfrm>
          <a:prstGeom prst="rect">
            <a:avLst/>
          </a:prstGeom>
          <a:noFill/>
          <a:ln>
            <a:noFill/>
          </a:ln>
        </p:spPr>
        <p:txBody>
          <a:bodyPr anchorCtr="0" anchor="t" bIns="0" lIns="0" spcFirstLastPara="1" rIns="0" wrap="square" tIns="0">
            <a:noAutofit/>
          </a:bodyPr>
          <a:lstStyle>
            <a:lvl1pPr indent="-342900" lvl="0" marL="457200" algn="l">
              <a:spcBef>
                <a:spcPts val="720"/>
              </a:spcBef>
              <a:spcAft>
                <a:spcPts val="0"/>
              </a:spcAft>
              <a:buClr>
                <a:schemeClr val="dk1"/>
              </a:buClr>
              <a:buSzPts val="1800"/>
              <a:buChar char="–"/>
              <a:defRPr/>
            </a:lvl1pPr>
            <a:lvl2pPr indent="-342900" lvl="1" marL="914400" algn="l">
              <a:spcBef>
                <a:spcPts val="720"/>
              </a:spcBef>
              <a:spcAft>
                <a:spcPts val="0"/>
              </a:spcAft>
              <a:buClr>
                <a:schemeClr val="dk1"/>
              </a:buClr>
              <a:buSzPts val="1800"/>
              <a:buChar char="–"/>
              <a:defRPr/>
            </a:lvl2pPr>
            <a:lvl3pPr indent="-342900" lvl="2" marL="1371600" algn="l">
              <a:spcBef>
                <a:spcPts val="720"/>
              </a:spcBef>
              <a:spcAft>
                <a:spcPts val="0"/>
              </a:spcAft>
              <a:buClr>
                <a:schemeClr val="dk1"/>
              </a:buClr>
              <a:buSzPts val="1800"/>
              <a:buChar char="–"/>
              <a:defRPr/>
            </a:lvl3pPr>
            <a:lvl4pPr indent="-342900" lvl="3" marL="1828800" algn="l">
              <a:spcBef>
                <a:spcPts val="720"/>
              </a:spcBef>
              <a:spcAft>
                <a:spcPts val="0"/>
              </a:spcAft>
              <a:buClr>
                <a:schemeClr val="dk1"/>
              </a:buClr>
              <a:buSzPts val="1800"/>
              <a:buChar char="–"/>
              <a:defRPr/>
            </a:lvl4pPr>
            <a:lvl5pPr indent="-342900" lvl="4" marL="2286000" algn="l">
              <a:spcBef>
                <a:spcPts val="720"/>
              </a:spcBef>
              <a:spcAft>
                <a:spcPts val="0"/>
              </a:spcAft>
              <a:buClr>
                <a:schemeClr val="dk1"/>
              </a:buClr>
              <a:buSzPts val="1800"/>
              <a:buChar char="–"/>
              <a:defRPr/>
            </a:lvl5pPr>
            <a:lvl6pPr indent="-342900" lvl="5" marL="2743200" algn="l">
              <a:spcBef>
                <a:spcPts val="720"/>
              </a:spcBef>
              <a:spcAft>
                <a:spcPts val="0"/>
              </a:spcAft>
              <a:buClr>
                <a:schemeClr val="dk1"/>
              </a:buClr>
              <a:buSzPts val="1800"/>
              <a:buChar char="–"/>
              <a:defRPr/>
            </a:lvl6pPr>
            <a:lvl7pPr indent="-342900" lvl="6" marL="3200400" algn="l">
              <a:spcBef>
                <a:spcPts val="720"/>
              </a:spcBef>
              <a:spcAft>
                <a:spcPts val="0"/>
              </a:spcAft>
              <a:buClr>
                <a:schemeClr val="dk1"/>
              </a:buClr>
              <a:buSzPts val="1800"/>
              <a:buChar char="–"/>
              <a:defRPr/>
            </a:lvl7pPr>
            <a:lvl8pPr indent="-342900" lvl="7" marL="3657600" algn="l">
              <a:spcBef>
                <a:spcPts val="720"/>
              </a:spcBef>
              <a:spcAft>
                <a:spcPts val="0"/>
              </a:spcAft>
              <a:buClr>
                <a:schemeClr val="dk1"/>
              </a:buClr>
              <a:buSzPts val="1800"/>
              <a:buChar char="–"/>
              <a:defRPr/>
            </a:lvl8pPr>
            <a:lvl9pPr indent="-342900" lvl="8" marL="4114800" algn="l">
              <a:spcBef>
                <a:spcPts val="720"/>
              </a:spcBef>
              <a:spcAft>
                <a:spcPts val="0"/>
              </a:spcAft>
              <a:buClr>
                <a:schemeClr val="dk1"/>
              </a:buClr>
              <a:buSzPts val="1800"/>
              <a:buChar char="–"/>
              <a:defRPr/>
            </a:lvl9pPr>
          </a:lstStyle>
          <a:p/>
        </p:txBody>
      </p:sp>
      <p:sp>
        <p:nvSpPr>
          <p:cNvPr id="36" name="Google Shape;36;p5"/>
          <p:cNvSpPr txBox="1"/>
          <p:nvPr>
            <p:ph idx="2" type="body"/>
          </p:nvPr>
        </p:nvSpPr>
        <p:spPr>
          <a:xfrm>
            <a:off x="6291040" y="2205039"/>
            <a:ext cx="5005388" cy="3887787"/>
          </a:xfrm>
          <a:prstGeom prst="rect">
            <a:avLst/>
          </a:prstGeom>
          <a:noFill/>
          <a:ln>
            <a:noFill/>
          </a:ln>
        </p:spPr>
        <p:txBody>
          <a:bodyPr anchorCtr="0" anchor="t" bIns="0" lIns="0" spcFirstLastPara="1" rIns="0" wrap="square" tIns="0">
            <a:noAutofit/>
          </a:bodyPr>
          <a:lstStyle>
            <a:lvl1pPr indent="-342900" lvl="0" marL="457200" algn="l">
              <a:spcBef>
                <a:spcPts val="720"/>
              </a:spcBef>
              <a:spcAft>
                <a:spcPts val="0"/>
              </a:spcAft>
              <a:buClr>
                <a:schemeClr val="dk1"/>
              </a:buClr>
              <a:buSzPts val="1800"/>
              <a:buChar char="–"/>
              <a:defRPr/>
            </a:lvl1pPr>
            <a:lvl2pPr indent="-342900" lvl="1" marL="914400" algn="l">
              <a:spcBef>
                <a:spcPts val="720"/>
              </a:spcBef>
              <a:spcAft>
                <a:spcPts val="0"/>
              </a:spcAft>
              <a:buClr>
                <a:schemeClr val="dk1"/>
              </a:buClr>
              <a:buSzPts val="1800"/>
              <a:buChar char="–"/>
              <a:defRPr/>
            </a:lvl2pPr>
            <a:lvl3pPr indent="-342900" lvl="2" marL="1371600" algn="l">
              <a:spcBef>
                <a:spcPts val="720"/>
              </a:spcBef>
              <a:spcAft>
                <a:spcPts val="0"/>
              </a:spcAft>
              <a:buClr>
                <a:schemeClr val="dk1"/>
              </a:buClr>
              <a:buSzPts val="1800"/>
              <a:buChar char="–"/>
              <a:defRPr/>
            </a:lvl3pPr>
            <a:lvl4pPr indent="-342900" lvl="3" marL="1828800" algn="l">
              <a:spcBef>
                <a:spcPts val="720"/>
              </a:spcBef>
              <a:spcAft>
                <a:spcPts val="0"/>
              </a:spcAft>
              <a:buClr>
                <a:schemeClr val="dk1"/>
              </a:buClr>
              <a:buSzPts val="1800"/>
              <a:buChar char="–"/>
              <a:defRPr/>
            </a:lvl4pPr>
            <a:lvl5pPr indent="-342900" lvl="4" marL="2286000" algn="l">
              <a:spcBef>
                <a:spcPts val="720"/>
              </a:spcBef>
              <a:spcAft>
                <a:spcPts val="0"/>
              </a:spcAft>
              <a:buClr>
                <a:schemeClr val="dk1"/>
              </a:buClr>
              <a:buSzPts val="1800"/>
              <a:buChar char="–"/>
              <a:defRPr/>
            </a:lvl5pPr>
            <a:lvl6pPr indent="-342900" lvl="5" marL="2743200" algn="l">
              <a:spcBef>
                <a:spcPts val="720"/>
              </a:spcBef>
              <a:spcAft>
                <a:spcPts val="0"/>
              </a:spcAft>
              <a:buClr>
                <a:schemeClr val="dk1"/>
              </a:buClr>
              <a:buSzPts val="1800"/>
              <a:buChar char="–"/>
              <a:defRPr/>
            </a:lvl6pPr>
            <a:lvl7pPr indent="-342900" lvl="6" marL="3200400" algn="l">
              <a:spcBef>
                <a:spcPts val="720"/>
              </a:spcBef>
              <a:spcAft>
                <a:spcPts val="0"/>
              </a:spcAft>
              <a:buClr>
                <a:schemeClr val="dk1"/>
              </a:buClr>
              <a:buSzPts val="1800"/>
              <a:buChar char="–"/>
              <a:defRPr/>
            </a:lvl7pPr>
            <a:lvl8pPr indent="-342900" lvl="7" marL="3657600" algn="l">
              <a:spcBef>
                <a:spcPts val="720"/>
              </a:spcBef>
              <a:spcAft>
                <a:spcPts val="0"/>
              </a:spcAft>
              <a:buClr>
                <a:schemeClr val="dk1"/>
              </a:buClr>
              <a:buSzPts val="1800"/>
              <a:buChar char="–"/>
              <a:defRPr/>
            </a:lvl8pPr>
            <a:lvl9pPr indent="-342900" lvl="8" marL="4114800" algn="l">
              <a:spcBef>
                <a:spcPts val="720"/>
              </a:spcBef>
              <a:spcAft>
                <a:spcPts val="0"/>
              </a:spcAft>
              <a:buClr>
                <a:schemeClr val="dk1"/>
              </a:buClr>
              <a:buSzPts val="1800"/>
              <a:buChar char="–"/>
              <a:defRPr/>
            </a:lvl9pPr>
          </a:lstStyle>
          <a:p/>
        </p:txBody>
      </p:sp>
      <p:sp>
        <p:nvSpPr>
          <p:cNvPr id="37" name="Google Shape;37;p5"/>
          <p:cNvSpPr txBox="1"/>
          <p:nvPr>
            <p:ph idx="10" type="dt"/>
          </p:nvPr>
        </p:nvSpPr>
        <p:spPr>
          <a:xfrm>
            <a:off x="911225" y="6524625"/>
            <a:ext cx="1246716" cy="215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2255308" y="6524625"/>
            <a:ext cx="7008284" cy="215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452484" y="6524625"/>
            <a:ext cx="828291" cy="2159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r>
              <a:rPr lang="en-US"/>
              <a:t>Page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showMasterSp="0">
  <p:cSld name="Bild">
    <p:spTree>
      <p:nvGrpSpPr>
        <p:cNvPr id="40" name="Shape 40"/>
        <p:cNvGrpSpPr/>
        <p:nvPr/>
      </p:nvGrpSpPr>
      <p:grpSpPr>
        <a:xfrm>
          <a:off x="0" y="0"/>
          <a:ext cx="0" cy="0"/>
          <a:chOff x="0" y="0"/>
          <a:chExt cx="0" cy="0"/>
        </a:xfrm>
      </p:grpSpPr>
      <p:sp>
        <p:nvSpPr>
          <p:cNvPr id="41" name="Google Shape;41;p6"/>
          <p:cNvSpPr/>
          <p:nvPr>
            <p:ph idx="2" type="pic"/>
          </p:nvPr>
        </p:nvSpPr>
        <p:spPr>
          <a:xfrm>
            <a:off x="192089" y="188912"/>
            <a:ext cx="11807824" cy="6480175"/>
          </a:xfrm>
          <a:prstGeom prst="rect">
            <a:avLst/>
          </a:prstGeom>
          <a:noFill/>
          <a:ln>
            <a:noFill/>
          </a:ln>
        </p:spPr>
      </p:sp>
    </p:spTree>
  </p:cSld>
  <p:clrMapOvr>
    <a:masterClrMapping/>
  </p:clrMapOvr>
  <p:extLst>
    <p:ext uri="{DCECCB84-F9BA-43D5-87BE-67443E8EF086}">
      <p15:sldGuideLst>
        <p15:guide id="1" pos="121">
          <p15:clr>
            <a:srgbClr val="9FCC3B"/>
          </p15:clr>
        </p15:guide>
        <p15:guide id="2" pos="7559">
          <p15:clr>
            <a:srgbClr val="9FCC3B"/>
          </p15:clr>
        </p15:guide>
        <p15:guide id="3" orient="horz" pos="119">
          <p15:clr>
            <a:srgbClr val="9FCC3B"/>
          </p15:clr>
        </p15:guide>
        <p15:guide id="4" orient="horz" pos="4201">
          <p15:clr>
            <a:srgbClr val="9FCC3B"/>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2" name="Shape 42"/>
        <p:cNvGrpSpPr/>
        <p:nvPr/>
      </p:nvGrpSpPr>
      <p:grpSpPr>
        <a:xfrm>
          <a:off x="0" y="0"/>
          <a:ext cx="0" cy="0"/>
          <a:chOff x="0" y="0"/>
          <a:chExt cx="0" cy="0"/>
        </a:xfrm>
      </p:grpSpPr>
      <p:sp>
        <p:nvSpPr>
          <p:cNvPr id="43" name="Google Shape;43;p7"/>
          <p:cNvSpPr txBox="1"/>
          <p:nvPr>
            <p:ph type="title"/>
          </p:nvPr>
        </p:nvSpPr>
        <p:spPr>
          <a:xfrm>
            <a:off x="911225" y="1268414"/>
            <a:ext cx="10369550" cy="792434"/>
          </a:xfrm>
          <a:prstGeom prst="rect">
            <a:avLst/>
          </a:prstGeom>
          <a:noFill/>
          <a:ln>
            <a:noFill/>
          </a:ln>
        </p:spPr>
        <p:txBody>
          <a:bodyPr anchorCtr="0" anchor="t" bIns="0" lIns="0" spcFirstLastPara="1" rIns="0" wrap="square" tIns="3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0" type="dt"/>
          </p:nvPr>
        </p:nvSpPr>
        <p:spPr>
          <a:xfrm>
            <a:off x="911225" y="6524625"/>
            <a:ext cx="1246716" cy="215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2255308" y="6524625"/>
            <a:ext cx="7008284" cy="215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10452484" y="6524625"/>
            <a:ext cx="828291" cy="2159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r>
              <a:rPr lang="en-US"/>
              <a:t>Page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47" name="Shape 47"/>
        <p:cNvGrpSpPr/>
        <p:nvPr/>
      </p:nvGrpSpPr>
      <p:grpSpPr>
        <a:xfrm>
          <a:off x="0" y="0"/>
          <a:ext cx="0" cy="0"/>
          <a:chOff x="0" y="0"/>
          <a:chExt cx="0" cy="0"/>
        </a:xfrm>
      </p:grpSpPr>
      <p:sp>
        <p:nvSpPr>
          <p:cNvPr id="48" name="Google Shape;48;p8"/>
          <p:cNvSpPr txBox="1"/>
          <p:nvPr>
            <p:ph idx="10" type="dt"/>
          </p:nvPr>
        </p:nvSpPr>
        <p:spPr>
          <a:xfrm>
            <a:off x="911225" y="6524625"/>
            <a:ext cx="1246716" cy="215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1" type="ftr"/>
          </p:nvPr>
        </p:nvSpPr>
        <p:spPr>
          <a:xfrm>
            <a:off x="2255308" y="6524625"/>
            <a:ext cx="7008284" cy="215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2" type="sldNum"/>
          </p:nvPr>
        </p:nvSpPr>
        <p:spPr>
          <a:xfrm>
            <a:off x="10452484" y="6524625"/>
            <a:ext cx="828291" cy="215900"/>
          </a:xfrm>
          <a:prstGeom prst="rect">
            <a:avLst/>
          </a:prstGeom>
          <a:noFill/>
          <a:ln>
            <a:noFill/>
          </a:ln>
        </p:spPr>
        <p:txBody>
          <a:bodyPr anchorCtr="0" anchor="t"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r>
              <a:rPr lang="en-US"/>
              <a:t>Page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uzh_logo_e_pos_grau_1mm" id="10" name="Google Shape;10;p1"/>
          <p:cNvPicPr preferRelativeResize="0"/>
          <p:nvPr/>
        </p:nvPicPr>
        <p:blipFill rotWithShape="1">
          <a:blip r:embed="rId1">
            <a:alphaModFix/>
          </a:blip>
          <a:srcRect b="0" l="0" r="0" t="0"/>
          <a:stretch/>
        </p:blipFill>
        <p:spPr>
          <a:xfrm>
            <a:off x="193344" y="142875"/>
            <a:ext cx="2027238" cy="684213"/>
          </a:xfrm>
          <a:prstGeom prst="rect">
            <a:avLst/>
          </a:prstGeom>
          <a:noFill/>
          <a:ln>
            <a:noFill/>
          </a:ln>
        </p:spPr>
      </p:pic>
      <p:sp>
        <p:nvSpPr>
          <p:cNvPr id="11" name="Google Shape;11;p1"/>
          <p:cNvSpPr txBox="1"/>
          <p:nvPr>
            <p:ph type="title"/>
          </p:nvPr>
        </p:nvSpPr>
        <p:spPr>
          <a:xfrm>
            <a:off x="911225" y="1268414"/>
            <a:ext cx="10369550" cy="792434"/>
          </a:xfrm>
          <a:prstGeom prst="rect">
            <a:avLst/>
          </a:prstGeom>
          <a:noFill/>
          <a:ln>
            <a:noFill/>
          </a:ln>
        </p:spPr>
        <p:txBody>
          <a:bodyPr anchorCtr="0" anchor="t" bIns="0" lIns="0" spcFirstLastPara="1" rIns="0" wrap="square" tIns="36000">
            <a:noAutofit/>
          </a:bodyPr>
          <a:lstStyle>
            <a:lvl1pPr lvl="0" marR="0" rtl="0" algn="l">
              <a:spcBef>
                <a:spcPts val="0"/>
              </a:spcBef>
              <a:spcAft>
                <a:spcPts val="0"/>
              </a:spcAft>
              <a:buSzPts val="1400"/>
              <a:buNone/>
              <a:defRPr b="1" i="0" sz="2400" u="none" cap="none" strike="noStrike">
                <a:solidFill>
                  <a:srgbClr val="0028A5"/>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chemeClr val="dk2"/>
                </a:solidFill>
                <a:latin typeface="Arial"/>
                <a:ea typeface="Arial"/>
                <a:cs typeface="Arial"/>
                <a:sym typeface="Arial"/>
              </a:defRPr>
            </a:lvl9pPr>
          </a:lstStyle>
          <a:p/>
        </p:txBody>
      </p:sp>
      <p:sp>
        <p:nvSpPr>
          <p:cNvPr id="12" name="Google Shape;12;p1"/>
          <p:cNvSpPr txBox="1"/>
          <p:nvPr>
            <p:ph idx="1" type="body"/>
          </p:nvPr>
        </p:nvSpPr>
        <p:spPr>
          <a:xfrm>
            <a:off x="911225" y="2205039"/>
            <a:ext cx="10369550" cy="3887787"/>
          </a:xfrm>
          <a:prstGeom prst="rect">
            <a:avLst/>
          </a:prstGeom>
          <a:noFill/>
          <a:ln>
            <a:noFill/>
          </a:ln>
        </p:spPr>
        <p:txBody>
          <a:bodyPr anchorCtr="0" anchor="t" bIns="0" lIns="0" spcFirstLastPara="1" rIns="0" wrap="square" tIns="0">
            <a:noAutofit/>
          </a:bodyPr>
          <a:lstStyle>
            <a:lvl1pPr indent="-336550" lvl="0" marL="4572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1pPr>
            <a:lvl2pPr indent="-336550" lvl="1" marL="9144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2pPr>
            <a:lvl3pPr indent="-336550" lvl="2" marL="13716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3pPr>
            <a:lvl4pPr indent="-336550" lvl="3" marL="18288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6pPr>
            <a:lvl7pPr indent="-336550" lvl="6" marL="32004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7pPr>
            <a:lvl8pPr indent="-336550" lvl="7" marL="36576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8pPr>
            <a:lvl9pPr indent="-336550" lvl="8" marL="4114800" marR="0" rtl="0" algn="l">
              <a:spcBef>
                <a:spcPts val="68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9pPr>
          </a:lstStyle>
          <a:p/>
        </p:txBody>
      </p:sp>
      <p:sp>
        <p:nvSpPr>
          <p:cNvPr id="13" name="Google Shape;13;p1"/>
          <p:cNvSpPr txBox="1"/>
          <p:nvPr>
            <p:ph idx="10" type="dt"/>
          </p:nvPr>
        </p:nvSpPr>
        <p:spPr>
          <a:xfrm>
            <a:off x="911225" y="6524625"/>
            <a:ext cx="1246716" cy="215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7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2255308" y="6524625"/>
            <a:ext cx="7008284" cy="215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7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10452484" y="6524625"/>
            <a:ext cx="828291" cy="215900"/>
          </a:xfrm>
          <a:prstGeom prst="rect">
            <a:avLst/>
          </a:prstGeom>
          <a:noFill/>
          <a:ln>
            <a:noFill/>
          </a:ln>
        </p:spPr>
        <p:txBody>
          <a:bodyPr anchorCtr="0" anchor="t" bIns="0" lIns="0" spcFirstLastPara="1" rIns="0" wrap="square" tIns="0">
            <a:noAutofit/>
          </a:bodyPr>
          <a:lstStyle>
            <a:lvl1pPr indent="0" lvl="0" marL="0" marR="0" rt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lang="en-US"/>
              <a:t>‹#›</a:t>
            </a:fld>
            <a:endParaRPr/>
          </a:p>
        </p:txBody>
      </p:sp>
      <p:cxnSp>
        <p:nvCxnSpPr>
          <p:cNvPr id="16" name="Google Shape;16;p1"/>
          <p:cNvCxnSpPr/>
          <p:nvPr/>
        </p:nvCxnSpPr>
        <p:spPr>
          <a:xfrm>
            <a:off x="0" y="1125538"/>
            <a:ext cx="12192000" cy="0"/>
          </a:xfrm>
          <a:prstGeom prst="straightConnector1">
            <a:avLst/>
          </a:prstGeom>
          <a:noFill/>
          <a:ln cap="flat" cmpd="sng" w="15875">
            <a:solidFill>
              <a:srgbClr val="A3ADB7"/>
            </a:solidFill>
            <a:prstDash val="solid"/>
            <a:round/>
            <a:headEnd len="med" w="med" type="none"/>
            <a:tailEnd len="med" w="med" type="none"/>
          </a:ln>
        </p:spPr>
      </p:cxnSp>
      <p:sp>
        <p:nvSpPr>
          <p:cNvPr id="17" name="Google Shape;17;p1"/>
          <p:cNvSpPr txBox="1"/>
          <p:nvPr/>
        </p:nvSpPr>
        <p:spPr>
          <a:xfrm>
            <a:off x="911225" y="852488"/>
            <a:ext cx="7332663" cy="227012"/>
          </a:xfrm>
          <a:prstGeom prst="rect">
            <a:avLst/>
          </a:prstGeom>
          <a:noFill/>
          <a:ln>
            <a:noFill/>
          </a:ln>
        </p:spPr>
        <p:txBody>
          <a:bodyPr anchorCtr="0" anchor="t" bIns="0" lIns="0" spcFirstLastPara="1" rIns="0" wrap="square" tIns="36000">
            <a:noAutofit/>
          </a:bodyPr>
          <a:lstStyle/>
          <a:p>
            <a:pPr indent="0" lvl="0" marL="0" marR="0" rtl="0" algn="l">
              <a:spcBef>
                <a:spcPts val="0"/>
              </a:spcBef>
              <a:spcAft>
                <a:spcPts val="0"/>
              </a:spcAft>
              <a:buNone/>
            </a:pPr>
            <a:r>
              <a:rPr b="1" i="0" lang="en-US" sz="1400" u="none" cap="none" strike="noStrike">
                <a:solidFill>
                  <a:schemeClr val="dk1"/>
                </a:solidFill>
                <a:latin typeface="Arial"/>
                <a:ea typeface="Arial"/>
                <a:cs typeface="Arial"/>
                <a:sym typeface="Arial"/>
              </a:rPr>
              <a:t>University Division/Office</a:t>
            </a:r>
            <a:endParaRPr b="1" i="0" sz="14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74">
          <p15:clr>
            <a:srgbClr val="F26B43"/>
          </p15:clr>
        </p15:guide>
        <p15:guide id="2" pos="7106">
          <p15:clr>
            <a:srgbClr val="F26B43"/>
          </p15:clr>
        </p15:guide>
        <p15:guide id="3" orient="horz" pos="1389">
          <p15:clr>
            <a:srgbClr val="F26B43"/>
          </p15:clr>
        </p15:guide>
        <p15:guide id="4" orient="horz" pos="799">
          <p15:clr>
            <a:srgbClr val="F26B43"/>
          </p15:clr>
        </p15:guide>
        <p15:guide id="5" orient="horz" pos="4110">
          <p15:clr>
            <a:srgbClr val="F26B43"/>
          </p15:clr>
        </p15:guide>
        <p15:guide id="6" pos="3840">
          <p15:clr>
            <a:srgbClr val="F26B43"/>
          </p15:clr>
        </p15:guide>
        <p15:guide id="7" pos="3953">
          <p15:clr>
            <a:srgbClr val="5ACBF0"/>
          </p15:clr>
        </p15:guide>
        <p15:guide id="8" pos="3727">
          <p15:clr>
            <a:srgbClr val="5ACBF0"/>
          </p15:clr>
        </p15:guide>
        <p15:guide id="9" pos="2615">
          <p15:clr>
            <a:srgbClr val="5ACBF0"/>
          </p15:clr>
        </p15:guide>
        <p15:guide id="10" pos="2819">
          <p15:clr>
            <a:srgbClr val="5ACBF0"/>
          </p15:clr>
        </p15:guide>
        <p15:guide id="11" pos="4861">
          <p15:clr>
            <a:srgbClr val="5ACBF0"/>
          </p15:clr>
        </p15:guide>
        <p15:guide id="12" pos="5065">
          <p15:clr>
            <a:srgbClr val="5ACBF0"/>
          </p15:clr>
        </p15:guide>
        <p15:guide id="13" orient="horz" pos="709">
          <p15:clr>
            <a:srgbClr val="F26B43"/>
          </p15:clr>
        </p15:guide>
        <p15:guide id="14" orient="horz" pos="383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9"/>
          <p:cNvSpPr txBox="1"/>
          <p:nvPr>
            <p:ph type="ctrTitle"/>
          </p:nvPr>
        </p:nvSpPr>
        <p:spPr>
          <a:xfrm>
            <a:off x="911225" y="1989138"/>
            <a:ext cx="10369550" cy="12954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4200"/>
              <a:t>Epidemics on Networks</a:t>
            </a:r>
            <a:endParaRPr sz="4200"/>
          </a:p>
        </p:txBody>
      </p:sp>
      <p:sp>
        <p:nvSpPr>
          <p:cNvPr id="56" name="Google Shape;56;p9"/>
          <p:cNvSpPr txBox="1"/>
          <p:nvPr>
            <p:ph idx="1" type="subTitle"/>
          </p:nvPr>
        </p:nvSpPr>
        <p:spPr>
          <a:xfrm>
            <a:off x="911225" y="3429000"/>
            <a:ext cx="10369550" cy="1752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700"/>
              <a:buNone/>
            </a:pPr>
            <a:r>
              <a:rPr lang="en-US" sz="2400"/>
              <a:t>Network Science Final Project</a:t>
            </a:r>
            <a:endParaRPr sz="2400"/>
          </a:p>
          <a:p>
            <a:pPr indent="0" lvl="0" marL="0" rtl="0" algn="l">
              <a:spcBef>
                <a:spcPts val="680"/>
              </a:spcBef>
              <a:spcAft>
                <a:spcPts val="0"/>
              </a:spcAft>
              <a:buClr>
                <a:schemeClr val="dk1"/>
              </a:buClr>
              <a:buSzPts val="1700"/>
              <a:buNone/>
            </a:pPr>
            <a:r>
              <a:rPr lang="en-US" sz="2400"/>
              <a:t>Bauer Jan, Iten Adrian and Jehoul Astrid</a:t>
            </a:r>
            <a:endParaRPr sz="2400"/>
          </a:p>
        </p:txBody>
      </p:sp>
      <p:sp>
        <p:nvSpPr>
          <p:cNvPr id="57" name="Google Shape;57;p9"/>
          <p:cNvSpPr txBox="1"/>
          <p:nvPr>
            <p:ph idx="10" type="dt"/>
          </p:nvPr>
        </p:nvSpPr>
        <p:spPr>
          <a:xfrm>
            <a:off x="911225" y="6524625"/>
            <a:ext cx="1246716" cy="215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17/12/2021</a:t>
            </a:r>
            <a:endParaRPr/>
          </a:p>
        </p:txBody>
      </p:sp>
      <p:sp>
        <p:nvSpPr>
          <p:cNvPr id="58" name="Google Shape;58;p9"/>
          <p:cNvSpPr txBox="1"/>
          <p:nvPr>
            <p:ph idx="11" type="ftr"/>
          </p:nvPr>
        </p:nvSpPr>
        <p:spPr>
          <a:xfrm>
            <a:off x="2255308" y="6524625"/>
            <a:ext cx="7008284" cy="215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Epidemics on Networks: Bauer, Iten and Jehoul</a:t>
            </a:r>
            <a:endParaRPr/>
          </a:p>
        </p:txBody>
      </p:sp>
      <p:sp>
        <p:nvSpPr>
          <p:cNvPr id="59" name="Google Shape;59;p9"/>
          <p:cNvSpPr txBox="1"/>
          <p:nvPr>
            <p:ph idx="12" type="sldNum"/>
          </p:nvPr>
        </p:nvSpPr>
        <p:spPr>
          <a:xfrm>
            <a:off x="10452484" y="6524625"/>
            <a:ext cx="828291" cy="2159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US"/>
              <a:t>Page </a:t>
            </a:r>
            <a:fld id="{00000000-1234-1234-1234-123412341234}" type="slidenum">
              <a:rPr lang="en-US"/>
              <a:t>‹#›</a:t>
            </a:fld>
            <a:endParaRPr/>
          </a:p>
        </p:txBody>
      </p:sp>
      <p:sp>
        <p:nvSpPr>
          <p:cNvPr id="60" name="Google Shape;60;p9"/>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911225" y="1268414"/>
            <a:ext cx="10369500" cy="7923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Methods - Metrics</a:t>
            </a:r>
            <a:endParaRPr sz="2800"/>
          </a:p>
        </p:txBody>
      </p:sp>
      <p:sp>
        <p:nvSpPr>
          <p:cNvPr id="132" name="Google Shape;132;p18"/>
          <p:cNvSpPr txBox="1"/>
          <p:nvPr>
            <p:ph idx="1" type="body"/>
          </p:nvPr>
        </p:nvSpPr>
        <p:spPr>
          <a:xfrm>
            <a:off x="911225" y="2205039"/>
            <a:ext cx="5005500" cy="3887700"/>
          </a:xfrm>
          <a:prstGeom prst="rect">
            <a:avLst/>
          </a:prstGeom>
          <a:noFill/>
          <a:ln>
            <a:noFill/>
          </a:ln>
        </p:spPr>
        <p:txBody>
          <a:bodyPr anchorCtr="0" anchor="t" bIns="0" lIns="0" spcFirstLastPara="1" rIns="0" wrap="square" tIns="0">
            <a:noAutofit/>
          </a:bodyPr>
          <a:lstStyle/>
          <a:p>
            <a:pPr indent="-387350" lvl="0" marL="457200" rtl="0" algn="l">
              <a:spcBef>
                <a:spcPts val="680"/>
              </a:spcBef>
              <a:spcAft>
                <a:spcPts val="0"/>
              </a:spcAft>
              <a:buSzPts val="2500"/>
              <a:buChar char="-"/>
            </a:pPr>
            <a:r>
              <a:rPr lang="en-US" sz="2400"/>
              <a:t>Average Degree</a:t>
            </a:r>
            <a:endParaRPr sz="2400"/>
          </a:p>
          <a:p>
            <a:pPr indent="-381000" lvl="0" marL="457200" rtl="0" algn="l">
              <a:spcBef>
                <a:spcPts val="0"/>
              </a:spcBef>
              <a:spcAft>
                <a:spcPts val="0"/>
              </a:spcAft>
              <a:buSzPts val="2400"/>
              <a:buChar char="-"/>
            </a:pPr>
            <a:r>
              <a:rPr lang="en-US" sz="2400"/>
              <a:t>Degree distribution</a:t>
            </a:r>
            <a:endParaRPr sz="2400"/>
          </a:p>
          <a:p>
            <a:pPr indent="-387350" lvl="0" marL="457200" rtl="0" algn="l">
              <a:spcBef>
                <a:spcPts val="0"/>
              </a:spcBef>
              <a:spcAft>
                <a:spcPts val="0"/>
              </a:spcAft>
              <a:buSzPts val="2500"/>
              <a:buChar char="-"/>
            </a:pPr>
            <a:r>
              <a:rPr lang="en-US" sz="2400"/>
              <a:t>Scale-free property</a:t>
            </a:r>
            <a:endParaRPr sz="2400"/>
          </a:p>
          <a:p>
            <a:pPr indent="-387350" lvl="0" marL="457200" rtl="0" algn="l">
              <a:spcBef>
                <a:spcPts val="0"/>
              </a:spcBef>
              <a:spcAft>
                <a:spcPts val="0"/>
              </a:spcAft>
              <a:buSzPts val="2500"/>
              <a:buChar char="-"/>
            </a:pPr>
            <a:r>
              <a:rPr lang="en-US" sz="2400"/>
              <a:t>Graph </a:t>
            </a:r>
            <a:r>
              <a:rPr lang="en-US" sz="2400"/>
              <a:t>Density</a:t>
            </a:r>
            <a:endParaRPr sz="2400"/>
          </a:p>
        </p:txBody>
      </p:sp>
      <p:sp>
        <p:nvSpPr>
          <p:cNvPr id="133" name="Google Shape;133;p18"/>
          <p:cNvSpPr txBox="1"/>
          <p:nvPr>
            <p:ph idx="12" type="sldNum"/>
          </p:nvPr>
        </p:nvSpPr>
        <p:spPr>
          <a:xfrm>
            <a:off x="10452484" y="6524625"/>
            <a:ext cx="828300" cy="216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US"/>
              <a:t>Page </a:t>
            </a:r>
            <a:fld id="{00000000-1234-1234-1234-123412341234}" type="slidenum">
              <a:rPr lang="en-US"/>
              <a:t>‹#›</a:t>
            </a:fld>
            <a:endParaRPr/>
          </a:p>
        </p:txBody>
      </p:sp>
      <p:sp>
        <p:nvSpPr>
          <p:cNvPr id="134" name="Google Shape;134;p18"/>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
        <p:nvSpPr>
          <p:cNvPr id="135" name="Google Shape;135;p18"/>
          <p:cNvSpPr txBox="1"/>
          <p:nvPr>
            <p:ph idx="11" type="ftr"/>
          </p:nvPr>
        </p:nvSpPr>
        <p:spPr>
          <a:xfrm>
            <a:off x="2255308" y="6524625"/>
            <a:ext cx="7008300" cy="216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Epidemics on Networks: Bauer, Iten and Jehoul</a:t>
            </a:r>
            <a:endParaRPr/>
          </a:p>
        </p:txBody>
      </p:sp>
      <p:pic>
        <p:nvPicPr>
          <p:cNvPr id="136" name="Google Shape;136;p18"/>
          <p:cNvPicPr preferRelativeResize="0"/>
          <p:nvPr/>
        </p:nvPicPr>
        <p:blipFill>
          <a:blip r:embed="rId3">
            <a:alphaModFix/>
          </a:blip>
          <a:stretch>
            <a:fillRect/>
          </a:stretch>
        </p:blipFill>
        <p:spPr>
          <a:xfrm>
            <a:off x="5916625" y="2060721"/>
            <a:ext cx="5594151" cy="31645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911225" y="1268414"/>
            <a:ext cx="10369500" cy="7923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4 Results</a:t>
            </a:r>
            <a:endParaRPr sz="2800"/>
          </a:p>
        </p:txBody>
      </p:sp>
      <p:sp>
        <p:nvSpPr>
          <p:cNvPr id="142" name="Google Shape;142;p19"/>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911225" y="1268414"/>
            <a:ext cx="10369500" cy="7923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Experiment 1</a:t>
            </a:r>
            <a:endParaRPr sz="2800"/>
          </a:p>
        </p:txBody>
      </p:sp>
      <p:sp>
        <p:nvSpPr>
          <p:cNvPr id="148" name="Google Shape;148;p20"/>
          <p:cNvSpPr txBox="1"/>
          <p:nvPr>
            <p:ph idx="1" type="body"/>
          </p:nvPr>
        </p:nvSpPr>
        <p:spPr>
          <a:xfrm>
            <a:off x="911225" y="2205050"/>
            <a:ext cx="5886300" cy="3887700"/>
          </a:xfrm>
          <a:prstGeom prst="rect">
            <a:avLst/>
          </a:prstGeom>
          <a:noFill/>
          <a:ln>
            <a:noFill/>
          </a:ln>
        </p:spPr>
        <p:txBody>
          <a:bodyPr anchorCtr="0" anchor="t" bIns="0" lIns="0" spcFirstLastPara="1" rIns="0" wrap="square" tIns="0">
            <a:noAutofit/>
          </a:bodyPr>
          <a:lstStyle/>
          <a:p>
            <a:pPr indent="-368300" lvl="0" marL="457200" rtl="0" algn="l">
              <a:spcBef>
                <a:spcPts val="680"/>
              </a:spcBef>
              <a:spcAft>
                <a:spcPts val="0"/>
              </a:spcAft>
              <a:buSzPts val="2200"/>
              <a:buChar char="-"/>
            </a:pPr>
            <a:r>
              <a:rPr lang="en-US" sz="2100"/>
              <a:t>Measuring the influence of infection rate of the disease on its spreading in the SIR model</a:t>
            </a:r>
            <a:endParaRPr sz="2100"/>
          </a:p>
          <a:p>
            <a:pPr indent="-368300" lvl="0" marL="457200" rtl="0" algn="l">
              <a:spcBef>
                <a:spcPts val="0"/>
              </a:spcBef>
              <a:spcAft>
                <a:spcPts val="0"/>
              </a:spcAft>
              <a:buSzPts val="2200"/>
              <a:buChar char="-"/>
            </a:pPr>
            <a:r>
              <a:rPr lang="en-US" sz="2100"/>
              <a:t>A</a:t>
            </a:r>
            <a:r>
              <a:rPr lang="en-US" sz="2100"/>
              <a:t>gent-based modelling: average of n = 10 runs for each infection rate</a:t>
            </a:r>
            <a:endParaRPr sz="2100"/>
          </a:p>
          <a:p>
            <a:pPr indent="-368300" lvl="0" marL="457200" rtl="0" algn="l">
              <a:spcBef>
                <a:spcPts val="0"/>
              </a:spcBef>
              <a:spcAft>
                <a:spcPts val="0"/>
              </a:spcAft>
              <a:buSzPts val="2200"/>
              <a:buChar char="-"/>
            </a:pPr>
            <a:r>
              <a:rPr lang="en-US" sz="2100"/>
              <a:t>x-axis: Infection rate (0- 30%), </a:t>
            </a:r>
            <a:br>
              <a:rPr lang="en-US" sz="2100"/>
            </a:br>
            <a:r>
              <a:rPr lang="en-US" sz="2100"/>
              <a:t>y-axis: Final fraction of recovered agents</a:t>
            </a:r>
            <a:endParaRPr sz="2100"/>
          </a:p>
          <a:p>
            <a:pPr indent="0" lvl="0" marL="0" rtl="0" algn="l">
              <a:spcBef>
                <a:spcPts val="680"/>
              </a:spcBef>
              <a:spcAft>
                <a:spcPts val="0"/>
              </a:spcAft>
              <a:buNone/>
            </a:pPr>
            <a:r>
              <a:t/>
            </a:r>
            <a:endParaRPr sz="2100"/>
          </a:p>
          <a:p>
            <a:pPr indent="-368300" lvl="0" marL="457200" rtl="0" algn="l">
              <a:spcBef>
                <a:spcPts val="680"/>
              </a:spcBef>
              <a:spcAft>
                <a:spcPts val="0"/>
              </a:spcAft>
              <a:buSzPts val="2200"/>
              <a:buChar char="-"/>
            </a:pPr>
            <a:r>
              <a:rPr lang="en-US" sz="2100"/>
              <a:t>Scale-free networks (facebook) show no epidemic threshold</a:t>
            </a:r>
            <a:endParaRPr sz="2100"/>
          </a:p>
          <a:p>
            <a:pPr indent="0" lvl="0" marL="0" rtl="0" algn="l">
              <a:spcBef>
                <a:spcPts val="680"/>
              </a:spcBef>
              <a:spcAft>
                <a:spcPts val="0"/>
              </a:spcAft>
              <a:buNone/>
            </a:pPr>
            <a:r>
              <a:t/>
            </a:r>
            <a:endParaRPr/>
          </a:p>
        </p:txBody>
      </p:sp>
      <p:sp>
        <p:nvSpPr>
          <p:cNvPr id="149" name="Google Shape;149;p20"/>
          <p:cNvSpPr txBox="1"/>
          <p:nvPr>
            <p:ph idx="12" type="sldNum"/>
          </p:nvPr>
        </p:nvSpPr>
        <p:spPr>
          <a:xfrm>
            <a:off x="10452484" y="6524625"/>
            <a:ext cx="828300" cy="216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US"/>
              <a:t>Page </a:t>
            </a:r>
            <a:fld id="{00000000-1234-1234-1234-123412341234}" type="slidenum">
              <a:rPr lang="en-US"/>
              <a:t>‹#›</a:t>
            </a:fld>
            <a:endParaRPr/>
          </a:p>
        </p:txBody>
      </p:sp>
      <p:sp>
        <p:nvSpPr>
          <p:cNvPr id="150" name="Google Shape;150;p20"/>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pic>
        <p:nvPicPr>
          <p:cNvPr id="151" name="Google Shape;151;p20"/>
          <p:cNvPicPr preferRelativeResize="0"/>
          <p:nvPr/>
        </p:nvPicPr>
        <p:blipFill>
          <a:blip r:embed="rId3">
            <a:alphaModFix/>
          </a:blip>
          <a:stretch>
            <a:fillRect/>
          </a:stretch>
        </p:blipFill>
        <p:spPr>
          <a:xfrm>
            <a:off x="6955475" y="1125550"/>
            <a:ext cx="3676650" cy="2647950"/>
          </a:xfrm>
          <a:prstGeom prst="rect">
            <a:avLst/>
          </a:prstGeom>
          <a:noFill/>
          <a:ln>
            <a:noFill/>
          </a:ln>
        </p:spPr>
      </p:pic>
      <p:pic>
        <p:nvPicPr>
          <p:cNvPr id="152" name="Google Shape;152;p20"/>
          <p:cNvPicPr preferRelativeResize="0"/>
          <p:nvPr/>
        </p:nvPicPr>
        <p:blipFill>
          <a:blip r:embed="rId4">
            <a:alphaModFix/>
          </a:blip>
          <a:stretch>
            <a:fillRect/>
          </a:stretch>
        </p:blipFill>
        <p:spPr>
          <a:xfrm>
            <a:off x="6955475" y="3825088"/>
            <a:ext cx="3676650" cy="2647950"/>
          </a:xfrm>
          <a:prstGeom prst="rect">
            <a:avLst/>
          </a:prstGeom>
          <a:noFill/>
          <a:ln>
            <a:noFill/>
          </a:ln>
        </p:spPr>
      </p:pic>
      <p:sp>
        <p:nvSpPr>
          <p:cNvPr id="153" name="Google Shape;153;p20"/>
          <p:cNvSpPr txBox="1"/>
          <p:nvPr>
            <p:ph idx="11" type="ftr"/>
          </p:nvPr>
        </p:nvSpPr>
        <p:spPr>
          <a:xfrm>
            <a:off x="2255308" y="6524625"/>
            <a:ext cx="7008300" cy="216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Epidemics on Networks: Bauer, Iten and Jehoul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911225" y="1268414"/>
            <a:ext cx="10369500" cy="7923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Experiment 2</a:t>
            </a:r>
            <a:endParaRPr sz="2800"/>
          </a:p>
        </p:txBody>
      </p:sp>
      <p:sp>
        <p:nvSpPr>
          <p:cNvPr id="159" name="Google Shape;159;p21"/>
          <p:cNvSpPr txBox="1"/>
          <p:nvPr>
            <p:ph idx="1" type="body"/>
          </p:nvPr>
        </p:nvSpPr>
        <p:spPr>
          <a:xfrm>
            <a:off x="911225" y="2205050"/>
            <a:ext cx="5886300" cy="3887700"/>
          </a:xfrm>
          <a:prstGeom prst="rect">
            <a:avLst/>
          </a:prstGeom>
          <a:noFill/>
          <a:ln>
            <a:noFill/>
          </a:ln>
        </p:spPr>
        <p:txBody>
          <a:bodyPr anchorCtr="0" anchor="t" bIns="0" lIns="0" spcFirstLastPara="1" rIns="0" wrap="square" tIns="0">
            <a:noAutofit/>
          </a:bodyPr>
          <a:lstStyle/>
          <a:p>
            <a:pPr indent="-342900" lvl="0" marL="457200" rtl="0" algn="l">
              <a:spcBef>
                <a:spcPts val="680"/>
              </a:spcBef>
              <a:spcAft>
                <a:spcPts val="0"/>
              </a:spcAft>
              <a:buSzPts val="1800"/>
              <a:buChar char="-"/>
            </a:pPr>
            <a:r>
              <a:rPr lang="en-US"/>
              <a:t>I</a:t>
            </a:r>
            <a:r>
              <a:rPr lang="en-US" sz="1900"/>
              <a:t>dea: Measure the influence of two important network properties in the SIR model: density and whether it is scale-free</a:t>
            </a:r>
            <a:endParaRPr sz="1900"/>
          </a:p>
          <a:p>
            <a:pPr indent="-355600" lvl="0" marL="457200" rtl="0" algn="l">
              <a:spcBef>
                <a:spcPts val="0"/>
              </a:spcBef>
              <a:spcAft>
                <a:spcPts val="0"/>
              </a:spcAft>
              <a:buSzPts val="2000"/>
              <a:buChar char="-"/>
            </a:pPr>
            <a:r>
              <a:rPr lang="en-US" sz="1900"/>
              <a:t>How: Using synthetic graphs as they can be created for any given size, fix infection rate (10%) and recovery rate (100%)</a:t>
            </a:r>
            <a:endParaRPr sz="1900"/>
          </a:p>
          <a:p>
            <a:pPr indent="-355600" lvl="0" marL="457200" rtl="0" algn="l">
              <a:spcBef>
                <a:spcPts val="0"/>
              </a:spcBef>
              <a:spcAft>
                <a:spcPts val="0"/>
              </a:spcAft>
              <a:buSzPts val="2000"/>
              <a:buChar char="-"/>
            </a:pPr>
            <a:r>
              <a:rPr lang="en-US" sz="1900"/>
              <a:t>Goal: get a feeling of what measures relating to the network structure need to achieve </a:t>
            </a:r>
            <a:endParaRPr sz="1900"/>
          </a:p>
          <a:p>
            <a:pPr indent="-355600" lvl="0" marL="457200" rtl="0" algn="l">
              <a:spcBef>
                <a:spcPts val="0"/>
              </a:spcBef>
              <a:spcAft>
                <a:spcPts val="0"/>
              </a:spcAft>
              <a:buSzPts val="2000"/>
              <a:buChar char="-"/>
            </a:pPr>
            <a:r>
              <a:rPr lang="en-US" sz="1900"/>
              <a:t>Disease already spreads for low densities, hence very low density has to be achieved by measure</a:t>
            </a:r>
            <a:endParaRPr sz="1900"/>
          </a:p>
          <a:p>
            <a:pPr indent="-355600" lvl="0" marL="457200" rtl="0" algn="l">
              <a:spcBef>
                <a:spcPts val="0"/>
              </a:spcBef>
              <a:spcAft>
                <a:spcPts val="0"/>
              </a:spcAft>
              <a:buSzPts val="2000"/>
              <a:buChar char="-"/>
            </a:pPr>
            <a:r>
              <a:rPr lang="en-US" sz="1900"/>
              <a:t>For those low densities, getting rid of the scale-free property may additionally be beneficial (large degree = potential superspreader)</a:t>
            </a:r>
            <a:endParaRPr sz="1900"/>
          </a:p>
          <a:p>
            <a:pPr indent="0" lvl="0" marL="0" rtl="0" algn="l">
              <a:spcBef>
                <a:spcPts val="680"/>
              </a:spcBef>
              <a:spcAft>
                <a:spcPts val="0"/>
              </a:spcAft>
              <a:buNone/>
            </a:pPr>
            <a:r>
              <a:t/>
            </a:r>
            <a:endParaRPr/>
          </a:p>
          <a:p>
            <a:pPr indent="0" lvl="0" marL="0" rtl="0" algn="l">
              <a:spcBef>
                <a:spcPts val="680"/>
              </a:spcBef>
              <a:spcAft>
                <a:spcPts val="0"/>
              </a:spcAft>
              <a:buNone/>
            </a:pPr>
            <a:r>
              <a:t/>
            </a:r>
            <a:endParaRPr/>
          </a:p>
        </p:txBody>
      </p:sp>
      <p:sp>
        <p:nvSpPr>
          <p:cNvPr id="160" name="Google Shape;160;p21"/>
          <p:cNvSpPr txBox="1"/>
          <p:nvPr>
            <p:ph idx="12" type="sldNum"/>
          </p:nvPr>
        </p:nvSpPr>
        <p:spPr>
          <a:xfrm>
            <a:off x="10452484" y="6524625"/>
            <a:ext cx="828300" cy="216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US"/>
              <a:t>Page </a:t>
            </a:r>
            <a:fld id="{00000000-1234-1234-1234-123412341234}" type="slidenum">
              <a:rPr lang="en-US"/>
              <a:t>‹#›</a:t>
            </a:fld>
            <a:endParaRPr/>
          </a:p>
        </p:txBody>
      </p:sp>
      <p:sp>
        <p:nvSpPr>
          <p:cNvPr id="161" name="Google Shape;161;p21"/>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
        <p:nvSpPr>
          <p:cNvPr id="162" name="Google Shape;162;p21"/>
          <p:cNvSpPr txBox="1"/>
          <p:nvPr>
            <p:ph idx="11" type="ftr"/>
          </p:nvPr>
        </p:nvSpPr>
        <p:spPr>
          <a:xfrm>
            <a:off x="2255308" y="6524625"/>
            <a:ext cx="7008300" cy="216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Epidemics on Networks: Bauer, Iten and Jehoul</a:t>
            </a:r>
            <a:endParaRPr/>
          </a:p>
        </p:txBody>
      </p:sp>
      <p:pic>
        <p:nvPicPr>
          <p:cNvPr id="163" name="Google Shape;163;p21"/>
          <p:cNvPicPr preferRelativeResize="0"/>
          <p:nvPr/>
        </p:nvPicPr>
        <p:blipFill>
          <a:blip r:embed="rId3">
            <a:alphaModFix/>
          </a:blip>
          <a:stretch>
            <a:fillRect/>
          </a:stretch>
        </p:blipFill>
        <p:spPr>
          <a:xfrm>
            <a:off x="6548400" y="2205050"/>
            <a:ext cx="5643600" cy="34710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911225" y="1268414"/>
            <a:ext cx="10369500" cy="7923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Experiment 3</a:t>
            </a:r>
            <a:endParaRPr sz="2800"/>
          </a:p>
          <a:p>
            <a:pPr indent="0" lvl="0" marL="0" rtl="0" algn="l">
              <a:spcBef>
                <a:spcPts val="0"/>
              </a:spcBef>
              <a:spcAft>
                <a:spcPts val="0"/>
              </a:spcAft>
              <a:buNone/>
            </a:pPr>
            <a:r>
              <a:t/>
            </a:r>
            <a:endParaRPr/>
          </a:p>
        </p:txBody>
      </p:sp>
      <p:sp>
        <p:nvSpPr>
          <p:cNvPr id="169" name="Google Shape;169;p22"/>
          <p:cNvSpPr txBox="1"/>
          <p:nvPr>
            <p:ph idx="1" type="body"/>
          </p:nvPr>
        </p:nvSpPr>
        <p:spPr>
          <a:xfrm>
            <a:off x="911225" y="2205039"/>
            <a:ext cx="5005500" cy="3887700"/>
          </a:xfrm>
          <a:prstGeom prst="rect">
            <a:avLst/>
          </a:prstGeom>
          <a:noFill/>
          <a:ln>
            <a:noFill/>
          </a:ln>
        </p:spPr>
        <p:txBody>
          <a:bodyPr anchorCtr="0" anchor="t" bIns="0" lIns="0" spcFirstLastPara="1" rIns="0" wrap="square" tIns="0">
            <a:noAutofit/>
          </a:bodyPr>
          <a:lstStyle/>
          <a:p>
            <a:pPr indent="-342900" lvl="0" marL="457200" rtl="0" algn="l">
              <a:spcBef>
                <a:spcPts val="680"/>
              </a:spcBef>
              <a:spcAft>
                <a:spcPts val="0"/>
              </a:spcAft>
              <a:buSzPts val="1800"/>
              <a:buChar char="-"/>
            </a:pPr>
            <a:r>
              <a:rPr lang="en-US"/>
              <a:t>Goal: assess the efficiency of a method that introduces contact restrictions (cuts edges) and tries to eliminate high-degree nodes</a:t>
            </a:r>
            <a:endParaRPr/>
          </a:p>
          <a:p>
            <a:pPr indent="-342900" lvl="0" marL="457200" rtl="0" algn="l">
              <a:spcBef>
                <a:spcPts val="0"/>
              </a:spcBef>
              <a:spcAft>
                <a:spcPts val="0"/>
              </a:spcAft>
              <a:buSzPts val="1800"/>
              <a:buChar char="-"/>
            </a:pPr>
            <a:r>
              <a:rPr lang="en-US"/>
              <a:t>Implementation: add a ceiling to the degree </a:t>
            </a:r>
            <a:endParaRPr/>
          </a:p>
          <a:p>
            <a:pPr indent="-342900" lvl="1" marL="914400" rtl="0" algn="l">
              <a:spcBef>
                <a:spcPts val="0"/>
              </a:spcBef>
              <a:spcAft>
                <a:spcPts val="0"/>
              </a:spcAft>
              <a:buSzPts val="1800"/>
              <a:buChar char="-"/>
            </a:pPr>
            <a:r>
              <a:rPr lang="en-US"/>
              <a:t>maximum n=5 edges per node (out of 3’000 with original density of 1.33%) </a:t>
            </a:r>
            <a:endParaRPr/>
          </a:p>
          <a:p>
            <a:pPr indent="-342900" lvl="1" marL="914400" rtl="0" algn="l">
              <a:spcBef>
                <a:spcPts val="0"/>
              </a:spcBef>
              <a:spcAft>
                <a:spcPts val="0"/>
              </a:spcAft>
              <a:buSzPts val="1800"/>
              <a:buChar char="-"/>
            </a:pPr>
            <a:r>
              <a:rPr lang="en-US"/>
              <a:t>density afterwards &lt; 0.33%</a:t>
            </a:r>
            <a:endParaRPr/>
          </a:p>
          <a:p>
            <a:pPr indent="-342900" lvl="1" marL="914400" rtl="0" algn="l">
              <a:spcBef>
                <a:spcPts val="0"/>
              </a:spcBef>
              <a:spcAft>
                <a:spcPts val="0"/>
              </a:spcAft>
              <a:buSzPts val="1800"/>
              <a:buChar char="-"/>
            </a:pPr>
            <a:r>
              <a:rPr lang="en-US"/>
              <a:t>from scale-free to scale-rich</a:t>
            </a:r>
            <a:endParaRPr/>
          </a:p>
          <a:p>
            <a:pPr indent="-342900" lvl="0" marL="457200" rtl="0" algn="l">
              <a:spcBef>
                <a:spcPts val="0"/>
              </a:spcBef>
              <a:spcAft>
                <a:spcPts val="0"/>
              </a:spcAft>
              <a:buSzPts val="1800"/>
              <a:buChar char="-"/>
            </a:pPr>
            <a:r>
              <a:rPr lang="en-US"/>
              <a:t>Compare Rates after the introduction of the measure with a timely delay</a:t>
            </a:r>
            <a:endParaRPr/>
          </a:p>
          <a:p>
            <a:pPr indent="-342900" lvl="1" marL="914400" rtl="0" algn="l">
              <a:spcBef>
                <a:spcPts val="0"/>
              </a:spcBef>
              <a:spcAft>
                <a:spcPts val="0"/>
              </a:spcAft>
              <a:buSzPts val="1800"/>
              <a:buChar char="-"/>
            </a:pPr>
            <a:r>
              <a:rPr lang="en-US"/>
              <a:t>recovered naturally higher</a:t>
            </a:r>
            <a:endParaRPr/>
          </a:p>
          <a:p>
            <a:pPr indent="-342900" lvl="1" marL="914400" rtl="0" algn="l">
              <a:spcBef>
                <a:spcPts val="0"/>
              </a:spcBef>
              <a:spcAft>
                <a:spcPts val="0"/>
              </a:spcAft>
              <a:buSzPts val="1800"/>
              <a:buChar char="-"/>
            </a:pPr>
            <a:r>
              <a:rPr lang="en-US"/>
              <a:t>maximum infected lower, early introduction important</a:t>
            </a:r>
            <a:endParaRPr/>
          </a:p>
        </p:txBody>
      </p:sp>
      <p:sp>
        <p:nvSpPr>
          <p:cNvPr id="170" name="Google Shape;170;p22"/>
          <p:cNvSpPr txBox="1"/>
          <p:nvPr>
            <p:ph idx="12" type="sldNum"/>
          </p:nvPr>
        </p:nvSpPr>
        <p:spPr>
          <a:xfrm>
            <a:off x="10452484" y="6524625"/>
            <a:ext cx="828300" cy="216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US"/>
              <a:t>Page </a:t>
            </a:r>
            <a:fld id="{00000000-1234-1234-1234-123412341234}" type="slidenum">
              <a:rPr lang="en-US"/>
              <a:t>‹#›</a:t>
            </a:fld>
            <a:endParaRPr/>
          </a:p>
        </p:txBody>
      </p:sp>
      <p:sp>
        <p:nvSpPr>
          <p:cNvPr id="171" name="Google Shape;171;p22"/>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
        <p:nvSpPr>
          <p:cNvPr id="172" name="Google Shape;172;p22"/>
          <p:cNvSpPr txBox="1"/>
          <p:nvPr>
            <p:ph idx="11" type="ftr"/>
          </p:nvPr>
        </p:nvSpPr>
        <p:spPr>
          <a:xfrm>
            <a:off x="2255308" y="6524625"/>
            <a:ext cx="7008300" cy="216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Epidemics on Networks: Bauer, Iten and Jehoul</a:t>
            </a:r>
            <a:endParaRPr/>
          </a:p>
        </p:txBody>
      </p:sp>
      <p:pic>
        <p:nvPicPr>
          <p:cNvPr id="173" name="Google Shape;173;p22"/>
          <p:cNvPicPr preferRelativeResize="0"/>
          <p:nvPr/>
        </p:nvPicPr>
        <p:blipFill>
          <a:blip r:embed="rId3">
            <a:alphaModFix/>
          </a:blip>
          <a:stretch>
            <a:fillRect/>
          </a:stretch>
        </p:blipFill>
        <p:spPr>
          <a:xfrm>
            <a:off x="6211325" y="2203604"/>
            <a:ext cx="5976875" cy="358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911225" y="1268414"/>
            <a:ext cx="10369500" cy="7923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Experiment 4</a:t>
            </a:r>
            <a:endParaRPr sz="2800"/>
          </a:p>
          <a:p>
            <a:pPr indent="0" lvl="0" marL="0" rtl="0" algn="l">
              <a:spcBef>
                <a:spcPts val="0"/>
              </a:spcBef>
              <a:spcAft>
                <a:spcPts val="0"/>
              </a:spcAft>
              <a:buNone/>
            </a:pPr>
            <a:r>
              <a:t/>
            </a:r>
            <a:endParaRPr/>
          </a:p>
        </p:txBody>
      </p:sp>
      <p:sp>
        <p:nvSpPr>
          <p:cNvPr id="179" name="Google Shape;179;p23"/>
          <p:cNvSpPr txBox="1"/>
          <p:nvPr>
            <p:ph idx="1" type="body"/>
          </p:nvPr>
        </p:nvSpPr>
        <p:spPr>
          <a:xfrm>
            <a:off x="911225" y="2205050"/>
            <a:ext cx="5976900" cy="3887700"/>
          </a:xfrm>
          <a:prstGeom prst="rect">
            <a:avLst/>
          </a:prstGeom>
          <a:noFill/>
          <a:ln>
            <a:noFill/>
          </a:ln>
        </p:spPr>
        <p:txBody>
          <a:bodyPr anchorCtr="0" anchor="t" bIns="0" lIns="0" spcFirstLastPara="1" rIns="0" wrap="square" tIns="0">
            <a:noAutofit/>
          </a:bodyPr>
          <a:lstStyle/>
          <a:p>
            <a:pPr indent="-368300" lvl="0" marL="457200" rtl="0" algn="l">
              <a:spcBef>
                <a:spcPts val="680"/>
              </a:spcBef>
              <a:spcAft>
                <a:spcPts val="0"/>
              </a:spcAft>
              <a:buSzPts val="2200"/>
              <a:buChar char="-"/>
            </a:pPr>
            <a:r>
              <a:rPr lang="en-US" sz="2100"/>
              <a:t>SIRS model: Extension of SIR with possibility of reinfection (α), further extension possible to include death cases, hospitalizations etc.</a:t>
            </a:r>
            <a:endParaRPr sz="2100"/>
          </a:p>
          <a:p>
            <a:pPr indent="-368300" lvl="0" marL="457200" rtl="0" algn="l">
              <a:spcBef>
                <a:spcPts val="0"/>
              </a:spcBef>
              <a:spcAft>
                <a:spcPts val="0"/>
              </a:spcAft>
              <a:buSzPts val="2200"/>
              <a:buChar char="-"/>
            </a:pPr>
            <a:r>
              <a:rPr lang="en-US" sz="2100"/>
              <a:t>Less importance of network topology and whether it is scale-free</a:t>
            </a:r>
            <a:endParaRPr sz="2100"/>
          </a:p>
          <a:p>
            <a:pPr indent="0" lvl="0" marL="0" rtl="0" algn="l">
              <a:spcBef>
                <a:spcPts val="680"/>
              </a:spcBef>
              <a:spcAft>
                <a:spcPts val="0"/>
              </a:spcAft>
              <a:buNone/>
            </a:pPr>
            <a:r>
              <a:t/>
            </a:r>
            <a:endParaRPr sz="2100"/>
          </a:p>
          <a:p>
            <a:pPr indent="-368300" lvl="0" marL="457200" rtl="0" algn="l">
              <a:spcBef>
                <a:spcPts val="680"/>
              </a:spcBef>
              <a:spcAft>
                <a:spcPts val="0"/>
              </a:spcAft>
              <a:buSzPts val="2200"/>
              <a:buChar char="-"/>
            </a:pPr>
            <a:r>
              <a:rPr lang="en-US" sz="2100"/>
              <a:t>Wave-form spreading on lower value for real-world Contact Tracing Graph</a:t>
            </a:r>
            <a:endParaRPr sz="2100"/>
          </a:p>
        </p:txBody>
      </p:sp>
      <p:sp>
        <p:nvSpPr>
          <p:cNvPr id="180" name="Google Shape;180;p23"/>
          <p:cNvSpPr txBox="1"/>
          <p:nvPr>
            <p:ph idx="12" type="sldNum"/>
          </p:nvPr>
        </p:nvSpPr>
        <p:spPr>
          <a:xfrm>
            <a:off x="10452484" y="6524625"/>
            <a:ext cx="828300" cy="216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US"/>
              <a:t>Page </a:t>
            </a:r>
            <a:fld id="{00000000-1234-1234-1234-123412341234}" type="slidenum">
              <a:rPr lang="en-US"/>
              <a:t>‹#›</a:t>
            </a:fld>
            <a:endParaRPr/>
          </a:p>
        </p:txBody>
      </p:sp>
      <p:sp>
        <p:nvSpPr>
          <p:cNvPr id="181" name="Google Shape;181;p23"/>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
        <p:nvSpPr>
          <p:cNvPr id="182" name="Google Shape;182;p23"/>
          <p:cNvSpPr txBox="1"/>
          <p:nvPr>
            <p:ph idx="11" type="ftr"/>
          </p:nvPr>
        </p:nvSpPr>
        <p:spPr>
          <a:xfrm>
            <a:off x="2255308" y="6524625"/>
            <a:ext cx="7008300" cy="216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Epidemics on Networks: Bauer, Iten and Jehoul</a:t>
            </a:r>
            <a:endParaRPr/>
          </a:p>
        </p:txBody>
      </p:sp>
      <p:pic>
        <p:nvPicPr>
          <p:cNvPr id="183" name="Google Shape;183;p23"/>
          <p:cNvPicPr preferRelativeResize="0"/>
          <p:nvPr/>
        </p:nvPicPr>
        <p:blipFill>
          <a:blip r:embed="rId3">
            <a:alphaModFix/>
          </a:blip>
          <a:stretch>
            <a:fillRect/>
          </a:stretch>
        </p:blipFill>
        <p:spPr>
          <a:xfrm>
            <a:off x="7389650" y="3916375"/>
            <a:ext cx="3676650" cy="2647950"/>
          </a:xfrm>
          <a:prstGeom prst="rect">
            <a:avLst/>
          </a:prstGeom>
          <a:noFill/>
          <a:ln>
            <a:noFill/>
          </a:ln>
        </p:spPr>
      </p:pic>
      <p:pic>
        <p:nvPicPr>
          <p:cNvPr id="184" name="Google Shape;184;p23"/>
          <p:cNvPicPr preferRelativeResize="0"/>
          <p:nvPr/>
        </p:nvPicPr>
        <p:blipFill>
          <a:blip r:embed="rId4">
            <a:alphaModFix/>
          </a:blip>
          <a:stretch>
            <a:fillRect/>
          </a:stretch>
        </p:blipFill>
        <p:spPr>
          <a:xfrm>
            <a:off x="7389650" y="1268425"/>
            <a:ext cx="3676650" cy="264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911225" y="1268414"/>
            <a:ext cx="10369500" cy="7923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5 Discussion and Conclusion</a:t>
            </a:r>
            <a:endParaRPr sz="2800"/>
          </a:p>
        </p:txBody>
      </p:sp>
      <p:sp>
        <p:nvSpPr>
          <p:cNvPr id="190" name="Google Shape;190;p24"/>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911225" y="1268414"/>
            <a:ext cx="10369500" cy="7923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Discussion and Conclusion</a:t>
            </a:r>
            <a:endParaRPr sz="2800"/>
          </a:p>
          <a:p>
            <a:pPr indent="0" lvl="0" marL="0" rtl="0" algn="l">
              <a:spcBef>
                <a:spcPts val="0"/>
              </a:spcBef>
              <a:spcAft>
                <a:spcPts val="0"/>
              </a:spcAft>
              <a:buNone/>
            </a:pPr>
            <a:r>
              <a:t/>
            </a:r>
            <a:endParaRPr/>
          </a:p>
        </p:txBody>
      </p:sp>
      <p:sp>
        <p:nvSpPr>
          <p:cNvPr id="196" name="Google Shape;196;p25"/>
          <p:cNvSpPr txBox="1"/>
          <p:nvPr>
            <p:ph idx="1" type="body"/>
          </p:nvPr>
        </p:nvSpPr>
        <p:spPr>
          <a:xfrm>
            <a:off x="647175" y="2060725"/>
            <a:ext cx="7393500" cy="4463700"/>
          </a:xfrm>
          <a:prstGeom prst="rect">
            <a:avLst/>
          </a:prstGeom>
          <a:noFill/>
          <a:ln>
            <a:noFill/>
          </a:ln>
        </p:spPr>
        <p:txBody>
          <a:bodyPr anchorCtr="0" anchor="t" bIns="0" lIns="0" spcFirstLastPara="1" rIns="0" wrap="square" tIns="0">
            <a:noAutofit/>
          </a:bodyPr>
          <a:lstStyle/>
          <a:p>
            <a:pPr indent="-387350" lvl="0" marL="457200" rtl="0" algn="l">
              <a:spcBef>
                <a:spcPts val="680"/>
              </a:spcBef>
              <a:spcAft>
                <a:spcPts val="0"/>
              </a:spcAft>
              <a:buSzPts val="2500"/>
              <a:buChar char="-"/>
            </a:pPr>
            <a:r>
              <a:rPr lang="en-US" sz="2400"/>
              <a:t>Showed inexistence of epidemic threshold in scale-free networks, also for real-world networks</a:t>
            </a:r>
            <a:endParaRPr sz="2400"/>
          </a:p>
          <a:p>
            <a:pPr indent="-387350" lvl="0" marL="457200" rtl="0" algn="l">
              <a:spcBef>
                <a:spcPts val="0"/>
              </a:spcBef>
              <a:spcAft>
                <a:spcPts val="0"/>
              </a:spcAft>
              <a:buSzPts val="2500"/>
              <a:buChar char="-"/>
            </a:pPr>
            <a:r>
              <a:rPr lang="en-US" sz="2400"/>
              <a:t>Experimented with different network properties in order to see influence on spread in SIR model: in addition to the SIR </a:t>
            </a:r>
            <a:r>
              <a:rPr lang="en-US" sz="2400"/>
              <a:t>infection</a:t>
            </a:r>
            <a:r>
              <a:rPr lang="en-US" sz="2400"/>
              <a:t> rate, both the degree distribution as well as the density are influential</a:t>
            </a:r>
            <a:endParaRPr sz="2400"/>
          </a:p>
          <a:p>
            <a:pPr indent="-387350" lvl="0" marL="457200" rtl="0" algn="l">
              <a:spcBef>
                <a:spcPts val="0"/>
              </a:spcBef>
              <a:spcAft>
                <a:spcPts val="0"/>
              </a:spcAft>
              <a:buSzPts val="2500"/>
              <a:buChar char="-"/>
            </a:pPr>
            <a:r>
              <a:rPr lang="en-US" sz="2400"/>
              <a:t>Simulated a simplified measure to show that acting quick is of big importance due to the exponential spread of diseases</a:t>
            </a:r>
            <a:endParaRPr sz="2400"/>
          </a:p>
          <a:p>
            <a:pPr indent="-387350" lvl="0" marL="457200" rtl="0" algn="l">
              <a:spcBef>
                <a:spcPts val="0"/>
              </a:spcBef>
              <a:spcAft>
                <a:spcPts val="0"/>
              </a:spcAft>
              <a:buSzPts val="2500"/>
              <a:buChar char="-"/>
            </a:pPr>
            <a:r>
              <a:rPr lang="en-US" sz="2400"/>
              <a:t>Extending the model (SIRS) leads to different results, but can explain more phenomena</a:t>
            </a:r>
            <a:endParaRPr sz="2400"/>
          </a:p>
        </p:txBody>
      </p:sp>
      <p:sp>
        <p:nvSpPr>
          <p:cNvPr id="197" name="Google Shape;197;p25"/>
          <p:cNvSpPr txBox="1"/>
          <p:nvPr>
            <p:ph idx="12" type="sldNum"/>
          </p:nvPr>
        </p:nvSpPr>
        <p:spPr>
          <a:xfrm>
            <a:off x="10452484" y="6524625"/>
            <a:ext cx="828300" cy="216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US"/>
              <a:t>Page </a:t>
            </a:r>
            <a:fld id="{00000000-1234-1234-1234-123412341234}" type="slidenum">
              <a:rPr lang="en-US"/>
              <a:t>‹#›</a:t>
            </a:fld>
            <a:endParaRPr/>
          </a:p>
        </p:txBody>
      </p:sp>
      <p:sp>
        <p:nvSpPr>
          <p:cNvPr id="198" name="Google Shape;198;p25"/>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
        <p:nvSpPr>
          <p:cNvPr id="199" name="Google Shape;199;p25"/>
          <p:cNvSpPr txBox="1"/>
          <p:nvPr>
            <p:ph idx="11" type="ftr"/>
          </p:nvPr>
        </p:nvSpPr>
        <p:spPr>
          <a:xfrm>
            <a:off x="2255308" y="6524625"/>
            <a:ext cx="7008300" cy="216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Epidemics on Networks: Bauer, Iten and Jehoul</a:t>
            </a:r>
            <a:endParaRPr/>
          </a:p>
        </p:txBody>
      </p:sp>
      <p:pic>
        <p:nvPicPr>
          <p:cNvPr id="200" name="Google Shape;200;p25"/>
          <p:cNvPicPr preferRelativeResize="0"/>
          <p:nvPr/>
        </p:nvPicPr>
        <p:blipFill>
          <a:blip r:embed="rId3">
            <a:alphaModFix/>
          </a:blip>
          <a:stretch>
            <a:fillRect/>
          </a:stretch>
        </p:blipFill>
        <p:spPr>
          <a:xfrm>
            <a:off x="8028625" y="2205050"/>
            <a:ext cx="3608375" cy="3608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0"/>
          <p:cNvSpPr txBox="1"/>
          <p:nvPr>
            <p:ph type="title"/>
          </p:nvPr>
        </p:nvSpPr>
        <p:spPr>
          <a:xfrm>
            <a:off x="911225" y="1268414"/>
            <a:ext cx="10369550" cy="792434"/>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Table of Contents </a:t>
            </a:r>
            <a:endParaRPr sz="2800"/>
          </a:p>
        </p:txBody>
      </p:sp>
      <p:sp>
        <p:nvSpPr>
          <p:cNvPr id="66" name="Google Shape;66;p10"/>
          <p:cNvSpPr txBox="1"/>
          <p:nvPr>
            <p:ph idx="1" type="body"/>
          </p:nvPr>
        </p:nvSpPr>
        <p:spPr>
          <a:xfrm>
            <a:off x="911225" y="2205039"/>
            <a:ext cx="10369550" cy="3887787"/>
          </a:xfrm>
          <a:prstGeom prst="rect">
            <a:avLst/>
          </a:prstGeom>
          <a:noFill/>
          <a:ln>
            <a:noFill/>
          </a:ln>
        </p:spPr>
        <p:txBody>
          <a:bodyPr anchorCtr="0" anchor="t" bIns="0" lIns="0" spcFirstLastPara="1" rIns="0" wrap="square" tIns="0">
            <a:noAutofit/>
          </a:bodyPr>
          <a:lstStyle/>
          <a:p>
            <a:pPr indent="-386449" lvl="0" marL="341999" rtl="0" algn="l">
              <a:spcBef>
                <a:spcPts val="680"/>
              </a:spcBef>
              <a:spcAft>
                <a:spcPts val="0"/>
              </a:spcAft>
              <a:buClr>
                <a:schemeClr val="dk1"/>
              </a:buClr>
              <a:buSzPts val="2400"/>
              <a:buChar char="–"/>
            </a:pPr>
            <a:r>
              <a:rPr lang="en-US" sz="2400"/>
              <a:t>Introduction</a:t>
            </a:r>
            <a:endParaRPr sz="2400"/>
          </a:p>
          <a:p>
            <a:pPr indent="-392799" lvl="0" marL="341999" rtl="0" algn="l">
              <a:spcBef>
                <a:spcPts val="680"/>
              </a:spcBef>
              <a:spcAft>
                <a:spcPts val="0"/>
              </a:spcAft>
              <a:buSzPts val="2500"/>
              <a:buChar char="–"/>
            </a:pPr>
            <a:r>
              <a:rPr lang="en-US" sz="2400"/>
              <a:t>Theory</a:t>
            </a:r>
            <a:endParaRPr sz="2400"/>
          </a:p>
          <a:p>
            <a:pPr indent="-392799" lvl="0" marL="341999" rtl="0" algn="l">
              <a:spcBef>
                <a:spcPts val="680"/>
              </a:spcBef>
              <a:spcAft>
                <a:spcPts val="0"/>
              </a:spcAft>
              <a:buSzPts val="2500"/>
              <a:buChar char="–"/>
            </a:pPr>
            <a:r>
              <a:rPr lang="en-US" sz="2400"/>
              <a:t>Methods</a:t>
            </a:r>
            <a:endParaRPr sz="2400"/>
          </a:p>
          <a:p>
            <a:pPr indent="-392799" lvl="0" marL="341999" rtl="0" algn="l">
              <a:spcBef>
                <a:spcPts val="680"/>
              </a:spcBef>
              <a:spcAft>
                <a:spcPts val="0"/>
              </a:spcAft>
              <a:buSzPts val="2500"/>
              <a:buChar char="–"/>
            </a:pPr>
            <a:r>
              <a:rPr lang="en-US" sz="2400"/>
              <a:t>Results</a:t>
            </a:r>
            <a:endParaRPr sz="2400"/>
          </a:p>
          <a:p>
            <a:pPr indent="-392799" lvl="0" marL="341999" rtl="0" algn="l">
              <a:spcBef>
                <a:spcPts val="680"/>
              </a:spcBef>
              <a:spcAft>
                <a:spcPts val="0"/>
              </a:spcAft>
              <a:buSzPts val="2500"/>
              <a:buChar char="–"/>
            </a:pPr>
            <a:r>
              <a:rPr lang="en-US" sz="2400"/>
              <a:t>Discussion &amp; Conclusion</a:t>
            </a:r>
            <a:endParaRPr sz="2400"/>
          </a:p>
        </p:txBody>
      </p:sp>
      <p:sp>
        <p:nvSpPr>
          <p:cNvPr id="67" name="Google Shape;67;p10"/>
          <p:cNvSpPr txBox="1"/>
          <p:nvPr>
            <p:ph idx="12" type="sldNum"/>
          </p:nvPr>
        </p:nvSpPr>
        <p:spPr>
          <a:xfrm>
            <a:off x="10452484" y="6524625"/>
            <a:ext cx="828291" cy="2159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US"/>
              <a:t>Page </a:t>
            </a:r>
            <a:fld id="{00000000-1234-1234-1234-123412341234}" type="slidenum">
              <a:rPr lang="en-US"/>
              <a:t>‹#›</a:t>
            </a:fld>
            <a:endParaRPr/>
          </a:p>
        </p:txBody>
      </p:sp>
      <p:sp>
        <p:nvSpPr>
          <p:cNvPr id="68" name="Google Shape;68;p10"/>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
        <p:nvSpPr>
          <p:cNvPr id="69" name="Google Shape;69;p10"/>
          <p:cNvSpPr txBox="1"/>
          <p:nvPr>
            <p:ph idx="11" type="ftr"/>
          </p:nvPr>
        </p:nvSpPr>
        <p:spPr>
          <a:xfrm>
            <a:off x="2255308" y="6524625"/>
            <a:ext cx="7008300" cy="216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Epidemics on Networks: Bauer, Iten and Jehoul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type="title"/>
          </p:nvPr>
        </p:nvSpPr>
        <p:spPr>
          <a:xfrm>
            <a:off x="911225" y="1268414"/>
            <a:ext cx="10369550" cy="792434"/>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1 Introduction</a:t>
            </a:r>
            <a:endParaRPr sz="2800"/>
          </a:p>
        </p:txBody>
      </p:sp>
      <p:sp>
        <p:nvSpPr>
          <p:cNvPr id="75" name="Google Shape;75;p11"/>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title"/>
          </p:nvPr>
        </p:nvSpPr>
        <p:spPr>
          <a:xfrm>
            <a:off x="911225" y="1268414"/>
            <a:ext cx="10369550" cy="792434"/>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Introduction</a:t>
            </a:r>
            <a:endParaRPr sz="2800"/>
          </a:p>
        </p:txBody>
      </p:sp>
      <p:sp>
        <p:nvSpPr>
          <p:cNvPr id="81" name="Google Shape;81;p12"/>
          <p:cNvSpPr txBox="1"/>
          <p:nvPr>
            <p:ph idx="1" type="body"/>
          </p:nvPr>
        </p:nvSpPr>
        <p:spPr>
          <a:xfrm>
            <a:off x="911225" y="2205039"/>
            <a:ext cx="10369550" cy="3887787"/>
          </a:xfrm>
          <a:prstGeom prst="rect">
            <a:avLst/>
          </a:prstGeom>
          <a:noFill/>
          <a:ln>
            <a:noFill/>
          </a:ln>
        </p:spPr>
        <p:txBody>
          <a:bodyPr anchorCtr="0" anchor="t" bIns="0" lIns="0" spcFirstLastPara="1" rIns="0" wrap="square" tIns="0">
            <a:noAutofit/>
          </a:bodyPr>
          <a:lstStyle/>
          <a:p>
            <a:pPr indent="0" lvl="0" marL="457200" rtl="0" algn="l">
              <a:spcBef>
                <a:spcPts val="680"/>
              </a:spcBef>
              <a:spcAft>
                <a:spcPts val="0"/>
              </a:spcAft>
              <a:buNone/>
            </a:pPr>
            <a:r>
              <a:t/>
            </a:r>
            <a:endParaRPr sz="2400"/>
          </a:p>
          <a:p>
            <a:pPr indent="-387350" lvl="0" marL="457200" rtl="0" algn="l">
              <a:spcBef>
                <a:spcPts val="680"/>
              </a:spcBef>
              <a:spcAft>
                <a:spcPts val="0"/>
              </a:spcAft>
              <a:buSzPts val="2500"/>
              <a:buChar char="-"/>
            </a:pPr>
            <a:r>
              <a:rPr lang="en-US" sz="2400"/>
              <a:t>Vulnerability of networks</a:t>
            </a:r>
            <a:endParaRPr sz="2400"/>
          </a:p>
          <a:p>
            <a:pPr indent="-387350" lvl="0" marL="457200" rtl="0" algn="l">
              <a:spcBef>
                <a:spcPts val="0"/>
              </a:spcBef>
              <a:spcAft>
                <a:spcPts val="0"/>
              </a:spcAft>
              <a:buSzPts val="2500"/>
              <a:buChar char="-"/>
            </a:pPr>
            <a:r>
              <a:rPr lang="en-US" sz="2400"/>
              <a:t>Recently: Computervirusses and SARS-CoV-2</a:t>
            </a:r>
            <a:endParaRPr sz="2400"/>
          </a:p>
          <a:p>
            <a:pPr indent="-387350" lvl="0" marL="457200" rtl="0" algn="l">
              <a:spcBef>
                <a:spcPts val="0"/>
              </a:spcBef>
              <a:spcAft>
                <a:spcPts val="0"/>
              </a:spcAft>
              <a:buSzPts val="2500"/>
              <a:buChar char="-"/>
            </a:pPr>
            <a:r>
              <a:rPr lang="en-US" sz="2400"/>
              <a:t>How do viruses spread on networks?</a:t>
            </a:r>
            <a:endParaRPr sz="2400"/>
          </a:p>
          <a:p>
            <a:pPr indent="-387350" lvl="0" marL="457200" rtl="0" algn="l">
              <a:spcBef>
                <a:spcPts val="0"/>
              </a:spcBef>
              <a:spcAft>
                <a:spcPts val="0"/>
              </a:spcAft>
              <a:buSzPts val="2500"/>
              <a:buChar char="-"/>
            </a:pPr>
            <a:r>
              <a:rPr lang="en-US" sz="2400"/>
              <a:t>Epidemic models</a:t>
            </a:r>
            <a:endParaRPr sz="2400"/>
          </a:p>
          <a:p>
            <a:pPr indent="-381000" lvl="0" marL="457200" rtl="0" algn="l">
              <a:spcBef>
                <a:spcPts val="0"/>
              </a:spcBef>
              <a:spcAft>
                <a:spcPts val="0"/>
              </a:spcAft>
              <a:buSzPts val="2400"/>
              <a:buChar char="-"/>
            </a:pPr>
            <a:r>
              <a:rPr lang="en-US" sz="2400"/>
              <a:t>Synthetic and real-world networks</a:t>
            </a:r>
            <a:endParaRPr sz="2400"/>
          </a:p>
          <a:p>
            <a:pPr indent="-381000" lvl="0" marL="457200" rtl="0" algn="l">
              <a:spcBef>
                <a:spcPts val="0"/>
              </a:spcBef>
              <a:spcAft>
                <a:spcPts val="0"/>
              </a:spcAft>
              <a:buSzPts val="2400"/>
              <a:buChar char="-"/>
            </a:pPr>
            <a:r>
              <a:rPr lang="en-US" sz="2400"/>
              <a:t>More effective intervention</a:t>
            </a:r>
            <a:endParaRPr sz="2400"/>
          </a:p>
        </p:txBody>
      </p:sp>
      <p:sp>
        <p:nvSpPr>
          <p:cNvPr id="82" name="Google Shape;82;p12"/>
          <p:cNvSpPr txBox="1"/>
          <p:nvPr>
            <p:ph idx="12" type="sldNum"/>
          </p:nvPr>
        </p:nvSpPr>
        <p:spPr>
          <a:xfrm>
            <a:off x="10452484" y="6524625"/>
            <a:ext cx="828291" cy="2159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US"/>
              <a:t>Page </a:t>
            </a:r>
            <a:fld id="{00000000-1234-1234-1234-123412341234}" type="slidenum">
              <a:rPr lang="en-US"/>
              <a:t>‹#›</a:t>
            </a:fld>
            <a:endParaRPr/>
          </a:p>
        </p:txBody>
      </p:sp>
      <p:sp>
        <p:nvSpPr>
          <p:cNvPr id="83" name="Google Shape;83;p12"/>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
        <p:nvSpPr>
          <p:cNvPr id="84" name="Google Shape;84;p12"/>
          <p:cNvSpPr txBox="1"/>
          <p:nvPr>
            <p:ph idx="11" type="ftr"/>
          </p:nvPr>
        </p:nvSpPr>
        <p:spPr>
          <a:xfrm>
            <a:off x="2255308" y="6524625"/>
            <a:ext cx="7008300" cy="216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Epidemics on Networks: Bauer, Iten and Jehoul</a:t>
            </a:r>
            <a:endParaRPr/>
          </a:p>
        </p:txBody>
      </p:sp>
      <p:pic>
        <p:nvPicPr>
          <p:cNvPr id="85" name="Google Shape;85;p12"/>
          <p:cNvPicPr preferRelativeResize="0"/>
          <p:nvPr/>
        </p:nvPicPr>
        <p:blipFill>
          <a:blip r:embed="rId3">
            <a:alphaModFix/>
          </a:blip>
          <a:stretch>
            <a:fillRect/>
          </a:stretch>
        </p:blipFill>
        <p:spPr>
          <a:xfrm>
            <a:off x="7672400" y="2344738"/>
            <a:ext cx="3608375" cy="360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911225" y="1268414"/>
            <a:ext cx="10369500" cy="7923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2 Theory</a:t>
            </a:r>
            <a:endParaRPr sz="2800"/>
          </a:p>
        </p:txBody>
      </p:sp>
      <p:sp>
        <p:nvSpPr>
          <p:cNvPr id="91" name="Google Shape;91;p13"/>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911225" y="1268414"/>
            <a:ext cx="10369550" cy="792434"/>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Theory</a:t>
            </a:r>
            <a:endParaRPr sz="2800"/>
          </a:p>
        </p:txBody>
      </p:sp>
      <p:sp>
        <p:nvSpPr>
          <p:cNvPr id="97" name="Google Shape;97;p14"/>
          <p:cNvSpPr txBox="1"/>
          <p:nvPr>
            <p:ph idx="1" type="body"/>
          </p:nvPr>
        </p:nvSpPr>
        <p:spPr>
          <a:xfrm>
            <a:off x="911225" y="2205050"/>
            <a:ext cx="6627300" cy="3887700"/>
          </a:xfrm>
          <a:prstGeom prst="rect">
            <a:avLst/>
          </a:prstGeom>
          <a:noFill/>
          <a:ln>
            <a:noFill/>
          </a:ln>
        </p:spPr>
        <p:txBody>
          <a:bodyPr anchorCtr="0" anchor="t" bIns="0" lIns="0" spcFirstLastPara="1" rIns="0" wrap="square" tIns="0">
            <a:noAutofit/>
          </a:bodyPr>
          <a:lstStyle/>
          <a:p>
            <a:pPr indent="-387350" lvl="0" marL="457200" rtl="0" algn="l">
              <a:spcBef>
                <a:spcPts val="0"/>
              </a:spcBef>
              <a:spcAft>
                <a:spcPts val="0"/>
              </a:spcAft>
              <a:buSzPts val="2500"/>
              <a:buChar char="-"/>
            </a:pPr>
            <a:r>
              <a:rPr lang="en-US" sz="2400"/>
              <a:t>Simple contagion</a:t>
            </a:r>
            <a:endParaRPr sz="2400"/>
          </a:p>
          <a:p>
            <a:pPr indent="-387350" lvl="0" marL="457200" rtl="0" algn="l">
              <a:spcBef>
                <a:spcPts val="0"/>
              </a:spcBef>
              <a:spcAft>
                <a:spcPts val="0"/>
              </a:spcAft>
              <a:buSzPts val="2500"/>
              <a:buChar char="-"/>
            </a:pPr>
            <a:r>
              <a:rPr lang="en-US" sz="2400"/>
              <a:t>Homogeneous mixing assumption</a:t>
            </a:r>
            <a:endParaRPr sz="2400"/>
          </a:p>
          <a:p>
            <a:pPr indent="-387350" lvl="0" marL="457200" rtl="0" algn="l">
              <a:spcBef>
                <a:spcPts val="0"/>
              </a:spcBef>
              <a:spcAft>
                <a:spcPts val="0"/>
              </a:spcAft>
              <a:buSzPts val="2500"/>
              <a:buChar char="-"/>
            </a:pPr>
            <a:r>
              <a:rPr lang="en-US" sz="2400"/>
              <a:t>Basic reproduction number R</a:t>
            </a:r>
            <a:r>
              <a:rPr baseline="-25000" lang="en-US" sz="2400"/>
              <a:t>0</a:t>
            </a:r>
            <a:endParaRPr sz="2400"/>
          </a:p>
        </p:txBody>
      </p:sp>
      <p:sp>
        <p:nvSpPr>
          <p:cNvPr id="98" name="Google Shape;98;p14"/>
          <p:cNvSpPr txBox="1"/>
          <p:nvPr>
            <p:ph idx="12" type="sldNum"/>
          </p:nvPr>
        </p:nvSpPr>
        <p:spPr>
          <a:xfrm>
            <a:off x="10452484" y="6524625"/>
            <a:ext cx="828291" cy="2159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US"/>
              <a:t>Page </a:t>
            </a:r>
            <a:fld id="{00000000-1234-1234-1234-123412341234}" type="slidenum">
              <a:rPr lang="en-US"/>
              <a:t>‹#›</a:t>
            </a:fld>
            <a:endParaRPr/>
          </a:p>
        </p:txBody>
      </p:sp>
      <p:sp>
        <p:nvSpPr>
          <p:cNvPr id="99" name="Google Shape;99;p14"/>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
        <p:nvSpPr>
          <p:cNvPr id="100" name="Google Shape;100;p14"/>
          <p:cNvSpPr txBox="1"/>
          <p:nvPr>
            <p:ph idx="11" type="ftr"/>
          </p:nvPr>
        </p:nvSpPr>
        <p:spPr>
          <a:xfrm>
            <a:off x="2255308" y="6524625"/>
            <a:ext cx="7008300" cy="216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Epidemics on Networks: Bauer, Iten and Jehoul</a:t>
            </a:r>
            <a:endParaRPr/>
          </a:p>
        </p:txBody>
      </p:sp>
      <p:pic>
        <p:nvPicPr>
          <p:cNvPr id="101" name="Google Shape;101;p14"/>
          <p:cNvPicPr preferRelativeResize="0"/>
          <p:nvPr/>
        </p:nvPicPr>
        <p:blipFill>
          <a:blip r:embed="rId3">
            <a:alphaModFix/>
          </a:blip>
          <a:stretch>
            <a:fillRect/>
          </a:stretch>
        </p:blipFill>
        <p:spPr>
          <a:xfrm>
            <a:off x="7302675" y="2344713"/>
            <a:ext cx="3608375" cy="360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911225" y="1268414"/>
            <a:ext cx="10369500" cy="7923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Theory</a:t>
            </a:r>
            <a:endParaRPr sz="2800"/>
          </a:p>
        </p:txBody>
      </p:sp>
      <p:sp>
        <p:nvSpPr>
          <p:cNvPr id="107" name="Google Shape;107;p15"/>
          <p:cNvSpPr txBox="1"/>
          <p:nvPr>
            <p:ph idx="1" type="body"/>
          </p:nvPr>
        </p:nvSpPr>
        <p:spPr>
          <a:xfrm>
            <a:off x="911225" y="2205050"/>
            <a:ext cx="5475900" cy="3887700"/>
          </a:xfrm>
          <a:prstGeom prst="rect">
            <a:avLst/>
          </a:prstGeom>
          <a:noFill/>
          <a:ln>
            <a:noFill/>
          </a:ln>
        </p:spPr>
        <p:txBody>
          <a:bodyPr anchorCtr="0" anchor="t" bIns="0" lIns="0" spcFirstLastPara="1" rIns="0" wrap="square" tIns="0">
            <a:noAutofit/>
          </a:bodyPr>
          <a:lstStyle/>
          <a:p>
            <a:pPr indent="-387350" lvl="0" marL="457200" rtl="0" algn="l">
              <a:spcBef>
                <a:spcPts val="0"/>
              </a:spcBef>
              <a:spcAft>
                <a:spcPts val="0"/>
              </a:spcAft>
              <a:buSzPts val="2500"/>
              <a:buChar char="-"/>
            </a:pPr>
            <a:r>
              <a:rPr lang="en-US" sz="2400"/>
              <a:t>Compartmental models</a:t>
            </a:r>
            <a:endParaRPr sz="2400"/>
          </a:p>
          <a:p>
            <a:pPr indent="-387350" lvl="1" marL="914400" rtl="0" algn="l">
              <a:spcBef>
                <a:spcPts val="0"/>
              </a:spcBef>
              <a:spcAft>
                <a:spcPts val="0"/>
              </a:spcAft>
              <a:buSzPts val="2500"/>
              <a:buChar char="-"/>
            </a:pPr>
            <a:r>
              <a:rPr lang="en-US" sz="2400"/>
              <a:t>SI</a:t>
            </a:r>
            <a:endParaRPr sz="2400"/>
          </a:p>
          <a:p>
            <a:pPr indent="-387350" lvl="1" marL="914400" rtl="0" algn="l">
              <a:spcBef>
                <a:spcPts val="0"/>
              </a:spcBef>
              <a:spcAft>
                <a:spcPts val="0"/>
              </a:spcAft>
              <a:buSzPts val="2500"/>
              <a:buChar char="-"/>
            </a:pPr>
            <a:r>
              <a:rPr lang="en-US" sz="2400"/>
              <a:t>SIR</a:t>
            </a:r>
            <a:endParaRPr sz="2400"/>
          </a:p>
          <a:p>
            <a:pPr indent="-387350" lvl="1" marL="914400" rtl="0" algn="l">
              <a:spcBef>
                <a:spcPts val="0"/>
              </a:spcBef>
              <a:spcAft>
                <a:spcPts val="0"/>
              </a:spcAft>
              <a:buSzPts val="2500"/>
              <a:buChar char="-"/>
            </a:pPr>
            <a:r>
              <a:rPr lang="en-US" sz="2400"/>
              <a:t>SIRS</a:t>
            </a:r>
            <a:br>
              <a:rPr lang="en-US" sz="2400"/>
            </a:br>
            <a:endParaRPr sz="2400"/>
          </a:p>
          <a:p>
            <a:pPr indent="-387350" lvl="0" marL="457200" rtl="0" algn="l">
              <a:spcBef>
                <a:spcPts val="0"/>
              </a:spcBef>
              <a:spcAft>
                <a:spcPts val="0"/>
              </a:spcAft>
              <a:buSzPts val="2500"/>
              <a:buChar char="-"/>
            </a:pPr>
            <a:r>
              <a:rPr lang="en-US" sz="2400"/>
              <a:t>Agent-based models</a:t>
            </a:r>
            <a:br>
              <a:rPr lang="en-US" sz="2400"/>
            </a:br>
            <a:endParaRPr sz="2400"/>
          </a:p>
          <a:p>
            <a:pPr indent="-387350" lvl="0" marL="457200" rtl="0" algn="l">
              <a:spcBef>
                <a:spcPts val="0"/>
              </a:spcBef>
              <a:spcAft>
                <a:spcPts val="0"/>
              </a:spcAft>
              <a:buSzPts val="2500"/>
              <a:buChar char="-"/>
            </a:pPr>
            <a:r>
              <a:rPr lang="en-US" sz="2400"/>
              <a:t>Gillespie algorithm</a:t>
            </a:r>
            <a:endParaRPr sz="2400"/>
          </a:p>
        </p:txBody>
      </p:sp>
      <p:sp>
        <p:nvSpPr>
          <p:cNvPr id="108" name="Google Shape;108;p15"/>
          <p:cNvSpPr txBox="1"/>
          <p:nvPr>
            <p:ph idx="12" type="sldNum"/>
          </p:nvPr>
        </p:nvSpPr>
        <p:spPr>
          <a:xfrm>
            <a:off x="10452484" y="6524625"/>
            <a:ext cx="828300" cy="216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US"/>
              <a:t>Page </a:t>
            </a:r>
            <a:fld id="{00000000-1234-1234-1234-123412341234}" type="slidenum">
              <a:rPr lang="en-US"/>
              <a:t>‹#›</a:t>
            </a:fld>
            <a:endParaRPr/>
          </a:p>
        </p:txBody>
      </p:sp>
      <p:sp>
        <p:nvSpPr>
          <p:cNvPr id="109" name="Google Shape;109;p15"/>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pic>
        <p:nvPicPr>
          <p:cNvPr id="110" name="Google Shape;110;p15"/>
          <p:cNvPicPr preferRelativeResize="0"/>
          <p:nvPr/>
        </p:nvPicPr>
        <p:blipFill>
          <a:blip r:embed="rId3">
            <a:alphaModFix/>
          </a:blip>
          <a:stretch>
            <a:fillRect/>
          </a:stretch>
        </p:blipFill>
        <p:spPr>
          <a:xfrm>
            <a:off x="4752825" y="2764238"/>
            <a:ext cx="7139450" cy="2121700"/>
          </a:xfrm>
          <a:prstGeom prst="rect">
            <a:avLst/>
          </a:prstGeom>
          <a:noFill/>
          <a:ln>
            <a:noFill/>
          </a:ln>
        </p:spPr>
      </p:pic>
      <p:sp>
        <p:nvSpPr>
          <p:cNvPr id="111" name="Google Shape;111;p15"/>
          <p:cNvSpPr txBox="1"/>
          <p:nvPr>
            <p:ph idx="11" type="ftr"/>
          </p:nvPr>
        </p:nvSpPr>
        <p:spPr>
          <a:xfrm>
            <a:off x="2255308" y="6524625"/>
            <a:ext cx="7008300" cy="216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Epidemics on Networks: Bauer, Iten and Jehoul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911225" y="1268414"/>
            <a:ext cx="10369500" cy="7923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3 Methods</a:t>
            </a:r>
            <a:endParaRPr sz="2800"/>
          </a:p>
        </p:txBody>
      </p:sp>
      <p:sp>
        <p:nvSpPr>
          <p:cNvPr id="117" name="Google Shape;117;p16"/>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911225" y="1268414"/>
            <a:ext cx="10369500" cy="792300"/>
          </a:xfrm>
          <a:prstGeom prst="rect">
            <a:avLst/>
          </a:prstGeom>
          <a:noFill/>
          <a:ln>
            <a:noFill/>
          </a:ln>
        </p:spPr>
        <p:txBody>
          <a:bodyPr anchorCtr="0" anchor="t" bIns="0" lIns="0" spcFirstLastPara="1" rIns="0" wrap="square" tIns="36000">
            <a:noAutofit/>
          </a:bodyPr>
          <a:lstStyle/>
          <a:p>
            <a:pPr indent="0" lvl="0" marL="0" rtl="0" algn="l">
              <a:spcBef>
                <a:spcPts val="0"/>
              </a:spcBef>
              <a:spcAft>
                <a:spcPts val="0"/>
              </a:spcAft>
              <a:buNone/>
            </a:pPr>
            <a:r>
              <a:rPr lang="en-US" sz="2800"/>
              <a:t>Methods - Networks</a:t>
            </a:r>
            <a:endParaRPr sz="2800"/>
          </a:p>
        </p:txBody>
      </p:sp>
      <p:sp>
        <p:nvSpPr>
          <p:cNvPr id="123" name="Google Shape;123;p17"/>
          <p:cNvSpPr txBox="1"/>
          <p:nvPr>
            <p:ph idx="1" type="body"/>
          </p:nvPr>
        </p:nvSpPr>
        <p:spPr>
          <a:xfrm>
            <a:off x="911225" y="2205050"/>
            <a:ext cx="9308700" cy="3887700"/>
          </a:xfrm>
          <a:prstGeom prst="rect">
            <a:avLst/>
          </a:prstGeom>
          <a:noFill/>
          <a:ln>
            <a:noFill/>
          </a:ln>
        </p:spPr>
        <p:txBody>
          <a:bodyPr anchorCtr="0" anchor="t" bIns="0" lIns="0" spcFirstLastPara="1" rIns="0" wrap="square" tIns="0">
            <a:noAutofit/>
          </a:bodyPr>
          <a:lstStyle/>
          <a:p>
            <a:pPr indent="-393700" lvl="0" marL="457200" rtl="0" algn="l">
              <a:spcBef>
                <a:spcPts val="680"/>
              </a:spcBef>
              <a:spcAft>
                <a:spcPts val="0"/>
              </a:spcAft>
              <a:buSzPts val="2600"/>
              <a:buChar char="-"/>
            </a:pPr>
            <a:r>
              <a:rPr lang="en-US" sz="2500"/>
              <a:t>Synthetic graphs</a:t>
            </a:r>
            <a:endParaRPr sz="2500"/>
          </a:p>
          <a:p>
            <a:pPr indent="457200" lvl="0" marL="0" rtl="0" algn="l">
              <a:spcBef>
                <a:spcPts val="680"/>
              </a:spcBef>
              <a:spcAft>
                <a:spcPts val="0"/>
              </a:spcAft>
              <a:buNone/>
            </a:pPr>
            <a:r>
              <a:rPr lang="en-US" sz="2400"/>
              <a:t>1. Barabasi-Albert</a:t>
            </a:r>
            <a:endParaRPr sz="2400"/>
          </a:p>
          <a:p>
            <a:pPr indent="457200" lvl="0" marL="0" rtl="0" algn="l">
              <a:spcBef>
                <a:spcPts val="680"/>
              </a:spcBef>
              <a:spcAft>
                <a:spcPts val="0"/>
              </a:spcAft>
              <a:buNone/>
            </a:pPr>
            <a:r>
              <a:rPr lang="en-US" sz="2400"/>
              <a:t>2. </a:t>
            </a:r>
            <a:r>
              <a:rPr lang="en-US" sz="2400"/>
              <a:t>Erdos-Renyi</a:t>
            </a:r>
            <a:endParaRPr sz="2400"/>
          </a:p>
          <a:p>
            <a:pPr indent="457200" lvl="0" marL="0" rtl="0" algn="l">
              <a:spcBef>
                <a:spcPts val="680"/>
              </a:spcBef>
              <a:spcAft>
                <a:spcPts val="0"/>
              </a:spcAft>
              <a:buNone/>
            </a:pPr>
            <a:r>
              <a:rPr lang="en-US" sz="2400"/>
              <a:t>3. Watts-Strogatz</a:t>
            </a:r>
            <a:endParaRPr sz="2400"/>
          </a:p>
          <a:p>
            <a:pPr indent="-387350" lvl="0" marL="457200" rtl="0" algn="l">
              <a:spcBef>
                <a:spcPts val="680"/>
              </a:spcBef>
              <a:spcAft>
                <a:spcPts val="0"/>
              </a:spcAft>
              <a:buSzPts val="2500"/>
              <a:buChar char="-"/>
            </a:pPr>
            <a:r>
              <a:rPr lang="en-US" sz="2500"/>
              <a:t>Real-world networks</a:t>
            </a:r>
            <a:endParaRPr sz="2500"/>
          </a:p>
          <a:p>
            <a:pPr indent="457200" lvl="0" marL="0" rtl="0" algn="l">
              <a:spcBef>
                <a:spcPts val="680"/>
              </a:spcBef>
              <a:spcAft>
                <a:spcPts val="0"/>
              </a:spcAft>
              <a:buNone/>
            </a:pPr>
            <a:r>
              <a:rPr lang="en-US" sz="2400"/>
              <a:t>4. Facebook Friendships</a:t>
            </a:r>
            <a:endParaRPr sz="2400"/>
          </a:p>
          <a:p>
            <a:pPr indent="0" lvl="0" marL="0" rtl="0" algn="l">
              <a:spcBef>
                <a:spcPts val="680"/>
              </a:spcBef>
              <a:spcAft>
                <a:spcPts val="0"/>
              </a:spcAft>
              <a:buNone/>
            </a:pPr>
            <a:r>
              <a:rPr lang="en-US" sz="2400"/>
              <a:t> 	5. Sex Escorts</a:t>
            </a:r>
            <a:endParaRPr sz="2400"/>
          </a:p>
          <a:p>
            <a:pPr indent="0" lvl="0" marL="0" rtl="0" algn="l">
              <a:spcBef>
                <a:spcPts val="680"/>
              </a:spcBef>
              <a:spcAft>
                <a:spcPts val="0"/>
              </a:spcAft>
              <a:buNone/>
            </a:pPr>
            <a:r>
              <a:rPr lang="en-US" sz="2400"/>
              <a:t> 	6. Contact Tracing Graph (from Haslemere, England)</a:t>
            </a:r>
            <a:endParaRPr sz="2400"/>
          </a:p>
          <a:p>
            <a:pPr indent="0" lvl="0" marL="0" rtl="0" algn="l">
              <a:spcBef>
                <a:spcPts val="680"/>
              </a:spcBef>
              <a:spcAft>
                <a:spcPts val="0"/>
              </a:spcAft>
              <a:buNone/>
            </a:pPr>
            <a:r>
              <a:t/>
            </a:r>
            <a:endParaRPr/>
          </a:p>
        </p:txBody>
      </p:sp>
      <p:sp>
        <p:nvSpPr>
          <p:cNvPr id="124" name="Google Shape;124;p17"/>
          <p:cNvSpPr txBox="1"/>
          <p:nvPr>
            <p:ph idx="12" type="sldNum"/>
          </p:nvPr>
        </p:nvSpPr>
        <p:spPr>
          <a:xfrm>
            <a:off x="10452484" y="6524625"/>
            <a:ext cx="828300" cy="216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US"/>
              <a:t>Page </a:t>
            </a:r>
            <a:fld id="{00000000-1234-1234-1234-123412341234}" type="slidenum">
              <a:rPr lang="en-US"/>
              <a:t>‹#›</a:t>
            </a:fld>
            <a:endParaRPr/>
          </a:p>
        </p:txBody>
      </p:sp>
      <p:sp>
        <p:nvSpPr>
          <p:cNvPr id="125" name="Google Shape;125;p17"/>
          <p:cNvSpPr txBox="1"/>
          <p:nvPr/>
        </p:nvSpPr>
        <p:spPr>
          <a:xfrm>
            <a:off x="911225" y="740650"/>
            <a:ext cx="5300100" cy="3849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US" sz="1300">
                <a:solidFill>
                  <a:schemeClr val="dk1"/>
                </a:solidFill>
                <a:highlight>
                  <a:srgbClr val="FFFFFF"/>
                </a:highlight>
              </a:rPr>
              <a:t>Faculty of Business, Economics and Informatics</a:t>
            </a:r>
            <a:endParaRPr b="1" sz="1300"/>
          </a:p>
        </p:txBody>
      </p:sp>
      <p:sp>
        <p:nvSpPr>
          <p:cNvPr id="126" name="Google Shape;126;p17"/>
          <p:cNvSpPr txBox="1"/>
          <p:nvPr>
            <p:ph idx="11" type="ftr"/>
          </p:nvPr>
        </p:nvSpPr>
        <p:spPr>
          <a:xfrm>
            <a:off x="2255308" y="6524625"/>
            <a:ext cx="7008300" cy="216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Epidemics on Networks: Bauer, Iten and Jehoul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ZH">
  <a:themeElements>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