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ra"/>
      <p:regular r:id="rId17"/>
      <p:bold r:id="rId18"/>
      <p:italic r:id="rId19"/>
      <p:boldItalic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3E9CA8-3A63-46C9-8474-8350B70E09AB}">
  <a:tblStyle styleId="{CC3E9CA8-3A63-46C9-8474-8350B70E09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ora-boldItalic.fntdata"/><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r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ora-italic.fntdata"/><Relationship Id="rId6" Type="http://schemas.openxmlformats.org/officeDocument/2006/relationships/slide" Target="slides/slide1.xml"/><Relationship Id="rId18"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t>Welcome to the initial presentation of my master thesis.</a:t>
            </a:r>
            <a:endParaRPr sz="1200"/>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en" sz="1200"/>
              <a:t>The work is focusing on how moving target defense mechanisms can be used in order to defend against malware attacks on IoT devices. </a:t>
            </a:r>
            <a:endParaRPr sz="1200"/>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my third week working on the topic now.</a:t>
            </a:r>
            <a:endParaRPr sz="1200"/>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en" sz="1200"/>
              <a:t>My thesis is build on top of Timo Schenks work, who used reinforcement learning to train an agent that is able to select which MTD to deploy </a:t>
            </a:r>
            <a:r>
              <a:rPr lang="en" sz="1200"/>
              <a:t>depending</a:t>
            </a:r>
            <a:r>
              <a:rPr lang="en" sz="1200"/>
              <a:t> on the observed device state.</a:t>
            </a:r>
            <a:endParaRPr sz="1200"/>
          </a:p>
          <a:p>
            <a:pPr indent="0" lvl="0" marL="0" rtl="0" algn="l">
              <a:spcBef>
                <a:spcPts val="600"/>
              </a:spcBef>
              <a:spcAft>
                <a:spcPts val="0"/>
              </a:spcAft>
              <a:buClr>
                <a:schemeClr val="dk1"/>
              </a:buClr>
              <a:buSzPts val="1100"/>
              <a:buFont typeface="Arial"/>
              <a:buNone/>
            </a:pPr>
            <a:r>
              <a:t/>
            </a:r>
            <a:endParaRPr sz="10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be3b5409f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bbe3b5409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400"/>
              <a:t>I started on Dec 1 and I am going to use December for Literature Review on RL and FL with respect to MTDs.</a:t>
            </a:r>
            <a:endParaRPr sz="1400"/>
          </a:p>
          <a:p>
            <a:pPr indent="0" lvl="0" marL="0" rtl="0" algn="l">
              <a:spcBef>
                <a:spcPts val="600"/>
              </a:spcBef>
              <a:spcAft>
                <a:spcPts val="0"/>
              </a:spcAft>
              <a:buNone/>
            </a:pPr>
            <a:r>
              <a:rPr lang="en" sz="1400"/>
              <a:t>And understanding Timo Schenks work.</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From this we are going to derive a requirements and an architecture for the FL solution to be build</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I hope to spend most of my time on the implementation March April and half of may.</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The evaluation in form of different experiments will then be documented in the end.</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Thats to overall structure.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1058eeb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1058ee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Quattrocento Sans"/>
                <a:ea typeface="Quattrocento Sans"/>
                <a:cs typeface="Quattrocento Sans"/>
                <a:sym typeface="Quattrocento Sans"/>
              </a:rPr>
              <a:t>Some things which are critical but we are not planning to </a:t>
            </a:r>
            <a:r>
              <a:rPr lang="en" sz="1400">
                <a:solidFill>
                  <a:schemeClr val="dk1"/>
                </a:solidFill>
                <a:latin typeface="Quattrocento Sans"/>
                <a:ea typeface="Quattrocento Sans"/>
                <a:cs typeface="Quattrocento Sans"/>
                <a:sym typeface="Quattrocento Sans"/>
              </a:rPr>
              <a:t>address</a:t>
            </a:r>
            <a:r>
              <a:rPr lang="en" sz="1400">
                <a:solidFill>
                  <a:schemeClr val="dk1"/>
                </a:solidFill>
                <a:latin typeface="Quattrocento Sans"/>
                <a:ea typeface="Quattrocento Sans"/>
                <a:cs typeface="Quattrocento Sans"/>
                <a:sym typeface="Quattrocento Sans"/>
              </a:rPr>
              <a:t> as part of my thesis.</a:t>
            </a:r>
            <a:endParaRPr sz="1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 sz="1400">
                <a:solidFill>
                  <a:schemeClr val="dk1"/>
                </a:solidFill>
                <a:latin typeface="Quattrocento Sans"/>
                <a:ea typeface="Quattrocento Sans"/>
                <a:cs typeface="Quattrocento Sans"/>
                <a:sym typeface="Quattrocento Sans"/>
              </a:rPr>
              <a:t>Maybe someone else will focus on this later</a:t>
            </a:r>
            <a:endParaRPr sz="1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en" sz="1400">
                <a:solidFill>
                  <a:schemeClr val="dk1"/>
                </a:solidFill>
                <a:latin typeface="Quattrocento Sans"/>
                <a:ea typeface="Quattrocento Sans"/>
                <a:cs typeface="Quattrocento Sans"/>
                <a:sym typeface="Quattrocento Sans"/>
              </a:rPr>
              <a:t>So far we are only selecting which MTD to deploy but this does not really take into consideration when the optimal point in time would be to cha</a:t>
            </a:r>
            <a:endParaRPr sz="1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en" sz="1400">
                <a:solidFill>
                  <a:schemeClr val="dk1"/>
                </a:solidFill>
                <a:latin typeface="Quattrocento Sans"/>
                <a:ea typeface="Quattrocento Sans"/>
                <a:cs typeface="Quattrocento Sans"/>
                <a:sym typeface="Quattrocento Sans"/>
              </a:rPr>
              <a:t>In case the malware is getting more adaptive then the “how” to move the system parameters is getting much more important.</a:t>
            </a:r>
            <a:endParaRPr sz="14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 sz="1400">
                <a:solidFill>
                  <a:schemeClr val="dk1"/>
                </a:solidFill>
                <a:latin typeface="Quattrocento Sans"/>
                <a:ea typeface="Quattrocento Sans"/>
                <a:cs typeface="Quattrocento Sans"/>
                <a:sym typeface="Quattrocento Sans"/>
              </a:rPr>
              <a:t>So as you can see, there is still a lot to be done.</a:t>
            </a:r>
            <a:endParaRPr sz="14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e4dbf43e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e4dbf43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t>But first of all. Why is the security of IoT devices such a big and important issue.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The Internet of Things has seen an explosion in the number of devices over the recent years.</a:t>
            </a:r>
            <a:endParaRPr sz="1200"/>
          </a:p>
          <a:p>
            <a:pPr indent="0" lvl="0" marL="457200" rtl="0" algn="l">
              <a:spcBef>
                <a:spcPts val="0"/>
              </a:spcBef>
              <a:spcAft>
                <a:spcPts val="0"/>
              </a:spcAft>
              <a:buNone/>
            </a:pPr>
            <a:r>
              <a:rPr lang="en" sz="1200"/>
              <a:t>The majority of these devices are consumer grade and rather cheap.</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According to Statista in 2022, there is 13 billion IoT devices, (already more than humans on the planet)</a:t>
            </a:r>
            <a:endParaRPr sz="1200"/>
          </a:p>
          <a:p>
            <a:pPr indent="457200" lvl="0" marL="0" rtl="0" algn="l">
              <a:spcBef>
                <a:spcPts val="0"/>
              </a:spcBef>
              <a:spcAft>
                <a:spcPts val="0"/>
              </a:spcAft>
              <a:buNone/>
            </a:pPr>
            <a:r>
              <a:rPr lang="en" sz="1200"/>
              <a:t>By 2030 this number is expected to increase to 30 billion</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Although individual device models from only one vendor (for example more than 100 million amazon alexa speakers have been sold) can be sold hundred thousands of times.</a:t>
            </a:r>
            <a:endParaRPr sz="1200"/>
          </a:p>
          <a:p>
            <a:pPr indent="457200" lvl="0" marL="0" rtl="0" algn="l">
              <a:spcBef>
                <a:spcPts val="0"/>
              </a:spcBef>
              <a:spcAft>
                <a:spcPts val="0"/>
              </a:spcAft>
              <a:buNone/>
            </a:pPr>
            <a:r>
              <a:rPr lang="en" sz="1200"/>
              <a:t>Not every vendor sees the necessaty to spend a ot of money on security, </a:t>
            </a:r>
            <a:endParaRPr sz="1200"/>
          </a:p>
          <a:p>
            <a:pPr indent="457200" lvl="0" marL="0" rtl="0" algn="l">
              <a:spcBef>
                <a:spcPts val="0"/>
              </a:spcBef>
              <a:spcAft>
                <a:spcPts val="0"/>
              </a:spcAft>
              <a:buNone/>
            </a:pPr>
            <a:r>
              <a:rPr lang="en" sz="1200"/>
              <a:t>s</a:t>
            </a:r>
            <a:r>
              <a:rPr lang="en" sz="1200"/>
              <a:t>ince the </a:t>
            </a:r>
            <a:r>
              <a:rPr lang="en" sz="1200"/>
              <a:t>individual</a:t>
            </a:r>
            <a:r>
              <a:rPr lang="en" sz="1200"/>
              <a:t> device should be affordable for end customers.</a:t>
            </a:r>
            <a:endParaRPr sz="1200"/>
          </a:p>
          <a:p>
            <a:pPr indent="457200" lvl="0" marL="0" rtl="0" algn="l">
              <a:spcBef>
                <a:spcPts val="0"/>
              </a:spcBef>
              <a:spcAft>
                <a:spcPts val="0"/>
              </a:spcAft>
              <a:buNone/>
            </a:pPr>
            <a:r>
              <a:rPr lang="en" sz="1200"/>
              <a:t>Many target end consumers which have low IT sec knowledge.</a:t>
            </a:r>
            <a:endParaRPr sz="1200"/>
          </a:p>
          <a:p>
            <a:pPr indent="457200" lvl="0" marL="0" rtl="0" algn="l">
              <a:spcBef>
                <a:spcPts val="0"/>
              </a:spcBef>
              <a:spcAft>
                <a:spcPts val="0"/>
              </a:spcAft>
              <a:buNone/>
            </a:pPr>
            <a:r>
              <a:t/>
            </a:r>
            <a:endParaRPr sz="1200"/>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Due to the high number of devices, devices types, models, manufacturers and technologies in use, Iot security is very difficult. The mirai botnet from 2016, was created by simply targeting IoT devices (like IP cameras) and trying out if the standard admin name and password have been changed or not. It is estimated that around 500.000 devices were captured by this simple approach and the botnet was then used to launch DDoS attacks on multiple targets. One attack was powerful enough to take down a DNS service, making websites like Twitter and Github unavailable via DNS for some hours.</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1058eeb2d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1058eeb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dk1"/>
                </a:solidFill>
              </a:rPr>
              <a:t>As Jan already said </a:t>
            </a:r>
            <a:r>
              <a:rPr lang="en">
                <a:solidFill>
                  <a:schemeClr val="dk1"/>
                </a:solidFill>
              </a:rPr>
              <a:t>even if more effort is spend on making these devices more secure, perfect security will never be reached.</a:t>
            </a:r>
            <a:endParaRPr>
              <a:solidFill>
                <a:schemeClr val="dk1"/>
              </a:solidFill>
            </a:endParaRPr>
          </a:p>
          <a:p>
            <a:pPr indent="-317500" lvl="0" marL="457200" rtl="0" algn="l">
              <a:spcBef>
                <a:spcPts val="0"/>
              </a:spcBef>
              <a:spcAft>
                <a:spcPts val="0"/>
              </a:spcAft>
              <a:buSzPts val="1400"/>
              <a:buChar char="-"/>
            </a:pPr>
            <a:r>
              <a:rPr lang="en">
                <a:solidFill>
                  <a:schemeClr val="dk1"/>
                </a:solidFill>
              </a:rPr>
              <a:t>Not every attack (for example the ones using zero day exploits) can be stopped right at the system boundary.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Therefore, IT security needs to think about how to do defense-in-depth.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sz="1200">
                <a:solidFill>
                  <a:schemeClr val="dk1"/>
                </a:solidFill>
              </a:rPr>
              <a:t>Moving Target Defense (MTD). MTD aims to thwart off adversaries who rely on the static nature of the attack target by proactively or reactively altering the attack surface by moving certain system parameters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there are three main questions that need to be clarified to design a technique following the MTD paradigm</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what MTD techniques to deploy, when, and how</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WHAT</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How to alter the attack surface - which features should we change for example the port mappings or ip adress could be such features. Multiple feature can be changed at once. You could dynamically change the data representation (e.g encoding), software, runtime environment (e.g webserver), platform (e.g OS), network structure.</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WHEN</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When the features should be altered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For some types of malware, like crypto ransomware for example, the MTD needs to be deployed immediately or shortly before the encryption starts happening.</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For other types of malware like CnC the timing does not matter that much. Only the right MTD needs to be deployed</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HOW</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Diversification-based MTD change the system components to different specific implementations (e.g running multiple webservers and switching between them)</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Shuffling-based MTD techniques rearrange system or network configurations in a typically randomized fashion.</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be3b5409f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be3b540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We looked at the most common types of malware for IoT devices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And paired them with their repsecitve MTDs</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Command and Control/ Botnets</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CnC malware usually runs a script  on the victim machine waiting for commands from the CnC server.</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Private IP Adress reshuffling disturbes the communication by periodically reshuffling the network adresses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User-Level Rootkits</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dynamic linker to preload shared libraries specified by an attacker before legitimate libraries can be loaded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In order to sanitize a system from user-level preloading rootkits, all the malicious libraries or the links pointing to them need to be removed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Ransomware</a:t>
            </a:r>
            <a:endParaRPr b="1" sz="1200">
              <a:solidFill>
                <a:schemeClr val="dk1"/>
              </a:solidFill>
            </a:endParaRPr>
          </a:p>
          <a:p>
            <a:pPr indent="0" lvl="0" marL="0" rtl="0" algn="l">
              <a:lnSpc>
                <a:spcPct val="115000"/>
              </a:lnSpc>
              <a:spcBef>
                <a:spcPts val="1200"/>
              </a:spcBef>
              <a:spcAft>
                <a:spcPts val="0"/>
              </a:spcAft>
              <a:buNone/>
            </a:pPr>
            <a:r>
              <a:rPr lang="en" sz="1200">
                <a:solidFill>
                  <a:schemeClr val="dk1"/>
                </a:solidFill>
              </a:rPr>
              <a:t>Ransomware is encrypting files in a systematic manner.</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You can either try to trap it in a directory encrypting dummy files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Since ransomware often targets files with specific extensions, you can try to randomize the file endings, such that the ransomware does not consider them.</a:t>
            </a:r>
            <a:endParaRPr sz="12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be3b5409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be3b540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The idea behind reinforcement learning is to have an agent that is capable of learning from interaction </a:t>
            </a:r>
            <a:r>
              <a:rPr lang="en" sz="1200">
                <a:solidFill>
                  <a:schemeClr val="dk1"/>
                </a:solidFill>
              </a:rPr>
              <a:t>with an environment.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agent is trying to learn how to maximize his long-term received reward.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If the agent choses the right action to take according to the state of the environment he is observing then he receives a positive reward and otherwise a negative one.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If our case, if the correct MTD has been selected keeping the device state normal a reward of +1 is received otherwise negative feedback of -1 is received.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Hereby the agent is</a:t>
            </a:r>
            <a:r>
              <a:rPr lang="en" sz="1200">
                <a:solidFill>
                  <a:schemeClr val="dk1"/>
                </a:solidFill>
              </a:rPr>
              <a:t> supposed to learn which mtd to select depending on the state of the IoT device (environment) that he is observing.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 reinforcement learning policy is a mapping from the current environment observation to a probability distribution of the actions to be taken. A value function is a mapping from the current environment observation to the expected value (the cumulative long-term reward) of the current policy.</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24639ad8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24639a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Traditional tabular </a:t>
            </a:r>
            <a:r>
              <a:rPr lang="en" sz="1200">
                <a:solidFill>
                  <a:schemeClr val="dk1"/>
                </a:solidFill>
              </a:rPr>
              <a:t>reinforcement</a:t>
            </a:r>
            <a:r>
              <a:rPr lang="en" sz="1200">
                <a:solidFill>
                  <a:schemeClr val="dk1"/>
                </a:solidFill>
              </a:rPr>
              <a:t> </a:t>
            </a:r>
            <a:r>
              <a:rPr lang="en" sz="1200">
                <a:solidFill>
                  <a:schemeClr val="dk1"/>
                </a:solidFill>
              </a:rPr>
              <a:t>learning</a:t>
            </a:r>
            <a:r>
              <a:rPr lang="en" sz="1200">
                <a:solidFill>
                  <a:schemeClr val="dk1"/>
                </a:solidFill>
              </a:rPr>
              <a:t> algorithms like traditional Q-learning or traditional SARSA do not work in this scenario since the device state (monitored via the perf and top command) has to many dimensions and thus to many different combinations exist.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Therefore, we are using Deep Q learning in order to approximate </a:t>
            </a:r>
            <a:r>
              <a:rPr lang="en" sz="1200">
                <a:solidFill>
                  <a:schemeClr val="dk1"/>
                </a:solidFill>
              </a:rPr>
              <a:t>the action-value function or the policy via a deep neural network.</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neural network receives the high dimensional state vector as input and predicts a probability distribution over actions to take.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1058eeb2d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1058eeb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a:solidFill>
                  <a:schemeClr val="dk1"/>
                </a:solidFill>
              </a:rPr>
              <a:t>Here you can see the current system architecture.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 the center you can see the raspberry pi that is part of the electro sense crowd sensin platform.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attacker selects and launches one specific attack from the 3 attack categories (CnC, rootkits, ransomware) onto the device.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agent observes the device behaviour and hopefully selects the right MTD (corresponding to the specific attack)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state interpreter classifies if the behaviour was brought back to normal or if the malware is still considered to be active.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Depending on this outcome the agent receives a reward of either + or -1.</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One crucial element of the system is the anomaly detection that decides for the observed state (before or after the execution of an MTD) can be considered normal or unnormal.</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be3b5409f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be3b5409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400">
                <a:latin typeface="Quattrocento Sans"/>
                <a:ea typeface="Quattrocento Sans"/>
                <a:cs typeface="Quattrocento Sans"/>
                <a:sym typeface="Quattrocento Sans"/>
              </a:rPr>
              <a:t>As we can see </a:t>
            </a:r>
            <a:r>
              <a:rPr lang="en" sz="1400">
                <a:latin typeface="Quattrocento Sans"/>
                <a:ea typeface="Quattrocento Sans"/>
                <a:cs typeface="Quattrocento Sans"/>
                <a:sym typeface="Quattrocento Sans"/>
              </a:rPr>
              <a:t>according</a:t>
            </a:r>
            <a:r>
              <a:rPr lang="en" sz="1400">
                <a:latin typeface="Quattrocento Sans"/>
                <a:ea typeface="Quattrocento Sans"/>
                <a:cs typeface="Quattrocento Sans"/>
                <a:sym typeface="Quattrocento Sans"/>
              </a:rPr>
              <a:t> to the achieved performance of the RL agent, it is able to select the right MTD with high success rate.</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Some malware (e.g ransomware or data leaking malware) alters the behaviour of the device a lot and</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Thus it is easier to be recognized by the anomaly detection as malicious behaviour.</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The rootkit is harder to detect since it does not really alter the normal device behaviour that much </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a</a:t>
            </a:r>
            <a:r>
              <a:rPr lang="en" sz="1400">
                <a:latin typeface="Quattrocento Sans"/>
                <a:ea typeface="Quattrocento Sans"/>
                <a:cs typeface="Quattrocento Sans"/>
                <a:sym typeface="Quattrocento Sans"/>
              </a:rPr>
              <a:t>nd thus is not often recognized as unnormal behavour.</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And then no MTD is deployed.</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=&gt; Anomaly detection on device state is critical to success</a:t>
            </a:r>
            <a:endParaRPr sz="1400">
              <a:latin typeface="Quattrocento Sans"/>
              <a:ea typeface="Quattrocento Sans"/>
              <a:cs typeface="Quattrocento Sans"/>
              <a:sym typeface="Quattrocento Sans"/>
            </a:endParaRPr>
          </a:p>
          <a:p>
            <a:pPr indent="0" lvl="0" marL="0" rtl="0" algn="l">
              <a:spcBef>
                <a:spcPts val="0"/>
              </a:spcBef>
              <a:spcAft>
                <a:spcPts val="0"/>
              </a:spcAft>
              <a:buNone/>
            </a:pPr>
            <a:r>
              <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Another issue that Timo Mentions in the end of his work is that “the time required to learn how to defend against new unseen attacks migh impair viability”</a:t>
            </a:r>
            <a:endParaRPr sz="1400">
              <a:latin typeface="Quattrocento Sans"/>
              <a:ea typeface="Quattrocento Sans"/>
              <a:cs typeface="Quattrocento Sans"/>
              <a:sym typeface="Quattrocento Sans"/>
            </a:endParaRPr>
          </a:p>
          <a:p>
            <a:pPr indent="0" lvl="0" marL="0" rtl="0" algn="l">
              <a:spcBef>
                <a:spcPts val="0"/>
              </a:spcBef>
              <a:spcAft>
                <a:spcPts val="0"/>
              </a:spcAft>
              <a:buNone/>
            </a:pPr>
            <a:r>
              <a:rPr lang="en" sz="1400">
                <a:latin typeface="Quattrocento Sans"/>
                <a:ea typeface="Quattrocento Sans"/>
                <a:cs typeface="Quattrocento Sans"/>
                <a:sym typeface="Quattrocento Sans"/>
              </a:rPr>
              <a:t>Therefore, we would like to see if we could decrease this learning time or transfer the knowledge between devices.</a:t>
            </a:r>
            <a:endParaRPr sz="1400">
              <a:latin typeface="Quattrocento Sans"/>
              <a:ea typeface="Quattrocento Sans"/>
              <a:cs typeface="Quattrocento Sans"/>
              <a:sym typeface="Quattrocento Sans"/>
            </a:endParaRPr>
          </a:p>
          <a:p>
            <a:pPr indent="0" lvl="0" marL="0" rtl="0" algn="l">
              <a:spcBef>
                <a:spcPts val="0"/>
              </a:spcBef>
              <a:spcAft>
                <a:spcPts val="0"/>
              </a:spcAft>
              <a:buNone/>
            </a:pPr>
            <a:r>
              <a:t/>
            </a:r>
            <a:endParaRPr sz="1400">
              <a:latin typeface="Quattrocento Sans"/>
              <a:ea typeface="Quattrocento Sans"/>
              <a:cs typeface="Quattrocento Sans"/>
              <a:sym typeface="Quattrocento Sans"/>
            </a:endParaRPr>
          </a:p>
          <a:p>
            <a:pPr indent="0" lvl="0" marL="0" rtl="0" algn="l">
              <a:spcBef>
                <a:spcPts val="0"/>
              </a:spcBef>
              <a:spcAft>
                <a:spcPts val="0"/>
              </a:spcAft>
              <a:buNone/>
            </a:pPr>
            <a:r>
              <a:t/>
            </a:r>
            <a:endParaRPr sz="1400">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be3b5409f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be3b5409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So with the federated learning we would like to decrease the training time it takes to defend against unseen attacks.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traditional FL fashion the training happens on multiple workers and then the parameters are aggregated and averaged by the coordinating server.</a:t>
            </a:r>
            <a:endParaRPr>
              <a:solidFill>
                <a:schemeClr val="dk1"/>
              </a:solidFill>
            </a:endParaRPr>
          </a:p>
          <a:p>
            <a:pPr indent="0" lvl="0" marL="457200" rtl="0" algn="l">
              <a:spcBef>
                <a:spcPts val="0"/>
              </a:spcBef>
              <a:spcAft>
                <a:spcPts val="0"/>
              </a:spcAft>
              <a:buNone/>
            </a:pPr>
            <a:r>
              <a:rPr lang="en">
                <a:solidFill>
                  <a:schemeClr val="dk1"/>
                </a:solidFill>
              </a:rPr>
              <a:t>Imagine if only one worker sees a and learns how to defend against a specific attack. Will it be possible that he passes on the knowledge onto all other workers and enable them to defend against the attack when encountering it for the first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cxnSp>
        <p:nvCxnSpPr>
          <p:cNvPr id="64" name="Google Shape;64;p11"/>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11"/>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3"/>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6" name="Google Shape;16;p3"/>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17" name="Google Shape;17;p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3"/>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4"/>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4"/>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8" name="Shape 28"/>
        <p:cNvGrpSpPr/>
        <p:nvPr/>
      </p:nvGrpSpPr>
      <p:grpSpPr>
        <a:xfrm>
          <a:off x="0" y="0"/>
          <a:ext cx="0" cy="0"/>
          <a:chOff x="0" y="0"/>
          <a:chExt cx="0" cy="0"/>
        </a:xfrm>
      </p:grpSpPr>
      <p:sp>
        <p:nvSpPr>
          <p:cNvPr id="29" name="Google Shape;29;p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30" name="Google Shape;30;p5"/>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31" name="Google Shape;31;p5"/>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33" name="Google Shape;33;p5"/>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34" name="Google Shape;34;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35" name="Shape 35"/>
        <p:cNvGrpSpPr/>
        <p:nvPr/>
      </p:nvGrpSpPr>
      <p:grpSpPr>
        <a:xfrm>
          <a:off x="0" y="0"/>
          <a:ext cx="0" cy="0"/>
          <a:chOff x="0" y="0"/>
          <a:chExt cx="0" cy="0"/>
        </a:xfrm>
      </p:grpSpPr>
      <p:sp>
        <p:nvSpPr>
          <p:cNvPr id="36" name="Google Shape;36;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39" name="Google Shape;39;p7"/>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0" name="Google Shape;40;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7"/>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2" name="Google Shape;42;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 name="Shape 43"/>
        <p:cNvGrpSpPr/>
        <p:nvPr/>
      </p:nvGrpSpPr>
      <p:grpSpPr>
        <a:xfrm>
          <a:off x="0" y="0"/>
          <a:ext cx="0" cy="0"/>
          <a:chOff x="0" y="0"/>
          <a:chExt cx="0" cy="0"/>
        </a:xfrm>
      </p:grpSpPr>
      <p:sp>
        <p:nvSpPr>
          <p:cNvPr id="44" name="Google Shape;44;p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45" name="Google Shape;45;p8"/>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46" name="Google Shape;46;p8"/>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8"/>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8" name="Google Shape;48;p8"/>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9"/>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1" name="Google Shape;51;p9"/>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2" name="Google Shape;52;p9"/>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3" name="Google Shape;53;p9"/>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4" name="Google Shape;54;p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9"/>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7" name="Google Shape;57;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60" name="Google Shape;60;p10"/>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10"/>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5" y="917225"/>
            <a:ext cx="7101300" cy="2246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t/>
            </a:r>
            <a:endParaRPr b="0" sz="1800"/>
          </a:p>
          <a:p>
            <a:pPr indent="0" lvl="0" marL="0" rtl="0" algn="l">
              <a:spcBef>
                <a:spcPts val="0"/>
              </a:spcBef>
              <a:spcAft>
                <a:spcPts val="0"/>
              </a:spcAft>
              <a:buClr>
                <a:schemeClr val="dk1"/>
              </a:buClr>
              <a:buSzPts val="3600"/>
              <a:buFont typeface="Arial"/>
              <a:buNone/>
            </a:pPr>
            <a:r>
              <a:t/>
            </a:r>
            <a:endParaRPr b="0" sz="1800"/>
          </a:p>
          <a:p>
            <a:pPr indent="0" lvl="0" marL="0" rtl="0" algn="l">
              <a:spcBef>
                <a:spcPts val="0"/>
              </a:spcBef>
              <a:spcAft>
                <a:spcPts val="0"/>
              </a:spcAft>
              <a:buClr>
                <a:schemeClr val="dk1"/>
              </a:buClr>
              <a:buSzPts val="1400"/>
              <a:buFont typeface="Arial"/>
              <a:buNone/>
            </a:pPr>
            <a:r>
              <a:rPr lang="en" sz="2400"/>
              <a:t>Federated Reinforcement Learning for private and collaborative Selection of Moving Target Defense Mechanisms </a:t>
            </a:r>
            <a:endParaRPr sz="4800"/>
          </a:p>
          <a:p>
            <a:pPr indent="0" lvl="0" marL="0" rtl="0" algn="l">
              <a:lnSpc>
                <a:spcPct val="100000"/>
              </a:lnSpc>
              <a:spcBef>
                <a:spcPts val="0"/>
              </a:spcBef>
              <a:spcAft>
                <a:spcPts val="0"/>
              </a:spcAft>
              <a:buSzPts val="3600"/>
              <a:buNone/>
            </a:pPr>
            <a:r>
              <a:t/>
            </a:r>
            <a:endParaRPr b="0" sz="2000"/>
          </a:p>
          <a:p>
            <a:pPr indent="0" lvl="0" marL="0" rtl="0" algn="l">
              <a:lnSpc>
                <a:spcPct val="100000"/>
              </a:lnSpc>
              <a:spcBef>
                <a:spcPts val="0"/>
              </a:spcBef>
              <a:spcAft>
                <a:spcPts val="0"/>
              </a:spcAft>
              <a:buSzPts val="3600"/>
              <a:buNone/>
            </a:pPr>
            <a:r>
              <a:t/>
            </a:r>
            <a:endParaRPr b="0" i="1" sz="1400"/>
          </a:p>
        </p:txBody>
      </p:sp>
      <p:pic>
        <p:nvPicPr>
          <p:cNvPr id="72" name="Google Shape;72;p12"/>
          <p:cNvPicPr preferRelativeResize="0"/>
          <p:nvPr/>
        </p:nvPicPr>
        <p:blipFill>
          <a:blip r:embed="rId3">
            <a:alphaModFix/>
          </a:blip>
          <a:stretch>
            <a:fillRect/>
          </a:stretch>
        </p:blipFill>
        <p:spPr>
          <a:xfrm>
            <a:off x="1213050" y="3498475"/>
            <a:ext cx="365760" cy="365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Project Plan</a:t>
            </a:r>
            <a:endParaRPr/>
          </a:p>
        </p:txBody>
      </p:sp>
      <p:sp>
        <p:nvSpPr>
          <p:cNvPr id="189" name="Google Shape;189;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0" name="Google Shape;190;p21"/>
          <p:cNvPicPr preferRelativeResize="0"/>
          <p:nvPr/>
        </p:nvPicPr>
        <p:blipFill>
          <a:blip r:embed="rId3">
            <a:alphaModFix/>
          </a:blip>
          <a:stretch>
            <a:fillRect/>
          </a:stretch>
        </p:blipFill>
        <p:spPr>
          <a:xfrm>
            <a:off x="152400" y="1658287"/>
            <a:ext cx="8839199" cy="2154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96" name="Google Shape;19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97" name="Google Shape;197;p22"/>
          <p:cNvSpPr txBox="1"/>
          <p:nvPr/>
        </p:nvSpPr>
        <p:spPr>
          <a:xfrm>
            <a:off x="2039850" y="1674600"/>
            <a:ext cx="4656300" cy="1477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317500" lvl="0" marL="457200" rtl="0" algn="ctr">
              <a:spcBef>
                <a:spcPts val="0"/>
              </a:spcBef>
              <a:spcAft>
                <a:spcPts val="0"/>
              </a:spcAft>
              <a:buClr>
                <a:schemeClr val="dk1"/>
              </a:buClr>
              <a:buSzPts val="1400"/>
              <a:buFont typeface="Quattrocento Sans"/>
              <a:buAutoNum type="arabicPeriod"/>
            </a:pPr>
            <a:r>
              <a:rPr lang="en">
                <a:solidFill>
                  <a:schemeClr val="dk1"/>
                </a:solidFill>
                <a:latin typeface="Quattrocento Sans"/>
                <a:ea typeface="Quattrocento Sans"/>
                <a:cs typeface="Quattrocento Sans"/>
                <a:sym typeface="Quattrocento Sans"/>
              </a:rPr>
              <a:t>So far we are only learning which MTD to select but not when and how to move.</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317500" lvl="0" marL="457200" rtl="0" algn="ctr">
              <a:spcBef>
                <a:spcPts val="0"/>
              </a:spcBef>
              <a:spcAft>
                <a:spcPts val="0"/>
              </a:spcAft>
              <a:buClr>
                <a:schemeClr val="dk1"/>
              </a:buClr>
              <a:buSzPts val="1400"/>
              <a:buFont typeface="Quattrocento Sans"/>
              <a:buAutoNum type="arabicPeriod"/>
            </a:pPr>
            <a:r>
              <a:rPr lang="en">
                <a:solidFill>
                  <a:schemeClr val="dk1"/>
                </a:solidFill>
                <a:latin typeface="Quattrocento Sans"/>
                <a:ea typeface="Quattrocento Sans"/>
                <a:cs typeface="Quattrocento Sans"/>
                <a:sym typeface="Quattrocento Sans"/>
              </a:rPr>
              <a:t>How to create MTDs that are able to deal with adaptive malware?</a:t>
            </a:r>
            <a:endParaRPr>
              <a:solidFill>
                <a:schemeClr val="dk1"/>
              </a:solidFill>
              <a:latin typeface="Quattrocento Sans"/>
              <a:ea typeface="Quattrocento Sans"/>
              <a:cs typeface="Quattrocento Sans"/>
              <a:sym typeface="Quattrocento Sans"/>
            </a:endParaRPr>
          </a:p>
        </p:txBody>
      </p:sp>
      <p:pic>
        <p:nvPicPr>
          <p:cNvPr id="198" name="Google Shape;198;p22"/>
          <p:cNvPicPr preferRelativeResize="0"/>
          <p:nvPr/>
        </p:nvPicPr>
        <p:blipFill>
          <a:blip r:embed="rId3">
            <a:alphaModFix/>
          </a:blip>
          <a:stretch>
            <a:fillRect/>
          </a:stretch>
        </p:blipFill>
        <p:spPr>
          <a:xfrm>
            <a:off x="904000" y="1030925"/>
            <a:ext cx="228600" cy="22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8" name="Google Shape;78;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79" name="Google Shape;79;p13"/>
          <p:cNvGrpSpPr/>
          <p:nvPr/>
        </p:nvGrpSpPr>
        <p:grpSpPr>
          <a:xfrm>
            <a:off x="855000" y="1854124"/>
            <a:ext cx="1884000" cy="1582476"/>
            <a:chOff x="1083600" y="1854124"/>
            <a:chExt cx="1884000" cy="1582476"/>
          </a:xfrm>
        </p:grpSpPr>
        <p:pic>
          <p:nvPicPr>
            <p:cNvPr id="80" name="Google Shape;80;p13"/>
            <p:cNvPicPr preferRelativeResize="0"/>
            <p:nvPr/>
          </p:nvPicPr>
          <p:blipFill rotWithShape="1">
            <a:blip r:embed="rId3">
              <a:alphaModFix/>
            </a:blip>
            <a:srcRect b="6429" l="10658" r="11081" t="6219"/>
            <a:stretch/>
          </p:blipFill>
          <p:spPr>
            <a:xfrm>
              <a:off x="1568400" y="1854124"/>
              <a:ext cx="914400" cy="1021976"/>
            </a:xfrm>
            <a:prstGeom prst="rect">
              <a:avLst/>
            </a:prstGeom>
            <a:noFill/>
            <a:ln>
              <a:noFill/>
            </a:ln>
          </p:spPr>
        </p:pic>
        <p:sp>
          <p:nvSpPr>
            <p:cNvPr id="81" name="Google Shape;81;p13"/>
            <p:cNvSpPr txBox="1"/>
            <p:nvPr/>
          </p:nvSpPr>
          <p:spPr>
            <a:xfrm>
              <a:off x="1083600" y="3036400"/>
              <a:ext cx="18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Focus on IoT devices</a:t>
              </a:r>
              <a:endParaRPr>
                <a:latin typeface="Quattrocento Sans"/>
                <a:ea typeface="Quattrocento Sans"/>
                <a:cs typeface="Quattrocento Sans"/>
                <a:sym typeface="Quattrocento Sans"/>
              </a:endParaRPr>
            </a:p>
          </p:txBody>
        </p:sp>
      </p:grpSp>
      <p:grpSp>
        <p:nvGrpSpPr>
          <p:cNvPr id="82" name="Google Shape;82;p13"/>
          <p:cNvGrpSpPr/>
          <p:nvPr/>
        </p:nvGrpSpPr>
        <p:grpSpPr>
          <a:xfrm>
            <a:off x="2805650" y="1999353"/>
            <a:ext cx="1884000" cy="1437247"/>
            <a:chOff x="3034250" y="1999353"/>
            <a:chExt cx="1884000" cy="1437247"/>
          </a:xfrm>
        </p:grpSpPr>
        <p:pic>
          <p:nvPicPr>
            <p:cNvPr id="83" name="Google Shape;83;p13"/>
            <p:cNvPicPr preferRelativeResize="0"/>
            <p:nvPr/>
          </p:nvPicPr>
          <p:blipFill rotWithShape="1">
            <a:blip r:embed="rId4">
              <a:alphaModFix/>
            </a:blip>
            <a:srcRect b="18003" l="5740" r="5802" t="24402"/>
            <a:stretch/>
          </p:blipFill>
          <p:spPr>
            <a:xfrm>
              <a:off x="3412975" y="1999353"/>
              <a:ext cx="1126541" cy="731520"/>
            </a:xfrm>
            <a:prstGeom prst="rect">
              <a:avLst/>
            </a:prstGeom>
            <a:noFill/>
            <a:ln>
              <a:noFill/>
            </a:ln>
          </p:spPr>
        </p:pic>
        <p:sp>
          <p:nvSpPr>
            <p:cNvPr id="84" name="Google Shape;84;p13"/>
            <p:cNvSpPr txBox="1"/>
            <p:nvPr/>
          </p:nvSpPr>
          <p:spPr>
            <a:xfrm>
              <a:off x="3034250" y="3036400"/>
              <a:ext cx="18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Explosive growth</a:t>
              </a:r>
              <a:endParaRPr>
                <a:latin typeface="Quattrocento Sans"/>
                <a:ea typeface="Quattrocento Sans"/>
                <a:cs typeface="Quattrocento Sans"/>
                <a:sym typeface="Quattrocento Sans"/>
              </a:endParaRPr>
            </a:p>
          </p:txBody>
        </p:sp>
      </p:grpSp>
      <p:grpSp>
        <p:nvGrpSpPr>
          <p:cNvPr id="85" name="Google Shape;85;p13"/>
          <p:cNvGrpSpPr/>
          <p:nvPr/>
        </p:nvGrpSpPr>
        <p:grpSpPr>
          <a:xfrm>
            <a:off x="4801300" y="1907913"/>
            <a:ext cx="1884000" cy="1528688"/>
            <a:chOff x="4953700" y="1907913"/>
            <a:chExt cx="1884000" cy="1528688"/>
          </a:xfrm>
        </p:grpSpPr>
        <p:pic>
          <p:nvPicPr>
            <p:cNvPr id="86" name="Google Shape;86;p13"/>
            <p:cNvPicPr preferRelativeResize="0"/>
            <p:nvPr/>
          </p:nvPicPr>
          <p:blipFill rotWithShape="1">
            <a:blip r:embed="rId5">
              <a:alphaModFix/>
            </a:blip>
            <a:srcRect b="11658" l="21173" r="20544" t="12289"/>
            <a:stretch/>
          </p:blipFill>
          <p:spPr>
            <a:xfrm>
              <a:off x="5469700" y="1907913"/>
              <a:ext cx="699608" cy="914400"/>
            </a:xfrm>
            <a:prstGeom prst="rect">
              <a:avLst/>
            </a:prstGeom>
            <a:noFill/>
            <a:ln>
              <a:noFill/>
            </a:ln>
          </p:spPr>
        </p:pic>
        <p:sp>
          <p:nvSpPr>
            <p:cNvPr id="87" name="Google Shape;87;p13"/>
            <p:cNvSpPr txBox="1"/>
            <p:nvPr/>
          </p:nvSpPr>
          <p:spPr>
            <a:xfrm>
              <a:off x="4953700" y="3036400"/>
              <a:ext cx="18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Insecure design</a:t>
              </a:r>
              <a:endParaRPr>
                <a:latin typeface="Quattrocento Sans"/>
                <a:ea typeface="Quattrocento Sans"/>
                <a:cs typeface="Quattrocento Sans"/>
                <a:sym typeface="Quattrocento Sans"/>
              </a:endParaRPr>
            </a:p>
          </p:txBody>
        </p:sp>
      </p:grpSp>
      <p:grpSp>
        <p:nvGrpSpPr>
          <p:cNvPr id="88" name="Google Shape;88;p13"/>
          <p:cNvGrpSpPr/>
          <p:nvPr/>
        </p:nvGrpSpPr>
        <p:grpSpPr>
          <a:xfrm>
            <a:off x="6735500" y="1907913"/>
            <a:ext cx="1884000" cy="1528688"/>
            <a:chOff x="7040300" y="1907913"/>
            <a:chExt cx="1884000" cy="1528688"/>
          </a:xfrm>
        </p:grpSpPr>
        <p:pic>
          <p:nvPicPr>
            <p:cNvPr id="89" name="Google Shape;89;p13"/>
            <p:cNvPicPr preferRelativeResize="0"/>
            <p:nvPr/>
          </p:nvPicPr>
          <p:blipFill>
            <a:blip r:embed="rId6">
              <a:alphaModFix/>
            </a:blip>
            <a:stretch>
              <a:fillRect/>
            </a:stretch>
          </p:blipFill>
          <p:spPr>
            <a:xfrm>
              <a:off x="7525108" y="1907913"/>
              <a:ext cx="914400" cy="914400"/>
            </a:xfrm>
            <a:prstGeom prst="rect">
              <a:avLst/>
            </a:prstGeom>
            <a:noFill/>
            <a:ln>
              <a:noFill/>
            </a:ln>
          </p:spPr>
        </p:pic>
        <p:sp>
          <p:nvSpPr>
            <p:cNvPr id="90" name="Google Shape;90;p13"/>
            <p:cNvSpPr txBox="1"/>
            <p:nvPr/>
          </p:nvSpPr>
          <p:spPr>
            <a:xfrm>
              <a:off x="7040300" y="3036400"/>
              <a:ext cx="18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Recent Attacks</a:t>
              </a:r>
              <a:endParaRPr>
                <a:latin typeface="Quattrocento Sans"/>
                <a:ea typeface="Quattrocento Sans"/>
                <a:cs typeface="Quattrocento Sans"/>
                <a:sym typeface="Quattrocento Sans"/>
              </a:endParaRPr>
            </a:p>
          </p:txBody>
        </p:sp>
      </p:grpSp>
      <p:pic>
        <p:nvPicPr>
          <p:cNvPr id="91" name="Google Shape;91;p13"/>
          <p:cNvPicPr preferRelativeResize="0"/>
          <p:nvPr/>
        </p:nvPicPr>
        <p:blipFill>
          <a:blip r:embed="rId7">
            <a:alphaModFix/>
          </a:blip>
          <a:stretch>
            <a:fillRect/>
          </a:stretch>
        </p:blipFill>
        <p:spPr>
          <a:xfrm>
            <a:off x="906925" y="1031788"/>
            <a:ext cx="228600" cy="22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2331563" y="2118900"/>
            <a:ext cx="1600500" cy="1515300"/>
          </a:xfrm>
          <a:prstGeom prst="ellipse">
            <a:avLst/>
          </a:prstGeom>
          <a:solidFill>
            <a:schemeClr val="lt1"/>
          </a:solidFill>
          <a:ln cap="flat" cmpd="sng" w="19050">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1381250" y="919825"/>
            <a:ext cx="3846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How </a:t>
            </a:r>
            <a:r>
              <a:rPr lang="en" sz="1600"/>
              <a:t>Moving Target Defense (MTD) Mechanisms can help?</a:t>
            </a:r>
            <a:endParaRPr sz="1600"/>
          </a:p>
        </p:txBody>
      </p:sp>
      <p:sp>
        <p:nvSpPr>
          <p:cNvPr id="98" name="Google Shape;9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cxnSp>
        <p:nvCxnSpPr>
          <p:cNvPr id="99" name="Google Shape;99;p14"/>
          <p:cNvCxnSpPr/>
          <p:nvPr/>
        </p:nvCxnSpPr>
        <p:spPr>
          <a:xfrm flipH="1" rot="10800000">
            <a:off x="4059200" y="2064050"/>
            <a:ext cx="2286000" cy="7314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4"/>
          <p:cNvCxnSpPr/>
          <p:nvPr/>
        </p:nvCxnSpPr>
        <p:spPr>
          <a:xfrm>
            <a:off x="4063750" y="2938500"/>
            <a:ext cx="2560200" cy="11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4"/>
          <p:cNvCxnSpPr/>
          <p:nvPr/>
        </p:nvCxnSpPr>
        <p:spPr>
          <a:xfrm>
            <a:off x="4058325" y="3079325"/>
            <a:ext cx="2286000" cy="7314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4"/>
          <p:cNvSpPr txBox="1"/>
          <p:nvPr/>
        </p:nvSpPr>
        <p:spPr>
          <a:xfrm>
            <a:off x="2637474" y="3020150"/>
            <a:ext cx="1034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Quattrocento Sans"/>
                <a:ea typeface="Quattrocento Sans"/>
                <a:cs typeface="Quattrocento Sans"/>
                <a:sym typeface="Quattrocento Sans"/>
              </a:rPr>
              <a:t>Observe </a:t>
            </a:r>
            <a:endParaRPr i="1" sz="1200">
              <a:latin typeface="Quattrocento Sans"/>
              <a:ea typeface="Quattrocento Sans"/>
              <a:cs typeface="Quattrocento Sans"/>
              <a:sym typeface="Quattrocento Sans"/>
            </a:endParaRPr>
          </a:p>
          <a:p>
            <a:pPr indent="0" lvl="0" marL="0" rtl="0" algn="ctr">
              <a:spcBef>
                <a:spcPts val="0"/>
              </a:spcBef>
              <a:spcAft>
                <a:spcPts val="0"/>
              </a:spcAft>
              <a:buNone/>
            </a:pPr>
            <a:r>
              <a:rPr i="1" lang="en" sz="1200">
                <a:latin typeface="Quattrocento Sans"/>
                <a:ea typeface="Quattrocento Sans"/>
                <a:cs typeface="Quattrocento Sans"/>
                <a:sym typeface="Quattrocento Sans"/>
              </a:rPr>
              <a:t>device state</a:t>
            </a:r>
            <a:endParaRPr i="1" sz="1200">
              <a:latin typeface="Quattrocento Sans"/>
              <a:ea typeface="Quattrocento Sans"/>
              <a:cs typeface="Quattrocento Sans"/>
              <a:sym typeface="Quattrocento Sans"/>
            </a:endParaRPr>
          </a:p>
        </p:txBody>
      </p:sp>
      <p:sp>
        <p:nvSpPr>
          <p:cNvPr id="103" name="Google Shape;103;p14"/>
          <p:cNvSpPr txBox="1"/>
          <p:nvPr/>
        </p:nvSpPr>
        <p:spPr>
          <a:xfrm>
            <a:off x="6378225" y="1355425"/>
            <a:ext cx="148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Quattrocento Sans"/>
                <a:ea typeface="Quattrocento Sans"/>
                <a:cs typeface="Quattrocento Sans"/>
                <a:sym typeface="Quattrocento Sans"/>
              </a:rPr>
              <a:t>MTD-Pradigm</a:t>
            </a:r>
            <a:endParaRPr b="1" sz="1600">
              <a:latin typeface="Quattrocento Sans"/>
              <a:ea typeface="Quattrocento Sans"/>
              <a:cs typeface="Quattrocento Sans"/>
              <a:sym typeface="Quattrocento Sans"/>
            </a:endParaRPr>
          </a:p>
        </p:txBody>
      </p:sp>
      <p:sp>
        <p:nvSpPr>
          <p:cNvPr id="104" name="Google Shape;104;p14"/>
          <p:cNvSpPr txBox="1"/>
          <p:nvPr/>
        </p:nvSpPr>
        <p:spPr>
          <a:xfrm>
            <a:off x="6420525" y="1839350"/>
            <a:ext cx="140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What to adapt?</a:t>
            </a:r>
            <a:endParaRPr>
              <a:latin typeface="Quattrocento Sans"/>
              <a:ea typeface="Quattrocento Sans"/>
              <a:cs typeface="Quattrocento Sans"/>
              <a:sym typeface="Quattrocento Sans"/>
            </a:endParaRPr>
          </a:p>
        </p:txBody>
      </p:sp>
      <p:sp>
        <p:nvSpPr>
          <p:cNvPr id="105" name="Google Shape;105;p14"/>
          <p:cNvSpPr txBox="1"/>
          <p:nvPr/>
        </p:nvSpPr>
        <p:spPr>
          <a:xfrm>
            <a:off x="6420525" y="3648850"/>
            <a:ext cx="165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How to transition?</a:t>
            </a:r>
            <a:endParaRPr>
              <a:latin typeface="Quattrocento Sans"/>
              <a:ea typeface="Quattrocento Sans"/>
              <a:cs typeface="Quattrocento Sans"/>
              <a:sym typeface="Quattrocento Sans"/>
            </a:endParaRPr>
          </a:p>
        </p:txBody>
      </p:sp>
      <p:sp>
        <p:nvSpPr>
          <p:cNvPr id="106" name="Google Shape;106;p14"/>
          <p:cNvSpPr txBox="1"/>
          <p:nvPr/>
        </p:nvSpPr>
        <p:spPr>
          <a:xfrm>
            <a:off x="6731425" y="2744100"/>
            <a:ext cx="156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When to change?</a:t>
            </a:r>
            <a:endParaRPr>
              <a:latin typeface="Quattrocento Sans"/>
              <a:ea typeface="Quattrocento Sans"/>
              <a:cs typeface="Quattrocento Sans"/>
              <a:sym typeface="Quattrocento Sans"/>
            </a:endParaRPr>
          </a:p>
        </p:txBody>
      </p:sp>
      <p:sp>
        <p:nvSpPr>
          <p:cNvPr id="107" name="Google Shape;107;p14"/>
          <p:cNvSpPr txBox="1"/>
          <p:nvPr/>
        </p:nvSpPr>
        <p:spPr>
          <a:xfrm>
            <a:off x="2354575" y="1710150"/>
            <a:ext cx="160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Attack Surface</a:t>
            </a:r>
            <a:endParaRPr>
              <a:latin typeface="Quattrocento Sans"/>
              <a:ea typeface="Quattrocento Sans"/>
              <a:cs typeface="Quattrocento Sans"/>
              <a:sym typeface="Quattrocento Sans"/>
            </a:endParaRPr>
          </a:p>
        </p:txBody>
      </p:sp>
      <p:sp>
        <p:nvSpPr>
          <p:cNvPr id="108" name="Google Shape;108;p14"/>
          <p:cNvSpPr/>
          <p:nvPr/>
        </p:nvSpPr>
        <p:spPr>
          <a:xfrm>
            <a:off x="1032200" y="2602200"/>
            <a:ext cx="1097400" cy="548700"/>
          </a:xfrm>
          <a:prstGeom prst="rightArrow">
            <a:avLst>
              <a:gd fmla="val 50000" name="adj1"/>
              <a:gd fmla="val 50000" name="adj2"/>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09" name="Google Shape;109;p14"/>
          <p:cNvSpPr txBox="1"/>
          <p:nvPr/>
        </p:nvSpPr>
        <p:spPr>
          <a:xfrm>
            <a:off x="975175" y="2343900"/>
            <a:ext cx="92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Malware</a:t>
            </a:r>
            <a:endParaRPr>
              <a:latin typeface="Quattrocento Sans"/>
              <a:ea typeface="Quattrocento Sans"/>
              <a:cs typeface="Quattrocento Sans"/>
              <a:sym typeface="Quattrocento Sans"/>
            </a:endParaRPr>
          </a:p>
        </p:txBody>
      </p:sp>
      <p:pic>
        <p:nvPicPr>
          <p:cNvPr id="110" name="Google Shape;110;p14"/>
          <p:cNvPicPr preferRelativeResize="0"/>
          <p:nvPr/>
        </p:nvPicPr>
        <p:blipFill>
          <a:blip r:embed="rId3">
            <a:alphaModFix/>
          </a:blip>
          <a:stretch>
            <a:fillRect/>
          </a:stretch>
        </p:blipFill>
        <p:spPr>
          <a:xfrm>
            <a:off x="2789063" y="2546562"/>
            <a:ext cx="731520" cy="530087"/>
          </a:xfrm>
          <a:prstGeom prst="rect">
            <a:avLst/>
          </a:prstGeom>
          <a:noFill/>
          <a:ln>
            <a:noFill/>
          </a:ln>
        </p:spPr>
      </p:pic>
      <p:pic>
        <p:nvPicPr>
          <p:cNvPr id="111" name="Google Shape;111;p14"/>
          <p:cNvPicPr preferRelativeResize="0"/>
          <p:nvPr/>
        </p:nvPicPr>
        <p:blipFill>
          <a:blip r:embed="rId4">
            <a:alphaModFix/>
          </a:blip>
          <a:stretch>
            <a:fillRect/>
          </a:stretch>
        </p:blipFill>
        <p:spPr>
          <a:xfrm>
            <a:off x="903000" y="1023325"/>
            <a:ext cx="228600" cy="22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381250" y="919825"/>
            <a:ext cx="3846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Matching Malware and MTDs</a:t>
            </a:r>
            <a:endParaRPr sz="1600"/>
          </a:p>
        </p:txBody>
      </p:sp>
      <p:sp>
        <p:nvSpPr>
          <p:cNvPr id="117" name="Google Shape;117;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18" name="Google Shape;118;p15"/>
          <p:cNvSpPr txBox="1"/>
          <p:nvPr/>
        </p:nvSpPr>
        <p:spPr>
          <a:xfrm>
            <a:off x="5948100" y="3298563"/>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endParaRPr>
          </a:p>
        </p:txBody>
      </p:sp>
      <p:sp>
        <p:nvSpPr>
          <p:cNvPr id="119" name="Google Shape;119;p15"/>
          <p:cNvSpPr txBox="1"/>
          <p:nvPr/>
        </p:nvSpPr>
        <p:spPr>
          <a:xfrm>
            <a:off x="1390825" y="207150"/>
            <a:ext cx="56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20" name="Google Shape;120;p15"/>
          <p:cNvSpPr txBox="1"/>
          <p:nvPr/>
        </p:nvSpPr>
        <p:spPr>
          <a:xfrm>
            <a:off x="714525" y="34994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endParaRPr>
          </a:p>
        </p:txBody>
      </p:sp>
      <p:graphicFrame>
        <p:nvGraphicFramePr>
          <p:cNvPr id="121" name="Google Shape;121;p15"/>
          <p:cNvGraphicFramePr/>
          <p:nvPr/>
        </p:nvGraphicFramePr>
        <p:xfrm>
          <a:off x="1181550" y="1888435"/>
          <a:ext cx="3000000" cy="3000000"/>
        </p:xfrm>
        <a:graphic>
          <a:graphicData uri="http://schemas.openxmlformats.org/drawingml/2006/table">
            <a:tbl>
              <a:tblPr>
                <a:noFill/>
                <a:tableStyleId>{CC3E9CA8-3A63-46C9-8474-8350B70E09AB}</a:tableStyleId>
              </a:tblPr>
              <a:tblGrid>
                <a:gridCol w="3619500"/>
                <a:gridCol w="3619500"/>
              </a:tblGrid>
              <a:tr h="100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4 </a:t>
                      </a:r>
                      <a:r>
                        <a:rPr b="1" lang="en"/>
                        <a:t>Mitigating MTD</a:t>
                      </a:r>
                      <a:endParaRPr b="1"/>
                    </a:p>
                  </a:txBody>
                  <a:tcPr marT="91425" marB="91425" marR="91425" marL="91425"/>
                </a:tc>
              </a:tr>
              <a:tr h="381000">
                <a:tc>
                  <a:txBody>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Command and Control &amp; Botnets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rPr>
                        <a:t>- Private IP Address Shuffling</a:t>
                      </a:r>
                      <a:endParaRPr/>
                    </a:p>
                  </a:txBody>
                  <a:tcPr marT="91425" marB="91425" marR="91425" marL="91425"/>
                </a:tc>
              </a:tr>
              <a:tr h="381000">
                <a:tc>
                  <a:txBody>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Rootkits</a:t>
                      </a:r>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rPr>
                        <a:t>- Rootkit Purging</a:t>
                      </a:r>
                      <a:endParaRPr/>
                    </a:p>
                  </a:txBody>
                  <a:tcPr marT="91425" marB="91425" marR="91425" marL="91425"/>
                </a:tc>
              </a:tr>
              <a:tr h="381000">
                <a:tc>
                  <a:txBody>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Ransomware</a:t>
                      </a:r>
                      <a:endParaRPr/>
                    </a:p>
                  </a:txBody>
                  <a:tcPr marT="91425" marB="91425" marR="91425" marL="91425"/>
                </a:tc>
                <a:tc>
                  <a:txBody>
                    <a:bodyPr/>
                    <a:lstStyle/>
                    <a:p>
                      <a:pPr indent="0" lvl="0" marL="0" rtl="0" algn="l">
                        <a:lnSpc>
                          <a:spcPct val="115000"/>
                        </a:lnSpc>
                        <a:spcBef>
                          <a:spcPts val="1200"/>
                        </a:spcBef>
                        <a:spcAft>
                          <a:spcPts val="0"/>
                        </a:spcAft>
                        <a:buNone/>
                      </a:pPr>
                      <a:r>
                        <a:rPr lang="en">
                          <a:solidFill>
                            <a:schemeClr val="dk1"/>
                          </a:solidFill>
                        </a:rPr>
                        <a:t>- Encryptor Trapping with Dummy Files                  - File Ending Randomization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305050" y="919825"/>
            <a:ext cx="44481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Reinforcement Learning (RL) for MTD-Selection</a:t>
            </a:r>
            <a:endParaRPr sz="1300"/>
          </a:p>
        </p:txBody>
      </p:sp>
      <p:sp>
        <p:nvSpPr>
          <p:cNvPr id="127" name="Google Shape;127;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28" name="Google Shape;128;p16"/>
          <p:cNvPicPr preferRelativeResize="0"/>
          <p:nvPr/>
        </p:nvPicPr>
        <p:blipFill>
          <a:blip r:embed="rId3">
            <a:alphaModFix/>
          </a:blip>
          <a:stretch>
            <a:fillRect/>
          </a:stretch>
        </p:blipFill>
        <p:spPr>
          <a:xfrm>
            <a:off x="986200" y="2071700"/>
            <a:ext cx="4101525" cy="1581000"/>
          </a:xfrm>
          <a:prstGeom prst="rect">
            <a:avLst/>
          </a:prstGeom>
          <a:noFill/>
          <a:ln>
            <a:noFill/>
          </a:ln>
        </p:spPr>
      </p:pic>
      <p:grpSp>
        <p:nvGrpSpPr>
          <p:cNvPr id="129" name="Google Shape;129;p16"/>
          <p:cNvGrpSpPr/>
          <p:nvPr/>
        </p:nvGrpSpPr>
        <p:grpSpPr>
          <a:xfrm>
            <a:off x="5608775" y="2021675"/>
            <a:ext cx="2498100" cy="1681050"/>
            <a:chOff x="5820775" y="1669725"/>
            <a:chExt cx="2498100" cy="1681050"/>
          </a:xfrm>
        </p:grpSpPr>
        <p:sp>
          <p:nvSpPr>
            <p:cNvPr id="130" name="Google Shape;130;p16"/>
            <p:cNvSpPr txBox="1"/>
            <p:nvPr/>
          </p:nvSpPr>
          <p:spPr>
            <a:xfrm>
              <a:off x="5820775" y="1669725"/>
              <a:ext cx="2498100" cy="10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200">
                  <a:solidFill>
                    <a:schemeClr val="dk1"/>
                  </a:solidFill>
                </a:rPr>
                <a:t>Goal:                                       </a:t>
              </a:r>
              <a:r>
                <a:rPr lang="en" sz="1200">
                  <a:solidFill>
                    <a:schemeClr val="dk1"/>
                  </a:solidFill>
                </a:rPr>
                <a:t>Learning a P</a:t>
              </a:r>
              <a:r>
                <a:rPr lang="en" sz="1200">
                  <a:solidFill>
                    <a:schemeClr val="dk1"/>
                  </a:solidFill>
                </a:rPr>
                <a:t>olicy </a:t>
              </a:r>
              <a:r>
                <a:rPr i="1" lang="en" sz="1200">
                  <a:solidFill>
                    <a:srgbClr val="202122"/>
                  </a:solidFill>
                </a:rPr>
                <a:t>π</a:t>
              </a:r>
              <a:r>
                <a:rPr b="1" i="1" lang="en" sz="1250">
                  <a:solidFill>
                    <a:srgbClr val="202122"/>
                  </a:solidFill>
                  <a:latin typeface="Times New Roman"/>
                  <a:ea typeface="Times New Roman"/>
                  <a:cs typeface="Times New Roman"/>
                  <a:sym typeface="Times New Roman"/>
                </a:rPr>
                <a:t> </a:t>
              </a:r>
              <a:r>
                <a:rPr lang="en" sz="1200">
                  <a:solidFill>
                    <a:schemeClr val="dk1"/>
                  </a:solidFill>
                </a:rPr>
                <a:t>representing probability of selecting action </a:t>
              </a:r>
              <a:r>
                <a:rPr lang="en" sz="1200">
                  <a:solidFill>
                    <a:schemeClr val="dk1"/>
                  </a:solidFill>
                </a:rPr>
                <a:t>a</a:t>
              </a:r>
              <a:r>
                <a:rPr lang="en" sz="1200">
                  <a:solidFill>
                    <a:schemeClr val="dk1"/>
                  </a:solidFill>
                </a:rPr>
                <a:t> when being in</a:t>
              </a:r>
              <a:r>
                <a:rPr lang="en" sz="1200">
                  <a:solidFill>
                    <a:schemeClr val="dk1"/>
                  </a:solidFill>
                </a:rPr>
                <a:t> state s.</a:t>
              </a:r>
              <a:endParaRPr>
                <a:latin typeface="Quattrocento Sans"/>
                <a:ea typeface="Quattrocento Sans"/>
                <a:cs typeface="Quattrocento Sans"/>
                <a:sym typeface="Quattrocento Sans"/>
              </a:endParaRPr>
            </a:p>
          </p:txBody>
        </p:sp>
        <p:pic>
          <p:nvPicPr>
            <p:cNvPr id="131" name="Google Shape;131;p16"/>
            <p:cNvPicPr preferRelativeResize="0"/>
            <p:nvPr/>
          </p:nvPicPr>
          <p:blipFill>
            <a:blip r:embed="rId4">
              <a:alphaModFix/>
            </a:blip>
            <a:stretch>
              <a:fillRect/>
            </a:stretch>
          </p:blipFill>
          <p:spPr>
            <a:xfrm>
              <a:off x="6102675" y="2623475"/>
              <a:ext cx="1781900" cy="727300"/>
            </a:xfrm>
            <a:prstGeom prst="rect">
              <a:avLst/>
            </a:prstGeom>
            <a:noFill/>
            <a:ln>
              <a:noFill/>
            </a:ln>
          </p:spPr>
        </p:pic>
      </p:grpSp>
      <p:pic>
        <p:nvPicPr>
          <p:cNvPr id="132" name="Google Shape;132;p16"/>
          <p:cNvPicPr preferRelativeResize="0"/>
          <p:nvPr/>
        </p:nvPicPr>
        <p:blipFill>
          <a:blip r:embed="rId5">
            <a:alphaModFix/>
          </a:blip>
          <a:stretch>
            <a:fillRect/>
          </a:stretch>
        </p:blipFill>
        <p:spPr>
          <a:xfrm>
            <a:off x="901900" y="1023325"/>
            <a:ext cx="228600" cy="22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381250" y="919825"/>
            <a:ext cx="44481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Deep RL </a:t>
            </a:r>
            <a:r>
              <a:rPr lang="en" sz="1400"/>
              <a:t>for MTD selection</a:t>
            </a:r>
            <a:endParaRPr sz="1400"/>
          </a:p>
        </p:txBody>
      </p:sp>
      <p:sp>
        <p:nvSpPr>
          <p:cNvPr id="138" name="Google Shape;138;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39" name="Google Shape;139;p17"/>
          <p:cNvPicPr preferRelativeResize="0"/>
          <p:nvPr/>
        </p:nvPicPr>
        <p:blipFill>
          <a:blip r:embed="rId3">
            <a:alphaModFix/>
          </a:blip>
          <a:stretch>
            <a:fillRect/>
          </a:stretch>
        </p:blipFill>
        <p:spPr>
          <a:xfrm>
            <a:off x="2585813" y="1996400"/>
            <a:ext cx="3972384" cy="1812400"/>
          </a:xfrm>
          <a:prstGeom prst="rect">
            <a:avLst/>
          </a:prstGeom>
          <a:noFill/>
          <a:ln>
            <a:noFill/>
          </a:ln>
        </p:spPr>
      </p:pic>
      <p:pic>
        <p:nvPicPr>
          <p:cNvPr id="140" name="Google Shape;140;p17"/>
          <p:cNvPicPr preferRelativeResize="0"/>
          <p:nvPr/>
        </p:nvPicPr>
        <p:blipFill>
          <a:blip r:embed="rId4">
            <a:alphaModFix/>
          </a:blip>
          <a:stretch>
            <a:fillRect/>
          </a:stretch>
        </p:blipFill>
        <p:spPr>
          <a:xfrm>
            <a:off x="901900" y="1023325"/>
            <a:ext cx="228600" cy="22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509125" y="881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46" name="Google Shape;146;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7" name="Google Shape;147;p18"/>
          <p:cNvPicPr preferRelativeResize="0"/>
          <p:nvPr/>
        </p:nvPicPr>
        <p:blipFill>
          <a:blip r:embed="rId3">
            <a:alphaModFix/>
          </a:blip>
          <a:stretch>
            <a:fillRect/>
          </a:stretch>
        </p:blipFill>
        <p:spPr>
          <a:xfrm>
            <a:off x="1948838" y="1405287"/>
            <a:ext cx="5246331" cy="3364888"/>
          </a:xfrm>
          <a:prstGeom prst="rect">
            <a:avLst/>
          </a:prstGeom>
          <a:noFill/>
          <a:ln>
            <a:noFill/>
          </a:ln>
        </p:spPr>
      </p:pic>
      <p:pic>
        <p:nvPicPr>
          <p:cNvPr id="148" name="Google Shape;148;p18"/>
          <p:cNvPicPr preferRelativeResize="0"/>
          <p:nvPr/>
        </p:nvPicPr>
        <p:blipFill>
          <a:blip r:embed="rId4">
            <a:alphaModFix/>
          </a:blip>
          <a:stretch>
            <a:fillRect/>
          </a:stretch>
        </p:blipFill>
        <p:spPr>
          <a:xfrm>
            <a:off x="911800" y="1031512"/>
            <a:ext cx="228600" cy="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&amp; Limitations</a:t>
            </a:r>
            <a:endParaRPr/>
          </a:p>
        </p:txBody>
      </p:sp>
      <p:sp>
        <p:nvSpPr>
          <p:cNvPr id="154" name="Google Shape;154;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5" name="Google Shape;155;p19"/>
          <p:cNvSpPr txBox="1"/>
          <p:nvPr/>
        </p:nvSpPr>
        <p:spPr>
          <a:xfrm>
            <a:off x="1323750" y="3751250"/>
            <a:ext cx="6496500" cy="87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i="1" lang="en" sz="1800">
                <a:solidFill>
                  <a:schemeClr val="dk1"/>
                </a:solidFill>
              </a:rPr>
              <a:t>“the time required to learn new attacks may impair viability.”</a:t>
            </a:r>
            <a:endParaRPr i="1" sz="1800">
              <a:solidFill>
                <a:schemeClr val="dk1"/>
              </a:solidFill>
            </a:endParaRPr>
          </a:p>
          <a:p>
            <a:pPr indent="0" lvl="0" marL="0" rtl="0" algn="ctr">
              <a:spcBef>
                <a:spcPts val="1200"/>
              </a:spcBef>
              <a:spcAft>
                <a:spcPts val="0"/>
              </a:spcAft>
              <a:buNone/>
            </a:pPr>
            <a:r>
              <a:t/>
            </a:r>
            <a:endParaRPr>
              <a:latin typeface="Quattrocento Sans"/>
              <a:ea typeface="Quattrocento Sans"/>
              <a:cs typeface="Quattrocento Sans"/>
              <a:sym typeface="Quattrocento Sans"/>
            </a:endParaRPr>
          </a:p>
        </p:txBody>
      </p:sp>
      <p:pic>
        <p:nvPicPr>
          <p:cNvPr id="156" name="Google Shape;156;p19"/>
          <p:cNvPicPr preferRelativeResize="0"/>
          <p:nvPr/>
        </p:nvPicPr>
        <p:blipFill>
          <a:blip r:embed="rId3">
            <a:alphaModFix/>
          </a:blip>
          <a:stretch>
            <a:fillRect/>
          </a:stretch>
        </p:blipFill>
        <p:spPr>
          <a:xfrm>
            <a:off x="885425" y="995338"/>
            <a:ext cx="274319" cy="274319"/>
          </a:xfrm>
          <a:prstGeom prst="rect">
            <a:avLst/>
          </a:prstGeom>
          <a:noFill/>
          <a:ln>
            <a:noFill/>
          </a:ln>
        </p:spPr>
      </p:pic>
      <p:pic>
        <p:nvPicPr>
          <p:cNvPr id="157" name="Google Shape;157;p19"/>
          <p:cNvPicPr preferRelativeResize="0"/>
          <p:nvPr/>
        </p:nvPicPr>
        <p:blipFill>
          <a:blip r:embed="rId4">
            <a:alphaModFix/>
          </a:blip>
          <a:stretch>
            <a:fillRect/>
          </a:stretch>
        </p:blipFill>
        <p:spPr>
          <a:xfrm>
            <a:off x="2272238" y="1689462"/>
            <a:ext cx="4207865" cy="17645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509125" y="881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Architecture with FL</a:t>
            </a:r>
            <a:endParaRPr/>
          </a:p>
        </p:txBody>
      </p:sp>
      <p:sp>
        <p:nvSpPr>
          <p:cNvPr id="163" name="Google Shape;163;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64" name="Google Shape;164;p20"/>
          <p:cNvSpPr txBox="1"/>
          <p:nvPr/>
        </p:nvSpPr>
        <p:spPr>
          <a:xfrm>
            <a:off x="1780150" y="3867300"/>
            <a:ext cx="128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Quattrocento Sans"/>
                <a:ea typeface="Quattrocento Sans"/>
                <a:cs typeface="Quattrocento Sans"/>
                <a:sym typeface="Quattrocento Sans"/>
              </a:rPr>
              <a:t>Training on full set S of attacks</a:t>
            </a:r>
            <a:endParaRPr i="1" sz="1000">
              <a:latin typeface="Quattrocento Sans"/>
              <a:ea typeface="Quattrocento Sans"/>
              <a:cs typeface="Quattrocento Sans"/>
              <a:sym typeface="Quattrocento Sans"/>
            </a:endParaRPr>
          </a:p>
        </p:txBody>
      </p:sp>
      <p:grpSp>
        <p:nvGrpSpPr>
          <p:cNvPr id="165" name="Google Shape;165;p20"/>
          <p:cNvGrpSpPr/>
          <p:nvPr/>
        </p:nvGrpSpPr>
        <p:grpSpPr>
          <a:xfrm>
            <a:off x="1915150" y="3051425"/>
            <a:ext cx="1012200" cy="839424"/>
            <a:chOff x="1983525" y="2900050"/>
            <a:chExt cx="1012200" cy="839424"/>
          </a:xfrm>
        </p:grpSpPr>
        <p:pic>
          <p:nvPicPr>
            <p:cNvPr id="166" name="Google Shape;166;p20"/>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67" name="Google Shape;167;p20"/>
            <p:cNvSpPr txBox="1"/>
            <p:nvPr/>
          </p:nvSpPr>
          <p:spPr>
            <a:xfrm>
              <a:off x="1983525" y="2900050"/>
              <a:ext cx="101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Worker A</a:t>
              </a:r>
              <a:endParaRPr>
                <a:latin typeface="Quattrocento Sans"/>
                <a:ea typeface="Quattrocento Sans"/>
                <a:cs typeface="Quattrocento Sans"/>
                <a:sym typeface="Quattrocento Sans"/>
              </a:endParaRPr>
            </a:p>
          </p:txBody>
        </p:sp>
      </p:grpSp>
      <p:grpSp>
        <p:nvGrpSpPr>
          <p:cNvPr id="168" name="Google Shape;168;p20"/>
          <p:cNvGrpSpPr/>
          <p:nvPr/>
        </p:nvGrpSpPr>
        <p:grpSpPr>
          <a:xfrm>
            <a:off x="3525450" y="1393700"/>
            <a:ext cx="2093100" cy="1110845"/>
            <a:chOff x="2628400" y="1241300"/>
            <a:chExt cx="2093100" cy="1110845"/>
          </a:xfrm>
        </p:grpSpPr>
        <p:pic>
          <p:nvPicPr>
            <p:cNvPr id="169" name="Google Shape;169;p20"/>
            <p:cNvPicPr preferRelativeResize="0"/>
            <p:nvPr/>
          </p:nvPicPr>
          <p:blipFill>
            <a:blip r:embed="rId4">
              <a:alphaModFix/>
            </a:blip>
            <a:stretch>
              <a:fillRect/>
            </a:stretch>
          </p:blipFill>
          <p:spPr>
            <a:xfrm>
              <a:off x="3320688" y="1620625"/>
              <a:ext cx="731520" cy="731520"/>
            </a:xfrm>
            <a:prstGeom prst="rect">
              <a:avLst/>
            </a:prstGeom>
            <a:noFill/>
            <a:ln>
              <a:noFill/>
            </a:ln>
          </p:spPr>
        </p:pic>
        <p:sp>
          <p:nvSpPr>
            <p:cNvPr id="170" name="Google Shape;170;p20"/>
            <p:cNvSpPr txBox="1"/>
            <p:nvPr/>
          </p:nvSpPr>
          <p:spPr>
            <a:xfrm>
              <a:off x="2628400" y="1241300"/>
              <a:ext cx="209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Coordinating Server</a:t>
              </a:r>
              <a:endParaRPr>
                <a:latin typeface="Quattrocento Sans"/>
                <a:ea typeface="Quattrocento Sans"/>
                <a:cs typeface="Quattrocento Sans"/>
                <a:sym typeface="Quattrocento Sans"/>
              </a:endParaRPr>
            </a:p>
          </p:txBody>
        </p:sp>
      </p:grpSp>
      <p:grpSp>
        <p:nvGrpSpPr>
          <p:cNvPr id="171" name="Google Shape;171;p20"/>
          <p:cNvGrpSpPr/>
          <p:nvPr/>
        </p:nvGrpSpPr>
        <p:grpSpPr>
          <a:xfrm>
            <a:off x="4065900" y="3051425"/>
            <a:ext cx="1012200" cy="839424"/>
            <a:chOff x="1983525" y="2900050"/>
            <a:chExt cx="1012200" cy="839424"/>
          </a:xfrm>
        </p:grpSpPr>
        <p:pic>
          <p:nvPicPr>
            <p:cNvPr id="172" name="Google Shape;172;p20"/>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73" name="Google Shape;173;p20"/>
            <p:cNvSpPr txBox="1"/>
            <p:nvPr/>
          </p:nvSpPr>
          <p:spPr>
            <a:xfrm>
              <a:off x="1983525" y="2900050"/>
              <a:ext cx="101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Worker B</a:t>
              </a:r>
              <a:endParaRPr>
                <a:latin typeface="Quattrocento Sans"/>
                <a:ea typeface="Quattrocento Sans"/>
                <a:cs typeface="Quattrocento Sans"/>
                <a:sym typeface="Quattrocento Sans"/>
              </a:endParaRPr>
            </a:p>
          </p:txBody>
        </p:sp>
      </p:grpSp>
      <p:grpSp>
        <p:nvGrpSpPr>
          <p:cNvPr id="174" name="Google Shape;174;p20"/>
          <p:cNvGrpSpPr/>
          <p:nvPr/>
        </p:nvGrpSpPr>
        <p:grpSpPr>
          <a:xfrm>
            <a:off x="6216650" y="3051425"/>
            <a:ext cx="1012200" cy="839424"/>
            <a:chOff x="1983525" y="2900050"/>
            <a:chExt cx="1012200" cy="839424"/>
          </a:xfrm>
        </p:grpSpPr>
        <p:pic>
          <p:nvPicPr>
            <p:cNvPr id="175" name="Google Shape;175;p20"/>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76" name="Google Shape;176;p20"/>
            <p:cNvSpPr txBox="1"/>
            <p:nvPr/>
          </p:nvSpPr>
          <p:spPr>
            <a:xfrm>
              <a:off x="1983525" y="2900050"/>
              <a:ext cx="101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Worker C</a:t>
              </a:r>
              <a:endParaRPr>
                <a:latin typeface="Quattrocento Sans"/>
                <a:ea typeface="Quattrocento Sans"/>
                <a:cs typeface="Quattrocento Sans"/>
                <a:sym typeface="Quattrocento Sans"/>
              </a:endParaRPr>
            </a:p>
          </p:txBody>
        </p:sp>
      </p:grpSp>
      <p:sp>
        <p:nvSpPr>
          <p:cNvPr id="177" name="Google Shape;177;p20"/>
          <p:cNvSpPr txBox="1"/>
          <p:nvPr/>
        </p:nvSpPr>
        <p:spPr>
          <a:xfrm>
            <a:off x="1257450" y="4488750"/>
            <a:ext cx="662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Quattrocento Sans"/>
                <a:ea typeface="Quattrocento Sans"/>
                <a:cs typeface="Quattrocento Sans"/>
                <a:sym typeface="Quattrocento Sans"/>
              </a:rPr>
              <a:t>Question</a:t>
            </a:r>
            <a:r>
              <a:rPr lang="en">
                <a:latin typeface="Quattrocento Sans"/>
                <a:ea typeface="Quattrocento Sans"/>
                <a:cs typeface="Quattrocento Sans"/>
                <a:sym typeface="Quattrocento Sans"/>
              </a:rPr>
              <a:t>: </a:t>
            </a:r>
            <a:r>
              <a:rPr i="1" lang="en">
                <a:latin typeface="Quattrocento Sans"/>
                <a:ea typeface="Quattrocento Sans"/>
                <a:cs typeface="Quattrocento Sans"/>
                <a:sym typeface="Quattrocento Sans"/>
              </a:rPr>
              <a:t>Will device C be able to defend against one of the unseen attacks</a:t>
            </a:r>
            <a:r>
              <a:rPr lang="en">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pic>
        <p:nvPicPr>
          <p:cNvPr id="178" name="Google Shape;178;p20"/>
          <p:cNvPicPr preferRelativeResize="0"/>
          <p:nvPr/>
        </p:nvPicPr>
        <p:blipFill rotWithShape="1">
          <a:blip r:embed="rId5">
            <a:alphaModFix/>
          </a:blip>
          <a:srcRect b="2818" l="0" r="2818" t="0"/>
          <a:stretch/>
        </p:blipFill>
        <p:spPr>
          <a:xfrm>
            <a:off x="889650" y="964525"/>
            <a:ext cx="270350" cy="270350"/>
          </a:xfrm>
          <a:prstGeom prst="rect">
            <a:avLst/>
          </a:prstGeom>
          <a:noFill/>
          <a:ln>
            <a:noFill/>
          </a:ln>
        </p:spPr>
      </p:pic>
      <p:cxnSp>
        <p:nvCxnSpPr>
          <p:cNvPr id="179" name="Google Shape;179;p20"/>
          <p:cNvCxnSpPr>
            <a:stCxn id="169" idx="2"/>
            <a:endCxn id="167" idx="0"/>
          </p:cNvCxnSpPr>
          <p:nvPr/>
        </p:nvCxnSpPr>
        <p:spPr>
          <a:xfrm rot="5400000">
            <a:off x="3228998" y="1696945"/>
            <a:ext cx="546900" cy="2162100"/>
          </a:xfrm>
          <a:prstGeom prst="bentConnector3">
            <a:avLst>
              <a:gd fmla="val 49998" name="adj1"/>
            </a:avLst>
          </a:prstGeom>
          <a:noFill/>
          <a:ln cap="flat" cmpd="sng" w="9525">
            <a:solidFill>
              <a:schemeClr val="dk2"/>
            </a:solidFill>
            <a:prstDash val="solid"/>
            <a:round/>
            <a:headEnd len="med" w="med" type="none"/>
            <a:tailEnd len="med" w="med" type="stealth"/>
          </a:ln>
        </p:spPr>
      </p:cxnSp>
      <p:cxnSp>
        <p:nvCxnSpPr>
          <p:cNvPr id="180" name="Google Shape;180;p20"/>
          <p:cNvCxnSpPr/>
          <p:nvPr/>
        </p:nvCxnSpPr>
        <p:spPr>
          <a:xfrm flipH="1">
            <a:off x="4575698" y="2504545"/>
            <a:ext cx="7800" cy="548700"/>
          </a:xfrm>
          <a:prstGeom prst="straightConnector1">
            <a:avLst/>
          </a:prstGeom>
          <a:noFill/>
          <a:ln cap="flat" cmpd="sng" w="9525">
            <a:solidFill>
              <a:schemeClr val="dk2"/>
            </a:solidFill>
            <a:prstDash val="solid"/>
            <a:round/>
            <a:headEnd len="med" w="med" type="none"/>
            <a:tailEnd len="med" w="med" type="stealth"/>
          </a:ln>
        </p:spPr>
      </p:cxnSp>
      <p:cxnSp>
        <p:nvCxnSpPr>
          <p:cNvPr id="181" name="Google Shape;181;p20"/>
          <p:cNvCxnSpPr>
            <a:stCxn id="169" idx="2"/>
            <a:endCxn id="176" idx="0"/>
          </p:cNvCxnSpPr>
          <p:nvPr/>
        </p:nvCxnSpPr>
        <p:spPr>
          <a:xfrm flipH="1" rot="-5400000">
            <a:off x="5379698" y="1708345"/>
            <a:ext cx="546900" cy="2139300"/>
          </a:xfrm>
          <a:prstGeom prst="bentConnector3">
            <a:avLst>
              <a:gd fmla="val 49998" name="adj1"/>
            </a:avLst>
          </a:prstGeom>
          <a:noFill/>
          <a:ln cap="flat" cmpd="sng" w="9525">
            <a:solidFill>
              <a:schemeClr val="dk2"/>
            </a:solidFill>
            <a:prstDash val="solid"/>
            <a:round/>
            <a:headEnd len="med" w="med" type="stealth"/>
            <a:tailEnd len="med" w="med" type="stealth"/>
          </a:ln>
        </p:spPr>
      </p:cxnSp>
      <p:sp>
        <p:nvSpPr>
          <p:cNvPr id="182" name="Google Shape;182;p20"/>
          <p:cNvSpPr txBox="1"/>
          <p:nvPr/>
        </p:nvSpPr>
        <p:spPr>
          <a:xfrm>
            <a:off x="3930900" y="3867300"/>
            <a:ext cx="128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Quattrocento Sans"/>
                <a:ea typeface="Quattrocento Sans"/>
                <a:cs typeface="Quattrocento Sans"/>
                <a:sym typeface="Quattrocento Sans"/>
              </a:rPr>
              <a:t>Training on full set S of attacks</a:t>
            </a:r>
            <a:endParaRPr i="1" sz="1000">
              <a:latin typeface="Quattrocento Sans"/>
              <a:ea typeface="Quattrocento Sans"/>
              <a:cs typeface="Quattrocento Sans"/>
              <a:sym typeface="Quattrocento Sans"/>
            </a:endParaRPr>
          </a:p>
        </p:txBody>
      </p:sp>
      <p:sp>
        <p:nvSpPr>
          <p:cNvPr id="183" name="Google Shape;183;p20"/>
          <p:cNvSpPr txBox="1"/>
          <p:nvPr/>
        </p:nvSpPr>
        <p:spPr>
          <a:xfrm>
            <a:off x="5797700" y="3867300"/>
            <a:ext cx="1850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FF0000"/>
                </a:solidFill>
                <a:latin typeface="Quattrocento Sans"/>
                <a:ea typeface="Quattrocento Sans"/>
                <a:cs typeface="Quattrocento Sans"/>
                <a:sym typeface="Quattrocento Sans"/>
              </a:rPr>
              <a:t>Training only on subset S’ </a:t>
            </a:r>
            <a:r>
              <a:rPr lang="en" sz="1000">
                <a:solidFill>
                  <a:srgbClr val="FF0000"/>
                </a:solidFill>
                <a:latin typeface="Quattrocento Sans"/>
                <a:ea typeface="Quattrocento Sans"/>
                <a:cs typeface="Quattrocento Sans"/>
                <a:sym typeface="Quattrocento Sans"/>
              </a:rPr>
              <a:t>⊂ S</a:t>
            </a:r>
            <a:endParaRPr sz="1000">
              <a:solidFill>
                <a:srgbClr val="FF0000"/>
              </a:solidFill>
              <a:latin typeface="Quattrocento Sans"/>
              <a:ea typeface="Quattrocento Sans"/>
              <a:cs typeface="Quattrocento Sans"/>
              <a:sym typeface="Quattrocento Sans"/>
            </a:endParaRPr>
          </a:p>
          <a:p>
            <a:pPr indent="0" lvl="0" marL="0" rtl="0" algn="ctr">
              <a:spcBef>
                <a:spcPts val="0"/>
              </a:spcBef>
              <a:spcAft>
                <a:spcPts val="0"/>
              </a:spcAft>
              <a:buNone/>
            </a:pPr>
            <a:r>
              <a:rPr i="1" lang="en" sz="1000">
                <a:solidFill>
                  <a:srgbClr val="FF0000"/>
                </a:solidFill>
                <a:latin typeface="Quattrocento Sans"/>
                <a:ea typeface="Quattrocento Sans"/>
                <a:cs typeface="Quattrocento Sans"/>
                <a:sym typeface="Quattrocento Sans"/>
              </a:rPr>
              <a:t> of attacks!</a:t>
            </a:r>
            <a:endParaRPr i="1" sz="1000">
              <a:solidFill>
                <a:srgbClr val="FF0000"/>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