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Welcome to our second meeting</a:t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0c3490b3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First of all i want to show you the ghant chart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After literature review and requirements elicitation i am now in the design phase of the software system.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 am a little bit behind since i should have started with the architecture proposal already, but i will try to catch up.</a:t>
            </a:r>
            <a:endParaRPr/>
          </a:p>
        </p:txBody>
      </p:sp>
      <p:sp>
        <p:nvSpPr>
          <p:cNvPr id="62" name="Google Shape;62;g200c3490b3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0c3490b39_0_1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Alberto mentioned i created a table where i classified all the related works along 7 dimensions</a:t>
            </a:r>
            <a:endParaRPr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application domain says what is tried to be achieved.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second column tells which devices the work focuses 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Some works focus on specific threats or vulnerabilities (but not all) and they are listed in the third column.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Furthermore, we also classify if the experiments done are conducted in a Real, Hybrid or Simulated Environment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last three columns classify if RL, MTDs or FL was used in the paper.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want to present you the 3 most notable works </a:t>
            </a:r>
            <a:endParaRPr/>
          </a:p>
        </p:txBody>
      </p:sp>
      <p:sp>
        <p:nvSpPr>
          <p:cNvPr id="69" name="Google Shape;69;g200c3490b39_0_1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goal of their work was to train an optimal control policy for multiple inverted rotary pendulums that were connected via a network and a switch.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 such tasks where you need to find a non linear and non trivial control strategy it is very beneficial to refine the strategy through trial and error experimentation.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emphasize that usually in a domain (e.g a factory) many IoT devices of the same type are usually installed (for example robotic arms that are assembling cars).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However the physical dynamics are usually slightly different, making it unfeasible to simply copy a mature control policy model to multiple devices.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collaboration between the devices can help to </a:t>
            </a:r>
            <a:r>
              <a:rPr lang="en-US"/>
              <a:t>learn the optimal control policy faster.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229a92494_0_3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 In this work a game theoretic model exists, with a set of n servers and a defender and an attacker.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The goal of the defender is to retain control over the servers and protect them from being taken over by the attacker.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In this work the attacks are modeled as followed.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The  adversary can launch a probe against the server at any time, which either compromises the server or increases the success probability of subsequent probes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To keep the servers safe, the defender can “reimage” a server at any time, which takes the server offline for some time, but cancels the adversary’s progress and control.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The use Deep-Q-Learning to find optimal strategies for defenders in this moving target defense model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. The policies found using Deep-Q-Learning outperform heuristic and random strategies.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 It was proven that finding such policies is computationally feasible even in analytically complex environments.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 However, the experiments only consider a single defending agent in a synthetic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0229a92494_0_3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229a92494_0_12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goal of their work was to train an optimal control policy for multiple inverted rotary pendulums that were connected via a network and a switch.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 such tasks where you need to find a non linear and non trivial control strategy it is very beneficial to refine the strategy through trial and error experimentation.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emphasize that usually in a domain (e.g a factory) many IoT devices of the same type are usually installed (for example robotic arms that are assembling cars).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However the physical dynamics are usually slightly different, making it unfeasible to simply copy a mature control policy model to multiple devices.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collaboration between the devices can help to learn the optimal control policy faster.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0229a92494_0_12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229a92494_0_5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0229a92494_0_5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Division/Office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erriam-webster.com/dictionary/et%20al.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FedRL for IT Sec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02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31.01.2023</a:t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9850"/>
            <a:ext cx="11887201" cy="28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0"/>
          <p:cNvCxnSpPr/>
          <p:nvPr/>
        </p:nvCxnSpPr>
        <p:spPr>
          <a:xfrm>
            <a:off x="4770325" y="2066800"/>
            <a:ext cx="20700" cy="273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/>
        </p:nvSpPr>
        <p:spPr>
          <a:xfrm>
            <a:off x="4096975" y="1492675"/>
            <a:ext cx="136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(31.01.2023)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4294967295" type="title"/>
          </p:nvPr>
        </p:nvSpPr>
        <p:spPr>
          <a:xfrm>
            <a:off x="911225" y="188925"/>
            <a:ext cx="2474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Classification of related work          in 7 dimensions</a:t>
            </a:r>
            <a:r>
              <a:rPr lang="en-US">
                <a:solidFill>
                  <a:schemeClr val="dk1"/>
                </a:solidFill>
              </a:rPr>
              <a:t>                   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538" y="152400"/>
            <a:ext cx="4978183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Federated Reinforcement Learning for Training Control Policies on Multiple IoT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1800">
                <a:solidFill>
                  <a:schemeClr val="dk1"/>
                </a:solidFill>
              </a:rPr>
              <a:t>by Hyun-Kyo Lim e</a:t>
            </a:r>
            <a:r>
              <a:rPr b="0" lang="en-US" sz="1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 al.</a:t>
            </a:r>
            <a:r>
              <a:rPr b="0" lang="en-US" sz="1800">
                <a:solidFill>
                  <a:schemeClr val="dk1"/>
                </a:solidFill>
              </a:rPr>
              <a:t> in 2020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911225" y="1699125"/>
            <a:ext cx="5005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Application Domain</a:t>
            </a:r>
            <a:r>
              <a:rPr lang="en-US" sz="1600"/>
              <a:t>: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Optimal Control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Device Focus: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Rotary Inverted Pendulum Devices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Techniques: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Deep Federated Reinforcement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Actor–Critic Proximal Policy Optimization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Results: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Accelerated Learning Process (~38%)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Higher Training Stability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Increased Generalization Capability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800" y="2118513"/>
            <a:ext cx="29718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Deep reinforcement learning based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adaptive moving target defense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1800">
                <a:solidFill>
                  <a:schemeClr val="dk1"/>
                </a:solidFill>
              </a:rPr>
              <a:t>by Taha Eghtesad et al. in 2019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1225" y="1699125"/>
            <a:ext cx="5005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Application Domain</a:t>
            </a:r>
            <a:r>
              <a:rPr lang="en-US" sz="1600"/>
              <a:t>: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Policy Planning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Device Focus: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Servers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Threats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Adverserial actor trying to gain control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Techniques: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Deep Q-Learning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/>
              <a:t>Results: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Outperformed heuristic and random strategies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Finding good policies is computationally feasible even in analytically complex environments </a:t>
            </a:r>
            <a:endParaRPr sz="1600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chemeClr val="dk1"/>
                </a:solidFill>
              </a:rPr>
              <a:t>Conclusion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3. Types of Related Work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1. Basic work regarding RL, FL or MTDs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2. Work regarding federated reinforcement learning (FRL)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3. Work regarding </a:t>
            </a:r>
            <a:r>
              <a:rPr lang="en-US" sz="2000"/>
              <a:t>reinforcement learning policy based </a:t>
            </a:r>
            <a:r>
              <a:rPr lang="en-US" sz="2000"/>
              <a:t>MTD deployment 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=&gt; To the best of my knowledge, no prior work regarding MTD Policy Optimization  using Federated Reinforcement Learning exists.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chemeClr val="dk1"/>
                </a:solidFill>
              </a:rPr>
              <a:t>Next Steps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Architecture Proposal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Reproduce Timo`s Results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Kernfarben</a:t>
            </a:r>
            <a:endParaRPr/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UZH-Farbpalette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1548151" y="1584340"/>
            <a:ext cx="1206260" cy="360040"/>
          </a:xfrm>
          <a:prstGeom prst="rect">
            <a:avLst/>
          </a:prstGeom>
          <a:solidFill>
            <a:srgbClr val="0028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548151" y="2304420"/>
            <a:ext cx="1206260" cy="360040"/>
          </a:xfrm>
          <a:prstGeom prst="rect">
            <a:avLst/>
          </a:prstGeom>
          <a:solidFill>
            <a:srgbClr val="3353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545083" y="3752964"/>
            <a:ext cx="1209328" cy="360040"/>
          </a:xfrm>
          <a:prstGeom prst="rect">
            <a:avLst/>
          </a:prstGeom>
          <a:solidFill>
            <a:srgbClr val="99A9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725225" y="1094766"/>
            <a:ext cx="6210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880015" y="1499317"/>
            <a:ext cx="578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548151" y="3024500"/>
            <a:ext cx="1206260" cy="360040"/>
          </a:xfrm>
          <a:prstGeom prst="rect">
            <a:avLst/>
          </a:prstGeom>
          <a:solidFill>
            <a:srgbClr val="667E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545083" y="4473044"/>
            <a:ext cx="1209328" cy="360040"/>
          </a:xfrm>
          <a:prstGeom prst="rect">
            <a:avLst/>
          </a:prstGeom>
          <a:solidFill>
            <a:srgbClr val="CCD4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82203" y="221939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880014" y="293947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80014" y="374259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80014" y="446267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649336" y="1940558"/>
            <a:ext cx="9617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0R 40G 165B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649335" y="2672845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51R 83G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566776" y="340103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102R 126G 201B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548152" y="4129361"/>
            <a:ext cx="12113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153R 169G 219B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566776" y="4833085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204R 212G 237B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199256" y="1578243"/>
            <a:ext cx="1206260" cy="36004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199256" y="2298323"/>
            <a:ext cx="1206260" cy="360040"/>
          </a:xfrm>
          <a:prstGeom prst="rect">
            <a:avLst/>
          </a:prstGeom>
          <a:solidFill>
            <a:srgbClr val="B5BD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196188" y="3746867"/>
            <a:ext cx="1209328" cy="360040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3376330" y="1088669"/>
            <a:ext cx="66933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199256" y="3018403"/>
            <a:ext cx="1206260" cy="360040"/>
          </a:xfrm>
          <a:prstGeom prst="rect">
            <a:avLst/>
          </a:prstGeom>
          <a:solidFill>
            <a:srgbClr val="C8CE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3196188" y="4466947"/>
            <a:ext cx="1209328" cy="360040"/>
          </a:xfrm>
          <a:prstGeom prst="rect">
            <a:avLst/>
          </a:prstGeom>
          <a:solidFill>
            <a:srgbClr val="EDEF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3186459" y="193446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163R 173G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258468" y="2666748"/>
            <a:ext cx="11673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181R 189G 197B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3217881" y="339493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200R 206G 212B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234885" y="412326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218R 222G 226B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3217881" y="482698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237R 239G 241B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4845711" y="1578243"/>
            <a:ext cx="1206260" cy="360040"/>
          </a:xfrm>
          <a:prstGeom prst="rect">
            <a:avLst/>
          </a:prstGeom>
          <a:solidFill>
            <a:srgbClr val="DC60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845711" y="2298323"/>
            <a:ext cx="1206260" cy="360040"/>
          </a:xfrm>
          <a:prstGeom prst="rect">
            <a:avLst/>
          </a:prstGeom>
          <a:solidFill>
            <a:srgbClr val="E380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842643" y="3746867"/>
            <a:ext cx="1209328" cy="360040"/>
          </a:xfrm>
          <a:prstGeom prst="rect">
            <a:avLst/>
          </a:prstGeom>
          <a:solidFill>
            <a:srgbClr val="F1BF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914652" y="1088669"/>
            <a:ext cx="102050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Ockerrot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845711" y="3018403"/>
            <a:ext cx="1206260" cy="360040"/>
          </a:xfrm>
          <a:prstGeom prst="rect">
            <a:avLst/>
          </a:prstGeom>
          <a:solidFill>
            <a:srgbClr val="EAA0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842643" y="4466947"/>
            <a:ext cx="1209328" cy="360040"/>
          </a:xfrm>
          <a:prstGeom prst="rect">
            <a:avLst/>
          </a:prstGeom>
          <a:solidFill>
            <a:srgbClr val="F8DF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4946895" y="193446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220R 96G 39B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946896" y="266674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227R 128G 82B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864336" y="339493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234R 160G 125B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845711" y="412326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241R 191G 169B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864336" y="482698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248R 223G 212B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Ergänzungsfarben</a:t>
            </a:r>
            <a:endParaRPr/>
          </a:p>
        </p:txBody>
      </p:sp>
      <p:sp>
        <p:nvSpPr>
          <p:cNvPr id="161" name="Google Shape;161;p1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162" name="Google Shape;162;p1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UZH-Farbpalette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547074" y="1582850"/>
            <a:ext cx="1206260" cy="360040"/>
          </a:xfrm>
          <a:prstGeom prst="rect">
            <a:avLst/>
          </a:prstGeom>
          <a:solidFill>
            <a:srgbClr val="0B82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547074" y="2302930"/>
            <a:ext cx="1206260" cy="360040"/>
          </a:xfrm>
          <a:prstGeom prst="rect">
            <a:avLst/>
          </a:prstGeom>
          <a:solidFill>
            <a:srgbClr val="3C9F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544006" y="3751474"/>
            <a:ext cx="1209328" cy="360040"/>
          </a:xfrm>
          <a:prstGeom prst="rect">
            <a:avLst/>
          </a:prstGeom>
          <a:solidFill>
            <a:srgbClr val="9ED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724149" y="1093276"/>
            <a:ext cx="778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Türkis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878938" y="1497827"/>
            <a:ext cx="578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547074" y="3023010"/>
            <a:ext cx="1206260" cy="360040"/>
          </a:xfrm>
          <a:prstGeom prst="rect">
            <a:avLst/>
          </a:prstGeom>
          <a:solidFill>
            <a:srgbClr val="6BB7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544006" y="4471554"/>
            <a:ext cx="1209328" cy="360040"/>
          </a:xfrm>
          <a:prstGeom prst="rect">
            <a:avLst/>
          </a:prstGeom>
          <a:solidFill>
            <a:srgbClr val="CFE8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881126" y="221790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878937" y="293798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878937" y="374110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878937" y="446118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648259" y="1939068"/>
            <a:ext cx="109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11R 130G 160B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648259" y="2671355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60R 159G 182B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565699" y="339954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107R 183G 199B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547074" y="412787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158R 208G 217B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565699" y="4831595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207R 232G 236B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198179" y="1576753"/>
            <a:ext cx="1206260" cy="360040"/>
          </a:xfrm>
          <a:prstGeom prst="rect">
            <a:avLst/>
          </a:prstGeom>
          <a:solidFill>
            <a:srgbClr val="2A7F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198179" y="2296833"/>
            <a:ext cx="1206260" cy="360040"/>
          </a:xfrm>
          <a:prstGeom prst="rect">
            <a:avLst/>
          </a:prstGeom>
          <a:solidFill>
            <a:srgbClr val="569D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3195111" y="3745377"/>
            <a:ext cx="1209328" cy="360040"/>
          </a:xfrm>
          <a:prstGeom prst="rect">
            <a:avLst/>
          </a:prstGeom>
          <a:solidFill>
            <a:srgbClr val="ABCE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3041367" y="1087179"/>
            <a:ext cx="150559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Flaschengrün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3198179" y="3016913"/>
            <a:ext cx="1206260" cy="360040"/>
          </a:xfrm>
          <a:prstGeom prst="rect">
            <a:avLst/>
          </a:prstGeom>
          <a:solidFill>
            <a:srgbClr val="80B6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195111" y="4465457"/>
            <a:ext cx="1209328" cy="360040"/>
          </a:xfrm>
          <a:prstGeom prst="rect">
            <a:avLst/>
          </a:prstGeom>
          <a:solidFill>
            <a:srgbClr val="D5E7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3185382" y="193297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42R 127G 98B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257391" y="266525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86R 157G 133B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3216804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128R 182G 164B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3233808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171R 206G 194B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216804" y="482549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213R 231G 225B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4844634" y="1576753"/>
            <a:ext cx="1206260" cy="360040"/>
          </a:xfrm>
          <a:prstGeom prst="rect">
            <a:avLst/>
          </a:prstGeom>
          <a:solidFill>
            <a:srgbClr val="91C3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4844634" y="2296833"/>
            <a:ext cx="1206260" cy="360040"/>
          </a:xfrm>
          <a:prstGeom prst="rect">
            <a:avLst/>
          </a:prstGeom>
          <a:solidFill>
            <a:srgbClr val="AAD4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4841566" y="3745377"/>
            <a:ext cx="1209328" cy="360040"/>
          </a:xfrm>
          <a:prstGeom prst="rect">
            <a:avLst/>
          </a:prstGeom>
          <a:solidFill>
            <a:srgbClr val="D5E9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4841566" y="1087179"/>
            <a:ext cx="127566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Lindengrün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4844634" y="3016913"/>
            <a:ext cx="1206260" cy="360040"/>
          </a:xfrm>
          <a:prstGeom prst="rect">
            <a:avLst/>
          </a:prstGeom>
          <a:solidFill>
            <a:srgbClr val="BFDF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4841566" y="4465457"/>
            <a:ext cx="1209328" cy="360040"/>
          </a:xfrm>
          <a:prstGeom prst="rect">
            <a:avLst/>
          </a:prstGeom>
          <a:solidFill>
            <a:srgbClr val="EAF4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4889306" y="1932971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145R 195G 74B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4841566" y="2665258"/>
            <a:ext cx="11661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170R 212G 112B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4863259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191R 223G 148B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4844634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213R 233G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4863259" y="482549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234R 244G 219B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515626" y="1576753"/>
            <a:ext cx="1206260" cy="360040"/>
          </a:xfrm>
          <a:prstGeom prst="rect">
            <a:avLst/>
          </a:prstGeom>
          <a:solidFill>
            <a:srgbClr val="FEDE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6515626" y="2296833"/>
            <a:ext cx="1206260" cy="360040"/>
          </a:xfrm>
          <a:prstGeom prst="rect">
            <a:avLst/>
          </a:prstGeom>
          <a:solidFill>
            <a:srgbClr val="FBE6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512558" y="3745377"/>
            <a:ext cx="1209328" cy="360040"/>
          </a:xfrm>
          <a:prstGeom prst="rect">
            <a:avLst/>
          </a:prstGeom>
          <a:solidFill>
            <a:srgbClr val="FDF3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6497750" y="1087179"/>
            <a:ext cx="116996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Warmgelb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515626" y="3016913"/>
            <a:ext cx="1206260" cy="360040"/>
          </a:xfrm>
          <a:prstGeom prst="rect">
            <a:avLst/>
          </a:prstGeom>
          <a:solidFill>
            <a:srgbClr val="FCEC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6512558" y="4465457"/>
            <a:ext cx="1209328" cy="360040"/>
          </a:xfrm>
          <a:prstGeom prst="rect">
            <a:avLst/>
          </a:prstGeom>
          <a:solidFill>
            <a:srgbClr val="FEF9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6616810" y="193297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254R 222G 0B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6569759" y="266525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251R 230G 81B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6534251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252R 236G 124B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515626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253R 243G 168B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534251" y="4825498"/>
            <a:ext cx="1151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254R 249B 211B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