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400800" cy="8686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9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3727">
          <p15:clr>
            <a:srgbClr val="A4A3A4"/>
          </p15:clr>
        </p15:guide>
        <p15:guide id="5" pos="3953">
          <p15:clr>
            <a:srgbClr val="A4A3A4"/>
          </p15:clr>
        </p15:guide>
        <p15:guide id="6" pos="4861">
          <p15:clr>
            <a:srgbClr val="A4A3A4"/>
          </p15:clr>
        </p15:guide>
        <p15:guide id="7" pos="5065">
          <p15:clr>
            <a:srgbClr val="A4A3A4"/>
          </p15:clr>
        </p15:guide>
        <p15:guide id="8" pos="7106">
          <p15:clr>
            <a:srgbClr val="A4A3A4"/>
          </p15:clr>
        </p15:guide>
        <p15:guide id="9" pos="2819">
          <p15:clr>
            <a:srgbClr val="A4A3A4"/>
          </p15:clr>
        </p15:guide>
        <p15:guide id="10" pos="2615">
          <p15:clr>
            <a:srgbClr val="A4A3A4"/>
          </p15:clr>
        </p15:guide>
        <p15:guide id="11" pos="574">
          <p15:clr>
            <a:srgbClr val="A4A3A4"/>
          </p15:clr>
        </p15:guide>
        <p15:guide id="12" orient="horz" pos="709">
          <p15:clr>
            <a:srgbClr val="A4A3A4"/>
          </p15:clr>
        </p15:guide>
        <p15:guide id="13" orient="horz" pos="41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9" orient="horz"/>
        <p:guide pos="3838" orient="horz"/>
        <p:guide pos="3840"/>
        <p:guide pos="3727"/>
        <p:guide pos="3953"/>
        <p:guide pos="4861"/>
        <p:guide pos="5065"/>
        <p:guide pos="7106"/>
        <p:guide pos="2819"/>
        <p:guide pos="2615"/>
        <p:guide pos="574"/>
        <p:guide pos="709" orient="horz"/>
        <p:guide pos="411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</p:spPr>
        <p:txBody>
          <a:bodyPr anchorCtr="0" anchor="t" bIns="43100" lIns="86200" spcFirstLastPara="1" rIns="86200" wrap="square" tIns="431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</p:spPr>
        <p:txBody>
          <a:bodyPr anchorCtr="0" anchor="t" bIns="43100" lIns="86200" spcFirstLastPara="1" rIns="86200" wrap="square" tIns="431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7975" y="652463"/>
            <a:ext cx="5786438" cy="325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3100" lIns="86200" spcFirstLastPara="1" rIns="86200" wrap="square" tIns="431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</p:spPr>
        <p:txBody>
          <a:bodyPr anchorCtr="0" anchor="b" bIns="43100" lIns="86200" spcFirstLastPara="1" rIns="86200" wrap="square" tIns="431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</p:spPr>
        <p:txBody>
          <a:bodyPr anchorCtr="0" anchor="b" bIns="43100" lIns="86200" spcFirstLastPara="1" rIns="86200" wrap="square" tIns="431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39763" y="4125913"/>
            <a:ext cx="5121275" cy="3908425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Welcome to our second meeting</a:t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307975" y="652463"/>
            <a:ext cx="5786438" cy="325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9db87afef_0_0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The training data is split equally between n devices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29db87afef_0_0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9db87afef_0_114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The training data is split equally between n devices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229db87afef_0_114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050395ef63_0_10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2050395ef63_0_10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0229a92494_0_57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Only the normality of the afterstate matters for the </a:t>
            </a:r>
            <a:r>
              <a:rPr lang="en-US"/>
              <a:t>reward calculation.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20229a92494_0_57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:notes"/>
          <p:cNvSpPr txBox="1"/>
          <p:nvPr>
            <p:ph idx="1" type="body"/>
          </p:nvPr>
        </p:nvSpPr>
        <p:spPr>
          <a:xfrm>
            <a:off x="639763" y="4125913"/>
            <a:ext cx="5121275" cy="3908425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7:notes"/>
          <p:cNvSpPr/>
          <p:nvPr>
            <p:ph idx="2" type="sldImg"/>
          </p:nvPr>
        </p:nvSpPr>
        <p:spPr>
          <a:xfrm>
            <a:off x="307975" y="652463"/>
            <a:ext cx="5786438" cy="325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8:notes"/>
          <p:cNvSpPr txBox="1"/>
          <p:nvPr>
            <p:ph idx="1" type="body"/>
          </p:nvPr>
        </p:nvSpPr>
        <p:spPr>
          <a:xfrm>
            <a:off x="639763" y="4125913"/>
            <a:ext cx="5121275" cy="3908425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8:notes"/>
          <p:cNvSpPr/>
          <p:nvPr>
            <p:ph idx="2" type="sldImg"/>
          </p:nvPr>
        </p:nvSpPr>
        <p:spPr>
          <a:xfrm>
            <a:off x="307975" y="652463"/>
            <a:ext cx="5786438" cy="325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00c3490b39_0_9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200c3490b39_0_9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50395ef63_0_2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 did some research on open source FL frameworks that we could use.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 read some whitepapers and checked if the </a:t>
            </a:r>
            <a:r>
              <a:rPr lang="en-US"/>
              <a:t>explicitly</a:t>
            </a:r>
            <a:r>
              <a:rPr lang="en-US"/>
              <a:t> offer </a:t>
            </a:r>
            <a:r>
              <a:rPr lang="en-US"/>
              <a:t>support</a:t>
            </a:r>
            <a:r>
              <a:rPr lang="en-US"/>
              <a:t> for RL (or even DQL)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This is indicated by the checkmarks or x after the name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 stopped researching after i found 2 frameworks claiming to support DRL.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most promising </a:t>
            </a:r>
            <a:r>
              <a:rPr lang="en-US"/>
              <a:t>candidate</a:t>
            </a:r>
            <a:r>
              <a:rPr lang="en-US"/>
              <a:t> truely seems to be IBM federated learning since they even provide examples for Federated DRL on their github account.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However, I realized that these frameworks usually target a system of clients where they can be deployed.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For my initial prototype this would be an overkill.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2050395ef63_0_2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064500815e_0_11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2064500815e_0_11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64500815e_0_19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The training data is split equally between n devices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064500815e_0_19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8a8cd1f42_0_0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The training data is split equally between n devices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08a8cd1f42_0_0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8a8cd1f42_0_8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The training data is split equally between n devices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08a8cd1f42_0_8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08a8cd1f42_0_16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The training data is split equally between n devices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08a8cd1f42_0_16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960047962_0_0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The training data is split equally between n devices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8960047962_0_0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911225" y="1989138"/>
            <a:ext cx="1036955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911225" y="3429000"/>
            <a:ext cx="10369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/>
            </a:lvl1pPr>
            <a:lvl2pPr lvl="1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lvl="3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lvl="5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lvl="6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lvl="7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lvl="8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cxnSp>
        <p:nvCxnSpPr>
          <p:cNvPr id="18" name="Google Shape;18;p2"/>
          <p:cNvCxnSpPr/>
          <p:nvPr/>
        </p:nvCxnSpPr>
        <p:spPr>
          <a:xfrm>
            <a:off x="0" y="1125538"/>
            <a:ext cx="12192000" cy="0"/>
          </a:xfrm>
          <a:prstGeom prst="straightConnector1">
            <a:avLst/>
          </a:prstGeom>
          <a:noFill/>
          <a:ln cap="flat" cmpd="sng" w="15875">
            <a:solidFill>
              <a:srgbClr val="A3AD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2"/>
          <p:cNvSpPr txBox="1"/>
          <p:nvPr/>
        </p:nvSpPr>
        <p:spPr>
          <a:xfrm>
            <a:off x="911225" y="852488"/>
            <a:ext cx="7332663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University Division/Office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zh_logo_e_pos_grau_1mm"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3344" y="142875"/>
            <a:ext cx="2027238" cy="68421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253">
          <p15:clr>
            <a:srgbClr val="9FCC3B"/>
          </p15:clr>
        </p15:guide>
        <p15:guide id="2" orient="horz" pos="2160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el">
  <p:cSld name="Kapitel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3ADB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911225" y="1125539"/>
            <a:ext cx="10369550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Spalten">
  <p:cSld name="2 Spalte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911225" y="1125539"/>
            <a:ext cx="5005388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291040" y="1125539"/>
            <a:ext cx="5005388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" showMasterSp="0">
  <p:cSld name="Bild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>
            <p:ph idx="2" type="pic"/>
          </p:nvPr>
        </p:nvSpPr>
        <p:spPr>
          <a:xfrm>
            <a:off x="192089" y="188912"/>
            <a:ext cx="11807824" cy="648017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121">
          <p15:clr>
            <a:srgbClr val="9FCC3B"/>
          </p15:clr>
        </p15:guide>
        <p15:guide id="2" pos="7559">
          <p15:clr>
            <a:srgbClr val="9FCC3B"/>
          </p15:clr>
        </p15:guide>
        <p15:guide id="3" orient="horz" pos="119">
          <p15:clr>
            <a:srgbClr val="9FCC3B"/>
          </p15:clr>
        </p15:guide>
        <p15:guide id="4" orient="horz" pos="4201">
          <p15:clr>
            <a:srgbClr val="9FCC3B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28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911225" y="1125539"/>
            <a:ext cx="10369550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655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6550" lvl="2" marL="13716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6550" lvl="6" marL="32004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6550" lvl="7" marL="36576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6550" lvl="8" marL="41148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74">
          <p15:clr>
            <a:srgbClr val="F26B43"/>
          </p15:clr>
        </p15:guide>
        <p15:guide id="2" pos="7106">
          <p15:clr>
            <a:srgbClr val="F26B43"/>
          </p15:clr>
        </p15:guide>
        <p15:guide id="3" orient="horz" pos="119">
          <p15:clr>
            <a:srgbClr val="F26B43"/>
          </p15:clr>
        </p15:guide>
        <p15:guide id="4" orient="horz" pos="4110">
          <p15:clr>
            <a:srgbClr val="F26B43"/>
          </p15:clr>
        </p15:guide>
        <p15:guide id="5" pos="3840">
          <p15:clr>
            <a:srgbClr val="F26B43"/>
          </p15:clr>
        </p15:guide>
        <p15:guide id="6" pos="3953">
          <p15:clr>
            <a:srgbClr val="5ACBF0"/>
          </p15:clr>
        </p15:guide>
        <p15:guide id="7" pos="3727">
          <p15:clr>
            <a:srgbClr val="5ACBF0"/>
          </p15:clr>
        </p15:guide>
        <p15:guide id="8" pos="2615">
          <p15:clr>
            <a:srgbClr val="5ACBF0"/>
          </p15:clr>
        </p15:guide>
        <p15:guide id="9" pos="2819">
          <p15:clr>
            <a:srgbClr val="5ACBF0"/>
          </p15:clr>
        </p15:guide>
        <p15:guide id="10" pos="4861">
          <p15:clr>
            <a:srgbClr val="5ACBF0"/>
          </p15:clr>
        </p15:guide>
        <p15:guide id="11" pos="5065">
          <p15:clr>
            <a:srgbClr val="5ACBF0"/>
          </p15:clr>
        </p15:guide>
        <p15:guide id="12" orient="horz" pos="709">
          <p15:clr>
            <a:srgbClr val="F26B43"/>
          </p15:clr>
        </p15:guide>
        <p15:guide id="13" orient="horz" pos="383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ctrTitle"/>
          </p:nvPr>
        </p:nvSpPr>
        <p:spPr>
          <a:xfrm>
            <a:off x="911225" y="1989138"/>
            <a:ext cx="1036955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FedRL for IT Sec 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Meeting 03</a:t>
            </a:r>
            <a:endParaRPr/>
          </a:p>
        </p:txBody>
      </p:sp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911225" y="3429000"/>
            <a:ext cx="10369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/>
              <a:t>14.02.2023</a:t>
            </a:r>
            <a:endParaRPr/>
          </a:p>
          <a:p>
            <a:pPr indent="0" lvl="0" marL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/>
              <a:t>Jan Kreischer</a:t>
            </a:r>
            <a:endParaRPr/>
          </a:p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14.02.2023</a:t>
            </a:r>
            <a:endParaRPr/>
          </a:p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4488" y="2669386"/>
            <a:ext cx="731520" cy="7315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Google Shape;190;p18"/>
          <p:cNvGrpSpPr/>
          <p:nvPr/>
        </p:nvGrpSpPr>
        <p:grpSpPr>
          <a:xfrm>
            <a:off x="5068900" y="744550"/>
            <a:ext cx="1322700" cy="948780"/>
            <a:chOff x="1216275" y="4059450"/>
            <a:chExt cx="1322700" cy="948780"/>
          </a:xfrm>
        </p:grpSpPr>
        <p:pic>
          <p:nvPicPr>
            <p:cNvPr id="191" name="Google Shape;191;p18"/>
            <p:cNvPicPr preferRelativeResize="0"/>
            <p:nvPr/>
          </p:nvPicPr>
          <p:blipFill rotWithShape="1">
            <a:blip r:embed="rId4">
              <a:alphaModFix/>
            </a:blip>
            <a:srcRect b="0" l="9674" r="5909" t="26340"/>
            <a:stretch/>
          </p:blipFill>
          <p:spPr>
            <a:xfrm>
              <a:off x="1503325" y="4368150"/>
              <a:ext cx="753035" cy="6400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" name="Google Shape;192;p18"/>
            <p:cNvSpPr txBox="1"/>
            <p:nvPr/>
          </p:nvSpPr>
          <p:spPr>
            <a:xfrm>
              <a:off x="1216275" y="4059450"/>
              <a:ext cx="13227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/>
                <a:t>Global Agent</a:t>
              </a:r>
              <a:endParaRPr b="1" sz="1300"/>
            </a:p>
          </p:txBody>
        </p:sp>
      </p:grpSp>
      <p:grpSp>
        <p:nvGrpSpPr>
          <p:cNvPr id="193" name="Google Shape;193;p18"/>
          <p:cNvGrpSpPr/>
          <p:nvPr/>
        </p:nvGrpSpPr>
        <p:grpSpPr>
          <a:xfrm>
            <a:off x="2664675" y="3667675"/>
            <a:ext cx="2411025" cy="2856925"/>
            <a:chOff x="1826475" y="2905675"/>
            <a:chExt cx="2411025" cy="2856925"/>
          </a:xfrm>
        </p:grpSpPr>
        <p:sp>
          <p:nvSpPr>
            <p:cNvPr id="194" name="Google Shape;194;p18"/>
            <p:cNvSpPr/>
            <p:nvPr/>
          </p:nvSpPr>
          <p:spPr>
            <a:xfrm>
              <a:off x="1826475" y="3242300"/>
              <a:ext cx="2410800" cy="2520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5" name="Google Shape;195;p18"/>
            <p:cNvGrpSpPr/>
            <p:nvPr/>
          </p:nvGrpSpPr>
          <p:grpSpPr>
            <a:xfrm>
              <a:off x="2990700" y="3968100"/>
              <a:ext cx="1246800" cy="1292463"/>
              <a:chOff x="2838300" y="3968100"/>
              <a:chExt cx="1246800" cy="1292463"/>
            </a:xfrm>
          </p:grpSpPr>
          <p:pic>
            <p:nvPicPr>
              <p:cNvPr id="196" name="Google Shape;196;p18"/>
              <p:cNvPicPr preferRelativeResize="0"/>
              <p:nvPr/>
            </p:nvPicPr>
            <p:blipFill rotWithShape="1">
              <a:blip r:embed="rId5">
                <a:alphaModFix/>
              </a:blip>
              <a:srcRect b="22500" l="13616" r="12777" t="21555"/>
              <a:stretch/>
            </p:blipFill>
            <p:spPr>
              <a:xfrm>
                <a:off x="3004500" y="4556475"/>
                <a:ext cx="914400" cy="7040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7" name="Google Shape;197;p18"/>
              <p:cNvSpPr txBox="1"/>
              <p:nvPr/>
            </p:nvSpPr>
            <p:spPr>
              <a:xfrm>
                <a:off x="2838300" y="3968100"/>
                <a:ext cx="12468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/>
                  <a:t>Local Environment</a:t>
                </a:r>
                <a:endParaRPr sz="1200"/>
              </a:p>
            </p:txBody>
          </p:sp>
        </p:grpSp>
        <p:cxnSp>
          <p:nvCxnSpPr>
            <p:cNvPr id="198" name="Google Shape;198;p18"/>
            <p:cNvCxnSpPr>
              <a:stCxn id="199" idx="2"/>
              <a:endCxn id="196" idx="2"/>
            </p:cNvCxnSpPr>
            <p:nvPr/>
          </p:nvCxnSpPr>
          <p:spPr>
            <a:xfrm rot="-5400000">
              <a:off x="2975925" y="4695615"/>
              <a:ext cx="73200" cy="1203000"/>
            </a:xfrm>
            <a:prstGeom prst="bentConnector3">
              <a:avLst>
                <a:gd fmla="val -325307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0" name="Google Shape;200;p18"/>
            <p:cNvSpPr txBox="1"/>
            <p:nvPr/>
          </p:nvSpPr>
          <p:spPr>
            <a:xfrm>
              <a:off x="1953825" y="2905675"/>
              <a:ext cx="21216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/>
                <a:t>Worker</a:t>
              </a:r>
              <a:r>
                <a:rPr b="1" lang="en-US" sz="1300"/>
                <a:t> </a:t>
              </a:r>
              <a:r>
                <a:rPr b="1" lang="en-US" sz="1300"/>
                <a:t>0</a:t>
              </a:r>
              <a:r>
                <a:rPr b="1" lang="en-US" sz="1300"/>
                <a:t>1</a:t>
              </a:r>
              <a:endParaRPr b="1" sz="1300"/>
            </a:p>
          </p:txBody>
        </p:sp>
        <p:cxnSp>
          <p:nvCxnSpPr>
            <p:cNvPr id="201" name="Google Shape;201;p18"/>
            <p:cNvCxnSpPr>
              <a:stCxn id="197" idx="0"/>
              <a:endCxn id="202" idx="0"/>
            </p:cNvCxnSpPr>
            <p:nvPr/>
          </p:nvCxnSpPr>
          <p:spPr>
            <a:xfrm rot="5400000">
              <a:off x="2971800" y="3341100"/>
              <a:ext cx="15300" cy="1269300"/>
            </a:xfrm>
            <a:prstGeom prst="bentConnector3">
              <a:avLst>
                <a:gd fmla="val -1556373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203" name="Google Shape;203;p18"/>
            <p:cNvGrpSpPr/>
            <p:nvPr/>
          </p:nvGrpSpPr>
          <p:grpSpPr>
            <a:xfrm>
              <a:off x="1887525" y="3983250"/>
              <a:ext cx="980700" cy="1350465"/>
              <a:chOff x="2039925" y="3983250"/>
              <a:chExt cx="980700" cy="1350465"/>
            </a:xfrm>
          </p:grpSpPr>
          <p:pic>
            <p:nvPicPr>
              <p:cNvPr id="199" name="Google Shape;199;p18"/>
              <p:cNvPicPr preferRelativeResize="0"/>
              <p:nvPr/>
            </p:nvPicPr>
            <p:blipFill rotWithShape="1">
              <a:blip r:embed="rId4">
                <a:alphaModFix/>
              </a:blip>
              <a:srcRect b="0" l="9674" r="5909" t="26340"/>
              <a:stretch/>
            </p:blipFill>
            <p:spPr>
              <a:xfrm>
                <a:off x="2106225" y="4556475"/>
                <a:ext cx="914400" cy="77724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2" name="Google Shape;202;p18"/>
              <p:cNvSpPr txBox="1"/>
              <p:nvPr/>
            </p:nvSpPr>
            <p:spPr>
              <a:xfrm>
                <a:off x="2039925" y="3983250"/>
                <a:ext cx="9144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/>
                  <a:t>Local </a:t>
                </a:r>
                <a:endParaRPr sz="12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/>
                  <a:t>Agent</a:t>
                </a:r>
                <a:endParaRPr sz="1200"/>
              </a:p>
            </p:txBody>
          </p:sp>
        </p:grpSp>
      </p:grpSp>
      <p:cxnSp>
        <p:nvCxnSpPr>
          <p:cNvPr id="204" name="Google Shape;204;p18"/>
          <p:cNvCxnSpPr>
            <a:stCxn id="200" idx="0"/>
            <a:endCxn id="189" idx="1"/>
          </p:cNvCxnSpPr>
          <p:nvPr/>
        </p:nvCxnSpPr>
        <p:spPr>
          <a:xfrm rot="-5400000">
            <a:off x="4292475" y="2595625"/>
            <a:ext cx="632400" cy="15117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05" name="Google Shape;205;p18"/>
          <p:cNvSpPr txBox="1"/>
          <p:nvPr/>
        </p:nvSpPr>
        <p:spPr>
          <a:xfrm>
            <a:off x="3666075" y="2302313"/>
            <a:ext cx="177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1.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Distribute global model</a:t>
            </a:r>
            <a:endParaRPr sz="1200"/>
          </a:p>
        </p:txBody>
      </p:sp>
      <p:sp>
        <p:nvSpPr>
          <p:cNvPr id="206" name="Google Shape;206;p18"/>
          <p:cNvSpPr txBox="1"/>
          <p:nvPr/>
        </p:nvSpPr>
        <p:spPr>
          <a:xfrm>
            <a:off x="5167113" y="5084200"/>
            <a:ext cx="1130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3.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Aggregate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local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models</a:t>
            </a:r>
            <a:endParaRPr sz="1200"/>
          </a:p>
        </p:txBody>
      </p:sp>
      <p:sp>
        <p:nvSpPr>
          <p:cNvPr id="207" name="Google Shape;207;p18"/>
          <p:cNvSpPr txBox="1"/>
          <p:nvPr/>
        </p:nvSpPr>
        <p:spPr>
          <a:xfrm>
            <a:off x="5165625" y="2302325"/>
            <a:ext cx="12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Coordinator</a:t>
            </a:r>
            <a:endParaRPr b="1"/>
          </a:p>
        </p:txBody>
      </p:sp>
      <p:sp>
        <p:nvSpPr>
          <p:cNvPr id="208" name="Google Shape;208;p18"/>
          <p:cNvSpPr txBox="1"/>
          <p:nvPr/>
        </p:nvSpPr>
        <p:spPr>
          <a:xfrm>
            <a:off x="2984963" y="3995950"/>
            <a:ext cx="166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2.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train local models</a:t>
            </a:r>
            <a:endParaRPr sz="1200"/>
          </a:p>
        </p:txBody>
      </p:sp>
      <p:cxnSp>
        <p:nvCxnSpPr>
          <p:cNvPr id="209" name="Google Shape;209;p18"/>
          <p:cNvCxnSpPr/>
          <p:nvPr/>
        </p:nvCxnSpPr>
        <p:spPr>
          <a:xfrm>
            <a:off x="5589068" y="1716430"/>
            <a:ext cx="0" cy="58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0" name="Google Shape;210;p18"/>
          <p:cNvCxnSpPr/>
          <p:nvPr/>
        </p:nvCxnSpPr>
        <p:spPr>
          <a:xfrm>
            <a:off x="5840418" y="1693330"/>
            <a:ext cx="0" cy="58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11" name="Google Shape;211;p18"/>
          <p:cNvSpPr txBox="1"/>
          <p:nvPr/>
        </p:nvSpPr>
        <p:spPr>
          <a:xfrm>
            <a:off x="4497125" y="1639925"/>
            <a:ext cx="1053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5.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Next training round</a:t>
            </a:r>
            <a:endParaRPr sz="1200"/>
          </a:p>
        </p:txBody>
      </p:sp>
      <p:sp>
        <p:nvSpPr>
          <p:cNvPr id="212" name="Google Shape;212;p18"/>
          <p:cNvSpPr txBox="1"/>
          <p:nvPr/>
        </p:nvSpPr>
        <p:spPr>
          <a:xfrm>
            <a:off x="5898375" y="1693325"/>
            <a:ext cx="113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4</a:t>
            </a:r>
            <a:r>
              <a:rPr lang="en-US" sz="1200"/>
              <a:t>.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Update global model</a:t>
            </a:r>
            <a:endParaRPr sz="1200"/>
          </a:p>
        </p:txBody>
      </p:sp>
      <p:grpSp>
        <p:nvGrpSpPr>
          <p:cNvPr id="213" name="Google Shape;213;p18"/>
          <p:cNvGrpSpPr/>
          <p:nvPr/>
        </p:nvGrpSpPr>
        <p:grpSpPr>
          <a:xfrm>
            <a:off x="6389250" y="3667700"/>
            <a:ext cx="2411025" cy="2856925"/>
            <a:chOff x="1826475" y="2905675"/>
            <a:chExt cx="2411025" cy="2856925"/>
          </a:xfrm>
        </p:grpSpPr>
        <p:sp>
          <p:nvSpPr>
            <p:cNvPr id="214" name="Google Shape;214;p18"/>
            <p:cNvSpPr/>
            <p:nvPr/>
          </p:nvSpPr>
          <p:spPr>
            <a:xfrm>
              <a:off x="1826475" y="3242300"/>
              <a:ext cx="2410800" cy="2520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5" name="Google Shape;215;p18"/>
            <p:cNvGrpSpPr/>
            <p:nvPr/>
          </p:nvGrpSpPr>
          <p:grpSpPr>
            <a:xfrm>
              <a:off x="2990700" y="3968100"/>
              <a:ext cx="1246800" cy="1292463"/>
              <a:chOff x="2838300" y="3968100"/>
              <a:chExt cx="1246800" cy="1292463"/>
            </a:xfrm>
          </p:grpSpPr>
          <p:pic>
            <p:nvPicPr>
              <p:cNvPr id="216" name="Google Shape;216;p18"/>
              <p:cNvPicPr preferRelativeResize="0"/>
              <p:nvPr/>
            </p:nvPicPr>
            <p:blipFill rotWithShape="1">
              <a:blip r:embed="rId5">
                <a:alphaModFix/>
              </a:blip>
              <a:srcRect b="22500" l="13616" r="12777" t="21555"/>
              <a:stretch/>
            </p:blipFill>
            <p:spPr>
              <a:xfrm>
                <a:off x="3004500" y="4556475"/>
                <a:ext cx="914400" cy="7040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7" name="Google Shape;217;p18"/>
              <p:cNvSpPr txBox="1"/>
              <p:nvPr/>
            </p:nvSpPr>
            <p:spPr>
              <a:xfrm>
                <a:off x="2838300" y="3968100"/>
                <a:ext cx="12468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/>
                  <a:t>Local Environment</a:t>
                </a:r>
                <a:endParaRPr sz="1200"/>
              </a:p>
            </p:txBody>
          </p:sp>
        </p:grpSp>
        <p:cxnSp>
          <p:nvCxnSpPr>
            <p:cNvPr id="218" name="Google Shape;218;p18"/>
            <p:cNvCxnSpPr>
              <a:stCxn id="219" idx="2"/>
              <a:endCxn id="216" idx="2"/>
            </p:cNvCxnSpPr>
            <p:nvPr/>
          </p:nvCxnSpPr>
          <p:spPr>
            <a:xfrm rot="-5400000">
              <a:off x="2975925" y="4695615"/>
              <a:ext cx="73200" cy="1203000"/>
            </a:xfrm>
            <a:prstGeom prst="bentConnector3">
              <a:avLst>
                <a:gd fmla="val -325307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0" name="Google Shape;220;p18"/>
            <p:cNvSpPr txBox="1"/>
            <p:nvPr/>
          </p:nvSpPr>
          <p:spPr>
            <a:xfrm>
              <a:off x="1953825" y="2905675"/>
              <a:ext cx="21216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/>
                <a:t>Worker 02</a:t>
              </a:r>
              <a:endParaRPr b="1" sz="1300"/>
            </a:p>
          </p:txBody>
        </p:sp>
        <p:cxnSp>
          <p:nvCxnSpPr>
            <p:cNvPr id="221" name="Google Shape;221;p18"/>
            <p:cNvCxnSpPr>
              <a:stCxn id="217" idx="0"/>
              <a:endCxn id="222" idx="0"/>
            </p:cNvCxnSpPr>
            <p:nvPr/>
          </p:nvCxnSpPr>
          <p:spPr>
            <a:xfrm rot="5400000">
              <a:off x="2963850" y="3318450"/>
              <a:ext cx="600" cy="1299900"/>
            </a:xfrm>
            <a:prstGeom prst="bentConnector3">
              <a:avLst>
                <a:gd fmla="val -396875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223" name="Google Shape;223;p18"/>
            <p:cNvGrpSpPr/>
            <p:nvPr/>
          </p:nvGrpSpPr>
          <p:grpSpPr>
            <a:xfrm>
              <a:off x="1826475" y="3968100"/>
              <a:ext cx="1041750" cy="1365615"/>
              <a:chOff x="1978875" y="3968100"/>
              <a:chExt cx="1041750" cy="1365615"/>
            </a:xfrm>
          </p:grpSpPr>
          <p:pic>
            <p:nvPicPr>
              <p:cNvPr id="219" name="Google Shape;219;p18"/>
              <p:cNvPicPr preferRelativeResize="0"/>
              <p:nvPr/>
            </p:nvPicPr>
            <p:blipFill rotWithShape="1">
              <a:blip r:embed="rId4">
                <a:alphaModFix/>
              </a:blip>
              <a:srcRect b="0" l="9674" r="5909" t="26340"/>
              <a:stretch/>
            </p:blipFill>
            <p:spPr>
              <a:xfrm>
                <a:off x="2106225" y="4556475"/>
                <a:ext cx="914400" cy="77724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2" name="Google Shape;222;p18"/>
              <p:cNvSpPr txBox="1"/>
              <p:nvPr/>
            </p:nvSpPr>
            <p:spPr>
              <a:xfrm>
                <a:off x="1978875" y="3968100"/>
                <a:ext cx="9756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/>
                  <a:t>Local </a:t>
                </a:r>
                <a:endParaRPr sz="12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/>
                  <a:t>Agent</a:t>
                </a:r>
                <a:endParaRPr sz="1200"/>
              </a:p>
            </p:txBody>
          </p:sp>
        </p:grpSp>
      </p:grpSp>
      <p:cxnSp>
        <p:nvCxnSpPr>
          <p:cNvPr id="224" name="Google Shape;224;p18"/>
          <p:cNvCxnSpPr>
            <a:stCxn id="189" idx="3"/>
            <a:endCxn id="220" idx="0"/>
          </p:cNvCxnSpPr>
          <p:nvPr/>
        </p:nvCxnSpPr>
        <p:spPr>
          <a:xfrm>
            <a:off x="6096008" y="3035146"/>
            <a:ext cx="1481400" cy="6327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5" name="Google Shape;225;p18"/>
          <p:cNvCxnSpPr>
            <a:stCxn id="197" idx="3"/>
            <a:endCxn id="189" idx="2"/>
          </p:cNvCxnSpPr>
          <p:nvPr/>
        </p:nvCxnSpPr>
        <p:spPr>
          <a:xfrm flipH="1" rot="10800000">
            <a:off x="5075700" y="3400950"/>
            <a:ext cx="654600" cy="16062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6" name="Google Shape;226;p18"/>
          <p:cNvCxnSpPr>
            <a:stCxn id="222" idx="1"/>
            <a:endCxn id="189" idx="2"/>
          </p:cNvCxnSpPr>
          <p:nvPr/>
        </p:nvCxnSpPr>
        <p:spPr>
          <a:xfrm rot="10800000">
            <a:off x="5730150" y="3400975"/>
            <a:ext cx="659100" cy="16062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4488" y="2669386"/>
            <a:ext cx="731520" cy="73152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9"/>
          <p:cNvSpPr txBox="1"/>
          <p:nvPr/>
        </p:nvSpPr>
        <p:spPr>
          <a:xfrm>
            <a:off x="5068900" y="592150"/>
            <a:ext cx="132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Global Agent</a:t>
            </a:r>
            <a:endParaRPr b="1" sz="1300"/>
          </a:p>
        </p:txBody>
      </p:sp>
      <p:grpSp>
        <p:nvGrpSpPr>
          <p:cNvPr id="233" name="Google Shape;233;p19"/>
          <p:cNvGrpSpPr/>
          <p:nvPr/>
        </p:nvGrpSpPr>
        <p:grpSpPr>
          <a:xfrm>
            <a:off x="2664675" y="3667675"/>
            <a:ext cx="2411025" cy="2856925"/>
            <a:chOff x="1826475" y="2905675"/>
            <a:chExt cx="2411025" cy="2856925"/>
          </a:xfrm>
        </p:grpSpPr>
        <p:sp>
          <p:nvSpPr>
            <p:cNvPr id="234" name="Google Shape;234;p19"/>
            <p:cNvSpPr/>
            <p:nvPr/>
          </p:nvSpPr>
          <p:spPr>
            <a:xfrm>
              <a:off x="1826475" y="3242300"/>
              <a:ext cx="2410800" cy="2520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5" name="Google Shape;235;p19"/>
            <p:cNvGrpSpPr/>
            <p:nvPr/>
          </p:nvGrpSpPr>
          <p:grpSpPr>
            <a:xfrm>
              <a:off x="2990700" y="3968100"/>
              <a:ext cx="1246800" cy="1292463"/>
              <a:chOff x="2838300" y="3968100"/>
              <a:chExt cx="1246800" cy="1292463"/>
            </a:xfrm>
          </p:grpSpPr>
          <p:pic>
            <p:nvPicPr>
              <p:cNvPr id="236" name="Google Shape;236;p19"/>
              <p:cNvPicPr preferRelativeResize="0"/>
              <p:nvPr/>
            </p:nvPicPr>
            <p:blipFill rotWithShape="1">
              <a:blip r:embed="rId4">
                <a:alphaModFix/>
              </a:blip>
              <a:srcRect b="22500" l="13616" r="12777" t="21555"/>
              <a:stretch/>
            </p:blipFill>
            <p:spPr>
              <a:xfrm>
                <a:off x="3004500" y="4556475"/>
                <a:ext cx="914400" cy="7040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7" name="Google Shape;237;p19"/>
              <p:cNvSpPr txBox="1"/>
              <p:nvPr/>
            </p:nvSpPr>
            <p:spPr>
              <a:xfrm>
                <a:off x="2838300" y="3968100"/>
                <a:ext cx="12468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/>
                  <a:t>Local Environment</a:t>
                </a:r>
                <a:endParaRPr sz="1200"/>
              </a:p>
            </p:txBody>
          </p:sp>
        </p:grpSp>
        <p:sp>
          <p:nvSpPr>
            <p:cNvPr id="238" name="Google Shape;238;p19"/>
            <p:cNvSpPr txBox="1"/>
            <p:nvPr/>
          </p:nvSpPr>
          <p:spPr>
            <a:xfrm>
              <a:off x="1953825" y="2905675"/>
              <a:ext cx="21216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/>
                <a:t>Worker 01</a:t>
              </a:r>
              <a:endParaRPr b="1" sz="1300"/>
            </a:p>
          </p:txBody>
        </p:sp>
        <p:cxnSp>
          <p:nvCxnSpPr>
            <p:cNvPr id="239" name="Google Shape;239;p19"/>
            <p:cNvCxnSpPr>
              <a:stCxn id="237" idx="0"/>
              <a:endCxn id="240" idx="0"/>
            </p:cNvCxnSpPr>
            <p:nvPr/>
          </p:nvCxnSpPr>
          <p:spPr>
            <a:xfrm rot="5400000">
              <a:off x="2971800" y="3341100"/>
              <a:ext cx="15300" cy="1269300"/>
            </a:xfrm>
            <a:prstGeom prst="bentConnector3">
              <a:avLst>
                <a:gd fmla="val -1556373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0" name="Google Shape;240;p19"/>
            <p:cNvSpPr txBox="1"/>
            <p:nvPr/>
          </p:nvSpPr>
          <p:spPr>
            <a:xfrm>
              <a:off x="1887525" y="3983250"/>
              <a:ext cx="914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Local 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Agent</a:t>
              </a:r>
              <a:endParaRPr sz="1200"/>
            </a:p>
          </p:txBody>
        </p:sp>
      </p:grpSp>
      <p:cxnSp>
        <p:nvCxnSpPr>
          <p:cNvPr id="241" name="Google Shape;241;p19"/>
          <p:cNvCxnSpPr>
            <a:stCxn id="238" idx="0"/>
            <a:endCxn id="231" idx="1"/>
          </p:cNvCxnSpPr>
          <p:nvPr/>
        </p:nvCxnSpPr>
        <p:spPr>
          <a:xfrm rot="-5400000">
            <a:off x="4292475" y="2595625"/>
            <a:ext cx="632400" cy="15117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42" name="Google Shape;242;p19"/>
          <p:cNvSpPr txBox="1"/>
          <p:nvPr/>
        </p:nvSpPr>
        <p:spPr>
          <a:xfrm>
            <a:off x="3666075" y="2302313"/>
            <a:ext cx="177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1.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Distribute global model</a:t>
            </a:r>
            <a:endParaRPr sz="1200"/>
          </a:p>
        </p:txBody>
      </p:sp>
      <p:sp>
        <p:nvSpPr>
          <p:cNvPr id="243" name="Google Shape;243;p19"/>
          <p:cNvSpPr txBox="1"/>
          <p:nvPr/>
        </p:nvSpPr>
        <p:spPr>
          <a:xfrm>
            <a:off x="5167113" y="5084200"/>
            <a:ext cx="1130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3.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Aggregate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local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models</a:t>
            </a:r>
            <a:endParaRPr sz="1200"/>
          </a:p>
        </p:txBody>
      </p:sp>
      <p:sp>
        <p:nvSpPr>
          <p:cNvPr id="244" name="Google Shape;244;p19"/>
          <p:cNvSpPr txBox="1"/>
          <p:nvPr/>
        </p:nvSpPr>
        <p:spPr>
          <a:xfrm>
            <a:off x="5165625" y="2302325"/>
            <a:ext cx="12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Coordinator</a:t>
            </a:r>
            <a:endParaRPr b="1"/>
          </a:p>
        </p:txBody>
      </p:sp>
      <p:sp>
        <p:nvSpPr>
          <p:cNvPr id="245" name="Google Shape;245;p19"/>
          <p:cNvSpPr txBox="1"/>
          <p:nvPr/>
        </p:nvSpPr>
        <p:spPr>
          <a:xfrm>
            <a:off x="2984963" y="3995950"/>
            <a:ext cx="166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2.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train local models</a:t>
            </a:r>
            <a:endParaRPr sz="1200"/>
          </a:p>
        </p:txBody>
      </p:sp>
      <p:cxnSp>
        <p:nvCxnSpPr>
          <p:cNvPr id="246" name="Google Shape;246;p19"/>
          <p:cNvCxnSpPr/>
          <p:nvPr/>
        </p:nvCxnSpPr>
        <p:spPr>
          <a:xfrm>
            <a:off x="5589068" y="1716430"/>
            <a:ext cx="0" cy="58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7" name="Google Shape;247;p19"/>
          <p:cNvCxnSpPr/>
          <p:nvPr/>
        </p:nvCxnSpPr>
        <p:spPr>
          <a:xfrm>
            <a:off x="5840418" y="1693330"/>
            <a:ext cx="0" cy="58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48" name="Google Shape;248;p19"/>
          <p:cNvSpPr txBox="1"/>
          <p:nvPr/>
        </p:nvSpPr>
        <p:spPr>
          <a:xfrm>
            <a:off x="4497125" y="1639925"/>
            <a:ext cx="1053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5.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Next training round</a:t>
            </a:r>
            <a:endParaRPr sz="1200"/>
          </a:p>
        </p:txBody>
      </p:sp>
      <p:sp>
        <p:nvSpPr>
          <p:cNvPr id="249" name="Google Shape;249;p19"/>
          <p:cNvSpPr txBox="1"/>
          <p:nvPr/>
        </p:nvSpPr>
        <p:spPr>
          <a:xfrm>
            <a:off x="5898375" y="1693325"/>
            <a:ext cx="113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4.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Update global model</a:t>
            </a:r>
            <a:endParaRPr sz="1200"/>
          </a:p>
        </p:txBody>
      </p:sp>
      <p:grpSp>
        <p:nvGrpSpPr>
          <p:cNvPr id="250" name="Google Shape;250;p19"/>
          <p:cNvGrpSpPr/>
          <p:nvPr/>
        </p:nvGrpSpPr>
        <p:grpSpPr>
          <a:xfrm>
            <a:off x="6389250" y="3667700"/>
            <a:ext cx="2411025" cy="2856925"/>
            <a:chOff x="1826475" y="2905675"/>
            <a:chExt cx="2411025" cy="2856925"/>
          </a:xfrm>
        </p:grpSpPr>
        <p:sp>
          <p:nvSpPr>
            <p:cNvPr id="251" name="Google Shape;251;p19"/>
            <p:cNvSpPr/>
            <p:nvPr/>
          </p:nvSpPr>
          <p:spPr>
            <a:xfrm>
              <a:off x="1826475" y="3242300"/>
              <a:ext cx="2410800" cy="2520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2" name="Google Shape;252;p19"/>
            <p:cNvGrpSpPr/>
            <p:nvPr/>
          </p:nvGrpSpPr>
          <p:grpSpPr>
            <a:xfrm>
              <a:off x="2990700" y="3968100"/>
              <a:ext cx="1246800" cy="1292463"/>
              <a:chOff x="2838300" y="3968100"/>
              <a:chExt cx="1246800" cy="1292463"/>
            </a:xfrm>
          </p:grpSpPr>
          <p:pic>
            <p:nvPicPr>
              <p:cNvPr id="253" name="Google Shape;253;p19"/>
              <p:cNvPicPr preferRelativeResize="0"/>
              <p:nvPr/>
            </p:nvPicPr>
            <p:blipFill rotWithShape="1">
              <a:blip r:embed="rId4">
                <a:alphaModFix/>
              </a:blip>
              <a:srcRect b="22500" l="13616" r="12777" t="21555"/>
              <a:stretch/>
            </p:blipFill>
            <p:spPr>
              <a:xfrm>
                <a:off x="3004500" y="4556475"/>
                <a:ext cx="914400" cy="7040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4" name="Google Shape;254;p19"/>
              <p:cNvSpPr txBox="1"/>
              <p:nvPr/>
            </p:nvSpPr>
            <p:spPr>
              <a:xfrm>
                <a:off x="2838300" y="3968100"/>
                <a:ext cx="12468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/>
                  <a:t>Local Environment</a:t>
                </a:r>
                <a:endParaRPr sz="1200"/>
              </a:p>
            </p:txBody>
          </p:sp>
        </p:grpSp>
        <p:sp>
          <p:nvSpPr>
            <p:cNvPr id="255" name="Google Shape;255;p19"/>
            <p:cNvSpPr txBox="1"/>
            <p:nvPr/>
          </p:nvSpPr>
          <p:spPr>
            <a:xfrm>
              <a:off x="1953825" y="2905675"/>
              <a:ext cx="21216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/>
                <a:t>Worker 02</a:t>
              </a:r>
              <a:endParaRPr b="1" sz="1300"/>
            </a:p>
          </p:txBody>
        </p:sp>
        <p:cxnSp>
          <p:nvCxnSpPr>
            <p:cNvPr id="256" name="Google Shape;256;p19"/>
            <p:cNvCxnSpPr>
              <a:stCxn id="254" idx="0"/>
              <a:endCxn id="257" idx="0"/>
            </p:cNvCxnSpPr>
            <p:nvPr/>
          </p:nvCxnSpPr>
          <p:spPr>
            <a:xfrm rot="5400000">
              <a:off x="2963850" y="3318450"/>
              <a:ext cx="600" cy="1299900"/>
            </a:xfrm>
            <a:prstGeom prst="bentConnector3">
              <a:avLst>
                <a:gd fmla="val -396875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57" name="Google Shape;257;p19"/>
            <p:cNvSpPr txBox="1"/>
            <p:nvPr/>
          </p:nvSpPr>
          <p:spPr>
            <a:xfrm>
              <a:off x="1826475" y="3968100"/>
              <a:ext cx="975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Local 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Agent</a:t>
              </a:r>
              <a:endParaRPr sz="1200"/>
            </a:p>
          </p:txBody>
        </p:sp>
      </p:grpSp>
      <p:cxnSp>
        <p:nvCxnSpPr>
          <p:cNvPr id="258" name="Google Shape;258;p19"/>
          <p:cNvCxnSpPr>
            <a:stCxn id="231" idx="3"/>
            <a:endCxn id="255" idx="0"/>
          </p:cNvCxnSpPr>
          <p:nvPr/>
        </p:nvCxnSpPr>
        <p:spPr>
          <a:xfrm>
            <a:off x="6096008" y="3035146"/>
            <a:ext cx="1481400" cy="6327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9" name="Google Shape;259;p19"/>
          <p:cNvCxnSpPr>
            <a:stCxn id="237" idx="3"/>
            <a:endCxn id="231" idx="2"/>
          </p:cNvCxnSpPr>
          <p:nvPr/>
        </p:nvCxnSpPr>
        <p:spPr>
          <a:xfrm flipH="1" rot="10800000">
            <a:off x="5075700" y="3400950"/>
            <a:ext cx="654600" cy="16062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0" name="Google Shape;260;p19"/>
          <p:cNvCxnSpPr>
            <a:stCxn id="257" idx="1"/>
            <a:endCxn id="231" idx="2"/>
          </p:cNvCxnSpPr>
          <p:nvPr/>
        </p:nvCxnSpPr>
        <p:spPr>
          <a:xfrm rot="10800000">
            <a:off x="5730150" y="3400975"/>
            <a:ext cx="659100" cy="16062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261" name="Google Shape;26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7588" y="5302650"/>
            <a:ext cx="640079" cy="640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7013" y="5302650"/>
            <a:ext cx="640079" cy="640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0200" y="977050"/>
            <a:ext cx="640079" cy="6400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4" name="Google Shape;264;p19"/>
          <p:cNvCxnSpPr>
            <a:stCxn id="261" idx="2"/>
            <a:endCxn id="236" idx="2"/>
          </p:cNvCxnSpPr>
          <p:nvPr/>
        </p:nvCxnSpPr>
        <p:spPr>
          <a:xfrm flipH="1" rot="-5400000">
            <a:off x="3795127" y="5365229"/>
            <a:ext cx="79800" cy="1234800"/>
          </a:xfrm>
          <a:prstGeom prst="bentConnector3">
            <a:avLst>
              <a:gd fmla="val 39844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19"/>
          <p:cNvCxnSpPr>
            <a:stCxn id="262" idx="2"/>
            <a:endCxn id="253" idx="2"/>
          </p:cNvCxnSpPr>
          <p:nvPr/>
        </p:nvCxnSpPr>
        <p:spPr>
          <a:xfrm flipH="1" rot="-5400000">
            <a:off x="7502102" y="5347679"/>
            <a:ext cx="79800" cy="1269900"/>
          </a:xfrm>
          <a:prstGeom prst="bentConnector3">
            <a:avLst>
              <a:gd fmla="val 39847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"/>
          <p:cNvSpPr txBox="1"/>
          <p:nvPr>
            <p:ph type="title"/>
          </p:nvPr>
        </p:nvSpPr>
        <p:spPr>
          <a:xfrm>
            <a:off x="911225" y="819688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-US">
                <a:solidFill>
                  <a:schemeClr val="dk1"/>
                </a:solidFill>
              </a:rPr>
              <a:t>Prototype 01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0"/>
          <p:cNvSpPr txBox="1"/>
          <p:nvPr>
            <p:ph idx="1" type="body"/>
          </p:nvPr>
        </p:nvSpPr>
        <p:spPr>
          <a:xfrm>
            <a:off x="911225" y="1699125"/>
            <a:ext cx="10369500" cy="43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Uses gathered device behaviour for different states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 sampler is used to generate episodes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Acts as a baseline under ideal conditions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Behaviour transitions for each State-MTD combination are kown with perfect certainty.</a:t>
            </a:r>
            <a:endParaRPr sz="20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850"/>
          </a:p>
          <a:p>
            <a:pPr indent="0" lvl="0" marL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/>
          </a:p>
        </p:txBody>
      </p:sp>
      <p:sp>
        <p:nvSpPr>
          <p:cNvPr id="272" name="Google Shape;272;p20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20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14.02.2023</a:t>
            </a:r>
            <a:endParaRPr/>
          </a:p>
        </p:txBody>
      </p:sp>
      <p:sp>
        <p:nvSpPr>
          <p:cNvPr id="274" name="Google Shape;274;p20"/>
          <p:cNvSpPr txBox="1"/>
          <p:nvPr>
            <p:ph idx="11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"/>
          <p:cNvSpPr txBox="1"/>
          <p:nvPr>
            <p:ph type="title"/>
          </p:nvPr>
        </p:nvSpPr>
        <p:spPr>
          <a:xfrm>
            <a:off x="911225" y="819688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>
                <a:solidFill>
                  <a:schemeClr val="dk1"/>
                </a:solidFill>
              </a:rPr>
              <a:t>Reward Calculation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1"/>
          <p:cNvSpPr txBox="1"/>
          <p:nvPr>
            <p:ph idx="1" type="body"/>
          </p:nvPr>
        </p:nvSpPr>
        <p:spPr>
          <a:xfrm>
            <a:off x="911225" y="1699125"/>
            <a:ext cx="10369500" cy="43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The afterstate of the device (after MTD execution) is used to calculate the reward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A trained autoencoder checks the state for normality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Two Cases</a:t>
            </a:r>
            <a:endParaRPr b="1" sz="1600"/>
          </a:p>
          <a:p>
            <a:pPr indent="-3175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1. The chosen MTD was correct for the decision state leading to a normal afterstate behaviour. </a:t>
            </a:r>
            <a:endParaRPr sz="1400"/>
          </a:p>
          <a:p>
            <a:pPr indent="-3175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2. An incorrcect MTD was chosen in the decision state leading to an non-normal afterstate.</a:t>
            </a:r>
            <a:endParaRPr sz="14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850"/>
          </a:p>
          <a:p>
            <a:pPr indent="0" lvl="0" marL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/>
          </a:p>
        </p:txBody>
      </p:sp>
      <p:sp>
        <p:nvSpPr>
          <p:cNvPr id="281" name="Google Shape;281;p21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2" name="Google Shape;2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4863" y="3822799"/>
            <a:ext cx="4622275" cy="1974851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1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14.02.2023</a:t>
            </a:r>
            <a:endParaRPr/>
          </a:p>
        </p:txBody>
      </p:sp>
      <p:sp>
        <p:nvSpPr>
          <p:cNvPr id="284" name="Google Shape;284;p21"/>
          <p:cNvSpPr txBox="1"/>
          <p:nvPr>
            <p:ph idx="11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Kernfarben</a:t>
            </a:r>
            <a:endParaRPr/>
          </a:p>
        </p:txBody>
      </p:sp>
      <p:sp>
        <p:nvSpPr>
          <p:cNvPr id="290" name="Google Shape;290;p22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2/11/2016</a:t>
            </a:r>
            <a:endParaRPr/>
          </a:p>
        </p:txBody>
      </p:sp>
      <p:sp>
        <p:nvSpPr>
          <p:cNvPr id="291" name="Google Shape;291;p22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UZH-Farbpalette</a:t>
            </a:r>
            <a:endParaRPr/>
          </a:p>
        </p:txBody>
      </p:sp>
      <p:sp>
        <p:nvSpPr>
          <p:cNvPr id="292" name="Google Shape;292;p22"/>
          <p:cNvSpPr/>
          <p:nvPr/>
        </p:nvSpPr>
        <p:spPr>
          <a:xfrm>
            <a:off x="1548151" y="1584340"/>
            <a:ext cx="1206260" cy="360040"/>
          </a:xfrm>
          <a:prstGeom prst="rect">
            <a:avLst/>
          </a:prstGeom>
          <a:solidFill>
            <a:srgbClr val="0028A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8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2"/>
          <p:cNvSpPr/>
          <p:nvPr/>
        </p:nvSpPr>
        <p:spPr>
          <a:xfrm>
            <a:off x="1548151" y="2304420"/>
            <a:ext cx="1206260" cy="360040"/>
          </a:xfrm>
          <a:prstGeom prst="rect">
            <a:avLst/>
          </a:prstGeom>
          <a:solidFill>
            <a:srgbClr val="3353B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53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2"/>
          <p:cNvSpPr/>
          <p:nvPr/>
        </p:nvSpPr>
        <p:spPr>
          <a:xfrm>
            <a:off x="1545083" y="3752964"/>
            <a:ext cx="1209328" cy="360040"/>
          </a:xfrm>
          <a:prstGeom prst="rect">
            <a:avLst/>
          </a:prstGeom>
          <a:solidFill>
            <a:srgbClr val="99A9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A9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2"/>
          <p:cNvSpPr txBox="1"/>
          <p:nvPr/>
        </p:nvSpPr>
        <p:spPr>
          <a:xfrm>
            <a:off x="1725225" y="1094766"/>
            <a:ext cx="62100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Blau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2"/>
          <p:cNvSpPr txBox="1"/>
          <p:nvPr/>
        </p:nvSpPr>
        <p:spPr>
          <a:xfrm>
            <a:off x="880015" y="1499317"/>
            <a:ext cx="57825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100%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2"/>
          <p:cNvSpPr/>
          <p:nvPr/>
        </p:nvSpPr>
        <p:spPr>
          <a:xfrm>
            <a:off x="1548151" y="3024500"/>
            <a:ext cx="1206260" cy="360040"/>
          </a:xfrm>
          <a:prstGeom prst="rect">
            <a:avLst/>
          </a:prstGeom>
          <a:solidFill>
            <a:srgbClr val="667E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7EC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2"/>
          <p:cNvSpPr/>
          <p:nvPr/>
        </p:nvSpPr>
        <p:spPr>
          <a:xfrm>
            <a:off x="1545083" y="4473044"/>
            <a:ext cx="1209328" cy="360040"/>
          </a:xfrm>
          <a:prstGeom prst="rect">
            <a:avLst/>
          </a:prstGeom>
          <a:solidFill>
            <a:srgbClr val="CCD4E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CD4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2"/>
          <p:cNvSpPr txBox="1"/>
          <p:nvPr/>
        </p:nvSpPr>
        <p:spPr>
          <a:xfrm>
            <a:off x="882203" y="2219397"/>
            <a:ext cx="4926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80%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2"/>
          <p:cNvSpPr txBox="1"/>
          <p:nvPr/>
        </p:nvSpPr>
        <p:spPr>
          <a:xfrm>
            <a:off x="880014" y="2939477"/>
            <a:ext cx="4926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60%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2"/>
          <p:cNvSpPr txBox="1"/>
          <p:nvPr/>
        </p:nvSpPr>
        <p:spPr>
          <a:xfrm>
            <a:off x="880014" y="3742598"/>
            <a:ext cx="4926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40%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2"/>
          <p:cNvSpPr txBox="1"/>
          <p:nvPr/>
        </p:nvSpPr>
        <p:spPr>
          <a:xfrm>
            <a:off x="880014" y="4462678"/>
            <a:ext cx="4926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20%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2"/>
          <p:cNvSpPr/>
          <p:nvPr/>
        </p:nvSpPr>
        <p:spPr>
          <a:xfrm>
            <a:off x="1649336" y="1940558"/>
            <a:ext cx="96174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0R 40G 165B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2"/>
          <p:cNvSpPr/>
          <p:nvPr/>
        </p:nvSpPr>
        <p:spPr>
          <a:xfrm>
            <a:off x="1649335" y="2672845"/>
            <a:ext cx="103306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51R 83G 183B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2"/>
          <p:cNvSpPr/>
          <p:nvPr/>
        </p:nvSpPr>
        <p:spPr>
          <a:xfrm>
            <a:off x="1566776" y="3401031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102R 126G 201B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2"/>
          <p:cNvSpPr/>
          <p:nvPr/>
        </p:nvSpPr>
        <p:spPr>
          <a:xfrm>
            <a:off x="1548152" y="4129361"/>
            <a:ext cx="121133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153R 169G 219B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2"/>
          <p:cNvSpPr/>
          <p:nvPr/>
        </p:nvSpPr>
        <p:spPr>
          <a:xfrm>
            <a:off x="1566776" y="4833085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204R 212G 237B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2"/>
          <p:cNvSpPr/>
          <p:nvPr/>
        </p:nvSpPr>
        <p:spPr>
          <a:xfrm>
            <a:off x="3199256" y="1578243"/>
            <a:ext cx="1206260" cy="360040"/>
          </a:xfrm>
          <a:prstGeom prst="rect">
            <a:avLst/>
          </a:prstGeom>
          <a:solidFill>
            <a:srgbClr val="A3ADB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8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2"/>
          <p:cNvSpPr/>
          <p:nvPr/>
        </p:nvSpPr>
        <p:spPr>
          <a:xfrm>
            <a:off x="3199256" y="2298323"/>
            <a:ext cx="1206260" cy="360040"/>
          </a:xfrm>
          <a:prstGeom prst="rect">
            <a:avLst/>
          </a:prstGeom>
          <a:solidFill>
            <a:srgbClr val="B5BDC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53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2"/>
          <p:cNvSpPr/>
          <p:nvPr/>
        </p:nvSpPr>
        <p:spPr>
          <a:xfrm>
            <a:off x="3196188" y="3746867"/>
            <a:ext cx="1209328" cy="360040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A9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2"/>
          <p:cNvSpPr txBox="1"/>
          <p:nvPr/>
        </p:nvSpPr>
        <p:spPr>
          <a:xfrm>
            <a:off x="3376330" y="1088669"/>
            <a:ext cx="66933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Grau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2"/>
          <p:cNvSpPr/>
          <p:nvPr/>
        </p:nvSpPr>
        <p:spPr>
          <a:xfrm>
            <a:off x="3199256" y="3018403"/>
            <a:ext cx="1206260" cy="360040"/>
          </a:xfrm>
          <a:prstGeom prst="rect">
            <a:avLst/>
          </a:prstGeom>
          <a:solidFill>
            <a:srgbClr val="C8CED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7EC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2"/>
          <p:cNvSpPr/>
          <p:nvPr/>
        </p:nvSpPr>
        <p:spPr>
          <a:xfrm>
            <a:off x="3196188" y="4466947"/>
            <a:ext cx="1209328" cy="360040"/>
          </a:xfrm>
          <a:prstGeom prst="rect">
            <a:avLst/>
          </a:prstGeom>
          <a:solidFill>
            <a:srgbClr val="EDEF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CD4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2"/>
          <p:cNvSpPr/>
          <p:nvPr/>
        </p:nvSpPr>
        <p:spPr>
          <a:xfrm>
            <a:off x="3186459" y="1934461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163R 173G 183B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2"/>
          <p:cNvSpPr/>
          <p:nvPr/>
        </p:nvSpPr>
        <p:spPr>
          <a:xfrm>
            <a:off x="3258468" y="2666748"/>
            <a:ext cx="116730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181R 189G 197B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2"/>
          <p:cNvSpPr/>
          <p:nvPr/>
        </p:nvSpPr>
        <p:spPr>
          <a:xfrm>
            <a:off x="3217881" y="3394934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200R 206G 212B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2"/>
          <p:cNvSpPr/>
          <p:nvPr/>
        </p:nvSpPr>
        <p:spPr>
          <a:xfrm>
            <a:off x="3234885" y="4123264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218R 222G 226B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2"/>
          <p:cNvSpPr/>
          <p:nvPr/>
        </p:nvSpPr>
        <p:spPr>
          <a:xfrm>
            <a:off x="3217881" y="4826988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237R 239G 241B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2"/>
          <p:cNvSpPr/>
          <p:nvPr/>
        </p:nvSpPr>
        <p:spPr>
          <a:xfrm>
            <a:off x="4845711" y="1578243"/>
            <a:ext cx="1206260" cy="360040"/>
          </a:xfrm>
          <a:prstGeom prst="rect">
            <a:avLst/>
          </a:prstGeom>
          <a:solidFill>
            <a:srgbClr val="DC602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8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2"/>
          <p:cNvSpPr/>
          <p:nvPr/>
        </p:nvSpPr>
        <p:spPr>
          <a:xfrm>
            <a:off x="4845711" y="2298323"/>
            <a:ext cx="1206260" cy="360040"/>
          </a:xfrm>
          <a:prstGeom prst="rect">
            <a:avLst/>
          </a:prstGeom>
          <a:solidFill>
            <a:srgbClr val="E3805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53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2"/>
          <p:cNvSpPr/>
          <p:nvPr/>
        </p:nvSpPr>
        <p:spPr>
          <a:xfrm>
            <a:off x="4842643" y="3746867"/>
            <a:ext cx="1209328" cy="360040"/>
          </a:xfrm>
          <a:prstGeom prst="rect">
            <a:avLst/>
          </a:prstGeom>
          <a:solidFill>
            <a:srgbClr val="F1BFA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A9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2"/>
          <p:cNvSpPr txBox="1"/>
          <p:nvPr/>
        </p:nvSpPr>
        <p:spPr>
          <a:xfrm>
            <a:off x="4914652" y="1088669"/>
            <a:ext cx="102050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Ockerrot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2"/>
          <p:cNvSpPr/>
          <p:nvPr/>
        </p:nvSpPr>
        <p:spPr>
          <a:xfrm>
            <a:off x="4845711" y="3018403"/>
            <a:ext cx="1206260" cy="360040"/>
          </a:xfrm>
          <a:prstGeom prst="rect">
            <a:avLst/>
          </a:prstGeom>
          <a:solidFill>
            <a:srgbClr val="EAA07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7EC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2"/>
          <p:cNvSpPr/>
          <p:nvPr/>
        </p:nvSpPr>
        <p:spPr>
          <a:xfrm>
            <a:off x="4842643" y="4466947"/>
            <a:ext cx="1209328" cy="360040"/>
          </a:xfrm>
          <a:prstGeom prst="rect">
            <a:avLst/>
          </a:prstGeom>
          <a:solidFill>
            <a:srgbClr val="F8DFD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CD4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2"/>
          <p:cNvSpPr/>
          <p:nvPr/>
        </p:nvSpPr>
        <p:spPr>
          <a:xfrm>
            <a:off x="4946895" y="1934461"/>
            <a:ext cx="103306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220R 96G 39B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2"/>
          <p:cNvSpPr/>
          <p:nvPr/>
        </p:nvSpPr>
        <p:spPr>
          <a:xfrm>
            <a:off x="4946896" y="2666748"/>
            <a:ext cx="110438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227R 128G 82B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2"/>
          <p:cNvSpPr/>
          <p:nvPr/>
        </p:nvSpPr>
        <p:spPr>
          <a:xfrm>
            <a:off x="4864336" y="3394934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234R 160G 125B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2"/>
          <p:cNvSpPr/>
          <p:nvPr/>
        </p:nvSpPr>
        <p:spPr>
          <a:xfrm>
            <a:off x="4845711" y="4123264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241R 191G 169B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2"/>
          <p:cNvSpPr/>
          <p:nvPr/>
        </p:nvSpPr>
        <p:spPr>
          <a:xfrm>
            <a:off x="4864336" y="4826988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248R 223G 212B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2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Ergänzungsfarben</a:t>
            </a:r>
            <a:endParaRPr/>
          </a:p>
        </p:txBody>
      </p:sp>
      <p:sp>
        <p:nvSpPr>
          <p:cNvPr id="336" name="Google Shape;336;p23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2/11/2016</a:t>
            </a:r>
            <a:endParaRPr/>
          </a:p>
        </p:txBody>
      </p:sp>
      <p:sp>
        <p:nvSpPr>
          <p:cNvPr id="337" name="Google Shape;337;p23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UZH-Farbpalette</a:t>
            </a:r>
            <a:endParaRPr/>
          </a:p>
        </p:txBody>
      </p:sp>
      <p:sp>
        <p:nvSpPr>
          <p:cNvPr id="338" name="Google Shape;338;p23"/>
          <p:cNvSpPr/>
          <p:nvPr/>
        </p:nvSpPr>
        <p:spPr>
          <a:xfrm>
            <a:off x="1547074" y="1582850"/>
            <a:ext cx="1206260" cy="360040"/>
          </a:xfrm>
          <a:prstGeom prst="rect">
            <a:avLst/>
          </a:prstGeom>
          <a:solidFill>
            <a:srgbClr val="0B82A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8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3"/>
          <p:cNvSpPr/>
          <p:nvPr/>
        </p:nvSpPr>
        <p:spPr>
          <a:xfrm>
            <a:off x="1547074" y="2302930"/>
            <a:ext cx="1206260" cy="360040"/>
          </a:xfrm>
          <a:prstGeom prst="rect">
            <a:avLst/>
          </a:prstGeom>
          <a:solidFill>
            <a:srgbClr val="3C9FB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53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3"/>
          <p:cNvSpPr/>
          <p:nvPr/>
        </p:nvSpPr>
        <p:spPr>
          <a:xfrm>
            <a:off x="1544006" y="3751474"/>
            <a:ext cx="1209328" cy="360040"/>
          </a:xfrm>
          <a:prstGeom prst="rect">
            <a:avLst/>
          </a:prstGeom>
          <a:solidFill>
            <a:srgbClr val="9ED0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A9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3"/>
          <p:cNvSpPr txBox="1"/>
          <p:nvPr/>
        </p:nvSpPr>
        <p:spPr>
          <a:xfrm>
            <a:off x="1724149" y="1093276"/>
            <a:ext cx="778121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Türkis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3"/>
          <p:cNvSpPr txBox="1"/>
          <p:nvPr/>
        </p:nvSpPr>
        <p:spPr>
          <a:xfrm>
            <a:off x="878938" y="1497827"/>
            <a:ext cx="57825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100%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3"/>
          <p:cNvSpPr/>
          <p:nvPr/>
        </p:nvSpPr>
        <p:spPr>
          <a:xfrm>
            <a:off x="1547074" y="3023010"/>
            <a:ext cx="1206260" cy="360040"/>
          </a:xfrm>
          <a:prstGeom prst="rect">
            <a:avLst/>
          </a:prstGeom>
          <a:solidFill>
            <a:srgbClr val="6BB7C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7EC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3"/>
          <p:cNvSpPr/>
          <p:nvPr/>
        </p:nvSpPr>
        <p:spPr>
          <a:xfrm>
            <a:off x="1544006" y="4471554"/>
            <a:ext cx="1209328" cy="360040"/>
          </a:xfrm>
          <a:prstGeom prst="rect">
            <a:avLst/>
          </a:prstGeom>
          <a:solidFill>
            <a:srgbClr val="CFE8E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CD4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3"/>
          <p:cNvSpPr txBox="1"/>
          <p:nvPr/>
        </p:nvSpPr>
        <p:spPr>
          <a:xfrm>
            <a:off x="881126" y="2217907"/>
            <a:ext cx="4926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80%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3"/>
          <p:cNvSpPr txBox="1"/>
          <p:nvPr/>
        </p:nvSpPr>
        <p:spPr>
          <a:xfrm>
            <a:off x="878937" y="2937987"/>
            <a:ext cx="4926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60%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3"/>
          <p:cNvSpPr txBox="1"/>
          <p:nvPr/>
        </p:nvSpPr>
        <p:spPr>
          <a:xfrm>
            <a:off x="878937" y="3741108"/>
            <a:ext cx="4926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40%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3"/>
          <p:cNvSpPr txBox="1"/>
          <p:nvPr/>
        </p:nvSpPr>
        <p:spPr>
          <a:xfrm>
            <a:off x="878937" y="4461188"/>
            <a:ext cx="4926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20%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3"/>
          <p:cNvSpPr/>
          <p:nvPr/>
        </p:nvSpPr>
        <p:spPr>
          <a:xfrm>
            <a:off x="1648259" y="1939068"/>
            <a:ext cx="109487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11R 130G 160B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3"/>
          <p:cNvSpPr/>
          <p:nvPr/>
        </p:nvSpPr>
        <p:spPr>
          <a:xfrm>
            <a:off x="1648259" y="2671355"/>
            <a:ext cx="110438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60R 159G 182B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3"/>
          <p:cNvSpPr/>
          <p:nvPr/>
        </p:nvSpPr>
        <p:spPr>
          <a:xfrm>
            <a:off x="1565699" y="3399541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107R 183G 199B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3"/>
          <p:cNvSpPr/>
          <p:nvPr/>
        </p:nvSpPr>
        <p:spPr>
          <a:xfrm>
            <a:off x="1547074" y="4127871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158R 208G 217B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3"/>
          <p:cNvSpPr/>
          <p:nvPr/>
        </p:nvSpPr>
        <p:spPr>
          <a:xfrm>
            <a:off x="1565699" y="4831595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207R 232G 236B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3"/>
          <p:cNvSpPr/>
          <p:nvPr/>
        </p:nvSpPr>
        <p:spPr>
          <a:xfrm>
            <a:off x="3198179" y="1576753"/>
            <a:ext cx="1206260" cy="360040"/>
          </a:xfrm>
          <a:prstGeom prst="rect">
            <a:avLst/>
          </a:prstGeom>
          <a:solidFill>
            <a:srgbClr val="2A7F6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8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3"/>
          <p:cNvSpPr/>
          <p:nvPr/>
        </p:nvSpPr>
        <p:spPr>
          <a:xfrm>
            <a:off x="3198179" y="2296833"/>
            <a:ext cx="1206260" cy="360040"/>
          </a:xfrm>
          <a:prstGeom prst="rect">
            <a:avLst/>
          </a:prstGeom>
          <a:solidFill>
            <a:srgbClr val="569D8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53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3"/>
          <p:cNvSpPr/>
          <p:nvPr/>
        </p:nvSpPr>
        <p:spPr>
          <a:xfrm>
            <a:off x="3195111" y="3745377"/>
            <a:ext cx="1209328" cy="360040"/>
          </a:xfrm>
          <a:prstGeom prst="rect">
            <a:avLst/>
          </a:prstGeom>
          <a:solidFill>
            <a:srgbClr val="ABCEC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A9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3"/>
          <p:cNvSpPr txBox="1"/>
          <p:nvPr/>
        </p:nvSpPr>
        <p:spPr>
          <a:xfrm>
            <a:off x="3041367" y="1087179"/>
            <a:ext cx="150559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Flaschengrün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3"/>
          <p:cNvSpPr/>
          <p:nvPr/>
        </p:nvSpPr>
        <p:spPr>
          <a:xfrm>
            <a:off x="3198179" y="3016913"/>
            <a:ext cx="1206260" cy="360040"/>
          </a:xfrm>
          <a:prstGeom prst="rect">
            <a:avLst/>
          </a:prstGeom>
          <a:solidFill>
            <a:srgbClr val="80B6A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7EC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3"/>
          <p:cNvSpPr/>
          <p:nvPr/>
        </p:nvSpPr>
        <p:spPr>
          <a:xfrm>
            <a:off x="3195111" y="4465457"/>
            <a:ext cx="1209328" cy="360040"/>
          </a:xfrm>
          <a:prstGeom prst="rect">
            <a:avLst/>
          </a:prstGeom>
          <a:solidFill>
            <a:srgbClr val="D5E7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CD4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3"/>
          <p:cNvSpPr/>
          <p:nvPr/>
        </p:nvSpPr>
        <p:spPr>
          <a:xfrm>
            <a:off x="3185382" y="1932971"/>
            <a:ext cx="103306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42R 127G 98B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3"/>
          <p:cNvSpPr/>
          <p:nvPr/>
        </p:nvSpPr>
        <p:spPr>
          <a:xfrm>
            <a:off x="3257391" y="2665258"/>
            <a:ext cx="110438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86R 157G 133B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3"/>
          <p:cNvSpPr/>
          <p:nvPr/>
        </p:nvSpPr>
        <p:spPr>
          <a:xfrm>
            <a:off x="3216804" y="3393444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128R 182G 164B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3"/>
          <p:cNvSpPr/>
          <p:nvPr/>
        </p:nvSpPr>
        <p:spPr>
          <a:xfrm>
            <a:off x="3233808" y="4121774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171R 206G 194B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3"/>
          <p:cNvSpPr/>
          <p:nvPr/>
        </p:nvSpPr>
        <p:spPr>
          <a:xfrm>
            <a:off x="3216804" y="4825498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213R 231G 225B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3"/>
          <p:cNvSpPr/>
          <p:nvPr/>
        </p:nvSpPr>
        <p:spPr>
          <a:xfrm>
            <a:off x="4844634" y="1576753"/>
            <a:ext cx="1206260" cy="360040"/>
          </a:xfrm>
          <a:prstGeom prst="rect">
            <a:avLst/>
          </a:prstGeom>
          <a:solidFill>
            <a:srgbClr val="91C3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8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3"/>
          <p:cNvSpPr/>
          <p:nvPr/>
        </p:nvSpPr>
        <p:spPr>
          <a:xfrm>
            <a:off x="4844634" y="2296833"/>
            <a:ext cx="1206260" cy="360040"/>
          </a:xfrm>
          <a:prstGeom prst="rect">
            <a:avLst/>
          </a:prstGeom>
          <a:solidFill>
            <a:srgbClr val="AAD47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53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3"/>
          <p:cNvSpPr/>
          <p:nvPr/>
        </p:nvSpPr>
        <p:spPr>
          <a:xfrm>
            <a:off x="4841566" y="3745377"/>
            <a:ext cx="1209328" cy="360040"/>
          </a:xfrm>
          <a:prstGeom prst="rect">
            <a:avLst/>
          </a:prstGeom>
          <a:solidFill>
            <a:srgbClr val="D5E9B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A9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3"/>
          <p:cNvSpPr txBox="1"/>
          <p:nvPr/>
        </p:nvSpPr>
        <p:spPr>
          <a:xfrm>
            <a:off x="4841566" y="1087179"/>
            <a:ext cx="127566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Lindengrün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3"/>
          <p:cNvSpPr/>
          <p:nvPr/>
        </p:nvSpPr>
        <p:spPr>
          <a:xfrm>
            <a:off x="4844634" y="3016913"/>
            <a:ext cx="1206260" cy="360040"/>
          </a:xfrm>
          <a:prstGeom prst="rect">
            <a:avLst/>
          </a:prstGeom>
          <a:solidFill>
            <a:srgbClr val="BFDF9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7EC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3"/>
          <p:cNvSpPr/>
          <p:nvPr/>
        </p:nvSpPr>
        <p:spPr>
          <a:xfrm>
            <a:off x="4841566" y="4465457"/>
            <a:ext cx="1209328" cy="360040"/>
          </a:xfrm>
          <a:prstGeom prst="rect">
            <a:avLst/>
          </a:prstGeom>
          <a:solidFill>
            <a:srgbClr val="EAF4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CD4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3"/>
          <p:cNvSpPr/>
          <p:nvPr/>
        </p:nvSpPr>
        <p:spPr>
          <a:xfrm>
            <a:off x="4889306" y="1932971"/>
            <a:ext cx="110438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145R 195G 74B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3"/>
          <p:cNvSpPr/>
          <p:nvPr/>
        </p:nvSpPr>
        <p:spPr>
          <a:xfrm>
            <a:off x="4841566" y="2665258"/>
            <a:ext cx="116619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170R 212G 112B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3"/>
          <p:cNvSpPr/>
          <p:nvPr/>
        </p:nvSpPr>
        <p:spPr>
          <a:xfrm>
            <a:off x="4863259" y="3393444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191R 223G 148B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3"/>
          <p:cNvSpPr/>
          <p:nvPr/>
        </p:nvSpPr>
        <p:spPr>
          <a:xfrm>
            <a:off x="4844634" y="4121774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213R 233G 183B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3"/>
          <p:cNvSpPr/>
          <p:nvPr/>
        </p:nvSpPr>
        <p:spPr>
          <a:xfrm>
            <a:off x="4863259" y="4825498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234R 244G 219B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3"/>
          <p:cNvSpPr/>
          <p:nvPr/>
        </p:nvSpPr>
        <p:spPr>
          <a:xfrm>
            <a:off x="6515626" y="1576753"/>
            <a:ext cx="1206260" cy="360040"/>
          </a:xfrm>
          <a:prstGeom prst="rect">
            <a:avLst/>
          </a:prstGeom>
          <a:solidFill>
            <a:srgbClr val="FEDE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8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3"/>
          <p:cNvSpPr/>
          <p:nvPr/>
        </p:nvSpPr>
        <p:spPr>
          <a:xfrm>
            <a:off x="6515626" y="2296833"/>
            <a:ext cx="1206260" cy="360040"/>
          </a:xfrm>
          <a:prstGeom prst="rect">
            <a:avLst/>
          </a:prstGeom>
          <a:solidFill>
            <a:srgbClr val="FBE6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53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3"/>
          <p:cNvSpPr/>
          <p:nvPr/>
        </p:nvSpPr>
        <p:spPr>
          <a:xfrm>
            <a:off x="6512558" y="3745377"/>
            <a:ext cx="1209328" cy="360040"/>
          </a:xfrm>
          <a:prstGeom prst="rect">
            <a:avLst/>
          </a:prstGeom>
          <a:solidFill>
            <a:srgbClr val="FDF3A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A9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3"/>
          <p:cNvSpPr txBox="1"/>
          <p:nvPr/>
        </p:nvSpPr>
        <p:spPr>
          <a:xfrm>
            <a:off x="6497750" y="1087179"/>
            <a:ext cx="116996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Warmgelb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3"/>
          <p:cNvSpPr/>
          <p:nvPr/>
        </p:nvSpPr>
        <p:spPr>
          <a:xfrm>
            <a:off x="6515626" y="3016913"/>
            <a:ext cx="1206260" cy="360040"/>
          </a:xfrm>
          <a:prstGeom prst="rect">
            <a:avLst/>
          </a:prstGeom>
          <a:solidFill>
            <a:srgbClr val="FCEC7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7EC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3"/>
          <p:cNvSpPr/>
          <p:nvPr/>
        </p:nvSpPr>
        <p:spPr>
          <a:xfrm>
            <a:off x="6512558" y="4465457"/>
            <a:ext cx="1209328" cy="360040"/>
          </a:xfrm>
          <a:prstGeom prst="rect">
            <a:avLst/>
          </a:prstGeom>
          <a:solidFill>
            <a:srgbClr val="FEF9D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CD4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3"/>
          <p:cNvSpPr/>
          <p:nvPr/>
        </p:nvSpPr>
        <p:spPr>
          <a:xfrm>
            <a:off x="6616810" y="1932971"/>
            <a:ext cx="103306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254R 222G 0B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3"/>
          <p:cNvSpPr/>
          <p:nvPr/>
        </p:nvSpPr>
        <p:spPr>
          <a:xfrm>
            <a:off x="6569759" y="2665258"/>
            <a:ext cx="110438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251R 230G 81B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3"/>
          <p:cNvSpPr/>
          <p:nvPr/>
        </p:nvSpPr>
        <p:spPr>
          <a:xfrm>
            <a:off x="6534251" y="3393444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252R 236G 124B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3"/>
          <p:cNvSpPr/>
          <p:nvPr/>
        </p:nvSpPr>
        <p:spPr>
          <a:xfrm>
            <a:off x="6515626" y="4121774"/>
            <a:ext cx="11757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253R 243G 168B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3"/>
          <p:cNvSpPr/>
          <p:nvPr/>
        </p:nvSpPr>
        <p:spPr>
          <a:xfrm>
            <a:off x="6534251" y="4825498"/>
            <a:ext cx="115197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254R 249B 211B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3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9850"/>
            <a:ext cx="11887201" cy="28383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0"/>
          <p:cNvCxnSpPr/>
          <p:nvPr/>
        </p:nvCxnSpPr>
        <p:spPr>
          <a:xfrm>
            <a:off x="5684725" y="2066800"/>
            <a:ext cx="20700" cy="2734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6" name="Google Shape;66;p10"/>
          <p:cNvSpPr txBox="1"/>
          <p:nvPr/>
        </p:nvSpPr>
        <p:spPr>
          <a:xfrm>
            <a:off x="5001475" y="1340275"/>
            <a:ext cx="136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(14.02.2023)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</a:t>
            </a:r>
            <a:endParaRPr/>
          </a:p>
        </p:txBody>
      </p:sp>
      <p:sp>
        <p:nvSpPr>
          <p:cNvPr id="67" name="Google Shape;67;p10"/>
          <p:cNvSpPr txBox="1"/>
          <p:nvPr>
            <p:ph idx="4294967295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10"/>
          <p:cNvSpPr txBox="1"/>
          <p:nvPr>
            <p:ph idx="4294967295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14.02.2023</a:t>
            </a:r>
            <a:endParaRPr/>
          </a:p>
        </p:txBody>
      </p:sp>
      <p:sp>
        <p:nvSpPr>
          <p:cNvPr id="69" name="Google Shape;69;p10"/>
          <p:cNvSpPr txBox="1"/>
          <p:nvPr>
            <p:ph idx="4294967295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911225" y="667288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0" lang="en-US">
                <a:solidFill>
                  <a:schemeClr val="dk1"/>
                </a:solidFill>
              </a:rPr>
              <a:t>FL Frameworks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10636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31.01.2023</a:t>
            </a:r>
            <a:endParaRPr/>
          </a:p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24077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  <p:pic>
        <p:nvPicPr>
          <p:cNvPr id="78" name="Google Shape;7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025" y="4011559"/>
            <a:ext cx="1181686" cy="109728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1"/>
          <p:cNvSpPr txBox="1"/>
          <p:nvPr/>
        </p:nvSpPr>
        <p:spPr>
          <a:xfrm>
            <a:off x="1139825" y="5278175"/>
            <a:ext cx="2571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highlight>
                  <a:schemeClr val="lt1"/>
                </a:highlight>
              </a:rPr>
              <a:t>IBM Federated Learning</a:t>
            </a:r>
            <a:endParaRPr b="1"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</a:rPr>
              <a:t>(</a:t>
            </a:r>
            <a:r>
              <a:rPr b="1" lang="en-US" sz="1600">
                <a:solidFill>
                  <a:schemeClr val="dk1"/>
                </a:solidFill>
              </a:rPr>
              <a:t>✓</a:t>
            </a: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</a:rPr>
              <a:t>)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1"/>
          <p:cNvPicPr preferRelativeResize="0"/>
          <p:nvPr/>
        </p:nvPicPr>
        <p:blipFill rotWithShape="1">
          <a:blip r:embed="rId4">
            <a:alphaModFix/>
          </a:blip>
          <a:srcRect b="0" l="0" r="60238" t="0"/>
          <a:stretch/>
        </p:blipFill>
        <p:spPr>
          <a:xfrm>
            <a:off x="4921987" y="4011559"/>
            <a:ext cx="1214323" cy="109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1"/>
          <p:cNvPicPr preferRelativeResize="0"/>
          <p:nvPr/>
        </p:nvPicPr>
        <p:blipFill rotWithShape="1">
          <a:blip r:embed="rId5">
            <a:alphaModFix/>
          </a:blip>
          <a:srcRect b="45551" l="37228" r="36332" t="0"/>
          <a:stretch/>
        </p:blipFill>
        <p:spPr>
          <a:xfrm>
            <a:off x="8374637" y="4034419"/>
            <a:ext cx="726533" cy="105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86238" y="1870777"/>
            <a:ext cx="1097280" cy="109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 rotWithShape="1">
          <a:blip r:embed="rId7">
            <a:alphaModFix/>
          </a:blip>
          <a:srcRect b="6157" l="27760" r="27765" t="7359"/>
          <a:stretch/>
        </p:blipFill>
        <p:spPr>
          <a:xfrm>
            <a:off x="8240463" y="1870777"/>
            <a:ext cx="994867" cy="109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 rotWithShape="1">
          <a:blip r:embed="rId8">
            <a:alphaModFix/>
          </a:blip>
          <a:srcRect b="8261" l="7085" r="7648" t="7698"/>
          <a:stretch/>
        </p:blipFill>
        <p:spPr>
          <a:xfrm>
            <a:off x="4975050" y="1870777"/>
            <a:ext cx="1108253" cy="109728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/>
        </p:nvSpPr>
        <p:spPr>
          <a:xfrm>
            <a:off x="4361538" y="5278163"/>
            <a:ext cx="23352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highlight>
                  <a:schemeClr val="lt1"/>
                </a:highlight>
              </a:rPr>
              <a:t>PySyft</a:t>
            </a:r>
            <a:endParaRPr b="1"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</a:rPr>
              <a:t>(u)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1"/>
          <p:cNvSpPr txBox="1"/>
          <p:nvPr/>
        </p:nvSpPr>
        <p:spPr>
          <a:xfrm>
            <a:off x="7570300" y="5278163"/>
            <a:ext cx="23352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highlight>
                  <a:schemeClr val="lt1"/>
                </a:highlight>
              </a:rPr>
              <a:t>Substra</a:t>
            </a:r>
            <a:endParaRPr b="1"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</a:rPr>
              <a:t>(x)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1"/>
          <p:cNvSpPr txBox="1"/>
          <p:nvPr/>
        </p:nvSpPr>
        <p:spPr>
          <a:xfrm>
            <a:off x="7494100" y="3119163"/>
            <a:ext cx="23352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highlight>
                  <a:schemeClr val="lt1"/>
                </a:highlight>
              </a:rPr>
              <a:t>TensorFlow Federated</a:t>
            </a:r>
            <a:endParaRPr b="1"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</a:rPr>
              <a:t>(</a:t>
            </a:r>
            <a:r>
              <a:rPr b="1" lang="en-US" sz="1600">
                <a:solidFill>
                  <a:schemeClr val="dk1"/>
                </a:solidFill>
              </a:rPr>
              <a:t>✓</a:t>
            </a: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</a:rPr>
              <a:t>)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1"/>
          <p:cNvSpPr txBox="1"/>
          <p:nvPr/>
        </p:nvSpPr>
        <p:spPr>
          <a:xfrm>
            <a:off x="1167275" y="3119163"/>
            <a:ext cx="23352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highlight>
                  <a:schemeClr val="lt1"/>
                </a:highlight>
              </a:rPr>
              <a:t>Flower</a:t>
            </a:r>
            <a:endParaRPr b="1"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</a:rPr>
              <a:t>(u)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1"/>
          <p:cNvSpPr txBox="1"/>
          <p:nvPr/>
        </p:nvSpPr>
        <p:spPr>
          <a:xfrm>
            <a:off x="4361575" y="3119163"/>
            <a:ext cx="23352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highlight>
                  <a:schemeClr val="lt1"/>
                </a:highlight>
              </a:rPr>
              <a:t>OpenFL</a:t>
            </a:r>
            <a:endParaRPr b="1"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</a:rPr>
              <a:t>(</a:t>
            </a:r>
            <a:r>
              <a:rPr b="1" lang="en-US" sz="1600">
                <a:solidFill>
                  <a:schemeClr val="dk1"/>
                </a:solidFill>
              </a:rPr>
              <a:t>✓</a:t>
            </a: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</a:rPr>
              <a:t>)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1"/>
          <p:cNvSpPr txBox="1"/>
          <p:nvPr/>
        </p:nvSpPr>
        <p:spPr>
          <a:xfrm>
            <a:off x="835025" y="1055900"/>
            <a:ext cx="33183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with explicit support for RL/ DQN?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✓</a:t>
            </a:r>
            <a:r>
              <a:rPr lang="en-US">
                <a:solidFill>
                  <a:schemeClr val="dk1"/>
                </a:solidFill>
              </a:rPr>
              <a:t>…Yes,      x … No,      </a:t>
            </a:r>
            <a:r>
              <a:rPr b="1" lang="en-US">
                <a:solidFill>
                  <a:schemeClr val="dk1"/>
                </a:solidFill>
              </a:rPr>
              <a:t>u</a:t>
            </a:r>
            <a:r>
              <a:rPr lang="en-US">
                <a:solidFill>
                  <a:schemeClr val="dk1"/>
                </a:solidFill>
              </a:rPr>
              <a:t> … Unkown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>
            <a:off x="911225" y="819688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0" lang="en-US">
                <a:solidFill>
                  <a:schemeClr val="dk1"/>
                </a:solidFill>
              </a:rPr>
              <a:t>Prototype 1 / Experiment 1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>
            <a:off x="911225" y="1699125"/>
            <a:ext cx="10369500" cy="43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Federated Equivalent to Timos Prototype 01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Uses gathered device behaviour for different states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A sampler is used to generate episodes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Behaviour transitions for each State-MTD combination are known with perfect certainty.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The training data is split equally between n devices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Acts as a baseline under ideal conditions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Hopefully reduce the needed training time</a:t>
            </a:r>
            <a:endParaRPr sz="1900"/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850"/>
          </a:p>
          <a:p>
            <a:pPr indent="0" lvl="0" marL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/>
          </a:p>
        </p:txBody>
      </p:sp>
      <p:sp>
        <p:nvSpPr>
          <p:cNvPr id="97" name="Google Shape;97;p12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14.02.2023</a:t>
            </a:r>
            <a:endParaRPr/>
          </a:p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title"/>
          </p:nvPr>
        </p:nvSpPr>
        <p:spPr>
          <a:xfrm>
            <a:off x="911225" y="819688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0" lang="en-US">
                <a:solidFill>
                  <a:schemeClr val="dk1"/>
                </a:solidFill>
              </a:rPr>
              <a:t>Prototype 1 / Experiment 2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3"/>
          <p:cNvSpPr txBox="1"/>
          <p:nvPr>
            <p:ph idx="1" type="body"/>
          </p:nvPr>
        </p:nvSpPr>
        <p:spPr>
          <a:xfrm>
            <a:off x="911225" y="1699125"/>
            <a:ext cx="10369500" cy="43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Similar to my prototype 01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Same training data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Different data split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Hopefully the two devices together will learn a globally effective defense policy</a:t>
            </a:r>
            <a:endParaRPr sz="1900"/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850"/>
          </a:p>
          <a:p>
            <a:pPr indent="0" lvl="0" marL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/>
          </a:p>
        </p:txBody>
      </p:sp>
      <p:sp>
        <p:nvSpPr>
          <p:cNvPr id="106" name="Google Shape;106;p13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3"/>
          <p:cNvSpPr txBox="1"/>
          <p:nvPr>
            <p:ph idx="10" type="dt"/>
          </p:nvPr>
        </p:nvSpPr>
        <p:spPr>
          <a:xfrm>
            <a:off x="10636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31.01.2023</a:t>
            </a:r>
            <a:endParaRPr/>
          </a:p>
        </p:txBody>
      </p:sp>
      <p:sp>
        <p:nvSpPr>
          <p:cNvPr id="108" name="Google Shape;108;p13"/>
          <p:cNvSpPr txBox="1"/>
          <p:nvPr>
            <p:ph idx="11" type="ftr"/>
          </p:nvPr>
        </p:nvSpPr>
        <p:spPr>
          <a:xfrm>
            <a:off x="24077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911225" y="819688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0" lang="en-US">
                <a:solidFill>
                  <a:schemeClr val="dk1"/>
                </a:solidFill>
              </a:rPr>
              <a:t>Prototype 2 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 txBox="1"/>
          <p:nvPr>
            <p:ph idx="1" type="body"/>
          </p:nvPr>
        </p:nvSpPr>
        <p:spPr>
          <a:xfrm>
            <a:off x="911225" y="1699125"/>
            <a:ext cx="10369500" cy="43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Extend Prototype Nr. 1 by including the anomaly detector</a:t>
            </a:r>
            <a:endParaRPr sz="1900"/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850"/>
          </a:p>
          <a:p>
            <a:pPr indent="0" lvl="0" marL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14"/>
          <p:cNvSpPr txBox="1"/>
          <p:nvPr>
            <p:ph idx="10" type="dt"/>
          </p:nvPr>
        </p:nvSpPr>
        <p:spPr>
          <a:xfrm>
            <a:off x="10636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31.01.2023</a:t>
            </a:r>
            <a:endParaRPr/>
          </a:p>
        </p:txBody>
      </p:sp>
      <p:sp>
        <p:nvSpPr>
          <p:cNvPr id="117" name="Google Shape;117;p14"/>
          <p:cNvSpPr txBox="1"/>
          <p:nvPr>
            <p:ph idx="11" type="ftr"/>
          </p:nvPr>
        </p:nvSpPr>
        <p:spPr>
          <a:xfrm>
            <a:off x="24077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title"/>
          </p:nvPr>
        </p:nvSpPr>
        <p:spPr>
          <a:xfrm>
            <a:off x="911225" y="819688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0" lang="en-US">
                <a:solidFill>
                  <a:schemeClr val="dk1"/>
                </a:solidFill>
              </a:rPr>
              <a:t>Prototype 3 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 txBox="1"/>
          <p:nvPr>
            <p:ph idx="1" type="body"/>
          </p:nvPr>
        </p:nvSpPr>
        <p:spPr>
          <a:xfrm>
            <a:off x="911225" y="1699125"/>
            <a:ext cx="10369500" cy="43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Extend Prototype Nr. 2 by using a real FL framework</a:t>
            </a:r>
            <a:endParaRPr sz="20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850"/>
          </a:p>
          <a:p>
            <a:pPr indent="0" lvl="0" marL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5"/>
          <p:cNvSpPr txBox="1"/>
          <p:nvPr>
            <p:ph idx="10" type="dt"/>
          </p:nvPr>
        </p:nvSpPr>
        <p:spPr>
          <a:xfrm>
            <a:off x="10636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31.01.2023</a:t>
            </a:r>
            <a:endParaRPr/>
          </a:p>
        </p:txBody>
      </p:sp>
      <p:sp>
        <p:nvSpPr>
          <p:cNvPr id="126" name="Google Shape;126;p15"/>
          <p:cNvSpPr txBox="1"/>
          <p:nvPr>
            <p:ph idx="11" type="ftr"/>
          </p:nvPr>
        </p:nvSpPr>
        <p:spPr>
          <a:xfrm>
            <a:off x="24077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>
            <p:ph type="title"/>
          </p:nvPr>
        </p:nvSpPr>
        <p:spPr>
          <a:xfrm>
            <a:off x="911225" y="819688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0" lang="en-US">
                <a:solidFill>
                  <a:schemeClr val="dk1"/>
                </a:solidFill>
              </a:rPr>
              <a:t>Prototype 4 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 txBox="1"/>
          <p:nvPr>
            <p:ph idx="1" type="body"/>
          </p:nvPr>
        </p:nvSpPr>
        <p:spPr>
          <a:xfrm>
            <a:off x="911225" y="1699125"/>
            <a:ext cx="10369500" cy="43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Extend Prototype Nr. 3 by with online sampled behavioural data</a:t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850"/>
          </a:p>
          <a:p>
            <a:pPr indent="0" lvl="0" marL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16"/>
          <p:cNvSpPr txBox="1"/>
          <p:nvPr>
            <p:ph idx="10" type="dt"/>
          </p:nvPr>
        </p:nvSpPr>
        <p:spPr>
          <a:xfrm>
            <a:off x="10636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31.01.2023</a:t>
            </a:r>
            <a:endParaRPr/>
          </a:p>
        </p:txBody>
      </p:sp>
      <p:sp>
        <p:nvSpPr>
          <p:cNvPr id="135" name="Google Shape;135;p16"/>
          <p:cNvSpPr txBox="1"/>
          <p:nvPr>
            <p:ph idx="11" type="ftr"/>
          </p:nvPr>
        </p:nvSpPr>
        <p:spPr>
          <a:xfrm>
            <a:off x="24077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type="title"/>
          </p:nvPr>
        </p:nvSpPr>
        <p:spPr>
          <a:xfrm>
            <a:off x="911225" y="819700"/>
            <a:ext cx="39321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0" lang="en-US">
                <a:solidFill>
                  <a:schemeClr val="dk1"/>
                </a:solidFill>
              </a:rPr>
              <a:t>Federated Design Proposal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7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7"/>
          <p:cNvSpPr txBox="1"/>
          <p:nvPr>
            <p:ph idx="10" type="dt"/>
          </p:nvPr>
        </p:nvSpPr>
        <p:spPr>
          <a:xfrm>
            <a:off x="10636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31.01.2023</a:t>
            </a:r>
            <a:endParaRPr/>
          </a:p>
        </p:txBody>
      </p:sp>
      <p:sp>
        <p:nvSpPr>
          <p:cNvPr id="143" name="Google Shape;143;p17"/>
          <p:cNvSpPr txBox="1"/>
          <p:nvPr>
            <p:ph idx="11" type="ftr"/>
          </p:nvPr>
        </p:nvSpPr>
        <p:spPr>
          <a:xfrm>
            <a:off x="24077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  <p:pic>
        <p:nvPicPr>
          <p:cNvPr id="144" name="Google Shape;14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4488" y="2669386"/>
            <a:ext cx="731520" cy="7315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" name="Google Shape;145;p17"/>
          <p:cNvGrpSpPr/>
          <p:nvPr/>
        </p:nvGrpSpPr>
        <p:grpSpPr>
          <a:xfrm>
            <a:off x="5068900" y="820750"/>
            <a:ext cx="1322700" cy="1121865"/>
            <a:chOff x="1216275" y="4059450"/>
            <a:chExt cx="1322700" cy="1121865"/>
          </a:xfrm>
        </p:grpSpPr>
        <p:pic>
          <p:nvPicPr>
            <p:cNvPr id="146" name="Google Shape;146;p17"/>
            <p:cNvPicPr preferRelativeResize="0"/>
            <p:nvPr/>
          </p:nvPicPr>
          <p:blipFill rotWithShape="1">
            <a:blip r:embed="rId4">
              <a:alphaModFix/>
            </a:blip>
            <a:srcRect b="0" l="9674" r="5909" t="26340"/>
            <a:stretch/>
          </p:blipFill>
          <p:spPr>
            <a:xfrm>
              <a:off x="1442375" y="4404075"/>
              <a:ext cx="914400" cy="7772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17"/>
            <p:cNvSpPr txBox="1"/>
            <p:nvPr/>
          </p:nvSpPr>
          <p:spPr>
            <a:xfrm>
              <a:off x="1216275" y="4059450"/>
              <a:ext cx="1322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Global </a:t>
              </a:r>
              <a:r>
                <a:rPr lang="en-US"/>
                <a:t>Agent</a:t>
              </a:r>
              <a:endParaRPr/>
            </a:p>
          </p:txBody>
        </p:sp>
      </p:grpSp>
      <p:grpSp>
        <p:nvGrpSpPr>
          <p:cNvPr id="148" name="Google Shape;148;p17"/>
          <p:cNvGrpSpPr/>
          <p:nvPr/>
        </p:nvGrpSpPr>
        <p:grpSpPr>
          <a:xfrm>
            <a:off x="1063875" y="3667675"/>
            <a:ext cx="3779400" cy="2634025"/>
            <a:chOff x="1063875" y="2905675"/>
            <a:chExt cx="3779400" cy="2634025"/>
          </a:xfrm>
        </p:grpSpPr>
        <p:sp>
          <p:nvSpPr>
            <p:cNvPr id="149" name="Google Shape;149;p17"/>
            <p:cNvSpPr/>
            <p:nvPr/>
          </p:nvSpPr>
          <p:spPr>
            <a:xfrm>
              <a:off x="1135525" y="3242300"/>
              <a:ext cx="3707700" cy="2297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0" name="Google Shape;150;p17"/>
            <p:cNvPicPr preferRelativeResize="0"/>
            <p:nvPr/>
          </p:nvPicPr>
          <p:blipFill rotWithShape="1">
            <a:blip r:embed="rId5">
              <a:alphaModFix/>
            </a:blip>
            <a:srcRect b="3870" l="16130" r="20163" t="31299"/>
            <a:stretch/>
          </p:blipFill>
          <p:spPr>
            <a:xfrm>
              <a:off x="2551115" y="3548550"/>
              <a:ext cx="731520" cy="6949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Google Shape;151;p17"/>
            <p:cNvSpPr txBox="1"/>
            <p:nvPr/>
          </p:nvSpPr>
          <p:spPr>
            <a:xfrm>
              <a:off x="2045075" y="3242300"/>
              <a:ext cx="1743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State Interpreter</a:t>
              </a:r>
              <a:endParaRPr/>
            </a:p>
          </p:txBody>
        </p:sp>
        <p:grpSp>
          <p:nvGrpSpPr>
            <p:cNvPr id="152" name="Google Shape;152;p17"/>
            <p:cNvGrpSpPr/>
            <p:nvPr/>
          </p:nvGrpSpPr>
          <p:grpSpPr>
            <a:xfrm>
              <a:off x="1063875" y="4059450"/>
              <a:ext cx="1322700" cy="1121865"/>
              <a:chOff x="1216275" y="4059450"/>
              <a:chExt cx="1322700" cy="1121865"/>
            </a:xfrm>
          </p:grpSpPr>
          <p:pic>
            <p:nvPicPr>
              <p:cNvPr id="153" name="Google Shape;153;p17"/>
              <p:cNvPicPr preferRelativeResize="0"/>
              <p:nvPr/>
            </p:nvPicPr>
            <p:blipFill rotWithShape="1">
              <a:blip r:embed="rId4">
                <a:alphaModFix/>
              </a:blip>
              <a:srcRect b="0" l="9674" r="5909" t="26340"/>
              <a:stretch/>
            </p:blipFill>
            <p:spPr>
              <a:xfrm>
                <a:off x="1442375" y="4404075"/>
                <a:ext cx="914400" cy="77724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4" name="Google Shape;154;p17"/>
              <p:cNvSpPr txBox="1"/>
              <p:nvPr/>
            </p:nvSpPr>
            <p:spPr>
              <a:xfrm>
                <a:off x="1216275" y="4059450"/>
                <a:ext cx="1322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Local Agent</a:t>
                </a:r>
                <a:endParaRPr/>
              </a:p>
            </p:txBody>
          </p:sp>
        </p:grpSp>
        <p:grpSp>
          <p:nvGrpSpPr>
            <p:cNvPr id="155" name="Google Shape;155;p17"/>
            <p:cNvGrpSpPr/>
            <p:nvPr/>
          </p:nvGrpSpPr>
          <p:grpSpPr>
            <a:xfrm>
              <a:off x="3524100" y="4120500"/>
              <a:ext cx="1246800" cy="1063863"/>
              <a:chOff x="3371700" y="4120500"/>
              <a:chExt cx="1246800" cy="1063863"/>
            </a:xfrm>
          </p:grpSpPr>
          <p:pic>
            <p:nvPicPr>
              <p:cNvPr id="156" name="Google Shape;156;p17"/>
              <p:cNvPicPr preferRelativeResize="0"/>
              <p:nvPr/>
            </p:nvPicPr>
            <p:blipFill rotWithShape="1">
              <a:blip r:embed="rId6">
                <a:alphaModFix/>
              </a:blip>
              <a:srcRect b="22500" l="13616" r="12777" t="21555"/>
              <a:stretch/>
            </p:blipFill>
            <p:spPr>
              <a:xfrm>
                <a:off x="3537900" y="4480275"/>
                <a:ext cx="914400" cy="7040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7" name="Google Shape;157;p17"/>
              <p:cNvSpPr txBox="1"/>
              <p:nvPr/>
            </p:nvSpPr>
            <p:spPr>
              <a:xfrm>
                <a:off x="3371700" y="4120500"/>
                <a:ext cx="12468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Local Environment</a:t>
                </a:r>
                <a:endParaRPr/>
              </a:p>
            </p:txBody>
          </p:sp>
        </p:grpSp>
        <p:cxnSp>
          <p:nvCxnSpPr>
            <p:cNvPr id="158" name="Google Shape;158;p17"/>
            <p:cNvCxnSpPr>
              <a:stCxn id="156" idx="1"/>
              <a:endCxn id="150" idx="3"/>
            </p:cNvCxnSpPr>
            <p:nvPr/>
          </p:nvCxnSpPr>
          <p:spPr>
            <a:xfrm rot="10800000">
              <a:off x="3282600" y="3896019"/>
              <a:ext cx="407700" cy="936300"/>
            </a:xfrm>
            <a:prstGeom prst="bentConnector3">
              <a:avLst>
                <a:gd fmla="val 49996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9" name="Google Shape;159;p17"/>
            <p:cNvCxnSpPr>
              <a:stCxn id="150" idx="1"/>
              <a:endCxn id="153" idx="3"/>
            </p:cNvCxnSpPr>
            <p:nvPr/>
          </p:nvCxnSpPr>
          <p:spPr>
            <a:xfrm flipH="1">
              <a:off x="2204315" y="3896022"/>
              <a:ext cx="346800" cy="896700"/>
            </a:xfrm>
            <a:prstGeom prst="bentConnector3">
              <a:avLst>
                <a:gd fmla="val 40892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0" name="Google Shape;160;p17"/>
            <p:cNvCxnSpPr>
              <a:stCxn id="153" idx="2"/>
              <a:endCxn id="156" idx="2"/>
            </p:cNvCxnSpPr>
            <p:nvPr/>
          </p:nvCxnSpPr>
          <p:spPr>
            <a:xfrm flipH="1" rot="-5400000">
              <a:off x="2945825" y="3982665"/>
              <a:ext cx="3000" cy="2400300"/>
            </a:xfrm>
            <a:prstGeom prst="bentConnector3">
              <a:avLst>
                <a:gd fmla="val 80391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1" name="Google Shape;161;p17"/>
            <p:cNvSpPr txBox="1"/>
            <p:nvPr/>
          </p:nvSpPr>
          <p:spPr>
            <a:xfrm>
              <a:off x="1063875" y="2905675"/>
              <a:ext cx="377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/>
                <a:t>Client </a:t>
              </a:r>
              <a:r>
                <a:rPr b="1" lang="en-US"/>
                <a:t>01</a:t>
              </a:r>
              <a:endParaRPr b="1"/>
            </a:p>
          </p:txBody>
        </p:sp>
      </p:grpSp>
      <p:grpSp>
        <p:nvGrpSpPr>
          <p:cNvPr id="162" name="Google Shape;162;p17"/>
          <p:cNvGrpSpPr/>
          <p:nvPr/>
        </p:nvGrpSpPr>
        <p:grpSpPr>
          <a:xfrm>
            <a:off x="6626475" y="3667675"/>
            <a:ext cx="3779400" cy="2634025"/>
            <a:chOff x="6626475" y="2905675"/>
            <a:chExt cx="3779400" cy="2634025"/>
          </a:xfrm>
        </p:grpSpPr>
        <p:sp>
          <p:nvSpPr>
            <p:cNvPr id="163" name="Google Shape;163;p17"/>
            <p:cNvSpPr/>
            <p:nvPr/>
          </p:nvSpPr>
          <p:spPr>
            <a:xfrm>
              <a:off x="6698125" y="3242300"/>
              <a:ext cx="3707700" cy="2297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4" name="Google Shape;164;p17"/>
            <p:cNvPicPr preferRelativeResize="0"/>
            <p:nvPr/>
          </p:nvPicPr>
          <p:blipFill rotWithShape="1">
            <a:blip r:embed="rId5">
              <a:alphaModFix/>
            </a:blip>
            <a:srcRect b="3870" l="16130" r="20163" t="31299"/>
            <a:stretch/>
          </p:blipFill>
          <p:spPr>
            <a:xfrm>
              <a:off x="8113715" y="3548550"/>
              <a:ext cx="731520" cy="6949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17"/>
            <p:cNvSpPr txBox="1"/>
            <p:nvPr/>
          </p:nvSpPr>
          <p:spPr>
            <a:xfrm>
              <a:off x="7607675" y="3242300"/>
              <a:ext cx="1743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State Interpreter</a:t>
              </a:r>
              <a:endParaRPr/>
            </a:p>
          </p:txBody>
        </p:sp>
        <p:grpSp>
          <p:nvGrpSpPr>
            <p:cNvPr id="166" name="Google Shape;166;p17"/>
            <p:cNvGrpSpPr/>
            <p:nvPr/>
          </p:nvGrpSpPr>
          <p:grpSpPr>
            <a:xfrm>
              <a:off x="6626475" y="4059450"/>
              <a:ext cx="1322700" cy="1121865"/>
              <a:chOff x="1216275" y="4059450"/>
              <a:chExt cx="1322700" cy="1121865"/>
            </a:xfrm>
          </p:grpSpPr>
          <p:pic>
            <p:nvPicPr>
              <p:cNvPr id="167" name="Google Shape;167;p17"/>
              <p:cNvPicPr preferRelativeResize="0"/>
              <p:nvPr/>
            </p:nvPicPr>
            <p:blipFill rotWithShape="1">
              <a:blip r:embed="rId4">
                <a:alphaModFix/>
              </a:blip>
              <a:srcRect b="0" l="9674" r="5909" t="26340"/>
              <a:stretch/>
            </p:blipFill>
            <p:spPr>
              <a:xfrm>
                <a:off x="1442375" y="4404075"/>
                <a:ext cx="914400" cy="77724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8" name="Google Shape;168;p17"/>
              <p:cNvSpPr txBox="1"/>
              <p:nvPr/>
            </p:nvSpPr>
            <p:spPr>
              <a:xfrm>
                <a:off x="1216275" y="4059450"/>
                <a:ext cx="1322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Local Agent</a:t>
                </a:r>
                <a:endParaRPr/>
              </a:p>
            </p:txBody>
          </p:sp>
        </p:grpSp>
        <p:grpSp>
          <p:nvGrpSpPr>
            <p:cNvPr id="169" name="Google Shape;169;p17"/>
            <p:cNvGrpSpPr/>
            <p:nvPr/>
          </p:nvGrpSpPr>
          <p:grpSpPr>
            <a:xfrm>
              <a:off x="9086700" y="4120500"/>
              <a:ext cx="1246800" cy="1063863"/>
              <a:chOff x="3371700" y="4120500"/>
              <a:chExt cx="1246800" cy="1063863"/>
            </a:xfrm>
          </p:grpSpPr>
          <p:pic>
            <p:nvPicPr>
              <p:cNvPr id="170" name="Google Shape;170;p17"/>
              <p:cNvPicPr preferRelativeResize="0"/>
              <p:nvPr/>
            </p:nvPicPr>
            <p:blipFill rotWithShape="1">
              <a:blip r:embed="rId6">
                <a:alphaModFix/>
              </a:blip>
              <a:srcRect b="22500" l="13616" r="12777" t="21555"/>
              <a:stretch/>
            </p:blipFill>
            <p:spPr>
              <a:xfrm>
                <a:off x="3537900" y="4480275"/>
                <a:ext cx="914400" cy="7040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1" name="Google Shape;171;p17"/>
              <p:cNvSpPr txBox="1"/>
              <p:nvPr/>
            </p:nvSpPr>
            <p:spPr>
              <a:xfrm>
                <a:off x="3371700" y="4120500"/>
                <a:ext cx="1246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Environment</a:t>
                </a:r>
                <a:endParaRPr/>
              </a:p>
            </p:txBody>
          </p:sp>
        </p:grpSp>
        <p:cxnSp>
          <p:nvCxnSpPr>
            <p:cNvPr id="172" name="Google Shape;172;p17"/>
            <p:cNvCxnSpPr>
              <a:stCxn id="170" idx="1"/>
              <a:endCxn id="164" idx="3"/>
            </p:cNvCxnSpPr>
            <p:nvPr/>
          </p:nvCxnSpPr>
          <p:spPr>
            <a:xfrm rot="10800000">
              <a:off x="8845200" y="3896019"/>
              <a:ext cx="407700" cy="936300"/>
            </a:xfrm>
            <a:prstGeom prst="bentConnector3">
              <a:avLst>
                <a:gd fmla="val 49996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3" name="Google Shape;173;p17"/>
            <p:cNvCxnSpPr>
              <a:stCxn id="164" idx="1"/>
              <a:endCxn id="167" idx="3"/>
            </p:cNvCxnSpPr>
            <p:nvPr/>
          </p:nvCxnSpPr>
          <p:spPr>
            <a:xfrm flipH="1">
              <a:off x="7766915" y="3896022"/>
              <a:ext cx="346800" cy="896700"/>
            </a:xfrm>
            <a:prstGeom prst="bentConnector3">
              <a:avLst>
                <a:gd fmla="val 49991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4" name="Google Shape;174;p17"/>
            <p:cNvCxnSpPr>
              <a:stCxn id="167" idx="2"/>
              <a:endCxn id="170" idx="2"/>
            </p:cNvCxnSpPr>
            <p:nvPr/>
          </p:nvCxnSpPr>
          <p:spPr>
            <a:xfrm flipH="1" rot="-5400000">
              <a:off x="8508425" y="3982665"/>
              <a:ext cx="3000" cy="2400300"/>
            </a:xfrm>
            <a:prstGeom prst="bentConnector3">
              <a:avLst>
                <a:gd fmla="val 80391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5" name="Google Shape;175;p17"/>
            <p:cNvSpPr txBox="1"/>
            <p:nvPr/>
          </p:nvSpPr>
          <p:spPr>
            <a:xfrm>
              <a:off x="6626475" y="2905675"/>
              <a:ext cx="377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/>
                <a:t>Client 02</a:t>
              </a:r>
              <a:endParaRPr b="1"/>
            </a:p>
          </p:txBody>
        </p:sp>
      </p:grpSp>
      <p:cxnSp>
        <p:nvCxnSpPr>
          <p:cNvPr id="176" name="Google Shape;176;p17"/>
          <p:cNvCxnSpPr>
            <a:stCxn id="144" idx="1"/>
            <a:endCxn id="161" idx="0"/>
          </p:cNvCxnSpPr>
          <p:nvPr/>
        </p:nvCxnSpPr>
        <p:spPr>
          <a:xfrm flipH="1">
            <a:off x="2953688" y="3035146"/>
            <a:ext cx="2410800" cy="63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17"/>
          <p:cNvSpPr txBox="1"/>
          <p:nvPr/>
        </p:nvSpPr>
        <p:spPr>
          <a:xfrm rot="-919030">
            <a:off x="2854402" y="2883377"/>
            <a:ext cx="2405342" cy="4000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Request for Model Updates</a:t>
            </a:r>
            <a:endParaRPr/>
          </a:p>
        </p:txBody>
      </p:sp>
      <p:cxnSp>
        <p:nvCxnSpPr>
          <p:cNvPr id="178" name="Google Shape;178;p17"/>
          <p:cNvCxnSpPr/>
          <p:nvPr/>
        </p:nvCxnSpPr>
        <p:spPr>
          <a:xfrm flipH="1" rot="10800000">
            <a:off x="3455625" y="3265050"/>
            <a:ext cx="1887900" cy="51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17"/>
          <p:cNvSpPr txBox="1"/>
          <p:nvPr/>
        </p:nvSpPr>
        <p:spPr>
          <a:xfrm rot="-948814">
            <a:off x="4122760" y="3422692"/>
            <a:ext cx="1468581" cy="553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Collaborated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Model Updates</a:t>
            </a:r>
            <a:endParaRPr sz="1200"/>
          </a:p>
        </p:txBody>
      </p:sp>
      <p:cxnSp>
        <p:nvCxnSpPr>
          <p:cNvPr id="180" name="Google Shape;180;p17"/>
          <p:cNvCxnSpPr/>
          <p:nvPr/>
        </p:nvCxnSpPr>
        <p:spPr>
          <a:xfrm rot="10800000">
            <a:off x="6077888" y="3035146"/>
            <a:ext cx="2410800" cy="63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81" name="Google Shape;181;p17"/>
          <p:cNvCxnSpPr/>
          <p:nvPr/>
        </p:nvCxnSpPr>
        <p:spPr>
          <a:xfrm>
            <a:off x="6122625" y="3265050"/>
            <a:ext cx="1887900" cy="51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2" name="Google Shape;182;p17"/>
          <p:cNvSpPr txBox="1"/>
          <p:nvPr/>
        </p:nvSpPr>
        <p:spPr>
          <a:xfrm rot="879507">
            <a:off x="6207159" y="2959587"/>
            <a:ext cx="2405392" cy="4002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Request for Model Updates</a:t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 rot="939557">
            <a:off x="5789587" y="3435840"/>
            <a:ext cx="1477125" cy="5542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Collaborated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Model Updates</a:t>
            </a:r>
            <a:endParaRPr sz="1200"/>
          </a:p>
        </p:txBody>
      </p:sp>
      <p:sp>
        <p:nvSpPr>
          <p:cNvPr id="184" name="Google Shape;184;p17"/>
          <p:cNvSpPr/>
          <p:nvPr/>
        </p:nvSpPr>
        <p:spPr>
          <a:xfrm>
            <a:off x="5646313" y="1942625"/>
            <a:ext cx="173100" cy="731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