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656608-3970-42EA-AA02-441A4142EF8C}">
  <a:tblStyle styleId="{B8656608-3970-42EA-AA02-441A4142E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Welcome to our fourth meeting (half time meeting)</a:t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50395ef63_0_1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50395ef63_0_1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29a92494_0_5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Only the normality of the afterstate matters for the </a:t>
            </a:r>
            <a:r>
              <a:rPr lang="en-US"/>
              <a:t>reward calculation.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0229a92494_0_5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Halftime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worked a lot on implementing the federation and rewriting some of timos code to make it more compatible with a federated learning scenario.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4500815e_0_11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we said this is simply the 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064500815e_0_11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39aa5c9_0_1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we said this is simply the 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b6639aa5c9_0_1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64500815e_0_1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Experiment 02 is about class imbalance / client exclusive classes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 tried this with 2 clients.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training data is split equally between n devices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non iid data / client exclusive classes pose a real problem to federated averaging.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At first i was not sure if the federated pretraining of the agent even makes senst, but then i reliazed that in order to get it to work for a more realistic experiment the weight aggregation and model training needs to work here.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Otherwise, it wont be possible.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actually see multiple problems here</a:t>
            </a:r>
            <a:endParaRPr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cnc_ip_shuffle covers 4/7 more than half of the attacks, which means it is a very default choice for the network.</a:t>
            </a:r>
            <a:endParaRPr/>
          </a:p>
        </p:txBody>
      </p:sp>
      <p:sp>
        <p:nvSpPr>
          <p:cNvPr id="91" name="Google Shape;91;g2064500815e_0_1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6639aa5c9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There is many papers dealing with the fact that FedAvg performs badly when dealing with non iid data.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An extreme case of non iid data would be client exclusive classes.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For example when agent a and b only see a different subset of attacks (as we intend to do in experiment 01)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b6639aa5c9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6639aa5c9_1_4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I wanted to calculate the f1 score and print the confusion matrix for each attack in order to be able to fine tune hyperparameters.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Sadly this is not possible right now, since we are predicting which MTD to deploy.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mapping between attack and which mtd to select is a very simple surjektive mapping.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danger might be that we see a big degrade in performance since now the output size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b6639aa5c9_1_4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a8cd1f42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Check the performance of the federated prototype 2 (\w anomaly detector)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/>
              <a:t>=&gt; Proceed one step further and see how the federated version of timos second prototype would perform.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 sz="1900"/>
              <a:t>Investigate and implement different weight aggregation strategies (besides FedAvg)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/>
              <a:t>3. Refactor the DQN architecture to predict attacks instead of MTDs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/>
              <a:t>4. Hyperparameter tuning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/>
              <a:t>=&gt; So far i have only used Timos DQN architecture. But i have the feeling that it is overfitting a lot in the federated case since we only try to predict 3 different classes as output. And in the case of client exclusive classes (when the clients only see a distinct set of attacks) each client learns to perfectly 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/>
              <a:t>predict the seen attacks (nearly 100%) but has detrimental performance for unseen attacks (all 0%) on the test set.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7" name="Google Shape;157;g208a8cd1f42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6639aa5c9_1_7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b6639aa5c9_1_7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Division/Office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04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28.02.2023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Prototype 01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Uses gathered device behaviour for different states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sampler is used to generate episodes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Acts as a baseline under ideal conditions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Behaviour transitions for each State-MTD combination are kown with perfect certainty.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8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181" name="Google Shape;181;p18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Reward Calculation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afterstate of the device (after MTD execution) is used to calculate the reward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trained autoencoder checks the state for normality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Two Cases</a:t>
            </a:r>
            <a:endParaRPr b="1" sz="1600"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1. The chosen MTD was correct for the decision state leading to a normal afterstate behaviour. </a:t>
            </a:r>
            <a:endParaRPr sz="1400"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2. An incorrcect MTD was chosen in the decision state leading to an non-normal afterstate.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863" y="3822799"/>
            <a:ext cx="4622275" cy="19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Kernfarben</a:t>
            </a:r>
            <a:endParaRPr/>
          </a:p>
        </p:txBody>
      </p:sp>
      <p:sp>
        <p:nvSpPr>
          <p:cNvPr id="197" name="Google Shape;197;p20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198" name="Google Shape;198;p20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UZH-Farbpalette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548151" y="1584340"/>
            <a:ext cx="1206260" cy="360040"/>
          </a:xfrm>
          <a:prstGeom prst="rect">
            <a:avLst/>
          </a:prstGeom>
          <a:solidFill>
            <a:srgbClr val="0028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548151" y="2304420"/>
            <a:ext cx="1206260" cy="360040"/>
          </a:xfrm>
          <a:prstGeom prst="rect">
            <a:avLst/>
          </a:prstGeom>
          <a:solidFill>
            <a:srgbClr val="3353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545083" y="3752964"/>
            <a:ext cx="1209328" cy="360040"/>
          </a:xfrm>
          <a:prstGeom prst="rect">
            <a:avLst/>
          </a:prstGeom>
          <a:solidFill>
            <a:srgbClr val="99A9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1725225" y="1094766"/>
            <a:ext cx="6210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880015" y="1499317"/>
            <a:ext cx="578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548151" y="3024500"/>
            <a:ext cx="1206260" cy="360040"/>
          </a:xfrm>
          <a:prstGeom prst="rect">
            <a:avLst/>
          </a:prstGeom>
          <a:solidFill>
            <a:srgbClr val="667E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545083" y="4473044"/>
            <a:ext cx="1209328" cy="360040"/>
          </a:xfrm>
          <a:prstGeom prst="rect">
            <a:avLst/>
          </a:prstGeom>
          <a:solidFill>
            <a:srgbClr val="CCD4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882203" y="221939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880014" y="293947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880014" y="374259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80014" y="446267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649336" y="1940558"/>
            <a:ext cx="9617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0R 40G 165B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1649335" y="2672845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51R 83G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1566776" y="340103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102R 126G 201B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548152" y="4129361"/>
            <a:ext cx="12113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153R 169G 219B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1566776" y="4833085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204R 212G 237B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3199256" y="1578243"/>
            <a:ext cx="1206260" cy="36004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3199256" y="2298323"/>
            <a:ext cx="1206260" cy="360040"/>
          </a:xfrm>
          <a:prstGeom prst="rect">
            <a:avLst/>
          </a:prstGeom>
          <a:solidFill>
            <a:srgbClr val="B5BD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3196188" y="3746867"/>
            <a:ext cx="1209328" cy="360040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3376330" y="1088669"/>
            <a:ext cx="66933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99256" y="3018403"/>
            <a:ext cx="1206260" cy="360040"/>
          </a:xfrm>
          <a:prstGeom prst="rect">
            <a:avLst/>
          </a:prstGeom>
          <a:solidFill>
            <a:srgbClr val="C8CE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3196188" y="4466947"/>
            <a:ext cx="1209328" cy="360040"/>
          </a:xfrm>
          <a:prstGeom prst="rect">
            <a:avLst/>
          </a:prstGeom>
          <a:solidFill>
            <a:srgbClr val="EDEF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3186459" y="193446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163R 173G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3258468" y="2666748"/>
            <a:ext cx="11673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181R 189G 197B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3217881" y="339493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200R 206G 212B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234885" y="412326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218R 222G 226B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3217881" y="482698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237R 239G 241B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4845711" y="1578243"/>
            <a:ext cx="1206260" cy="360040"/>
          </a:xfrm>
          <a:prstGeom prst="rect">
            <a:avLst/>
          </a:prstGeom>
          <a:solidFill>
            <a:srgbClr val="DC60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845711" y="2298323"/>
            <a:ext cx="1206260" cy="360040"/>
          </a:xfrm>
          <a:prstGeom prst="rect">
            <a:avLst/>
          </a:prstGeom>
          <a:solidFill>
            <a:srgbClr val="E380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4842643" y="3746867"/>
            <a:ext cx="1209328" cy="360040"/>
          </a:xfrm>
          <a:prstGeom prst="rect">
            <a:avLst/>
          </a:prstGeom>
          <a:solidFill>
            <a:srgbClr val="F1BF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4914652" y="1088669"/>
            <a:ext cx="102050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Ockerrot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4845711" y="3018403"/>
            <a:ext cx="1206260" cy="360040"/>
          </a:xfrm>
          <a:prstGeom prst="rect">
            <a:avLst/>
          </a:prstGeom>
          <a:solidFill>
            <a:srgbClr val="EAA0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842643" y="4466947"/>
            <a:ext cx="1209328" cy="360040"/>
          </a:xfrm>
          <a:prstGeom prst="rect">
            <a:avLst/>
          </a:prstGeom>
          <a:solidFill>
            <a:srgbClr val="F8DF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946895" y="193446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220R 96G 39B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4946896" y="266674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227R 128G 82B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864336" y="339493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234R 160G 125B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4845711" y="412326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241R 191G 169B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4864336" y="482698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248R 223G 212B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Ergänzungsfarben</a:t>
            </a:r>
            <a:endParaRPr/>
          </a:p>
        </p:txBody>
      </p:sp>
      <p:sp>
        <p:nvSpPr>
          <p:cNvPr id="243" name="Google Shape;243;p2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244" name="Google Shape;244;p2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UZH-Farbpalette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547074" y="1582850"/>
            <a:ext cx="1206260" cy="360040"/>
          </a:xfrm>
          <a:prstGeom prst="rect">
            <a:avLst/>
          </a:prstGeom>
          <a:solidFill>
            <a:srgbClr val="0B82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1547074" y="2302930"/>
            <a:ext cx="1206260" cy="360040"/>
          </a:xfrm>
          <a:prstGeom prst="rect">
            <a:avLst/>
          </a:prstGeom>
          <a:solidFill>
            <a:srgbClr val="3C9F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1544006" y="3751474"/>
            <a:ext cx="1209328" cy="360040"/>
          </a:xfrm>
          <a:prstGeom prst="rect">
            <a:avLst/>
          </a:prstGeom>
          <a:solidFill>
            <a:srgbClr val="9ED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1724149" y="1093276"/>
            <a:ext cx="778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Türkis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878938" y="1497827"/>
            <a:ext cx="578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1547074" y="3023010"/>
            <a:ext cx="1206260" cy="360040"/>
          </a:xfrm>
          <a:prstGeom prst="rect">
            <a:avLst/>
          </a:prstGeom>
          <a:solidFill>
            <a:srgbClr val="6BB7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1544006" y="4471554"/>
            <a:ext cx="1209328" cy="360040"/>
          </a:xfrm>
          <a:prstGeom prst="rect">
            <a:avLst/>
          </a:prstGeom>
          <a:solidFill>
            <a:srgbClr val="CFE8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881126" y="221790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878937" y="293798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878937" y="374110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878937" y="446118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648259" y="1939068"/>
            <a:ext cx="109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11R 130G 160B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1648259" y="2671355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60R 159G 182B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565699" y="339954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107R 183G 199B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1547074" y="412787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158R 208G 217B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1565699" y="4831595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207R 232G 236B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198179" y="1576753"/>
            <a:ext cx="1206260" cy="360040"/>
          </a:xfrm>
          <a:prstGeom prst="rect">
            <a:avLst/>
          </a:prstGeom>
          <a:solidFill>
            <a:srgbClr val="2A7F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3198179" y="2296833"/>
            <a:ext cx="1206260" cy="360040"/>
          </a:xfrm>
          <a:prstGeom prst="rect">
            <a:avLst/>
          </a:prstGeom>
          <a:solidFill>
            <a:srgbClr val="569D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3195111" y="3745377"/>
            <a:ext cx="1209328" cy="360040"/>
          </a:xfrm>
          <a:prstGeom prst="rect">
            <a:avLst/>
          </a:prstGeom>
          <a:solidFill>
            <a:srgbClr val="ABCE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041367" y="1087179"/>
            <a:ext cx="150559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Flaschengrün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3198179" y="3016913"/>
            <a:ext cx="1206260" cy="360040"/>
          </a:xfrm>
          <a:prstGeom prst="rect">
            <a:avLst/>
          </a:prstGeom>
          <a:solidFill>
            <a:srgbClr val="80B6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3195111" y="4465457"/>
            <a:ext cx="1209328" cy="360040"/>
          </a:xfrm>
          <a:prstGeom prst="rect">
            <a:avLst/>
          </a:prstGeom>
          <a:solidFill>
            <a:srgbClr val="D5E7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3185382" y="193297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42R 127G 98B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3257391" y="266525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86R 157G 133B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3216804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128R 182G 164B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3233808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171R 206G 194B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3216804" y="482549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213R 231G 225B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4844634" y="1576753"/>
            <a:ext cx="1206260" cy="360040"/>
          </a:xfrm>
          <a:prstGeom prst="rect">
            <a:avLst/>
          </a:prstGeom>
          <a:solidFill>
            <a:srgbClr val="91C3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4844634" y="2296833"/>
            <a:ext cx="1206260" cy="360040"/>
          </a:xfrm>
          <a:prstGeom prst="rect">
            <a:avLst/>
          </a:prstGeom>
          <a:solidFill>
            <a:srgbClr val="AAD4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4841566" y="3745377"/>
            <a:ext cx="1209328" cy="360040"/>
          </a:xfrm>
          <a:prstGeom prst="rect">
            <a:avLst/>
          </a:prstGeom>
          <a:solidFill>
            <a:srgbClr val="D5E9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4841566" y="1087179"/>
            <a:ext cx="127566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Lindengrün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4844634" y="3016913"/>
            <a:ext cx="1206260" cy="360040"/>
          </a:xfrm>
          <a:prstGeom prst="rect">
            <a:avLst/>
          </a:prstGeom>
          <a:solidFill>
            <a:srgbClr val="BFDF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4841566" y="4465457"/>
            <a:ext cx="1209328" cy="360040"/>
          </a:xfrm>
          <a:prstGeom prst="rect">
            <a:avLst/>
          </a:prstGeom>
          <a:solidFill>
            <a:srgbClr val="EAF4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4889306" y="1932971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145R 195G 74B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841566" y="2665258"/>
            <a:ext cx="11661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170R 212G 112B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4863259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191R 223G 148B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4844634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213R 233G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4863259" y="482549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234R 244G 219B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6515626" y="1576753"/>
            <a:ext cx="1206260" cy="360040"/>
          </a:xfrm>
          <a:prstGeom prst="rect">
            <a:avLst/>
          </a:prstGeom>
          <a:solidFill>
            <a:srgbClr val="FED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6515626" y="2296833"/>
            <a:ext cx="1206260" cy="360040"/>
          </a:xfrm>
          <a:prstGeom prst="rect">
            <a:avLst/>
          </a:prstGeom>
          <a:solidFill>
            <a:srgbClr val="FBE6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6512558" y="3745377"/>
            <a:ext cx="1209328" cy="360040"/>
          </a:xfrm>
          <a:prstGeom prst="rect">
            <a:avLst/>
          </a:prstGeom>
          <a:solidFill>
            <a:srgbClr val="FDF3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6497750" y="1087179"/>
            <a:ext cx="116996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Warmgelb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6515626" y="3016913"/>
            <a:ext cx="1206260" cy="360040"/>
          </a:xfrm>
          <a:prstGeom prst="rect">
            <a:avLst/>
          </a:prstGeom>
          <a:solidFill>
            <a:srgbClr val="FCEC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6512558" y="4465457"/>
            <a:ext cx="1209328" cy="360040"/>
          </a:xfrm>
          <a:prstGeom prst="rect">
            <a:avLst/>
          </a:prstGeom>
          <a:solidFill>
            <a:srgbClr val="FEF9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6616810" y="193297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254R 222G 0B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6569759" y="266525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251R 230G 81B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6534251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252R 236G 124B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6515626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253R 243G 168B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6534251" y="4825498"/>
            <a:ext cx="1151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254R 249B 211B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9850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6553375" y="20616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5880025" y="1354300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(28.02.2023)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sp>
        <p:nvSpPr>
          <p:cNvPr id="67" name="Google Shape;67;p10"/>
          <p:cNvSpPr txBox="1"/>
          <p:nvPr>
            <p:ph idx="4294967295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4294967295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1 (Experiment 1)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2 Clients with equally split training data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Both clients see all different types of attacks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24" y="2361525"/>
            <a:ext cx="3657601" cy="346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1 (Experiment 2) with some overlap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1 (Experiment 3)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514925" y="3463405"/>
            <a:ext cx="5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606425" y="1721567"/>
            <a:ext cx="3657601" cy="3883877"/>
            <a:chOff x="606425" y="1711850"/>
            <a:chExt cx="3657601" cy="3883877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/>
            </a:blip>
            <a:srcRect b="0" l="0" r="0" t="4361"/>
            <a:stretch/>
          </p:blipFill>
          <p:spPr>
            <a:xfrm>
              <a:off x="606425" y="2169775"/>
              <a:ext cx="3657601" cy="342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649775" y="1711850"/>
              <a:ext cx="358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Split 1</a:t>
              </a:r>
              <a:endParaRPr/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4397591" y="1755767"/>
            <a:ext cx="3657600" cy="3815477"/>
            <a:chOff x="4397591" y="1711850"/>
            <a:chExt cx="3657600" cy="3815477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97591" y="2101376"/>
              <a:ext cx="3657600" cy="342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4514200" y="1711850"/>
              <a:ext cx="34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Split 2</a:t>
              </a:r>
              <a:endParaRPr/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8150056" y="1762625"/>
            <a:ext cx="3657600" cy="3801760"/>
            <a:chOff x="8150056" y="1813400"/>
            <a:chExt cx="3657600" cy="3801760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50056" y="2213593"/>
              <a:ext cx="3657600" cy="3401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3"/>
            <p:cNvSpPr txBox="1"/>
            <p:nvPr/>
          </p:nvSpPr>
          <p:spPr>
            <a:xfrm>
              <a:off x="8252325" y="1813400"/>
              <a:ext cx="34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Split 3</a:t>
              </a:r>
              <a:endParaRPr/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763650" y="2480700"/>
            <a:ext cx="1546800" cy="34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763650" y="3953050"/>
            <a:ext cx="1546800" cy="484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763650" y="4737625"/>
            <a:ext cx="1546800" cy="83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4526325" y="2480700"/>
            <a:ext cx="1501800" cy="24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4526325" y="3063525"/>
            <a:ext cx="1501800" cy="96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526325" y="3820400"/>
            <a:ext cx="1501800" cy="34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4526325" y="4292400"/>
            <a:ext cx="1501800" cy="144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526325" y="4737625"/>
            <a:ext cx="1501800" cy="83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8284550" y="2530050"/>
            <a:ext cx="1501800" cy="24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8284550" y="2967225"/>
            <a:ext cx="1501800" cy="21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8314150" y="3853063"/>
            <a:ext cx="1501800" cy="24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8314150" y="4292400"/>
            <a:ext cx="1501800" cy="144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8284550" y="4719050"/>
            <a:ext cx="1501800" cy="83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FL Weight Aggregation Strategies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How to deal with class imbalance or client exclusive classes?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FedAvg (not enough)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FedProx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Federated Learning with Restricted Softmax</a:t>
            </a:r>
            <a:r>
              <a:rPr lang="en-US"/>
              <a:t> (FedRS)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911225" y="2100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Predicting Attacks instead of which MTDs to deploy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36" name="Google Shape;136;p15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aphicFrame>
        <p:nvGraphicFramePr>
          <p:cNvPr id="137" name="Google Shape;137;p15"/>
          <p:cNvGraphicFramePr/>
          <p:nvPr/>
        </p:nvGraphicFramePr>
        <p:xfrm>
          <a:off x="4611825" y="34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{B8656608-3970-42EA-AA02-441A4142EF8C}</a:tableStyleId>
              </a:tblPr>
              <a:tblGrid>
                <a:gridCol w="1356725"/>
                <a:gridCol w="1405275"/>
              </a:tblGrid>
              <a:tr h="26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Attack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Mitigation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ransomware_poc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file_extension_hiding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bdvl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rootkit_sanitizer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beurk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rootkit_sanitizer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the_tick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cnc_ip_shuffle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backdoor_jakoritar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cnc_ip_shuffle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data_leak_1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cnc_ip_shuffle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data_leak_2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cnc_ip_shuffle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38" name="Google Shape;138;p15"/>
          <p:cNvGrpSpPr/>
          <p:nvPr/>
        </p:nvGrpSpPr>
        <p:grpSpPr>
          <a:xfrm>
            <a:off x="628100" y="821812"/>
            <a:ext cx="3819850" cy="3626388"/>
            <a:chOff x="1085300" y="1099987"/>
            <a:chExt cx="3819850" cy="3626388"/>
          </a:xfrm>
        </p:grpSpPr>
        <p:pic>
          <p:nvPicPr>
            <p:cNvPr id="139" name="Google Shape;139;p15"/>
            <p:cNvPicPr preferRelativeResize="0"/>
            <p:nvPr/>
          </p:nvPicPr>
          <p:blipFill rotWithShape="1">
            <a:blip r:embed="rId3">
              <a:alphaModFix/>
            </a:blip>
            <a:srcRect b="0" l="0" r="0" t="8357"/>
            <a:stretch/>
          </p:blipFill>
          <p:spPr>
            <a:xfrm>
              <a:off x="1213850" y="2279749"/>
              <a:ext cx="3615099" cy="2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5"/>
            <p:cNvSpPr/>
            <p:nvPr/>
          </p:nvSpPr>
          <p:spPr>
            <a:xfrm>
              <a:off x="1137650" y="2279750"/>
              <a:ext cx="1788600" cy="20796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1085300" y="1732162"/>
              <a:ext cx="68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/>
                <a:t>Input</a:t>
              </a:r>
              <a:endParaRPr b="1" i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/>
                <a:t>State</a:t>
              </a:r>
              <a:endParaRPr i="1"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2019326" y="1099987"/>
              <a:ext cx="1868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Current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Architecture</a:t>
              </a:r>
              <a:r>
                <a:rPr b="1" lang="en-US" sz="1800"/>
                <a:t> </a:t>
              </a:r>
              <a:endParaRPr b="1" sz="1800"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3757950" y="1732150"/>
              <a:ext cx="114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/>
                <a:t>Prediction</a:t>
              </a:r>
              <a:endParaRPr b="1" i="1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/>
                <a:t>Which MTD</a:t>
              </a:r>
              <a:endParaRPr i="1"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1085300" y="4326175"/>
              <a:ext cx="189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learning which attack</a:t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040350" y="2279750"/>
              <a:ext cx="1788600" cy="20796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2988000" y="4326175"/>
              <a:ext cx="189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learning which MTD</a:t>
              </a: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7651825" y="821800"/>
            <a:ext cx="3767397" cy="3626400"/>
            <a:chOff x="1137650" y="1099975"/>
            <a:chExt cx="3767397" cy="3626400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/>
            </a:blip>
            <a:srcRect b="0" l="0" r="0" t="8357"/>
            <a:stretch/>
          </p:blipFill>
          <p:spPr>
            <a:xfrm>
              <a:off x="1213850" y="2279749"/>
              <a:ext cx="3615099" cy="2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5"/>
            <p:cNvSpPr/>
            <p:nvPr/>
          </p:nvSpPr>
          <p:spPr>
            <a:xfrm>
              <a:off x="1137650" y="2279750"/>
              <a:ext cx="3691200" cy="20796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1137650" y="1732162"/>
              <a:ext cx="68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/>
                <a:t>Input</a:t>
              </a:r>
              <a:endParaRPr b="1" i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/>
                <a:t>State</a:t>
              </a:r>
              <a:endParaRPr i="1"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1833150" y="1099975"/>
              <a:ext cx="2309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Potential 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Architecture</a:t>
              </a:r>
              <a:r>
                <a:rPr b="1" lang="en-US" sz="1800"/>
                <a:t> </a:t>
              </a:r>
              <a:endParaRPr b="1" sz="1800"/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3552947" y="1732162"/>
              <a:ext cx="135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/>
                <a:t>Prediction </a:t>
              </a:r>
              <a:endParaRPr b="1" i="1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/>
                <a:t>Which Attack</a:t>
              </a:r>
              <a:endParaRPr i="1"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999700" y="4326175"/>
              <a:ext cx="189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learning which attack</a:t>
              </a:r>
              <a:endParaRPr/>
            </a:p>
          </p:txBody>
        </p:sp>
      </p:grpSp>
      <p:sp>
        <p:nvSpPr>
          <p:cNvPr id="154" name="Google Shape;154;p15"/>
          <p:cNvSpPr txBox="1"/>
          <p:nvPr/>
        </p:nvSpPr>
        <p:spPr>
          <a:xfrm>
            <a:off x="4861900" y="2767675"/>
            <a:ext cx="23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Simple Mapping between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Attacks and MTDs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Next Steps (Ideas)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Investigate and implement different weight aggregation strategies (besides FedAvg)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Refactor the DQN architecture to predict attacks instead of MTDs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Hyperparameter tuning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Investigate overfitting of DQNs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Round based training in online prototype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Check the performance of the federated prototype 2 (\w anomaly detector)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UZH Entrepreneur Fellowship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575" y="1304388"/>
            <a:ext cx="6468850" cy="478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