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400800" cy="8686800"/>
  <p:embeddedFontLst>
    <p:embeddedFont>
      <p:font typeface="Lora"/>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9">
          <p15:clr>
            <a:srgbClr val="A4A3A4"/>
          </p15:clr>
        </p15:guide>
        <p15:guide id="2" orient="horz" pos="3838">
          <p15:clr>
            <a:srgbClr val="A4A3A4"/>
          </p15:clr>
        </p15:guide>
        <p15:guide id="3" pos="3840">
          <p15:clr>
            <a:srgbClr val="A4A3A4"/>
          </p15:clr>
        </p15:guide>
        <p15:guide id="4" pos="3727">
          <p15:clr>
            <a:srgbClr val="A4A3A4"/>
          </p15:clr>
        </p15:guide>
        <p15:guide id="5" pos="3953">
          <p15:clr>
            <a:srgbClr val="A4A3A4"/>
          </p15:clr>
        </p15:guide>
        <p15:guide id="6" pos="4861">
          <p15:clr>
            <a:srgbClr val="A4A3A4"/>
          </p15:clr>
        </p15:guide>
        <p15:guide id="7" pos="5065">
          <p15:clr>
            <a:srgbClr val="A4A3A4"/>
          </p15:clr>
        </p15:guide>
        <p15:guide id="8" pos="7106">
          <p15:clr>
            <a:srgbClr val="A4A3A4"/>
          </p15:clr>
        </p15:guide>
        <p15:guide id="9" pos="2819">
          <p15:clr>
            <a:srgbClr val="A4A3A4"/>
          </p15:clr>
        </p15:guide>
        <p15:guide id="10" pos="2615">
          <p15:clr>
            <a:srgbClr val="A4A3A4"/>
          </p15:clr>
        </p15:guide>
        <p15:guide id="11" pos="574">
          <p15:clr>
            <a:srgbClr val="A4A3A4"/>
          </p15:clr>
        </p15:guide>
        <p15:guide id="12" orient="horz" pos="709">
          <p15:clr>
            <a:srgbClr val="A4A3A4"/>
          </p15:clr>
        </p15:guide>
        <p15:guide id="13" orient="horz" pos="41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348608-E393-480B-A4E9-DBC94296AE73}">
  <a:tblStyle styleId="{40348608-E393-480B-A4E9-DBC94296AE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9" orient="horz"/>
        <p:guide pos="3838" orient="horz"/>
        <p:guide pos="3840"/>
        <p:guide pos="3727"/>
        <p:guide pos="3953"/>
        <p:guide pos="4861"/>
        <p:guide pos="5065"/>
        <p:guide pos="7106"/>
        <p:guide pos="2819"/>
        <p:guide pos="2615"/>
        <p:guide pos="574"/>
        <p:guide pos="709" orient="horz"/>
        <p:guide pos="411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5.xml"/><Relationship Id="rId33" Type="http://schemas.openxmlformats.org/officeDocument/2006/relationships/font" Target="fonts/Lora-boldItalic.fntdata"/><Relationship Id="rId10" Type="http://schemas.openxmlformats.org/officeDocument/2006/relationships/slide" Target="slides/slide4.xml"/><Relationship Id="rId32" Type="http://schemas.openxmlformats.org/officeDocument/2006/relationships/font" Target="fonts/Lora-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773363" cy="433388"/>
          </a:xfrm>
          <a:prstGeom prst="rect">
            <a:avLst/>
          </a:prstGeom>
          <a:noFill/>
          <a:ln>
            <a:noFill/>
          </a:ln>
        </p:spPr>
        <p:txBody>
          <a:bodyPr anchorCtr="0" anchor="t" bIns="43100" lIns="86200" spcFirstLastPara="1" rIns="86200" wrap="square" tIns="431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625850" y="0"/>
            <a:ext cx="2773363" cy="433388"/>
          </a:xfrm>
          <a:prstGeom prst="rect">
            <a:avLst/>
          </a:prstGeom>
          <a:noFill/>
          <a:ln>
            <a:noFill/>
          </a:ln>
        </p:spPr>
        <p:txBody>
          <a:bodyPr anchorCtr="0" anchor="t" bIns="43100" lIns="86200" spcFirstLastPara="1" rIns="86200" wrap="square" tIns="43100">
            <a:noAutofit/>
          </a:bodyPr>
          <a:lstStyle>
            <a:lvl1pPr lv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39763" y="4125913"/>
            <a:ext cx="5121275" cy="3908425"/>
          </a:xfrm>
          <a:prstGeom prst="rect">
            <a:avLst/>
          </a:prstGeom>
          <a:noFill/>
          <a:ln>
            <a:noFill/>
          </a:ln>
        </p:spPr>
        <p:txBody>
          <a:bodyPr anchorCtr="0" anchor="t" bIns="43100" lIns="86200" spcFirstLastPara="1" rIns="86200" wrap="square" tIns="431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251825"/>
            <a:ext cx="2773363" cy="433388"/>
          </a:xfrm>
          <a:prstGeom prst="rect">
            <a:avLst/>
          </a:prstGeom>
          <a:noFill/>
          <a:ln>
            <a:noFill/>
          </a:ln>
        </p:spPr>
        <p:txBody>
          <a:bodyPr anchorCtr="0" anchor="b" bIns="43100" lIns="86200" spcFirstLastPara="1" rIns="86200" wrap="square" tIns="431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625850" y="8251825"/>
            <a:ext cx="2773363" cy="433388"/>
          </a:xfrm>
          <a:prstGeom prst="rect">
            <a:avLst/>
          </a:prstGeom>
          <a:noFill/>
          <a:ln>
            <a:noFill/>
          </a:ln>
        </p:spPr>
        <p:txBody>
          <a:bodyPr anchorCtr="0" anchor="b" bIns="43100" lIns="86200" spcFirstLastPara="1" rIns="86200" wrap="square" tIns="431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Hello everyone.</a:t>
            </a:r>
            <a:endParaRPr/>
          </a:p>
          <a:p>
            <a:pPr indent="0" lvl="0" marL="0" rtl="0" algn="l">
              <a:spcBef>
                <a:spcPts val="360"/>
              </a:spcBef>
              <a:spcAft>
                <a:spcPts val="0"/>
              </a:spcAft>
              <a:buNone/>
            </a:pPr>
            <a:r>
              <a:rPr lang="en-US"/>
              <a:t>Welcome to the midterm presentation of my master thesis on</a:t>
            </a:r>
            <a:endParaRPr/>
          </a:p>
          <a:p>
            <a:pPr indent="0" lvl="0" marL="0" rtl="0" algn="l">
              <a:spcBef>
                <a:spcPts val="360"/>
              </a:spcBef>
              <a:spcAft>
                <a:spcPts val="0"/>
              </a:spcAft>
              <a:buNone/>
            </a:pPr>
            <a:r>
              <a:rPr i="1" lang="en-US"/>
              <a:t>“</a:t>
            </a:r>
            <a:r>
              <a:rPr i="1" lang="en-US"/>
              <a:t>Federated Reinforcement Learning for Private and Collaborative Selection of Moving Target Defense Mechanisms in IoT Devices”</a:t>
            </a:r>
            <a:endParaRPr i="1"/>
          </a:p>
          <a:p>
            <a:pPr indent="0" lvl="0" marL="0" rtl="0" algn="l">
              <a:spcBef>
                <a:spcPts val="360"/>
              </a:spcBef>
              <a:spcAft>
                <a:spcPts val="0"/>
              </a:spcAft>
              <a:buNone/>
            </a:pPr>
            <a:r>
              <a:t/>
            </a:r>
            <a:endParaRPr/>
          </a:p>
        </p:txBody>
      </p:sp>
      <p:sp>
        <p:nvSpPr>
          <p:cNvPr id="58" name="Google Shape;58;p1: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6ab127710_1_1112: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6ab127710_1_1112: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rPr lang="en-US"/>
              <a:t>The three common types of malware targeting IoT devices are command and control malware, rootkits and ransomware.</a:t>
            </a:r>
            <a:endParaRPr/>
          </a:p>
          <a:p>
            <a:pPr indent="0" lvl="0" marL="0" rtl="0" algn="l">
              <a:lnSpc>
                <a:spcPct val="115000"/>
              </a:lnSpc>
              <a:spcBef>
                <a:spcPts val="1200"/>
              </a:spcBef>
              <a:spcAft>
                <a:spcPts val="0"/>
              </a:spcAft>
              <a:buNone/>
            </a:pPr>
            <a:r>
              <a:rPr lang="en-US"/>
              <a:t>We selected 4 command an control malwares, 2 rootkits and 1 </a:t>
            </a:r>
            <a:r>
              <a:rPr lang="en-US"/>
              <a:t>ransomware</a:t>
            </a:r>
            <a:r>
              <a:rPr lang="en-US"/>
              <a:t> for our experiments.</a:t>
            </a:r>
            <a:endParaRPr/>
          </a:p>
          <a:p>
            <a:pPr indent="0" lvl="0" marL="0" rtl="0" algn="l">
              <a:lnSpc>
                <a:spcPct val="115000"/>
              </a:lnSpc>
              <a:spcBef>
                <a:spcPts val="1200"/>
              </a:spcBef>
              <a:spcAft>
                <a:spcPts val="0"/>
              </a:spcAft>
              <a:buNone/>
            </a:pPr>
            <a:r>
              <a:rPr lang="en-US"/>
              <a:t>For each specific malware a moving target defense, capable of mitigating the attack is available (as shown in the column on the right).</a:t>
            </a:r>
            <a:endParaRPr/>
          </a:p>
          <a:p>
            <a:pPr indent="0" lvl="0" marL="0" rtl="0" algn="l">
              <a:lnSpc>
                <a:spcPct val="115000"/>
              </a:lnSpc>
              <a:spcBef>
                <a:spcPts val="1200"/>
              </a:spcBef>
              <a:spcAft>
                <a:spcPts val="0"/>
              </a:spcAft>
              <a:buNone/>
            </a:pPr>
            <a:r>
              <a:rPr lang="en-US"/>
              <a:t>So for example the ransomware that we are dealing with can be neutralized by the encryptor trapping mtd.</a:t>
            </a:r>
            <a:endParaRPr/>
          </a:p>
          <a:p>
            <a:pPr indent="0" lvl="0" marL="0" rtl="0" algn="l">
              <a:lnSpc>
                <a:spcPct val="115000"/>
              </a:lnSpc>
              <a:spcBef>
                <a:spcPts val="1200"/>
              </a:spcBef>
              <a:spcAft>
                <a:spcPts val="0"/>
              </a:spcAft>
              <a:buNone/>
            </a:pPr>
            <a:r>
              <a:rPr lang="en-US"/>
              <a:t>This basically traps the ransomware in a directory and expands the file tree downwards with dummy files.</a:t>
            </a:r>
            <a:endParaRPr/>
          </a:p>
          <a:p>
            <a:pPr indent="0" lvl="0" marL="0" rtl="0" algn="l">
              <a:lnSpc>
                <a:spcPct val="115000"/>
              </a:lnSpc>
              <a:spcBef>
                <a:spcPts val="1200"/>
              </a:spcBef>
              <a:spcAft>
                <a:spcPts val="0"/>
              </a:spcAft>
              <a:buNone/>
            </a:pPr>
            <a:r>
              <a:rPr lang="en-US"/>
              <a:t>In the meantime the encrypting process can be identified by the number of file write operations (which is naturally very large for ransomware) and then terminated and blocked.</a:t>
            </a:r>
            <a:endParaRPr/>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360"/>
              </a:spcBef>
              <a:spcAft>
                <a:spcPts val="0"/>
              </a:spcAft>
              <a:buNone/>
            </a:pPr>
            <a:r>
              <a:t/>
            </a:r>
            <a:endParaRPr/>
          </a:p>
        </p:txBody>
      </p:sp>
      <p:sp>
        <p:nvSpPr>
          <p:cNvPr id="180" name="Google Shape;180;g216ab127710_1_1112: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6ab127710_1_912: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100"/>
              </a:spcBef>
              <a:spcAft>
                <a:spcPts val="0"/>
              </a:spcAft>
              <a:buClr>
                <a:schemeClr val="dk1"/>
              </a:buClr>
              <a:buSzPts val="1400"/>
              <a:buNone/>
            </a:pPr>
            <a:r>
              <a:rPr lang="en-US"/>
              <a:t>Here you can see a single client architecture.</a:t>
            </a:r>
            <a:endParaRPr/>
          </a:p>
          <a:p>
            <a:pPr indent="0" lvl="0" marL="0" rtl="0" algn="l">
              <a:lnSpc>
                <a:spcPct val="115000"/>
              </a:lnSpc>
              <a:spcBef>
                <a:spcPts val="0"/>
              </a:spcBef>
              <a:spcAft>
                <a:spcPts val="0"/>
              </a:spcAft>
              <a:buClr>
                <a:schemeClr val="dk1"/>
              </a:buClr>
              <a:buSzPts val="1400"/>
              <a:buNone/>
            </a:pPr>
            <a:r>
              <a:rPr lang="en-US"/>
              <a:t>The federated architecture comprises multiple such clients.</a:t>
            </a:r>
            <a:endParaRPr/>
          </a:p>
          <a:p>
            <a:pPr indent="0" lvl="0" marL="0" rtl="0" algn="l">
              <a:lnSpc>
                <a:spcPct val="115000"/>
              </a:lnSpc>
              <a:spcBef>
                <a:spcPts val="0"/>
              </a:spcBef>
              <a:spcAft>
                <a:spcPts val="0"/>
              </a:spcAft>
              <a:buClr>
                <a:schemeClr val="dk1"/>
              </a:buClr>
              <a:buSzPts val="1400"/>
              <a:buNone/>
            </a:pPr>
            <a:r>
              <a:rPr lang="en-US"/>
              <a:t>In the center you can see the raspberry pi that is part of the electro sense crowd sensing platform.</a:t>
            </a:r>
            <a:endParaRPr/>
          </a:p>
          <a:p>
            <a:pPr indent="0" lvl="0" marL="0" rtl="0" algn="l">
              <a:lnSpc>
                <a:spcPct val="115000"/>
              </a:lnSpc>
              <a:spcBef>
                <a:spcPts val="0"/>
              </a:spcBef>
              <a:spcAft>
                <a:spcPts val="0"/>
              </a:spcAft>
              <a:buClr>
                <a:schemeClr val="dk1"/>
              </a:buClr>
              <a:buSzPts val="1400"/>
              <a:buNone/>
            </a:pPr>
            <a:r>
              <a:rPr lang="en-US"/>
              <a:t>The attacker selects and launches a specific attack targeting the device.</a:t>
            </a:r>
            <a:endParaRPr/>
          </a:p>
          <a:p>
            <a:pPr indent="0" lvl="0" marL="0" rtl="0" algn="l">
              <a:spcBef>
                <a:spcPts val="360"/>
              </a:spcBef>
              <a:spcAft>
                <a:spcPts val="0"/>
              </a:spcAft>
              <a:buClr>
                <a:schemeClr val="dk1"/>
              </a:buClr>
              <a:buSzPts val="1100"/>
              <a:buNone/>
            </a:pPr>
            <a:r>
              <a:rPr lang="en-US"/>
              <a:t>The agent uses the</a:t>
            </a:r>
            <a:r>
              <a:rPr lang="en-US"/>
              <a:t> linux system tools in order to monitor 100 features that represent the current state of the device.</a:t>
            </a:r>
            <a:endParaRPr/>
          </a:p>
          <a:p>
            <a:pPr indent="0" lvl="0" marL="0" rtl="0" algn="l">
              <a:spcBef>
                <a:spcPts val="360"/>
              </a:spcBef>
              <a:spcAft>
                <a:spcPts val="0"/>
              </a:spcAft>
              <a:buClr>
                <a:schemeClr val="dk1"/>
              </a:buClr>
              <a:buSzPts val="1100"/>
              <a:buNone/>
            </a:pPr>
            <a:r>
              <a:rPr lang="en-US"/>
              <a:t>Active malware will alter the features.</a:t>
            </a:r>
            <a:endParaRPr/>
          </a:p>
          <a:p>
            <a:pPr indent="0" lvl="0" marL="0" rtl="0" algn="l">
              <a:spcBef>
                <a:spcPts val="360"/>
              </a:spcBef>
              <a:spcAft>
                <a:spcPts val="0"/>
              </a:spcAft>
              <a:buClr>
                <a:schemeClr val="dk1"/>
              </a:buClr>
              <a:buSzPts val="1100"/>
              <a:buNone/>
            </a:pPr>
            <a:r>
              <a:rPr lang="en-US"/>
              <a:t>The agent goal is to select and deploy the correct MTD in order to mitigate the attack.</a:t>
            </a:r>
            <a:endParaRPr/>
          </a:p>
          <a:p>
            <a:pPr indent="0" lvl="0" marL="0" rtl="0" algn="l">
              <a:spcBef>
                <a:spcPts val="360"/>
              </a:spcBef>
              <a:spcAft>
                <a:spcPts val="0"/>
              </a:spcAft>
              <a:buClr>
                <a:schemeClr val="dk1"/>
              </a:buClr>
              <a:buSzPts val="1400"/>
              <a:buNone/>
            </a:pPr>
            <a:r>
              <a:rPr lang="en-US"/>
              <a:t>The state interpreter is used to generate the feedback signal.</a:t>
            </a:r>
            <a:endParaRPr/>
          </a:p>
          <a:p>
            <a:pPr indent="0" lvl="0" marL="0" rtl="0" algn="l">
              <a:spcBef>
                <a:spcPts val="360"/>
              </a:spcBef>
              <a:spcAft>
                <a:spcPts val="0"/>
              </a:spcAft>
              <a:buClr>
                <a:schemeClr val="dk1"/>
              </a:buClr>
              <a:buSzPts val="1400"/>
              <a:buNone/>
            </a:pPr>
            <a:r>
              <a:rPr lang="en-US"/>
              <a:t>It can classify if the devices current behavior can be considered to be normal or unnormal.</a:t>
            </a:r>
            <a:endParaRPr/>
          </a:p>
          <a:p>
            <a:pPr indent="0" lvl="0" marL="0" rtl="0" algn="l">
              <a:spcBef>
                <a:spcPts val="360"/>
              </a:spcBef>
              <a:spcAft>
                <a:spcPts val="0"/>
              </a:spcAft>
              <a:buClr>
                <a:schemeClr val="dk1"/>
              </a:buClr>
              <a:buSzPts val="1400"/>
              <a:buNone/>
            </a:pPr>
            <a:r>
              <a:rPr lang="en-US"/>
              <a:t>If the current attack was successfully mitigated by the chosen MTD then the agent receives a positive reward.</a:t>
            </a:r>
            <a:endParaRPr/>
          </a:p>
          <a:p>
            <a:pPr indent="0" lvl="0" marL="0" rtl="0" algn="l">
              <a:lnSpc>
                <a:spcPct val="115000"/>
              </a:lnSpc>
              <a:spcBef>
                <a:spcPts val="1100"/>
              </a:spcBef>
              <a:spcAft>
                <a:spcPts val="0"/>
              </a:spcAft>
              <a:buNone/>
            </a:pPr>
            <a:r>
              <a:t/>
            </a:r>
            <a:endParaRPr/>
          </a:p>
          <a:p>
            <a:pPr indent="0" lvl="0" marL="431800" rtl="0" algn="l">
              <a:spcBef>
                <a:spcPts val="110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86" name="Google Shape;186;g216ab127710_1_912: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6ab127710_1_933: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This training training loop already hints that reinforcement learning can be used to solve this task.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a:t>
            </a:r>
            <a:r>
              <a:rPr lang="en-US"/>
              <a:t> goal is to find a mapping between the current state of the device and which MTD should get deployed (called policy Pi)</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So the agent should autonomously learn this probability distribution Pi by interacting with the environment, while trying to </a:t>
            </a:r>
            <a:r>
              <a:rPr lang="en-US" sz="1100"/>
              <a:t>maximize the reward he receives in the long-term.</a:t>
            </a:r>
            <a:endParaRPr sz="1100"/>
          </a:p>
          <a:p>
            <a:pPr indent="0" lvl="0" marL="0" rtl="0" algn="l">
              <a:lnSpc>
                <a:spcPct val="115000"/>
              </a:lnSpc>
              <a:spcBef>
                <a:spcPts val="1100"/>
              </a:spcBef>
              <a:spcAft>
                <a:spcPts val="0"/>
              </a:spcAft>
              <a:buNone/>
            </a:pPr>
            <a:r>
              <a:rPr lang="en-US" sz="1100"/>
              <a:t>If the agent choses the right action to take according to the state of the device then he receives a positive reward and otherwise a negative one.</a:t>
            </a:r>
            <a:endParaRPr sz="1100"/>
          </a:p>
          <a:p>
            <a:pPr indent="0" lvl="0" marL="0" rtl="0" algn="l">
              <a:lnSpc>
                <a:spcPct val="115000"/>
              </a:lnSpc>
              <a:spcBef>
                <a:spcPts val="1100"/>
              </a:spcBef>
              <a:spcAft>
                <a:spcPts val="0"/>
              </a:spcAft>
              <a:buNone/>
            </a:pPr>
            <a:r>
              <a:rPr lang="en-US" sz="1100"/>
              <a:t>If our case, if the correct MTD has been selected keeping the device state normal a reward of +1 is received otherwise negative feedback of -1 is received.</a:t>
            </a:r>
            <a:endParaRPr sz="1100"/>
          </a:p>
          <a:p>
            <a:pPr indent="0" lvl="0" marL="0" rtl="0" algn="l">
              <a:lnSpc>
                <a:spcPct val="115000"/>
              </a:lnSpc>
              <a:spcBef>
                <a:spcPts val="1100"/>
              </a:spcBef>
              <a:spcAft>
                <a:spcPts val="0"/>
              </a:spcAft>
              <a:buNone/>
            </a:pPr>
            <a:r>
              <a:rPr lang="en-US" sz="1100"/>
              <a:t>Hereby the agent is supposed to learn which mtd to select depending on the state of the IoT device (environment) that he is observing. </a:t>
            </a:r>
            <a:endParaRPr sz="1100"/>
          </a:p>
          <a:p>
            <a:pPr indent="0" lvl="0" marL="0" rtl="0" algn="l">
              <a:lnSpc>
                <a:spcPct val="115000"/>
              </a:lnSpc>
              <a:spcBef>
                <a:spcPts val="1100"/>
              </a:spcBef>
              <a:spcAft>
                <a:spcPts val="0"/>
              </a:spcAft>
              <a:buNone/>
            </a:pPr>
            <a:r>
              <a:rPr lang="en-US" sz="1100"/>
              <a:t>Traditional tabular reinforcement learning algorithms like SARSA or Q-learning do not work well in this scenario since the device state is high dimensional (100 features).</a:t>
            </a:r>
            <a:endParaRPr sz="1100"/>
          </a:p>
          <a:p>
            <a:pPr indent="0" lvl="0" marL="0" rtl="0" algn="l">
              <a:lnSpc>
                <a:spcPct val="115000"/>
              </a:lnSpc>
              <a:spcBef>
                <a:spcPts val="1100"/>
              </a:spcBef>
              <a:spcAft>
                <a:spcPts val="0"/>
              </a:spcAft>
              <a:buClr>
                <a:schemeClr val="dk1"/>
              </a:buClr>
              <a:buSzPts val="1100"/>
              <a:buFont typeface="Arial"/>
              <a:buNone/>
            </a:pPr>
            <a:r>
              <a:rPr lang="en-US" sz="1100"/>
              <a:t>Therefore, we are using Deep Q learning in order to approximate the policy via a deep neural network.</a:t>
            </a:r>
            <a:endParaRPr sz="1100"/>
          </a:p>
          <a:p>
            <a:pPr indent="0" lvl="0" marL="0" rtl="0" algn="l">
              <a:lnSpc>
                <a:spcPct val="115000"/>
              </a:lnSpc>
              <a:spcBef>
                <a:spcPts val="1100"/>
              </a:spcBef>
              <a:spcAft>
                <a:spcPts val="0"/>
              </a:spcAft>
              <a:buClr>
                <a:schemeClr val="dk1"/>
              </a:buClr>
              <a:buSzPts val="1100"/>
              <a:buFont typeface="Arial"/>
              <a:buNone/>
            </a:pPr>
            <a:r>
              <a:rPr lang="en-US" sz="1100"/>
              <a:t>The neural network receives the state vector as input and predicts a probability distribution over which actions to take.</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94" name="Google Shape;194;g216ab127710_1_933: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6ab127710_1_1139: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lnSpc>
                <a:spcPct val="115000"/>
              </a:lnSpc>
              <a:spcBef>
                <a:spcPts val="1100"/>
              </a:spcBef>
              <a:spcAft>
                <a:spcPts val="0"/>
              </a:spcAft>
              <a:buNone/>
            </a:pPr>
            <a:r>
              <a:rPr lang="en-US"/>
              <a:t>Let’s take a look at a federated version of the previous architecture.</a:t>
            </a:r>
            <a:endParaRPr/>
          </a:p>
          <a:p>
            <a:pPr indent="0" lvl="0" marL="457200" rtl="0" algn="l">
              <a:lnSpc>
                <a:spcPct val="115000"/>
              </a:lnSpc>
              <a:spcBef>
                <a:spcPts val="1100"/>
              </a:spcBef>
              <a:spcAft>
                <a:spcPts val="0"/>
              </a:spcAft>
              <a:buNone/>
            </a:pPr>
            <a:r>
              <a:rPr lang="en-US"/>
              <a:t>In this case we assume to have n different clients participating in the training process, that are all connected the the coordinating server.</a:t>
            </a:r>
            <a:endParaRPr/>
          </a:p>
          <a:p>
            <a:pPr indent="0" lvl="0" marL="457200" rtl="0" algn="l">
              <a:lnSpc>
                <a:spcPct val="115000"/>
              </a:lnSpc>
              <a:spcBef>
                <a:spcPts val="1100"/>
              </a:spcBef>
              <a:spcAft>
                <a:spcPts val="0"/>
              </a:spcAft>
              <a:buNone/>
            </a:pPr>
            <a:r>
              <a:rPr lang="en-US"/>
              <a:t>The training is performed in multiple rounds and in each round a certain amount of episodes are passed.</a:t>
            </a:r>
            <a:endParaRPr/>
          </a:p>
          <a:p>
            <a:pPr indent="0" lvl="0" marL="457200" rtl="0" algn="l">
              <a:lnSpc>
                <a:spcPct val="115000"/>
              </a:lnSpc>
              <a:spcBef>
                <a:spcPts val="1100"/>
              </a:spcBef>
              <a:spcAft>
                <a:spcPts val="0"/>
              </a:spcAft>
              <a:buNone/>
            </a:pPr>
            <a:r>
              <a:rPr lang="en-US"/>
              <a:t>For example you could do 10 training rounds a 1000 episodes each or 100 rounds a 100 episodes each.</a:t>
            </a:r>
            <a:endParaRPr/>
          </a:p>
          <a:p>
            <a:pPr indent="0" lvl="0" marL="457200" rtl="0" algn="l">
              <a:lnSpc>
                <a:spcPct val="115000"/>
              </a:lnSpc>
              <a:spcBef>
                <a:spcPts val="1100"/>
              </a:spcBef>
              <a:spcAft>
                <a:spcPts val="0"/>
              </a:spcAft>
              <a:buNone/>
            </a:pPr>
            <a:r>
              <a:rPr lang="en-US"/>
              <a:t>Each round follows the same procedure.</a:t>
            </a:r>
            <a:endParaRPr/>
          </a:p>
          <a:p>
            <a:pPr indent="0" lvl="0" marL="457200" rtl="0" algn="l">
              <a:lnSpc>
                <a:spcPct val="115000"/>
              </a:lnSpc>
              <a:spcBef>
                <a:spcPts val="1100"/>
              </a:spcBef>
              <a:spcAft>
                <a:spcPts val="0"/>
              </a:spcAft>
              <a:buNone/>
            </a:pPr>
            <a:r>
              <a:rPr lang="en-US"/>
              <a:t>First of all the coordinating server sends the weights of the current global model to each client.</a:t>
            </a:r>
            <a:endParaRPr/>
          </a:p>
          <a:p>
            <a:pPr indent="0" lvl="0" marL="457200" rtl="0" algn="l">
              <a:lnSpc>
                <a:spcPct val="115000"/>
              </a:lnSpc>
              <a:spcBef>
                <a:spcPts val="1100"/>
              </a:spcBef>
              <a:spcAft>
                <a:spcPts val="0"/>
              </a:spcAft>
              <a:buNone/>
            </a:pPr>
            <a:r>
              <a:rPr lang="en-US"/>
              <a:t>Each client then runs the training for the specified number of episodes.</a:t>
            </a:r>
            <a:endParaRPr/>
          </a:p>
          <a:p>
            <a:pPr indent="0" lvl="0" marL="457200" rtl="0" algn="l">
              <a:lnSpc>
                <a:spcPct val="115000"/>
              </a:lnSpc>
              <a:spcBef>
                <a:spcPts val="1100"/>
              </a:spcBef>
              <a:spcAft>
                <a:spcPts val="0"/>
              </a:spcAft>
              <a:buNone/>
            </a:pPr>
            <a:r>
              <a:rPr lang="en-US"/>
              <a:t>then the weights of each locally updated DQN model is send back to the server.</a:t>
            </a:r>
            <a:endParaRPr/>
          </a:p>
          <a:p>
            <a:pPr indent="0" lvl="0" marL="0" rtl="0" algn="l">
              <a:lnSpc>
                <a:spcPct val="115000"/>
              </a:lnSpc>
              <a:spcBef>
                <a:spcPts val="1100"/>
              </a:spcBef>
              <a:spcAft>
                <a:spcPts val="0"/>
              </a:spcAft>
              <a:buNone/>
            </a:pPr>
            <a:r>
              <a:rPr lang="en-US"/>
              <a:t>	We hope to see a linear decrease in training time with the number of participating clients increasing.</a:t>
            </a:r>
            <a:endParaRPr/>
          </a:p>
          <a:p>
            <a:pPr indent="0" lvl="0" marL="457200" rtl="0" algn="l">
              <a:lnSpc>
                <a:spcPct val="115000"/>
              </a:lnSpc>
              <a:spcBef>
                <a:spcPts val="1100"/>
              </a:spcBef>
              <a:spcAft>
                <a:spcPts val="0"/>
              </a:spcAft>
              <a:buNone/>
            </a:pPr>
            <a:r>
              <a:rPr lang="en-US"/>
              <a:t>Furthermore we would like to decrease the time it takes to learn how to defend agains newly seen </a:t>
            </a:r>
            <a:r>
              <a:rPr lang="en-US"/>
              <a:t>attacks (asuming a suitable MTD for this new attack is available).</a:t>
            </a:r>
            <a:endParaRPr/>
          </a:p>
          <a:p>
            <a:pPr indent="0" lvl="0" marL="457200" rtl="0" algn="l">
              <a:spcBef>
                <a:spcPts val="1100"/>
              </a:spcBef>
              <a:spcAft>
                <a:spcPts val="0"/>
              </a:spcAft>
              <a:buNone/>
            </a:pPr>
            <a:r>
              <a:rPr lang="en-US"/>
              <a:t>Imagine if only one worker sees a and learns how to defend against a specific attack. Will it be possible that he passes on the knowledge onto all other workers and enable them to defend against the attack when encountering it for the first time?</a:t>
            </a:r>
            <a:endParaRPr/>
          </a:p>
          <a:p>
            <a:pPr indent="0" lvl="0" marL="0" rtl="0" algn="l">
              <a:spcBef>
                <a:spcPts val="360"/>
              </a:spcBef>
              <a:spcAft>
                <a:spcPts val="0"/>
              </a:spcAft>
              <a:buNone/>
            </a:pPr>
            <a:r>
              <a:t/>
            </a:r>
            <a:endParaRPr/>
          </a:p>
        </p:txBody>
      </p:sp>
      <p:sp>
        <p:nvSpPr>
          <p:cNvPr id="203" name="Google Shape;203;g216ab127710_1_1139: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6ab127710_1_95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100"/>
              </a:spcBef>
              <a:spcAft>
                <a:spcPts val="0"/>
              </a:spcAft>
              <a:buNone/>
            </a:pPr>
            <a:r>
              <a:rPr lang="en-US" sz="1100"/>
              <a:t>This </a:t>
            </a:r>
            <a:r>
              <a:rPr lang="en-US" sz="1100"/>
              <a:t>architecture</a:t>
            </a:r>
            <a:r>
              <a:rPr lang="en-US" sz="1100"/>
              <a:t> was implemented in our first prototype.</a:t>
            </a:r>
            <a:endParaRPr sz="1100"/>
          </a:p>
          <a:p>
            <a:pPr indent="0" lvl="0" marL="0" rtl="0" algn="l">
              <a:lnSpc>
                <a:spcPct val="115000"/>
              </a:lnSpc>
              <a:spcBef>
                <a:spcPts val="1100"/>
              </a:spcBef>
              <a:spcAft>
                <a:spcPts val="0"/>
              </a:spcAft>
              <a:buNone/>
            </a:pPr>
            <a:r>
              <a:rPr lang="en-US" sz="1100"/>
              <a:t>First of all data was gathered for all different device states (normal behaviour, under attack by each malware).</a:t>
            </a:r>
            <a:endParaRPr sz="1100"/>
          </a:p>
          <a:p>
            <a:pPr indent="0" lvl="0" marL="0" rtl="0" algn="l">
              <a:lnSpc>
                <a:spcPct val="115000"/>
              </a:lnSpc>
              <a:spcBef>
                <a:spcPts val="1100"/>
              </a:spcBef>
              <a:spcAft>
                <a:spcPts val="0"/>
              </a:spcAft>
              <a:buNone/>
            </a:pPr>
            <a:r>
              <a:rPr lang="en-US" sz="1100"/>
              <a:t>A sample was then used to generated episodes from this data.</a:t>
            </a:r>
            <a:endParaRPr sz="1100"/>
          </a:p>
          <a:p>
            <a:pPr indent="0" lvl="0" marL="0" rtl="0" algn="l">
              <a:lnSpc>
                <a:spcPct val="115000"/>
              </a:lnSpc>
              <a:spcBef>
                <a:spcPts val="1100"/>
              </a:spcBef>
              <a:spcAft>
                <a:spcPts val="0"/>
              </a:spcAft>
              <a:buNone/>
            </a:pPr>
            <a:r>
              <a:rPr lang="en-US" sz="1100"/>
              <a:t>So for example if the device was under attack by malware A and the correct MTD was chosen the afterstate would then be normal.</a:t>
            </a:r>
            <a:endParaRPr sz="1100"/>
          </a:p>
          <a:p>
            <a:pPr indent="0" lvl="0" marL="0" rtl="0" algn="l">
              <a:lnSpc>
                <a:spcPct val="115000"/>
              </a:lnSpc>
              <a:spcBef>
                <a:spcPts val="1100"/>
              </a:spcBef>
              <a:spcAft>
                <a:spcPts val="0"/>
              </a:spcAft>
              <a:buNone/>
            </a:pPr>
            <a:r>
              <a:rPr lang="en-US" sz="1100"/>
              <a:t>Since every State-MTD combination is known with perfect certainty this prototype acts as a baseline </a:t>
            </a:r>
            <a:r>
              <a:rPr lang="en-US" sz="1100"/>
              <a:t>under</a:t>
            </a:r>
            <a:r>
              <a:rPr lang="en-US" sz="1100"/>
              <a:t> ideal conditions.</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50" name="Google Shape;250;g216ab127710_1_95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6ab127710_1_1297: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16ab127710_1_1297: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As you can see the average received reward per episode increases episode by episode.</a:t>
            </a:r>
            <a:endParaRPr/>
          </a:p>
          <a:p>
            <a:pPr indent="0" lvl="0" marL="0" rtl="0" algn="l">
              <a:spcBef>
                <a:spcPts val="360"/>
              </a:spcBef>
              <a:spcAft>
                <a:spcPts val="0"/>
              </a:spcAft>
              <a:buNone/>
            </a:pPr>
            <a:r>
              <a:rPr lang="en-US"/>
              <a:t>During this process the epsilon is also constantly decreasing.</a:t>
            </a:r>
            <a:endParaRPr/>
          </a:p>
          <a:p>
            <a:pPr indent="0" lvl="0" marL="0" rtl="0" algn="l">
              <a:spcBef>
                <a:spcPts val="360"/>
              </a:spcBef>
              <a:spcAft>
                <a:spcPts val="0"/>
              </a:spcAft>
              <a:buNone/>
            </a:pPr>
            <a:r>
              <a:rPr lang="en-US"/>
              <a:t>The lower epsilon the higher is the likelihood of favoring exploitation over exploration, meaning the greedy action will get selected.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As you can see on</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17500" lvl="0" marL="457200" rtl="0" algn="l">
              <a:spcBef>
                <a:spcPts val="360"/>
              </a:spcBef>
              <a:spcAft>
                <a:spcPts val="0"/>
              </a:spcAft>
              <a:buSzPts val="1400"/>
              <a:buChar char="-"/>
            </a:pPr>
            <a:r>
              <a:rPr lang="en-US"/>
              <a:t>and then motivate what are we proposing (mention the limitations of timos work). Then mention what FL can help to improve the limitations of the previous work. Then </a:t>
            </a:r>
            <a:r>
              <a:rPr lang="en-US"/>
              <a:t>objectives. </a:t>
            </a:r>
            <a:r>
              <a:rPr lang="en-US"/>
              <a:t>Then literature review. Then talk about our specific scenario. </a:t>
            </a:r>
            <a:endParaRPr/>
          </a:p>
          <a:p>
            <a:pPr indent="0" lvl="0" marL="457200" rtl="0" algn="l">
              <a:spcBef>
                <a:spcPts val="360"/>
              </a:spcBef>
              <a:spcAft>
                <a:spcPts val="0"/>
              </a:spcAft>
              <a:buNone/>
            </a:pPr>
            <a:r>
              <a:t/>
            </a:r>
            <a:endParaRPr/>
          </a:p>
          <a:p>
            <a:pPr indent="-317500" lvl="0" marL="457200" rtl="0" algn="l">
              <a:spcBef>
                <a:spcPts val="360"/>
              </a:spcBef>
              <a:spcAft>
                <a:spcPts val="0"/>
              </a:spcAft>
              <a:buSzPts val="1400"/>
              <a:buChar char="-"/>
            </a:pPr>
            <a:r>
              <a:rPr lang="en-US"/>
              <a:t>Mention in the related work that timo already worked on this</a:t>
            </a:r>
            <a:endParaRPr/>
          </a:p>
          <a:p>
            <a:pPr indent="-317500" lvl="0" marL="457200" rtl="0" algn="l">
              <a:spcBef>
                <a:spcPts val="0"/>
              </a:spcBef>
              <a:spcAft>
                <a:spcPts val="0"/>
              </a:spcAft>
              <a:buSzPts val="1400"/>
              <a:buChar char="-"/>
            </a:pPr>
            <a:r>
              <a:rPr lang="en-US"/>
              <a:t>Present the objectives after the literature review. (indicate what is old, what is new and what we want to solve)</a:t>
            </a:r>
            <a:endParaRPr/>
          </a:p>
          <a:p>
            <a:pPr indent="-317500" lvl="0" marL="457200" rtl="0" algn="l">
              <a:spcBef>
                <a:spcPts val="0"/>
              </a:spcBef>
              <a:spcAft>
                <a:spcPts val="0"/>
              </a:spcAft>
              <a:buSzPts val="1400"/>
              <a:buChar char="-"/>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Intro Background</a:t>
            </a:r>
            <a:endParaRPr/>
          </a:p>
          <a:p>
            <a:pPr indent="0" lvl="0" marL="0" rtl="0" algn="l">
              <a:spcBef>
                <a:spcPts val="360"/>
              </a:spcBef>
              <a:spcAft>
                <a:spcPts val="0"/>
              </a:spcAft>
              <a:buNone/>
            </a:pPr>
            <a:r>
              <a:rPr lang="en-US"/>
              <a:t>Related Work</a:t>
            </a:r>
            <a:endParaRPr/>
          </a:p>
          <a:p>
            <a:pPr indent="0" lvl="0" marL="0" rtl="0" algn="l">
              <a:spcBef>
                <a:spcPts val="360"/>
              </a:spcBef>
              <a:spcAft>
                <a:spcPts val="0"/>
              </a:spcAft>
              <a:buNone/>
            </a:pPr>
            <a:r>
              <a:rPr lang="en-US"/>
              <a:t>Contributions</a:t>
            </a:r>
            <a:endParaRPr/>
          </a:p>
          <a:p>
            <a:pPr indent="0" lvl="0" marL="0" rtl="0" algn="l">
              <a:spcBef>
                <a:spcPts val="360"/>
              </a:spcBef>
              <a:spcAft>
                <a:spcPts val="0"/>
              </a:spcAft>
              <a:buNone/>
            </a:pPr>
            <a:r>
              <a:rPr lang="en-US"/>
              <a:t>Results</a:t>
            </a:r>
            <a:endParaRPr/>
          </a:p>
          <a:p>
            <a:pPr indent="0" lvl="0" marL="457200" rtl="0" algn="l">
              <a:spcBef>
                <a:spcPts val="360"/>
              </a:spcBef>
              <a:spcAft>
                <a:spcPts val="0"/>
              </a:spcAft>
              <a:buNone/>
            </a:pPr>
            <a:r>
              <a:t/>
            </a:r>
            <a:endParaRPr/>
          </a:p>
        </p:txBody>
      </p:sp>
      <p:sp>
        <p:nvSpPr>
          <p:cNvPr id="257" name="Google Shape;257;g216ab127710_1_1297: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6ab127710_1_1316: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6ab127710_1_1316: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n-US"/>
              <a:t>This concludes my presentation and I am happy to answer your questions now.</a:t>
            </a:r>
            <a:endParaRPr/>
          </a:p>
        </p:txBody>
      </p:sp>
      <p:sp>
        <p:nvSpPr>
          <p:cNvPr id="269" name="Google Shape;269;g216ab127710_1_1316: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6ab127710_1_123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6ab127710_1_123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276" name="Google Shape;276;g216ab127710_1_1235: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6ab127710_1_86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We use linux system </a:t>
            </a:r>
            <a:r>
              <a:rPr lang="en-US"/>
              <a:t>tools in order to monitor 100 features that represent the current state of the device.</a:t>
            </a:r>
            <a:endParaRPr/>
          </a:p>
          <a:p>
            <a:pPr indent="0" lvl="0" marL="0" rtl="0" algn="l">
              <a:spcBef>
                <a:spcPts val="360"/>
              </a:spcBef>
              <a:spcAft>
                <a:spcPts val="0"/>
              </a:spcAft>
              <a:buNone/>
            </a:pPr>
            <a:r>
              <a:rPr lang="en-US"/>
              <a:t>Active malware will alter the features.</a:t>
            </a:r>
            <a:endParaRPr/>
          </a:p>
          <a:p>
            <a:pPr indent="0" lvl="0" marL="0" rtl="0" algn="l">
              <a:spcBef>
                <a:spcPts val="360"/>
              </a:spcBef>
              <a:spcAft>
                <a:spcPts val="0"/>
              </a:spcAft>
              <a:buNone/>
            </a:pPr>
            <a:r>
              <a:rPr lang="en-US"/>
              <a:t>Our goal is it to select and deploy the correct MTD in order to mitigate the attack.</a:t>
            </a:r>
            <a:endParaRPr/>
          </a:p>
          <a:p>
            <a:pPr indent="0" lvl="0" marL="0" rtl="0" algn="l">
              <a:spcBef>
                <a:spcPts val="360"/>
              </a:spcBef>
              <a:spcAft>
                <a:spcPts val="0"/>
              </a:spcAft>
              <a:buNone/>
            </a:pPr>
            <a:r>
              <a:rPr lang="en-US"/>
              <a:t>If the current attack was successfully mitigated by the chosen MTD then the agent receives a positive reward.</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81" name="Google Shape;281;g216ab127710_1_86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6ab127710_1_284: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317500" lvl="0" marL="457200" rtl="0" algn="l">
              <a:spcBef>
                <a:spcPts val="360"/>
              </a:spcBef>
              <a:spcAft>
                <a:spcPts val="0"/>
              </a:spcAft>
              <a:buSzPts val="1400"/>
              <a:buChar char="●"/>
            </a:pPr>
            <a:r>
              <a:rPr lang="en-US"/>
              <a:t>The goal of their work was to train an optimal control policy for multiple inverted rotary pendulums that were connected via a network and a switch.</a:t>
            </a:r>
            <a:endParaRPr/>
          </a:p>
          <a:p>
            <a:pPr indent="-317500" lvl="0" marL="457200" rtl="0" algn="l">
              <a:spcBef>
                <a:spcPts val="0"/>
              </a:spcBef>
              <a:spcAft>
                <a:spcPts val="0"/>
              </a:spcAft>
              <a:buSzPts val="1400"/>
              <a:buChar char="●"/>
            </a:pPr>
            <a:r>
              <a:rPr lang="en-US"/>
              <a:t>For such tasks where you need to find a non linear and non trivial control strategy it is very beneficial to refine the strategy through trial and error experimentation.</a:t>
            </a:r>
            <a:endParaRPr/>
          </a:p>
          <a:p>
            <a:pPr indent="-317500" lvl="0" marL="457200" rtl="0" algn="l">
              <a:spcBef>
                <a:spcPts val="0"/>
              </a:spcBef>
              <a:spcAft>
                <a:spcPts val="0"/>
              </a:spcAft>
              <a:buSzPts val="1400"/>
              <a:buChar char="●"/>
            </a:pPr>
            <a:r>
              <a:rPr lang="en-US"/>
              <a:t>The emphasize that usually in a domain (e.g a factory) many IoT devices of the same type are usually installed (for example robotic arms that are assembling cars). </a:t>
            </a:r>
            <a:endParaRPr/>
          </a:p>
          <a:p>
            <a:pPr indent="-317500" lvl="0" marL="457200" rtl="0" algn="l">
              <a:spcBef>
                <a:spcPts val="0"/>
              </a:spcBef>
              <a:spcAft>
                <a:spcPts val="0"/>
              </a:spcAft>
              <a:buSzPts val="1400"/>
              <a:buChar char="●"/>
            </a:pPr>
            <a:r>
              <a:rPr lang="en-US"/>
              <a:t> However the physical dynamics are usually slightly different, making it unfeasible to simply copy a mature control policy model to multiple devices. </a:t>
            </a:r>
            <a:endParaRPr/>
          </a:p>
          <a:p>
            <a:pPr indent="-317500" lvl="0" marL="457200" rtl="0" algn="l">
              <a:spcBef>
                <a:spcPts val="0"/>
              </a:spcBef>
              <a:spcAft>
                <a:spcPts val="0"/>
              </a:spcAft>
              <a:buSzPts val="1400"/>
              <a:buChar char="●"/>
            </a:pPr>
            <a:r>
              <a:rPr lang="en-US"/>
              <a:t>The collaboration between the devices can help to learn the optimal control policy faster.</a:t>
            </a:r>
            <a:endParaRPr/>
          </a:p>
          <a:p>
            <a:pPr indent="0" lvl="0" marL="0" rtl="0" algn="l">
              <a:spcBef>
                <a:spcPts val="360"/>
              </a:spcBef>
              <a:spcAft>
                <a:spcPts val="0"/>
              </a:spcAft>
              <a:buNone/>
            </a:pPr>
            <a:r>
              <a:t/>
            </a:r>
            <a:endParaRPr sz="1000"/>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303" name="Google Shape;303;g216ab127710_1_284: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6ab127710_1_857: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6ab127710_1_857: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This is the outline of my presentation.</a:t>
            </a:r>
            <a:endParaRPr/>
          </a:p>
          <a:p>
            <a:pPr indent="0" lvl="0" marL="0" rtl="0" algn="l">
              <a:spcBef>
                <a:spcPts val="360"/>
              </a:spcBef>
              <a:spcAft>
                <a:spcPts val="0"/>
              </a:spcAft>
              <a:buNone/>
            </a:pPr>
            <a:r>
              <a:rPr lang="en-US"/>
              <a:t>First of all i want to talk about the goals and objectives of my master thesis.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Then i will give you an introduction to the necessary </a:t>
            </a:r>
            <a:r>
              <a:rPr lang="en-US"/>
              <a:t>theoretical</a:t>
            </a:r>
            <a:r>
              <a:rPr lang="en-US"/>
              <a:t> background</a:t>
            </a:r>
            <a:endParaRPr/>
          </a:p>
          <a:p>
            <a:pPr indent="0" lvl="0" marL="0" rtl="0" algn="l">
              <a:spcBef>
                <a:spcPts val="360"/>
              </a:spcBef>
              <a:spcAft>
                <a:spcPts val="0"/>
              </a:spcAft>
              <a:buNone/>
            </a:pPr>
            <a:r>
              <a:rPr lang="en-US"/>
              <a:t>and talk about the related work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Afterwards i will introduce you to the the scenario we are dealing with</a:t>
            </a:r>
            <a:endParaRPr/>
          </a:p>
          <a:p>
            <a:pPr indent="0" lvl="0" marL="0" rtl="0" algn="l">
              <a:spcBef>
                <a:spcPts val="360"/>
              </a:spcBef>
              <a:spcAft>
                <a:spcPts val="0"/>
              </a:spcAft>
              <a:buNone/>
            </a:pPr>
            <a:r>
              <a:rPr lang="en-US"/>
              <a:t>and explain how reinforcement learning can be used for mtd selection.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federated learning and reinforcement learning aspects are shown in the proposed system architecture</a:t>
            </a:r>
            <a:endParaRPr/>
          </a:p>
          <a:p>
            <a:pPr indent="0" lvl="0" marL="0" rtl="0" algn="l">
              <a:spcBef>
                <a:spcPts val="360"/>
              </a:spcBef>
              <a:spcAft>
                <a:spcPts val="0"/>
              </a:spcAft>
              <a:buNone/>
            </a:pPr>
            <a:r>
              <a:rPr lang="en-US"/>
              <a:t>which was then implemented as a first prototype.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65" name="Google Shape;65;g216ab127710_1_857: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6ab127710_1_293: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304800" lvl="0" marL="457200" rtl="0" algn="l">
              <a:spcBef>
                <a:spcPts val="360"/>
              </a:spcBef>
              <a:spcAft>
                <a:spcPts val="0"/>
              </a:spcAft>
              <a:buSzPts val="1200"/>
              <a:buChar char="●"/>
            </a:pPr>
            <a:r>
              <a:rPr lang="en-US"/>
              <a:t> In this work a game theoretic model exists, with a set of n servers and a defender and an attacker.</a:t>
            </a:r>
            <a:endParaRPr/>
          </a:p>
          <a:p>
            <a:pPr indent="-304800" lvl="0" marL="457200" rtl="0" algn="l">
              <a:spcBef>
                <a:spcPts val="0"/>
              </a:spcBef>
              <a:spcAft>
                <a:spcPts val="0"/>
              </a:spcAft>
              <a:buSzPts val="1200"/>
              <a:buChar char="●"/>
            </a:pPr>
            <a:r>
              <a:rPr lang="en-US"/>
              <a:t>The goal of the defender is to retain control over the servers and protect them from being taken over by the attacker.</a:t>
            </a:r>
            <a:endParaRPr/>
          </a:p>
          <a:p>
            <a:pPr indent="-304800" lvl="0" marL="457200" rtl="0" algn="l">
              <a:spcBef>
                <a:spcPts val="0"/>
              </a:spcBef>
              <a:spcAft>
                <a:spcPts val="0"/>
              </a:spcAft>
              <a:buSzPts val="1200"/>
              <a:buChar char="●"/>
            </a:pPr>
            <a:r>
              <a:rPr lang="en-US"/>
              <a:t>In this work the attacks are modeled as followed. </a:t>
            </a:r>
            <a:endParaRPr/>
          </a:p>
          <a:p>
            <a:pPr indent="-304800" lvl="0" marL="457200" rtl="0" algn="l">
              <a:spcBef>
                <a:spcPts val="0"/>
              </a:spcBef>
              <a:spcAft>
                <a:spcPts val="0"/>
              </a:spcAft>
              <a:buSzPts val="1200"/>
              <a:buChar char="●"/>
            </a:pPr>
            <a:r>
              <a:rPr lang="en-US"/>
              <a:t>The  adversary can launch a probe against the server at any time, which either compromises the server or increases the success probability of subsequent probes</a:t>
            </a:r>
            <a:endParaRPr/>
          </a:p>
          <a:p>
            <a:pPr indent="-304800" lvl="0" marL="457200" rtl="0" algn="l">
              <a:lnSpc>
                <a:spcPct val="115000"/>
              </a:lnSpc>
              <a:spcBef>
                <a:spcPts val="0"/>
              </a:spcBef>
              <a:spcAft>
                <a:spcPts val="0"/>
              </a:spcAft>
              <a:buClr>
                <a:schemeClr val="dk1"/>
              </a:buClr>
              <a:buSzPts val="1200"/>
              <a:buChar char="●"/>
            </a:pPr>
            <a:r>
              <a:rPr lang="en-US"/>
              <a:t>To keep the servers safe, the defender can “reimage” a server at any time, which takes the server offline for some time, but cancels the adversary’s progress and control.</a:t>
            </a:r>
            <a:endParaRPr/>
          </a:p>
          <a:p>
            <a:pPr indent="-304800" lvl="0" marL="457200" rtl="0" algn="l">
              <a:lnSpc>
                <a:spcPct val="115000"/>
              </a:lnSpc>
              <a:spcBef>
                <a:spcPts val="0"/>
              </a:spcBef>
              <a:spcAft>
                <a:spcPts val="0"/>
              </a:spcAft>
              <a:buClr>
                <a:schemeClr val="dk1"/>
              </a:buClr>
              <a:buSzPts val="1200"/>
              <a:buChar char="●"/>
            </a:pPr>
            <a:r>
              <a:rPr lang="en-US"/>
              <a:t>The use Deep-Q-Learning to find optimal strategies for defenders in this moving target defense model</a:t>
            </a:r>
            <a:endParaRPr/>
          </a:p>
          <a:p>
            <a:pPr indent="-304800" lvl="0" marL="457200" rtl="0" algn="l">
              <a:lnSpc>
                <a:spcPct val="115000"/>
              </a:lnSpc>
              <a:spcBef>
                <a:spcPts val="0"/>
              </a:spcBef>
              <a:spcAft>
                <a:spcPts val="0"/>
              </a:spcAft>
              <a:buClr>
                <a:schemeClr val="dk1"/>
              </a:buClr>
              <a:buSzPts val="1200"/>
              <a:buChar char="●"/>
            </a:pPr>
            <a:r>
              <a:rPr lang="en-US"/>
              <a:t>. The policies found using Deep-Q-Learning outperform heuristic and random strategies.</a:t>
            </a:r>
            <a:endParaRPr/>
          </a:p>
          <a:p>
            <a:pPr indent="-304800" lvl="0" marL="457200" rtl="0" algn="l">
              <a:lnSpc>
                <a:spcPct val="115000"/>
              </a:lnSpc>
              <a:spcBef>
                <a:spcPts val="0"/>
              </a:spcBef>
              <a:spcAft>
                <a:spcPts val="0"/>
              </a:spcAft>
              <a:buClr>
                <a:schemeClr val="dk1"/>
              </a:buClr>
              <a:buSzPts val="1200"/>
              <a:buChar char="●"/>
            </a:pPr>
            <a:r>
              <a:rPr lang="en-US"/>
              <a:t> It was proven that finding such policies is computationally feasible even in analytically complex environments.</a:t>
            </a:r>
            <a:endParaRPr/>
          </a:p>
          <a:p>
            <a:pPr indent="-304800" lvl="0" marL="457200" rtl="0" algn="l">
              <a:lnSpc>
                <a:spcPct val="115000"/>
              </a:lnSpc>
              <a:spcBef>
                <a:spcPts val="0"/>
              </a:spcBef>
              <a:spcAft>
                <a:spcPts val="0"/>
              </a:spcAft>
              <a:buClr>
                <a:schemeClr val="dk1"/>
              </a:buClr>
              <a:buSzPts val="1200"/>
              <a:buChar char="●"/>
            </a:pPr>
            <a:r>
              <a:rPr lang="en-US"/>
              <a:t> However, the experiments only consider a single defending agent in a synthetic environment.</a:t>
            </a:r>
            <a:endParaRPr/>
          </a:p>
          <a:p>
            <a:pPr indent="0" lvl="0" marL="0" rtl="0" algn="l">
              <a:spcBef>
                <a:spcPts val="1200"/>
              </a:spcBef>
              <a:spcAft>
                <a:spcPts val="0"/>
              </a:spcAft>
              <a:buNone/>
            </a:pPr>
            <a:r>
              <a:t/>
            </a:r>
            <a:endParaRPr sz="1000"/>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311" name="Google Shape;311;g216ab127710_1_293: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6ab127710_1_1133: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6ab127710_1_1133: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360"/>
              </a:spcBef>
              <a:spcAft>
                <a:spcPts val="0"/>
              </a:spcAft>
              <a:buNone/>
            </a:pPr>
            <a:r>
              <a:t/>
            </a:r>
            <a:endParaRPr/>
          </a:p>
        </p:txBody>
      </p:sp>
      <p:sp>
        <p:nvSpPr>
          <p:cNvPr id="319" name="Google Shape;319;g216ab127710_1_1133: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6ab127710_1_126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6ab127710_1_126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360"/>
              </a:spcBef>
              <a:spcAft>
                <a:spcPts val="0"/>
              </a:spcAft>
              <a:buNone/>
            </a:pPr>
            <a:r>
              <a:t/>
            </a:r>
            <a:endParaRPr/>
          </a:p>
        </p:txBody>
      </p:sp>
      <p:sp>
        <p:nvSpPr>
          <p:cNvPr id="326" name="Google Shape;326;g216ab127710_1_1265: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6ab127710_1_580:notes"/>
          <p:cNvSpPr/>
          <p:nvPr>
            <p:ph idx="2" type="sldImg"/>
          </p:nvPr>
        </p:nvSpPr>
        <p:spPr>
          <a:xfrm>
            <a:off x="355763" y="651510"/>
            <a:ext cx="5689800" cy="32577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6ab127710_1_580:notes"/>
          <p:cNvSpPr txBox="1"/>
          <p:nvPr>
            <p:ph idx="1" type="body"/>
          </p:nvPr>
        </p:nvSpPr>
        <p:spPr>
          <a:xfrm>
            <a:off x="640080" y="4126230"/>
            <a:ext cx="5120700" cy="39090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As we can see according to the achieved performance of the RL agent, it is able to select the right MTD with high success rate.</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Some malware (e.g ransomware or data leaking malware) alters the behaviour of the device a lot and</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Thus it is easier to be recognized by the anomaly detection as malicious behaviour.</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The rootkit is harder to detect since it does not really alter the normal device behaviour that much </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and thus is not often recognized as unnormal behavour.</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And then no MTD is deployed.</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=&gt; Anomaly detection on device state is critical to success</a:t>
            </a:r>
            <a:endParaRPr sz="1300">
              <a:latin typeface="Quattrocento Sans"/>
              <a:ea typeface="Quattrocento Sans"/>
              <a:cs typeface="Quattrocento Sans"/>
              <a:sym typeface="Quattrocento Sans"/>
            </a:endParaRPr>
          </a:p>
          <a:p>
            <a:pPr indent="0" lvl="0" marL="0" rtl="0" algn="l">
              <a:spcBef>
                <a:spcPts val="360"/>
              </a:spcBef>
              <a:spcAft>
                <a:spcPts val="0"/>
              </a:spcAft>
              <a:buNone/>
            </a:pPr>
            <a:r>
              <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Another issue that Timo Mentions in the end of his work is that “the time required to learn how to defend against new unseen attacks migh impair viability”</a:t>
            </a:r>
            <a:endParaRPr sz="1300">
              <a:latin typeface="Quattrocento Sans"/>
              <a:ea typeface="Quattrocento Sans"/>
              <a:cs typeface="Quattrocento Sans"/>
              <a:sym typeface="Quattrocento Sans"/>
            </a:endParaRPr>
          </a:p>
          <a:p>
            <a:pPr indent="0" lvl="0" marL="0" rtl="0" algn="l">
              <a:spcBef>
                <a:spcPts val="360"/>
              </a:spcBef>
              <a:spcAft>
                <a:spcPts val="0"/>
              </a:spcAft>
              <a:buNone/>
            </a:pPr>
            <a:r>
              <a:rPr lang="en-US" sz="1300">
                <a:latin typeface="Quattrocento Sans"/>
                <a:ea typeface="Quattrocento Sans"/>
                <a:cs typeface="Quattrocento Sans"/>
                <a:sym typeface="Quattrocento Sans"/>
              </a:rPr>
              <a:t>Therefore, we would like to see if we could decrease this learning time or transfer the knowledge between devices.</a:t>
            </a:r>
            <a:endParaRPr sz="1300">
              <a:latin typeface="Quattrocento Sans"/>
              <a:ea typeface="Quattrocento Sans"/>
              <a:cs typeface="Quattrocento Sans"/>
              <a:sym typeface="Quattrocento Sans"/>
            </a:endParaRPr>
          </a:p>
          <a:p>
            <a:pPr indent="0" lvl="0" marL="0" rtl="0" algn="l">
              <a:spcBef>
                <a:spcPts val="360"/>
              </a:spcBef>
              <a:spcAft>
                <a:spcPts val="0"/>
              </a:spcAft>
              <a:buNone/>
            </a:pPr>
            <a:r>
              <a:t/>
            </a:r>
            <a:endParaRPr sz="1300">
              <a:latin typeface="Quattrocento Sans"/>
              <a:ea typeface="Quattrocento Sans"/>
              <a:cs typeface="Quattrocento Sans"/>
              <a:sym typeface="Quattrocento Sans"/>
            </a:endParaRPr>
          </a:p>
          <a:p>
            <a:pPr indent="0" lvl="0" marL="0" rtl="0" algn="l">
              <a:spcBef>
                <a:spcPts val="360"/>
              </a:spcBef>
              <a:spcAft>
                <a:spcPts val="0"/>
              </a:spcAft>
              <a:buNone/>
            </a:pPr>
            <a:r>
              <a:t/>
            </a:r>
            <a:endParaRPr sz="1300">
              <a:latin typeface="Quattrocento Sans"/>
              <a:ea typeface="Quattrocento Sans"/>
              <a:cs typeface="Quattrocento Sans"/>
              <a:sym typeface="Quattrocento Sans"/>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6ab127710_1_1459: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6ab127710_1_1459: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So first of all i had to analyse the current state of IoT security.</a:t>
            </a:r>
            <a:endParaRPr/>
          </a:p>
          <a:p>
            <a:pPr indent="0" lvl="0" marL="0" rtl="0" algn="l">
              <a:spcBef>
                <a:spcPts val="360"/>
              </a:spcBef>
              <a:spcAft>
                <a:spcPts val="0"/>
              </a:spcAft>
              <a:buNone/>
            </a:pPr>
            <a:r>
              <a:rPr lang="en-US"/>
              <a:t>While doing so i checked which works were making use of Moving Target Defense, Federated Learning or Reinforcement Learning.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Based on the findings a federated reinforcement system capable of learning to select the correct mtd has to be designed.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prototypcial implementation of this architecture is then supposed to be evaluated in a real world scenario.</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72" name="Google Shape;72;g216ab127710_1_1459: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6ab127710_1_24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457200" rtl="0" algn="l">
              <a:spcBef>
                <a:spcPts val="0"/>
              </a:spcBef>
              <a:spcAft>
                <a:spcPts val="0"/>
              </a:spcAft>
              <a:buClr>
                <a:schemeClr val="dk1"/>
              </a:buClr>
              <a:buSzPts val="1100"/>
              <a:buFont typeface="Arial"/>
              <a:buNone/>
            </a:pPr>
            <a:r>
              <a:rPr lang="en-US"/>
              <a:t>F</a:t>
            </a:r>
            <a:r>
              <a:rPr lang="en-US"/>
              <a:t>irst of all, let’s explore why security in the context of IoT is such a complex issue.</a:t>
            </a:r>
            <a:endParaRPr/>
          </a:p>
          <a:p>
            <a:pPr indent="0" lvl="0" marL="45720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chemeClr val="dk1"/>
              </a:buClr>
              <a:buSzPts val="1200"/>
              <a:buAutoNum type="arabicPeriod"/>
            </a:pPr>
            <a:r>
              <a:rPr lang="en-US"/>
              <a:t>The Internet of Things has seen an explosion in the number of devices in recent years.</a:t>
            </a:r>
            <a:endParaRPr/>
          </a:p>
          <a:p>
            <a:pPr indent="0" lvl="0" marL="457200" rtl="0" algn="l">
              <a:spcBef>
                <a:spcPts val="0"/>
              </a:spcBef>
              <a:spcAft>
                <a:spcPts val="0"/>
              </a:spcAft>
              <a:buClr>
                <a:schemeClr val="dk1"/>
              </a:buClr>
              <a:buSzPts val="1100"/>
              <a:buFont typeface="Arial"/>
              <a:buNone/>
            </a:pPr>
            <a:r>
              <a:rPr lang="en-US"/>
              <a:t>The majority of these devices are consumer grade and rather cheap.</a:t>
            </a:r>
            <a:endParaRPr/>
          </a:p>
          <a:p>
            <a:pPr indent="457200" lvl="0" marL="0" rtl="0" algn="l">
              <a:spcBef>
                <a:spcPts val="0"/>
              </a:spcBef>
              <a:spcAft>
                <a:spcPts val="0"/>
              </a:spcAft>
              <a:buNone/>
            </a:pPr>
            <a:r>
              <a:rPr lang="en-US"/>
              <a:t>According to Statista in 2023, there is 15 billion IoT devices on the planet right now, (already more than humans on the planet)</a:t>
            </a:r>
            <a:endParaRPr/>
          </a:p>
          <a:p>
            <a:pPr indent="0" lvl="0" marL="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chemeClr val="dk1"/>
              </a:buClr>
              <a:buSzPts val="1200"/>
              <a:buAutoNum type="arabicPeriod"/>
            </a:pPr>
            <a:r>
              <a:rPr lang="en-US"/>
              <a:t>N</a:t>
            </a:r>
            <a:r>
              <a:rPr lang="en-US"/>
              <a:t>ot every vendor sees the necessity to spend a lot of money on security, </a:t>
            </a:r>
            <a:endParaRPr/>
          </a:p>
          <a:p>
            <a:pPr indent="457200" lvl="0" marL="0" rtl="0" algn="l">
              <a:spcBef>
                <a:spcPts val="0"/>
              </a:spcBef>
              <a:spcAft>
                <a:spcPts val="0"/>
              </a:spcAft>
              <a:buClr>
                <a:schemeClr val="dk1"/>
              </a:buClr>
              <a:buSzPts val="1100"/>
              <a:buFont typeface="Arial"/>
              <a:buNone/>
            </a:pPr>
            <a:r>
              <a:rPr lang="en-US"/>
              <a:t>since the individual device should be affordable for end customers.</a:t>
            </a:r>
            <a:endParaRPr/>
          </a:p>
          <a:p>
            <a:pPr indent="457200" lvl="0" marL="0" rtl="0" algn="l">
              <a:spcBef>
                <a:spcPts val="0"/>
              </a:spcBef>
              <a:spcAft>
                <a:spcPts val="0"/>
              </a:spcAft>
              <a:buNone/>
            </a:pPr>
            <a:r>
              <a:rPr lang="en-US"/>
              <a:t>Therefore, many IoT devices are already unsecure design.</a:t>
            </a:r>
            <a:endParaRPr/>
          </a:p>
          <a:p>
            <a:pPr indent="457200" lvl="0" marL="0" rtl="0" algn="l">
              <a:spcBef>
                <a:spcPts val="0"/>
              </a:spcBef>
              <a:spcAft>
                <a:spcPts val="0"/>
              </a:spcAft>
              <a:buClr>
                <a:schemeClr val="dk1"/>
              </a:buClr>
              <a:buSzPts val="1100"/>
              <a:buFont typeface="Arial"/>
              <a:buNone/>
            </a:pPr>
            <a:r>
              <a:rPr lang="en-US"/>
              <a:t>This is amplified by the low IT security knowledge of end customers.</a:t>
            </a:r>
            <a:endParaRPr/>
          </a:p>
          <a:p>
            <a:pPr indent="457200" lvl="0" marL="0" rtl="0" algn="l">
              <a:spcBef>
                <a:spcPts val="0"/>
              </a:spcBef>
              <a:spcAft>
                <a:spcPts val="0"/>
              </a:spcAft>
              <a:buClr>
                <a:schemeClr val="dk1"/>
              </a:buClr>
              <a:buSzPts val="1100"/>
              <a:buFont typeface="Arial"/>
              <a:buNone/>
            </a:pPr>
            <a:r>
              <a:t/>
            </a:r>
            <a:endParaRPr/>
          </a:p>
          <a:p>
            <a:pPr indent="-304800" lvl="0" marL="457200" rtl="0" algn="l">
              <a:lnSpc>
                <a:spcPct val="115000"/>
              </a:lnSpc>
              <a:spcBef>
                <a:spcPts val="1200"/>
              </a:spcBef>
              <a:spcAft>
                <a:spcPts val="0"/>
              </a:spcAft>
              <a:buClr>
                <a:schemeClr val="dk1"/>
              </a:buClr>
              <a:buSzPts val="1200"/>
              <a:buAutoNum type="arabicPeriod"/>
            </a:pPr>
            <a:r>
              <a:rPr lang="en-US"/>
              <a:t>Due to the high number of devices, devices types, models, manufacturers and technologies in use, Iot security is very difficult. The mirai botnet from 2016, was created by simply targeting IoT devices (like IP cameras) and trying out if the standard admin name and password have been changed or not. It is estimated that around 500.000 devices were captured by this simple approach and the botnet was then used to launch DDoS attacks on multiple targets. One attack was powerful enough to take down a DNS service, making websites like Twitter and Github unavailable via DNS for some hours.</a:t>
            </a:r>
            <a:endParaRPr/>
          </a:p>
          <a:p>
            <a:pPr indent="0" lvl="0" marL="0" rtl="0" algn="l">
              <a:lnSpc>
                <a:spcPct val="115000"/>
              </a:lnSpc>
              <a:spcBef>
                <a:spcPts val="1200"/>
              </a:spcBef>
              <a:spcAft>
                <a:spcPts val="0"/>
              </a:spcAft>
              <a:buNone/>
            </a:pPr>
            <a:r>
              <a:t/>
            </a:r>
            <a:endParaRPr/>
          </a:p>
          <a:p>
            <a:pPr indent="-317500" lvl="0" marL="457200" rtl="0" algn="l">
              <a:lnSpc>
                <a:spcPct val="115000"/>
              </a:lnSpc>
              <a:spcBef>
                <a:spcPts val="1200"/>
              </a:spcBef>
              <a:spcAft>
                <a:spcPts val="0"/>
              </a:spcAft>
              <a:buClr>
                <a:schemeClr val="dk1"/>
              </a:buClr>
              <a:buSzPts val="1400"/>
              <a:buAutoNum type="arabicPeriod"/>
            </a:pPr>
            <a:r>
              <a:rPr lang="en-US"/>
              <a:t>This work is using Raspberry Pis that are configured to be sensors in the Electro Sense crowd sensing network as an exemplary IoT device.</a:t>
            </a:r>
            <a:endParaRPr/>
          </a:p>
          <a:p>
            <a:pPr indent="0" lvl="0" marL="0" rtl="0" algn="l">
              <a:spcBef>
                <a:spcPts val="120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360"/>
              </a:spcBef>
              <a:spcAft>
                <a:spcPts val="0"/>
              </a:spcAft>
              <a:buNone/>
            </a:pPr>
            <a:r>
              <a:t/>
            </a:r>
            <a:endParaRPr/>
          </a:p>
        </p:txBody>
      </p:sp>
      <p:sp>
        <p:nvSpPr>
          <p:cNvPr id="78" name="Google Shape;78;g216ab127710_1_24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6ab127710_1_796: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6ab127710_1_796: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Much could be done in order to make IoT devices more secure (for example forcing the user to change the default username and password or already shipping the device with randomized credentials).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But e</a:t>
            </a:r>
            <a:r>
              <a:rPr lang="en-US"/>
              <a:t>ven if more effort is spend on making these devices more secure, perfect security will never be reached.</a:t>
            </a:r>
            <a:endParaRPr/>
          </a:p>
          <a:p>
            <a:pPr indent="0" lvl="0" marL="0" rtl="0" algn="l">
              <a:spcBef>
                <a:spcPts val="360"/>
              </a:spcBef>
              <a:spcAft>
                <a:spcPts val="0"/>
              </a:spcAft>
              <a:buNone/>
            </a:pPr>
            <a:r>
              <a:rPr lang="en-US"/>
              <a:t>Not every attack (for example the ones using zero day exploits) can be stopped right at the system boundary.</a:t>
            </a:r>
            <a:endParaRPr/>
          </a:p>
          <a:p>
            <a:pPr indent="0" lvl="0" marL="0" rtl="0" algn="l">
              <a:spcBef>
                <a:spcPts val="360"/>
              </a:spcBef>
              <a:spcAft>
                <a:spcPts val="0"/>
              </a:spcAft>
              <a:buNone/>
            </a:pPr>
            <a:r>
              <a:rPr lang="en-US"/>
              <a:t>Therefore, IT security needs to think about defense-in-depth.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Each device has certain attack surface that attackers need to break through at a certain point.</a:t>
            </a:r>
            <a:endParaRPr/>
          </a:p>
          <a:p>
            <a:pPr indent="0" lvl="0" marL="0" rtl="0" algn="l">
              <a:spcBef>
                <a:spcPts val="360"/>
              </a:spcBef>
              <a:spcAft>
                <a:spcPts val="0"/>
              </a:spcAft>
              <a:buNone/>
            </a:pPr>
            <a:r>
              <a:rPr lang="en-US"/>
              <a:t>The attack surface is mostly static since (ip adresses, port numbers, installed software versions)  does not frequently change.</a:t>
            </a:r>
            <a:endParaRPr/>
          </a:p>
          <a:p>
            <a:pPr indent="0" lvl="0" marL="0" rtl="0" algn="l">
              <a:spcBef>
                <a:spcPts val="360"/>
              </a:spcBef>
              <a:spcAft>
                <a:spcPts val="0"/>
              </a:spcAft>
              <a:buNone/>
            </a:pPr>
            <a:r>
              <a:rPr lang="en-US"/>
              <a:t>The attacker can take his time to gather enough data, plan  and then execute his attack.</a:t>
            </a:r>
            <a:endParaRPr/>
          </a:p>
          <a:p>
            <a:pPr indent="0" lvl="0" marL="0" rtl="0" algn="l">
              <a:lnSpc>
                <a:spcPct val="115000"/>
              </a:lnSpc>
              <a:spcBef>
                <a:spcPts val="1100"/>
              </a:spcBef>
              <a:spcAft>
                <a:spcPts val="0"/>
              </a:spcAft>
              <a:buNone/>
            </a:pPr>
            <a:r>
              <a:rPr lang="en-US" sz="1100"/>
              <a:t>The idea of Moving Target Defense (MTD) is to thwart off adversaries by proactively or reactively altering the attack surface of the target device.</a:t>
            </a:r>
            <a:endParaRPr sz="1100"/>
          </a:p>
          <a:p>
            <a:pPr indent="0" lvl="0" marL="0" rtl="0" algn="l">
              <a:lnSpc>
                <a:spcPct val="115000"/>
              </a:lnSpc>
              <a:spcBef>
                <a:spcPts val="1100"/>
              </a:spcBef>
              <a:spcAft>
                <a:spcPts val="0"/>
              </a:spcAft>
              <a:buClr>
                <a:schemeClr val="dk1"/>
              </a:buClr>
              <a:buSzPts val="1100"/>
              <a:buFont typeface="Arial"/>
              <a:buNone/>
            </a:pPr>
            <a:r>
              <a:rPr lang="en-US" sz="1100"/>
              <a:t>In order to design an MTD you need to specify what parameters to change as well as when and how to change them.</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b="1" sz="1100"/>
          </a:p>
          <a:p>
            <a:pPr indent="0" lvl="0" marL="0" rtl="0" algn="l">
              <a:lnSpc>
                <a:spcPct val="115000"/>
              </a:lnSpc>
              <a:spcBef>
                <a:spcPts val="1100"/>
              </a:spcBef>
              <a:spcAft>
                <a:spcPts val="0"/>
              </a:spcAft>
              <a:buClr>
                <a:schemeClr val="dk1"/>
              </a:buClr>
              <a:buSzPts val="1000"/>
              <a:buFont typeface="Arial"/>
              <a:buNone/>
            </a:pPr>
            <a:r>
              <a:t/>
            </a:r>
            <a:endParaRPr sz="1100"/>
          </a:p>
          <a:p>
            <a:pPr indent="0" lvl="0" marL="0" rtl="0" algn="l">
              <a:lnSpc>
                <a:spcPct val="115000"/>
              </a:lnSpc>
              <a:spcBef>
                <a:spcPts val="1100"/>
              </a:spcBef>
              <a:spcAft>
                <a:spcPts val="0"/>
              </a:spcAft>
              <a:buClr>
                <a:schemeClr val="dk1"/>
              </a:buClr>
              <a:buSzPts val="10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000"/>
              <a:buFont typeface="Arial"/>
              <a:buNone/>
            </a:pPr>
            <a:r>
              <a:t/>
            </a:r>
            <a:endParaRPr sz="1100"/>
          </a:p>
          <a:p>
            <a:pPr indent="0" lvl="0" marL="0" rtl="0" algn="l">
              <a:spcBef>
                <a:spcPts val="110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96" name="Google Shape;96;g216ab127710_1_796: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6ab127710_1_1475: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6ab127710_1_1475: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100"/>
              </a:spcBef>
              <a:spcAft>
                <a:spcPts val="0"/>
              </a:spcAft>
              <a:buNone/>
            </a:pPr>
            <a:r>
              <a:rPr lang="en-US"/>
              <a:t>Although i assume most of you are </a:t>
            </a:r>
            <a:r>
              <a:rPr lang="en-US"/>
              <a:t>familiar</a:t>
            </a:r>
            <a:r>
              <a:rPr lang="en-US"/>
              <a:t> with the basic idea behind reinforcement learning i will give a quick introduction.</a:t>
            </a:r>
            <a:endParaRPr/>
          </a:p>
          <a:p>
            <a:pPr indent="0" lvl="0" marL="0" marR="38100" rtl="0" algn="l">
              <a:lnSpc>
                <a:spcPct val="128571"/>
              </a:lnSpc>
              <a:spcBef>
                <a:spcPts val="1100"/>
              </a:spcBef>
              <a:spcAft>
                <a:spcPts val="0"/>
              </a:spcAft>
              <a:buNone/>
            </a:pPr>
            <a:r>
              <a:rPr lang="en-US"/>
              <a:t>T</a:t>
            </a:r>
            <a:r>
              <a:rPr lang="en-US"/>
              <a:t>he idea behind reinforcement learning is your decision making agent learns by interacting with its environment.</a:t>
            </a:r>
            <a:endParaRPr/>
          </a:p>
          <a:p>
            <a:pPr indent="0" lvl="0" marL="0" marR="38100" rtl="0" algn="l">
              <a:lnSpc>
                <a:spcPct val="128571"/>
              </a:lnSpc>
              <a:spcBef>
                <a:spcPts val="0"/>
              </a:spcBef>
              <a:spcAft>
                <a:spcPts val="0"/>
              </a:spcAft>
              <a:buNone/>
            </a:pPr>
            <a:r>
              <a:rPr lang="en-US"/>
              <a:t>Each action that the agent peforms in the environment alters its state.</a:t>
            </a:r>
            <a:endParaRPr/>
          </a:p>
          <a:p>
            <a:pPr indent="0" lvl="0" marL="0" marR="38100" rtl="0" algn="l">
              <a:lnSpc>
                <a:spcPct val="128571"/>
              </a:lnSpc>
              <a:spcBef>
                <a:spcPts val="0"/>
              </a:spcBef>
              <a:spcAft>
                <a:spcPts val="0"/>
              </a:spcAft>
              <a:buNone/>
            </a:pPr>
            <a:r>
              <a:rPr lang="en-US"/>
              <a:t>Furthermore, the agent receives a positive or negative reward telling him how good or bad his choice of action was.</a:t>
            </a:r>
            <a:endParaRPr/>
          </a:p>
          <a:p>
            <a:pPr indent="0" lvl="0" marL="0" marR="38100" rtl="0" algn="l">
              <a:lnSpc>
                <a:spcPct val="128571"/>
              </a:lnSpc>
              <a:spcBef>
                <a:spcPts val="0"/>
              </a:spcBef>
              <a:spcAft>
                <a:spcPts val="0"/>
              </a:spcAft>
              <a:buNone/>
            </a:pPr>
            <a:r>
              <a:rPr lang="en-US"/>
              <a:t>By repeating this agent environment interaction over 1000s of episodes and propagating back the error, the agent can learn on</a:t>
            </a:r>
            <a:endParaRPr/>
          </a:p>
          <a:p>
            <a:pPr indent="0" lvl="0" marL="0" marR="38100" rtl="0" algn="l">
              <a:lnSpc>
                <a:spcPct val="128571"/>
              </a:lnSpc>
              <a:spcBef>
                <a:spcPts val="0"/>
              </a:spcBef>
              <a:spcAft>
                <a:spcPts val="0"/>
              </a:spcAft>
              <a:buNone/>
            </a:pPr>
            <a:r>
              <a:rPr lang="en-US"/>
              <a:t>how to optimally interact depending on the current state of the environment he is observing.</a:t>
            </a:r>
            <a:endParaRPr/>
          </a:p>
          <a:p>
            <a:pPr indent="0" lvl="0" marL="0" marR="38100" rtl="0" algn="l">
              <a:lnSpc>
                <a:spcPct val="128571"/>
              </a:lnSpc>
              <a:spcBef>
                <a:spcPts val="0"/>
              </a:spcBef>
              <a:spcAft>
                <a:spcPts val="0"/>
              </a:spcAft>
              <a:buNone/>
            </a:pPr>
            <a:r>
              <a:t/>
            </a:r>
            <a:endParaRPr/>
          </a:p>
          <a:p>
            <a:pPr indent="0" lvl="0" marL="0" marR="38100" rtl="0" algn="l">
              <a:lnSpc>
                <a:spcPct val="128571"/>
              </a:lnSpc>
              <a:spcBef>
                <a:spcPts val="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b="1"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18" name="Google Shape;118;g216ab127710_1_1475: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6ab127710_1_1419: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6ab127710_1_1419: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lnSpc>
                <a:spcPct val="115000"/>
              </a:lnSpc>
              <a:spcBef>
                <a:spcPts val="1100"/>
              </a:spcBef>
              <a:spcAft>
                <a:spcPts val="0"/>
              </a:spcAft>
              <a:buNone/>
            </a:pPr>
            <a:r>
              <a:rPr lang="en-US"/>
              <a:t>Federated Maschine Learning is a paradigm where multiple machine learning client want to train a global model together without centralizing or exchanging their private training data.</a:t>
            </a:r>
            <a:endParaRPr/>
          </a:p>
          <a:p>
            <a:pPr indent="0" lvl="0" marL="0" rtl="0" algn="l">
              <a:lnSpc>
                <a:spcPct val="115000"/>
              </a:lnSpc>
              <a:spcBef>
                <a:spcPts val="1100"/>
              </a:spcBef>
              <a:spcAft>
                <a:spcPts val="0"/>
              </a:spcAft>
              <a:buNone/>
            </a:pPr>
            <a:r>
              <a:rPr lang="en-US"/>
              <a:t>This is achieved by repeatedly exchanging the model parameters instead of training data and aggregating them on the coordinating server.</a:t>
            </a:r>
            <a:endParaRPr/>
          </a:p>
          <a:p>
            <a:pPr indent="0" lvl="0" marL="0" rtl="0" algn="l">
              <a:lnSpc>
                <a:spcPct val="115000"/>
              </a:lnSpc>
              <a:spcBef>
                <a:spcPts val="1100"/>
              </a:spcBef>
              <a:spcAft>
                <a:spcPts val="0"/>
              </a:spcAft>
              <a:buNone/>
            </a:pPr>
            <a:r>
              <a:rPr lang="en-US"/>
              <a:t>We want to make use of federated learning for multiple reasons. </a:t>
            </a:r>
            <a:endParaRPr/>
          </a:p>
          <a:p>
            <a:pPr indent="0" lvl="0" marL="0" rtl="0" algn="l">
              <a:lnSpc>
                <a:spcPct val="115000"/>
              </a:lnSpc>
              <a:spcBef>
                <a:spcPts val="1100"/>
              </a:spcBef>
              <a:spcAft>
                <a:spcPts val="0"/>
              </a:spcAft>
              <a:buNone/>
            </a:pPr>
            <a:r>
              <a:rPr lang="en-US"/>
              <a:t>By using federated learning we want to decrease the pre training time, but also later on the time it takes to defend against unseen attacks.</a:t>
            </a:r>
            <a:endParaRPr/>
          </a:p>
          <a:p>
            <a:pPr indent="0" lvl="0" marL="0" rtl="0" algn="l">
              <a:spcBef>
                <a:spcPts val="1100"/>
              </a:spcBef>
              <a:spcAft>
                <a:spcPts val="0"/>
              </a:spcAft>
              <a:buNone/>
            </a:pPr>
            <a:r>
              <a:rPr lang="en-US"/>
              <a:t>Since all clients are of the same type (ElectroSense sensors) but show slightly different behavior, we hope to achieve more robust results compared to a single client architecture.</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a:t>Furthermore, FL allows us to use the experience of multiple clients while still preserving the privacy.</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Especially if the devices would be owned by different operators it would be difficult to centralize the behaviour data.</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lnSpc>
                <a:spcPct val="115000"/>
              </a:lnSpc>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b="1"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lnSpc>
                <a:spcPct val="115000"/>
              </a:lnSpc>
              <a:spcBef>
                <a:spcPts val="1100"/>
              </a:spcBef>
              <a:spcAft>
                <a:spcPts val="0"/>
              </a:spcAft>
              <a:buNone/>
            </a:pPr>
            <a:r>
              <a:t/>
            </a:r>
            <a:endParaRPr sz="1100"/>
          </a:p>
          <a:p>
            <a:pPr indent="0" lvl="0" marL="0" rtl="0" algn="l">
              <a:spcBef>
                <a:spcPts val="110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25" name="Google Shape;125;g216ab127710_1_1419:notes"/>
          <p:cNvSpPr txBox="1"/>
          <p:nvPr>
            <p:ph idx="12" type="sldNum"/>
          </p:nvPr>
        </p:nvSpPr>
        <p:spPr>
          <a:xfrm>
            <a:off x="3625850" y="8251825"/>
            <a:ext cx="2773500" cy="433500"/>
          </a:xfrm>
          <a:prstGeom prst="rect">
            <a:avLst/>
          </a:prstGeom>
        </p:spPr>
        <p:txBody>
          <a:bodyPr anchorCtr="0" anchor="b" bIns="43100" lIns="86200" spcFirstLastPara="1" rIns="86200" wrap="square" tIns="431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6ab127710_1_1186: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For the literature review i searched for all types of papers that use reinforcement learning to optimized mtd deployment or works that combine federated learning with federated learning in any domain.</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a:t>Overall 15 papers were considered in the literature review</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a:p>
            <a:pPr indent="0" lvl="0" marL="457200" rtl="0" algn="l">
              <a:spcBef>
                <a:spcPts val="360"/>
              </a:spcBef>
              <a:spcAft>
                <a:spcPts val="0"/>
              </a:spcAft>
              <a:buNone/>
            </a:pPr>
            <a:r>
              <a:t/>
            </a:r>
            <a:endParaRPr/>
          </a:p>
          <a:p>
            <a:pPr indent="-317500" lvl="0" marL="457200" rtl="0" algn="l">
              <a:spcBef>
                <a:spcPts val="360"/>
              </a:spcBef>
              <a:spcAft>
                <a:spcPts val="0"/>
              </a:spcAft>
              <a:buClr>
                <a:schemeClr val="dk1"/>
              </a:buClr>
              <a:buSzPts val="1400"/>
              <a:buAutoNum type="arabicPeriod"/>
            </a:pPr>
            <a:r>
              <a:rPr lang="en-US"/>
              <a:t>Some works focus on specific threats or vulnerabilities (but not all) and they are listed in the third column.</a:t>
            </a:r>
            <a:endParaRPr/>
          </a:p>
          <a:p>
            <a:pPr indent="-317500" lvl="0" marL="457200" rtl="0" algn="l">
              <a:spcBef>
                <a:spcPts val="0"/>
              </a:spcBef>
              <a:spcAft>
                <a:spcPts val="0"/>
              </a:spcAft>
              <a:buClr>
                <a:schemeClr val="dk1"/>
              </a:buClr>
              <a:buSzPts val="1400"/>
              <a:buAutoNum type="arabicPeriod"/>
            </a:pPr>
            <a:r>
              <a:rPr lang="en-US"/>
              <a:t>Furthermore, we also classify if the experiments done are conducted in a Real, Hybrid or Simulated Environment</a:t>
            </a:r>
            <a:endParaRPr/>
          </a:p>
          <a:p>
            <a:pPr indent="-317500" lvl="0" marL="457200" rtl="0" algn="l">
              <a:spcBef>
                <a:spcPts val="0"/>
              </a:spcBef>
              <a:spcAft>
                <a:spcPts val="0"/>
              </a:spcAft>
              <a:buClr>
                <a:schemeClr val="dk1"/>
              </a:buClr>
              <a:buSzPts val="1400"/>
              <a:buAutoNum type="arabicPeriod"/>
            </a:pPr>
            <a:r>
              <a:rPr lang="en-US"/>
              <a:t>The last three columns classify if RL, MTDs or FL was used in the paper.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As you can see only one related work combining RL and FL was considered.</a:t>
            </a:r>
            <a:endParaRPr/>
          </a:p>
          <a:p>
            <a:pPr indent="0" lvl="0" marL="0" rtl="0" algn="l">
              <a:spcBef>
                <a:spcPts val="360"/>
              </a:spcBef>
              <a:spcAft>
                <a:spcPts val="0"/>
              </a:spcAft>
              <a:buNone/>
            </a:pPr>
            <a:r>
              <a:rPr lang="en-US"/>
              <a:t>This work had a completely different focus than our work.</a:t>
            </a:r>
            <a:endParaRPr/>
          </a:p>
          <a:p>
            <a:pPr indent="0" lvl="0" marL="0" rtl="0" algn="l">
              <a:spcBef>
                <a:spcPts val="360"/>
              </a:spcBef>
              <a:spcAft>
                <a:spcPts val="0"/>
              </a:spcAft>
              <a:buNone/>
            </a:pPr>
            <a:r>
              <a:rPr lang="en-US"/>
              <a:t>They tried to train an optimal control policy for multiple inverted rotary pendulums that were connected via a network using reinforcement learning.</a:t>
            </a:r>
            <a:endParaRPr/>
          </a:p>
          <a:p>
            <a:pPr indent="0" lvl="0" marL="0" rtl="0" algn="l">
              <a:spcBef>
                <a:spcPts val="360"/>
              </a:spcBef>
              <a:spcAft>
                <a:spcPts val="0"/>
              </a:spcAft>
              <a:buNone/>
            </a:pPr>
            <a:r>
              <a:rPr lang="en-US"/>
              <a:t>Since the physical dynamics of each rotary pendulum are usually slightly different, it is unfeasible to simply copy a mature control policy model to multiple devices. They showed that by using federated learning across multiple devices, they were able to learn a more stable control policy and the convergence was faster. This is also interesting for us, since we hope to observe similar results.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Multiple works could be found that apply RL to learn a policy for MTD deployment (also the work of my predecessor Timo Schenk)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work combining FL and RL in the domain of IT Security (or for MTD deployment) could not be found.</a:t>
            </a:r>
            <a:endParaRPr sz="2000"/>
          </a:p>
          <a:p>
            <a:pPr indent="0" lvl="0" marL="0" rtl="0" algn="l">
              <a:spcBef>
                <a:spcPts val="360"/>
              </a:spcBef>
              <a:spcAft>
                <a:spcPts val="0"/>
              </a:spcAft>
              <a:buNone/>
            </a:pPr>
            <a:r>
              <a:t/>
            </a:r>
            <a:endParaRPr/>
          </a:p>
          <a:p>
            <a:pPr indent="0" lvl="0" marL="457200" rtl="0" algn="l">
              <a:spcBef>
                <a:spcPts val="360"/>
              </a:spcBef>
              <a:spcAft>
                <a:spcPts val="0"/>
              </a:spcAft>
              <a:buNone/>
            </a:pPr>
            <a:r>
              <a:t/>
            </a:r>
            <a:endParaRPr/>
          </a:p>
        </p:txBody>
      </p:sp>
      <p:sp>
        <p:nvSpPr>
          <p:cNvPr id="145" name="Google Shape;145;g216ab127710_1_1186: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6ab127710_1_34: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Imagine a system administrator that owns a set of IoT devices (ElectroSense Sensors).</a:t>
            </a:r>
            <a:endParaRPr/>
          </a:p>
          <a:p>
            <a:pPr indent="0" lvl="0" marL="0" rtl="0" algn="l">
              <a:spcBef>
                <a:spcPts val="360"/>
              </a:spcBef>
              <a:spcAft>
                <a:spcPts val="0"/>
              </a:spcAft>
              <a:buNone/>
            </a:pPr>
            <a:r>
              <a:rPr lang="en-US"/>
              <a:t>Your task is it to make sure that these devices which are constantly</a:t>
            </a:r>
            <a:r>
              <a:rPr lang="en-US"/>
              <a:t> connected and available from the internet are protected from attacks.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59" name="Google Shape;159;g216ab127710_1_34: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1225" y="1989138"/>
            <a:ext cx="10369550" cy="12954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sz="3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911225" y="3657600"/>
            <a:ext cx="10369500" cy="1752600"/>
          </a:xfrm>
          <a:prstGeom prst="rect">
            <a:avLst/>
          </a:prstGeom>
          <a:noFill/>
          <a:ln>
            <a:noFill/>
          </a:ln>
        </p:spPr>
        <p:txBody>
          <a:bodyPr anchorCtr="0" anchor="t" bIns="0" lIns="0" spcFirstLastPara="1" rIns="0" wrap="square" tIns="0">
            <a:noAutofit/>
          </a:bodyPr>
          <a:lstStyle>
            <a:lvl1pPr lvl="0" algn="l">
              <a:spcBef>
                <a:spcPts val="680"/>
              </a:spcBef>
              <a:spcAft>
                <a:spcPts val="0"/>
              </a:spcAft>
              <a:buClr>
                <a:schemeClr val="dk1"/>
              </a:buClr>
              <a:buSzPts val="1700"/>
              <a:buNone/>
              <a:defRPr/>
            </a:lvl1pPr>
            <a:lvl2pPr lvl="1" algn="l">
              <a:spcBef>
                <a:spcPts val="720"/>
              </a:spcBef>
              <a:spcAft>
                <a:spcPts val="0"/>
              </a:spcAft>
              <a:buClr>
                <a:schemeClr val="dk1"/>
              </a:buClr>
              <a:buSzPts val="1800"/>
              <a:buChar char="–"/>
              <a:defRPr/>
            </a:lvl2pPr>
            <a:lvl3pPr lvl="2" algn="l">
              <a:spcBef>
                <a:spcPts val="720"/>
              </a:spcBef>
              <a:spcAft>
                <a:spcPts val="0"/>
              </a:spcAft>
              <a:buClr>
                <a:schemeClr val="dk1"/>
              </a:buClr>
              <a:buSzPts val="1800"/>
              <a:buChar char="–"/>
              <a:defRPr/>
            </a:lvl3pPr>
            <a:lvl4pPr lvl="3" algn="l">
              <a:spcBef>
                <a:spcPts val="720"/>
              </a:spcBef>
              <a:spcAft>
                <a:spcPts val="0"/>
              </a:spcAft>
              <a:buClr>
                <a:schemeClr val="dk1"/>
              </a:buClr>
              <a:buSzPts val="1800"/>
              <a:buChar char="–"/>
              <a:defRPr/>
            </a:lvl4pPr>
            <a:lvl5pPr lvl="4" algn="l">
              <a:spcBef>
                <a:spcPts val="720"/>
              </a:spcBef>
              <a:spcAft>
                <a:spcPts val="0"/>
              </a:spcAft>
              <a:buClr>
                <a:schemeClr val="dk1"/>
              </a:buClr>
              <a:buSzPts val="1800"/>
              <a:buChar char="–"/>
              <a:defRPr/>
            </a:lvl5pPr>
            <a:lvl6pPr lvl="5" algn="l">
              <a:spcBef>
                <a:spcPts val="720"/>
              </a:spcBef>
              <a:spcAft>
                <a:spcPts val="0"/>
              </a:spcAft>
              <a:buClr>
                <a:schemeClr val="dk1"/>
              </a:buClr>
              <a:buSzPts val="1800"/>
              <a:buChar char="–"/>
              <a:defRPr/>
            </a:lvl6pPr>
            <a:lvl7pPr lvl="6" algn="l">
              <a:spcBef>
                <a:spcPts val="720"/>
              </a:spcBef>
              <a:spcAft>
                <a:spcPts val="0"/>
              </a:spcAft>
              <a:buClr>
                <a:schemeClr val="dk1"/>
              </a:buClr>
              <a:buSzPts val="1800"/>
              <a:buChar char="–"/>
              <a:defRPr/>
            </a:lvl7pPr>
            <a:lvl8pPr lvl="7" algn="l">
              <a:spcBef>
                <a:spcPts val="720"/>
              </a:spcBef>
              <a:spcAft>
                <a:spcPts val="0"/>
              </a:spcAft>
              <a:buClr>
                <a:schemeClr val="dk1"/>
              </a:buClr>
              <a:buSzPts val="1800"/>
              <a:buChar char="–"/>
              <a:defRPr/>
            </a:lvl8pPr>
            <a:lvl9pPr lvl="8" algn="l">
              <a:spcBef>
                <a:spcPts val="720"/>
              </a:spcBef>
              <a:spcAft>
                <a:spcPts val="0"/>
              </a:spcAft>
              <a:buClr>
                <a:schemeClr val="dk1"/>
              </a:buClr>
              <a:buSzPts val="1800"/>
              <a:buChar char="–"/>
              <a:defRPr/>
            </a:lvl9pPr>
          </a:lstStyle>
          <a:p/>
        </p:txBody>
      </p:sp>
      <p:cxnSp>
        <p:nvCxnSpPr>
          <p:cNvPr id="15" name="Google Shape;15;p2"/>
          <p:cNvCxnSpPr/>
          <p:nvPr/>
        </p:nvCxnSpPr>
        <p:spPr>
          <a:xfrm>
            <a:off x="0" y="1125538"/>
            <a:ext cx="12192000" cy="0"/>
          </a:xfrm>
          <a:prstGeom prst="straightConnector1">
            <a:avLst/>
          </a:prstGeom>
          <a:noFill/>
          <a:ln cap="flat" cmpd="sng" w="15875">
            <a:solidFill>
              <a:srgbClr val="A3ADB7"/>
            </a:solidFill>
            <a:prstDash val="solid"/>
            <a:round/>
            <a:headEnd len="med" w="med" type="none"/>
            <a:tailEnd len="med" w="med" type="none"/>
          </a:ln>
        </p:spPr>
      </p:cxnSp>
      <p:sp>
        <p:nvSpPr>
          <p:cNvPr id="16" name="Google Shape;16;p2"/>
          <p:cNvSpPr txBox="1"/>
          <p:nvPr/>
        </p:nvSpPr>
        <p:spPr>
          <a:xfrm>
            <a:off x="911225" y="852488"/>
            <a:ext cx="7332600" cy="2271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Clr>
                <a:schemeClr val="dk1"/>
              </a:buClr>
              <a:buFont typeface="Arial"/>
              <a:buNone/>
            </a:pPr>
            <a:r>
              <a:rPr b="1" lang="en-US">
                <a:solidFill>
                  <a:schemeClr val="dk1"/>
                </a:solidFill>
              </a:rPr>
              <a:t>Department of Informatics / Communication Systems Group </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marR="0" rtl="0" algn="l">
              <a:spcBef>
                <a:spcPts val="0"/>
              </a:spcBef>
              <a:spcAft>
                <a:spcPts val="0"/>
              </a:spcAft>
              <a:buNone/>
            </a:pPr>
            <a:r>
              <a:t/>
            </a:r>
            <a:endParaRPr b="1">
              <a:solidFill>
                <a:schemeClr val="dk1"/>
              </a:solidFill>
            </a:endParaRPr>
          </a:p>
        </p:txBody>
      </p:sp>
      <p:pic>
        <p:nvPicPr>
          <p:cNvPr descr="uzh_logo_e_pos_grau_1mm" id="17" name="Google Shape;17;p2"/>
          <p:cNvPicPr preferRelativeResize="0"/>
          <p:nvPr/>
        </p:nvPicPr>
        <p:blipFill rotWithShape="1">
          <a:blip r:embed="rId2">
            <a:alphaModFix/>
          </a:blip>
          <a:srcRect b="0" l="0" r="0" t="0"/>
          <a:stretch/>
        </p:blipFill>
        <p:spPr>
          <a:xfrm>
            <a:off x="193344" y="142875"/>
            <a:ext cx="2027238" cy="684213"/>
          </a:xfrm>
          <a:prstGeom prst="rect">
            <a:avLst/>
          </a:prstGeom>
          <a:noFill/>
          <a:ln>
            <a:noFill/>
          </a:ln>
        </p:spPr>
      </p:pic>
      <p:sp>
        <p:nvSpPr>
          <p:cNvPr id="18" name="Google Shape;18;p2"/>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19" name="Google Shape;19;p2"/>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16.03.2023</a:t>
            </a:r>
            <a:endParaRPr sz="1000"/>
          </a:p>
        </p:txBody>
      </p:sp>
      <p:sp>
        <p:nvSpPr>
          <p:cNvPr id="20" name="Google Shape;20;p2"/>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extLst>
    <p:ext uri="{DCECCB84-F9BA-43D5-87BE-67443E8EF086}">
      <p15:sldGuideLst>
        <p15:guide id="1" orient="horz" pos="1253">
          <p15:clr>
            <a:srgbClr val="9FCC3B"/>
          </p15:clr>
        </p15:guide>
        <p15:guide id="2" orient="horz" pos="2160">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
  <p:cSld name="Kapitel">
    <p:spTree>
      <p:nvGrpSpPr>
        <p:cNvPr id="21" name="Shape 21"/>
        <p:cNvGrpSpPr/>
        <p:nvPr/>
      </p:nvGrpSpPr>
      <p:grpSpPr>
        <a:xfrm>
          <a:off x="0" y="0"/>
          <a:ext cx="0" cy="0"/>
          <a:chOff x="0" y="0"/>
          <a:chExt cx="0" cy="0"/>
        </a:xfrm>
      </p:grpSpPr>
      <p:sp>
        <p:nvSpPr>
          <p:cNvPr id="22" name="Google Shape;22;p3"/>
          <p:cNvSpPr/>
          <p:nvPr/>
        </p:nvSpPr>
        <p:spPr>
          <a:xfrm>
            <a:off x="0" y="0"/>
            <a:ext cx="12192000" cy="6858000"/>
          </a:xfrm>
          <a:prstGeom prst="rect">
            <a:avLst/>
          </a:prstGeom>
          <a:solidFill>
            <a:srgbClr val="A3ADB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911225" y="188913"/>
            <a:ext cx="10369550" cy="611795"/>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911225" y="1125539"/>
            <a:ext cx="10369550" cy="4967288"/>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27" name="Google Shape;27;p4"/>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28" name="Google Shape;28;p4"/>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16.03.2023</a:t>
            </a:r>
            <a:endParaRPr sz="1000"/>
          </a:p>
        </p:txBody>
      </p:sp>
      <p:sp>
        <p:nvSpPr>
          <p:cNvPr id="29" name="Google Shape;29;p4"/>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Spalten">
  <p:cSld name="2 Spalten">
    <p:spTree>
      <p:nvGrpSpPr>
        <p:cNvPr id="30" name="Shape 30"/>
        <p:cNvGrpSpPr/>
        <p:nvPr/>
      </p:nvGrpSpPr>
      <p:grpSpPr>
        <a:xfrm>
          <a:off x="0" y="0"/>
          <a:ext cx="0" cy="0"/>
          <a:chOff x="0" y="0"/>
          <a:chExt cx="0" cy="0"/>
        </a:xfrm>
      </p:grpSpPr>
      <p:sp>
        <p:nvSpPr>
          <p:cNvPr id="31" name="Google Shape;31;p5"/>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911225" y="1125539"/>
            <a:ext cx="5005388" cy="4967288"/>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3" name="Google Shape;33;p5"/>
          <p:cNvSpPr txBox="1"/>
          <p:nvPr>
            <p:ph idx="2" type="body"/>
          </p:nvPr>
        </p:nvSpPr>
        <p:spPr>
          <a:xfrm>
            <a:off x="6291040" y="1125539"/>
            <a:ext cx="5005388" cy="4967288"/>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4" name="Google Shape;34;p5"/>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35" name="Google Shape;35;p5"/>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16.03.2023</a:t>
            </a:r>
            <a:endParaRPr sz="1000"/>
          </a:p>
        </p:txBody>
      </p:sp>
      <p:sp>
        <p:nvSpPr>
          <p:cNvPr id="36" name="Google Shape;36;p5"/>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showMasterSp="0">
  <p:cSld name="Bild">
    <p:spTree>
      <p:nvGrpSpPr>
        <p:cNvPr id="37" name="Shape 37"/>
        <p:cNvGrpSpPr/>
        <p:nvPr/>
      </p:nvGrpSpPr>
      <p:grpSpPr>
        <a:xfrm>
          <a:off x="0" y="0"/>
          <a:ext cx="0" cy="0"/>
          <a:chOff x="0" y="0"/>
          <a:chExt cx="0" cy="0"/>
        </a:xfrm>
      </p:grpSpPr>
      <p:sp>
        <p:nvSpPr>
          <p:cNvPr id="38" name="Google Shape;38;p6"/>
          <p:cNvSpPr/>
          <p:nvPr>
            <p:ph idx="2" type="pic"/>
          </p:nvPr>
        </p:nvSpPr>
        <p:spPr>
          <a:xfrm>
            <a:off x="192089" y="188912"/>
            <a:ext cx="11807824" cy="6480175"/>
          </a:xfrm>
          <a:prstGeom prst="rect">
            <a:avLst/>
          </a:prstGeom>
          <a:noFill/>
          <a:ln>
            <a:noFill/>
          </a:ln>
        </p:spPr>
      </p:sp>
    </p:spTree>
  </p:cSld>
  <p:clrMapOvr>
    <a:masterClrMapping/>
  </p:clrMapOvr>
  <p:extLst>
    <p:ext uri="{DCECCB84-F9BA-43D5-87BE-67443E8EF086}">
      <p15:sldGuideLst>
        <p15:guide id="1" pos="121">
          <p15:clr>
            <a:srgbClr val="9FCC3B"/>
          </p15:clr>
        </p15:guide>
        <p15:guide id="2" pos="7559">
          <p15:clr>
            <a:srgbClr val="9FCC3B"/>
          </p15:clr>
        </p15:guide>
        <p15:guide id="3" orient="horz" pos="119">
          <p15:clr>
            <a:srgbClr val="9FCC3B"/>
          </p15:clr>
        </p15:guide>
        <p15:guide id="4" orient="horz" pos="4201">
          <p15:clr>
            <a:srgbClr val="9FCC3B"/>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42" name="Google Shape;42;p7"/>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16.03.2023</a:t>
            </a:r>
            <a:endParaRPr sz="1000"/>
          </a:p>
        </p:txBody>
      </p:sp>
      <p:sp>
        <p:nvSpPr>
          <p:cNvPr id="43" name="Google Shape;43;p7"/>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4" name="Shape 44"/>
        <p:cNvGrpSpPr/>
        <p:nvPr/>
      </p:nvGrpSpPr>
      <p:grpSpPr>
        <a:xfrm>
          <a:off x="0" y="0"/>
          <a:ext cx="0" cy="0"/>
          <a:chOff x="0" y="0"/>
          <a:chExt cx="0" cy="0"/>
        </a:xfrm>
      </p:grpSpPr>
      <p:sp>
        <p:nvSpPr>
          <p:cNvPr id="45" name="Google Shape;45;p8"/>
          <p:cNvSpPr txBox="1"/>
          <p:nvPr/>
        </p:nvSpPr>
        <p:spPr>
          <a:xfrm>
            <a:off x="2095725" y="6490725"/>
            <a:ext cx="739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Jan Kreischer</a:t>
            </a:r>
            <a:endParaRPr sz="1000"/>
          </a:p>
        </p:txBody>
      </p:sp>
      <p:sp>
        <p:nvSpPr>
          <p:cNvPr id="46" name="Google Shape;46;p8"/>
          <p:cNvSpPr txBox="1"/>
          <p:nvPr/>
        </p:nvSpPr>
        <p:spPr>
          <a:xfrm>
            <a:off x="758825" y="649072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16.03.2023</a:t>
            </a:r>
            <a:endParaRPr sz="1000"/>
          </a:p>
        </p:txBody>
      </p:sp>
      <p:sp>
        <p:nvSpPr>
          <p:cNvPr id="47" name="Google Shape;47;p8"/>
          <p:cNvSpPr txBox="1"/>
          <p:nvPr/>
        </p:nvSpPr>
        <p:spPr>
          <a:xfrm>
            <a:off x="9585000" y="6490725"/>
            <a:ext cx="123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Page </a:t>
            </a:r>
            <a:fld id="{00000000-1234-1234-1234-123412341234}" type="slidenum">
              <a:rPr lang="en-US" sz="1000">
                <a:solidFill>
                  <a:schemeClr val="dk1"/>
                </a:solidFill>
              </a:rPr>
              <a:t>‹#›</a:t>
            </a:fld>
            <a:endParaRPr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8" name="Shape 48"/>
        <p:cNvGrpSpPr/>
        <p:nvPr/>
      </p:nvGrpSpPr>
      <p:grpSpPr>
        <a:xfrm>
          <a:off x="0" y="0"/>
          <a:ext cx="0" cy="0"/>
          <a:chOff x="0" y="0"/>
          <a:chExt cx="0" cy="0"/>
        </a:xfrm>
      </p:grpSpPr>
      <p:sp>
        <p:nvSpPr>
          <p:cNvPr id="49" name="Google Shape;49;p9"/>
          <p:cNvSpPr txBox="1"/>
          <p:nvPr>
            <p:ph type="title"/>
          </p:nvPr>
        </p:nvSpPr>
        <p:spPr>
          <a:xfrm>
            <a:off x="1841667" y="1194816"/>
            <a:ext cx="5171100" cy="5808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700"/>
              <a:buNone/>
              <a:defRPr/>
            </a:lvl2pPr>
            <a:lvl3pPr lvl="2" rtl="0" algn="l">
              <a:lnSpc>
                <a:spcPct val="100000"/>
              </a:lnSpc>
              <a:spcBef>
                <a:spcPts val="0"/>
              </a:spcBef>
              <a:spcAft>
                <a:spcPts val="0"/>
              </a:spcAft>
              <a:buSzPts val="2700"/>
              <a:buNone/>
              <a:defRPr/>
            </a:lvl3pPr>
            <a:lvl4pPr lvl="3" rtl="0" algn="l">
              <a:lnSpc>
                <a:spcPct val="100000"/>
              </a:lnSpc>
              <a:spcBef>
                <a:spcPts val="0"/>
              </a:spcBef>
              <a:spcAft>
                <a:spcPts val="0"/>
              </a:spcAft>
              <a:buSzPts val="2700"/>
              <a:buNone/>
              <a:defRPr/>
            </a:lvl4pPr>
            <a:lvl5pPr lvl="4" rtl="0" algn="l">
              <a:lnSpc>
                <a:spcPct val="100000"/>
              </a:lnSpc>
              <a:spcBef>
                <a:spcPts val="0"/>
              </a:spcBef>
              <a:spcAft>
                <a:spcPts val="0"/>
              </a:spcAft>
              <a:buSzPts val="2700"/>
              <a:buNone/>
              <a:defRPr/>
            </a:lvl5pPr>
            <a:lvl6pPr lvl="5" rtl="0" algn="l">
              <a:lnSpc>
                <a:spcPct val="100000"/>
              </a:lnSpc>
              <a:spcBef>
                <a:spcPts val="0"/>
              </a:spcBef>
              <a:spcAft>
                <a:spcPts val="0"/>
              </a:spcAft>
              <a:buSzPts val="2700"/>
              <a:buNone/>
              <a:defRPr/>
            </a:lvl6pPr>
            <a:lvl7pPr lvl="6" rtl="0" algn="l">
              <a:lnSpc>
                <a:spcPct val="100000"/>
              </a:lnSpc>
              <a:spcBef>
                <a:spcPts val="0"/>
              </a:spcBef>
              <a:spcAft>
                <a:spcPts val="0"/>
              </a:spcAft>
              <a:buSzPts val="2700"/>
              <a:buNone/>
              <a:defRPr/>
            </a:lvl7pPr>
            <a:lvl8pPr lvl="7" rtl="0" algn="l">
              <a:lnSpc>
                <a:spcPct val="100000"/>
              </a:lnSpc>
              <a:spcBef>
                <a:spcPts val="0"/>
              </a:spcBef>
              <a:spcAft>
                <a:spcPts val="0"/>
              </a:spcAft>
              <a:buSzPts val="2700"/>
              <a:buNone/>
              <a:defRPr/>
            </a:lvl8pPr>
            <a:lvl9pPr lvl="8" rtl="0" algn="l">
              <a:lnSpc>
                <a:spcPct val="100000"/>
              </a:lnSpc>
              <a:spcBef>
                <a:spcPts val="0"/>
              </a:spcBef>
              <a:spcAft>
                <a:spcPts val="0"/>
              </a:spcAft>
              <a:buSzPts val="2700"/>
              <a:buNone/>
              <a:defRPr/>
            </a:lvl9pPr>
          </a:lstStyle>
          <a:p/>
        </p:txBody>
      </p:sp>
      <p:sp>
        <p:nvSpPr>
          <p:cNvPr id="50" name="Google Shape;50;p9"/>
          <p:cNvSpPr txBox="1"/>
          <p:nvPr>
            <p:ph idx="1" type="body"/>
          </p:nvPr>
        </p:nvSpPr>
        <p:spPr>
          <a:xfrm>
            <a:off x="1841667" y="2158267"/>
            <a:ext cx="4567200" cy="4308000"/>
          </a:xfrm>
          <a:prstGeom prst="rect">
            <a:avLst/>
          </a:prstGeom>
          <a:noFill/>
          <a:ln>
            <a:noFill/>
          </a:ln>
        </p:spPr>
        <p:txBody>
          <a:bodyPr anchorCtr="0" anchor="t" bIns="121900" lIns="121900" spcFirstLastPara="1" rIns="121900" wrap="square" tIns="121900">
            <a:noAutofit/>
          </a:bodyPr>
          <a:lstStyle>
            <a:lvl1pPr indent="-400050" lvl="0" marL="457200" rtl="0" algn="l">
              <a:lnSpc>
                <a:spcPct val="100000"/>
              </a:lnSpc>
              <a:spcBef>
                <a:spcPts val="800"/>
              </a:spcBef>
              <a:spcAft>
                <a:spcPts val="0"/>
              </a:spcAft>
              <a:buSzPts val="2700"/>
              <a:buChar char="◉"/>
              <a:defRPr sz="2700"/>
            </a:lvl1pPr>
            <a:lvl2pPr indent="-400050" lvl="1" marL="914400" rtl="0" algn="l">
              <a:lnSpc>
                <a:spcPct val="100000"/>
              </a:lnSpc>
              <a:spcBef>
                <a:spcPts val="0"/>
              </a:spcBef>
              <a:spcAft>
                <a:spcPts val="0"/>
              </a:spcAft>
              <a:buSzPts val="2700"/>
              <a:buChar char="○"/>
              <a:defRPr/>
            </a:lvl2pPr>
            <a:lvl3pPr indent="-400050" lvl="2" marL="1371600" rtl="0" algn="l">
              <a:lnSpc>
                <a:spcPct val="100000"/>
              </a:lnSpc>
              <a:spcBef>
                <a:spcPts val="0"/>
              </a:spcBef>
              <a:spcAft>
                <a:spcPts val="0"/>
              </a:spcAft>
              <a:buSzPts val="2700"/>
              <a:buChar char="■"/>
              <a:defRPr/>
            </a:lvl3pPr>
            <a:lvl4pPr indent="-400050" lvl="3" marL="1828800" rtl="0" algn="l">
              <a:lnSpc>
                <a:spcPct val="100000"/>
              </a:lnSpc>
              <a:spcBef>
                <a:spcPts val="0"/>
              </a:spcBef>
              <a:spcAft>
                <a:spcPts val="0"/>
              </a:spcAft>
              <a:buSzPts val="2700"/>
              <a:buChar char="●"/>
              <a:defRPr sz="2700"/>
            </a:lvl4pPr>
            <a:lvl5pPr indent="-400050" lvl="4" marL="2286000" rtl="0" algn="l">
              <a:lnSpc>
                <a:spcPct val="100000"/>
              </a:lnSpc>
              <a:spcBef>
                <a:spcPts val="0"/>
              </a:spcBef>
              <a:spcAft>
                <a:spcPts val="0"/>
              </a:spcAft>
              <a:buSzPts val="2700"/>
              <a:buChar char="○"/>
              <a:defRPr sz="2700"/>
            </a:lvl5pPr>
            <a:lvl6pPr indent="-400050" lvl="5" marL="2743200" rtl="0" algn="l">
              <a:lnSpc>
                <a:spcPct val="100000"/>
              </a:lnSpc>
              <a:spcBef>
                <a:spcPts val="0"/>
              </a:spcBef>
              <a:spcAft>
                <a:spcPts val="0"/>
              </a:spcAft>
              <a:buSzPts val="2700"/>
              <a:buChar char="■"/>
              <a:defRPr sz="2700"/>
            </a:lvl6pPr>
            <a:lvl7pPr indent="-400050" lvl="6" marL="3200400" rtl="0" algn="l">
              <a:lnSpc>
                <a:spcPct val="100000"/>
              </a:lnSpc>
              <a:spcBef>
                <a:spcPts val="0"/>
              </a:spcBef>
              <a:spcAft>
                <a:spcPts val="0"/>
              </a:spcAft>
              <a:buSzPts val="2700"/>
              <a:buChar char="●"/>
              <a:defRPr sz="2700"/>
            </a:lvl7pPr>
            <a:lvl8pPr indent="-400050" lvl="7" marL="3657600" rtl="0" algn="l">
              <a:lnSpc>
                <a:spcPct val="100000"/>
              </a:lnSpc>
              <a:spcBef>
                <a:spcPts val="0"/>
              </a:spcBef>
              <a:spcAft>
                <a:spcPts val="0"/>
              </a:spcAft>
              <a:buSzPts val="2700"/>
              <a:buChar char="○"/>
              <a:defRPr sz="2700"/>
            </a:lvl8pPr>
            <a:lvl9pPr indent="-400050" lvl="8" marL="4114800" rtl="0" algn="l">
              <a:lnSpc>
                <a:spcPct val="100000"/>
              </a:lnSpc>
              <a:spcBef>
                <a:spcPts val="0"/>
              </a:spcBef>
              <a:spcAft>
                <a:spcPts val="0"/>
              </a:spcAft>
              <a:buSzPts val="2700"/>
              <a:buChar char="■"/>
              <a:defRPr sz="2700"/>
            </a:lvl9pPr>
          </a:lstStyle>
          <a:p/>
        </p:txBody>
      </p:sp>
      <p:sp>
        <p:nvSpPr>
          <p:cNvPr id="51" name="Google Shape;51;p9"/>
          <p:cNvSpPr txBox="1"/>
          <p:nvPr>
            <p:ph idx="2" type="body"/>
          </p:nvPr>
        </p:nvSpPr>
        <p:spPr>
          <a:xfrm>
            <a:off x="6683888" y="2158267"/>
            <a:ext cx="4567200" cy="4308000"/>
          </a:xfrm>
          <a:prstGeom prst="rect">
            <a:avLst/>
          </a:prstGeom>
          <a:noFill/>
          <a:ln>
            <a:noFill/>
          </a:ln>
        </p:spPr>
        <p:txBody>
          <a:bodyPr anchorCtr="0" anchor="t" bIns="121900" lIns="121900" spcFirstLastPara="1" rIns="121900" wrap="square" tIns="121900">
            <a:noAutofit/>
          </a:bodyPr>
          <a:lstStyle>
            <a:lvl1pPr indent="-400050" lvl="0" marL="457200" rtl="0" algn="l">
              <a:lnSpc>
                <a:spcPct val="100000"/>
              </a:lnSpc>
              <a:spcBef>
                <a:spcPts val="800"/>
              </a:spcBef>
              <a:spcAft>
                <a:spcPts val="0"/>
              </a:spcAft>
              <a:buSzPts val="2700"/>
              <a:buChar char="◉"/>
              <a:defRPr sz="2700"/>
            </a:lvl1pPr>
            <a:lvl2pPr indent="-400050" lvl="1" marL="914400" rtl="0" algn="l">
              <a:lnSpc>
                <a:spcPct val="100000"/>
              </a:lnSpc>
              <a:spcBef>
                <a:spcPts val="0"/>
              </a:spcBef>
              <a:spcAft>
                <a:spcPts val="0"/>
              </a:spcAft>
              <a:buSzPts val="2700"/>
              <a:buChar char="○"/>
              <a:defRPr/>
            </a:lvl2pPr>
            <a:lvl3pPr indent="-400050" lvl="2" marL="1371600" rtl="0" algn="l">
              <a:lnSpc>
                <a:spcPct val="100000"/>
              </a:lnSpc>
              <a:spcBef>
                <a:spcPts val="0"/>
              </a:spcBef>
              <a:spcAft>
                <a:spcPts val="0"/>
              </a:spcAft>
              <a:buSzPts val="2700"/>
              <a:buChar char="■"/>
              <a:defRPr/>
            </a:lvl3pPr>
            <a:lvl4pPr indent="-400050" lvl="3" marL="1828800" rtl="0" algn="l">
              <a:lnSpc>
                <a:spcPct val="100000"/>
              </a:lnSpc>
              <a:spcBef>
                <a:spcPts val="0"/>
              </a:spcBef>
              <a:spcAft>
                <a:spcPts val="0"/>
              </a:spcAft>
              <a:buSzPts val="2700"/>
              <a:buChar char="●"/>
              <a:defRPr sz="2700"/>
            </a:lvl4pPr>
            <a:lvl5pPr indent="-400050" lvl="4" marL="2286000" rtl="0" algn="l">
              <a:lnSpc>
                <a:spcPct val="100000"/>
              </a:lnSpc>
              <a:spcBef>
                <a:spcPts val="0"/>
              </a:spcBef>
              <a:spcAft>
                <a:spcPts val="0"/>
              </a:spcAft>
              <a:buSzPts val="2700"/>
              <a:buChar char="○"/>
              <a:defRPr sz="2700"/>
            </a:lvl5pPr>
            <a:lvl6pPr indent="-400050" lvl="5" marL="2743200" rtl="0" algn="l">
              <a:lnSpc>
                <a:spcPct val="100000"/>
              </a:lnSpc>
              <a:spcBef>
                <a:spcPts val="0"/>
              </a:spcBef>
              <a:spcAft>
                <a:spcPts val="0"/>
              </a:spcAft>
              <a:buSzPts val="2700"/>
              <a:buChar char="■"/>
              <a:defRPr sz="2700"/>
            </a:lvl6pPr>
            <a:lvl7pPr indent="-400050" lvl="6" marL="3200400" rtl="0" algn="l">
              <a:lnSpc>
                <a:spcPct val="100000"/>
              </a:lnSpc>
              <a:spcBef>
                <a:spcPts val="0"/>
              </a:spcBef>
              <a:spcAft>
                <a:spcPts val="0"/>
              </a:spcAft>
              <a:buSzPts val="2700"/>
              <a:buChar char="●"/>
              <a:defRPr sz="2700"/>
            </a:lvl7pPr>
            <a:lvl8pPr indent="-400050" lvl="7" marL="3657600" rtl="0" algn="l">
              <a:lnSpc>
                <a:spcPct val="100000"/>
              </a:lnSpc>
              <a:spcBef>
                <a:spcPts val="0"/>
              </a:spcBef>
              <a:spcAft>
                <a:spcPts val="0"/>
              </a:spcAft>
              <a:buSzPts val="2700"/>
              <a:buChar char="○"/>
              <a:defRPr sz="2700"/>
            </a:lvl8pPr>
            <a:lvl9pPr indent="-400050" lvl="8" marL="4114800" rtl="0" algn="l">
              <a:lnSpc>
                <a:spcPct val="100000"/>
              </a:lnSpc>
              <a:spcBef>
                <a:spcPts val="0"/>
              </a:spcBef>
              <a:spcAft>
                <a:spcPts val="0"/>
              </a:spcAft>
              <a:buSzPts val="2700"/>
              <a:buChar char="■"/>
              <a:defRPr sz="2700"/>
            </a:lvl9pPr>
          </a:lstStyle>
          <a:p/>
        </p:txBody>
      </p:sp>
      <p:cxnSp>
        <p:nvCxnSpPr>
          <p:cNvPr id="52" name="Google Shape;52;p9"/>
          <p:cNvCxnSpPr/>
          <p:nvPr/>
        </p:nvCxnSpPr>
        <p:spPr>
          <a:xfrm>
            <a:off x="0" y="1508967"/>
            <a:ext cx="1834500" cy="0"/>
          </a:xfrm>
          <a:prstGeom prst="straightConnector1">
            <a:avLst/>
          </a:prstGeom>
          <a:noFill/>
          <a:ln cap="flat" cmpd="sng" w="9525">
            <a:solidFill>
              <a:srgbClr val="CCCCCC"/>
            </a:solidFill>
            <a:prstDash val="solid"/>
            <a:round/>
            <a:headEnd len="sm" w="sm" type="none"/>
            <a:tailEnd len="sm" w="sm" type="none"/>
          </a:ln>
        </p:spPr>
      </p:cxnSp>
      <p:sp>
        <p:nvSpPr>
          <p:cNvPr id="53" name="Google Shape;53;p9"/>
          <p:cNvSpPr/>
          <p:nvPr/>
        </p:nvSpPr>
        <p:spPr>
          <a:xfrm>
            <a:off x="1089967" y="1238356"/>
            <a:ext cx="541200" cy="541200"/>
          </a:xfrm>
          <a:prstGeom prst="ellips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cxnSp>
        <p:nvCxnSpPr>
          <p:cNvPr id="54" name="Google Shape;54;p9"/>
          <p:cNvCxnSpPr/>
          <p:nvPr/>
        </p:nvCxnSpPr>
        <p:spPr>
          <a:xfrm>
            <a:off x="7020867" y="1508967"/>
            <a:ext cx="51711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9"/>
          <p:cNvSpPr txBox="1"/>
          <p:nvPr>
            <p:ph idx="12" type="sldNum"/>
          </p:nvPr>
        </p:nvSpPr>
        <p:spPr>
          <a:xfrm>
            <a:off x="11390970" y="6333135"/>
            <a:ext cx="731700" cy="524700"/>
          </a:xfrm>
          <a:prstGeom prst="rect">
            <a:avLst/>
          </a:prstGeom>
          <a:noFill/>
          <a:ln>
            <a:noFill/>
          </a:ln>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1225" y="188913"/>
            <a:ext cx="10369550" cy="611795"/>
          </a:xfrm>
          <a:prstGeom prst="rect">
            <a:avLst/>
          </a:prstGeom>
          <a:noFill/>
          <a:ln>
            <a:noFill/>
          </a:ln>
        </p:spPr>
        <p:txBody>
          <a:bodyPr anchorCtr="0" anchor="t" bIns="0" lIns="0" spcFirstLastPara="1" rIns="0" wrap="square" tIns="36000">
            <a:noAutofit/>
          </a:bodyPr>
          <a:lstStyle>
            <a:lvl1pPr lvl="0" marR="0" rtl="0" algn="l">
              <a:spcBef>
                <a:spcPts val="0"/>
              </a:spcBef>
              <a:spcAft>
                <a:spcPts val="0"/>
              </a:spcAft>
              <a:buSzPts val="1400"/>
              <a:buNone/>
              <a:defRPr b="1" i="0" sz="2400" u="none" cap="none" strike="noStrike">
                <a:solidFill>
                  <a:srgbClr val="0028A5"/>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911225" y="1125539"/>
            <a:ext cx="10369550" cy="4967288"/>
          </a:xfrm>
          <a:prstGeom prst="rect">
            <a:avLst/>
          </a:prstGeom>
          <a:noFill/>
          <a:ln>
            <a:noFill/>
          </a:ln>
        </p:spPr>
        <p:txBody>
          <a:bodyPr anchorCtr="0" anchor="t" bIns="0" lIns="0" spcFirstLastPara="1" rIns="0" wrap="square" tIns="0">
            <a:noAutofit/>
          </a:bodyPr>
          <a:lstStyle>
            <a:lvl1pPr indent="-336550" lvl="0" marL="4572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1pPr>
            <a:lvl2pPr indent="-336550" lvl="1" marL="9144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36550" lvl="2" marL="13716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36550" lvl="3" marL="18288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6pPr>
            <a:lvl7pPr indent="-336550" lvl="6" marL="32004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7pPr>
            <a:lvl8pPr indent="-336550" lvl="7" marL="36576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8pPr>
            <a:lvl9pPr indent="-336550" lvl="8" marL="41148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4">
          <p15:clr>
            <a:srgbClr val="F26B43"/>
          </p15:clr>
        </p15:guide>
        <p15:guide id="2" pos="7106">
          <p15:clr>
            <a:srgbClr val="F26B43"/>
          </p15:clr>
        </p15:guide>
        <p15:guide id="3" orient="horz" pos="119">
          <p15:clr>
            <a:srgbClr val="F26B43"/>
          </p15:clr>
        </p15:guide>
        <p15:guide id="4" orient="horz" pos="4110">
          <p15:clr>
            <a:srgbClr val="F26B43"/>
          </p15:clr>
        </p15:guide>
        <p15:guide id="5" pos="3840">
          <p15:clr>
            <a:srgbClr val="F26B43"/>
          </p15:clr>
        </p15:guide>
        <p15:guide id="6" pos="3953">
          <p15:clr>
            <a:srgbClr val="5ACBF0"/>
          </p15:clr>
        </p15:guide>
        <p15:guide id="7" pos="3727">
          <p15:clr>
            <a:srgbClr val="5ACBF0"/>
          </p15:clr>
        </p15:guide>
        <p15:guide id="8" pos="2615">
          <p15:clr>
            <a:srgbClr val="5ACBF0"/>
          </p15:clr>
        </p15:guide>
        <p15:guide id="9" pos="2819">
          <p15:clr>
            <a:srgbClr val="5ACBF0"/>
          </p15:clr>
        </p15:guide>
        <p15:guide id="10" pos="4861">
          <p15:clr>
            <a:srgbClr val="5ACBF0"/>
          </p15:clr>
        </p15:guide>
        <p15:guide id="11" pos="5065">
          <p15:clr>
            <a:srgbClr val="5ACBF0"/>
          </p15:clr>
        </p15:guide>
        <p15:guide id="12" orient="horz" pos="709">
          <p15:clr>
            <a:srgbClr val="F26B43"/>
          </p15:clr>
        </p15:guide>
        <p15:guide id="13" orient="horz" pos="383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google.com/search?client=safari&amp;rls=en&amp;q=%C3%A0&amp;ie=UTF-8&amp;oe=UTF-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merriam-webster.com/dictionary/et%20al."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ctrTitle"/>
          </p:nvPr>
        </p:nvSpPr>
        <p:spPr>
          <a:xfrm>
            <a:off x="911225" y="1989138"/>
            <a:ext cx="10369500" cy="12954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b="0" lang="en-US" sz="3600">
                <a:solidFill>
                  <a:srgbClr val="0028A5"/>
                </a:solidFill>
              </a:rPr>
              <a:t>Federated Reinforcement Learning for Private and Collaborative Selection of Moving Target Defense Mechanisms in IoT Devices</a:t>
            </a:r>
            <a:endParaRPr b="0" sz="3600">
              <a:solidFill>
                <a:srgbClr val="0028A5"/>
              </a:solidFill>
            </a:endParaRPr>
          </a:p>
          <a:p>
            <a:pPr indent="0" lvl="0" marL="0" rtl="0" algn="l">
              <a:spcBef>
                <a:spcPts val="0"/>
              </a:spcBef>
              <a:spcAft>
                <a:spcPts val="0"/>
              </a:spcAft>
              <a:buNone/>
            </a:pPr>
            <a:r>
              <a:t/>
            </a:r>
            <a:endParaRPr/>
          </a:p>
        </p:txBody>
      </p:sp>
      <p:sp>
        <p:nvSpPr>
          <p:cNvPr id="61" name="Google Shape;61;p10"/>
          <p:cNvSpPr txBox="1"/>
          <p:nvPr>
            <p:ph idx="1" type="subTitle"/>
          </p:nvPr>
        </p:nvSpPr>
        <p:spPr>
          <a:xfrm>
            <a:off x="911225" y="3657600"/>
            <a:ext cx="10369500" cy="1752600"/>
          </a:xfrm>
          <a:prstGeom prst="rect">
            <a:avLst/>
          </a:prstGeom>
          <a:noFill/>
          <a:ln>
            <a:noFill/>
          </a:ln>
        </p:spPr>
        <p:txBody>
          <a:bodyPr anchorCtr="0" anchor="t" bIns="0" lIns="0" spcFirstLastPara="1" rIns="0" wrap="square" tIns="0">
            <a:noAutofit/>
          </a:bodyPr>
          <a:lstStyle/>
          <a:p>
            <a:pPr indent="0" lvl="0" marL="0" rtl="0" algn="l">
              <a:spcBef>
                <a:spcPts val="680"/>
              </a:spcBef>
              <a:spcAft>
                <a:spcPts val="0"/>
              </a:spcAft>
              <a:buClr>
                <a:schemeClr val="dk1"/>
              </a:buClr>
              <a:buSzPts val="1700"/>
              <a:buNone/>
            </a:pPr>
            <a:r>
              <a:rPr lang="en-US" sz="1800"/>
              <a:t>Midterm Presentation by Jan Kreischer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Matching Malware and MTDs</a:t>
            </a:r>
            <a:endParaRPr/>
          </a:p>
        </p:txBody>
      </p:sp>
      <p:graphicFrame>
        <p:nvGraphicFramePr>
          <p:cNvPr id="183" name="Google Shape;183;p19"/>
          <p:cNvGraphicFramePr/>
          <p:nvPr/>
        </p:nvGraphicFramePr>
        <p:xfrm>
          <a:off x="2476500" y="1647722"/>
          <a:ext cx="3000000" cy="3000000"/>
        </p:xfrm>
        <a:graphic>
          <a:graphicData uri="http://schemas.openxmlformats.org/drawingml/2006/table">
            <a:tbl>
              <a:tblPr>
                <a:noFill/>
                <a:tableStyleId>{40348608-E393-480B-A4E9-DBC94296AE73}</a:tableStyleId>
              </a:tblPr>
              <a:tblGrid>
                <a:gridCol w="3798900"/>
                <a:gridCol w="3440100"/>
              </a:tblGrid>
              <a:tr h="100000">
                <a:tc>
                  <a:txBody>
                    <a:bodyPr/>
                    <a:lstStyle/>
                    <a:p>
                      <a:pPr indent="0" lvl="0" marL="0" rtl="0" algn="l">
                        <a:spcBef>
                          <a:spcPts val="0"/>
                        </a:spcBef>
                        <a:spcAft>
                          <a:spcPts val="0"/>
                        </a:spcAft>
                        <a:buNone/>
                      </a:pPr>
                      <a:r>
                        <a:rPr b="1" lang="en-US"/>
                        <a:t>Types of Malware </a:t>
                      </a:r>
                      <a:endParaRPr b="1"/>
                    </a:p>
                  </a:txBody>
                  <a:tcPr marT="91425" marB="91425" marR="91425" marL="91425"/>
                </a:tc>
                <a:tc>
                  <a:txBody>
                    <a:bodyPr/>
                    <a:lstStyle/>
                    <a:p>
                      <a:pPr indent="0" lvl="0" marL="0" rtl="0" algn="l">
                        <a:spcBef>
                          <a:spcPts val="0"/>
                        </a:spcBef>
                        <a:spcAft>
                          <a:spcPts val="0"/>
                        </a:spcAft>
                        <a:buNone/>
                      </a:pPr>
                      <a:r>
                        <a:rPr b="1" lang="en-US"/>
                        <a:t>Mitigating MTDs</a:t>
                      </a:r>
                      <a:endParaRPr b="1"/>
                    </a:p>
                  </a:txBody>
                  <a:tcPr marT="91425" marB="91425" marR="91425" marL="91425"/>
                </a:tc>
              </a:tr>
              <a:tr h="3810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Command and Control &amp; Botnets</a:t>
                      </a:r>
                      <a:endParaRPr>
                        <a:solidFill>
                          <a:srgbClr val="000000"/>
                        </a:solidFill>
                      </a:endParaRPr>
                    </a:p>
                    <a:p>
                      <a:pPr indent="-317500" lvl="0" marL="457200" rtl="0" algn="l">
                        <a:lnSpc>
                          <a:spcPct val="115000"/>
                        </a:lnSpc>
                        <a:spcBef>
                          <a:spcPts val="1200"/>
                        </a:spcBef>
                        <a:spcAft>
                          <a:spcPts val="0"/>
                        </a:spcAft>
                        <a:buSzPts val="1400"/>
                        <a:buChar char="-"/>
                      </a:pPr>
                      <a:r>
                        <a:rPr i="1" lang="en-US"/>
                        <a:t>4 specific C&amp;C implementations</a:t>
                      </a:r>
                      <a:endParaRPr i="1">
                        <a:solidFill>
                          <a:srgbClr val="000000"/>
                        </a:solidFill>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rgbClr val="000000"/>
                          </a:solidFill>
                        </a:rPr>
                        <a:t>- Private IP Address Shuffling</a:t>
                      </a:r>
                      <a:endParaRPr/>
                    </a:p>
                  </a:txBody>
                  <a:tcPr marT="91425" marB="91425" marR="91425" marL="91425"/>
                </a:tc>
              </a:tr>
              <a:tr h="3810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Rootkits</a:t>
                      </a:r>
                      <a:endParaRPr>
                        <a:solidFill>
                          <a:srgbClr val="000000"/>
                        </a:solidFill>
                      </a:endParaRPr>
                    </a:p>
                    <a:p>
                      <a:pPr indent="-317500" lvl="0" marL="457200" rtl="0" algn="l">
                        <a:lnSpc>
                          <a:spcPct val="115000"/>
                        </a:lnSpc>
                        <a:spcBef>
                          <a:spcPts val="1200"/>
                        </a:spcBef>
                        <a:spcAft>
                          <a:spcPts val="0"/>
                        </a:spcAft>
                        <a:buSzPts val="1400"/>
                        <a:buChar char="-"/>
                      </a:pPr>
                      <a:r>
                        <a:rPr i="1" lang="en-US"/>
                        <a:t>2 </a:t>
                      </a:r>
                      <a:r>
                        <a:rPr i="1" lang="en-US">
                          <a:solidFill>
                            <a:schemeClr val="dk1"/>
                          </a:solidFill>
                        </a:rPr>
                        <a:t>specific rootkit implementations</a:t>
                      </a:r>
                      <a:endParaRPr i="1"/>
                    </a:p>
                  </a:txBody>
                  <a:tcPr marT="91425" marB="91425" marR="91425" marL="91425"/>
                </a:tc>
                <a:tc>
                  <a:txBody>
                    <a:bodyPr/>
                    <a:lstStyle/>
                    <a:p>
                      <a:pPr indent="0" lvl="0" marL="0" rtl="0" algn="l">
                        <a:lnSpc>
                          <a:spcPct val="115000"/>
                        </a:lnSpc>
                        <a:spcBef>
                          <a:spcPts val="1200"/>
                        </a:spcBef>
                        <a:spcAft>
                          <a:spcPts val="1200"/>
                        </a:spcAft>
                        <a:buNone/>
                      </a:pPr>
                      <a:r>
                        <a:rPr lang="en-US">
                          <a:solidFill>
                            <a:srgbClr val="000000"/>
                          </a:solidFill>
                        </a:rPr>
                        <a:t>- Rootkit Purging</a:t>
                      </a:r>
                      <a:endParaRPr/>
                    </a:p>
                  </a:txBody>
                  <a:tcPr marT="91425" marB="91425" marR="91425" marL="91425"/>
                </a:tc>
              </a:tr>
              <a:tr h="15784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Ransomware</a:t>
                      </a:r>
                      <a:endParaRPr>
                        <a:solidFill>
                          <a:srgbClr val="000000"/>
                        </a:solidFill>
                      </a:endParaRPr>
                    </a:p>
                    <a:p>
                      <a:pPr indent="-317500" lvl="0" marL="457200" rtl="0" algn="l">
                        <a:lnSpc>
                          <a:spcPct val="115000"/>
                        </a:lnSpc>
                        <a:spcBef>
                          <a:spcPts val="1200"/>
                        </a:spcBef>
                        <a:spcAft>
                          <a:spcPts val="0"/>
                        </a:spcAft>
                        <a:buSzPts val="1400"/>
                        <a:buChar char="-"/>
                      </a:pPr>
                      <a:r>
                        <a:rPr i="1" lang="en-US"/>
                        <a:t>1 specific ransomware implementation</a:t>
                      </a:r>
                      <a:endParaRPr i="1"/>
                    </a:p>
                  </a:txBody>
                  <a:tcPr marT="91425" marB="91425" marR="91425" marL="91425"/>
                </a:tc>
                <a:tc>
                  <a:txBody>
                    <a:bodyPr/>
                    <a:lstStyle/>
                    <a:p>
                      <a:pPr indent="0" lvl="0" marL="0" rtl="0" algn="l">
                        <a:lnSpc>
                          <a:spcPct val="115000"/>
                        </a:lnSpc>
                        <a:spcBef>
                          <a:spcPts val="1200"/>
                        </a:spcBef>
                        <a:spcAft>
                          <a:spcPts val="0"/>
                        </a:spcAft>
                        <a:buNone/>
                      </a:pPr>
                      <a:r>
                        <a:rPr lang="en-US">
                          <a:solidFill>
                            <a:srgbClr val="000000"/>
                          </a:solidFill>
                        </a:rPr>
                        <a:t>- Encryptor Trapping with Dummy Files                  - File Ending Randomization</a:t>
                      </a:r>
                      <a:endParaRPr>
                        <a:solidFill>
                          <a:srgbClr val="000000"/>
                        </a:solidFill>
                      </a:endParaRPr>
                    </a:p>
                    <a:p>
                      <a:pPr indent="0" lvl="0" marL="0" rtl="0" algn="l">
                        <a:lnSpc>
                          <a:spcPct val="115000"/>
                        </a:lnSpc>
                        <a:spcBef>
                          <a:spcPts val="1200"/>
                        </a:spcBef>
                        <a:spcAft>
                          <a:spcPts val="1200"/>
                        </a:spcAft>
                        <a:buClr>
                          <a:srgbClr val="000000"/>
                        </a:buClr>
                        <a:buSzPts val="1100"/>
                        <a:buFont typeface="Arial"/>
                        <a:buNone/>
                      </a:pPr>
                      <a:r>
                        <a:t/>
                      </a:r>
                      <a:endParaRPr>
                        <a:solidFill>
                          <a:srgbClr val="000000"/>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Single Client Architecture</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pic>
        <p:nvPicPr>
          <p:cNvPr id="189" name="Google Shape;189;p20"/>
          <p:cNvPicPr preferRelativeResize="0"/>
          <p:nvPr/>
        </p:nvPicPr>
        <p:blipFill>
          <a:blip r:embed="rId3">
            <a:alphaModFix/>
          </a:blip>
          <a:stretch>
            <a:fillRect/>
          </a:stretch>
        </p:blipFill>
        <p:spPr>
          <a:xfrm>
            <a:off x="2598450" y="1416516"/>
            <a:ext cx="6995109" cy="4486518"/>
          </a:xfrm>
          <a:prstGeom prst="rect">
            <a:avLst/>
          </a:prstGeom>
          <a:noFill/>
          <a:ln>
            <a:noFill/>
          </a:ln>
        </p:spPr>
      </p:pic>
      <p:sp>
        <p:nvSpPr>
          <p:cNvPr id="190" name="Google Shape;190;p20"/>
          <p:cNvSpPr/>
          <p:nvPr/>
        </p:nvSpPr>
        <p:spPr>
          <a:xfrm>
            <a:off x="4410500" y="1331900"/>
            <a:ext cx="3238500" cy="3238500"/>
          </a:xfrm>
          <a:prstGeom prst="ellipse">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nvSpPr>
        <p:spPr>
          <a:xfrm>
            <a:off x="5671250" y="925450"/>
            <a:ext cx="71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Client</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Clr>
                <a:schemeClr val="dk1"/>
              </a:buClr>
              <a:buSzPts val="1100"/>
              <a:buFont typeface="Arial"/>
              <a:buNone/>
            </a:pPr>
            <a:r>
              <a:rPr lang="en-US" sz="1700">
                <a:solidFill>
                  <a:schemeClr val="accent1"/>
                </a:solidFill>
              </a:rPr>
              <a:t>Reinforcement Learning (RL) for MTD-Selection</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grpSp>
        <p:nvGrpSpPr>
          <p:cNvPr id="197" name="Google Shape;197;p21"/>
          <p:cNvGrpSpPr/>
          <p:nvPr/>
        </p:nvGrpSpPr>
        <p:grpSpPr>
          <a:xfrm>
            <a:off x="7478173" y="2695511"/>
            <a:ext cx="3330717" cy="2241344"/>
            <a:chOff x="5820775" y="1669725"/>
            <a:chExt cx="2498100" cy="1681050"/>
          </a:xfrm>
        </p:grpSpPr>
        <p:sp>
          <p:nvSpPr>
            <p:cNvPr id="198" name="Google Shape;198;p21"/>
            <p:cNvSpPr txBox="1"/>
            <p:nvPr/>
          </p:nvSpPr>
          <p:spPr>
            <a:xfrm>
              <a:off x="5820775" y="1669725"/>
              <a:ext cx="2498100" cy="1020000"/>
            </a:xfrm>
            <a:prstGeom prst="rect">
              <a:avLst/>
            </a:prstGeom>
            <a:noFill/>
            <a:ln>
              <a:noFill/>
            </a:ln>
          </p:spPr>
          <p:txBody>
            <a:bodyPr anchorCtr="0" anchor="t" bIns="121900" lIns="121900" spcFirstLastPara="1" rIns="121900" wrap="square" tIns="121900">
              <a:spAutoFit/>
            </a:bodyPr>
            <a:lstStyle/>
            <a:p>
              <a:pPr indent="0" lvl="0" marL="0" rtl="0" algn="ctr">
                <a:lnSpc>
                  <a:spcPct val="115000"/>
                </a:lnSpc>
                <a:spcBef>
                  <a:spcPts val="1600"/>
                </a:spcBef>
                <a:spcAft>
                  <a:spcPts val="1600"/>
                </a:spcAft>
                <a:buNone/>
              </a:pPr>
              <a:r>
                <a:rPr b="1" lang="en-US" sz="1600">
                  <a:solidFill>
                    <a:schemeClr val="dk1"/>
                  </a:solidFill>
                </a:rPr>
                <a:t>Goal:                                       </a:t>
              </a:r>
              <a:r>
                <a:rPr lang="en-US" sz="1600">
                  <a:solidFill>
                    <a:schemeClr val="dk1"/>
                  </a:solidFill>
                </a:rPr>
                <a:t>Learning a Policy </a:t>
              </a:r>
              <a:r>
                <a:rPr i="1" lang="en-US" sz="1600">
                  <a:solidFill>
                    <a:srgbClr val="202122"/>
                  </a:solidFill>
                </a:rPr>
                <a:t>π</a:t>
              </a:r>
              <a:r>
                <a:rPr b="1" i="1" lang="en-US" sz="1700">
                  <a:solidFill>
                    <a:srgbClr val="202122"/>
                  </a:solidFill>
                  <a:latin typeface="Times New Roman"/>
                  <a:ea typeface="Times New Roman"/>
                  <a:cs typeface="Times New Roman"/>
                  <a:sym typeface="Times New Roman"/>
                </a:rPr>
                <a:t> </a:t>
              </a:r>
              <a:r>
                <a:rPr lang="en-US" sz="1600">
                  <a:solidFill>
                    <a:schemeClr val="dk1"/>
                  </a:solidFill>
                </a:rPr>
                <a:t>representing probability of selecting action a when being in state s.</a:t>
              </a:r>
              <a:endParaRPr sz="1900">
                <a:latin typeface="Quattrocento Sans"/>
                <a:ea typeface="Quattrocento Sans"/>
                <a:cs typeface="Quattrocento Sans"/>
                <a:sym typeface="Quattrocento Sans"/>
              </a:endParaRPr>
            </a:p>
          </p:txBody>
        </p:sp>
        <p:pic>
          <p:nvPicPr>
            <p:cNvPr id="199" name="Google Shape;199;p21"/>
            <p:cNvPicPr preferRelativeResize="0"/>
            <p:nvPr/>
          </p:nvPicPr>
          <p:blipFill>
            <a:blip r:embed="rId3">
              <a:alphaModFix/>
            </a:blip>
            <a:stretch>
              <a:fillRect/>
            </a:stretch>
          </p:blipFill>
          <p:spPr>
            <a:xfrm>
              <a:off x="6102675" y="2623475"/>
              <a:ext cx="1781900" cy="727300"/>
            </a:xfrm>
            <a:prstGeom prst="rect">
              <a:avLst/>
            </a:prstGeom>
            <a:noFill/>
            <a:ln>
              <a:noFill/>
            </a:ln>
          </p:spPr>
        </p:pic>
      </p:grpSp>
      <p:pic>
        <p:nvPicPr>
          <p:cNvPr id="200" name="Google Shape;200;p21"/>
          <p:cNvPicPr preferRelativeResize="0"/>
          <p:nvPr/>
        </p:nvPicPr>
        <p:blipFill>
          <a:blip r:embed="rId4">
            <a:alphaModFix/>
          </a:blip>
          <a:stretch>
            <a:fillRect/>
          </a:stretch>
        </p:blipFill>
        <p:spPr>
          <a:xfrm>
            <a:off x="1714117" y="2702288"/>
            <a:ext cx="4874433" cy="22277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911225" y="417525"/>
            <a:ext cx="5284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Federated </a:t>
            </a:r>
            <a:r>
              <a:rPr lang="en-US">
                <a:solidFill>
                  <a:srgbClr val="0028A5"/>
                </a:solidFill>
              </a:rPr>
              <a:t>System Architecture</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pic>
        <p:nvPicPr>
          <p:cNvPr id="206" name="Google Shape;206;p22"/>
          <p:cNvPicPr preferRelativeResize="0"/>
          <p:nvPr/>
        </p:nvPicPr>
        <p:blipFill>
          <a:blip r:embed="rId3">
            <a:alphaModFix/>
          </a:blip>
          <a:stretch>
            <a:fillRect/>
          </a:stretch>
        </p:blipFill>
        <p:spPr>
          <a:xfrm>
            <a:off x="5364488" y="2745586"/>
            <a:ext cx="731520" cy="731520"/>
          </a:xfrm>
          <a:prstGeom prst="rect">
            <a:avLst/>
          </a:prstGeom>
          <a:noFill/>
          <a:ln>
            <a:noFill/>
          </a:ln>
        </p:spPr>
      </p:pic>
      <p:grpSp>
        <p:nvGrpSpPr>
          <p:cNvPr id="207" name="Google Shape;207;p22"/>
          <p:cNvGrpSpPr/>
          <p:nvPr/>
        </p:nvGrpSpPr>
        <p:grpSpPr>
          <a:xfrm>
            <a:off x="5068900" y="820750"/>
            <a:ext cx="1322700" cy="1121865"/>
            <a:chOff x="1216275" y="4059450"/>
            <a:chExt cx="1322700" cy="1121865"/>
          </a:xfrm>
        </p:grpSpPr>
        <p:pic>
          <p:nvPicPr>
            <p:cNvPr id="208" name="Google Shape;208;p22"/>
            <p:cNvPicPr preferRelativeResize="0"/>
            <p:nvPr/>
          </p:nvPicPr>
          <p:blipFill rotWithShape="1">
            <a:blip r:embed="rId4">
              <a:alphaModFix/>
            </a:blip>
            <a:srcRect b="0" l="9674" r="5909" t="26340"/>
            <a:stretch/>
          </p:blipFill>
          <p:spPr>
            <a:xfrm>
              <a:off x="1442375" y="4404075"/>
              <a:ext cx="914400" cy="777240"/>
            </a:xfrm>
            <a:prstGeom prst="rect">
              <a:avLst/>
            </a:prstGeom>
            <a:noFill/>
            <a:ln>
              <a:noFill/>
            </a:ln>
          </p:spPr>
        </p:pic>
        <p:sp>
          <p:nvSpPr>
            <p:cNvPr id="209" name="Google Shape;209;p22"/>
            <p:cNvSpPr txBox="1"/>
            <p:nvPr/>
          </p:nvSpPr>
          <p:spPr>
            <a:xfrm>
              <a:off x="1216275" y="4059450"/>
              <a:ext cx="132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Global Agent</a:t>
              </a:r>
              <a:endParaRPr/>
            </a:p>
          </p:txBody>
        </p:sp>
      </p:grpSp>
      <p:grpSp>
        <p:nvGrpSpPr>
          <p:cNvPr id="210" name="Google Shape;210;p22"/>
          <p:cNvGrpSpPr/>
          <p:nvPr/>
        </p:nvGrpSpPr>
        <p:grpSpPr>
          <a:xfrm>
            <a:off x="1063875" y="3743875"/>
            <a:ext cx="3779400" cy="2634025"/>
            <a:chOff x="1063875" y="2905675"/>
            <a:chExt cx="3779400" cy="2634025"/>
          </a:xfrm>
        </p:grpSpPr>
        <p:sp>
          <p:nvSpPr>
            <p:cNvPr id="211" name="Google Shape;211;p22"/>
            <p:cNvSpPr/>
            <p:nvPr/>
          </p:nvSpPr>
          <p:spPr>
            <a:xfrm>
              <a:off x="1135525" y="3242300"/>
              <a:ext cx="3707700" cy="2297400"/>
            </a:xfrm>
            <a:prstGeom prst="roundRect">
              <a:avLst>
                <a:gd fmla="val 16667" name="adj"/>
              </a:avLst>
            </a:prstGeom>
            <a:solidFill>
              <a:schemeClr val="lt1"/>
            </a:solid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2"/>
            <p:cNvPicPr preferRelativeResize="0"/>
            <p:nvPr/>
          </p:nvPicPr>
          <p:blipFill rotWithShape="1">
            <a:blip r:embed="rId5">
              <a:alphaModFix/>
            </a:blip>
            <a:srcRect b="3870" l="16130" r="20163" t="31299"/>
            <a:stretch/>
          </p:blipFill>
          <p:spPr>
            <a:xfrm>
              <a:off x="2551115" y="3548550"/>
              <a:ext cx="731520" cy="694944"/>
            </a:xfrm>
            <a:prstGeom prst="rect">
              <a:avLst/>
            </a:prstGeom>
            <a:noFill/>
            <a:ln>
              <a:noFill/>
            </a:ln>
          </p:spPr>
        </p:pic>
        <p:sp>
          <p:nvSpPr>
            <p:cNvPr id="213" name="Google Shape;213;p22"/>
            <p:cNvSpPr txBox="1"/>
            <p:nvPr/>
          </p:nvSpPr>
          <p:spPr>
            <a:xfrm>
              <a:off x="2045075" y="3242300"/>
              <a:ext cx="174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State Interpreter</a:t>
              </a:r>
              <a:endParaRPr/>
            </a:p>
          </p:txBody>
        </p:sp>
        <p:grpSp>
          <p:nvGrpSpPr>
            <p:cNvPr id="214" name="Google Shape;214;p22"/>
            <p:cNvGrpSpPr/>
            <p:nvPr/>
          </p:nvGrpSpPr>
          <p:grpSpPr>
            <a:xfrm>
              <a:off x="1063875" y="4059450"/>
              <a:ext cx="1322700" cy="1121865"/>
              <a:chOff x="1216275" y="4059450"/>
              <a:chExt cx="1322700" cy="1121865"/>
            </a:xfrm>
          </p:grpSpPr>
          <p:pic>
            <p:nvPicPr>
              <p:cNvPr id="215" name="Google Shape;215;p22"/>
              <p:cNvPicPr preferRelativeResize="0"/>
              <p:nvPr/>
            </p:nvPicPr>
            <p:blipFill rotWithShape="1">
              <a:blip r:embed="rId4">
                <a:alphaModFix/>
              </a:blip>
              <a:srcRect b="0" l="9674" r="5909" t="26340"/>
              <a:stretch/>
            </p:blipFill>
            <p:spPr>
              <a:xfrm>
                <a:off x="1442375" y="4404075"/>
                <a:ext cx="914400" cy="777240"/>
              </a:xfrm>
              <a:prstGeom prst="rect">
                <a:avLst/>
              </a:prstGeom>
              <a:noFill/>
              <a:ln>
                <a:noFill/>
              </a:ln>
            </p:spPr>
          </p:pic>
          <p:sp>
            <p:nvSpPr>
              <p:cNvPr id="216" name="Google Shape;216;p22"/>
              <p:cNvSpPr txBox="1"/>
              <p:nvPr/>
            </p:nvSpPr>
            <p:spPr>
              <a:xfrm>
                <a:off x="1216275" y="4059450"/>
                <a:ext cx="132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Local Agent</a:t>
                </a:r>
                <a:endParaRPr/>
              </a:p>
            </p:txBody>
          </p:sp>
        </p:grpSp>
        <p:grpSp>
          <p:nvGrpSpPr>
            <p:cNvPr id="217" name="Google Shape;217;p22"/>
            <p:cNvGrpSpPr/>
            <p:nvPr/>
          </p:nvGrpSpPr>
          <p:grpSpPr>
            <a:xfrm>
              <a:off x="3524100" y="4120500"/>
              <a:ext cx="1246800" cy="1063863"/>
              <a:chOff x="3371700" y="4120500"/>
              <a:chExt cx="1246800" cy="1063863"/>
            </a:xfrm>
          </p:grpSpPr>
          <p:pic>
            <p:nvPicPr>
              <p:cNvPr id="218" name="Google Shape;218;p22"/>
              <p:cNvPicPr preferRelativeResize="0"/>
              <p:nvPr/>
            </p:nvPicPr>
            <p:blipFill rotWithShape="1">
              <a:blip r:embed="rId6">
                <a:alphaModFix/>
              </a:blip>
              <a:srcRect b="22500" l="13616" r="12777" t="21555"/>
              <a:stretch/>
            </p:blipFill>
            <p:spPr>
              <a:xfrm>
                <a:off x="3537900" y="4480275"/>
                <a:ext cx="914400" cy="704088"/>
              </a:xfrm>
              <a:prstGeom prst="rect">
                <a:avLst/>
              </a:prstGeom>
              <a:noFill/>
              <a:ln>
                <a:noFill/>
              </a:ln>
            </p:spPr>
          </p:pic>
          <p:sp>
            <p:nvSpPr>
              <p:cNvPr id="219" name="Google Shape;219;p22"/>
              <p:cNvSpPr txBox="1"/>
              <p:nvPr/>
            </p:nvSpPr>
            <p:spPr>
              <a:xfrm>
                <a:off x="3371700" y="4120500"/>
                <a:ext cx="124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Environment</a:t>
                </a:r>
                <a:endParaRPr/>
              </a:p>
            </p:txBody>
          </p:sp>
        </p:grpSp>
        <p:cxnSp>
          <p:nvCxnSpPr>
            <p:cNvPr id="220" name="Google Shape;220;p22"/>
            <p:cNvCxnSpPr>
              <a:stCxn id="218" idx="1"/>
              <a:endCxn id="212" idx="3"/>
            </p:cNvCxnSpPr>
            <p:nvPr/>
          </p:nvCxnSpPr>
          <p:spPr>
            <a:xfrm rot="10800000">
              <a:off x="3282600" y="3896019"/>
              <a:ext cx="407700" cy="9363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221" name="Google Shape;221;p22"/>
            <p:cNvCxnSpPr>
              <a:stCxn id="212" idx="1"/>
              <a:endCxn id="215" idx="3"/>
            </p:cNvCxnSpPr>
            <p:nvPr/>
          </p:nvCxnSpPr>
          <p:spPr>
            <a:xfrm flipH="1">
              <a:off x="2204315" y="3896022"/>
              <a:ext cx="346800" cy="896700"/>
            </a:xfrm>
            <a:prstGeom prst="bentConnector3">
              <a:avLst>
                <a:gd fmla="val 49991" name="adj1"/>
              </a:avLst>
            </a:prstGeom>
            <a:noFill/>
            <a:ln cap="flat" cmpd="sng" w="9525">
              <a:solidFill>
                <a:schemeClr val="dk1"/>
              </a:solidFill>
              <a:prstDash val="solid"/>
              <a:round/>
              <a:headEnd len="med" w="med" type="none"/>
              <a:tailEnd len="med" w="med" type="triangle"/>
            </a:ln>
          </p:spPr>
        </p:cxnSp>
        <p:cxnSp>
          <p:nvCxnSpPr>
            <p:cNvPr id="222" name="Google Shape;222;p22"/>
            <p:cNvCxnSpPr>
              <a:stCxn id="215" idx="2"/>
              <a:endCxn id="218" idx="2"/>
            </p:cNvCxnSpPr>
            <p:nvPr/>
          </p:nvCxnSpPr>
          <p:spPr>
            <a:xfrm flipH="1" rot="-5400000">
              <a:off x="2945825" y="3982665"/>
              <a:ext cx="3000" cy="2400300"/>
            </a:xfrm>
            <a:prstGeom prst="bentConnector3">
              <a:avLst>
                <a:gd fmla="val 8039100" name="adj1"/>
              </a:avLst>
            </a:prstGeom>
            <a:noFill/>
            <a:ln cap="flat" cmpd="sng" w="9525">
              <a:solidFill>
                <a:schemeClr val="dk1"/>
              </a:solidFill>
              <a:prstDash val="solid"/>
              <a:round/>
              <a:headEnd len="med" w="med" type="none"/>
              <a:tailEnd len="med" w="med" type="triangle"/>
            </a:ln>
          </p:spPr>
        </p:cxnSp>
        <p:sp>
          <p:nvSpPr>
            <p:cNvPr id="223" name="Google Shape;223;p22"/>
            <p:cNvSpPr txBox="1"/>
            <p:nvPr/>
          </p:nvSpPr>
          <p:spPr>
            <a:xfrm>
              <a:off x="1063875" y="2905675"/>
              <a:ext cx="377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Client 01</a:t>
              </a:r>
              <a:endParaRPr b="1"/>
            </a:p>
          </p:txBody>
        </p:sp>
      </p:grpSp>
      <p:grpSp>
        <p:nvGrpSpPr>
          <p:cNvPr id="224" name="Google Shape;224;p22"/>
          <p:cNvGrpSpPr/>
          <p:nvPr/>
        </p:nvGrpSpPr>
        <p:grpSpPr>
          <a:xfrm>
            <a:off x="6626475" y="3743875"/>
            <a:ext cx="3779400" cy="2634025"/>
            <a:chOff x="6626475" y="2905675"/>
            <a:chExt cx="3779400" cy="2634025"/>
          </a:xfrm>
        </p:grpSpPr>
        <p:sp>
          <p:nvSpPr>
            <p:cNvPr id="225" name="Google Shape;225;p22"/>
            <p:cNvSpPr/>
            <p:nvPr/>
          </p:nvSpPr>
          <p:spPr>
            <a:xfrm>
              <a:off x="6698125" y="3242300"/>
              <a:ext cx="3707700" cy="2297400"/>
            </a:xfrm>
            <a:prstGeom prst="roundRect">
              <a:avLst>
                <a:gd fmla="val 16667" name="adj"/>
              </a:avLst>
            </a:prstGeom>
            <a:solidFill>
              <a:schemeClr val="lt1"/>
            </a:solid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2"/>
            <p:cNvPicPr preferRelativeResize="0"/>
            <p:nvPr/>
          </p:nvPicPr>
          <p:blipFill rotWithShape="1">
            <a:blip r:embed="rId5">
              <a:alphaModFix/>
            </a:blip>
            <a:srcRect b="3870" l="16130" r="20163" t="31299"/>
            <a:stretch/>
          </p:blipFill>
          <p:spPr>
            <a:xfrm>
              <a:off x="8113715" y="3548550"/>
              <a:ext cx="731520" cy="694944"/>
            </a:xfrm>
            <a:prstGeom prst="rect">
              <a:avLst/>
            </a:prstGeom>
            <a:noFill/>
            <a:ln>
              <a:noFill/>
            </a:ln>
          </p:spPr>
        </p:pic>
        <p:sp>
          <p:nvSpPr>
            <p:cNvPr id="227" name="Google Shape;227;p22"/>
            <p:cNvSpPr txBox="1"/>
            <p:nvPr/>
          </p:nvSpPr>
          <p:spPr>
            <a:xfrm>
              <a:off x="7607675" y="3242300"/>
              <a:ext cx="174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State Interpreter</a:t>
              </a:r>
              <a:endParaRPr/>
            </a:p>
          </p:txBody>
        </p:sp>
        <p:grpSp>
          <p:nvGrpSpPr>
            <p:cNvPr id="228" name="Google Shape;228;p22"/>
            <p:cNvGrpSpPr/>
            <p:nvPr/>
          </p:nvGrpSpPr>
          <p:grpSpPr>
            <a:xfrm>
              <a:off x="6626475" y="4059450"/>
              <a:ext cx="1322700" cy="1121865"/>
              <a:chOff x="1216275" y="4059450"/>
              <a:chExt cx="1322700" cy="1121865"/>
            </a:xfrm>
          </p:grpSpPr>
          <p:pic>
            <p:nvPicPr>
              <p:cNvPr id="229" name="Google Shape;229;p22"/>
              <p:cNvPicPr preferRelativeResize="0"/>
              <p:nvPr/>
            </p:nvPicPr>
            <p:blipFill rotWithShape="1">
              <a:blip r:embed="rId4">
                <a:alphaModFix/>
              </a:blip>
              <a:srcRect b="0" l="9674" r="5909" t="26340"/>
              <a:stretch/>
            </p:blipFill>
            <p:spPr>
              <a:xfrm>
                <a:off x="1442375" y="4404075"/>
                <a:ext cx="914400" cy="777240"/>
              </a:xfrm>
              <a:prstGeom prst="rect">
                <a:avLst/>
              </a:prstGeom>
              <a:noFill/>
              <a:ln>
                <a:noFill/>
              </a:ln>
            </p:spPr>
          </p:pic>
          <p:sp>
            <p:nvSpPr>
              <p:cNvPr id="230" name="Google Shape;230;p22"/>
              <p:cNvSpPr txBox="1"/>
              <p:nvPr/>
            </p:nvSpPr>
            <p:spPr>
              <a:xfrm>
                <a:off x="1216275" y="4059450"/>
                <a:ext cx="132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Local Agent</a:t>
                </a:r>
                <a:endParaRPr/>
              </a:p>
            </p:txBody>
          </p:sp>
        </p:grpSp>
        <p:grpSp>
          <p:nvGrpSpPr>
            <p:cNvPr id="231" name="Google Shape;231;p22"/>
            <p:cNvGrpSpPr/>
            <p:nvPr/>
          </p:nvGrpSpPr>
          <p:grpSpPr>
            <a:xfrm>
              <a:off x="9086700" y="4120500"/>
              <a:ext cx="1246800" cy="1063863"/>
              <a:chOff x="3371700" y="4120500"/>
              <a:chExt cx="1246800" cy="1063863"/>
            </a:xfrm>
          </p:grpSpPr>
          <p:pic>
            <p:nvPicPr>
              <p:cNvPr id="232" name="Google Shape;232;p22"/>
              <p:cNvPicPr preferRelativeResize="0"/>
              <p:nvPr/>
            </p:nvPicPr>
            <p:blipFill rotWithShape="1">
              <a:blip r:embed="rId6">
                <a:alphaModFix/>
              </a:blip>
              <a:srcRect b="22500" l="13616" r="12777" t="21555"/>
              <a:stretch/>
            </p:blipFill>
            <p:spPr>
              <a:xfrm>
                <a:off x="3537900" y="4480275"/>
                <a:ext cx="914400" cy="704088"/>
              </a:xfrm>
              <a:prstGeom prst="rect">
                <a:avLst/>
              </a:prstGeom>
              <a:noFill/>
              <a:ln>
                <a:noFill/>
              </a:ln>
            </p:spPr>
          </p:pic>
          <p:sp>
            <p:nvSpPr>
              <p:cNvPr id="233" name="Google Shape;233;p22"/>
              <p:cNvSpPr txBox="1"/>
              <p:nvPr/>
            </p:nvSpPr>
            <p:spPr>
              <a:xfrm>
                <a:off x="3371700" y="4120500"/>
                <a:ext cx="124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Environment</a:t>
                </a:r>
                <a:endParaRPr/>
              </a:p>
            </p:txBody>
          </p:sp>
        </p:grpSp>
        <p:cxnSp>
          <p:nvCxnSpPr>
            <p:cNvPr id="234" name="Google Shape;234;p22"/>
            <p:cNvCxnSpPr>
              <a:stCxn id="232" idx="1"/>
              <a:endCxn id="226" idx="3"/>
            </p:cNvCxnSpPr>
            <p:nvPr/>
          </p:nvCxnSpPr>
          <p:spPr>
            <a:xfrm rot="10800000">
              <a:off x="8845200" y="3896019"/>
              <a:ext cx="407700" cy="936300"/>
            </a:xfrm>
            <a:prstGeom prst="bentConnector3">
              <a:avLst>
                <a:gd fmla="val 49996" name="adj1"/>
              </a:avLst>
            </a:prstGeom>
            <a:noFill/>
            <a:ln cap="flat" cmpd="sng" w="9525">
              <a:solidFill>
                <a:schemeClr val="dk1"/>
              </a:solidFill>
              <a:prstDash val="solid"/>
              <a:round/>
              <a:headEnd len="med" w="med" type="none"/>
              <a:tailEnd len="med" w="med" type="triangle"/>
            </a:ln>
          </p:spPr>
        </p:cxnSp>
        <p:cxnSp>
          <p:nvCxnSpPr>
            <p:cNvPr id="235" name="Google Shape;235;p22"/>
            <p:cNvCxnSpPr>
              <a:stCxn id="226" idx="1"/>
              <a:endCxn id="229" idx="3"/>
            </p:cNvCxnSpPr>
            <p:nvPr/>
          </p:nvCxnSpPr>
          <p:spPr>
            <a:xfrm flipH="1">
              <a:off x="7766915" y="3896022"/>
              <a:ext cx="346800" cy="896700"/>
            </a:xfrm>
            <a:prstGeom prst="bentConnector3">
              <a:avLst>
                <a:gd fmla="val 49991" name="adj1"/>
              </a:avLst>
            </a:prstGeom>
            <a:noFill/>
            <a:ln cap="flat" cmpd="sng" w="9525">
              <a:solidFill>
                <a:schemeClr val="dk1"/>
              </a:solidFill>
              <a:prstDash val="solid"/>
              <a:round/>
              <a:headEnd len="med" w="med" type="none"/>
              <a:tailEnd len="med" w="med" type="triangle"/>
            </a:ln>
          </p:spPr>
        </p:cxnSp>
        <p:cxnSp>
          <p:nvCxnSpPr>
            <p:cNvPr id="236" name="Google Shape;236;p22"/>
            <p:cNvCxnSpPr>
              <a:stCxn id="229" idx="2"/>
              <a:endCxn id="232" idx="2"/>
            </p:cNvCxnSpPr>
            <p:nvPr/>
          </p:nvCxnSpPr>
          <p:spPr>
            <a:xfrm flipH="1" rot="-5400000">
              <a:off x="8508425" y="3982665"/>
              <a:ext cx="3000" cy="2400300"/>
            </a:xfrm>
            <a:prstGeom prst="bentConnector3">
              <a:avLst>
                <a:gd fmla="val 8039100" name="adj1"/>
              </a:avLst>
            </a:prstGeom>
            <a:noFill/>
            <a:ln cap="flat" cmpd="sng" w="9525">
              <a:solidFill>
                <a:schemeClr val="dk1"/>
              </a:solidFill>
              <a:prstDash val="solid"/>
              <a:round/>
              <a:headEnd len="med" w="med" type="none"/>
              <a:tailEnd len="med" w="med" type="triangle"/>
            </a:ln>
          </p:spPr>
        </p:cxnSp>
        <p:sp>
          <p:nvSpPr>
            <p:cNvPr id="237" name="Google Shape;237;p22"/>
            <p:cNvSpPr txBox="1"/>
            <p:nvPr/>
          </p:nvSpPr>
          <p:spPr>
            <a:xfrm>
              <a:off x="6626475" y="2905675"/>
              <a:ext cx="377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Client 02</a:t>
              </a:r>
              <a:endParaRPr b="1"/>
            </a:p>
          </p:txBody>
        </p:sp>
      </p:grpSp>
      <p:cxnSp>
        <p:nvCxnSpPr>
          <p:cNvPr id="238" name="Google Shape;238;p22"/>
          <p:cNvCxnSpPr>
            <a:stCxn id="206" idx="1"/>
            <a:endCxn id="223" idx="0"/>
          </p:cNvCxnSpPr>
          <p:nvPr/>
        </p:nvCxnSpPr>
        <p:spPr>
          <a:xfrm flipH="1">
            <a:off x="2953688" y="3111346"/>
            <a:ext cx="2410800" cy="632400"/>
          </a:xfrm>
          <a:prstGeom prst="straightConnector1">
            <a:avLst/>
          </a:prstGeom>
          <a:noFill/>
          <a:ln cap="flat" cmpd="sng" w="19050">
            <a:solidFill>
              <a:schemeClr val="dk1"/>
            </a:solidFill>
            <a:prstDash val="solid"/>
            <a:round/>
            <a:headEnd len="med" w="med" type="none"/>
            <a:tailEnd len="med" w="med" type="triangle"/>
          </a:ln>
        </p:spPr>
      </p:cxnSp>
      <p:sp>
        <p:nvSpPr>
          <p:cNvPr id="239" name="Google Shape;239;p22"/>
          <p:cNvSpPr txBox="1"/>
          <p:nvPr/>
        </p:nvSpPr>
        <p:spPr>
          <a:xfrm rot="-919030">
            <a:off x="2854402" y="2959577"/>
            <a:ext cx="2405342" cy="40007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r>
              <a:rPr lang="en-US"/>
              <a:t>Receive global model</a:t>
            </a:r>
            <a:endParaRPr/>
          </a:p>
        </p:txBody>
      </p:sp>
      <p:cxnSp>
        <p:nvCxnSpPr>
          <p:cNvPr id="240" name="Google Shape;240;p22"/>
          <p:cNvCxnSpPr/>
          <p:nvPr/>
        </p:nvCxnSpPr>
        <p:spPr>
          <a:xfrm flipH="1" rot="10800000">
            <a:off x="3455625" y="3341250"/>
            <a:ext cx="1887900" cy="511800"/>
          </a:xfrm>
          <a:prstGeom prst="straightConnector1">
            <a:avLst/>
          </a:prstGeom>
          <a:noFill/>
          <a:ln cap="flat" cmpd="sng" w="19050">
            <a:solidFill>
              <a:schemeClr val="dk1"/>
            </a:solidFill>
            <a:prstDash val="solid"/>
            <a:round/>
            <a:headEnd len="med" w="med" type="none"/>
            <a:tailEnd len="med" w="med" type="triangle"/>
          </a:ln>
        </p:spPr>
      </p:cxnSp>
      <p:sp>
        <p:nvSpPr>
          <p:cNvPr id="241" name="Google Shape;241;p22"/>
          <p:cNvSpPr txBox="1"/>
          <p:nvPr/>
        </p:nvSpPr>
        <p:spPr>
          <a:xfrm rot="-948814">
            <a:off x="4198835" y="3435967"/>
            <a:ext cx="1468581" cy="55396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Return locally updated model </a:t>
            </a:r>
            <a:endParaRPr sz="1200"/>
          </a:p>
        </p:txBody>
      </p:sp>
      <p:cxnSp>
        <p:nvCxnSpPr>
          <p:cNvPr id="242" name="Google Shape;242;p22"/>
          <p:cNvCxnSpPr/>
          <p:nvPr/>
        </p:nvCxnSpPr>
        <p:spPr>
          <a:xfrm rot="10800000">
            <a:off x="6077888" y="3111346"/>
            <a:ext cx="2410800" cy="632400"/>
          </a:xfrm>
          <a:prstGeom prst="straightConnector1">
            <a:avLst/>
          </a:prstGeom>
          <a:noFill/>
          <a:ln cap="flat" cmpd="sng" w="19050">
            <a:solidFill>
              <a:schemeClr val="dk1"/>
            </a:solidFill>
            <a:prstDash val="solid"/>
            <a:round/>
            <a:headEnd len="med" w="med" type="triangle"/>
            <a:tailEnd len="med" w="med" type="none"/>
          </a:ln>
        </p:spPr>
      </p:cxnSp>
      <p:cxnSp>
        <p:nvCxnSpPr>
          <p:cNvPr id="243" name="Google Shape;243;p22"/>
          <p:cNvCxnSpPr/>
          <p:nvPr/>
        </p:nvCxnSpPr>
        <p:spPr>
          <a:xfrm>
            <a:off x="6122625" y="3341250"/>
            <a:ext cx="1887900" cy="511800"/>
          </a:xfrm>
          <a:prstGeom prst="straightConnector1">
            <a:avLst/>
          </a:prstGeom>
          <a:noFill/>
          <a:ln cap="flat" cmpd="sng" w="19050">
            <a:solidFill>
              <a:schemeClr val="dk1"/>
            </a:solidFill>
            <a:prstDash val="solid"/>
            <a:round/>
            <a:headEnd len="med" w="med" type="triangle"/>
            <a:tailEnd len="med" w="med" type="none"/>
          </a:ln>
        </p:spPr>
      </p:cxnSp>
      <p:sp>
        <p:nvSpPr>
          <p:cNvPr id="244" name="Google Shape;244;p22"/>
          <p:cNvSpPr txBox="1"/>
          <p:nvPr/>
        </p:nvSpPr>
        <p:spPr>
          <a:xfrm rot="879507">
            <a:off x="6207159" y="3035787"/>
            <a:ext cx="2405392" cy="400278"/>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US">
                <a:solidFill>
                  <a:schemeClr val="dk1"/>
                </a:solidFill>
              </a:rPr>
              <a:t>Receive global model</a:t>
            </a:r>
            <a:endParaRPr/>
          </a:p>
        </p:txBody>
      </p:sp>
      <p:sp>
        <p:nvSpPr>
          <p:cNvPr id="245" name="Google Shape;245;p22"/>
          <p:cNvSpPr txBox="1"/>
          <p:nvPr/>
        </p:nvSpPr>
        <p:spPr>
          <a:xfrm rot="939557">
            <a:off x="5713387" y="3435840"/>
            <a:ext cx="1477125" cy="5542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chemeClr val="dk1"/>
                </a:solidFill>
              </a:rPr>
              <a:t>Return locally updated model</a:t>
            </a:r>
            <a:endParaRPr sz="1200">
              <a:solidFill>
                <a:schemeClr val="dk1"/>
              </a:solidFill>
            </a:endParaRPr>
          </a:p>
        </p:txBody>
      </p:sp>
      <p:sp>
        <p:nvSpPr>
          <p:cNvPr id="246" name="Google Shape;246;p22"/>
          <p:cNvSpPr/>
          <p:nvPr/>
        </p:nvSpPr>
        <p:spPr>
          <a:xfrm>
            <a:off x="5646325" y="1942625"/>
            <a:ext cx="173100" cy="323100"/>
          </a:xfrm>
          <a:prstGeom prst="upDown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txBox="1"/>
          <p:nvPr/>
        </p:nvSpPr>
        <p:spPr>
          <a:xfrm>
            <a:off x="5068900" y="2210688"/>
            <a:ext cx="132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Coordinating</a:t>
            </a:r>
            <a:endParaRPr/>
          </a:p>
          <a:p>
            <a:pPr indent="0" lvl="0" marL="0" rtl="0" algn="ctr">
              <a:spcBef>
                <a:spcPts val="0"/>
              </a:spcBef>
              <a:spcAft>
                <a:spcPts val="0"/>
              </a:spcAft>
              <a:buNone/>
            </a:pPr>
            <a:r>
              <a:rPr lang="en-US"/>
              <a:t>Server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Clr>
                <a:schemeClr val="dk1"/>
              </a:buClr>
              <a:buSzPts val="1100"/>
              <a:buFont typeface="Arial"/>
              <a:buNone/>
            </a:pPr>
            <a:r>
              <a:rPr lang="en-US">
                <a:solidFill>
                  <a:schemeClr val="accent1"/>
                </a:solidFill>
              </a:rPr>
              <a:t>Prototype 01</a:t>
            </a:r>
            <a:endParaRPr b="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sp>
        <p:nvSpPr>
          <p:cNvPr id="253" name="Google Shape;253;p23"/>
          <p:cNvSpPr txBox="1"/>
          <p:nvPr/>
        </p:nvSpPr>
        <p:spPr>
          <a:xfrm>
            <a:off x="1730875" y="1750575"/>
            <a:ext cx="6833700" cy="36327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A sampler and gathered device data is used to generate episodes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Behaviour transitions for each State-MTD combination are known with perfect certainty.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Acts as a baseline under ideal conditions</a:t>
            </a:r>
            <a:endParaRPr sz="2000">
              <a:solidFill>
                <a:schemeClr val="dk1"/>
              </a:solidFill>
            </a:endParaRPr>
          </a:p>
          <a:p>
            <a:pPr indent="0" lvl="0" marL="1371600" rtl="0" algn="l">
              <a:lnSpc>
                <a:spcPct val="115000"/>
              </a:lnSpc>
              <a:spcBef>
                <a:spcPts val="1200"/>
              </a:spcBef>
              <a:spcAft>
                <a:spcPts val="0"/>
              </a:spcAft>
              <a:buNone/>
            </a:pPr>
            <a:r>
              <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5 participating clients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10 training rounds </a:t>
            </a:r>
            <a:r>
              <a:rPr lang="en-US" sz="2000">
                <a:solidFill>
                  <a:schemeClr val="dk1"/>
                </a:solidFill>
                <a:uFill>
                  <a:noFill/>
                </a:uFill>
                <a:hlinkClick r:id="rId3">
                  <a:extLst>
                    <a:ext uri="{A12FA001-AC4F-418D-AE19-62706E023703}">
                      <ahyp:hlinkClr val="tx"/>
                    </a:ext>
                  </a:extLst>
                </a:hlinkClick>
              </a:rPr>
              <a:t>à</a:t>
            </a:r>
            <a:r>
              <a:rPr lang="en-US" sz="2000">
                <a:solidFill>
                  <a:schemeClr val="dk1"/>
                </a:solidFill>
              </a:rPr>
              <a:t> 1000 episodes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Simple linear epsilon decay over all 10000 episodes.</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Prototype 01 Results</a:t>
            </a:r>
            <a:endParaRPr/>
          </a:p>
        </p:txBody>
      </p:sp>
      <p:grpSp>
        <p:nvGrpSpPr>
          <p:cNvPr id="260" name="Google Shape;260;p24"/>
          <p:cNvGrpSpPr/>
          <p:nvPr/>
        </p:nvGrpSpPr>
        <p:grpSpPr>
          <a:xfrm>
            <a:off x="414775" y="1770050"/>
            <a:ext cx="4886554" cy="3474117"/>
            <a:chOff x="109975" y="2112950"/>
            <a:chExt cx="4886554" cy="3474117"/>
          </a:xfrm>
        </p:grpSpPr>
        <p:pic>
          <p:nvPicPr>
            <p:cNvPr id="261" name="Google Shape;261;p24"/>
            <p:cNvPicPr preferRelativeResize="0"/>
            <p:nvPr/>
          </p:nvPicPr>
          <p:blipFill rotWithShape="1">
            <a:blip r:embed="rId3">
              <a:alphaModFix/>
            </a:blip>
            <a:srcRect b="0" l="0" r="0" t="10313"/>
            <a:stretch/>
          </p:blipFill>
          <p:spPr>
            <a:xfrm>
              <a:off x="109975" y="2660987"/>
              <a:ext cx="4886554" cy="2926080"/>
            </a:xfrm>
            <a:prstGeom prst="rect">
              <a:avLst/>
            </a:prstGeom>
            <a:noFill/>
            <a:ln>
              <a:noFill/>
            </a:ln>
          </p:spPr>
        </p:pic>
        <p:sp>
          <p:nvSpPr>
            <p:cNvPr id="262" name="Google Shape;262;p24"/>
            <p:cNvSpPr txBox="1"/>
            <p:nvPr/>
          </p:nvSpPr>
          <p:spPr>
            <a:xfrm>
              <a:off x="1346652" y="2112950"/>
              <a:ext cx="241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Learning Curve</a:t>
              </a:r>
              <a:endParaRPr i="1" sz="1800"/>
            </a:p>
          </p:txBody>
        </p:sp>
      </p:grpSp>
      <p:grpSp>
        <p:nvGrpSpPr>
          <p:cNvPr id="263" name="Google Shape;263;p24"/>
          <p:cNvGrpSpPr/>
          <p:nvPr/>
        </p:nvGrpSpPr>
        <p:grpSpPr>
          <a:xfrm>
            <a:off x="5530850" y="1770050"/>
            <a:ext cx="6203290" cy="3359817"/>
            <a:chOff x="5530850" y="1770050"/>
            <a:chExt cx="6203290" cy="3359817"/>
          </a:xfrm>
        </p:grpSpPr>
        <p:pic>
          <p:nvPicPr>
            <p:cNvPr id="264" name="Google Shape;264;p24"/>
            <p:cNvPicPr preferRelativeResize="0"/>
            <p:nvPr/>
          </p:nvPicPr>
          <p:blipFill>
            <a:blip r:embed="rId4">
              <a:alphaModFix/>
            </a:blip>
            <a:stretch>
              <a:fillRect/>
            </a:stretch>
          </p:blipFill>
          <p:spPr>
            <a:xfrm>
              <a:off x="5530850" y="2203787"/>
              <a:ext cx="6203290" cy="2926080"/>
            </a:xfrm>
            <a:prstGeom prst="rect">
              <a:avLst/>
            </a:prstGeom>
            <a:noFill/>
            <a:ln>
              <a:noFill/>
            </a:ln>
          </p:spPr>
        </p:pic>
        <p:sp>
          <p:nvSpPr>
            <p:cNvPr id="265" name="Google Shape;265;p24"/>
            <p:cNvSpPr txBox="1"/>
            <p:nvPr/>
          </p:nvSpPr>
          <p:spPr>
            <a:xfrm>
              <a:off x="7076695" y="1770050"/>
              <a:ext cx="311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t>Performance Evaluation</a:t>
              </a:r>
              <a:endParaRPr i="1" sz="1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Next Steps</a:t>
            </a:r>
            <a:endParaRPr/>
          </a:p>
        </p:txBody>
      </p:sp>
      <p:sp>
        <p:nvSpPr>
          <p:cNvPr id="272" name="Google Shape;272;p25"/>
          <p:cNvSpPr txBox="1"/>
          <p:nvPr/>
        </p:nvSpPr>
        <p:spPr>
          <a:xfrm>
            <a:off x="1233975" y="1652700"/>
            <a:ext cx="82815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AutoNum type="arabicPeriod"/>
            </a:pPr>
            <a:r>
              <a:rPr lang="en-US" sz="2000"/>
              <a:t>Prototype with Anomaly Detector</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US" sz="2000"/>
              <a:t>Run training directly on a RPi cluster</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US" sz="2000"/>
              <a:t>(Build a full online version of the system/ agent)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26"/>
          <p:cNvSpPr txBox="1"/>
          <p:nvPr>
            <p:ph type="ctrTitle"/>
          </p:nvPr>
        </p:nvSpPr>
        <p:spPr>
          <a:xfrm>
            <a:off x="911225" y="1989138"/>
            <a:ext cx="10369500" cy="12954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4000">
                <a:solidFill>
                  <a:schemeClr val="accent1"/>
                </a:solidFill>
              </a:rPr>
              <a:t>APPENDIX</a:t>
            </a:r>
            <a:endParaRPr sz="5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Attack-Defense Learning Cycle</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pic>
        <p:nvPicPr>
          <p:cNvPr id="284" name="Google Shape;284;p27"/>
          <p:cNvPicPr preferRelativeResize="0"/>
          <p:nvPr/>
        </p:nvPicPr>
        <p:blipFill rotWithShape="1">
          <a:blip r:embed="rId3">
            <a:alphaModFix/>
          </a:blip>
          <a:srcRect b="38234" l="21608" r="21362" t="18786"/>
          <a:stretch/>
        </p:blipFill>
        <p:spPr>
          <a:xfrm>
            <a:off x="5113801" y="1115825"/>
            <a:ext cx="1371599" cy="1028701"/>
          </a:xfrm>
          <a:prstGeom prst="rect">
            <a:avLst/>
          </a:prstGeom>
          <a:noFill/>
          <a:ln>
            <a:noFill/>
          </a:ln>
        </p:spPr>
      </p:pic>
      <p:pic>
        <p:nvPicPr>
          <p:cNvPr id="285" name="Google Shape;285;p27"/>
          <p:cNvPicPr preferRelativeResize="0"/>
          <p:nvPr/>
        </p:nvPicPr>
        <p:blipFill>
          <a:blip r:embed="rId4">
            <a:alphaModFix/>
          </a:blip>
          <a:stretch>
            <a:fillRect/>
          </a:stretch>
        </p:blipFill>
        <p:spPr>
          <a:xfrm>
            <a:off x="8770400" y="2899471"/>
            <a:ext cx="1280160" cy="1280160"/>
          </a:xfrm>
          <a:prstGeom prst="rect">
            <a:avLst/>
          </a:prstGeom>
          <a:noFill/>
          <a:ln>
            <a:noFill/>
          </a:ln>
        </p:spPr>
      </p:pic>
      <p:pic>
        <p:nvPicPr>
          <p:cNvPr id="286" name="Google Shape;286;p27"/>
          <p:cNvPicPr preferRelativeResize="0"/>
          <p:nvPr/>
        </p:nvPicPr>
        <p:blipFill>
          <a:blip r:embed="rId5">
            <a:alphaModFix/>
          </a:blip>
          <a:stretch>
            <a:fillRect/>
          </a:stretch>
        </p:blipFill>
        <p:spPr>
          <a:xfrm>
            <a:off x="5250960" y="4851426"/>
            <a:ext cx="1097280" cy="1097280"/>
          </a:xfrm>
          <a:prstGeom prst="rect">
            <a:avLst/>
          </a:prstGeom>
          <a:noFill/>
          <a:ln>
            <a:noFill/>
          </a:ln>
        </p:spPr>
      </p:pic>
      <p:pic>
        <p:nvPicPr>
          <p:cNvPr id="287" name="Google Shape;287;p27"/>
          <p:cNvPicPr preferRelativeResize="0"/>
          <p:nvPr/>
        </p:nvPicPr>
        <p:blipFill>
          <a:blip r:embed="rId6">
            <a:alphaModFix/>
          </a:blip>
          <a:stretch>
            <a:fillRect/>
          </a:stretch>
        </p:blipFill>
        <p:spPr>
          <a:xfrm flipH="1">
            <a:off x="7194414" y="4278526"/>
            <a:ext cx="1371600" cy="1371600"/>
          </a:xfrm>
          <a:prstGeom prst="rect">
            <a:avLst/>
          </a:prstGeom>
          <a:noFill/>
          <a:ln>
            <a:noFill/>
          </a:ln>
        </p:spPr>
      </p:pic>
      <p:pic>
        <p:nvPicPr>
          <p:cNvPr id="288" name="Google Shape;288;p27"/>
          <p:cNvPicPr preferRelativeResize="0"/>
          <p:nvPr/>
        </p:nvPicPr>
        <p:blipFill>
          <a:blip r:embed="rId6">
            <a:alphaModFix/>
          </a:blip>
          <a:stretch>
            <a:fillRect/>
          </a:stretch>
        </p:blipFill>
        <p:spPr>
          <a:xfrm flipH="1" rot="5400000">
            <a:off x="2912339" y="4278526"/>
            <a:ext cx="1371600" cy="1371600"/>
          </a:xfrm>
          <a:prstGeom prst="rect">
            <a:avLst/>
          </a:prstGeom>
          <a:noFill/>
          <a:ln>
            <a:noFill/>
          </a:ln>
        </p:spPr>
      </p:pic>
      <p:pic>
        <p:nvPicPr>
          <p:cNvPr id="289" name="Google Shape;289;p27"/>
          <p:cNvPicPr preferRelativeResize="0"/>
          <p:nvPr/>
        </p:nvPicPr>
        <p:blipFill>
          <a:blip r:embed="rId6">
            <a:alphaModFix/>
          </a:blip>
          <a:stretch>
            <a:fillRect/>
          </a:stretch>
        </p:blipFill>
        <p:spPr>
          <a:xfrm flipH="1" rot="10800000">
            <a:off x="2912339" y="1510826"/>
            <a:ext cx="1371600" cy="1371600"/>
          </a:xfrm>
          <a:prstGeom prst="rect">
            <a:avLst/>
          </a:prstGeom>
          <a:noFill/>
          <a:ln>
            <a:noFill/>
          </a:ln>
        </p:spPr>
      </p:pic>
      <p:pic>
        <p:nvPicPr>
          <p:cNvPr id="290" name="Google Shape;290;p27"/>
          <p:cNvPicPr preferRelativeResize="0"/>
          <p:nvPr/>
        </p:nvPicPr>
        <p:blipFill>
          <a:blip r:embed="rId6">
            <a:alphaModFix/>
          </a:blip>
          <a:stretch>
            <a:fillRect/>
          </a:stretch>
        </p:blipFill>
        <p:spPr>
          <a:xfrm flipH="1" rot="-5400000">
            <a:off x="7194414" y="1510826"/>
            <a:ext cx="1371600" cy="1371600"/>
          </a:xfrm>
          <a:prstGeom prst="rect">
            <a:avLst/>
          </a:prstGeom>
          <a:noFill/>
          <a:ln>
            <a:noFill/>
          </a:ln>
        </p:spPr>
      </p:pic>
      <p:grpSp>
        <p:nvGrpSpPr>
          <p:cNvPr id="291" name="Google Shape;291;p27"/>
          <p:cNvGrpSpPr/>
          <p:nvPr/>
        </p:nvGrpSpPr>
        <p:grpSpPr>
          <a:xfrm>
            <a:off x="1392026" y="2853750"/>
            <a:ext cx="1371601" cy="1877400"/>
            <a:chOff x="1392026" y="2853750"/>
            <a:chExt cx="1371601" cy="1877400"/>
          </a:xfrm>
        </p:grpSpPr>
        <p:pic>
          <p:nvPicPr>
            <p:cNvPr id="292" name="Google Shape;292;p27"/>
            <p:cNvPicPr preferRelativeResize="0"/>
            <p:nvPr/>
          </p:nvPicPr>
          <p:blipFill>
            <a:blip r:embed="rId7">
              <a:alphaModFix/>
            </a:blip>
            <a:stretch>
              <a:fillRect/>
            </a:stretch>
          </p:blipFill>
          <p:spPr>
            <a:xfrm>
              <a:off x="1392026" y="2853750"/>
              <a:ext cx="1371601" cy="1371601"/>
            </a:xfrm>
            <a:prstGeom prst="rect">
              <a:avLst/>
            </a:prstGeom>
            <a:noFill/>
            <a:ln>
              <a:noFill/>
            </a:ln>
          </p:spPr>
        </p:pic>
        <p:sp>
          <p:nvSpPr>
            <p:cNvPr id="293" name="Google Shape;293;p27"/>
            <p:cNvSpPr txBox="1"/>
            <p:nvPr/>
          </p:nvSpPr>
          <p:spPr>
            <a:xfrm>
              <a:off x="1651225" y="4330950"/>
              <a:ext cx="8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Attacker</a:t>
              </a:r>
              <a:endParaRPr/>
            </a:p>
          </p:txBody>
        </p:sp>
      </p:grpSp>
      <p:sp>
        <p:nvSpPr>
          <p:cNvPr id="294" name="Google Shape;294;p27"/>
          <p:cNvSpPr txBox="1"/>
          <p:nvPr/>
        </p:nvSpPr>
        <p:spPr>
          <a:xfrm>
            <a:off x="5159550" y="2231125"/>
            <a:ext cx="128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IoT Device</a:t>
            </a:r>
            <a:endParaRPr/>
          </a:p>
        </p:txBody>
      </p:sp>
      <p:sp>
        <p:nvSpPr>
          <p:cNvPr id="295" name="Google Shape;295;p27"/>
          <p:cNvSpPr txBox="1"/>
          <p:nvPr/>
        </p:nvSpPr>
        <p:spPr>
          <a:xfrm>
            <a:off x="8623575" y="2283875"/>
            <a:ext cx="157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Select and Execute MTD</a:t>
            </a:r>
            <a:endParaRPr/>
          </a:p>
        </p:txBody>
      </p:sp>
      <p:sp>
        <p:nvSpPr>
          <p:cNvPr id="296" name="Google Shape;296;p27"/>
          <p:cNvSpPr txBox="1"/>
          <p:nvPr/>
        </p:nvSpPr>
        <p:spPr>
          <a:xfrm>
            <a:off x="4923600" y="6092825"/>
            <a:ext cx="175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Receive positive or negative reward</a:t>
            </a:r>
            <a:endParaRPr/>
          </a:p>
        </p:txBody>
      </p:sp>
      <p:sp>
        <p:nvSpPr>
          <p:cNvPr id="297" name="Google Shape;297;p27"/>
          <p:cNvSpPr txBox="1"/>
          <p:nvPr/>
        </p:nvSpPr>
        <p:spPr>
          <a:xfrm>
            <a:off x="2215075" y="1510825"/>
            <a:ext cx="85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Launch attack</a:t>
            </a:r>
            <a:endParaRPr/>
          </a:p>
        </p:txBody>
      </p:sp>
      <p:sp>
        <p:nvSpPr>
          <p:cNvPr id="298" name="Google Shape;298;p27"/>
          <p:cNvSpPr txBox="1"/>
          <p:nvPr/>
        </p:nvSpPr>
        <p:spPr>
          <a:xfrm>
            <a:off x="2092975" y="5365400"/>
            <a:ext cx="109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Run next iteration?</a:t>
            </a:r>
            <a:endParaRPr/>
          </a:p>
        </p:txBody>
      </p:sp>
      <p:sp>
        <p:nvSpPr>
          <p:cNvPr id="299" name="Google Shape;299;p27"/>
          <p:cNvSpPr txBox="1"/>
          <p:nvPr/>
        </p:nvSpPr>
        <p:spPr>
          <a:xfrm>
            <a:off x="8200750" y="4984400"/>
            <a:ext cx="1849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Observe device behaviour after MTD execution</a:t>
            </a:r>
            <a:endParaRPr/>
          </a:p>
        </p:txBody>
      </p:sp>
      <p:sp>
        <p:nvSpPr>
          <p:cNvPr id="300" name="Google Shape;300;p27"/>
          <p:cNvSpPr txBox="1"/>
          <p:nvPr/>
        </p:nvSpPr>
        <p:spPr>
          <a:xfrm>
            <a:off x="7978475" y="1125550"/>
            <a:ext cx="1849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Observe device behaviour under attack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SzPts val="1100"/>
              <a:buNone/>
            </a:pPr>
            <a:r>
              <a:rPr lang="en-US">
                <a:solidFill>
                  <a:schemeClr val="dk1"/>
                </a:solidFill>
              </a:rPr>
              <a:t>Federated Reinforcement Learning for Training Control Policies on Multiple IoT Devices</a:t>
            </a:r>
            <a:endParaRPr>
              <a:solidFill>
                <a:schemeClr val="dk1"/>
              </a:solidFill>
            </a:endParaRPr>
          </a:p>
          <a:p>
            <a:pPr indent="0" lvl="0" marL="0" rtl="0" algn="l">
              <a:lnSpc>
                <a:spcPct val="115000"/>
              </a:lnSpc>
              <a:spcBef>
                <a:spcPts val="1200"/>
              </a:spcBef>
              <a:spcAft>
                <a:spcPts val="0"/>
              </a:spcAft>
              <a:buSzPts val="1100"/>
              <a:buNone/>
            </a:pPr>
            <a:r>
              <a:rPr b="0" lang="en-US" sz="1800">
                <a:solidFill>
                  <a:schemeClr val="dk1"/>
                </a:solidFill>
              </a:rPr>
              <a:t>by Hyun-Kyo Lim e</a:t>
            </a:r>
            <a:r>
              <a:rPr b="0" lang="en-US" sz="1800">
                <a:solidFill>
                  <a:schemeClr val="dk1"/>
                </a:solidFill>
                <a:uFill>
                  <a:noFill/>
                </a:uFill>
                <a:hlinkClick r:id="rId3">
                  <a:extLst>
                    <a:ext uri="{A12FA001-AC4F-418D-AE19-62706E023703}">
                      <ahyp:hlinkClr val="tx"/>
                    </a:ext>
                  </a:extLst>
                </a:hlinkClick>
              </a:rPr>
              <a:t>t al.</a:t>
            </a:r>
            <a:r>
              <a:rPr b="0" lang="en-US" sz="1800">
                <a:solidFill>
                  <a:schemeClr val="dk1"/>
                </a:solidFill>
              </a:rPr>
              <a:t> in 2020</a:t>
            </a:r>
            <a:endParaRPr b="0"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spcBef>
                <a:spcPts val="1200"/>
              </a:spcBef>
              <a:spcAft>
                <a:spcPts val="0"/>
              </a:spcAft>
              <a:buNone/>
            </a:pPr>
            <a:r>
              <a:t/>
            </a:r>
            <a:endParaRPr/>
          </a:p>
        </p:txBody>
      </p:sp>
      <p:sp>
        <p:nvSpPr>
          <p:cNvPr id="306" name="Google Shape;306;p28"/>
          <p:cNvSpPr txBox="1"/>
          <p:nvPr>
            <p:ph idx="1" type="body"/>
          </p:nvPr>
        </p:nvSpPr>
        <p:spPr>
          <a:xfrm>
            <a:off x="911225" y="1125539"/>
            <a:ext cx="5005500" cy="49674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US" sz="1600" u="sng"/>
              <a:t>Application Domain</a:t>
            </a:r>
            <a:r>
              <a:rPr lang="en-US" sz="1600"/>
              <a:t>: </a:t>
            </a:r>
            <a:endParaRPr sz="1600"/>
          </a:p>
          <a:p>
            <a:pPr indent="-330200" lvl="1" marL="914400" rtl="0" algn="l">
              <a:lnSpc>
                <a:spcPct val="115000"/>
              </a:lnSpc>
              <a:spcBef>
                <a:spcPts val="0"/>
              </a:spcBef>
              <a:spcAft>
                <a:spcPts val="0"/>
              </a:spcAft>
              <a:buSzPts val="1600"/>
              <a:buChar char="○"/>
            </a:pPr>
            <a:r>
              <a:rPr lang="en-US" sz="1600"/>
              <a:t>Optimal Control</a:t>
            </a:r>
            <a:endParaRPr sz="1600"/>
          </a:p>
          <a:p>
            <a:pPr indent="-330200" lvl="0" marL="457200" rtl="0" algn="l">
              <a:lnSpc>
                <a:spcPct val="115000"/>
              </a:lnSpc>
              <a:spcBef>
                <a:spcPts val="0"/>
              </a:spcBef>
              <a:spcAft>
                <a:spcPts val="0"/>
              </a:spcAft>
              <a:buSzPts val="1600"/>
              <a:buChar char="●"/>
            </a:pPr>
            <a:r>
              <a:rPr lang="en-US" sz="1600" u="sng"/>
              <a:t>Device Focus:</a:t>
            </a:r>
            <a:endParaRPr sz="1600" u="sng"/>
          </a:p>
          <a:p>
            <a:pPr indent="-330200" lvl="1" marL="914400" rtl="0" algn="l">
              <a:lnSpc>
                <a:spcPct val="115000"/>
              </a:lnSpc>
              <a:spcBef>
                <a:spcPts val="0"/>
              </a:spcBef>
              <a:spcAft>
                <a:spcPts val="0"/>
              </a:spcAft>
              <a:buSzPts val="1600"/>
              <a:buChar char="○"/>
            </a:pPr>
            <a:r>
              <a:rPr lang="en-US" sz="1600"/>
              <a:t>Rotary Inverted Pendulum Devices</a:t>
            </a:r>
            <a:endParaRPr sz="1600"/>
          </a:p>
          <a:p>
            <a:pPr indent="-330200" lvl="0" marL="457200" rtl="0" algn="l">
              <a:lnSpc>
                <a:spcPct val="115000"/>
              </a:lnSpc>
              <a:spcBef>
                <a:spcPts val="0"/>
              </a:spcBef>
              <a:spcAft>
                <a:spcPts val="0"/>
              </a:spcAft>
              <a:buSzPts val="1600"/>
              <a:buChar char="●"/>
            </a:pPr>
            <a:r>
              <a:rPr lang="en-US" sz="1600" u="sng"/>
              <a:t>Techniques:</a:t>
            </a:r>
            <a:endParaRPr sz="1600" u="sng"/>
          </a:p>
          <a:p>
            <a:pPr indent="-330200" lvl="1" marL="914400" rtl="0" algn="l">
              <a:lnSpc>
                <a:spcPct val="115000"/>
              </a:lnSpc>
              <a:spcBef>
                <a:spcPts val="0"/>
              </a:spcBef>
              <a:spcAft>
                <a:spcPts val="0"/>
              </a:spcAft>
              <a:buSzPts val="1600"/>
              <a:buChar char="○"/>
            </a:pPr>
            <a:r>
              <a:rPr lang="en-US" sz="1600"/>
              <a:t>Deep Federated Reinforcement Learning</a:t>
            </a:r>
            <a:endParaRPr sz="1600"/>
          </a:p>
          <a:p>
            <a:pPr indent="-330200" lvl="1" marL="914400" rtl="0" algn="l">
              <a:lnSpc>
                <a:spcPct val="115000"/>
              </a:lnSpc>
              <a:spcBef>
                <a:spcPts val="0"/>
              </a:spcBef>
              <a:spcAft>
                <a:spcPts val="0"/>
              </a:spcAft>
              <a:buSzPts val="1600"/>
              <a:buChar char="○"/>
            </a:pPr>
            <a:r>
              <a:rPr lang="en-US" sz="1600"/>
              <a:t>Actor–Critic Proximal Policy Optimization</a:t>
            </a:r>
            <a:endParaRPr sz="1600"/>
          </a:p>
          <a:p>
            <a:pPr indent="-330200" lvl="0" marL="457200" rtl="0" algn="l">
              <a:lnSpc>
                <a:spcPct val="115000"/>
              </a:lnSpc>
              <a:spcBef>
                <a:spcPts val="0"/>
              </a:spcBef>
              <a:spcAft>
                <a:spcPts val="0"/>
              </a:spcAft>
              <a:buSzPts val="1600"/>
              <a:buChar char="●"/>
            </a:pPr>
            <a:r>
              <a:rPr lang="en-US" sz="1600" u="sng"/>
              <a:t>Results:</a:t>
            </a:r>
            <a:endParaRPr sz="1600" u="sng"/>
          </a:p>
          <a:p>
            <a:pPr indent="-330200" lvl="1" marL="914400" rtl="0" algn="l">
              <a:lnSpc>
                <a:spcPct val="115000"/>
              </a:lnSpc>
              <a:spcBef>
                <a:spcPts val="0"/>
              </a:spcBef>
              <a:spcAft>
                <a:spcPts val="0"/>
              </a:spcAft>
              <a:buSzPts val="1600"/>
              <a:buChar char="○"/>
            </a:pPr>
            <a:r>
              <a:rPr lang="en-US" sz="1600"/>
              <a:t>Accelerated Learning Process (~38%)</a:t>
            </a:r>
            <a:endParaRPr sz="1600"/>
          </a:p>
          <a:p>
            <a:pPr indent="-330200" lvl="1" marL="914400" rtl="0" algn="l">
              <a:lnSpc>
                <a:spcPct val="115000"/>
              </a:lnSpc>
              <a:spcBef>
                <a:spcPts val="0"/>
              </a:spcBef>
              <a:spcAft>
                <a:spcPts val="0"/>
              </a:spcAft>
              <a:buSzPts val="1600"/>
              <a:buChar char="○"/>
            </a:pPr>
            <a:r>
              <a:rPr lang="en-US" sz="1600"/>
              <a:t>Higher Training Stability</a:t>
            </a:r>
            <a:endParaRPr sz="1600"/>
          </a:p>
          <a:p>
            <a:pPr indent="-330200" lvl="1" marL="914400" rtl="0" algn="l">
              <a:lnSpc>
                <a:spcPct val="115000"/>
              </a:lnSpc>
              <a:spcBef>
                <a:spcPts val="0"/>
              </a:spcBef>
              <a:spcAft>
                <a:spcPts val="0"/>
              </a:spcAft>
              <a:buSzPts val="1600"/>
              <a:buChar char="○"/>
            </a:pPr>
            <a:r>
              <a:rPr lang="en-US" sz="1600"/>
              <a:t>Increased Generalization Capability</a:t>
            </a:r>
            <a:endParaRPr sz="1600"/>
          </a:p>
          <a:p>
            <a:pPr indent="0" lvl="0" marL="914400" rtl="0" algn="l">
              <a:lnSpc>
                <a:spcPct val="115000"/>
              </a:lnSpc>
              <a:spcBef>
                <a:spcPts val="1200"/>
              </a:spcBef>
              <a:spcAft>
                <a:spcPts val="0"/>
              </a:spcAft>
              <a:buNone/>
            </a:pPr>
            <a:r>
              <a:t/>
            </a:r>
            <a:endParaRPr sz="1600"/>
          </a:p>
          <a:p>
            <a:pPr indent="0" lvl="0" marL="91440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Clr>
                <a:schemeClr val="dk1"/>
              </a:buClr>
              <a:buSzPts val="1100"/>
              <a:buNone/>
            </a:pPr>
            <a:r>
              <a:t/>
            </a:r>
            <a:endParaRPr sz="1000"/>
          </a:p>
          <a:p>
            <a:pPr indent="0" lvl="0" marL="0" rtl="0" algn="l">
              <a:lnSpc>
                <a:spcPct val="115000"/>
              </a:lnSpc>
              <a:spcBef>
                <a:spcPts val="1200"/>
              </a:spcBef>
              <a:spcAft>
                <a:spcPts val="0"/>
              </a:spcAft>
              <a:buClr>
                <a:schemeClr val="dk1"/>
              </a:buClr>
              <a:buSzPts val="1100"/>
              <a:buNone/>
            </a:pPr>
            <a:r>
              <a:t/>
            </a:r>
            <a:endParaRPr sz="1000"/>
          </a:p>
          <a:p>
            <a:pPr indent="0" lvl="0" marL="0" rtl="0" algn="l">
              <a:lnSpc>
                <a:spcPct val="115000"/>
              </a:lnSpc>
              <a:spcBef>
                <a:spcPts val="1200"/>
              </a:spcBef>
              <a:spcAft>
                <a:spcPts val="0"/>
              </a:spcAft>
              <a:buClr>
                <a:schemeClr val="dk1"/>
              </a:buClr>
              <a:buSzPts val="1100"/>
              <a:buFont typeface="Arial"/>
              <a:buNone/>
            </a:pPr>
            <a:r>
              <a:t/>
            </a:r>
            <a:endParaRPr sz="850"/>
          </a:p>
          <a:p>
            <a:pPr indent="0" lvl="0" marL="0" rtl="0" algn="l">
              <a:spcBef>
                <a:spcPts val="680"/>
              </a:spcBef>
              <a:spcAft>
                <a:spcPts val="0"/>
              </a:spcAft>
              <a:buClr>
                <a:schemeClr val="dk1"/>
              </a:buClr>
              <a:buSzPts val="1700"/>
              <a:buNone/>
            </a:pPr>
            <a:r>
              <a:t/>
            </a:r>
            <a:endParaRPr/>
          </a:p>
        </p:txBody>
      </p:sp>
      <p:pic>
        <p:nvPicPr>
          <p:cNvPr id="307" name="Google Shape;307;p28"/>
          <p:cNvPicPr preferRelativeResize="0"/>
          <p:nvPr/>
        </p:nvPicPr>
        <p:blipFill>
          <a:blip r:embed="rId4">
            <a:alphaModFix/>
          </a:blip>
          <a:stretch>
            <a:fillRect/>
          </a:stretch>
        </p:blipFill>
        <p:spPr>
          <a:xfrm>
            <a:off x="6554800" y="2118513"/>
            <a:ext cx="2971800" cy="2981325"/>
          </a:xfrm>
          <a:prstGeom prst="rect">
            <a:avLst/>
          </a:prstGeom>
          <a:noFill/>
          <a:ln>
            <a:noFill/>
          </a:ln>
        </p:spPr>
      </p:pic>
      <p:sp>
        <p:nvSpPr>
          <p:cNvPr id="308" name="Google Shape;308;p28"/>
          <p:cNvSpPr txBox="1"/>
          <p:nvPr>
            <p:ph idx="2" type="body"/>
          </p:nvPr>
        </p:nvSpPr>
        <p:spPr>
          <a:xfrm>
            <a:off x="6291040" y="1125539"/>
            <a:ext cx="5005500" cy="4967400"/>
          </a:xfrm>
          <a:prstGeom prst="rect">
            <a:avLst/>
          </a:prstGeom>
        </p:spPr>
        <p:txBody>
          <a:bodyPr anchorCtr="0" anchor="t" bIns="0" lIns="0" spcFirstLastPara="1" rIns="0" wrap="square" tIns="0">
            <a:noAutofit/>
          </a:bodyPr>
          <a:lstStyle/>
          <a:p>
            <a:pPr indent="0" lvl="0" marL="0" rtl="0" algn="l">
              <a:spcBef>
                <a:spcPts val="7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800"/>
              <a:t>Outline</a:t>
            </a:r>
            <a:endParaRPr sz="2800"/>
          </a:p>
        </p:txBody>
      </p:sp>
      <p:sp>
        <p:nvSpPr>
          <p:cNvPr id="68" name="Google Shape;68;p11"/>
          <p:cNvSpPr txBox="1"/>
          <p:nvPr>
            <p:ph idx="1" type="body"/>
          </p:nvPr>
        </p:nvSpPr>
        <p:spPr>
          <a:xfrm>
            <a:off x="911225" y="1125550"/>
            <a:ext cx="7129500" cy="49674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t/>
            </a:r>
            <a:endParaRPr sz="2400"/>
          </a:p>
          <a:p>
            <a:pPr indent="-381000" lvl="0" marL="457200" rtl="0" algn="l">
              <a:lnSpc>
                <a:spcPct val="115000"/>
              </a:lnSpc>
              <a:spcBef>
                <a:spcPts val="1200"/>
              </a:spcBef>
              <a:spcAft>
                <a:spcPts val="0"/>
              </a:spcAft>
              <a:buSzPts val="2400"/>
              <a:buAutoNum type="arabicPeriod"/>
            </a:pPr>
            <a:r>
              <a:rPr lang="en-US" sz="2400"/>
              <a:t>Objectives</a:t>
            </a:r>
            <a:endParaRPr sz="2400"/>
          </a:p>
          <a:p>
            <a:pPr indent="-381000" lvl="0" marL="457200" rtl="0" algn="l">
              <a:lnSpc>
                <a:spcPct val="115000"/>
              </a:lnSpc>
              <a:spcBef>
                <a:spcPts val="0"/>
              </a:spcBef>
              <a:spcAft>
                <a:spcPts val="0"/>
              </a:spcAft>
              <a:buSzPts val="2400"/>
              <a:buAutoNum type="arabicPeriod"/>
            </a:pPr>
            <a:r>
              <a:rPr lang="en-US" sz="2400"/>
              <a:t>Theoretical Background</a:t>
            </a:r>
            <a:endParaRPr sz="2400"/>
          </a:p>
          <a:p>
            <a:pPr indent="-381000" lvl="0" marL="457200" rtl="0" algn="l">
              <a:lnSpc>
                <a:spcPct val="115000"/>
              </a:lnSpc>
              <a:spcBef>
                <a:spcPts val="0"/>
              </a:spcBef>
              <a:spcAft>
                <a:spcPts val="0"/>
              </a:spcAft>
              <a:buSzPts val="2400"/>
              <a:buAutoNum type="arabicPeriod"/>
            </a:pPr>
            <a:r>
              <a:rPr lang="en-US" sz="2400"/>
              <a:t>Related Work</a:t>
            </a:r>
            <a:endParaRPr sz="2400"/>
          </a:p>
          <a:p>
            <a:pPr indent="-381000" lvl="0" marL="457200" rtl="0" algn="l">
              <a:lnSpc>
                <a:spcPct val="115000"/>
              </a:lnSpc>
              <a:spcBef>
                <a:spcPts val="0"/>
              </a:spcBef>
              <a:spcAft>
                <a:spcPts val="0"/>
              </a:spcAft>
              <a:buSzPts val="2400"/>
              <a:buAutoNum type="arabicPeriod"/>
            </a:pPr>
            <a:r>
              <a:rPr lang="en-US" sz="2400"/>
              <a:t>Scenario</a:t>
            </a:r>
            <a:endParaRPr sz="2400"/>
          </a:p>
          <a:p>
            <a:pPr indent="-381000" lvl="0" marL="457200" rtl="0" algn="l">
              <a:lnSpc>
                <a:spcPct val="115000"/>
              </a:lnSpc>
              <a:spcBef>
                <a:spcPts val="0"/>
              </a:spcBef>
              <a:spcAft>
                <a:spcPts val="0"/>
              </a:spcAft>
              <a:buSzPts val="2400"/>
              <a:buAutoNum type="arabicPeriod"/>
            </a:pPr>
            <a:r>
              <a:rPr lang="en-US" sz="2400"/>
              <a:t>Reinforcement Learning for MTD Selection</a:t>
            </a:r>
            <a:endParaRPr sz="2400"/>
          </a:p>
          <a:p>
            <a:pPr indent="-381000" lvl="0" marL="457200" rtl="0" algn="l">
              <a:lnSpc>
                <a:spcPct val="115000"/>
              </a:lnSpc>
              <a:spcBef>
                <a:spcPts val="0"/>
              </a:spcBef>
              <a:spcAft>
                <a:spcPts val="0"/>
              </a:spcAft>
              <a:buSzPts val="2400"/>
              <a:buAutoNum type="arabicPeriod"/>
            </a:pPr>
            <a:r>
              <a:rPr lang="en-US" sz="2400"/>
              <a:t>System Architecture</a:t>
            </a:r>
            <a:endParaRPr sz="2400"/>
          </a:p>
          <a:p>
            <a:pPr indent="-381000" lvl="0" marL="457200" rtl="0" algn="l">
              <a:lnSpc>
                <a:spcPct val="115000"/>
              </a:lnSpc>
              <a:spcBef>
                <a:spcPts val="0"/>
              </a:spcBef>
              <a:spcAft>
                <a:spcPts val="0"/>
              </a:spcAft>
              <a:buSzPts val="2400"/>
              <a:buAutoNum type="arabicPeriod"/>
            </a:pPr>
            <a:r>
              <a:rPr lang="en-US" sz="2400"/>
              <a:t>Prototype 01</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0"/>
              </a:spcBef>
              <a:spcAft>
                <a:spcPts val="0"/>
              </a:spcAft>
              <a:buSzPts val="1100"/>
              <a:buNone/>
            </a:pPr>
            <a:r>
              <a:rPr b="0" lang="en-US">
                <a:solidFill>
                  <a:schemeClr val="dk1"/>
                </a:solidFill>
              </a:rPr>
              <a:t>Deep reinforcement learning based</a:t>
            </a:r>
            <a:endParaRPr b="0">
              <a:solidFill>
                <a:schemeClr val="dk1"/>
              </a:solidFill>
            </a:endParaRPr>
          </a:p>
          <a:p>
            <a:pPr indent="0" lvl="0" marL="0" rtl="0" algn="l">
              <a:lnSpc>
                <a:spcPct val="115000"/>
              </a:lnSpc>
              <a:spcBef>
                <a:spcPts val="0"/>
              </a:spcBef>
              <a:spcAft>
                <a:spcPts val="0"/>
              </a:spcAft>
              <a:buSzPts val="1100"/>
              <a:buNone/>
            </a:pPr>
            <a:r>
              <a:rPr b="0" lang="en-US">
                <a:solidFill>
                  <a:schemeClr val="dk1"/>
                </a:solidFill>
              </a:rPr>
              <a:t>adaptive moving target defense</a:t>
            </a:r>
            <a:endParaRPr>
              <a:solidFill>
                <a:schemeClr val="dk1"/>
              </a:solidFill>
            </a:endParaRPr>
          </a:p>
          <a:p>
            <a:pPr indent="0" lvl="0" marL="0" rtl="0" algn="l">
              <a:lnSpc>
                <a:spcPct val="115000"/>
              </a:lnSpc>
              <a:spcBef>
                <a:spcPts val="1200"/>
              </a:spcBef>
              <a:spcAft>
                <a:spcPts val="0"/>
              </a:spcAft>
              <a:buSzPts val="1100"/>
              <a:buNone/>
            </a:pPr>
            <a:r>
              <a:rPr b="0" lang="en-US" sz="1800">
                <a:solidFill>
                  <a:schemeClr val="dk1"/>
                </a:solidFill>
              </a:rPr>
              <a:t>by Taha Eghtesad et al. in 2019</a:t>
            </a:r>
            <a:endParaRPr sz="1800">
              <a:solidFill>
                <a:schemeClr val="dk1"/>
              </a:solidFill>
            </a:endParaRPr>
          </a:p>
          <a:p>
            <a:pPr indent="0" lvl="0" marL="0" rtl="0" algn="l">
              <a:spcBef>
                <a:spcPts val="1200"/>
              </a:spcBef>
              <a:spcAft>
                <a:spcPts val="0"/>
              </a:spcAft>
              <a:buNone/>
            </a:pPr>
            <a:r>
              <a:t/>
            </a:r>
            <a:endParaRPr/>
          </a:p>
        </p:txBody>
      </p:sp>
      <p:sp>
        <p:nvSpPr>
          <p:cNvPr id="314" name="Google Shape;314;p29"/>
          <p:cNvSpPr txBox="1"/>
          <p:nvPr>
            <p:ph idx="1" type="body"/>
          </p:nvPr>
        </p:nvSpPr>
        <p:spPr>
          <a:xfrm>
            <a:off x="911225" y="1125539"/>
            <a:ext cx="5005500" cy="49674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Clr>
                <a:schemeClr val="dk1"/>
              </a:buClr>
              <a:buSzPts val="1100"/>
              <a:buFont typeface="Arial"/>
              <a:buNone/>
            </a:pPr>
            <a:r>
              <a:t/>
            </a:r>
            <a:endParaRPr sz="1600"/>
          </a:p>
          <a:p>
            <a:pPr indent="-330200" lvl="0" marL="457200" rtl="0" algn="l">
              <a:lnSpc>
                <a:spcPct val="115000"/>
              </a:lnSpc>
              <a:spcBef>
                <a:spcPts val="0"/>
              </a:spcBef>
              <a:spcAft>
                <a:spcPts val="0"/>
              </a:spcAft>
              <a:buSzPts val="1600"/>
              <a:buChar char="●"/>
            </a:pPr>
            <a:r>
              <a:rPr lang="en-US" sz="1600" u="sng"/>
              <a:t>Application Domain</a:t>
            </a:r>
            <a:r>
              <a:rPr lang="en-US" sz="1600"/>
              <a:t>: </a:t>
            </a:r>
            <a:endParaRPr sz="1600"/>
          </a:p>
          <a:p>
            <a:pPr indent="-330200" lvl="1" marL="914400" rtl="0" algn="l">
              <a:lnSpc>
                <a:spcPct val="115000"/>
              </a:lnSpc>
              <a:spcBef>
                <a:spcPts val="0"/>
              </a:spcBef>
              <a:spcAft>
                <a:spcPts val="0"/>
              </a:spcAft>
              <a:buSzPts val="1600"/>
              <a:buChar char="○"/>
            </a:pPr>
            <a:r>
              <a:rPr lang="en-US" sz="1600"/>
              <a:t>Policy Planning</a:t>
            </a:r>
            <a:endParaRPr sz="1600"/>
          </a:p>
          <a:p>
            <a:pPr indent="-330200" lvl="0" marL="457200" rtl="0" algn="l">
              <a:lnSpc>
                <a:spcPct val="115000"/>
              </a:lnSpc>
              <a:spcBef>
                <a:spcPts val="0"/>
              </a:spcBef>
              <a:spcAft>
                <a:spcPts val="0"/>
              </a:spcAft>
              <a:buSzPts val="1600"/>
              <a:buChar char="●"/>
            </a:pPr>
            <a:r>
              <a:rPr lang="en-US" sz="1600" u="sng"/>
              <a:t>Device Focus:</a:t>
            </a:r>
            <a:endParaRPr sz="1600" u="sng"/>
          </a:p>
          <a:p>
            <a:pPr indent="-330200" lvl="1" marL="914400" rtl="0" algn="l">
              <a:lnSpc>
                <a:spcPct val="115000"/>
              </a:lnSpc>
              <a:spcBef>
                <a:spcPts val="0"/>
              </a:spcBef>
              <a:spcAft>
                <a:spcPts val="0"/>
              </a:spcAft>
              <a:buSzPts val="1600"/>
              <a:buChar char="○"/>
            </a:pPr>
            <a:r>
              <a:rPr lang="en-US" sz="1600"/>
              <a:t>Servers</a:t>
            </a:r>
            <a:endParaRPr sz="1600"/>
          </a:p>
          <a:p>
            <a:pPr indent="-330200" lvl="0" marL="457200" rtl="0" algn="l">
              <a:lnSpc>
                <a:spcPct val="115000"/>
              </a:lnSpc>
              <a:spcBef>
                <a:spcPts val="0"/>
              </a:spcBef>
              <a:spcAft>
                <a:spcPts val="0"/>
              </a:spcAft>
              <a:buSzPts val="1600"/>
              <a:buChar char="●"/>
            </a:pPr>
            <a:r>
              <a:rPr lang="en-US" sz="1600" u="sng"/>
              <a:t>Threats</a:t>
            </a:r>
            <a:endParaRPr sz="1600" u="sng"/>
          </a:p>
          <a:p>
            <a:pPr indent="-330200" lvl="1" marL="914400" rtl="0" algn="l">
              <a:lnSpc>
                <a:spcPct val="115000"/>
              </a:lnSpc>
              <a:spcBef>
                <a:spcPts val="0"/>
              </a:spcBef>
              <a:spcAft>
                <a:spcPts val="0"/>
              </a:spcAft>
              <a:buSzPts val="1600"/>
              <a:buChar char="○"/>
            </a:pPr>
            <a:r>
              <a:rPr lang="en-US" sz="1600"/>
              <a:t>Adverserial actor trying to gain control</a:t>
            </a:r>
            <a:endParaRPr sz="1600"/>
          </a:p>
          <a:p>
            <a:pPr indent="-330200" lvl="0" marL="457200" rtl="0" algn="l">
              <a:lnSpc>
                <a:spcPct val="115000"/>
              </a:lnSpc>
              <a:spcBef>
                <a:spcPts val="0"/>
              </a:spcBef>
              <a:spcAft>
                <a:spcPts val="0"/>
              </a:spcAft>
              <a:buSzPts val="1600"/>
              <a:buChar char="●"/>
            </a:pPr>
            <a:r>
              <a:rPr lang="en-US" sz="1600" u="sng"/>
              <a:t>Techniques:</a:t>
            </a:r>
            <a:endParaRPr sz="1600" u="sng"/>
          </a:p>
          <a:p>
            <a:pPr indent="-330200" lvl="1" marL="914400" rtl="0" algn="l">
              <a:lnSpc>
                <a:spcPct val="115000"/>
              </a:lnSpc>
              <a:spcBef>
                <a:spcPts val="0"/>
              </a:spcBef>
              <a:spcAft>
                <a:spcPts val="0"/>
              </a:spcAft>
              <a:buSzPts val="1600"/>
              <a:buChar char="○"/>
            </a:pPr>
            <a:r>
              <a:rPr lang="en-US" sz="1600"/>
              <a:t>Deep Q-Learning</a:t>
            </a:r>
            <a:endParaRPr sz="1600"/>
          </a:p>
          <a:p>
            <a:pPr indent="-330200" lvl="0" marL="457200" rtl="0" algn="l">
              <a:lnSpc>
                <a:spcPct val="115000"/>
              </a:lnSpc>
              <a:spcBef>
                <a:spcPts val="0"/>
              </a:spcBef>
              <a:spcAft>
                <a:spcPts val="0"/>
              </a:spcAft>
              <a:buSzPts val="1600"/>
              <a:buChar char="●"/>
            </a:pPr>
            <a:r>
              <a:rPr lang="en-US" sz="1600" u="sng"/>
              <a:t>Results:</a:t>
            </a:r>
            <a:endParaRPr sz="1600" u="sng"/>
          </a:p>
          <a:p>
            <a:pPr indent="-330200" lvl="1" marL="914400" rtl="0" algn="l">
              <a:lnSpc>
                <a:spcPct val="115000"/>
              </a:lnSpc>
              <a:spcBef>
                <a:spcPts val="0"/>
              </a:spcBef>
              <a:spcAft>
                <a:spcPts val="0"/>
              </a:spcAft>
              <a:buSzPts val="1600"/>
              <a:buChar char="○"/>
            </a:pPr>
            <a:r>
              <a:rPr lang="en-US" sz="1600"/>
              <a:t>Outperformed heuristic and random strategies</a:t>
            </a:r>
            <a:endParaRPr sz="1600"/>
          </a:p>
          <a:p>
            <a:pPr indent="-330200" lvl="1" marL="914400" rtl="0" algn="l">
              <a:lnSpc>
                <a:spcPct val="115000"/>
              </a:lnSpc>
              <a:spcBef>
                <a:spcPts val="0"/>
              </a:spcBef>
              <a:spcAft>
                <a:spcPts val="0"/>
              </a:spcAft>
              <a:buSzPts val="1600"/>
              <a:buChar char="○"/>
            </a:pPr>
            <a:r>
              <a:rPr lang="en-US" sz="1600"/>
              <a:t>Finding good policies is computationally feasible even in analytically complex environments </a:t>
            </a:r>
            <a:endParaRPr sz="1600"/>
          </a:p>
        </p:txBody>
      </p:sp>
      <p:sp>
        <p:nvSpPr>
          <p:cNvPr id="315" name="Google Shape;315;p29"/>
          <p:cNvSpPr txBox="1"/>
          <p:nvPr>
            <p:ph idx="2" type="body"/>
          </p:nvPr>
        </p:nvSpPr>
        <p:spPr>
          <a:xfrm>
            <a:off x="6291040" y="1125539"/>
            <a:ext cx="5005500" cy="4967400"/>
          </a:xfrm>
          <a:prstGeom prst="rect">
            <a:avLst/>
          </a:prstGeom>
        </p:spPr>
        <p:txBody>
          <a:bodyPr anchorCtr="0" anchor="t" bIns="0" lIns="0" spcFirstLastPara="1" rIns="0" wrap="square" tIns="0">
            <a:noAutofit/>
          </a:bodyPr>
          <a:lstStyle/>
          <a:p>
            <a:pPr indent="0" lvl="0" marL="0" rtl="0" algn="l">
              <a:spcBef>
                <a:spcPts val="72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Which Malware and MTDs</a:t>
            </a:r>
            <a:endParaRPr/>
          </a:p>
        </p:txBody>
      </p:sp>
      <p:graphicFrame>
        <p:nvGraphicFramePr>
          <p:cNvPr id="322" name="Google Shape;322;p30"/>
          <p:cNvGraphicFramePr/>
          <p:nvPr/>
        </p:nvGraphicFramePr>
        <p:xfrm>
          <a:off x="2655900" y="1400885"/>
          <a:ext cx="3000000" cy="3000000"/>
        </p:xfrm>
        <a:graphic>
          <a:graphicData uri="http://schemas.openxmlformats.org/drawingml/2006/table">
            <a:tbl>
              <a:tblPr>
                <a:noFill/>
                <a:tableStyleId>{40348608-E393-480B-A4E9-DBC94296AE73}</a:tableStyleId>
              </a:tblPr>
              <a:tblGrid>
                <a:gridCol w="3619500"/>
                <a:gridCol w="3619500"/>
              </a:tblGrid>
              <a:tr h="100000">
                <a:tc>
                  <a:txBody>
                    <a:bodyPr/>
                    <a:lstStyle/>
                    <a:p>
                      <a:pPr indent="0" lvl="0" marL="0" rtl="0" algn="l">
                        <a:spcBef>
                          <a:spcPts val="0"/>
                        </a:spcBef>
                        <a:spcAft>
                          <a:spcPts val="0"/>
                        </a:spcAft>
                        <a:buNone/>
                      </a:pPr>
                      <a:r>
                        <a:rPr b="1" lang="en-US"/>
                        <a:t>Types of Malware </a:t>
                      </a:r>
                      <a:endParaRPr b="1"/>
                    </a:p>
                  </a:txBody>
                  <a:tcPr marT="91425" marB="91425" marR="91425" marL="91425"/>
                </a:tc>
                <a:tc>
                  <a:txBody>
                    <a:bodyPr/>
                    <a:lstStyle/>
                    <a:p>
                      <a:pPr indent="0" lvl="0" marL="0" rtl="0" algn="l">
                        <a:spcBef>
                          <a:spcPts val="0"/>
                        </a:spcBef>
                        <a:spcAft>
                          <a:spcPts val="0"/>
                        </a:spcAft>
                        <a:buNone/>
                      </a:pPr>
                      <a:r>
                        <a:rPr b="1" lang="en-US"/>
                        <a:t>Mitigating MTDs</a:t>
                      </a:r>
                      <a:endParaRPr b="1"/>
                    </a:p>
                  </a:txBody>
                  <a:tcPr marT="91425" marB="91425" marR="91425" marL="91425"/>
                </a:tc>
              </a:tr>
              <a:tr h="1515325">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Command and Control &amp; Botnets</a:t>
                      </a:r>
                      <a:endParaRPr>
                        <a:solidFill>
                          <a:srgbClr val="000000"/>
                        </a:solidFill>
                      </a:endParaRPr>
                    </a:p>
                    <a:p>
                      <a:pPr indent="-317500" lvl="0" marL="457200" rtl="0" algn="l">
                        <a:spcBef>
                          <a:spcPts val="1200"/>
                        </a:spcBef>
                        <a:spcAft>
                          <a:spcPts val="0"/>
                        </a:spcAft>
                        <a:buSzPts val="1400"/>
                        <a:buChar char="-"/>
                      </a:pPr>
                      <a:r>
                        <a:rPr lang="en-US">
                          <a:solidFill>
                            <a:schemeClr val="dk1"/>
                          </a:solidFill>
                        </a:rPr>
                        <a:t>THETICK</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BACKDOOR_JAKORITAR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CNC_OPT1</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CNC_OPT2</a:t>
                      </a:r>
                      <a:endParaRPr i="1">
                        <a:solidFill>
                          <a:srgbClr val="000000"/>
                        </a:solidFill>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rgbClr val="000000"/>
                          </a:solidFill>
                        </a:rPr>
                        <a:t>- Private IP Address Shuffling</a:t>
                      </a:r>
                      <a:endParaRPr/>
                    </a:p>
                  </a:txBody>
                  <a:tcPr marT="91425" marB="91425" marR="91425" marL="91425"/>
                </a:tc>
              </a:tr>
              <a:tr h="3810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Rootkits</a:t>
                      </a:r>
                      <a:endParaRPr>
                        <a:solidFill>
                          <a:srgbClr val="000000"/>
                        </a:solidFill>
                      </a:endParaRPr>
                    </a:p>
                    <a:p>
                      <a:pPr indent="-317500" lvl="0" marL="457200" rtl="0" algn="l">
                        <a:spcBef>
                          <a:spcPts val="1200"/>
                        </a:spcBef>
                        <a:spcAft>
                          <a:spcPts val="0"/>
                        </a:spcAft>
                        <a:buSzPts val="1400"/>
                        <a:buChar char="-"/>
                      </a:pPr>
                      <a:r>
                        <a:rPr lang="en-US">
                          <a:solidFill>
                            <a:schemeClr val="dk1"/>
                          </a:solidFill>
                        </a:rPr>
                        <a:t>BDVL</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BEURK</a:t>
                      </a:r>
                      <a:endParaRPr>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rgbClr val="000000"/>
                          </a:solidFill>
                        </a:rPr>
                        <a:t>- Rootkit Purging</a:t>
                      </a:r>
                      <a:endParaRPr/>
                    </a:p>
                  </a:txBody>
                  <a:tcPr marT="91425" marB="91425" marR="91425" marL="91425"/>
                </a:tc>
              </a:tr>
              <a:tr h="1578400">
                <a:tc>
                  <a:txBody>
                    <a:bodyPr/>
                    <a:lstStyle/>
                    <a:p>
                      <a:pPr indent="0" lvl="0" marL="0" rtl="0" algn="l">
                        <a:lnSpc>
                          <a:spcPct val="115000"/>
                        </a:lnSpc>
                        <a:spcBef>
                          <a:spcPts val="1200"/>
                        </a:spcBef>
                        <a:spcAft>
                          <a:spcPts val="0"/>
                        </a:spcAft>
                        <a:buClr>
                          <a:srgbClr val="000000"/>
                        </a:buClr>
                        <a:buSzPts val="1100"/>
                        <a:buFont typeface="Arial"/>
                        <a:buNone/>
                      </a:pPr>
                      <a:r>
                        <a:rPr lang="en-US">
                          <a:solidFill>
                            <a:srgbClr val="000000"/>
                          </a:solidFill>
                        </a:rPr>
                        <a:t>Ransomware</a:t>
                      </a:r>
                      <a:endParaRPr>
                        <a:solidFill>
                          <a:srgbClr val="000000"/>
                        </a:solidFill>
                      </a:endParaRPr>
                    </a:p>
                    <a:p>
                      <a:pPr indent="-317500" lvl="0" marL="457200" rtl="0" algn="l">
                        <a:spcBef>
                          <a:spcPts val="1200"/>
                        </a:spcBef>
                        <a:spcAft>
                          <a:spcPts val="0"/>
                        </a:spcAft>
                        <a:buSzPts val="1400"/>
                        <a:buChar char="-"/>
                      </a:pPr>
                      <a:r>
                        <a:rPr lang="en-US">
                          <a:solidFill>
                            <a:schemeClr val="dk1"/>
                          </a:solidFill>
                        </a:rPr>
                        <a:t>PoC</a:t>
                      </a:r>
                      <a:endParaRPr/>
                    </a:p>
                  </a:txBody>
                  <a:tcPr marT="91425" marB="91425" marR="91425" marL="91425"/>
                </a:tc>
                <a:tc>
                  <a:txBody>
                    <a:bodyPr/>
                    <a:lstStyle/>
                    <a:p>
                      <a:pPr indent="0" lvl="0" marL="0" rtl="0" algn="l">
                        <a:lnSpc>
                          <a:spcPct val="115000"/>
                        </a:lnSpc>
                        <a:spcBef>
                          <a:spcPts val="1200"/>
                        </a:spcBef>
                        <a:spcAft>
                          <a:spcPts val="0"/>
                        </a:spcAft>
                        <a:buNone/>
                      </a:pPr>
                      <a:r>
                        <a:rPr lang="en-US">
                          <a:solidFill>
                            <a:srgbClr val="000000"/>
                          </a:solidFill>
                        </a:rPr>
                        <a:t>- Encryptor Trapping with Dummy Files                  - File Ending Randomization</a:t>
                      </a:r>
                      <a:endParaRPr>
                        <a:solidFill>
                          <a:srgbClr val="000000"/>
                        </a:solidFill>
                      </a:endParaRPr>
                    </a:p>
                    <a:p>
                      <a:pPr indent="0" lvl="0" marL="0" rtl="0" algn="l">
                        <a:lnSpc>
                          <a:spcPct val="115000"/>
                        </a:lnSpc>
                        <a:spcBef>
                          <a:spcPts val="1200"/>
                        </a:spcBef>
                        <a:spcAft>
                          <a:spcPts val="1200"/>
                        </a:spcAft>
                        <a:buClr>
                          <a:srgbClr val="000000"/>
                        </a:buClr>
                        <a:buSzPts val="1100"/>
                        <a:buFont typeface="Arial"/>
                        <a:buNone/>
                      </a:pPr>
                      <a:r>
                        <a:t/>
                      </a:r>
                      <a:endParaRPr>
                        <a:solidFill>
                          <a:srgbClr val="000000"/>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DQN Architecture</a:t>
            </a:r>
            <a:endParaRPr/>
          </a:p>
        </p:txBody>
      </p:sp>
      <p:sp>
        <p:nvSpPr>
          <p:cNvPr id="329" name="Google Shape;329;p31"/>
          <p:cNvSpPr/>
          <p:nvPr/>
        </p:nvSpPr>
        <p:spPr>
          <a:xfrm>
            <a:off x="3490938" y="1524000"/>
            <a:ext cx="612600" cy="3200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5015646" y="1263450"/>
            <a:ext cx="620400" cy="3721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6548154" y="1752600"/>
            <a:ext cx="620400" cy="2743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8080663" y="2667000"/>
            <a:ext cx="620400" cy="914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31"/>
          <p:cNvCxnSpPr/>
          <p:nvPr/>
        </p:nvCxnSpPr>
        <p:spPr>
          <a:xfrm flipH="1" rot="10800000">
            <a:off x="4095550" y="1274625"/>
            <a:ext cx="970800" cy="276000"/>
          </a:xfrm>
          <a:prstGeom prst="straightConnector1">
            <a:avLst/>
          </a:prstGeom>
          <a:noFill/>
          <a:ln cap="flat" cmpd="sng" w="19050">
            <a:solidFill>
              <a:schemeClr val="dk1"/>
            </a:solidFill>
            <a:prstDash val="dot"/>
            <a:round/>
            <a:headEnd len="med" w="med" type="none"/>
            <a:tailEnd len="med" w="med" type="none"/>
          </a:ln>
        </p:spPr>
      </p:cxnSp>
      <p:cxnSp>
        <p:nvCxnSpPr>
          <p:cNvPr id="334" name="Google Shape;334;p31"/>
          <p:cNvCxnSpPr/>
          <p:nvPr/>
        </p:nvCxnSpPr>
        <p:spPr>
          <a:xfrm>
            <a:off x="4095550" y="4724400"/>
            <a:ext cx="944100" cy="201900"/>
          </a:xfrm>
          <a:prstGeom prst="straightConnector1">
            <a:avLst/>
          </a:prstGeom>
          <a:noFill/>
          <a:ln cap="flat" cmpd="sng" w="19050">
            <a:solidFill>
              <a:schemeClr val="dk1"/>
            </a:solidFill>
            <a:prstDash val="dot"/>
            <a:round/>
            <a:headEnd len="med" w="med" type="none"/>
            <a:tailEnd len="med" w="med" type="none"/>
          </a:ln>
        </p:spPr>
      </p:cxnSp>
      <p:cxnSp>
        <p:nvCxnSpPr>
          <p:cNvPr id="335" name="Google Shape;335;p31"/>
          <p:cNvCxnSpPr/>
          <p:nvPr/>
        </p:nvCxnSpPr>
        <p:spPr>
          <a:xfrm>
            <a:off x="5610575" y="1263550"/>
            <a:ext cx="996600" cy="509700"/>
          </a:xfrm>
          <a:prstGeom prst="straightConnector1">
            <a:avLst/>
          </a:prstGeom>
          <a:noFill/>
          <a:ln cap="flat" cmpd="sng" w="19050">
            <a:solidFill>
              <a:schemeClr val="dk1"/>
            </a:solidFill>
            <a:prstDash val="dot"/>
            <a:round/>
            <a:headEnd len="med" w="med" type="none"/>
            <a:tailEnd len="med" w="med" type="none"/>
          </a:ln>
        </p:spPr>
      </p:cxnSp>
      <p:cxnSp>
        <p:nvCxnSpPr>
          <p:cNvPr id="336" name="Google Shape;336;p31"/>
          <p:cNvCxnSpPr/>
          <p:nvPr/>
        </p:nvCxnSpPr>
        <p:spPr>
          <a:xfrm flipH="1" rot="10800000">
            <a:off x="5636050" y="4463175"/>
            <a:ext cx="944400" cy="416400"/>
          </a:xfrm>
          <a:prstGeom prst="straightConnector1">
            <a:avLst/>
          </a:prstGeom>
          <a:noFill/>
          <a:ln cap="flat" cmpd="sng" w="19050">
            <a:solidFill>
              <a:schemeClr val="dk1"/>
            </a:solidFill>
            <a:prstDash val="dot"/>
            <a:round/>
            <a:headEnd len="med" w="med" type="none"/>
            <a:tailEnd len="med" w="med" type="none"/>
          </a:ln>
        </p:spPr>
      </p:cxnSp>
      <p:cxnSp>
        <p:nvCxnSpPr>
          <p:cNvPr id="337" name="Google Shape;337;p31"/>
          <p:cNvCxnSpPr/>
          <p:nvPr/>
        </p:nvCxnSpPr>
        <p:spPr>
          <a:xfrm>
            <a:off x="7168550" y="1842475"/>
            <a:ext cx="961800" cy="830400"/>
          </a:xfrm>
          <a:prstGeom prst="straightConnector1">
            <a:avLst/>
          </a:prstGeom>
          <a:noFill/>
          <a:ln cap="flat" cmpd="sng" w="19050">
            <a:solidFill>
              <a:schemeClr val="dk1"/>
            </a:solidFill>
            <a:prstDash val="dot"/>
            <a:round/>
            <a:headEnd len="med" w="med" type="none"/>
            <a:tailEnd len="med" w="med" type="none"/>
          </a:ln>
        </p:spPr>
      </p:cxnSp>
      <p:cxnSp>
        <p:nvCxnSpPr>
          <p:cNvPr id="338" name="Google Shape;338;p31"/>
          <p:cNvCxnSpPr/>
          <p:nvPr/>
        </p:nvCxnSpPr>
        <p:spPr>
          <a:xfrm flipH="1" rot="10800000">
            <a:off x="7176850" y="3554550"/>
            <a:ext cx="935400" cy="855600"/>
          </a:xfrm>
          <a:prstGeom prst="straightConnector1">
            <a:avLst/>
          </a:prstGeom>
          <a:noFill/>
          <a:ln cap="flat" cmpd="sng" w="19050">
            <a:solidFill>
              <a:schemeClr val="dk1"/>
            </a:solidFill>
            <a:prstDash val="dot"/>
            <a:round/>
            <a:headEnd len="med" w="med" type="none"/>
            <a:tailEnd len="med" w="med" type="none"/>
          </a:ln>
        </p:spPr>
      </p:cxnSp>
      <p:sp>
        <p:nvSpPr>
          <p:cNvPr id="339" name="Google Shape;339;p31"/>
          <p:cNvSpPr txBox="1"/>
          <p:nvPr/>
        </p:nvSpPr>
        <p:spPr>
          <a:xfrm>
            <a:off x="3347400" y="498495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47 </a:t>
            </a:r>
            <a:endParaRPr/>
          </a:p>
          <a:p>
            <a:pPr indent="0" lvl="0" marL="0" rtl="0" algn="ctr">
              <a:spcBef>
                <a:spcPts val="0"/>
              </a:spcBef>
              <a:spcAft>
                <a:spcPts val="0"/>
              </a:spcAft>
              <a:buNone/>
            </a:pPr>
            <a:r>
              <a:rPr lang="en-US"/>
              <a:t>neurons</a:t>
            </a:r>
            <a:endParaRPr/>
          </a:p>
        </p:txBody>
      </p:sp>
      <p:sp>
        <p:nvSpPr>
          <p:cNvPr id="340" name="Google Shape;340;p31"/>
          <p:cNvSpPr txBox="1"/>
          <p:nvPr/>
        </p:nvSpPr>
        <p:spPr>
          <a:xfrm>
            <a:off x="4876000" y="511855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60</a:t>
            </a:r>
            <a:r>
              <a:rPr lang="en-US"/>
              <a:t> </a:t>
            </a:r>
            <a:endParaRPr/>
          </a:p>
          <a:p>
            <a:pPr indent="0" lvl="0" marL="0" rtl="0" algn="ctr">
              <a:spcBef>
                <a:spcPts val="0"/>
              </a:spcBef>
              <a:spcAft>
                <a:spcPts val="0"/>
              </a:spcAft>
              <a:buNone/>
            </a:pPr>
            <a:r>
              <a:rPr lang="en-US"/>
              <a:t>neurons</a:t>
            </a:r>
            <a:endParaRPr/>
          </a:p>
        </p:txBody>
      </p:sp>
      <p:sp>
        <p:nvSpPr>
          <p:cNvPr id="341" name="Google Shape;341;p31"/>
          <p:cNvSpPr txBox="1"/>
          <p:nvPr/>
        </p:nvSpPr>
        <p:spPr>
          <a:xfrm>
            <a:off x="6408500" y="461980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30</a:t>
            </a:r>
            <a:r>
              <a:rPr lang="en-US"/>
              <a:t> </a:t>
            </a:r>
            <a:endParaRPr/>
          </a:p>
          <a:p>
            <a:pPr indent="0" lvl="0" marL="0" rtl="0" algn="ctr">
              <a:spcBef>
                <a:spcPts val="0"/>
              </a:spcBef>
              <a:spcAft>
                <a:spcPts val="0"/>
              </a:spcAft>
              <a:buNone/>
            </a:pPr>
            <a:r>
              <a:rPr lang="en-US"/>
              <a:t>neurons</a:t>
            </a:r>
            <a:endParaRPr/>
          </a:p>
        </p:txBody>
      </p:sp>
      <p:sp>
        <p:nvSpPr>
          <p:cNvPr id="342" name="Google Shape;342;p31"/>
          <p:cNvSpPr txBox="1"/>
          <p:nvPr/>
        </p:nvSpPr>
        <p:spPr>
          <a:xfrm>
            <a:off x="7941025" y="3794550"/>
            <a:ext cx="89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4 </a:t>
            </a:r>
            <a:endParaRPr/>
          </a:p>
          <a:p>
            <a:pPr indent="0" lvl="0" marL="0" rtl="0" algn="ctr">
              <a:spcBef>
                <a:spcPts val="0"/>
              </a:spcBef>
              <a:spcAft>
                <a:spcPts val="0"/>
              </a:spcAft>
              <a:buNone/>
            </a:pPr>
            <a:r>
              <a:rPr lang="en-US"/>
              <a:t>neurons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1841667" y="1194816"/>
            <a:ext cx="5171100" cy="580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Performance &amp; Limitations</a:t>
            </a:r>
            <a:endParaRPr/>
          </a:p>
        </p:txBody>
      </p:sp>
      <p:sp>
        <p:nvSpPr>
          <p:cNvPr id="348" name="Google Shape;348;p32"/>
          <p:cNvSpPr txBox="1"/>
          <p:nvPr>
            <p:ph idx="12" type="sldNum"/>
          </p:nvPr>
        </p:nvSpPr>
        <p:spPr>
          <a:xfrm>
            <a:off x="11390970" y="6333135"/>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49" name="Google Shape;349;p32"/>
          <p:cNvSpPr txBox="1"/>
          <p:nvPr/>
        </p:nvSpPr>
        <p:spPr>
          <a:xfrm>
            <a:off x="1765000" y="5001667"/>
            <a:ext cx="8661900" cy="1168800"/>
          </a:xfrm>
          <a:prstGeom prst="rect">
            <a:avLst/>
          </a:prstGeom>
          <a:noFill/>
          <a:ln>
            <a:noFill/>
          </a:ln>
        </p:spPr>
        <p:txBody>
          <a:bodyPr anchorCtr="0" anchor="t" bIns="121900" lIns="121900" spcFirstLastPara="1" rIns="121900" wrap="square" tIns="121900">
            <a:spAutoFit/>
          </a:bodyPr>
          <a:lstStyle/>
          <a:p>
            <a:pPr indent="0" lvl="0" marL="0" rtl="0" algn="ctr">
              <a:lnSpc>
                <a:spcPct val="115000"/>
              </a:lnSpc>
              <a:spcBef>
                <a:spcPts val="1600"/>
              </a:spcBef>
              <a:spcAft>
                <a:spcPts val="0"/>
              </a:spcAft>
              <a:buClr>
                <a:schemeClr val="dk1"/>
              </a:buClr>
              <a:buSzPts val="1500"/>
              <a:buFont typeface="Arial"/>
              <a:buNone/>
            </a:pPr>
            <a:r>
              <a:rPr i="1" lang="en-US" sz="2400">
                <a:solidFill>
                  <a:schemeClr val="dk1"/>
                </a:solidFill>
              </a:rPr>
              <a:t>“the time required to learn new attacks may impair viability.”</a:t>
            </a:r>
            <a:endParaRPr i="1" sz="2400">
              <a:solidFill>
                <a:schemeClr val="dk1"/>
              </a:solidFill>
            </a:endParaRPr>
          </a:p>
          <a:p>
            <a:pPr indent="0" lvl="0" marL="0" rtl="0" algn="ctr">
              <a:spcBef>
                <a:spcPts val="1600"/>
              </a:spcBef>
              <a:spcAft>
                <a:spcPts val="0"/>
              </a:spcAft>
              <a:buNone/>
            </a:pPr>
            <a:r>
              <a:t/>
            </a:r>
            <a:endParaRPr sz="1900">
              <a:latin typeface="Quattrocento Sans"/>
              <a:ea typeface="Quattrocento Sans"/>
              <a:cs typeface="Quattrocento Sans"/>
              <a:sym typeface="Quattrocento Sans"/>
            </a:endParaRPr>
          </a:p>
        </p:txBody>
      </p:sp>
      <p:pic>
        <p:nvPicPr>
          <p:cNvPr id="350" name="Google Shape;350;p32"/>
          <p:cNvPicPr preferRelativeResize="0"/>
          <p:nvPr/>
        </p:nvPicPr>
        <p:blipFill>
          <a:blip r:embed="rId3">
            <a:alphaModFix/>
          </a:blip>
          <a:stretch>
            <a:fillRect/>
          </a:stretch>
        </p:blipFill>
        <p:spPr>
          <a:xfrm>
            <a:off x="1180567" y="1327117"/>
            <a:ext cx="365759" cy="365759"/>
          </a:xfrm>
          <a:prstGeom prst="rect">
            <a:avLst/>
          </a:prstGeom>
          <a:noFill/>
          <a:ln>
            <a:noFill/>
          </a:ln>
        </p:spPr>
      </p:pic>
      <p:pic>
        <p:nvPicPr>
          <p:cNvPr id="351" name="Google Shape;351;p32"/>
          <p:cNvPicPr preferRelativeResize="0"/>
          <p:nvPr/>
        </p:nvPicPr>
        <p:blipFill>
          <a:blip r:embed="rId4">
            <a:alphaModFix/>
          </a:blip>
          <a:stretch>
            <a:fillRect/>
          </a:stretch>
        </p:blipFill>
        <p:spPr>
          <a:xfrm>
            <a:off x="3029650" y="2252616"/>
            <a:ext cx="5610487" cy="2352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a:t>Objectives</a:t>
            </a:r>
            <a:endParaRPr/>
          </a:p>
        </p:txBody>
      </p:sp>
      <p:sp>
        <p:nvSpPr>
          <p:cNvPr id="75" name="Google Shape;75;p12"/>
          <p:cNvSpPr txBox="1"/>
          <p:nvPr>
            <p:ph idx="1" type="body"/>
          </p:nvPr>
        </p:nvSpPr>
        <p:spPr>
          <a:xfrm>
            <a:off x="911225" y="1125550"/>
            <a:ext cx="9840300" cy="4967400"/>
          </a:xfrm>
          <a:prstGeom prst="rect">
            <a:avLst/>
          </a:prstGeom>
        </p:spPr>
        <p:txBody>
          <a:bodyPr anchorCtr="0" anchor="t" bIns="0" lIns="0" spcFirstLastPara="1" rIns="0" wrap="square" tIns="0">
            <a:noAutofit/>
          </a:bodyPr>
          <a:lstStyle/>
          <a:p>
            <a:pPr indent="-355600" lvl="0" marL="457200" rtl="0" algn="l">
              <a:lnSpc>
                <a:spcPct val="115000"/>
              </a:lnSpc>
              <a:spcBef>
                <a:spcPts val="1200"/>
              </a:spcBef>
              <a:spcAft>
                <a:spcPts val="0"/>
              </a:spcAft>
              <a:buSzPts val="2000"/>
              <a:buAutoNum type="arabicPeriod"/>
            </a:pPr>
            <a:r>
              <a:rPr lang="en-US" sz="2000"/>
              <a:t>Understanding the state of the art of IoT Security (with </a:t>
            </a:r>
            <a:r>
              <a:rPr lang="en-US" sz="2000"/>
              <a:t>respect</a:t>
            </a:r>
            <a:r>
              <a:rPr lang="en-US" sz="2000"/>
              <a:t> to MTDs, FL and RL)</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AutoNum type="arabicPeriod"/>
            </a:pPr>
            <a:r>
              <a:rPr lang="en-US" sz="2000"/>
              <a:t>Design a </a:t>
            </a:r>
            <a:r>
              <a:rPr lang="en-US" sz="2000"/>
              <a:t>FRL system for MTD selection</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AutoNum type="arabicPeriod"/>
            </a:pPr>
            <a:r>
              <a:rPr lang="en-US" sz="2000"/>
              <a:t>Development of a Prototypical Solution</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AutoNum type="arabicPeriod"/>
            </a:pPr>
            <a:r>
              <a:rPr lang="en-US" sz="2000"/>
              <a:t>Evaluation in Real World Scenario</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t>IoT Security</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grpSp>
        <p:nvGrpSpPr>
          <p:cNvPr id="81" name="Google Shape;81;p13"/>
          <p:cNvGrpSpPr/>
          <p:nvPr/>
        </p:nvGrpSpPr>
        <p:grpSpPr>
          <a:xfrm>
            <a:off x="8453921" y="2452306"/>
            <a:ext cx="1884000" cy="1953377"/>
            <a:chOff x="8301521" y="2520886"/>
            <a:chExt cx="1884000" cy="1953377"/>
          </a:xfrm>
        </p:grpSpPr>
        <p:sp>
          <p:nvSpPr>
            <p:cNvPr id="82" name="Google Shape;82;p13"/>
            <p:cNvSpPr txBox="1"/>
            <p:nvPr/>
          </p:nvSpPr>
          <p:spPr>
            <a:xfrm>
              <a:off x="8301521" y="3735363"/>
              <a:ext cx="188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Recent </a:t>
              </a:r>
              <a:endParaRPr sz="1800"/>
            </a:p>
            <a:p>
              <a:pPr indent="0" lvl="0" marL="0" rtl="0" algn="ctr">
                <a:spcBef>
                  <a:spcPts val="0"/>
                </a:spcBef>
                <a:spcAft>
                  <a:spcPts val="0"/>
                </a:spcAft>
                <a:buNone/>
              </a:pPr>
              <a:r>
                <a:rPr lang="en-US" sz="1800"/>
                <a:t>Attacks</a:t>
              </a:r>
              <a:endParaRPr sz="1800"/>
            </a:p>
          </p:txBody>
        </p:sp>
        <p:pic>
          <p:nvPicPr>
            <p:cNvPr id="83" name="Google Shape;83;p13"/>
            <p:cNvPicPr preferRelativeResize="0"/>
            <p:nvPr/>
          </p:nvPicPr>
          <p:blipFill>
            <a:blip r:embed="rId3">
              <a:alphaModFix/>
            </a:blip>
            <a:stretch>
              <a:fillRect/>
            </a:stretch>
          </p:blipFill>
          <p:spPr>
            <a:xfrm>
              <a:off x="8671353" y="2520886"/>
              <a:ext cx="1097280" cy="1097280"/>
            </a:xfrm>
            <a:prstGeom prst="rect">
              <a:avLst/>
            </a:prstGeom>
            <a:noFill/>
            <a:ln>
              <a:noFill/>
            </a:ln>
          </p:spPr>
        </p:pic>
      </p:grpSp>
      <p:grpSp>
        <p:nvGrpSpPr>
          <p:cNvPr id="84" name="Google Shape;84;p13"/>
          <p:cNvGrpSpPr/>
          <p:nvPr/>
        </p:nvGrpSpPr>
        <p:grpSpPr>
          <a:xfrm>
            <a:off x="6145251" y="2452306"/>
            <a:ext cx="1884000" cy="1953377"/>
            <a:chOff x="5153992" y="2512311"/>
            <a:chExt cx="1884000" cy="1953377"/>
          </a:xfrm>
        </p:grpSpPr>
        <p:sp>
          <p:nvSpPr>
            <p:cNvPr id="85" name="Google Shape;85;p13"/>
            <p:cNvSpPr txBox="1"/>
            <p:nvPr/>
          </p:nvSpPr>
          <p:spPr>
            <a:xfrm>
              <a:off x="5153992" y="3726788"/>
              <a:ext cx="188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Un</a:t>
              </a:r>
              <a:r>
                <a:rPr lang="en-US" sz="1800"/>
                <a:t>secure </a:t>
              </a:r>
              <a:endParaRPr sz="1800"/>
            </a:p>
            <a:p>
              <a:pPr indent="0" lvl="0" marL="0" rtl="0" algn="ctr">
                <a:spcBef>
                  <a:spcPts val="0"/>
                </a:spcBef>
                <a:spcAft>
                  <a:spcPts val="0"/>
                </a:spcAft>
                <a:buNone/>
              </a:pPr>
              <a:r>
                <a:rPr lang="en-US" sz="1800"/>
                <a:t>Design</a:t>
              </a:r>
              <a:endParaRPr sz="1800"/>
            </a:p>
          </p:txBody>
        </p:sp>
        <p:pic>
          <p:nvPicPr>
            <p:cNvPr id="86" name="Google Shape;86;p13"/>
            <p:cNvPicPr preferRelativeResize="0"/>
            <p:nvPr/>
          </p:nvPicPr>
          <p:blipFill>
            <a:blip r:embed="rId4">
              <a:alphaModFix/>
            </a:blip>
            <a:stretch>
              <a:fillRect/>
            </a:stretch>
          </p:blipFill>
          <p:spPr>
            <a:xfrm>
              <a:off x="5530492" y="2512311"/>
              <a:ext cx="1097280" cy="1097280"/>
            </a:xfrm>
            <a:prstGeom prst="rect">
              <a:avLst/>
            </a:prstGeom>
            <a:noFill/>
            <a:ln>
              <a:noFill/>
            </a:ln>
          </p:spPr>
        </p:pic>
      </p:grpSp>
      <p:grpSp>
        <p:nvGrpSpPr>
          <p:cNvPr id="87" name="Google Shape;87;p13"/>
          <p:cNvGrpSpPr/>
          <p:nvPr/>
        </p:nvGrpSpPr>
        <p:grpSpPr>
          <a:xfrm>
            <a:off x="3836582" y="2383726"/>
            <a:ext cx="1884000" cy="2090537"/>
            <a:chOff x="2637525" y="2375151"/>
            <a:chExt cx="1884000" cy="2090537"/>
          </a:xfrm>
        </p:grpSpPr>
        <p:sp>
          <p:nvSpPr>
            <p:cNvPr id="88" name="Google Shape;88;p13"/>
            <p:cNvSpPr txBox="1"/>
            <p:nvPr/>
          </p:nvSpPr>
          <p:spPr>
            <a:xfrm>
              <a:off x="2637525" y="3726788"/>
              <a:ext cx="188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Explosive Growth</a:t>
              </a:r>
              <a:endParaRPr sz="1800"/>
            </a:p>
          </p:txBody>
        </p:sp>
        <p:pic>
          <p:nvPicPr>
            <p:cNvPr id="89" name="Google Shape;89;p13"/>
            <p:cNvPicPr preferRelativeResize="0"/>
            <p:nvPr/>
          </p:nvPicPr>
          <p:blipFill>
            <a:blip r:embed="rId5">
              <a:alphaModFix/>
            </a:blip>
            <a:stretch>
              <a:fillRect/>
            </a:stretch>
          </p:blipFill>
          <p:spPr>
            <a:xfrm>
              <a:off x="2893723" y="2375150"/>
              <a:ext cx="1371601" cy="1371601"/>
            </a:xfrm>
            <a:prstGeom prst="rect">
              <a:avLst/>
            </a:prstGeom>
            <a:noFill/>
            <a:ln>
              <a:noFill/>
            </a:ln>
          </p:spPr>
        </p:pic>
      </p:grpSp>
      <p:grpSp>
        <p:nvGrpSpPr>
          <p:cNvPr id="90" name="Google Shape;90;p13"/>
          <p:cNvGrpSpPr/>
          <p:nvPr/>
        </p:nvGrpSpPr>
        <p:grpSpPr>
          <a:xfrm>
            <a:off x="1461313" y="2469450"/>
            <a:ext cx="1950600" cy="1641887"/>
            <a:chOff x="9965900" y="2546600"/>
            <a:chExt cx="1950600" cy="1641887"/>
          </a:xfrm>
        </p:grpSpPr>
        <p:sp>
          <p:nvSpPr>
            <p:cNvPr id="91" name="Google Shape;91;p13"/>
            <p:cNvSpPr txBox="1"/>
            <p:nvPr/>
          </p:nvSpPr>
          <p:spPr>
            <a:xfrm>
              <a:off x="9965900" y="3726788"/>
              <a:ext cx="195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IoT Devices</a:t>
              </a:r>
              <a:endParaRPr sz="1800"/>
            </a:p>
          </p:txBody>
        </p:sp>
        <p:pic>
          <p:nvPicPr>
            <p:cNvPr id="92" name="Google Shape;92;p13"/>
            <p:cNvPicPr preferRelativeResize="0"/>
            <p:nvPr/>
          </p:nvPicPr>
          <p:blipFill rotWithShape="1">
            <a:blip r:embed="rId6">
              <a:alphaModFix/>
            </a:blip>
            <a:srcRect b="38234" l="21608" r="21362" t="18786"/>
            <a:stretch/>
          </p:blipFill>
          <p:spPr>
            <a:xfrm>
              <a:off x="10255388" y="2546600"/>
              <a:ext cx="1371599" cy="1028701"/>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Clr>
                <a:schemeClr val="dk1"/>
              </a:buClr>
              <a:buSzPts val="1100"/>
              <a:buFont typeface="Arial"/>
              <a:buNone/>
            </a:pPr>
            <a:r>
              <a:rPr lang="en-US" sz="2100">
                <a:solidFill>
                  <a:schemeClr val="accent1"/>
                </a:solidFill>
              </a:rPr>
              <a:t>How Moving Target Defense (MTD) Mechanisms can help?</a:t>
            </a:r>
            <a:endParaRPr/>
          </a:p>
        </p:txBody>
      </p:sp>
      <p:sp>
        <p:nvSpPr>
          <p:cNvPr id="99" name="Google Shape;99;p14"/>
          <p:cNvSpPr/>
          <p:nvPr/>
        </p:nvSpPr>
        <p:spPr>
          <a:xfrm>
            <a:off x="3108750" y="2825200"/>
            <a:ext cx="2133900" cy="2020500"/>
          </a:xfrm>
          <a:prstGeom prst="ellipse">
            <a:avLst/>
          </a:prstGeom>
          <a:solidFill>
            <a:schemeClr val="lt1"/>
          </a:solidFill>
          <a:ln cap="flat" cmpd="sng" w="19050">
            <a:solidFill>
              <a:schemeClr val="dk1"/>
            </a:solidFill>
            <a:prstDash val="lgDash"/>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00" name="Google Shape;100;p14"/>
          <p:cNvCxnSpPr/>
          <p:nvPr/>
        </p:nvCxnSpPr>
        <p:spPr>
          <a:xfrm flipH="1" rot="10800000">
            <a:off x="5412267" y="2751967"/>
            <a:ext cx="3048000" cy="975300"/>
          </a:xfrm>
          <a:prstGeom prst="straightConnector1">
            <a:avLst/>
          </a:prstGeom>
          <a:noFill/>
          <a:ln cap="flat" cmpd="sng" w="9525">
            <a:solidFill>
              <a:schemeClr val="dk1"/>
            </a:solidFill>
            <a:prstDash val="dash"/>
            <a:round/>
            <a:headEnd len="med" w="med" type="none"/>
            <a:tailEnd len="med" w="med" type="triangle"/>
          </a:ln>
        </p:spPr>
      </p:cxnSp>
      <p:cxnSp>
        <p:nvCxnSpPr>
          <p:cNvPr id="101" name="Google Shape;101;p14"/>
          <p:cNvCxnSpPr/>
          <p:nvPr/>
        </p:nvCxnSpPr>
        <p:spPr>
          <a:xfrm>
            <a:off x="5418333" y="3918000"/>
            <a:ext cx="3413700" cy="15300"/>
          </a:xfrm>
          <a:prstGeom prst="straightConnector1">
            <a:avLst/>
          </a:prstGeom>
          <a:noFill/>
          <a:ln cap="flat" cmpd="sng" w="9525">
            <a:solidFill>
              <a:schemeClr val="dk1"/>
            </a:solidFill>
            <a:prstDash val="dash"/>
            <a:round/>
            <a:headEnd len="med" w="med" type="none"/>
            <a:tailEnd len="med" w="med" type="triangle"/>
          </a:ln>
        </p:spPr>
      </p:cxnSp>
      <p:cxnSp>
        <p:nvCxnSpPr>
          <p:cNvPr id="102" name="Google Shape;102;p14"/>
          <p:cNvCxnSpPr/>
          <p:nvPr/>
        </p:nvCxnSpPr>
        <p:spPr>
          <a:xfrm>
            <a:off x="5411100" y="4105767"/>
            <a:ext cx="3048000" cy="975300"/>
          </a:xfrm>
          <a:prstGeom prst="straightConnector1">
            <a:avLst/>
          </a:prstGeom>
          <a:noFill/>
          <a:ln cap="flat" cmpd="sng" w="9525">
            <a:solidFill>
              <a:schemeClr val="dk1"/>
            </a:solidFill>
            <a:prstDash val="dash"/>
            <a:round/>
            <a:headEnd len="med" w="med" type="none"/>
            <a:tailEnd len="med" w="med" type="triangle"/>
          </a:ln>
        </p:spPr>
      </p:cxnSp>
      <p:sp>
        <p:nvSpPr>
          <p:cNvPr id="103" name="Google Shape;103;p14"/>
          <p:cNvSpPr txBox="1"/>
          <p:nvPr/>
        </p:nvSpPr>
        <p:spPr>
          <a:xfrm>
            <a:off x="3516633" y="4026867"/>
            <a:ext cx="1379700" cy="738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i="1" lang="en-US" sz="1600">
                <a:latin typeface="Quattrocento Sans"/>
                <a:ea typeface="Quattrocento Sans"/>
                <a:cs typeface="Quattrocento Sans"/>
                <a:sym typeface="Quattrocento Sans"/>
              </a:rPr>
              <a:t>Observe </a:t>
            </a:r>
            <a:endParaRPr i="1" sz="1600">
              <a:latin typeface="Quattrocento Sans"/>
              <a:ea typeface="Quattrocento Sans"/>
              <a:cs typeface="Quattrocento Sans"/>
              <a:sym typeface="Quattrocento Sans"/>
            </a:endParaRPr>
          </a:p>
          <a:p>
            <a:pPr indent="0" lvl="0" marL="0" rtl="0" algn="ctr">
              <a:spcBef>
                <a:spcPts val="0"/>
              </a:spcBef>
              <a:spcAft>
                <a:spcPts val="0"/>
              </a:spcAft>
              <a:buNone/>
            </a:pPr>
            <a:r>
              <a:rPr i="1" lang="en-US" sz="1600">
                <a:latin typeface="Quattrocento Sans"/>
                <a:ea typeface="Quattrocento Sans"/>
                <a:cs typeface="Quattrocento Sans"/>
                <a:sym typeface="Quattrocento Sans"/>
              </a:rPr>
              <a:t>device state</a:t>
            </a:r>
            <a:endParaRPr i="1" sz="1600">
              <a:latin typeface="Quattrocento Sans"/>
              <a:ea typeface="Quattrocento Sans"/>
              <a:cs typeface="Quattrocento Sans"/>
              <a:sym typeface="Quattrocento Sans"/>
            </a:endParaRPr>
          </a:p>
        </p:txBody>
      </p:sp>
      <p:sp>
        <p:nvSpPr>
          <p:cNvPr id="104" name="Google Shape;104;p14"/>
          <p:cNvSpPr txBox="1"/>
          <p:nvPr/>
        </p:nvSpPr>
        <p:spPr>
          <a:xfrm>
            <a:off x="8504300" y="1807225"/>
            <a:ext cx="2133900" cy="569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100">
                <a:latin typeface="Quattrocento Sans"/>
                <a:ea typeface="Quattrocento Sans"/>
                <a:cs typeface="Quattrocento Sans"/>
                <a:sym typeface="Quattrocento Sans"/>
              </a:rPr>
              <a:t>MTD-Paradigm</a:t>
            </a:r>
            <a:endParaRPr b="1" sz="2100">
              <a:latin typeface="Quattrocento Sans"/>
              <a:ea typeface="Quattrocento Sans"/>
              <a:cs typeface="Quattrocento Sans"/>
              <a:sym typeface="Quattrocento Sans"/>
            </a:endParaRPr>
          </a:p>
        </p:txBody>
      </p:sp>
      <p:sp>
        <p:nvSpPr>
          <p:cNvPr id="105" name="Google Shape;105;p14"/>
          <p:cNvSpPr txBox="1"/>
          <p:nvPr/>
        </p:nvSpPr>
        <p:spPr>
          <a:xfrm>
            <a:off x="8560700" y="2452467"/>
            <a:ext cx="1872300" cy="831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What to adapt?</a:t>
            </a:r>
            <a:endParaRPr sz="1900">
              <a:latin typeface="Quattrocento Sans"/>
              <a:ea typeface="Quattrocento Sans"/>
              <a:cs typeface="Quattrocento Sans"/>
              <a:sym typeface="Quattrocento Sans"/>
            </a:endParaRPr>
          </a:p>
          <a:p>
            <a:pPr indent="0" lvl="0" marL="0" rtl="0" algn="ctr">
              <a:spcBef>
                <a:spcPts val="0"/>
              </a:spcBef>
              <a:spcAft>
                <a:spcPts val="0"/>
              </a:spcAft>
              <a:buNone/>
            </a:pPr>
            <a:r>
              <a:t/>
            </a:r>
            <a:endParaRPr sz="1900">
              <a:latin typeface="Quattrocento Sans"/>
              <a:ea typeface="Quattrocento Sans"/>
              <a:cs typeface="Quattrocento Sans"/>
              <a:sym typeface="Quattrocento Sans"/>
            </a:endParaRPr>
          </a:p>
        </p:txBody>
      </p:sp>
      <p:sp>
        <p:nvSpPr>
          <p:cNvPr id="106" name="Google Shape;106;p14"/>
          <p:cNvSpPr txBox="1"/>
          <p:nvPr/>
        </p:nvSpPr>
        <p:spPr>
          <a:xfrm>
            <a:off x="8560700" y="4865133"/>
            <a:ext cx="22125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How to transition?</a:t>
            </a:r>
            <a:endParaRPr sz="1900">
              <a:latin typeface="Quattrocento Sans"/>
              <a:ea typeface="Quattrocento Sans"/>
              <a:cs typeface="Quattrocento Sans"/>
              <a:sym typeface="Quattrocento Sans"/>
            </a:endParaRPr>
          </a:p>
        </p:txBody>
      </p:sp>
      <p:sp>
        <p:nvSpPr>
          <p:cNvPr id="107" name="Google Shape;107;p14"/>
          <p:cNvSpPr txBox="1"/>
          <p:nvPr/>
        </p:nvSpPr>
        <p:spPr>
          <a:xfrm>
            <a:off x="8975233" y="3658800"/>
            <a:ext cx="2081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When to change?</a:t>
            </a:r>
            <a:endParaRPr sz="1900">
              <a:latin typeface="Quattrocento Sans"/>
              <a:ea typeface="Quattrocento Sans"/>
              <a:cs typeface="Quattrocento Sans"/>
              <a:sym typeface="Quattrocento Sans"/>
            </a:endParaRPr>
          </a:p>
        </p:txBody>
      </p:sp>
      <p:sp>
        <p:nvSpPr>
          <p:cNvPr id="108" name="Google Shape;108;p14"/>
          <p:cNvSpPr txBox="1"/>
          <p:nvPr/>
        </p:nvSpPr>
        <p:spPr>
          <a:xfrm>
            <a:off x="3139433" y="2280200"/>
            <a:ext cx="21339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Attack Surface</a:t>
            </a:r>
            <a:endParaRPr sz="1900">
              <a:latin typeface="Quattrocento Sans"/>
              <a:ea typeface="Quattrocento Sans"/>
              <a:cs typeface="Quattrocento Sans"/>
              <a:sym typeface="Quattrocento Sans"/>
            </a:endParaRPr>
          </a:p>
        </p:txBody>
      </p:sp>
      <p:sp>
        <p:nvSpPr>
          <p:cNvPr id="109" name="Google Shape;109;p14"/>
          <p:cNvSpPr/>
          <p:nvPr/>
        </p:nvSpPr>
        <p:spPr>
          <a:xfrm>
            <a:off x="1376267" y="3469600"/>
            <a:ext cx="1463100" cy="731700"/>
          </a:xfrm>
          <a:prstGeom prst="rightArrow">
            <a:avLst>
              <a:gd fmla="val 50000" name="adj1"/>
              <a:gd fmla="val 50000" name="adj2"/>
            </a:avLst>
          </a:prstGeom>
          <a:solidFill>
            <a:schemeClr val="lt1"/>
          </a:solid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0000"/>
              </a:solidFill>
              <a:highlight>
                <a:srgbClr val="FF0000"/>
              </a:highlight>
            </a:endParaRPr>
          </a:p>
        </p:txBody>
      </p:sp>
      <p:sp>
        <p:nvSpPr>
          <p:cNvPr id="110" name="Google Shape;110;p14"/>
          <p:cNvSpPr txBox="1"/>
          <p:nvPr/>
        </p:nvSpPr>
        <p:spPr>
          <a:xfrm>
            <a:off x="1300233" y="3125200"/>
            <a:ext cx="12339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Malware</a:t>
            </a:r>
            <a:endParaRPr sz="1900">
              <a:latin typeface="Quattrocento Sans"/>
              <a:ea typeface="Quattrocento Sans"/>
              <a:cs typeface="Quattrocento Sans"/>
              <a:sym typeface="Quattrocento Sans"/>
            </a:endParaRPr>
          </a:p>
        </p:txBody>
      </p:sp>
      <p:pic>
        <p:nvPicPr>
          <p:cNvPr id="111" name="Google Shape;111;p14"/>
          <p:cNvPicPr preferRelativeResize="0"/>
          <p:nvPr/>
        </p:nvPicPr>
        <p:blipFill>
          <a:blip r:embed="rId3">
            <a:alphaModFix/>
          </a:blip>
          <a:stretch>
            <a:fillRect/>
          </a:stretch>
        </p:blipFill>
        <p:spPr>
          <a:xfrm>
            <a:off x="3718750" y="3395416"/>
            <a:ext cx="975360" cy="706783"/>
          </a:xfrm>
          <a:prstGeom prst="rect">
            <a:avLst/>
          </a:prstGeom>
          <a:noFill/>
          <a:ln>
            <a:noFill/>
          </a:ln>
        </p:spPr>
      </p:pic>
      <p:sp>
        <p:nvSpPr>
          <p:cNvPr id="112" name="Google Shape;112;p14"/>
          <p:cNvSpPr txBox="1"/>
          <p:nvPr/>
        </p:nvSpPr>
        <p:spPr>
          <a:xfrm>
            <a:off x="8629900" y="2947213"/>
            <a:ext cx="3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(e.g local IP address)</a:t>
            </a:r>
            <a:endParaRPr/>
          </a:p>
        </p:txBody>
      </p:sp>
      <p:sp>
        <p:nvSpPr>
          <p:cNvPr id="113" name="Google Shape;113;p14"/>
          <p:cNvSpPr txBox="1"/>
          <p:nvPr/>
        </p:nvSpPr>
        <p:spPr>
          <a:xfrm>
            <a:off x="9058525" y="4026863"/>
            <a:ext cx="3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(e.g periodically)</a:t>
            </a:r>
            <a:endParaRPr/>
          </a:p>
        </p:txBody>
      </p:sp>
      <p:sp>
        <p:nvSpPr>
          <p:cNvPr id="114" name="Google Shape;114;p14"/>
          <p:cNvSpPr txBox="1"/>
          <p:nvPr/>
        </p:nvSpPr>
        <p:spPr>
          <a:xfrm>
            <a:off x="8629900" y="5265413"/>
            <a:ext cx="3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(e.g shuffle through list of ip addresses)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Reinforcement Learning</a:t>
            </a:r>
            <a:r>
              <a:rPr lang="en-US" sz="2100">
                <a:solidFill>
                  <a:schemeClr val="accent1"/>
                </a:solidFill>
              </a:rPr>
              <a:t> (RL)</a:t>
            </a:r>
            <a:endParaRPr/>
          </a:p>
        </p:txBody>
      </p:sp>
      <p:pic>
        <p:nvPicPr>
          <p:cNvPr id="121" name="Google Shape;121;p15"/>
          <p:cNvPicPr preferRelativeResize="0"/>
          <p:nvPr/>
        </p:nvPicPr>
        <p:blipFill>
          <a:blip r:embed="rId3">
            <a:alphaModFix/>
          </a:blip>
          <a:stretch>
            <a:fillRect/>
          </a:stretch>
        </p:blipFill>
        <p:spPr>
          <a:xfrm>
            <a:off x="1592275" y="1879988"/>
            <a:ext cx="8648700" cy="333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911225" y="417513"/>
            <a:ext cx="10369500" cy="611700"/>
          </a:xfrm>
          <a:prstGeom prst="rect">
            <a:avLst/>
          </a:prstGeom>
        </p:spPr>
        <p:txBody>
          <a:bodyPr anchorCtr="0" anchor="t" bIns="0" lIns="0" spcFirstLastPara="1" rIns="0" wrap="square" tIns="36000">
            <a:noAutofit/>
          </a:bodyPr>
          <a:lstStyle/>
          <a:p>
            <a:pPr indent="0" lvl="0" marL="0" rtl="0" algn="l">
              <a:spcBef>
                <a:spcPts val="0"/>
              </a:spcBef>
              <a:spcAft>
                <a:spcPts val="0"/>
              </a:spcAft>
              <a:buNone/>
            </a:pPr>
            <a:r>
              <a:rPr lang="en-US" sz="2100">
                <a:solidFill>
                  <a:schemeClr val="accent1"/>
                </a:solidFill>
              </a:rPr>
              <a:t>Federated Learning (FL)</a:t>
            </a:r>
            <a:endParaRPr/>
          </a:p>
        </p:txBody>
      </p:sp>
      <p:grpSp>
        <p:nvGrpSpPr>
          <p:cNvPr id="128" name="Google Shape;128;p16"/>
          <p:cNvGrpSpPr/>
          <p:nvPr/>
        </p:nvGrpSpPr>
        <p:grpSpPr>
          <a:xfrm>
            <a:off x="2553467" y="3611270"/>
            <a:ext cx="1349566" cy="1119204"/>
            <a:chOff x="1983525" y="2900050"/>
            <a:chExt cx="1012200" cy="839424"/>
          </a:xfrm>
        </p:grpSpPr>
        <p:pic>
          <p:nvPicPr>
            <p:cNvPr id="129" name="Google Shape;129;p16"/>
            <p:cNvPicPr preferRelativeResize="0"/>
            <p:nvPr/>
          </p:nvPicPr>
          <p:blipFill>
            <a:blip r:embed="rId3">
              <a:alphaModFix/>
            </a:blip>
            <a:stretch>
              <a:fillRect/>
            </a:stretch>
          </p:blipFill>
          <p:spPr>
            <a:xfrm>
              <a:off x="2081863" y="3209387"/>
              <a:ext cx="731520" cy="530087"/>
            </a:xfrm>
            <a:prstGeom prst="rect">
              <a:avLst/>
            </a:prstGeom>
            <a:noFill/>
            <a:ln>
              <a:noFill/>
            </a:ln>
          </p:spPr>
        </p:pic>
        <p:sp>
          <p:nvSpPr>
            <p:cNvPr id="130" name="Google Shape;130;p16"/>
            <p:cNvSpPr txBox="1"/>
            <p:nvPr/>
          </p:nvSpPr>
          <p:spPr>
            <a:xfrm>
              <a:off x="1983525" y="2900050"/>
              <a:ext cx="1012200" cy="4041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Client </a:t>
              </a:r>
              <a:r>
                <a:rPr lang="en-US" sz="1900">
                  <a:latin typeface="Quattrocento Sans"/>
                  <a:ea typeface="Quattrocento Sans"/>
                  <a:cs typeface="Quattrocento Sans"/>
                  <a:sym typeface="Quattrocento Sans"/>
                </a:rPr>
                <a:t>A</a:t>
              </a:r>
              <a:endParaRPr sz="1900">
                <a:latin typeface="Quattrocento Sans"/>
                <a:ea typeface="Quattrocento Sans"/>
                <a:cs typeface="Quattrocento Sans"/>
                <a:sym typeface="Quattrocento Sans"/>
              </a:endParaRPr>
            </a:p>
          </p:txBody>
        </p:sp>
      </p:grpSp>
      <p:grpSp>
        <p:nvGrpSpPr>
          <p:cNvPr id="131" name="Google Shape;131;p16"/>
          <p:cNvGrpSpPr/>
          <p:nvPr/>
        </p:nvGrpSpPr>
        <p:grpSpPr>
          <a:xfrm>
            <a:off x="4700512" y="1401025"/>
            <a:ext cx="2790730" cy="1481089"/>
            <a:chOff x="2628400" y="1241300"/>
            <a:chExt cx="2093100" cy="1110845"/>
          </a:xfrm>
        </p:grpSpPr>
        <p:pic>
          <p:nvPicPr>
            <p:cNvPr id="132" name="Google Shape;132;p16"/>
            <p:cNvPicPr preferRelativeResize="0"/>
            <p:nvPr/>
          </p:nvPicPr>
          <p:blipFill>
            <a:blip r:embed="rId4">
              <a:alphaModFix/>
            </a:blip>
            <a:stretch>
              <a:fillRect/>
            </a:stretch>
          </p:blipFill>
          <p:spPr>
            <a:xfrm>
              <a:off x="3320688" y="1620625"/>
              <a:ext cx="731520" cy="731520"/>
            </a:xfrm>
            <a:prstGeom prst="rect">
              <a:avLst/>
            </a:prstGeom>
            <a:noFill/>
            <a:ln>
              <a:noFill/>
            </a:ln>
          </p:spPr>
        </p:pic>
        <p:sp>
          <p:nvSpPr>
            <p:cNvPr id="133" name="Google Shape;133;p16"/>
            <p:cNvSpPr txBox="1"/>
            <p:nvPr/>
          </p:nvSpPr>
          <p:spPr>
            <a:xfrm>
              <a:off x="2628400" y="1241300"/>
              <a:ext cx="2093100" cy="4041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Coordinating Server</a:t>
              </a:r>
              <a:endParaRPr sz="1900">
                <a:latin typeface="Quattrocento Sans"/>
                <a:ea typeface="Quattrocento Sans"/>
                <a:cs typeface="Quattrocento Sans"/>
                <a:sym typeface="Quattrocento Sans"/>
              </a:endParaRPr>
            </a:p>
          </p:txBody>
        </p:sp>
      </p:grpSp>
      <p:grpSp>
        <p:nvGrpSpPr>
          <p:cNvPr id="134" name="Google Shape;134;p16"/>
          <p:cNvGrpSpPr/>
          <p:nvPr/>
        </p:nvGrpSpPr>
        <p:grpSpPr>
          <a:xfrm>
            <a:off x="5421134" y="3611270"/>
            <a:ext cx="1349566" cy="1119204"/>
            <a:chOff x="1983525" y="2900050"/>
            <a:chExt cx="1012200" cy="839424"/>
          </a:xfrm>
        </p:grpSpPr>
        <p:pic>
          <p:nvPicPr>
            <p:cNvPr id="135" name="Google Shape;135;p16"/>
            <p:cNvPicPr preferRelativeResize="0"/>
            <p:nvPr/>
          </p:nvPicPr>
          <p:blipFill>
            <a:blip r:embed="rId3">
              <a:alphaModFix/>
            </a:blip>
            <a:stretch>
              <a:fillRect/>
            </a:stretch>
          </p:blipFill>
          <p:spPr>
            <a:xfrm>
              <a:off x="2081863" y="3209387"/>
              <a:ext cx="731520" cy="530087"/>
            </a:xfrm>
            <a:prstGeom prst="rect">
              <a:avLst/>
            </a:prstGeom>
            <a:noFill/>
            <a:ln>
              <a:noFill/>
            </a:ln>
          </p:spPr>
        </p:pic>
        <p:sp>
          <p:nvSpPr>
            <p:cNvPr id="136" name="Google Shape;136;p16"/>
            <p:cNvSpPr txBox="1"/>
            <p:nvPr/>
          </p:nvSpPr>
          <p:spPr>
            <a:xfrm>
              <a:off x="1983525" y="2900050"/>
              <a:ext cx="1012200" cy="4041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Client</a:t>
              </a:r>
              <a:r>
                <a:rPr lang="en-US" sz="1900">
                  <a:latin typeface="Quattrocento Sans"/>
                  <a:ea typeface="Quattrocento Sans"/>
                  <a:cs typeface="Quattrocento Sans"/>
                  <a:sym typeface="Quattrocento Sans"/>
                </a:rPr>
                <a:t> B</a:t>
              </a:r>
              <a:endParaRPr sz="1900">
                <a:latin typeface="Quattrocento Sans"/>
                <a:ea typeface="Quattrocento Sans"/>
                <a:cs typeface="Quattrocento Sans"/>
                <a:sym typeface="Quattrocento Sans"/>
              </a:endParaRPr>
            </a:p>
          </p:txBody>
        </p:sp>
      </p:grpSp>
      <p:grpSp>
        <p:nvGrpSpPr>
          <p:cNvPr id="137" name="Google Shape;137;p16"/>
          <p:cNvGrpSpPr/>
          <p:nvPr/>
        </p:nvGrpSpPr>
        <p:grpSpPr>
          <a:xfrm>
            <a:off x="8288801" y="3611270"/>
            <a:ext cx="1349566" cy="1119204"/>
            <a:chOff x="1983525" y="2900050"/>
            <a:chExt cx="1012200" cy="839424"/>
          </a:xfrm>
        </p:grpSpPr>
        <p:pic>
          <p:nvPicPr>
            <p:cNvPr id="138" name="Google Shape;138;p16"/>
            <p:cNvPicPr preferRelativeResize="0"/>
            <p:nvPr/>
          </p:nvPicPr>
          <p:blipFill>
            <a:blip r:embed="rId3">
              <a:alphaModFix/>
            </a:blip>
            <a:stretch>
              <a:fillRect/>
            </a:stretch>
          </p:blipFill>
          <p:spPr>
            <a:xfrm>
              <a:off x="2081863" y="3209387"/>
              <a:ext cx="731520" cy="530087"/>
            </a:xfrm>
            <a:prstGeom prst="rect">
              <a:avLst/>
            </a:prstGeom>
            <a:noFill/>
            <a:ln>
              <a:noFill/>
            </a:ln>
          </p:spPr>
        </p:pic>
        <p:sp>
          <p:nvSpPr>
            <p:cNvPr id="139" name="Google Shape;139;p16"/>
            <p:cNvSpPr txBox="1"/>
            <p:nvPr/>
          </p:nvSpPr>
          <p:spPr>
            <a:xfrm>
              <a:off x="1983525" y="2900050"/>
              <a:ext cx="1012200" cy="4041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latin typeface="Quattrocento Sans"/>
                  <a:ea typeface="Quattrocento Sans"/>
                  <a:cs typeface="Quattrocento Sans"/>
                  <a:sym typeface="Quattrocento Sans"/>
                </a:rPr>
                <a:t>Client </a:t>
              </a:r>
              <a:r>
                <a:rPr lang="en-US" sz="1900">
                  <a:latin typeface="Quattrocento Sans"/>
                  <a:ea typeface="Quattrocento Sans"/>
                  <a:cs typeface="Quattrocento Sans"/>
                  <a:sym typeface="Quattrocento Sans"/>
                </a:rPr>
                <a:t>C</a:t>
              </a:r>
              <a:endParaRPr sz="1900">
                <a:latin typeface="Quattrocento Sans"/>
                <a:ea typeface="Quattrocento Sans"/>
                <a:cs typeface="Quattrocento Sans"/>
                <a:sym typeface="Quattrocento Sans"/>
              </a:endParaRPr>
            </a:p>
          </p:txBody>
        </p:sp>
      </p:grpSp>
      <p:cxnSp>
        <p:nvCxnSpPr>
          <p:cNvPr id="140" name="Google Shape;140;p16"/>
          <p:cNvCxnSpPr>
            <a:stCxn id="132" idx="2"/>
            <a:endCxn id="130" idx="0"/>
          </p:cNvCxnSpPr>
          <p:nvPr/>
        </p:nvCxnSpPr>
        <p:spPr>
          <a:xfrm rot="5400000">
            <a:off x="4305057" y="1805265"/>
            <a:ext cx="729300" cy="2883000"/>
          </a:xfrm>
          <a:prstGeom prst="bentConnector3">
            <a:avLst>
              <a:gd fmla="val 49990" name="adj1"/>
            </a:avLst>
          </a:prstGeom>
          <a:noFill/>
          <a:ln cap="flat" cmpd="sng" w="9525">
            <a:solidFill>
              <a:schemeClr val="dk1"/>
            </a:solidFill>
            <a:prstDash val="solid"/>
            <a:round/>
            <a:headEnd len="med" w="med" type="none"/>
            <a:tailEnd len="med" w="med" type="stealth"/>
          </a:ln>
        </p:spPr>
      </p:cxnSp>
      <p:cxnSp>
        <p:nvCxnSpPr>
          <p:cNvPr id="141" name="Google Shape;141;p16"/>
          <p:cNvCxnSpPr/>
          <p:nvPr/>
        </p:nvCxnSpPr>
        <p:spPr>
          <a:xfrm flipH="1">
            <a:off x="6100830" y="2882193"/>
            <a:ext cx="10500" cy="731700"/>
          </a:xfrm>
          <a:prstGeom prst="straightConnector1">
            <a:avLst/>
          </a:prstGeom>
          <a:noFill/>
          <a:ln cap="flat" cmpd="sng" w="9525">
            <a:solidFill>
              <a:schemeClr val="dk1"/>
            </a:solidFill>
            <a:prstDash val="solid"/>
            <a:round/>
            <a:headEnd len="med" w="med" type="none"/>
            <a:tailEnd len="med" w="med" type="stealth"/>
          </a:ln>
        </p:spPr>
      </p:cxnSp>
      <p:cxnSp>
        <p:nvCxnSpPr>
          <p:cNvPr id="142" name="Google Shape;142;p16"/>
          <p:cNvCxnSpPr>
            <a:stCxn id="132" idx="2"/>
            <a:endCxn id="139" idx="0"/>
          </p:cNvCxnSpPr>
          <p:nvPr/>
        </p:nvCxnSpPr>
        <p:spPr>
          <a:xfrm flipH="1" rot="-5400000">
            <a:off x="7172757" y="1820565"/>
            <a:ext cx="729300" cy="2852400"/>
          </a:xfrm>
          <a:prstGeom prst="bentConnector3">
            <a:avLst>
              <a:gd fmla="val 49990" name="adj1"/>
            </a:avLst>
          </a:prstGeom>
          <a:noFill/>
          <a:ln cap="flat" cmpd="sng" w="9525">
            <a:solidFill>
              <a:schemeClr val="dk1"/>
            </a:solidFill>
            <a:prstDash val="solid"/>
            <a:round/>
            <a:headEnd len="med" w="med" type="stealth"/>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911225" y="417525"/>
            <a:ext cx="5284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Related Work</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pic>
        <p:nvPicPr>
          <p:cNvPr id="148" name="Google Shape;148;p17"/>
          <p:cNvPicPr preferRelativeResize="0"/>
          <p:nvPr/>
        </p:nvPicPr>
        <p:blipFill>
          <a:blip r:embed="rId3">
            <a:alphaModFix/>
          </a:blip>
          <a:stretch>
            <a:fillRect/>
          </a:stretch>
        </p:blipFill>
        <p:spPr>
          <a:xfrm>
            <a:off x="911223" y="1029213"/>
            <a:ext cx="4030675" cy="5303519"/>
          </a:xfrm>
          <a:prstGeom prst="rect">
            <a:avLst/>
          </a:prstGeom>
          <a:noFill/>
          <a:ln>
            <a:noFill/>
          </a:ln>
        </p:spPr>
      </p:pic>
      <p:sp>
        <p:nvSpPr>
          <p:cNvPr id="149" name="Google Shape;149;p17"/>
          <p:cNvSpPr txBox="1"/>
          <p:nvPr/>
        </p:nvSpPr>
        <p:spPr>
          <a:xfrm>
            <a:off x="6195725" y="978075"/>
            <a:ext cx="4630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a:solidFill>
                  <a:schemeClr val="dk1"/>
                </a:solidFill>
              </a:rPr>
              <a:t>Classification of related works along 7 dimensions </a:t>
            </a:r>
            <a:endParaRPr/>
          </a:p>
        </p:txBody>
      </p:sp>
      <p:sp>
        <p:nvSpPr>
          <p:cNvPr id="150" name="Google Shape;150;p17"/>
          <p:cNvSpPr/>
          <p:nvPr/>
        </p:nvSpPr>
        <p:spPr>
          <a:xfrm>
            <a:off x="3703050" y="2299800"/>
            <a:ext cx="1238700" cy="326700"/>
          </a:xfrm>
          <a:prstGeom prst="roundRect">
            <a:avLst>
              <a:gd fmla="val 16667" name="adj"/>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3703050" y="2668300"/>
            <a:ext cx="855900" cy="3664200"/>
          </a:xfrm>
          <a:prstGeom prst="roundRect">
            <a:avLst>
              <a:gd fmla="val 16667" name="adj"/>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17"/>
          <p:cNvCxnSpPr>
            <a:stCxn id="149" idx="1"/>
          </p:cNvCxnSpPr>
          <p:nvPr/>
        </p:nvCxnSpPr>
        <p:spPr>
          <a:xfrm rot="10800000">
            <a:off x="4993625" y="1178175"/>
            <a:ext cx="1202100" cy="0"/>
          </a:xfrm>
          <a:prstGeom prst="straightConnector1">
            <a:avLst/>
          </a:prstGeom>
          <a:noFill/>
          <a:ln cap="flat" cmpd="sng" w="9525">
            <a:solidFill>
              <a:schemeClr val="dk1"/>
            </a:solidFill>
            <a:prstDash val="solid"/>
            <a:round/>
            <a:headEnd len="med" w="med" type="none"/>
            <a:tailEnd len="med" w="med" type="triangle"/>
          </a:ln>
        </p:spPr>
      </p:cxnSp>
      <p:cxnSp>
        <p:nvCxnSpPr>
          <p:cNvPr id="153" name="Google Shape;153;p17"/>
          <p:cNvCxnSpPr/>
          <p:nvPr/>
        </p:nvCxnSpPr>
        <p:spPr>
          <a:xfrm>
            <a:off x="4941750" y="2463150"/>
            <a:ext cx="1337100" cy="0"/>
          </a:xfrm>
          <a:prstGeom prst="straightConnector1">
            <a:avLst/>
          </a:prstGeom>
          <a:noFill/>
          <a:ln cap="flat" cmpd="sng" w="19050">
            <a:solidFill>
              <a:schemeClr val="accent1"/>
            </a:solidFill>
            <a:prstDash val="dash"/>
            <a:round/>
            <a:headEnd len="med" w="med" type="none"/>
            <a:tailEnd len="med" w="med" type="triangle"/>
          </a:ln>
        </p:spPr>
      </p:cxnSp>
      <p:cxnSp>
        <p:nvCxnSpPr>
          <p:cNvPr id="154" name="Google Shape;154;p17"/>
          <p:cNvCxnSpPr>
            <a:stCxn id="151" idx="3"/>
          </p:cNvCxnSpPr>
          <p:nvPr/>
        </p:nvCxnSpPr>
        <p:spPr>
          <a:xfrm>
            <a:off x="4558950" y="4500400"/>
            <a:ext cx="1753200" cy="0"/>
          </a:xfrm>
          <a:prstGeom prst="straightConnector1">
            <a:avLst/>
          </a:prstGeom>
          <a:noFill/>
          <a:ln cap="flat" cmpd="sng" w="19050">
            <a:solidFill>
              <a:schemeClr val="accent1"/>
            </a:solidFill>
            <a:prstDash val="dash"/>
            <a:round/>
            <a:headEnd len="med" w="med" type="none"/>
            <a:tailEnd len="med" w="med" type="triangle"/>
          </a:ln>
        </p:spPr>
      </p:cxnSp>
      <p:sp>
        <p:nvSpPr>
          <p:cNvPr id="155" name="Google Shape;155;p17"/>
          <p:cNvSpPr txBox="1"/>
          <p:nvPr/>
        </p:nvSpPr>
        <p:spPr>
          <a:xfrm>
            <a:off x="6390025" y="2263050"/>
            <a:ext cx="29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One work c</a:t>
            </a:r>
            <a:r>
              <a:rPr i="1" lang="en-US"/>
              <a:t>ombining RL and FL</a:t>
            </a:r>
            <a:endParaRPr i="1"/>
          </a:p>
        </p:txBody>
      </p:sp>
      <p:sp>
        <p:nvSpPr>
          <p:cNvPr id="156" name="Google Shape;156;p17"/>
          <p:cNvSpPr txBox="1"/>
          <p:nvPr/>
        </p:nvSpPr>
        <p:spPr>
          <a:xfrm>
            <a:off x="6390025" y="4300300"/>
            <a:ext cx="51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Related works using </a:t>
            </a:r>
            <a:r>
              <a:rPr i="1" lang="en-US"/>
              <a:t>RL for MTD </a:t>
            </a:r>
            <a:r>
              <a:rPr i="1" lang="en-US">
                <a:solidFill>
                  <a:schemeClr val="dk1"/>
                </a:solidFill>
              </a:rPr>
              <a:t>selection</a:t>
            </a:r>
            <a:r>
              <a:rPr i="1" lang="en-US"/>
              <a:t>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911225" y="417513"/>
            <a:ext cx="10369500" cy="611700"/>
          </a:xfrm>
          <a:prstGeom prst="rect">
            <a:avLst/>
          </a:prstGeom>
          <a:noFill/>
          <a:ln>
            <a:noFill/>
          </a:ln>
        </p:spPr>
        <p:txBody>
          <a:bodyPr anchorCtr="0" anchor="t" bIns="0" lIns="0" spcFirstLastPara="1" rIns="0" wrap="square" tIns="36000">
            <a:noAutofit/>
          </a:bodyPr>
          <a:lstStyle/>
          <a:p>
            <a:pPr indent="0" lvl="0" marL="0" rtl="0" algn="l">
              <a:lnSpc>
                <a:spcPct val="115000"/>
              </a:lnSpc>
              <a:spcBef>
                <a:spcPts val="1200"/>
              </a:spcBef>
              <a:spcAft>
                <a:spcPts val="0"/>
              </a:spcAft>
              <a:buClr>
                <a:srgbClr val="000000"/>
              </a:buClr>
              <a:buSzPts val="1100"/>
              <a:buFont typeface="Arial"/>
              <a:buNone/>
            </a:pPr>
            <a:r>
              <a:rPr lang="en-US">
                <a:solidFill>
                  <a:srgbClr val="0028A5"/>
                </a:solidFill>
              </a:rPr>
              <a:t>Scenario</a:t>
            </a:r>
            <a:endParaRPr>
              <a:solidFill>
                <a:srgbClr val="0028A5"/>
              </a:solidFill>
            </a:endParaRPr>
          </a:p>
          <a:p>
            <a:pPr indent="0" lvl="0" marL="0" rtl="0" algn="l">
              <a:lnSpc>
                <a:spcPct val="115000"/>
              </a:lnSpc>
              <a:spcBef>
                <a:spcPts val="1200"/>
              </a:spcBef>
              <a:spcAft>
                <a:spcPts val="0"/>
              </a:spcAft>
              <a:buSzPts val="1100"/>
              <a:buNone/>
            </a:pPr>
            <a:r>
              <a:t/>
            </a:r>
            <a:endParaRPr b="0" sz="3200">
              <a:solidFill>
                <a:schemeClr val="dk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spcBef>
                <a:spcPts val="1200"/>
              </a:spcBef>
              <a:spcAft>
                <a:spcPts val="0"/>
              </a:spcAft>
              <a:buNone/>
            </a:pPr>
            <a:r>
              <a:t/>
            </a:r>
            <a:endParaRPr/>
          </a:p>
        </p:txBody>
      </p:sp>
      <p:grpSp>
        <p:nvGrpSpPr>
          <p:cNvPr id="162" name="Google Shape;162;p18"/>
          <p:cNvGrpSpPr/>
          <p:nvPr/>
        </p:nvGrpSpPr>
        <p:grpSpPr>
          <a:xfrm>
            <a:off x="1158038" y="1403034"/>
            <a:ext cx="1097268" cy="3302881"/>
            <a:chOff x="883763" y="1530875"/>
            <a:chExt cx="1356661" cy="4065584"/>
          </a:xfrm>
        </p:grpSpPr>
        <p:pic>
          <p:nvPicPr>
            <p:cNvPr id="163" name="Google Shape;163;p18"/>
            <p:cNvPicPr preferRelativeResize="0"/>
            <p:nvPr/>
          </p:nvPicPr>
          <p:blipFill rotWithShape="1">
            <a:blip r:embed="rId3">
              <a:alphaModFix/>
            </a:blip>
            <a:srcRect b="38234" l="21608" r="21362" t="18786"/>
            <a:stretch/>
          </p:blipFill>
          <p:spPr>
            <a:xfrm>
              <a:off x="883763" y="1530875"/>
              <a:ext cx="1356661" cy="1014984"/>
            </a:xfrm>
            <a:prstGeom prst="rect">
              <a:avLst/>
            </a:prstGeom>
            <a:noFill/>
            <a:ln>
              <a:noFill/>
            </a:ln>
          </p:spPr>
        </p:pic>
        <p:pic>
          <p:nvPicPr>
            <p:cNvPr id="164" name="Google Shape;164;p18"/>
            <p:cNvPicPr preferRelativeResize="0"/>
            <p:nvPr/>
          </p:nvPicPr>
          <p:blipFill rotWithShape="1">
            <a:blip r:embed="rId3">
              <a:alphaModFix/>
            </a:blip>
            <a:srcRect b="38234" l="21608" r="21362" t="18786"/>
            <a:stretch/>
          </p:blipFill>
          <p:spPr>
            <a:xfrm>
              <a:off x="883763" y="3056175"/>
              <a:ext cx="1356661" cy="1014984"/>
            </a:xfrm>
            <a:prstGeom prst="rect">
              <a:avLst/>
            </a:prstGeom>
            <a:noFill/>
            <a:ln>
              <a:noFill/>
            </a:ln>
          </p:spPr>
        </p:pic>
        <p:pic>
          <p:nvPicPr>
            <p:cNvPr id="165" name="Google Shape;165;p18"/>
            <p:cNvPicPr preferRelativeResize="0"/>
            <p:nvPr/>
          </p:nvPicPr>
          <p:blipFill rotWithShape="1">
            <a:blip r:embed="rId3">
              <a:alphaModFix/>
            </a:blip>
            <a:srcRect b="38234" l="21608" r="21362" t="18786"/>
            <a:stretch/>
          </p:blipFill>
          <p:spPr>
            <a:xfrm>
              <a:off x="883763" y="4581475"/>
              <a:ext cx="1356661" cy="1014984"/>
            </a:xfrm>
            <a:prstGeom prst="rect">
              <a:avLst/>
            </a:prstGeom>
            <a:noFill/>
            <a:ln>
              <a:noFill/>
            </a:ln>
          </p:spPr>
        </p:pic>
      </p:grpSp>
      <p:grpSp>
        <p:nvGrpSpPr>
          <p:cNvPr id="166" name="Google Shape;166;p18"/>
          <p:cNvGrpSpPr/>
          <p:nvPr/>
        </p:nvGrpSpPr>
        <p:grpSpPr>
          <a:xfrm>
            <a:off x="5181600" y="2140080"/>
            <a:ext cx="1828800" cy="2369795"/>
            <a:chOff x="5181600" y="2825880"/>
            <a:chExt cx="1828800" cy="2369795"/>
          </a:xfrm>
        </p:grpSpPr>
        <p:pic>
          <p:nvPicPr>
            <p:cNvPr id="167" name="Google Shape;167;p18"/>
            <p:cNvPicPr preferRelativeResize="0"/>
            <p:nvPr/>
          </p:nvPicPr>
          <p:blipFill>
            <a:blip r:embed="rId4">
              <a:alphaModFix/>
            </a:blip>
            <a:stretch>
              <a:fillRect/>
            </a:stretch>
          </p:blipFill>
          <p:spPr>
            <a:xfrm>
              <a:off x="5181600" y="2825880"/>
              <a:ext cx="1828800" cy="1828800"/>
            </a:xfrm>
            <a:prstGeom prst="rect">
              <a:avLst/>
            </a:prstGeom>
            <a:noFill/>
            <a:ln>
              <a:noFill/>
            </a:ln>
          </p:spPr>
        </p:pic>
        <p:sp>
          <p:nvSpPr>
            <p:cNvPr id="168" name="Google Shape;168;p18"/>
            <p:cNvSpPr txBox="1"/>
            <p:nvPr/>
          </p:nvSpPr>
          <p:spPr>
            <a:xfrm>
              <a:off x="5650500" y="4795475"/>
              <a:ext cx="89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Internet</a:t>
              </a:r>
              <a:endParaRPr b="1"/>
            </a:p>
          </p:txBody>
        </p:sp>
      </p:grpSp>
      <p:sp>
        <p:nvSpPr>
          <p:cNvPr id="169" name="Google Shape;169;p18"/>
          <p:cNvSpPr txBox="1"/>
          <p:nvPr/>
        </p:nvSpPr>
        <p:spPr>
          <a:xfrm>
            <a:off x="792275" y="5099225"/>
            <a:ext cx="182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ElectroSense</a:t>
            </a:r>
            <a:endParaRPr b="1"/>
          </a:p>
          <a:p>
            <a:pPr indent="0" lvl="0" marL="0" rtl="0" algn="ctr">
              <a:spcBef>
                <a:spcPts val="0"/>
              </a:spcBef>
              <a:spcAft>
                <a:spcPts val="0"/>
              </a:spcAft>
              <a:buNone/>
            </a:pPr>
            <a:r>
              <a:rPr b="1" lang="en-US"/>
              <a:t>Sensors</a:t>
            </a:r>
            <a:endParaRPr b="1"/>
          </a:p>
        </p:txBody>
      </p:sp>
      <p:grpSp>
        <p:nvGrpSpPr>
          <p:cNvPr id="170" name="Google Shape;170;p18"/>
          <p:cNvGrpSpPr/>
          <p:nvPr/>
        </p:nvGrpSpPr>
        <p:grpSpPr>
          <a:xfrm>
            <a:off x="9029576" y="2368676"/>
            <a:ext cx="1371601" cy="1894425"/>
            <a:chOff x="9029576" y="3054476"/>
            <a:chExt cx="1371601" cy="1894425"/>
          </a:xfrm>
        </p:grpSpPr>
        <p:pic>
          <p:nvPicPr>
            <p:cNvPr id="171" name="Google Shape;171;p18"/>
            <p:cNvPicPr preferRelativeResize="0"/>
            <p:nvPr/>
          </p:nvPicPr>
          <p:blipFill>
            <a:blip r:embed="rId5">
              <a:alphaModFix/>
            </a:blip>
            <a:stretch>
              <a:fillRect/>
            </a:stretch>
          </p:blipFill>
          <p:spPr>
            <a:xfrm>
              <a:off x="9029576" y="3054476"/>
              <a:ext cx="1371601" cy="1371601"/>
            </a:xfrm>
            <a:prstGeom prst="rect">
              <a:avLst/>
            </a:prstGeom>
            <a:noFill/>
            <a:ln>
              <a:noFill/>
            </a:ln>
          </p:spPr>
        </p:pic>
        <p:sp>
          <p:nvSpPr>
            <p:cNvPr id="172" name="Google Shape;172;p18"/>
            <p:cNvSpPr txBox="1"/>
            <p:nvPr/>
          </p:nvSpPr>
          <p:spPr>
            <a:xfrm>
              <a:off x="9223525" y="4548700"/>
              <a:ext cx="98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Attacker</a:t>
              </a:r>
              <a:endParaRPr b="1"/>
            </a:p>
          </p:txBody>
        </p:sp>
      </p:grpSp>
      <p:cxnSp>
        <p:nvCxnSpPr>
          <p:cNvPr id="173" name="Google Shape;173;p18"/>
          <p:cNvCxnSpPr>
            <a:stCxn id="171" idx="1"/>
            <a:endCxn id="167" idx="3"/>
          </p:cNvCxnSpPr>
          <p:nvPr/>
        </p:nvCxnSpPr>
        <p:spPr>
          <a:xfrm rot="10800000">
            <a:off x="7010276" y="3054476"/>
            <a:ext cx="2019300" cy="0"/>
          </a:xfrm>
          <a:prstGeom prst="straightConnector1">
            <a:avLst/>
          </a:prstGeom>
          <a:noFill/>
          <a:ln cap="flat" cmpd="sng" w="28575">
            <a:solidFill>
              <a:schemeClr val="dk1"/>
            </a:solidFill>
            <a:prstDash val="dash"/>
            <a:round/>
            <a:headEnd len="med" w="med" type="none"/>
            <a:tailEnd len="med" w="med" type="triangle"/>
          </a:ln>
        </p:spPr>
      </p:cxnSp>
      <p:cxnSp>
        <p:nvCxnSpPr>
          <p:cNvPr id="174" name="Google Shape;174;p18"/>
          <p:cNvCxnSpPr>
            <a:endCxn id="163" idx="3"/>
          </p:cNvCxnSpPr>
          <p:nvPr/>
        </p:nvCxnSpPr>
        <p:spPr>
          <a:xfrm rot="10800000">
            <a:off x="2255306" y="1815320"/>
            <a:ext cx="2926200" cy="1239300"/>
          </a:xfrm>
          <a:prstGeom prst="straightConnector1">
            <a:avLst/>
          </a:prstGeom>
          <a:noFill/>
          <a:ln cap="flat" cmpd="sng" w="19050">
            <a:solidFill>
              <a:schemeClr val="dk1"/>
            </a:solidFill>
            <a:prstDash val="dash"/>
            <a:round/>
            <a:headEnd len="med" w="med" type="none"/>
            <a:tailEnd len="med" w="med" type="triangle"/>
          </a:ln>
        </p:spPr>
      </p:cxnSp>
      <p:cxnSp>
        <p:nvCxnSpPr>
          <p:cNvPr id="175" name="Google Shape;175;p18"/>
          <p:cNvCxnSpPr>
            <a:stCxn id="167" idx="1"/>
            <a:endCxn id="164" idx="3"/>
          </p:cNvCxnSpPr>
          <p:nvPr/>
        </p:nvCxnSpPr>
        <p:spPr>
          <a:xfrm rot="10800000">
            <a:off x="2255400" y="3054480"/>
            <a:ext cx="2926200" cy="0"/>
          </a:xfrm>
          <a:prstGeom prst="straightConnector1">
            <a:avLst/>
          </a:prstGeom>
          <a:noFill/>
          <a:ln cap="flat" cmpd="sng" w="19050">
            <a:solidFill>
              <a:schemeClr val="dk1"/>
            </a:solidFill>
            <a:prstDash val="dash"/>
            <a:round/>
            <a:headEnd len="med" w="med" type="none"/>
            <a:tailEnd len="med" w="med" type="triangle"/>
          </a:ln>
        </p:spPr>
      </p:cxnSp>
      <p:cxnSp>
        <p:nvCxnSpPr>
          <p:cNvPr id="176" name="Google Shape;176;p18"/>
          <p:cNvCxnSpPr>
            <a:stCxn id="167" idx="1"/>
            <a:endCxn id="165" idx="3"/>
          </p:cNvCxnSpPr>
          <p:nvPr/>
        </p:nvCxnSpPr>
        <p:spPr>
          <a:xfrm flipH="1">
            <a:off x="2255400" y="3054480"/>
            <a:ext cx="2926200" cy="1239000"/>
          </a:xfrm>
          <a:prstGeom prst="straightConnector1">
            <a:avLst/>
          </a:prstGeom>
          <a:noFill/>
          <a:ln cap="flat" cmpd="sng" w="19050">
            <a:solidFill>
              <a:schemeClr val="dk1"/>
            </a:solidFill>
            <a:prstDash val="dash"/>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