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400800" cy="8686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9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3727">
          <p15:clr>
            <a:srgbClr val="A4A3A4"/>
          </p15:clr>
        </p15:guide>
        <p15:guide id="5" pos="3953">
          <p15:clr>
            <a:srgbClr val="A4A3A4"/>
          </p15:clr>
        </p15:guide>
        <p15:guide id="6" pos="4861">
          <p15:clr>
            <a:srgbClr val="A4A3A4"/>
          </p15:clr>
        </p15:guide>
        <p15:guide id="7" pos="5065">
          <p15:clr>
            <a:srgbClr val="A4A3A4"/>
          </p15:clr>
        </p15:guide>
        <p15:guide id="8" pos="7106">
          <p15:clr>
            <a:srgbClr val="A4A3A4"/>
          </p15:clr>
        </p15:guide>
        <p15:guide id="9" pos="2819">
          <p15:clr>
            <a:srgbClr val="A4A3A4"/>
          </p15:clr>
        </p15:guide>
        <p15:guide id="10" pos="2615">
          <p15:clr>
            <a:srgbClr val="A4A3A4"/>
          </p15:clr>
        </p15:guide>
        <p15:guide id="11" pos="574">
          <p15:clr>
            <a:srgbClr val="A4A3A4"/>
          </p15:clr>
        </p15:guide>
        <p15:guide id="12" orient="horz" pos="709">
          <p15:clr>
            <a:srgbClr val="A4A3A4"/>
          </p15:clr>
        </p15:guide>
        <p15:guide id="13" orient="horz" pos="41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9" orient="horz"/>
        <p:guide pos="3838" orient="horz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pos="709" orient="horz"/>
        <p:guide pos="411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86200" spcFirstLastPara="1" rIns="86200" wrap="square" tIns="43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86200" spcFirstLastPara="1" rIns="86200" wrap="square" tIns="43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6639aa5c9_0_17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b6639aa5c9_0_17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c83b85d9e_0_55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2c83b85d9e_0_55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0c3490b39_0_9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00c3490b39_0_9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c83b85d9e_0_17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2c83b85d9e_0_17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83b85d9e_0_29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2c83b85d9e_0_29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c83b85d9e_0_66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2c83b85d9e_0_66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c83b85d9e_0_10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2c83b85d9e_0_10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c83b85d9e_0_39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2c83b85d9e_0_39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c83b85d9e_0_108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2c83b85d9e_0_108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c83b85d9e_0_4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FedAvg works fine with slightly locally and globally skewed data, but not for extreme distributions.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In case we dont want to look into other FL Aggregation Strategies, we could exclude to unbalanced and to stronlgy non-IID datasets.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2c83b85d9e_0_4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1225" y="1989138"/>
            <a:ext cx="103695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lvl="3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lvl="5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18" name="Google Shape;18;p2"/>
          <p:cNvCxnSpPr/>
          <p:nvPr/>
        </p:nvCxnSpPr>
        <p:spPr>
          <a:xfrm>
            <a:off x="0" y="1125538"/>
            <a:ext cx="12192000" cy="0"/>
          </a:xfrm>
          <a:prstGeom prst="straightConnector1">
            <a:avLst/>
          </a:prstGeom>
          <a:noFill/>
          <a:ln cap="flat" cmpd="sng" w="15875">
            <a:solidFill>
              <a:srgbClr val="A3AD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2"/>
          <p:cNvSpPr txBox="1"/>
          <p:nvPr/>
        </p:nvSpPr>
        <p:spPr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Division/Office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zh_logo_e_pos_grau_1mm"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3344" y="142875"/>
            <a:ext cx="2027238" cy="68421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253">
          <p15:clr>
            <a:srgbClr val="9FCC3B"/>
          </p15:clr>
        </p15:guide>
        <p15:guide id="2" orient="horz" pos="2160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">
  <p:cSld name="Kapitel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D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Spalten">
  <p:cSld name="2 Spalte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911225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291040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" showMasterSp="0">
  <p:cSld name="Bild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>
            <p:ph idx="2" type="pic"/>
          </p:nvPr>
        </p:nvSpPr>
        <p:spPr>
          <a:xfrm>
            <a:off x="192089" y="188912"/>
            <a:ext cx="11807824" cy="64801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21">
          <p15:clr>
            <a:srgbClr val="9FCC3B"/>
          </p15:clr>
        </p15:guide>
        <p15:guide id="2" pos="7559">
          <p15:clr>
            <a:srgbClr val="9FCC3B"/>
          </p15:clr>
        </p15:guide>
        <p15:guide id="3" orient="horz" pos="119">
          <p15:clr>
            <a:srgbClr val="9FCC3B"/>
          </p15:clr>
        </p15:guide>
        <p15:guide id="4" orient="horz" pos="4201">
          <p15:clr>
            <a:srgbClr val="9FCC3B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28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74">
          <p15:clr>
            <a:srgbClr val="F26B43"/>
          </p15:clr>
        </p15:guide>
        <p15:guide id="2" pos="7106">
          <p15:clr>
            <a:srgbClr val="F26B43"/>
          </p15:clr>
        </p15:guide>
        <p15:guide id="3" orient="horz" pos="119">
          <p15:clr>
            <a:srgbClr val="F26B43"/>
          </p15:clr>
        </p15:guide>
        <p15:guide id="4" orient="horz" pos="4110">
          <p15:clr>
            <a:srgbClr val="F26B43"/>
          </p15:clr>
        </p15:guide>
        <p15:guide id="5" pos="3840">
          <p15:clr>
            <a:srgbClr val="F26B43"/>
          </p15:clr>
        </p15:guide>
        <p15:guide id="6" pos="3953">
          <p15:clr>
            <a:srgbClr val="5ACBF0"/>
          </p15:clr>
        </p15:guide>
        <p15:guide id="7" pos="3727">
          <p15:clr>
            <a:srgbClr val="5ACBF0"/>
          </p15:clr>
        </p15:guide>
        <p15:guide id="8" pos="2615">
          <p15:clr>
            <a:srgbClr val="5ACBF0"/>
          </p15:clr>
        </p15:guide>
        <p15:guide id="9" pos="2819">
          <p15:clr>
            <a:srgbClr val="5ACBF0"/>
          </p15:clr>
        </p15:guide>
        <p15:guide id="10" pos="4861">
          <p15:clr>
            <a:srgbClr val="5ACBF0"/>
          </p15:clr>
        </p15:guide>
        <p15:guide id="11" pos="5065">
          <p15:clr>
            <a:srgbClr val="5ACBF0"/>
          </p15:clr>
        </p15:guide>
        <p15:guide id="12" orient="horz" pos="709">
          <p15:clr>
            <a:srgbClr val="F26B43"/>
          </p15:clr>
        </p15:guide>
        <p15:guide id="13" orient="horz" pos="38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ctrTitle"/>
          </p:nvPr>
        </p:nvSpPr>
        <p:spPr>
          <a:xfrm>
            <a:off x="911225" y="1989138"/>
            <a:ext cx="103695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FedRL for IT Sec 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06</a:t>
            </a:r>
            <a:endParaRPr/>
          </a:p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/>
              <a:t>11.04.2023</a:t>
            </a:r>
            <a:endParaRPr/>
          </a:p>
          <a:p>
            <a:pPr indent="0" lvl="0" marL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/>
              <a:t>Jan Kreischer</a:t>
            </a:r>
            <a:endParaRPr/>
          </a:p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11.04.2023</a:t>
            </a:r>
            <a:endParaRPr/>
          </a:p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FedDist (Federated Distance)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8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11.04.2023</a:t>
            </a:r>
            <a:endParaRPr/>
          </a:p>
        </p:txBody>
      </p:sp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825" y="1675250"/>
            <a:ext cx="4625250" cy="350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1050" y="1583788"/>
            <a:ext cx="2956794" cy="478843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5922500" y="5311200"/>
            <a:ext cx="51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Some are quite d</a:t>
            </a:r>
            <a:r>
              <a:rPr b="1" lang="en-US"/>
              <a:t>ifficult</a:t>
            </a:r>
            <a:r>
              <a:rPr b="1" lang="en-US"/>
              <a:t> to implement compared to others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Next Steps?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9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11.04.2023</a:t>
            </a:r>
            <a:endParaRPr/>
          </a:p>
        </p:txBody>
      </p:sp>
      <p:sp>
        <p:nvSpPr>
          <p:cNvPr id="169" name="Google Shape;169;p19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1457900" y="3985675"/>
            <a:ext cx="337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Either following in line with Timos work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(adding Anomaly Detector and using more real world dataset for training)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7282675" y="3925600"/>
            <a:ext cx="3169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to run the federated learning directly on a RPi cluster using a framework or simple scp copy of PyTorch models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4569300" y="2256400"/>
            <a:ext cx="305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Spend more time on evaluating FL Aggregation Strategies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4407750" y="2040850"/>
            <a:ext cx="3376500" cy="10467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1361750" y="3782725"/>
            <a:ext cx="3568800" cy="1237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7179325" y="3763675"/>
            <a:ext cx="3376500" cy="1275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9850"/>
            <a:ext cx="11887201" cy="2838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0"/>
          <p:cNvCxnSpPr/>
          <p:nvPr/>
        </p:nvCxnSpPr>
        <p:spPr>
          <a:xfrm>
            <a:off x="9221775" y="2061600"/>
            <a:ext cx="20700" cy="2734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10"/>
          <p:cNvSpPr txBox="1"/>
          <p:nvPr/>
        </p:nvSpPr>
        <p:spPr>
          <a:xfrm>
            <a:off x="8538400" y="1394250"/>
            <a:ext cx="136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(11.04.2023)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</a:t>
            </a:r>
            <a:endParaRPr/>
          </a:p>
        </p:txBody>
      </p:sp>
      <p:sp>
        <p:nvSpPr>
          <p:cNvPr id="67" name="Google Shape;67;p10"/>
          <p:cNvSpPr txBox="1"/>
          <p:nvPr>
            <p:ph idx="4294967295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4294967295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11.04.2023</a:t>
            </a:r>
            <a:endParaRPr/>
          </a:p>
        </p:txBody>
      </p:sp>
      <p:sp>
        <p:nvSpPr>
          <p:cNvPr id="69" name="Google Shape;69;p10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Single vs Multi-Threadding Performance Comparison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11.04.2023</a:t>
            </a:r>
            <a:endParaRPr/>
          </a:p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25" y="1796888"/>
            <a:ext cx="5295900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1075" y="2492035"/>
            <a:ext cx="6023077" cy="2659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Multiprocessing (Pool) </a:t>
            </a:r>
            <a:r>
              <a:rPr b="0" lang="en-US">
                <a:solidFill>
                  <a:schemeClr val="dk1"/>
                </a:solidFill>
              </a:rPr>
              <a:t>Performance Comparison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11.04.2023</a:t>
            </a:r>
            <a:endParaRPr/>
          </a:p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63" y="1796875"/>
            <a:ext cx="5362575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6625" y="2089675"/>
            <a:ext cx="5943600" cy="3100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Four scenarios of class imbalance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11.04.2023</a:t>
            </a:r>
            <a:endParaRPr/>
          </a:p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00" y="2115349"/>
            <a:ext cx="5614948" cy="262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2248" y="1574650"/>
            <a:ext cx="5504952" cy="340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Scenario 02 (MID &gt; 0, WCS = 1)</a:t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11.04.2023</a:t>
            </a:r>
            <a:endParaRPr/>
          </a:p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223" y="1585900"/>
            <a:ext cx="5343525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/>
        </p:nvSpPr>
        <p:spPr>
          <a:xfrm>
            <a:off x="6871450" y="1812725"/>
            <a:ext cx="4168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Final training performance starts to decrease with increasing global class imbalance.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Strongly negative effect and bad performance for MID &gt; 0.7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Class weighted accuracy starts to be worse than regular accuracy for high global imbalance due to overfitting of the majority class.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How to measure and quantify class imbalance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11.04.2023</a:t>
            </a:r>
            <a:endParaRPr/>
          </a:p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grpSp>
        <p:nvGrpSpPr>
          <p:cNvPr id="118" name="Google Shape;118;p15"/>
          <p:cNvGrpSpPr/>
          <p:nvPr/>
        </p:nvGrpSpPr>
        <p:grpSpPr>
          <a:xfrm>
            <a:off x="5789000" y="1964800"/>
            <a:ext cx="5108700" cy="4701175"/>
            <a:chOff x="6932000" y="1431400"/>
            <a:chExt cx="5108700" cy="4701175"/>
          </a:xfrm>
        </p:grpSpPr>
        <p:pic>
          <p:nvPicPr>
            <p:cNvPr id="119" name="Google Shape;11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53517" y="1831599"/>
              <a:ext cx="4065666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5"/>
            <p:cNvSpPr txBox="1"/>
            <p:nvPr/>
          </p:nvSpPr>
          <p:spPr>
            <a:xfrm>
              <a:off x="7866050" y="1431400"/>
              <a:ext cx="3240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Weighted Cosine Similarity (WCS)</a:t>
              </a:r>
              <a:endParaRPr b="1"/>
            </a:p>
          </p:txBody>
        </p:sp>
        <p:pic>
          <p:nvPicPr>
            <p:cNvPr id="121" name="Google Shape;12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27889" y="4635313"/>
              <a:ext cx="3516922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60470" y="3398588"/>
              <a:ext cx="2651761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5"/>
            <p:cNvSpPr txBox="1"/>
            <p:nvPr/>
          </p:nvSpPr>
          <p:spPr>
            <a:xfrm>
              <a:off x="7539650" y="5209175"/>
              <a:ext cx="38934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</a:rPr>
                <a:t>=&gt; used to measure global class balance</a:t>
              </a:r>
              <a:endParaRPr b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chemeClr val="dk1"/>
                  </a:solidFill>
                </a:rPr>
                <a:t>ranges from [0 - 1]</a:t>
              </a:r>
              <a:endParaRPr i="1"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>
                  <a:solidFill>
                    <a:schemeClr val="dk1"/>
                  </a:solidFill>
                </a:rPr>
                <a:t> [locally totally unbalanced - locally totally balanced)</a:t>
              </a:r>
              <a:endParaRPr/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6932000" y="2725938"/>
              <a:ext cx="51087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local sample distribution vector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</a:t>
              </a:r>
              <a:r>
                <a:rPr baseline="-25000" lang="en-US"/>
                <a:t>j </a:t>
              </a:r>
              <a:r>
                <a:rPr lang="en-US"/>
                <a:t>… number of samples on client j with class c </a:t>
              </a:r>
              <a:r>
                <a:rPr lang="en-US" sz="1900">
                  <a:solidFill>
                    <a:schemeClr val="dk1"/>
                  </a:solidFill>
                  <a:highlight>
                    <a:schemeClr val="lt1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∈</a:t>
              </a:r>
              <a:r>
                <a:rPr lang="en-US"/>
                <a:t> {1, …, C}</a:t>
              </a:r>
              <a:endParaRPr/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6932000" y="3860275"/>
              <a:ext cx="5108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global </a:t>
              </a:r>
              <a:r>
                <a:rPr lang="en-US"/>
                <a:t>sample distribution vector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n</a:t>
              </a:r>
              <a:r>
                <a:rPr baseline="-25000" lang="en-US"/>
                <a:t>i</a:t>
              </a:r>
              <a:r>
                <a:rPr baseline="30000" lang="en-US"/>
                <a:t>c </a:t>
              </a:r>
              <a:r>
                <a:rPr lang="en-US"/>
                <a:t>… number of samples with label class c on client i</a:t>
              </a:r>
              <a:endParaRPr/>
            </a:p>
          </p:txBody>
        </p:sp>
      </p:grpSp>
      <p:grpSp>
        <p:nvGrpSpPr>
          <p:cNvPr id="126" name="Google Shape;126;p15"/>
          <p:cNvGrpSpPr/>
          <p:nvPr/>
        </p:nvGrpSpPr>
        <p:grpSpPr>
          <a:xfrm>
            <a:off x="1109425" y="1964800"/>
            <a:ext cx="5108700" cy="3404175"/>
            <a:chOff x="1109425" y="1405050"/>
            <a:chExt cx="5108700" cy="3404175"/>
          </a:xfrm>
        </p:grpSpPr>
        <p:pic>
          <p:nvPicPr>
            <p:cNvPr id="127" name="Google Shape;127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63787" y="1805250"/>
              <a:ext cx="2799975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5"/>
            <p:cNvSpPr txBox="1"/>
            <p:nvPr/>
          </p:nvSpPr>
          <p:spPr>
            <a:xfrm>
              <a:off x="2043475" y="1405050"/>
              <a:ext cx="3240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Multiclass Imbalance Degree (MID)</a:t>
              </a:r>
              <a:endParaRPr b="1"/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1667725" y="3885825"/>
              <a:ext cx="39921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=&gt; used to measure global </a:t>
              </a:r>
              <a:r>
                <a:rPr b="1" lang="en-US" sz="1200"/>
                <a:t>class</a:t>
              </a:r>
              <a:r>
                <a:rPr b="1" lang="en-US" sz="1200"/>
                <a:t> balance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/>
                <a:t>ranges from [0 - 1]</a:t>
              </a:r>
              <a:endParaRPr i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200"/>
                <a:t> [globally totally balanced - globally totally unbalanced)</a:t>
              </a:r>
              <a:endParaRPr i="1" sz="1200"/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1109425" y="2746000"/>
              <a:ext cx="51087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n</a:t>
              </a:r>
              <a:r>
                <a:rPr baseline="-25000" lang="en-US"/>
                <a:t>c</a:t>
              </a:r>
              <a:r>
                <a:rPr lang="en-US"/>
                <a:t>… number of samples with label class c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N … total number of samples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C … Number of classes</a:t>
              </a:r>
              <a:endParaRPr/>
            </a:p>
          </p:txBody>
        </p:sp>
      </p:grpSp>
      <p:sp>
        <p:nvSpPr>
          <p:cNvPr id="131" name="Google Shape;131;p15"/>
          <p:cNvSpPr txBox="1"/>
          <p:nvPr/>
        </p:nvSpPr>
        <p:spPr>
          <a:xfrm>
            <a:off x="2223300" y="1421800"/>
            <a:ext cx="77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When dealing with multiple datasets, local and global class imbalance can occur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Scenario 03 (MID = 0, WCS &lt; 1) 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6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11.04.2023</a:t>
            </a:r>
            <a:endParaRPr/>
          </a:p>
        </p:txBody>
      </p:sp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225" y="1585913"/>
            <a:ext cx="5343525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/>
        </p:nvSpPr>
        <p:spPr>
          <a:xfrm>
            <a:off x="7005925" y="2228413"/>
            <a:ext cx="4168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Final training performance starts to decrease with decreasing WCS.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Strongly</a:t>
            </a:r>
            <a:r>
              <a:rPr lang="en-US" sz="1800"/>
              <a:t> negative effect and bad performance for WCS &lt; 0.85.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Stronger overall effect than on the final performance than MID.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911225" y="819688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n-US">
                <a:solidFill>
                  <a:schemeClr val="dk1"/>
                </a:solidFill>
              </a:rPr>
              <a:t>Evaluation</a:t>
            </a:r>
            <a:r>
              <a:rPr b="0" lang="en-US">
                <a:solidFill>
                  <a:schemeClr val="dk1"/>
                </a:solidFill>
              </a:rPr>
              <a:t> of different FL Aggregation Strategies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11.04</a:t>
            </a:r>
            <a:r>
              <a:rPr lang="en-US"/>
              <a:t>.2023</a:t>
            </a:r>
            <a:endParaRPr/>
          </a:p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Kreischer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2255300" y="1653875"/>
            <a:ext cx="72228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chemeClr val="dk1"/>
                </a:solidFill>
              </a:rPr>
              <a:t>There are countless papers on possible aggregation strategies</a:t>
            </a:r>
            <a:endParaRPr b="1" i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FedAvg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FedPA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FedDC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FedProx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Federated Distance (FedDist)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Federated Learning with Restricted Softmax (FedRS)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Federated Learning with Matched Averaging (FedMA)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>
                <a:solidFill>
                  <a:schemeClr val="dk1"/>
                </a:solidFill>
              </a:rPr>
              <a:t>Federated Learning with Personalization Layers (FedPer)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