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ce746aacf_0_9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ce746aacf_0_9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ce746aacf_0_101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3ce746aacf_0_101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ce746aacf_0_61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3ce746aacf_0_61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ce746aacf_0_148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this experimental setting the data split is less influential than the type of attack. Only the beurk rootkit could not be mitigated properly.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But you can run the rootkit sanitizer periodically in order to cover this.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3ce746aacf_0_148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ce746aacf_0_14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You could compare how the ratio between episoder per round, nr rounds and nr clients has to be in order to result in a converging system.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3ce746aacf_0_14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ce746aacf_0_15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3ce746aacf_0_15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0c3490b3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00c3490b3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83b85d9e_0_10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2c83b85d9e_0_10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e746aacf_0_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3ce746aacf_0_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e746aacf_0_2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3ce746aacf_0_2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c28b980a3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3c28b980a3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e746aacf_0_8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3ce746aacf_0_8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e746aacf_0_48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3ce746aacf_0_48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e746aacf_0_11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should i deal with the fact that we always have n learning curves one for each client.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Which one should i show?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ce746aacf_0_11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Division/Office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FedRL for IT Sec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08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05.05.2023</a:t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highlight>
                  <a:schemeClr val="lt1"/>
                </a:highlight>
              </a:rPr>
              <a:t>Experiment 1 / Scenario 2                                                                                                    </a:t>
            </a:r>
            <a:r>
              <a:rPr b="0" lang="en-US" sz="1600">
                <a:solidFill>
                  <a:schemeClr val="dk1"/>
                </a:solidFill>
                <a:highlight>
                  <a:schemeClr val="lt1"/>
                </a:highlight>
              </a:rPr>
              <a:t>(globally imbalanced MID=0.0267 and locally balanced WCS=1.0)</a:t>
            </a:r>
            <a:endParaRPr b="0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8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181" name="Google Shape;181;p18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502250" y="1662250"/>
            <a:ext cx="5486400" cy="2168701"/>
            <a:chOff x="502250" y="1662250"/>
            <a:chExt cx="5486400" cy="2168701"/>
          </a:xfrm>
        </p:grpSpPr>
        <p:pic>
          <p:nvPicPr>
            <p:cNvPr id="183" name="Google Shape;18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2250" y="2020438"/>
              <a:ext cx="5486400" cy="1810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8"/>
            <p:cNvSpPr txBox="1"/>
            <p:nvPr/>
          </p:nvSpPr>
          <p:spPr>
            <a:xfrm>
              <a:off x="502250" y="1662250"/>
              <a:ext cx="54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Training Data Split for Client [1-5] and Client [6-10]</a:t>
              </a:r>
              <a:endParaRPr sz="1200"/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1416650" y="3751225"/>
            <a:ext cx="3657600" cy="2608007"/>
            <a:chOff x="1416650" y="3751225"/>
            <a:chExt cx="3657600" cy="2608007"/>
          </a:xfrm>
        </p:grpSpPr>
        <p:pic>
          <p:nvPicPr>
            <p:cNvPr id="186" name="Google Shape;186;p18"/>
            <p:cNvPicPr preferRelativeResize="0"/>
            <p:nvPr/>
          </p:nvPicPr>
          <p:blipFill rotWithShape="1">
            <a:blip r:embed="rId4">
              <a:alphaModFix/>
            </a:blip>
            <a:srcRect b="0" l="0" r="0" t="4988"/>
            <a:stretch/>
          </p:blipFill>
          <p:spPr>
            <a:xfrm>
              <a:off x="1416650" y="4082375"/>
              <a:ext cx="3657600" cy="2276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8"/>
            <p:cNvSpPr txBox="1"/>
            <p:nvPr/>
          </p:nvSpPr>
          <p:spPr>
            <a:xfrm>
              <a:off x="1686950" y="3751225"/>
              <a:ext cx="311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Learning Curve of Client 10</a:t>
              </a:r>
              <a:endParaRPr sz="1200"/>
            </a:p>
          </p:txBody>
        </p:sp>
      </p:grpSp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626" y="484332"/>
            <a:ext cx="4571999" cy="114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9625" y="1713609"/>
            <a:ext cx="4571999" cy="114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625" y="2859823"/>
            <a:ext cx="4572001" cy="1135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9625" y="4070721"/>
            <a:ext cx="457199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9625" y="5289351"/>
            <a:ext cx="4572000" cy="115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 txBox="1"/>
          <p:nvPr/>
        </p:nvSpPr>
        <p:spPr>
          <a:xfrm>
            <a:off x="7706075" y="6368450"/>
            <a:ext cx="30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 Test Accuracy</a:t>
            </a:r>
            <a:r>
              <a:rPr lang="en-US"/>
              <a:t>: 85.07%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6305225" y="98425"/>
            <a:ext cx="58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Test Performance Evaluation after each Even Round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highlight>
                  <a:schemeClr val="lt1"/>
                </a:highlight>
              </a:rPr>
              <a:t>Experiment 1 / Scenario 3                                                                                                    </a:t>
            </a:r>
            <a:r>
              <a:rPr b="0" lang="en-US" sz="16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0" lang="en-US" sz="1600">
                <a:solidFill>
                  <a:schemeClr val="dk1"/>
                </a:solidFill>
              </a:rPr>
              <a:t>globally balanced MID=</a:t>
            </a:r>
            <a:r>
              <a:rPr b="0" lang="en-US" sz="1600">
                <a:solidFill>
                  <a:schemeClr val="dk1"/>
                </a:solidFill>
                <a:highlight>
                  <a:srgbClr val="FFFFFF"/>
                </a:highlight>
              </a:rPr>
              <a:t>0.0</a:t>
            </a:r>
            <a:r>
              <a:rPr b="0" lang="en-US" sz="1600">
                <a:solidFill>
                  <a:schemeClr val="dk1"/>
                </a:solidFill>
              </a:rPr>
              <a:t> but locally imbalanced </a:t>
            </a:r>
            <a:r>
              <a:rPr b="0" lang="en-US" sz="1600">
                <a:solidFill>
                  <a:schemeClr val="dk1"/>
                </a:solidFill>
                <a:highlight>
                  <a:srgbClr val="FFFFFF"/>
                </a:highlight>
              </a:rPr>
              <a:t>WCS=0.9516)</a:t>
            </a:r>
            <a:endParaRPr b="0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5" y="1935575"/>
            <a:ext cx="5486399" cy="1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502250" y="1586050"/>
            <a:ext cx="54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Training Data Split for Client [1-5] and Client [6-10]</a:t>
            </a:r>
            <a:endParaRPr sz="1200"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 b="0" l="0" r="0" t="5846"/>
          <a:stretch/>
        </p:blipFill>
        <p:spPr>
          <a:xfrm>
            <a:off x="1471775" y="4022362"/>
            <a:ext cx="3657600" cy="2258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19"/>
          <p:cNvGrpSpPr/>
          <p:nvPr/>
        </p:nvGrpSpPr>
        <p:grpSpPr>
          <a:xfrm>
            <a:off x="7344950" y="134925"/>
            <a:ext cx="3657600" cy="2765028"/>
            <a:chOff x="7344950" y="287325"/>
            <a:chExt cx="3657600" cy="2765028"/>
          </a:xfrm>
        </p:grpSpPr>
        <p:pic>
          <p:nvPicPr>
            <p:cNvPr id="207" name="Google Shape;207;p19"/>
            <p:cNvPicPr preferRelativeResize="0"/>
            <p:nvPr/>
          </p:nvPicPr>
          <p:blipFill rotWithShape="1">
            <a:blip r:embed="rId5">
              <a:alphaModFix/>
            </a:blip>
            <a:srcRect b="0" l="0" r="0" t="5455"/>
            <a:stretch/>
          </p:blipFill>
          <p:spPr>
            <a:xfrm>
              <a:off x="7344950" y="656625"/>
              <a:ext cx="3657600" cy="2395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9"/>
            <p:cNvSpPr txBox="1"/>
            <p:nvPr/>
          </p:nvSpPr>
          <p:spPr>
            <a:xfrm>
              <a:off x="7344950" y="287325"/>
              <a:ext cx="365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Global Attack Mitigation Performance</a:t>
              </a:r>
              <a:endParaRPr sz="1200"/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1526650" y="3675025"/>
            <a:ext cx="311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Learning Curve of Client 10</a:t>
            </a:r>
            <a:endParaRPr sz="1200"/>
          </a:p>
        </p:txBody>
      </p:sp>
      <p:grpSp>
        <p:nvGrpSpPr>
          <p:cNvPr id="210" name="Google Shape;210;p19"/>
          <p:cNvGrpSpPr/>
          <p:nvPr/>
        </p:nvGrpSpPr>
        <p:grpSpPr>
          <a:xfrm>
            <a:off x="6204300" y="2935475"/>
            <a:ext cx="2885400" cy="2162664"/>
            <a:chOff x="6204300" y="2935475"/>
            <a:chExt cx="2885400" cy="2162664"/>
          </a:xfrm>
        </p:grpSpPr>
        <p:pic>
          <p:nvPicPr>
            <p:cNvPr id="211" name="Google Shape;211;p19"/>
            <p:cNvPicPr preferRelativeResize="0"/>
            <p:nvPr/>
          </p:nvPicPr>
          <p:blipFill rotWithShape="1">
            <a:blip r:embed="rId6">
              <a:alphaModFix/>
            </a:blip>
            <a:srcRect b="0" l="0" r="0" t="5891"/>
            <a:stretch/>
          </p:blipFill>
          <p:spPr>
            <a:xfrm>
              <a:off x="6275400" y="3308201"/>
              <a:ext cx="2743200" cy="1789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9"/>
            <p:cNvSpPr txBox="1"/>
            <p:nvPr/>
          </p:nvSpPr>
          <p:spPr>
            <a:xfrm>
              <a:off x="6204300" y="2935475"/>
              <a:ext cx="2885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Rootkit BDVL MitigationPerformance</a:t>
              </a:r>
              <a:endParaRPr sz="1200"/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6684525" y="5043400"/>
            <a:ext cx="4876800" cy="1789325"/>
            <a:chOff x="6684525" y="5043400"/>
            <a:chExt cx="4876800" cy="1789325"/>
          </a:xfrm>
        </p:grpSpPr>
        <p:pic>
          <p:nvPicPr>
            <p:cNvPr id="214" name="Google Shape;214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36925" y="5346850"/>
              <a:ext cx="45720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9"/>
            <p:cNvSpPr txBox="1"/>
            <p:nvPr/>
          </p:nvSpPr>
          <p:spPr>
            <a:xfrm>
              <a:off x="6684525" y="5043400"/>
              <a:ext cx="487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Final Global Test Performance</a:t>
              </a:r>
              <a:endParaRPr sz="1200"/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7593375" y="6432525"/>
              <a:ext cx="305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Final Test Accuracy</a:t>
              </a:r>
              <a:r>
                <a:rPr lang="en-US"/>
                <a:t>: 84.86%</a:t>
              </a:r>
              <a:endParaRPr/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9094800" y="2935475"/>
            <a:ext cx="3000000" cy="2162664"/>
            <a:chOff x="9094800" y="2935475"/>
            <a:chExt cx="3000000" cy="2162664"/>
          </a:xfrm>
        </p:grpSpPr>
        <p:pic>
          <p:nvPicPr>
            <p:cNvPr id="218" name="Google Shape;218;p19"/>
            <p:cNvPicPr preferRelativeResize="0"/>
            <p:nvPr/>
          </p:nvPicPr>
          <p:blipFill rotWithShape="1">
            <a:blip r:embed="rId8">
              <a:alphaModFix/>
            </a:blip>
            <a:srcRect b="0" l="0" r="0" t="5624"/>
            <a:stretch/>
          </p:blipFill>
          <p:spPr>
            <a:xfrm>
              <a:off x="9185725" y="3304772"/>
              <a:ext cx="2743200" cy="1793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19"/>
            <p:cNvSpPr txBox="1"/>
            <p:nvPr/>
          </p:nvSpPr>
          <p:spPr>
            <a:xfrm>
              <a:off x="9094800" y="2935475"/>
              <a:ext cx="30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Rootkit Beurk Mitigation Performance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highlight>
                  <a:schemeClr val="lt1"/>
                </a:highlight>
              </a:rPr>
              <a:t>Experiment 1 / Scenario 4                                                                                                         </a:t>
            </a:r>
            <a:r>
              <a:rPr b="0" lang="en-US" sz="14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0" lang="en-US" sz="1400">
                <a:solidFill>
                  <a:schemeClr val="dk1"/>
                </a:solidFill>
              </a:rPr>
              <a:t>Globally </a:t>
            </a:r>
            <a:r>
              <a:rPr b="0" lang="en-US" sz="1400">
                <a:solidFill>
                  <a:schemeClr val="dk1"/>
                </a:solidFill>
                <a:highlight>
                  <a:srgbClr val="FFFFFF"/>
                </a:highlight>
              </a:rPr>
              <a:t>MID=0.0066</a:t>
            </a:r>
            <a:r>
              <a:rPr b="0" lang="en-US" sz="1400">
                <a:solidFill>
                  <a:schemeClr val="dk1"/>
                </a:solidFill>
              </a:rPr>
              <a:t> and locally imbalanced </a:t>
            </a:r>
            <a:r>
              <a:rPr b="0" lang="en-US" sz="1400">
                <a:solidFill>
                  <a:schemeClr val="dk1"/>
                </a:solidFill>
                <a:highlight>
                  <a:srgbClr val="FFFFFF"/>
                </a:highlight>
              </a:rPr>
              <a:t>and WCS=0.9878)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227" name="Google Shape;227;p20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228" name="Google Shape;228;p20"/>
          <p:cNvGrpSpPr/>
          <p:nvPr/>
        </p:nvGrpSpPr>
        <p:grpSpPr>
          <a:xfrm>
            <a:off x="343225" y="1509850"/>
            <a:ext cx="5562600" cy="2154821"/>
            <a:chOff x="343225" y="1509850"/>
            <a:chExt cx="5562600" cy="2154821"/>
          </a:xfrm>
        </p:grpSpPr>
        <p:pic>
          <p:nvPicPr>
            <p:cNvPr id="229" name="Google Shape;22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25" y="1793199"/>
              <a:ext cx="5486399" cy="1871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0"/>
            <p:cNvSpPr txBox="1"/>
            <p:nvPr/>
          </p:nvSpPr>
          <p:spPr>
            <a:xfrm>
              <a:off x="419425" y="1509850"/>
              <a:ext cx="54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Training Data Split for Client [1-5] and Client [6-10]</a:t>
              </a:r>
              <a:endParaRPr sz="1200"/>
            </a:p>
          </p:txBody>
        </p:sp>
      </p:grpSp>
      <p:grpSp>
        <p:nvGrpSpPr>
          <p:cNvPr id="231" name="Google Shape;231;p20"/>
          <p:cNvGrpSpPr/>
          <p:nvPr/>
        </p:nvGrpSpPr>
        <p:grpSpPr>
          <a:xfrm>
            <a:off x="7013575" y="1147325"/>
            <a:ext cx="3657600" cy="2657961"/>
            <a:chOff x="7325400" y="232925"/>
            <a:chExt cx="3657600" cy="2657961"/>
          </a:xfrm>
        </p:grpSpPr>
        <p:pic>
          <p:nvPicPr>
            <p:cNvPr id="232" name="Google Shape;232;p20"/>
            <p:cNvPicPr preferRelativeResize="0"/>
            <p:nvPr/>
          </p:nvPicPr>
          <p:blipFill rotWithShape="1">
            <a:blip r:embed="rId4">
              <a:alphaModFix/>
            </a:blip>
            <a:srcRect b="0" l="0" r="0" t="5660"/>
            <a:stretch/>
          </p:blipFill>
          <p:spPr>
            <a:xfrm>
              <a:off x="7325400" y="498125"/>
              <a:ext cx="3657600" cy="23927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0"/>
            <p:cNvSpPr txBox="1"/>
            <p:nvPr/>
          </p:nvSpPr>
          <p:spPr>
            <a:xfrm>
              <a:off x="7325400" y="232925"/>
              <a:ext cx="365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Global Attack Mitigation Performance</a:t>
              </a:r>
              <a:endParaRPr sz="1200"/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1257625" y="3675025"/>
            <a:ext cx="3657600" cy="2556755"/>
            <a:chOff x="1257625" y="3675025"/>
            <a:chExt cx="3657600" cy="2556755"/>
          </a:xfrm>
        </p:grpSpPr>
        <p:pic>
          <p:nvPicPr>
            <p:cNvPr id="235" name="Google Shape;235;p20"/>
            <p:cNvPicPr preferRelativeResize="0"/>
            <p:nvPr/>
          </p:nvPicPr>
          <p:blipFill rotWithShape="1">
            <a:blip r:embed="rId5">
              <a:alphaModFix/>
            </a:blip>
            <a:srcRect b="0" l="0" r="0" t="4798"/>
            <a:stretch/>
          </p:blipFill>
          <p:spPr>
            <a:xfrm>
              <a:off x="1257625" y="3951875"/>
              <a:ext cx="3657600" cy="2279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0"/>
            <p:cNvSpPr txBox="1"/>
            <p:nvPr/>
          </p:nvSpPr>
          <p:spPr>
            <a:xfrm>
              <a:off x="1527925" y="3675025"/>
              <a:ext cx="311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Learning Curve of Client 10</a:t>
              </a:r>
              <a:endParaRPr sz="1200"/>
            </a:p>
          </p:txBody>
        </p:sp>
      </p:grpSp>
      <p:grpSp>
        <p:nvGrpSpPr>
          <p:cNvPr id="237" name="Google Shape;237;p20"/>
          <p:cNvGrpSpPr/>
          <p:nvPr/>
        </p:nvGrpSpPr>
        <p:grpSpPr>
          <a:xfrm>
            <a:off x="6403975" y="4112000"/>
            <a:ext cx="4876800" cy="1891400"/>
            <a:chOff x="6046800" y="4742675"/>
            <a:chExt cx="4876800" cy="1891400"/>
          </a:xfrm>
        </p:grpSpPr>
        <p:sp>
          <p:nvSpPr>
            <p:cNvPr id="238" name="Google Shape;238;p20"/>
            <p:cNvSpPr txBox="1"/>
            <p:nvPr/>
          </p:nvSpPr>
          <p:spPr>
            <a:xfrm>
              <a:off x="6955650" y="6233875"/>
              <a:ext cx="305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Final Test Accuracy</a:t>
              </a:r>
              <a:r>
                <a:rPr lang="en-US"/>
                <a:t>: 85.25%</a:t>
              </a:r>
              <a:endParaRPr/>
            </a:p>
          </p:txBody>
        </p:sp>
        <p:pic>
          <p:nvPicPr>
            <p:cNvPr id="239" name="Google Shape;239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99200" y="5115125"/>
              <a:ext cx="4572001" cy="1179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0"/>
            <p:cNvSpPr txBox="1"/>
            <p:nvPr/>
          </p:nvSpPr>
          <p:spPr>
            <a:xfrm>
              <a:off x="6046800" y="4742675"/>
              <a:ext cx="487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Final Global Test Performance</a:t>
              </a:r>
              <a:endParaRPr sz="12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911225" y="819700"/>
            <a:ext cx="5364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chemeClr val="lt1"/>
                </a:highlight>
              </a:rPr>
              <a:t>Experiment 1 / Scenario 5                                                                                                        </a:t>
            </a:r>
            <a:r>
              <a:rPr b="0" lang="en-US" sz="16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0" lang="en-US" sz="1600">
                <a:solidFill>
                  <a:schemeClr val="dk1"/>
                </a:solidFill>
              </a:rPr>
              <a:t>Client Exclusive Classes; </a:t>
            </a:r>
            <a:r>
              <a:rPr b="0" lang="en-US" sz="1600">
                <a:solidFill>
                  <a:schemeClr val="dk1"/>
                </a:solidFill>
                <a:highlight>
                  <a:srgbClr val="FFFFFF"/>
                </a:highlight>
              </a:rPr>
              <a:t>MID=0.0198 and WCS=0.9574)</a:t>
            </a:r>
            <a:endParaRPr b="0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248" name="Google Shape;248;p2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12863" y="1509850"/>
            <a:ext cx="5486402" cy="2267963"/>
            <a:chOff x="512863" y="1509850"/>
            <a:chExt cx="5486402" cy="2267963"/>
          </a:xfrm>
        </p:grpSpPr>
        <p:pic>
          <p:nvPicPr>
            <p:cNvPr id="250" name="Google Shape;25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2863" y="1912438"/>
              <a:ext cx="5486402" cy="186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1"/>
            <p:cNvSpPr txBox="1"/>
            <p:nvPr/>
          </p:nvSpPr>
          <p:spPr>
            <a:xfrm>
              <a:off x="512863" y="1509850"/>
              <a:ext cx="54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Training Data Split for Client [1-5] and Client [6-10]</a:t>
              </a:r>
              <a:endParaRPr sz="1200"/>
            </a:p>
          </p:txBody>
        </p:sp>
      </p:grpSp>
      <p:pic>
        <p:nvPicPr>
          <p:cNvPr id="252" name="Google Shape;2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025" y="5165263"/>
            <a:ext cx="4572001" cy="1170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1"/>
          <p:cNvGrpSpPr/>
          <p:nvPr/>
        </p:nvGrpSpPr>
        <p:grpSpPr>
          <a:xfrm>
            <a:off x="7078225" y="156725"/>
            <a:ext cx="3657600" cy="2726490"/>
            <a:chOff x="7230625" y="156725"/>
            <a:chExt cx="3657600" cy="2726490"/>
          </a:xfrm>
        </p:grpSpPr>
        <p:pic>
          <p:nvPicPr>
            <p:cNvPr id="254" name="Google Shape;254;p21"/>
            <p:cNvPicPr preferRelativeResize="0"/>
            <p:nvPr/>
          </p:nvPicPr>
          <p:blipFill rotWithShape="1">
            <a:blip r:embed="rId5">
              <a:alphaModFix/>
            </a:blip>
            <a:srcRect b="0" l="0" r="0" t="5829"/>
            <a:stretch/>
          </p:blipFill>
          <p:spPr>
            <a:xfrm>
              <a:off x="7230625" y="505775"/>
              <a:ext cx="3657600" cy="2377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1"/>
            <p:cNvSpPr txBox="1"/>
            <p:nvPr/>
          </p:nvSpPr>
          <p:spPr>
            <a:xfrm>
              <a:off x="7230625" y="156725"/>
              <a:ext cx="365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Global Attack Mitigation Performance</a:t>
              </a:r>
              <a:endParaRPr sz="1200"/>
            </a:p>
          </p:txBody>
        </p:sp>
      </p:grpSp>
      <p:grpSp>
        <p:nvGrpSpPr>
          <p:cNvPr id="256" name="Google Shape;256;p21"/>
          <p:cNvGrpSpPr/>
          <p:nvPr/>
        </p:nvGrpSpPr>
        <p:grpSpPr>
          <a:xfrm>
            <a:off x="1427263" y="3675025"/>
            <a:ext cx="3657600" cy="2529359"/>
            <a:chOff x="1427263" y="3675025"/>
            <a:chExt cx="3657600" cy="2529359"/>
          </a:xfrm>
        </p:grpSpPr>
        <p:pic>
          <p:nvPicPr>
            <p:cNvPr id="257" name="Google Shape;257;p21"/>
            <p:cNvPicPr preferRelativeResize="0"/>
            <p:nvPr/>
          </p:nvPicPr>
          <p:blipFill rotWithShape="1">
            <a:blip r:embed="rId6">
              <a:alphaModFix/>
            </a:blip>
            <a:srcRect b="0" l="0" r="0" t="5222"/>
            <a:stretch/>
          </p:blipFill>
          <p:spPr>
            <a:xfrm>
              <a:off x="1427263" y="3932100"/>
              <a:ext cx="3657600" cy="2272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1"/>
            <p:cNvSpPr txBox="1"/>
            <p:nvPr/>
          </p:nvSpPr>
          <p:spPr>
            <a:xfrm>
              <a:off x="1697563" y="3675025"/>
              <a:ext cx="311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Learning Curve of Client 10</a:t>
              </a:r>
              <a:endParaRPr sz="1200"/>
            </a:p>
          </p:txBody>
        </p:sp>
      </p:grpSp>
      <p:grpSp>
        <p:nvGrpSpPr>
          <p:cNvPr id="259" name="Google Shape;259;p21"/>
          <p:cNvGrpSpPr/>
          <p:nvPr/>
        </p:nvGrpSpPr>
        <p:grpSpPr>
          <a:xfrm>
            <a:off x="5916625" y="2835775"/>
            <a:ext cx="2885400" cy="2075325"/>
            <a:chOff x="5916625" y="2759575"/>
            <a:chExt cx="2885400" cy="2075325"/>
          </a:xfrm>
        </p:grpSpPr>
        <p:pic>
          <p:nvPicPr>
            <p:cNvPr id="260" name="Google Shape;260;p21"/>
            <p:cNvPicPr preferRelativeResize="0"/>
            <p:nvPr/>
          </p:nvPicPr>
          <p:blipFill rotWithShape="1">
            <a:blip r:embed="rId7">
              <a:alphaModFix/>
            </a:blip>
            <a:srcRect b="0" l="0" r="0" t="5979"/>
            <a:stretch/>
          </p:blipFill>
          <p:spPr>
            <a:xfrm>
              <a:off x="5987725" y="3055300"/>
              <a:ext cx="2743200" cy="177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21"/>
            <p:cNvSpPr txBox="1"/>
            <p:nvPr/>
          </p:nvSpPr>
          <p:spPr>
            <a:xfrm>
              <a:off x="5916625" y="2759575"/>
              <a:ext cx="2885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CNC Opt 1 </a:t>
              </a:r>
              <a:r>
                <a:rPr lang="en-US" sz="1200"/>
                <a:t>MitigationPerformance</a:t>
              </a:r>
              <a:endParaRPr sz="1200"/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8988813" y="2835775"/>
            <a:ext cx="2885400" cy="2099137"/>
            <a:chOff x="8988813" y="2759575"/>
            <a:chExt cx="2885400" cy="2099137"/>
          </a:xfrm>
        </p:grpSpPr>
        <p:pic>
          <p:nvPicPr>
            <p:cNvPr id="263" name="Google Shape;263;p21"/>
            <p:cNvPicPr preferRelativeResize="0"/>
            <p:nvPr/>
          </p:nvPicPr>
          <p:blipFill rotWithShape="1">
            <a:blip r:embed="rId8">
              <a:alphaModFix/>
            </a:blip>
            <a:srcRect b="0" l="0" r="0" t="5347"/>
            <a:stretch/>
          </p:blipFill>
          <p:spPr>
            <a:xfrm>
              <a:off x="9059912" y="3058487"/>
              <a:ext cx="2743200" cy="180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1"/>
            <p:cNvSpPr txBox="1"/>
            <p:nvPr/>
          </p:nvSpPr>
          <p:spPr>
            <a:xfrm>
              <a:off x="8988813" y="2759575"/>
              <a:ext cx="2885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CNC Opt 2 </a:t>
              </a:r>
              <a:r>
                <a:rPr lang="en-US" sz="1200"/>
                <a:t>MitigationPerformance</a:t>
              </a:r>
              <a:endParaRPr sz="1200"/>
            </a:p>
          </p:txBody>
        </p:sp>
      </p:grpSp>
      <p:sp>
        <p:nvSpPr>
          <p:cNvPr id="265" name="Google Shape;265;p21"/>
          <p:cNvSpPr txBox="1"/>
          <p:nvPr/>
        </p:nvSpPr>
        <p:spPr>
          <a:xfrm>
            <a:off x="6468625" y="4864075"/>
            <a:ext cx="48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Final Global Test Performance</a:t>
            </a:r>
            <a:endParaRPr sz="1200"/>
          </a:p>
        </p:txBody>
      </p:sp>
      <p:sp>
        <p:nvSpPr>
          <p:cNvPr id="266" name="Google Shape;266;p21"/>
          <p:cNvSpPr txBox="1"/>
          <p:nvPr/>
        </p:nvSpPr>
        <p:spPr>
          <a:xfrm>
            <a:off x="7377475" y="6324525"/>
            <a:ext cx="30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Final Test Accuracy</a:t>
            </a:r>
            <a:r>
              <a:rPr lang="en-US"/>
              <a:t>: 84.07%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chemeClr val="lt1"/>
                </a:highlight>
              </a:rPr>
              <a:t>Experiment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274" name="Google Shape;274;p2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848150" y="1855300"/>
            <a:ext cx="774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repeated the </a:t>
            </a:r>
            <a:r>
              <a:rPr lang="en-US"/>
              <a:t>previous</a:t>
            </a:r>
            <a:r>
              <a:rPr lang="en-US"/>
              <a:t> experiment with 2 other configurations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clients, 100 rounds, 10 episodes per round =&gt; did never converge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clients, 100 rounds, 100 episodes per round =&gt; similar results to experiment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chemeClr val="lt1"/>
                </a:highlight>
              </a:rPr>
              <a:t>Next Step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283" name="Google Shape;283;p23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2035525" y="2342975"/>
            <a:ext cx="25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to increase the mitigation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for rootkit beurk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6889950" y="2235125"/>
            <a:ext cx="311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 sweep over MID and WCS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measure final test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display it in a graph.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(as done for prototype 01)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9850"/>
            <a:ext cx="11887201" cy="28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0"/>
          <p:cNvCxnSpPr/>
          <p:nvPr/>
        </p:nvCxnSpPr>
        <p:spPr>
          <a:xfrm>
            <a:off x="10301950" y="2061600"/>
            <a:ext cx="20700" cy="273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/>
        </p:nvSpPr>
        <p:spPr>
          <a:xfrm>
            <a:off x="9628600" y="1394250"/>
            <a:ext cx="1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(05.05.2023)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</p:txBody>
      </p:sp>
      <p:sp>
        <p:nvSpPr>
          <p:cNvPr id="67" name="Google Shape;67;p10"/>
          <p:cNvSpPr txBox="1"/>
          <p:nvPr>
            <p:ph idx="4294967295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4294967295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</a:t>
            </a:r>
            <a:r>
              <a:rPr lang="en-US"/>
              <a:t>.2023</a:t>
            </a:r>
            <a:endParaRPr/>
          </a:p>
        </p:txBody>
      </p:sp>
      <p:sp>
        <p:nvSpPr>
          <p:cNvPr id="69" name="Google Shape;69;p1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rgbClr val="FFFFFF"/>
                </a:highlight>
              </a:rPr>
              <a:t>Evaluation of One-class SVMs for State Anomaly Detection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</a:t>
            </a:r>
            <a:r>
              <a:rPr lang="en-US"/>
              <a:t>.2023</a:t>
            </a:r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539650" y="1945238"/>
            <a:ext cx="5029200" cy="2815121"/>
            <a:chOff x="393225" y="1978650"/>
            <a:chExt cx="5029200" cy="2815121"/>
          </a:xfrm>
        </p:grpSpPr>
        <p:pic>
          <p:nvPicPr>
            <p:cNvPr id="79" name="Google Shape;79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25" y="2359637"/>
              <a:ext cx="5029200" cy="24341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1"/>
            <p:cNvSpPr txBox="1"/>
            <p:nvPr/>
          </p:nvSpPr>
          <p:spPr>
            <a:xfrm>
              <a:off x="609600" y="1978650"/>
              <a:ext cx="47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Hyperparameter Search Result</a:t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609600" y="2720575"/>
              <a:ext cx="4707900" cy="216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1"/>
          <p:cNvGrpSpPr/>
          <p:nvPr/>
        </p:nvGrpSpPr>
        <p:grpSpPr>
          <a:xfrm>
            <a:off x="6102749" y="2021438"/>
            <a:ext cx="5486400" cy="2186837"/>
            <a:chOff x="5956324" y="2359625"/>
            <a:chExt cx="5486400" cy="2186837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6324" y="2754238"/>
              <a:ext cx="5486400" cy="17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1"/>
            <p:cNvSpPr txBox="1"/>
            <p:nvPr/>
          </p:nvSpPr>
          <p:spPr>
            <a:xfrm>
              <a:off x="6096001" y="2359625"/>
              <a:ext cx="517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Test Evaluation</a:t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8146675" y="4234200"/>
              <a:ext cx="510000" cy="216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rgbClr val="FFFFFF"/>
                </a:highlight>
              </a:rPr>
              <a:t>Evaluation of Isolation Forests for State Anomaly Detection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94" name="Google Shape;94;p12"/>
          <p:cNvGrpSpPr/>
          <p:nvPr/>
        </p:nvGrpSpPr>
        <p:grpSpPr>
          <a:xfrm>
            <a:off x="414100" y="2188025"/>
            <a:ext cx="5029201" cy="2630731"/>
            <a:chOff x="261700" y="2188025"/>
            <a:chExt cx="5029201" cy="2630731"/>
          </a:xfrm>
        </p:grpSpPr>
        <p:pic>
          <p:nvPicPr>
            <p:cNvPr id="95" name="Google Shape;95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1700" y="2626025"/>
              <a:ext cx="5029201" cy="2192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2"/>
            <p:cNvSpPr/>
            <p:nvPr/>
          </p:nvSpPr>
          <p:spPr>
            <a:xfrm>
              <a:off x="349500" y="2949650"/>
              <a:ext cx="4913100" cy="216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2"/>
            <p:cNvSpPr txBox="1"/>
            <p:nvPr/>
          </p:nvSpPr>
          <p:spPr>
            <a:xfrm>
              <a:off x="445825" y="2188025"/>
              <a:ext cx="470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Hyperparameter Search Result</a:t>
              </a:r>
              <a:endParaRPr/>
            </a:p>
          </p:txBody>
        </p:sp>
      </p:grpSp>
      <p:grpSp>
        <p:nvGrpSpPr>
          <p:cNvPr id="98" name="Google Shape;98;p12"/>
          <p:cNvGrpSpPr/>
          <p:nvPr/>
        </p:nvGrpSpPr>
        <p:grpSpPr>
          <a:xfrm>
            <a:off x="5890125" y="2264225"/>
            <a:ext cx="5486399" cy="2213361"/>
            <a:chOff x="5737725" y="2283425"/>
            <a:chExt cx="5486399" cy="2213361"/>
          </a:xfrm>
        </p:grpSpPr>
        <p:pic>
          <p:nvPicPr>
            <p:cNvPr id="99" name="Google Shape;99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7725" y="2722850"/>
              <a:ext cx="5486399" cy="1773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2"/>
            <p:cNvSpPr/>
            <p:nvPr/>
          </p:nvSpPr>
          <p:spPr>
            <a:xfrm>
              <a:off x="7932850" y="4251300"/>
              <a:ext cx="587100" cy="152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 txBox="1"/>
            <p:nvPr/>
          </p:nvSpPr>
          <p:spPr>
            <a:xfrm>
              <a:off x="5826325" y="2283425"/>
              <a:ext cx="530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Test Evaluation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rgbClr val="FFFFFF"/>
                </a:highlight>
              </a:rPr>
              <a:t>Evaluation of Isolation Forests for State Anomaly Detection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50" y="2557175"/>
            <a:ext cx="5029198" cy="206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550" y="2557175"/>
            <a:ext cx="5486402" cy="1755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507850" y="2854275"/>
            <a:ext cx="5015100" cy="21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930100" y="4033375"/>
            <a:ext cx="519600" cy="21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598225" y="1959425"/>
            <a:ext cx="47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Search Result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5794325" y="2080775"/>
            <a:ext cx="53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Evaluation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rgbClr val="FFFFFF"/>
                </a:highlight>
              </a:rPr>
              <a:t>Learning Curve 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123" name="Google Shape;123;p14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10630" l="3069" r="1900" t="10622"/>
          <a:stretch/>
        </p:blipFill>
        <p:spPr>
          <a:xfrm>
            <a:off x="2496812" y="1736050"/>
            <a:ext cx="6525275" cy="41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/>
        </p:nvSpPr>
        <p:spPr>
          <a:xfrm>
            <a:off x="2255300" y="1244025"/>
            <a:ext cx="70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learning curves shows the received return averaged over the last N episodes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with N in [10, 20, 30, 40, 50, 60, 70, 80, 90]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2255300" y="5832825"/>
            <a:ext cx="700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larger the window size, the smaller the fluctuations.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window size is considered good?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390400" y="3090500"/>
            <a:ext cx="2330400" cy="140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4"/>
          <p:cNvCxnSpPr>
            <a:stCxn id="127" idx="1"/>
          </p:cNvCxnSpPr>
          <p:nvPr/>
        </p:nvCxnSpPr>
        <p:spPr>
          <a:xfrm rot="10800000">
            <a:off x="1200300" y="3190550"/>
            <a:ext cx="1190100" cy="600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9" name="Google Shape;129;p14"/>
          <p:cNvSpPr txBox="1"/>
          <p:nvPr/>
        </p:nvSpPr>
        <p:spPr>
          <a:xfrm>
            <a:off x="660700" y="2636450"/>
            <a:ext cx="93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Timo used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N=20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rgbClr val="FFFFFF"/>
                </a:highlight>
              </a:rPr>
              <a:t>Data Splits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137" name="Google Shape;137;p15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975" y="1125538"/>
            <a:ext cx="3020509" cy="478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2057825" y="1257157"/>
            <a:ext cx="462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600"/>
              <a:t>G</a:t>
            </a:r>
            <a:r>
              <a:rPr b="1" lang="en-US" sz="1600"/>
              <a:t>lobally and locally balanced</a:t>
            </a:r>
            <a:r>
              <a:rPr lang="en-US"/>
              <a:t>           (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MID=0.0 and WCS=1.0)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600"/>
              <a:t>G</a:t>
            </a:r>
            <a:r>
              <a:rPr b="1" lang="en-US" sz="1600"/>
              <a:t>lobally imbalanced </a:t>
            </a:r>
            <a:r>
              <a:rPr b="1" lang="en-US">
                <a:solidFill>
                  <a:schemeClr val="dk1"/>
                </a:solidFill>
              </a:rPr>
              <a:t>but </a:t>
            </a:r>
            <a:r>
              <a:rPr b="1" lang="en-US" sz="1600">
                <a:solidFill>
                  <a:schemeClr val="dk1"/>
                </a:solidFill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ocally balanced </a:t>
            </a:r>
            <a:r>
              <a:rPr lang="en-US"/>
              <a:t>(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MID=0.0267 and WCS=1.0)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600"/>
              <a:t>G</a:t>
            </a:r>
            <a:r>
              <a:rPr b="1" lang="en-US" sz="1600"/>
              <a:t>lobally balanced </a:t>
            </a:r>
            <a:r>
              <a:rPr b="1" lang="en-US" sz="1600">
                <a:solidFill>
                  <a:schemeClr val="dk1"/>
                </a:solidFill>
              </a:rPr>
              <a:t>but l</a:t>
            </a:r>
            <a:r>
              <a:rPr b="1" lang="en-US" sz="1600">
                <a:solidFill>
                  <a:schemeClr val="dk1"/>
                </a:solidFill>
              </a:rPr>
              <a:t>ocally imbalanced  </a:t>
            </a:r>
            <a:r>
              <a:rPr lang="en-US">
                <a:solidFill>
                  <a:schemeClr val="dk1"/>
                </a:solidFill>
              </a:rPr>
              <a:t>(MID=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0.0 and WCS=0.9516)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600"/>
              <a:t>G</a:t>
            </a:r>
            <a:r>
              <a:rPr b="1" lang="en-US" sz="1600"/>
              <a:t>lobally and locally </a:t>
            </a:r>
            <a:r>
              <a:rPr b="1" lang="en-US" sz="1600"/>
              <a:t>imbalanced          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(MID=0.0066 and WCS=0.9878)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/>
              <a:t>Client Exclusive Classes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(MID=0.0198 and WCS=0.9574)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rgbClr val="FFFFFF"/>
                </a:highlight>
              </a:rPr>
              <a:t>Prototype 2 / Experiment 1                                                                                                 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6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147" name="Google Shape;147;p16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020175" y="1670275"/>
            <a:ext cx="859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clients,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rounds,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 episodes per 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1000 episodes total per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10000 episodes in total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different data distributions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Approximated online learning time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Centralized</a:t>
            </a:r>
            <a:r>
              <a:rPr lang="en-US"/>
              <a:t>: 10000 episodes/client * 10s/episode * 1client = 100000s ≈ 1667 min </a:t>
            </a:r>
            <a:r>
              <a:rPr lang="en-US">
                <a:solidFill>
                  <a:schemeClr val="dk1"/>
                </a:solidFill>
              </a:rPr>
              <a:t>≈ </a:t>
            </a:r>
            <a:r>
              <a:rPr i="1" lang="en-US">
                <a:solidFill>
                  <a:schemeClr val="dk1"/>
                </a:solidFill>
                <a:highlight>
                  <a:srgbClr val="FFFF00"/>
                </a:highlight>
              </a:rPr>
              <a:t>27.78h</a:t>
            </a:r>
            <a:endParaRPr i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Federated</a:t>
            </a:r>
            <a:r>
              <a:rPr lang="en-US"/>
              <a:t>: </a:t>
            </a:r>
            <a:r>
              <a:rPr lang="en-US">
                <a:solidFill>
                  <a:schemeClr val="dk1"/>
                </a:solidFill>
              </a:rPr>
              <a:t>1000 episodes/client * 10s/episode * 1 client  + PEO = 10200s ≈ 170 min ≈ </a:t>
            </a:r>
            <a:r>
              <a:rPr i="1" lang="en-US">
                <a:solidFill>
                  <a:schemeClr val="dk1"/>
                </a:solidFill>
                <a:highlight>
                  <a:srgbClr val="FFFF00"/>
                </a:highlight>
              </a:rPr>
              <a:t>2.83h</a:t>
            </a:r>
            <a:endParaRPr i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Parameter Exchange Overhead (PEO) = (1s sending params + 1s params receiving) per round and client = 200s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=&gt; Potential calculatory speedup of 89.8 percent.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 sz="2000">
                <a:solidFill>
                  <a:schemeClr val="dk1"/>
                </a:solidFill>
                <a:highlight>
                  <a:srgbClr val="FFFFFF"/>
                </a:highlight>
              </a:rPr>
              <a:t>Experiment 1 / Scenario 1                                                                                                   </a:t>
            </a:r>
            <a:r>
              <a:rPr b="0" lang="en-US" sz="1600">
                <a:solidFill>
                  <a:schemeClr val="dk1"/>
                </a:solidFill>
                <a:highlight>
                  <a:srgbClr val="FFFFFF"/>
                </a:highlight>
              </a:rPr>
              <a:t>(globally balanced MID=0.0 and locally balanced WCS=1.0)</a:t>
            </a:r>
            <a:endParaRPr b="0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7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05.05.2023</a:t>
            </a:r>
            <a:endParaRPr/>
          </a:p>
        </p:txBody>
      </p:sp>
      <p:sp>
        <p:nvSpPr>
          <p:cNvPr id="156" name="Google Shape;156;p17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7256450" y="232925"/>
            <a:ext cx="3657725" cy="2533788"/>
            <a:chOff x="6951650" y="1344100"/>
            <a:chExt cx="3657725" cy="2533788"/>
          </a:xfrm>
        </p:grpSpPr>
        <p:pic>
          <p:nvPicPr>
            <p:cNvPr id="158" name="Google Shape;158;p17"/>
            <p:cNvPicPr preferRelativeResize="0"/>
            <p:nvPr/>
          </p:nvPicPr>
          <p:blipFill rotWithShape="1">
            <a:blip r:embed="rId3">
              <a:alphaModFix/>
            </a:blip>
            <a:srcRect b="0" l="0" r="0" t="5464"/>
            <a:stretch/>
          </p:blipFill>
          <p:spPr>
            <a:xfrm>
              <a:off x="6951650" y="1591888"/>
              <a:ext cx="3657600" cy="22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7"/>
            <p:cNvSpPr txBox="1"/>
            <p:nvPr/>
          </p:nvSpPr>
          <p:spPr>
            <a:xfrm>
              <a:off x="6951775" y="1344100"/>
              <a:ext cx="365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Global Attack Mitigation Performance</a:t>
              </a:r>
              <a:endParaRPr sz="1200"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6089550" y="2793150"/>
            <a:ext cx="2885400" cy="2017950"/>
            <a:chOff x="5708550" y="4240950"/>
            <a:chExt cx="2885400" cy="2017950"/>
          </a:xfrm>
        </p:grpSpPr>
        <p:pic>
          <p:nvPicPr>
            <p:cNvPr id="161" name="Google Shape;161;p17"/>
            <p:cNvPicPr preferRelativeResize="0"/>
            <p:nvPr/>
          </p:nvPicPr>
          <p:blipFill rotWithShape="1">
            <a:blip r:embed="rId4">
              <a:alphaModFix/>
            </a:blip>
            <a:srcRect b="0" l="0" r="0" t="4141"/>
            <a:stretch/>
          </p:blipFill>
          <p:spPr>
            <a:xfrm>
              <a:off x="5708550" y="4505750"/>
              <a:ext cx="2743200" cy="175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7"/>
            <p:cNvSpPr txBox="1"/>
            <p:nvPr/>
          </p:nvSpPr>
          <p:spPr>
            <a:xfrm>
              <a:off x="5708550" y="4240950"/>
              <a:ext cx="2885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Rootkit BDVL MitigationPerformance</a:t>
              </a:r>
              <a:endParaRPr sz="1200"/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9208775" y="2819200"/>
            <a:ext cx="2743200" cy="1991900"/>
            <a:chOff x="8827775" y="4267000"/>
            <a:chExt cx="2743200" cy="1991900"/>
          </a:xfrm>
        </p:grpSpPr>
        <p:pic>
          <p:nvPicPr>
            <p:cNvPr id="164" name="Google Shape;164;p17"/>
            <p:cNvPicPr preferRelativeResize="0"/>
            <p:nvPr/>
          </p:nvPicPr>
          <p:blipFill rotWithShape="1">
            <a:blip r:embed="rId5">
              <a:alphaModFix/>
            </a:blip>
            <a:srcRect b="0" l="0" r="0" t="4141"/>
            <a:stretch/>
          </p:blipFill>
          <p:spPr>
            <a:xfrm>
              <a:off x="8827775" y="4505750"/>
              <a:ext cx="2743200" cy="175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7"/>
            <p:cNvSpPr txBox="1"/>
            <p:nvPr/>
          </p:nvSpPr>
          <p:spPr>
            <a:xfrm>
              <a:off x="8827775" y="4267000"/>
              <a:ext cx="2743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Rootkit Beurk Mitigation Performance</a:t>
              </a:r>
              <a:endParaRPr sz="1200"/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1469050" y="3675025"/>
            <a:ext cx="3657600" cy="2583875"/>
            <a:chOff x="1469050" y="3675025"/>
            <a:chExt cx="3657600" cy="2583875"/>
          </a:xfrm>
        </p:grpSpPr>
        <p:pic>
          <p:nvPicPr>
            <p:cNvPr id="167" name="Google Shape;167;p17"/>
            <p:cNvPicPr preferRelativeResize="0"/>
            <p:nvPr/>
          </p:nvPicPr>
          <p:blipFill rotWithShape="1">
            <a:blip r:embed="rId6">
              <a:alphaModFix/>
            </a:blip>
            <a:srcRect b="0" l="0" r="0" t="5015"/>
            <a:stretch/>
          </p:blipFill>
          <p:spPr>
            <a:xfrm>
              <a:off x="1469050" y="3976271"/>
              <a:ext cx="3657600" cy="2282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7"/>
            <p:cNvSpPr txBox="1"/>
            <p:nvPr/>
          </p:nvSpPr>
          <p:spPr>
            <a:xfrm>
              <a:off x="1739350" y="3675025"/>
              <a:ext cx="311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Learning Curve of Client 10</a:t>
              </a:r>
              <a:endParaRPr sz="1200"/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554650" y="1650100"/>
            <a:ext cx="5486401" cy="2101125"/>
            <a:chOff x="554650" y="1650100"/>
            <a:chExt cx="5486401" cy="2101125"/>
          </a:xfrm>
        </p:grpSpPr>
        <p:pic>
          <p:nvPicPr>
            <p:cNvPr id="170" name="Google Shape;170;p17"/>
            <p:cNvPicPr preferRelativeResize="0"/>
            <p:nvPr/>
          </p:nvPicPr>
          <p:blipFill rotWithShape="1">
            <a:blip r:embed="rId7">
              <a:alphaModFix/>
            </a:blip>
            <a:srcRect b="0" l="0" r="0" t="5767"/>
            <a:stretch/>
          </p:blipFill>
          <p:spPr>
            <a:xfrm>
              <a:off x="554650" y="1921126"/>
              <a:ext cx="5486401" cy="1830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 txBox="1"/>
            <p:nvPr/>
          </p:nvSpPr>
          <p:spPr>
            <a:xfrm>
              <a:off x="554650" y="1650100"/>
              <a:ext cx="54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Training Data Split for Client [1-5] and Client [6-10]</a:t>
              </a:r>
              <a:endParaRPr sz="1200"/>
            </a:p>
          </p:txBody>
        </p:sp>
      </p:grpSp>
      <p:pic>
        <p:nvPicPr>
          <p:cNvPr id="172" name="Google Shape;17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9313" y="5383922"/>
            <a:ext cx="4571999" cy="117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6636700" y="5014625"/>
            <a:ext cx="48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Final Global Test Performance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