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400800" cy="8686800"/>
  <p:embeddedFontLst>
    <p:embeddedFont>
      <p:font typeface="Lora"/>
      <p:regular r:id="rId33"/>
      <p:bold r:id="rId34"/>
      <p:italic r:id="rId35"/>
      <p:boldItalic r:id="rId36"/>
    </p:embeddedFont>
    <p:embeddedFont>
      <p:font typeface="Quattrocento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9">
          <p15:clr>
            <a:srgbClr val="A4A3A4"/>
          </p15:clr>
        </p15:guide>
        <p15:guide id="2" orient="horz" pos="3838">
          <p15:clr>
            <a:srgbClr val="A4A3A4"/>
          </p15:clr>
        </p15:guide>
        <p15:guide id="3" pos="3840">
          <p15:clr>
            <a:srgbClr val="A4A3A4"/>
          </p15:clr>
        </p15:guide>
        <p15:guide id="4" pos="3727">
          <p15:clr>
            <a:srgbClr val="A4A3A4"/>
          </p15:clr>
        </p15:guide>
        <p15:guide id="5" pos="3953">
          <p15:clr>
            <a:srgbClr val="A4A3A4"/>
          </p15:clr>
        </p15:guide>
        <p15:guide id="6" pos="4861">
          <p15:clr>
            <a:srgbClr val="A4A3A4"/>
          </p15:clr>
        </p15:guide>
        <p15:guide id="7" pos="5065">
          <p15:clr>
            <a:srgbClr val="A4A3A4"/>
          </p15:clr>
        </p15:guide>
        <p15:guide id="8" pos="7106">
          <p15:clr>
            <a:srgbClr val="A4A3A4"/>
          </p15:clr>
        </p15:guide>
        <p15:guide id="9" pos="2819">
          <p15:clr>
            <a:srgbClr val="A4A3A4"/>
          </p15:clr>
        </p15:guide>
        <p15:guide id="10" pos="2615">
          <p15:clr>
            <a:srgbClr val="A4A3A4"/>
          </p15:clr>
        </p15:guide>
        <p15:guide id="11" pos="574">
          <p15:clr>
            <a:srgbClr val="A4A3A4"/>
          </p15:clr>
        </p15:guide>
        <p15:guide id="12" orient="horz" pos="709">
          <p15:clr>
            <a:srgbClr val="A4A3A4"/>
          </p15:clr>
        </p15:guide>
        <p15:guide id="13" orient="horz" pos="41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030148-ECCA-4582-B77B-E1A3E02C2284}">
  <a:tblStyle styleId="{0C030148-ECCA-4582-B77B-E1A3E02C22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9" orient="horz"/>
        <p:guide pos="3838" orient="horz"/>
        <p:guide pos="3840"/>
        <p:guide pos="3727"/>
        <p:guide pos="3953"/>
        <p:guide pos="4861"/>
        <p:guide pos="5065"/>
        <p:guide pos="7106"/>
        <p:guide pos="2819"/>
        <p:guide pos="2615"/>
        <p:guide pos="574"/>
        <p:guide pos="709" orient="horz"/>
        <p:guide pos="411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Lora-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ora-italic.fntdata"/><Relationship Id="rId12" Type="http://schemas.openxmlformats.org/officeDocument/2006/relationships/slide" Target="slides/slide6.xml"/><Relationship Id="rId34" Type="http://schemas.openxmlformats.org/officeDocument/2006/relationships/font" Target="fonts/Lora-bold.fntdata"/><Relationship Id="rId15" Type="http://schemas.openxmlformats.org/officeDocument/2006/relationships/slide" Target="slides/slide9.xml"/><Relationship Id="rId37" Type="http://schemas.openxmlformats.org/officeDocument/2006/relationships/font" Target="fonts/QuattrocentoSans-regular.fntdata"/><Relationship Id="rId14" Type="http://schemas.openxmlformats.org/officeDocument/2006/relationships/slide" Target="slides/slide8.xml"/><Relationship Id="rId36" Type="http://schemas.openxmlformats.org/officeDocument/2006/relationships/font" Target="fonts/Lora-boldItalic.fntdata"/><Relationship Id="rId17" Type="http://schemas.openxmlformats.org/officeDocument/2006/relationships/slide" Target="slides/slide11.xml"/><Relationship Id="rId39" Type="http://schemas.openxmlformats.org/officeDocument/2006/relationships/font" Target="fonts/QuattrocentoSans-italic.fntdata"/><Relationship Id="rId16" Type="http://schemas.openxmlformats.org/officeDocument/2006/relationships/slide" Target="slides/slide10.xml"/><Relationship Id="rId38" Type="http://schemas.openxmlformats.org/officeDocument/2006/relationships/font" Target="fonts/Quattrocento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773363" cy="433388"/>
          </a:xfrm>
          <a:prstGeom prst="rect">
            <a:avLst/>
          </a:prstGeom>
          <a:noFill/>
          <a:ln>
            <a:noFill/>
          </a:ln>
        </p:spPr>
        <p:txBody>
          <a:bodyPr anchorCtr="0" anchor="t" bIns="43100" lIns="86200" spcFirstLastPara="1" rIns="86200" wrap="square" tIns="43100">
            <a:noAutofit/>
          </a:bodyPr>
          <a:lstStyle>
            <a:lvl1pPr lv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7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625850" y="0"/>
            <a:ext cx="2773363" cy="433388"/>
          </a:xfrm>
          <a:prstGeom prst="rect">
            <a:avLst/>
          </a:prstGeom>
          <a:noFill/>
          <a:ln>
            <a:noFill/>
          </a:ln>
        </p:spPr>
        <p:txBody>
          <a:bodyPr anchorCtr="0" anchor="t" bIns="43100" lIns="86200" spcFirstLastPara="1" rIns="86200" wrap="square" tIns="43100">
            <a:noAutofit/>
          </a:bodyPr>
          <a:lstStyle>
            <a:lvl1pPr lvl="0" marR="0" rtl="0" algn="r">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7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07975" y="652463"/>
            <a:ext cx="5786438" cy="325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39763" y="4125913"/>
            <a:ext cx="5121275" cy="3908425"/>
          </a:xfrm>
          <a:prstGeom prst="rect">
            <a:avLst/>
          </a:prstGeom>
          <a:noFill/>
          <a:ln>
            <a:noFill/>
          </a:ln>
        </p:spPr>
        <p:txBody>
          <a:bodyPr anchorCtr="0" anchor="t" bIns="43100" lIns="86200" spcFirstLastPara="1" rIns="86200" wrap="square" tIns="431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251825"/>
            <a:ext cx="2773363" cy="433388"/>
          </a:xfrm>
          <a:prstGeom prst="rect">
            <a:avLst/>
          </a:prstGeom>
          <a:noFill/>
          <a:ln>
            <a:noFill/>
          </a:ln>
        </p:spPr>
        <p:txBody>
          <a:bodyPr anchorCtr="0" anchor="b" bIns="43100" lIns="86200" spcFirstLastPara="1" rIns="86200" wrap="square" tIns="43100">
            <a:noAutofit/>
          </a:bodyPr>
          <a:lstStyle>
            <a:lvl1pPr lv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7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625850" y="8251825"/>
            <a:ext cx="2773363" cy="433388"/>
          </a:xfrm>
          <a:prstGeom prst="rect">
            <a:avLst/>
          </a:prstGeom>
          <a:noFill/>
          <a:ln>
            <a:noFill/>
          </a:ln>
        </p:spPr>
        <p:txBody>
          <a:bodyPr anchorCtr="0" anchor="b" bIns="43100" lIns="86200" spcFirstLastPara="1" rIns="86200" wrap="square" tIns="431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39763" y="4125913"/>
            <a:ext cx="5121275" cy="3908425"/>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Hello everyone.</a:t>
            </a:r>
            <a:endParaRPr/>
          </a:p>
          <a:p>
            <a:pPr indent="0" lvl="0" marL="0" rtl="0" algn="l">
              <a:spcBef>
                <a:spcPts val="360"/>
              </a:spcBef>
              <a:spcAft>
                <a:spcPts val="0"/>
              </a:spcAft>
              <a:buNone/>
            </a:pPr>
            <a:r>
              <a:rPr lang="en-US"/>
              <a:t>Welcome to the final presentation of my master thesis on</a:t>
            </a:r>
            <a:endParaRPr/>
          </a:p>
          <a:p>
            <a:pPr indent="0" lvl="0" marL="0" rtl="0" algn="l">
              <a:spcBef>
                <a:spcPts val="360"/>
              </a:spcBef>
              <a:spcAft>
                <a:spcPts val="0"/>
              </a:spcAft>
              <a:buNone/>
            </a:pPr>
            <a:r>
              <a:rPr i="1" lang="en-US"/>
              <a:t>“</a:t>
            </a:r>
            <a:r>
              <a:rPr i="1" lang="en-US"/>
              <a:t>Federated Reinforcement Learning for Private and Collaborative Selection of Moving Target Defense Mechanisms in IoT Devices”</a:t>
            </a:r>
            <a:endParaRPr i="1"/>
          </a:p>
          <a:p>
            <a:pPr indent="0" lvl="0" marL="0" rtl="0" algn="l">
              <a:spcBef>
                <a:spcPts val="360"/>
              </a:spcBef>
              <a:spcAft>
                <a:spcPts val="0"/>
              </a:spcAft>
              <a:buNone/>
            </a:pPr>
            <a:r>
              <a:t/>
            </a:r>
            <a:endParaRPr/>
          </a:p>
        </p:txBody>
      </p:sp>
      <p:sp>
        <p:nvSpPr>
          <p:cNvPr id="58" name="Google Shape;58;p1:notes"/>
          <p:cNvSpPr/>
          <p:nvPr>
            <p:ph idx="2" type="sldImg"/>
          </p:nvPr>
        </p:nvSpPr>
        <p:spPr>
          <a:xfrm>
            <a:off x="307975" y="652463"/>
            <a:ext cx="5786438" cy="3255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ea62edcd8_0_8: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ea62edcd8_0_8: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In the two graphs you can see the test accuracy after each training round (100 episodes).</a:t>
            </a:r>
            <a:endParaRPr/>
          </a:p>
          <a:p>
            <a:pPr indent="0" lvl="0" marL="0" rtl="0" algn="l">
              <a:spcBef>
                <a:spcPts val="360"/>
              </a:spcBef>
              <a:spcAft>
                <a:spcPts val="0"/>
              </a:spcAft>
              <a:buNone/>
            </a:pPr>
            <a:r>
              <a:rPr lang="en-US"/>
              <a:t>We defined that achieving a test accuracy of 99% was our learning goal.</a:t>
            </a:r>
            <a:endParaRPr/>
          </a:p>
          <a:p>
            <a:pPr indent="0" lvl="0" marL="0" rtl="0" algn="l">
              <a:spcBef>
                <a:spcPts val="360"/>
              </a:spcBef>
              <a:spcAft>
                <a:spcPts val="0"/>
              </a:spcAft>
              <a:buNone/>
            </a:pPr>
            <a:r>
              <a:rPr lang="en-US"/>
              <a:t>The vertical dotted line shows the first time this threshold has been exceeded.</a:t>
            </a:r>
            <a:endParaRPr/>
          </a:p>
          <a:p>
            <a:pPr indent="0" lvl="0" marL="0" rtl="0" algn="l">
              <a:spcBef>
                <a:spcPts val="360"/>
              </a:spcBef>
              <a:spcAft>
                <a:spcPts val="0"/>
              </a:spcAft>
              <a:buNone/>
            </a:pPr>
            <a:r>
              <a:rPr lang="en-US"/>
              <a:t>Please look at the two red circles.</a:t>
            </a:r>
            <a:endParaRPr/>
          </a:p>
          <a:p>
            <a:pPr indent="0" lvl="0" marL="0" rtl="0" algn="l">
              <a:spcBef>
                <a:spcPts val="360"/>
              </a:spcBef>
              <a:spcAft>
                <a:spcPts val="0"/>
              </a:spcAft>
              <a:buNone/>
            </a:pPr>
            <a:r>
              <a:rPr lang="en-US"/>
              <a:t>You can see that in the centralized training setting it took 12 rounds, while it only took 6 rounds in the federated setting.</a:t>
            </a:r>
            <a:endParaRPr/>
          </a:p>
          <a:p>
            <a:pPr indent="0" lvl="0" marL="0" rtl="0" algn="l">
              <a:spcBef>
                <a:spcPts val="360"/>
              </a:spcBef>
              <a:spcAft>
                <a:spcPts val="0"/>
              </a:spcAft>
              <a:buNone/>
            </a:pPr>
            <a:r>
              <a:rPr lang="en-US"/>
              <a:t>However, I have to admit that the x axis shows the number of episodes trained per client. Which means that the total number of episodes on the right side after 6 rounds is 6000 while it is only 1200 after 12 rounds on the left. However, in case the training samples would be collected online, this would still mean</a:t>
            </a:r>
            <a:endParaRPr/>
          </a:p>
          <a:p>
            <a:pPr indent="0" lvl="0" marL="0" rtl="0" algn="l">
              <a:spcBef>
                <a:spcPts val="360"/>
              </a:spcBef>
              <a:spcAft>
                <a:spcPts val="0"/>
              </a:spcAft>
              <a:buNone/>
            </a:pPr>
            <a:r>
              <a:rPr lang="en-US"/>
              <a:t>that the federated training achieves a </a:t>
            </a:r>
            <a:r>
              <a:rPr lang="en-US"/>
              <a:t>calculatory</a:t>
            </a:r>
            <a:r>
              <a:rPr lang="en-US"/>
              <a:t> speedup of 50% over centralized training.</a:t>
            </a:r>
            <a:endParaRPr/>
          </a:p>
          <a:p>
            <a:pPr indent="0" lvl="0" marL="0" rtl="0" algn="l">
              <a:spcBef>
                <a:spcPts val="360"/>
              </a:spcBef>
              <a:spcAft>
                <a:spcPts val="0"/>
              </a:spcAft>
              <a:buNone/>
            </a:pPr>
            <a:r>
              <a:t/>
            </a:r>
            <a:endParaRPr/>
          </a:p>
        </p:txBody>
      </p:sp>
      <p:sp>
        <p:nvSpPr>
          <p:cNvPr id="152" name="Google Shape;152;g24ea62edcd8_0_8: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ea62edcd8_0_128: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ea62edcd8_0_128: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457200" rtl="0" algn="l">
              <a:spcBef>
                <a:spcPts val="360"/>
              </a:spcBef>
              <a:spcAft>
                <a:spcPts val="0"/>
              </a:spcAft>
              <a:buNone/>
            </a:pPr>
            <a:r>
              <a:rPr lang="en-US"/>
              <a:t>Experiment 1.2 uses the same setting as experiment 1.1 except the fact that </a:t>
            </a:r>
            <a:r>
              <a:rPr lang="en-US"/>
              <a:t>anomaly detection on the afterstate was used in order to generate the reward signal for the reinforcement learning agents. The final test accuracy of the system that was trained by federated learning was consistently 2% higher than the baseline system. Furthermore, the baseline system did not pass the 99% accuracy threshold. So we can say that the performance of the federated version can exceed centralized training under certain conditions.</a:t>
            </a:r>
            <a:endParaRPr/>
          </a:p>
        </p:txBody>
      </p:sp>
      <p:sp>
        <p:nvSpPr>
          <p:cNvPr id="169" name="Google Shape;169;g24ea62edcd8_0_128: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ea62edcd8_0_105: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ea62edcd8_0_105: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457200" rtl="0" algn="l">
              <a:spcBef>
                <a:spcPts val="360"/>
              </a:spcBef>
              <a:spcAft>
                <a:spcPts val="0"/>
              </a:spcAft>
              <a:buNone/>
            </a:pPr>
            <a:r>
              <a:rPr lang="en-US"/>
              <a:t>We are dealing with a set of multiple</a:t>
            </a:r>
            <a:r>
              <a:rPr lang="en-US"/>
              <a:t> clients / </a:t>
            </a:r>
            <a:r>
              <a:rPr lang="en-US"/>
              <a:t>sensors, where each of them has its own training data. In centralized learning there is only one dataset, where the labels or classes follow a certain distribution. In our case there is 10 clients, equals 10 local trainings datasets, where each of them can follow its own sample distribution. This makes it interesting to investigate how training behaves under different sample distributions. </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rPr lang="en-US"/>
              <a:t>Local class imbalance is concerned with comparing the individual local sample distributions with each other.</a:t>
            </a:r>
            <a:endParaRPr/>
          </a:p>
          <a:p>
            <a:pPr indent="0" lvl="0" marL="457200" rtl="0" algn="l">
              <a:spcBef>
                <a:spcPts val="360"/>
              </a:spcBef>
              <a:spcAft>
                <a:spcPts val="0"/>
              </a:spcAft>
              <a:buNone/>
            </a:pPr>
            <a:r>
              <a:rPr lang="en-US"/>
              <a:t>In our scenario the 10 clients are divided into two groups. Subset one and two.</a:t>
            </a:r>
            <a:endParaRPr/>
          </a:p>
          <a:p>
            <a:pPr indent="0" lvl="0" marL="457200" rtl="0" algn="l">
              <a:spcBef>
                <a:spcPts val="360"/>
              </a:spcBef>
              <a:spcAft>
                <a:spcPts val="0"/>
              </a:spcAft>
              <a:buNone/>
            </a:pPr>
            <a:r>
              <a:rPr lang="en-US"/>
              <a:t>The two left most diagrams (in the red circle) show the sample distributions for these two subsets and it can be seen that the two local distributions are </a:t>
            </a:r>
            <a:r>
              <a:rPr lang="en-US"/>
              <a:t>exactly</a:t>
            </a:r>
            <a:r>
              <a:rPr lang="en-US"/>
              <a:t> the same. This means that the sample distributions are locally balanced (or equal).</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rPr lang="en-US"/>
              <a:t>Global class balance on the other hand considers the used training data as a whole. This would be like aggregating all the data into one global dataset and then computing the class distribution. We call the global sample distribution balanced if it is a unit distribution, as shown in the red circle on the right.</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rPr lang="en-US"/>
              <a:t>We found two interesting </a:t>
            </a:r>
            <a:r>
              <a:rPr lang="en-US"/>
              <a:t>metrics</a:t>
            </a:r>
            <a:r>
              <a:rPr lang="en-US"/>
              <a:t> (called Multiclass Imbalance Degree and Weighted Cosine Similarity) that can be used to quantify local and global class imbalance. For experiment 02 an individual sweep over sample distributions with different values for MID and WCS was performed.</a:t>
            </a:r>
            <a:endParaRPr/>
          </a:p>
        </p:txBody>
      </p:sp>
      <p:sp>
        <p:nvSpPr>
          <p:cNvPr id="184" name="Google Shape;184;g24ea62edcd8_0_105: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ea62edcd8_0_94: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4ea62edcd8_0_94: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For the locally imbalanced setting the value of weighted cosine similarity of 1 represents the most balanced setting.</a:t>
            </a:r>
            <a:endParaRPr/>
          </a:p>
          <a:p>
            <a:pPr indent="0" lvl="0" marL="0" rtl="0" algn="l">
              <a:spcBef>
                <a:spcPts val="360"/>
              </a:spcBef>
              <a:spcAft>
                <a:spcPts val="0"/>
              </a:spcAft>
              <a:buNone/>
            </a:pPr>
            <a:r>
              <a:rPr lang="en-US"/>
              <a:t>When the local distributions are becoming more imbalanced then the wcs value diminishes.</a:t>
            </a:r>
            <a:endParaRPr/>
          </a:p>
          <a:p>
            <a:pPr indent="0" lvl="0" marL="0" rtl="0" algn="l">
              <a:spcBef>
                <a:spcPts val="360"/>
              </a:spcBef>
              <a:spcAft>
                <a:spcPts val="0"/>
              </a:spcAft>
              <a:buNone/>
            </a:pPr>
            <a:r>
              <a:rPr lang="en-US"/>
              <a:t>If the WCS gets below approx 0.75 then the final system performance starts to drop.</a:t>
            </a:r>
            <a:endParaRPr/>
          </a:p>
          <a:p>
            <a:pPr indent="0" lvl="0" marL="0" rtl="0" algn="l">
              <a:spcBef>
                <a:spcPts val="360"/>
              </a:spcBef>
              <a:spcAft>
                <a:spcPts val="0"/>
              </a:spcAft>
              <a:buNone/>
            </a:pPr>
            <a:r>
              <a:rPr lang="en-US"/>
              <a:t>This means that the system can handle a wide range of local class imbalances.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MID to quantify the global class imbalance, ranges from [0 to 1] (0 represents global balance and the MID value increases with increasing global imbalance). It can be seen that until MID of 0.6 the final system performance is still around 99%. For a higher degree of global imbalance the final system performance degrades quickly.</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However, values of WCS &lt; 0.75 and MID &gt; 0.6 are somewhat unlikely in our scenario and therefore it can be concluded </a:t>
            </a:r>
            <a:endParaRPr/>
          </a:p>
          <a:p>
            <a:pPr indent="0" lvl="0" marL="0" rtl="0" algn="l">
              <a:spcBef>
                <a:spcPts val="360"/>
              </a:spcBef>
              <a:spcAft>
                <a:spcPts val="0"/>
              </a:spcAft>
              <a:buNone/>
            </a:pPr>
            <a:r>
              <a:rPr lang="en-US"/>
              <a:t>that the system has a reasonable </a:t>
            </a:r>
            <a:r>
              <a:rPr lang="en-US"/>
              <a:t>robustness</a:t>
            </a:r>
            <a:r>
              <a:rPr lang="en-US"/>
              <a:t> against class imbalance.</a:t>
            </a:r>
            <a:endParaRPr/>
          </a:p>
          <a:p>
            <a:pPr indent="0" lvl="0" marL="0" rtl="0" algn="l">
              <a:spcBef>
                <a:spcPts val="360"/>
              </a:spcBef>
              <a:spcAft>
                <a:spcPts val="0"/>
              </a:spcAft>
              <a:buNone/>
            </a:pPr>
            <a:r>
              <a:t/>
            </a:r>
            <a:endParaRPr/>
          </a:p>
        </p:txBody>
      </p:sp>
      <p:sp>
        <p:nvSpPr>
          <p:cNvPr id="213" name="Google Shape;213;g24ea62edcd8_0_94: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ea62edcd8_0_49: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ea62edcd8_0_49: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457200" rtl="0" algn="l">
              <a:spcBef>
                <a:spcPts val="360"/>
              </a:spcBef>
              <a:spcAft>
                <a:spcPts val="0"/>
              </a:spcAft>
              <a:buNone/>
            </a:pPr>
            <a:r>
              <a:rPr lang="en-US"/>
              <a:t>The third experiment was supposed to investigate the effect on training, if certain attacks are only launched on or encountered by a subset of devices.</a:t>
            </a:r>
            <a:endParaRPr/>
          </a:p>
          <a:p>
            <a:pPr indent="0" lvl="0" marL="457200" rtl="0" algn="l">
              <a:spcBef>
                <a:spcPts val="360"/>
              </a:spcBef>
              <a:spcAft>
                <a:spcPts val="0"/>
              </a:spcAft>
              <a:buNone/>
            </a:pPr>
            <a:r>
              <a:rPr lang="en-US"/>
              <a:t>You can see on the left that cnc malware 1 is only seen by device subset 01, and cnc opt 2 only by device subset 2 (digram in the middle).</a:t>
            </a:r>
            <a:endParaRPr/>
          </a:p>
          <a:p>
            <a:pPr indent="0" lvl="0" marL="457200" rtl="0" algn="l">
              <a:spcBef>
                <a:spcPts val="360"/>
              </a:spcBef>
              <a:spcAft>
                <a:spcPts val="0"/>
              </a:spcAft>
              <a:buNone/>
            </a:pPr>
            <a:r>
              <a:t/>
            </a:r>
            <a:endParaRPr/>
          </a:p>
        </p:txBody>
      </p:sp>
      <p:sp>
        <p:nvSpPr>
          <p:cNvPr id="226" name="Google Shape;226;g24ea62edcd8_0_49: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ea62edcd8_0_146: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ea62edcd8_0_146: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The left graphic shows the test accuracy after each of the 30 rounds with 1 client exclusive class.</a:t>
            </a:r>
            <a:endParaRPr/>
          </a:p>
          <a:p>
            <a:pPr indent="0" lvl="0" marL="0" rtl="0" algn="l">
              <a:spcBef>
                <a:spcPts val="360"/>
              </a:spcBef>
              <a:spcAft>
                <a:spcPts val="0"/>
              </a:spcAft>
              <a:buNone/>
            </a:pPr>
            <a:r>
              <a:rPr lang="en-US"/>
              <a:t>It can be seen that training progresses quickly and exceeds the threshold of 99% already after the third round.</a:t>
            </a:r>
            <a:endParaRPr/>
          </a:p>
          <a:p>
            <a:pPr indent="0" lvl="0" marL="0" rtl="0" algn="l">
              <a:spcBef>
                <a:spcPts val="360"/>
              </a:spcBef>
              <a:spcAft>
                <a:spcPts val="0"/>
              </a:spcAft>
              <a:buNone/>
            </a:pPr>
            <a:r>
              <a:rPr lang="en-US"/>
              <a:t>In contrast to this, for two client exclusive classes (graph in the middle) training progresses fast until the third round, but then the learning curve becomes shallow. After the last training round an accuracy of around 95% is reached. </a:t>
            </a:r>
            <a:endParaRPr/>
          </a:p>
          <a:p>
            <a:pPr indent="0" lvl="0" marL="0" rtl="0" algn="l">
              <a:spcBef>
                <a:spcPts val="360"/>
              </a:spcBef>
              <a:spcAft>
                <a:spcPts val="0"/>
              </a:spcAft>
              <a:buNone/>
            </a:pPr>
            <a:r>
              <a:rPr lang="en-US"/>
              <a:t>The scenario with 3 client exclusive attacks is also called client distinct setting, because the two subset of clients, both see a distinct of set attacks (there is no overlap anymore). In this case you can see in the rightmost graph that training fluctuates a lot and does not really converge to stable values.</a:t>
            </a:r>
            <a:endParaRPr/>
          </a:p>
          <a:p>
            <a:pPr indent="0" lvl="0" marL="0" rtl="0" algn="l">
              <a:spcBef>
                <a:spcPts val="360"/>
              </a:spcBef>
              <a:spcAft>
                <a:spcPts val="0"/>
              </a:spcAft>
              <a:buNone/>
            </a:pPr>
            <a:r>
              <a:rPr lang="en-US"/>
              <a:t>So I concluded that the system can handle a certain degree of client exclusive attacks or classes, but only to a certain extent.</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457200" rtl="0" algn="l">
              <a:spcBef>
                <a:spcPts val="360"/>
              </a:spcBef>
              <a:spcAft>
                <a:spcPts val="0"/>
              </a:spcAft>
              <a:buNone/>
            </a:pPr>
            <a:r>
              <a:t/>
            </a:r>
            <a:endParaRPr/>
          </a:p>
        </p:txBody>
      </p:sp>
      <p:sp>
        <p:nvSpPr>
          <p:cNvPr id="239" name="Google Shape;239;g24ea62edcd8_0_146: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6ab127710_1_1297: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16ab127710_1_1297: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To conclude i would say that we have been able to proof with this work, that it is possible to learn a MTD selection policy in a collaborative and private way using federated learning.</a:t>
            </a:r>
            <a:endParaRPr/>
          </a:p>
          <a:p>
            <a:pPr indent="0" lvl="0" marL="0" rtl="0" algn="l">
              <a:spcBef>
                <a:spcPts val="360"/>
              </a:spcBef>
              <a:spcAft>
                <a:spcPts val="0"/>
              </a:spcAft>
              <a:buNone/>
            </a:pPr>
            <a:br>
              <a:rPr lang="en-US"/>
            </a:br>
            <a:r>
              <a:rPr lang="en-US"/>
              <a:t>Experiment 1 has shown that a good </a:t>
            </a:r>
            <a:r>
              <a:rPr lang="en-US"/>
              <a:t>calculatory</a:t>
            </a:r>
            <a:r>
              <a:rPr lang="en-US"/>
              <a:t> speedup of around 50% and a potentially higher performance can be achieved.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Experiment 2 proofed that there is a certain robustness against local and global class imbalance.</a:t>
            </a:r>
            <a:endParaRPr/>
          </a:p>
          <a:p>
            <a:pPr indent="0" lvl="0" marL="0" rtl="0" algn="l">
              <a:spcBef>
                <a:spcPts val="360"/>
              </a:spcBef>
              <a:spcAft>
                <a:spcPts val="0"/>
              </a:spcAft>
              <a:buNone/>
            </a:pPr>
            <a:r>
              <a:rPr lang="en-US"/>
              <a:t>	</a:t>
            </a:r>
            <a:endParaRPr/>
          </a:p>
          <a:p>
            <a:pPr indent="0" lvl="0" marL="0" rtl="0" algn="l">
              <a:spcBef>
                <a:spcPts val="360"/>
              </a:spcBef>
              <a:spcAft>
                <a:spcPts val="0"/>
              </a:spcAft>
              <a:buNone/>
            </a:pPr>
            <a:r>
              <a:rPr lang="en-US"/>
              <a:t>According to experiment 03, even in a setting of client exclusive attacks it is possible for the system to learn a reasonable good defense policy.</a:t>
            </a:r>
            <a:endParaRPr/>
          </a:p>
          <a:p>
            <a:pPr indent="0" lvl="0" marL="0" rtl="0" algn="l">
              <a:spcBef>
                <a:spcPts val="360"/>
              </a:spcBef>
              <a:spcAft>
                <a:spcPts val="0"/>
              </a:spcAft>
              <a:buNone/>
            </a:pPr>
            <a:r>
              <a:t/>
            </a:r>
            <a:endParaRPr/>
          </a:p>
        </p:txBody>
      </p:sp>
      <p:sp>
        <p:nvSpPr>
          <p:cNvPr id="255" name="Google Shape;255;g216ab127710_1_1297: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6ab127710_1_1316: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6ab127710_1_1316: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t/>
            </a:r>
            <a:endParaRPr/>
          </a:p>
          <a:p>
            <a:pPr indent="-304800" lvl="0" marL="457200" rtl="0" algn="l">
              <a:lnSpc>
                <a:spcPct val="150000"/>
              </a:lnSpc>
              <a:spcBef>
                <a:spcPts val="0"/>
              </a:spcBef>
              <a:spcAft>
                <a:spcPts val="0"/>
              </a:spcAft>
              <a:buClr>
                <a:schemeClr val="dk1"/>
              </a:buClr>
              <a:buSzPts val="1200"/>
              <a:buAutoNum type="arabicPeriod"/>
            </a:pPr>
            <a:r>
              <a:rPr lang="en-US"/>
              <a:t>Checking different Aggregation Functions (than FedAvg).</a:t>
            </a:r>
            <a:endParaRPr/>
          </a:p>
          <a:p>
            <a:pPr indent="-304800" lvl="0" marL="457200" rtl="0" algn="l">
              <a:lnSpc>
                <a:spcPct val="150000"/>
              </a:lnSpc>
              <a:spcBef>
                <a:spcPts val="0"/>
              </a:spcBef>
              <a:spcAft>
                <a:spcPts val="0"/>
              </a:spcAft>
              <a:buClr>
                <a:schemeClr val="dk1"/>
              </a:buClr>
              <a:buSzPts val="1200"/>
              <a:buAutoNum type="arabicPeriod"/>
            </a:pPr>
            <a:r>
              <a:rPr lang="en-US"/>
              <a:t>MTDs do net yet consider Adaptive Attacks and Timing Effects.</a:t>
            </a:r>
            <a:endParaRPr/>
          </a:p>
          <a:p>
            <a:pPr indent="-304800" lvl="0" marL="457200" rtl="0" algn="l">
              <a:lnSpc>
                <a:spcPct val="150000"/>
              </a:lnSpc>
              <a:spcBef>
                <a:spcPts val="0"/>
              </a:spcBef>
              <a:spcAft>
                <a:spcPts val="0"/>
              </a:spcAft>
              <a:buClr>
                <a:schemeClr val="dk1"/>
              </a:buClr>
              <a:buSzPts val="1200"/>
              <a:buAutoNum type="arabicPeriod"/>
            </a:pPr>
            <a:r>
              <a:rPr lang="en-US"/>
              <a:t>Use even more realistic Training Data.</a:t>
            </a:r>
            <a:endParaRPr/>
          </a:p>
          <a:p>
            <a:pPr indent="-304800" lvl="0" marL="457200" rtl="0" algn="l">
              <a:lnSpc>
                <a:spcPct val="150000"/>
              </a:lnSpc>
              <a:spcBef>
                <a:spcPts val="0"/>
              </a:spcBef>
              <a:spcAft>
                <a:spcPts val="0"/>
              </a:spcAft>
              <a:buClr>
                <a:schemeClr val="dk1"/>
              </a:buClr>
              <a:buSzPts val="1200"/>
              <a:buAutoNum type="arabicPeriod"/>
            </a:pPr>
            <a:r>
              <a:rPr lang="en-US"/>
              <a:t>Optimize the over 20 Hyperparameters.</a:t>
            </a:r>
            <a:endParaRPr/>
          </a:p>
          <a:p>
            <a:pPr indent="-304800" lvl="0" marL="457200" rtl="0" algn="l">
              <a:lnSpc>
                <a:spcPct val="150000"/>
              </a:lnSpc>
              <a:spcBef>
                <a:spcPts val="0"/>
              </a:spcBef>
              <a:spcAft>
                <a:spcPts val="0"/>
              </a:spcAft>
              <a:buClr>
                <a:schemeClr val="dk1"/>
              </a:buClr>
              <a:buSzPts val="1200"/>
              <a:buAutoNum type="arabicPeriod"/>
            </a:pPr>
            <a:r>
              <a:rPr lang="en-US"/>
              <a:t>Build an online Prototype? </a:t>
            </a:r>
            <a:endParaRPr sz="100"/>
          </a:p>
          <a:p>
            <a:pPr indent="0" lvl="0" marL="0" rtl="0" algn="l">
              <a:spcBef>
                <a:spcPts val="360"/>
              </a:spcBef>
              <a:spcAft>
                <a:spcPts val="0"/>
              </a:spcAft>
              <a:buNone/>
            </a:pPr>
            <a:r>
              <a:rPr lang="en-US"/>
              <a:t>This concludes my presentation and I am happy to answer your questions now.</a:t>
            </a:r>
            <a:endParaRPr/>
          </a:p>
        </p:txBody>
      </p:sp>
      <p:sp>
        <p:nvSpPr>
          <p:cNvPr id="262" name="Google Shape;262;g216ab127710_1_1316: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6ab127710_1_1235: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16ab127710_1_1235: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t/>
            </a:r>
            <a:endParaRPr/>
          </a:p>
        </p:txBody>
      </p:sp>
      <p:sp>
        <p:nvSpPr>
          <p:cNvPr id="269" name="Google Shape;269;g216ab127710_1_1235: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4ea62edcd8_0_71: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4ea62edcd8_0_71: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457200" rtl="0" algn="l">
              <a:spcBef>
                <a:spcPts val="360"/>
              </a:spcBef>
              <a:spcAft>
                <a:spcPts val="0"/>
              </a:spcAft>
              <a:buNone/>
            </a:pPr>
            <a:r>
              <a:t/>
            </a:r>
            <a:endParaRPr/>
          </a:p>
        </p:txBody>
      </p:sp>
      <p:sp>
        <p:nvSpPr>
          <p:cNvPr id="275" name="Google Shape;275;g24ea62edcd8_0_71: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6ab127710_1_857: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6ab127710_1_857: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Let’s take a look at the outline of the presentation,</a:t>
            </a:r>
            <a:endParaRPr/>
          </a:p>
          <a:p>
            <a:pPr indent="0" lvl="0" marL="0" rtl="0" algn="l">
              <a:spcBef>
                <a:spcPts val="360"/>
              </a:spcBef>
              <a:spcAft>
                <a:spcPts val="0"/>
              </a:spcAft>
              <a:buNone/>
            </a:pPr>
            <a:r>
              <a:rPr lang="en-US"/>
              <a:t>First of all i will introduce you to the specific application scenario, that this work was focused on.</a:t>
            </a:r>
            <a:endParaRPr/>
          </a:p>
          <a:p>
            <a:pPr indent="0" lvl="0" marL="0" rtl="0" algn="l">
              <a:spcBef>
                <a:spcPts val="360"/>
              </a:spcBef>
              <a:spcAft>
                <a:spcPts val="0"/>
              </a:spcAft>
              <a:buNone/>
            </a:pPr>
            <a:r>
              <a:rPr lang="en-US"/>
              <a:t>Then, I will show you the system </a:t>
            </a:r>
            <a:r>
              <a:rPr lang="en-US"/>
              <a:t>architecture</a:t>
            </a:r>
            <a:r>
              <a:rPr lang="en-US"/>
              <a:t> of the proposed and implemented prototype,</a:t>
            </a:r>
            <a:endParaRPr/>
          </a:p>
          <a:p>
            <a:pPr indent="0" lvl="0" marL="0" rtl="0" algn="l">
              <a:spcBef>
                <a:spcPts val="360"/>
              </a:spcBef>
              <a:spcAft>
                <a:spcPts val="0"/>
              </a:spcAft>
              <a:buNone/>
            </a:pPr>
            <a:r>
              <a:rPr lang="en-US"/>
              <a:t>which is then followed by three experiments and their results.</a:t>
            </a:r>
            <a:endParaRPr/>
          </a:p>
          <a:p>
            <a:pPr indent="0" lvl="0" marL="0" rtl="0" algn="l">
              <a:spcBef>
                <a:spcPts val="360"/>
              </a:spcBef>
              <a:spcAft>
                <a:spcPts val="0"/>
              </a:spcAft>
              <a:buNone/>
            </a:pPr>
            <a:r>
              <a:rPr lang="en-US"/>
              <a:t>In the end there will be some final words regarding </a:t>
            </a:r>
            <a:r>
              <a:rPr lang="en-US"/>
              <a:t>conclusions</a:t>
            </a:r>
            <a:r>
              <a:rPr lang="en-US"/>
              <a:t>, limitations and future work</a:t>
            </a:r>
            <a:endParaRPr/>
          </a:p>
          <a:p>
            <a:pPr indent="0" lvl="0" marL="0" rtl="0" algn="l">
              <a:spcBef>
                <a:spcPts val="360"/>
              </a:spcBef>
              <a:spcAft>
                <a:spcPts val="0"/>
              </a:spcAft>
              <a:buNone/>
            </a:pPr>
            <a:r>
              <a:rPr lang="en-US"/>
              <a:t> </a:t>
            </a:r>
            <a:endParaRPr/>
          </a:p>
        </p:txBody>
      </p:sp>
      <p:sp>
        <p:nvSpPr>
          <p:cNvPr id="65" name="Google Shape;65;g216ab127710_1_857: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16ab127710_1_245: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457200" rtl="0" algn="l">
              <a:spcBef>
                <a:spcPts val="0"/>
              </a:spcBef>
              <a:spcAft>
                <a:spcPts val="0"/>
              </a:spcAft>
              <a:buClr>
                <a:schemeClr val="dk1"/>
              </a:buClr>
              <a:buSzPts val="1100"/>
              <a:buFont typeface="Arial"/>
              <a:buNone/>
            </a:pPr>
            <a:r>
              <a:rPr lang="en-US"/>
              <a:t>F</a:t>
            </a:r>
            <a:r>
              <a:rPr lang="en-US"/>
              <a:t>irst of all, let’s explore why security in the context of IoT is such a complex issue.</a:t>
            </a:r>
            <a:endParaRPr/>
          </a:p>
          <a:p>
            <a:pPr indent="0" lvl="0" marL="457200" rtl="0" algn="l">
              <a:spcBef>
                <a:spcPts val="0"/>
              </a:spcBef>
              <a:spcAft>
                <a:spcPts val="0"/>
              </a:spcAft>
              <a:buClr>
                <a:schemeClr val="dk1"/>
              </a:buClr>
              <a:buSzPts val="1100"/>
              <a:buFont typeface="Arial"/>
              <a:buNone/>
            </a:pPr>
            <a:r>
              <a:t/>
            </a:r>
            <a:endParaRPr/>
          </a:p>
          <a:p>
            <a:pPr indent="-304800" lvl="0" marL="457200" rtl="0" algn="l">
              <a:spcBef>
                <a:spcPts val="0"/>
              </a:spcBef>
              <a:spcAft>
                <a:spcPts val="0"/>
              </a:spcAft>
              <a:buClr>
                <a:schemeClr val="dk1"/>
              </a:buClr>
              <a:buSzPts val="1200"/>
              <a:buAutoNum type="arabicPeriod"/>
            </a:pPr>
            <a:r>
              <a:rPr lang="en-US"/>
              <a:t>The Internet of Things has seen an explosion in the number of devices in recent years.</a:t>
            </a:r>
            <a:endParaRPr/>
          </a:p>
          <a:p>
            <a:pPr indent="0" lvl="0" marL="457200" rtl="0" algn="l">
              <a:spcBef>
                <a:spcPts val="0"/>
              </a:spcBef>
              <a:spcAft>
                <a:spcPts val="0"/>
              </a:spcAft>
              <a:buClr>
                <a:schemeClr val="dk1"/>
              </a:buClr>
              <a:buSzPts val="1100"/>
              <a:buFont typeface="Arial"/>
              <a:buNone/>
            </a:pPr>
            <a:r>
              <a:rPr lang="en-US"/>
              <a:t>The majority of these devices are consumer grade and rather cheap.</a:t>
            </a:r>
            <a:endParaRPr/>
          </a:p>
          <a:p>
            <a:pPr indent="457200" lvl="0" marL="0" rtl="0" algn="l">
              <a:spcBef>
                <a:spcPts val="0"/>
              </a:spcBef>
              <a:spcAft>
                <a:spcPts val="0"/>
              </a:spcAft>
              <a:buNone/>
            </a:pPr>
            <a:r>
              <a:rPr lang="en-US"/>
              <a:t>According to Statista in 2023, there is 15 billion IoT devices on the planet right now, (already more than humans on the planet)</a:t>
            </a:r>
            <a:endParaRPr/>
          </a:p>
          <a:p>
            <a:pPr indent="0" lvl="0" marL="0" rtl="0" algn="l">
              <a:spcBef>
                <a:spcPts val="0"/>
              </a:spcBef>
              <a:spcAft>
                <a:spcPts val="0"/>
              </a:spcAft>
              <a:buClr>
                <a:schemeClr val="dk1"/>
              </a:buClr>
              <a:buSzPts val="1100"/>
              <a:buFont typeface="Arial"/>
              <a:buNone/>
            </a:pPr>
            <a:r>
              <a:t/>
            </a:r>
            <a:endParaRPr/>
          </a:p>
          <a:p>
            <a:pPr indent="-304800" lvl="0" marL="457200" rtl="0" algn="l">
              <a:spcBef>
                <a:spcPts val="0"/>
              </a:spcBef>
              <a:spcAft>
                <a:spcPts val="0"/>
              </a:spcAft>
              <a:buClr>
                <a:schemeClr val="dk1"/>
              </a:buClr>
              <a:buSzPts val="1200"/>
              <a:buAutoNum type="arabicPeriod"/>
            </a:pPr>
            <a:r>
              <a:rPr lang="en-US"/>
              <a:t>N</a:t>
            </a:r>
            <a:r>
              <a:rPr lang="en-US"/>
              <a:t>ot every vendor sees the necessity to spend a lot of money on security, </a:t>
            </a:r>
            <a:endParaRPr/>
          </a:p>
          <a:p>
            <a:pPr indent="457200" lvl="0" marL="0" rtl="0" algn="l">
              <a:spcBef>
                <a:spcPts val="0"/>
              </a:spcBef>
              <a:spcAft>
                <a:spcPts val="0"/>
              </a:spcAft>
              <a:buClr>
                <a:schemeClr val="dk1"/>
              </a:buClr>
              <a:buSzPts val="1100"/>
              <a:buFont typeface="Arial"/>
              <a:buNone/>
            </a:pPr>
            <a:r>
              <a:rPr lang="en-US"/>
              <a:t>since the individual device should be affordable for end customers.</a:t>
            </a:r>
            <a:endParaRPr/>
          </a:p>
          <a:p>
            <a:pPr indent="457200" lvl="0" marL="0" rtl="0" algn="l">
              <a:spcBef>
                <a:spcPts val="0"/>
              </a:spcBef>
              <a:spcAft>
                <a:spcPts val="0"/>
              </a:spcAft>
              <a:buNone/>
            </a:pPr>
            <a:r>
              <a:rPr lang="en-US"/>
              <a:t>Therefore, many IoT devices are already unsecure design.</a:t>
            </a:r>
            <a:endParaRPr/>
          </a:p>
          <a:p>
            <a:pPr indent="457200" lvl="0" marL="0" rtl="0" algn="l">
              <a:spcBef>
                <a:spcPts val="0"/>
              </a:spcBef>
              <a:spcAft>
                <a:spcPts val="0"/>
              </a:spcAft>
              <a:buClr>
                <a:schemeClr val="dk1"/>
              </a:buClr>
              <a:buSzPts val="1100"/>
              <a:buFont typeface="Arial"/>
              <a:buNone/>
            </a:pPr>
            <a:r>
              <a:rPr lang="en-US"/>
              <a:t>This is amplified by the low IT security knowledge of end customers.</a:t>
            </a:r>
            <a:endParaRPr/>
          </a:p>
          <a:p>
            <a:pPr indent="457200" lvl="0" marL="0" rtl="0" algn="l">
              <a:spcBef>
                <a:spcPts val="0"/>
              </a:spcBef>
              <a:spcAft>
                <a:spcPts val="0"/>
              </a:spcAft>
              <a:buClr>
                <a:schemeClr val="dk1"/>
              </a:buClr>
              <a:buSzPts val="1100"/>
              <a:buFont typeface="Arial"/>
              <a:buNone/>
            </a:pPr>
            <a:r>
              <a:t/>
            </a:r>
            <a:endParaRPr/>
          </a:p>
          <a:p>
            <a:pPr indent="-304800" lvl="0" marL="457200" rtl="0" algn="l">
              <a:lnSpc>
                <a:spcPct val="115000"/>
              </a:lnSpc>
              <a:spcBef>
                <a:spcPts val="1200"/>
              </a:spcBef>
              <a:spcAft>
                <a:spcPts val="0"/>
              </a:spcAft>
              <a:buClr>
                <a:schemeClr val="dk1"/>
              </a:buClr>
              <a:buSzPts val="1200"/>
              <a:buAutoNum type="arabicPeriod"/>
            </a:pPr>
            <a:r>
              <a:rPr lang="en-US"/>
              <a:t>Due to the high number of devices, devices types, models, manufacturers and technologies in use, Iot security is very difficult. The mirai botnet from 2016, was created by simply targeting IoT devices (like IP cameras) and trying out if the standard admin name and password have been changed or not. It is estimated that around 500.000 devices were captured by this simple approach and the botnet was then used to launch DDoS attacks on multiple targets. One attack was powerful enough to take down a DNS service, making websites like Twitter and Github unavailable via DNS for some hours.</a:t>
            </a:r>
            <a:endParaRPr/>
          </a:p>
          <a:p>
            <a:pPr indent="0" lvl="0" marL="0" rtl="0" algn="l">
              <a:lnSpc>
                <a:spcPct val="115000"/>
              </a:lnSpc>
              <a:spcBef>
                <a:spcPts val="1200"/>
              </a:spcBef>
              <a:spcAft>
                <a:spcPts val="0"/>
              </a:spcAft>
              <a:buNone/>
            </a:pPr>
            <a:r>
              <a:t/>
            </a:r>
            <a:endParaRPr/>
          </a:p>
          <a:p>
            <a:pPr indent="-317500" lvl="0" marL="457200" rtl="0" algn="l">
              <a:lnSpc>
                <a:spcPct val="115000"/>
              </a:lnSpc>
              <a:spcBef>
                <a:spcPts val="1200"/>
              </a:spcBef>
              <a:spcAft>
                <a:spcPts val="0"/>
              </a:spcAft>
              <a:buClr>
                <a:schemeClr val="dk1"/>
              </a:buClr>
              <a:buSzPts val="1400"/>
              <a:buAutoNum type="arabicPeriod"/>
            </a:pPr>
            <a:r>
              <a:rPr lang="en-US"/>
              <a:t>This work is using Raspberry Pis that are configured to be sensors in the Electro Sense crowd sensing network as an exemplary IoT device.</a:t>
            </a:r>
            <a:endParaRPr/>
          </a:p>
          <a:p>
            <a:pPr indent="0" lvl="0" marL="0" rtl="0" algn="l">
              <a:spcBef>
                <a:spcPts val="120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360"/>
              </a:spcBef>
              <a:spcAft>
                <a:spcPts val="0"/>
              </a:spcAft>
              <a:buNone/>
            </a:pPr>
            <a:r>
              <a:t/>
            </a:r>
            <a:endParaRPr/>
          </a:p>
        </p:txBody>
      </p:sp>
      <p:sp>
        <p:nvSpPr>
          <p:cNvPr id="284" name="Google Shape;284;g216ab127710_1_245: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4ea62edcd8_0_117: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4ea62edcd8_0_117: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457200" rtl="0" algn="l">
              <a:spcBef>
                <a:spcPts val="360"/>
              </a:spcBef>
              <a:spcAft>
                <a:spcPts val="0"/>
              </a:spcAft>
              <a:buNone/>
            </a:pPr>
            <a:r>
              <a:t/>
            </a:r>
            <a:endParaRPr/>
          </a:p>
        </p:txBody>
      </p:sp>
      <p:sp>
        <p:nvSpPr>
          <p:cNvPr id="304" name="Google Shape;304;g24ea62edcd8_0_117: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4ea62edcd8_0_84: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4ea62edcd8_0_84: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457200" rtl="0" algn="l">
              <a:spcBef>
                <a:spcPts val="360"/>
              </a:spcBef>
              <a:spcAft>
                <a:spcPts val="0"/>
              </a:spcAft>
              <a:buNone/>
            </a:pPr>
            <a:r>
              <a:t/>
            </a:r>
            <a:endParaRPr/>
          </a:p>
        </p:txBody>
      </p:sp>
      <p:sp>
        <p:nvSpPr>
          <p:cNvPr id="311" name="Google Shape;311;g24ea62edcd8_0_84: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4ea62edcd8_0_62: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4ea62edcd8_0_62: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457200" rtl="0" algn="l">
              <a:spcBef>
                <a:spcPts val="360"/>
              </a:spcBef>
              <a:spcAft>
                <a:spcPts val="0"/>
              </a:spcAft>
              <a:buNone/>
            </a:pPr>
            <a:r>
              <a:t/>
            </a:r>
            <a:endParaRPr/>
          </a:p>
        </p:txBody>
      </p:sp>
      <p:sp>
        <p:nvSpPr>
          <p:cNvPr id="323" name="Google Shape;323;g24ea62edcd8_0_62: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16ab127710_1_865: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We use linux system </a:t>
            </a:r>
            <a:r>
              <a:rPr lang="en-US"/>
              <a:t>tools in order to monitor 100 features that represent the current state of the device.</a:t>
            </a:r>
            <a:endParaRPr/>
          </a:p>
          <a:p>
            <a:pPr indent="0" lvl="0" marL="0" rtl="0" algn="l">
              <a:spcBef>
                <a:spcPts val="360"/>
              </a:spcBef>
              <a:spcAft>
                <a:spcPts val="0"/>
              </a:spcAft>
              <a:buNone/>
            </a:pPr>
            <a:r>
              <a:rPr lang="en-US"/>
              <a:t>Active malware will alter the features.</a:t>
            </a:r>
            <a:endParaRPr/>
          </a:p>
          <a:p>
            <a:pPr indent="0" lvl="0" marL="0" rtl="0" algn="l">
              <a:spcBef>
                <a:spcPts val="360"/>
              </a:spcBef>
              <a:spcAft>
                <a:spcPts val="0"/>
              </a:spcAft>
              <a:buNone/>
            </a:pPr>
            <a:r>
              <a:rPr lang="en-US"/>
              <a:t>Our goal is it to select and deploy the correct MTD in order to mitigate the attack.</a:t>
            </a:r>
            <a:endParaRPr/>
          </a:p>
          <a:p>
            <a:pPr indent="0" lvl="0" marL="0" rtl="0" algn="l">
              <a:spcBef>
                <a:spcPts val="360"/>
              </a:spcBef>
              <a:spcAft>
                <a:spcPts val="0"/>
              </a:spcAft>
              <a:buNone/>
            </a:pPr>
            <a:r>
              <a:rPr lang="en-US"/>
              <a:t>If the current attack was successfully mitigated by the chosen MTD then the agent receives a positive reward.</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332" name="Google Shape;332;g216ab127710_1_865: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16ab127710_1_1133: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16ab127710_1_1133: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sz="1100"/>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360"/>
              </a:spcBef>
              <a:spcAft>
                <a:spcPts val="0"/>
              </a:spcAft>
              <a:buNone/>
            </a:pPr>
            <a:r>
              <a:t/>
            </a:r>
            <a:endParaRPr/>
          </a:p>
        </p:txBody>
      </p:sp>
      <p:sp>
        <p:nvSpPr>
          <p:cNvPr id="355" name="Google Shape;355;g216ab127710_1_1133: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16ab127710_1_1265: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16ab127710_1_1265: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sz="1100"/>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360"/>
              </a:spcBef>
              <a:spcAft>
                <a:spcPts val="0"/>
              </a:spcAft>
              <a:buNone/>
            </a:pPr>
            <a:r>
              <a:t/>
            </a:r>
            <a:endParaRPr/>
          </a:p>
        </p:txBody>
      </p:sp>
      <p:sp>
        <p:nvSpPr>
          <p:cNvPr id="362" name="Google Shape;362;g216ab127710_1_1265: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6ab127710_1_34: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lnSpc>
                <a:spcPct val="115000"/>
              </a:lnSpc>
              <a:spcBef>
                <a:spcPts val="1200"/>
              </a:spcBef>
              <a:spcAft>
                <a:spcPts val="0"/>
              </a:spcAft>
              <a:buNone/>
            </a:pPr>
            <a:r>
              <a:rPr lang="en-US"/>
              <a:t>As a specific application scenario, the ElectroSense Crowd Sensing Project was chosen. In this project individual users can setup and Electro Sense Sensor based on an RPi with a </a:t>
            </a:r>
            <a:r>
              <a:rPr lang="en-US"/>
              <a:t>Radio Frequency antenna, in order to collect and provide spectrum data to the community.</a:t>
            </a:r>
            <a:endParaRPr/>
          </a:p>
          <a:p>
            <a:pPr indent="0" lvl="0" marL="0" rtl="0" algn="l">
              <a:lnSpc>
                <a:spcPct val="115000"/>
              </a:lnSpc>
              <a:spcBef>
                <a:spcPts val="1200"/>
              </a:spcBef>
              <a:spcAft>
                <a:spcPts val="0"/>
              </a:spcAft>
              <a:buNone/>
            </a:pPr>
            <a:r>
              <a:rPr lang="en-US"/>
              <a:t>The challenge behind this work, was to defend a set of Electro Sense devices from a predefined set of malware</a:t>
            </a:r>
            <a:r>
              <a:rPr lang="en-US"/>
              <a:t>.</a:t>
            </a:r>
            <a:endParaRPr/>
          </a:p>
          <a:p>
            <a:pPr indent="0" lvl="0" marL="0" rtl="0" algn="l">
              <a:spcBef>
                <a:spcPts val="1200"/>
              </a:spcBef>
              <a:spcAft>
                <a:spcPts val="0"/>
              </a:spcAft>
              <a:buNone/>
            </a:pPr>
            <a:r>
              <a:rPr lang="en-US"/>
              <a:t>The goal is to ensure that the sensors can operate normally and constantly deliver data</a:t>
            </a:r>
            <a:r>
              <a:rPr lang="en-US"/>
              <a:t>.</a:t>
            </a:r>
            <a:endParaRPr/>
          </a:p>
          <a:p>
            <a:pPr indent="0" lvl="0" marL="0" rtl="0" algn="l">
              <a:spcBef>
                <a:spcPts val="360"/>
              </a:spcBef>
              <a:spcAft>
                <a:spcPts val="0"/>
              </a:spcAft>
              <a:buNone/>
            </a:pPr>
            <a:r>
              <a:rPr lang="en-US"/>
              <a:t>Moving target defense was used in order to defend against the different attacks.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71" name="Google Shape;71;g216ab127710_1_34: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6ab127710_1_796: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6ab127710_1_796: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The attack</a:t>
            </a:r>
            <a:r>
              <a:rPr lang="en-US"/>
              <a:t> surface that is exposed by an IoT device is mostly static since (ip adresses, port numbers, installed software versions)  does not frequently change dont change that frequently.</a:t>
            </a:r>
            <a:endParaRPr/>
          </a:p>
          <a:p>
            <a:pPr indent="0" lvl="0" marL="0" rtl="0" algn="l">
              <a:spcBef>
                <a:spcPts val="360"/>
              </a:spcBef>
              <a:spcAft>
                <a:spcPts val="0"/>
              </a:spcAft>
              <a:buClr>
                <a:schemeClr val="dk1"/>
              </a:buClr>
              <a:buSzPts val="1100"/>
              <a:buFont typeface="Arial"/>
              <a:buNone/>
            </a:pPr>
            <a:r>
              <a:rPr lang="en-US"/>
              <a:t>Normally the attacker can take his time to collect enough information about a static system for planning his attack.</a:t>
            </a:r>
            <a:endParaRPr/>
          </a:p>
          <a:p>
            <a:pPr indent="0" lvl="0" marL="0" rtl="0" algn="l">
              <a:spcBef>
                <a:spcPts val="360"/>
              </a:spcBef>
              <a:spcAft>
                <a:spcPts val="0"/>
              </a:spcAft>
              <a:buNone/>
            </a:pPr>
            <a:r>
              <a:rPr lang="en-US"/>
              <a:t>Moving target defense means periodically shifting certain system parameters in order to create dynamic attack surface</a:t>
            </a:r>
            <a:endParaRPr/>
          </a:p>
          <a:p>
            <a:pPr indent="0" lvl="0" marL="0" rtl="0" algn="l">
              <a:spcBef>
                <a:spcPts val="360"/>
              </a:spcBef>
              <a:spcAft>
                <a:spcPts val="0"/>
              </a:spcAft>
              <a:buNone/>
            </a:pPr>
            <a:r>
              <a:rPr lang="en-US"/>
              <a:t>It is a bit like creating a digital shell game for the attacker.</a:t>
            </a:r>
            <a:endParaRPr/>
          </a:p>
          <a:p>
            <a:pPr indent="0" lvl="0" marL="0" rtl="0" algn="l">
              <a:spcBef>
                <a:spcPts val="360"/>
              </a:spcBef>
              <a:spcAft>
                <a:spcPts val="0"/>
              </a:spcAft>
              <a:buNone/>
            </a:pPr>
            <a:r>
              <a:rPr lang="en-US"/>
              <a:t>MTDs can either be used proactively in order to increase uncertainty or reactively to counter attacks.</a:t>
            </a:r>
            <a:endParaRPr/>
          </a:p>
          <a:p>
            <a:pPr indent="0" lvl="0" marL="0" rtl="0" algn="l">
              <a:spcBef>
                <a:spcPts val="360"/>
              </a:spcBef>
              <a:spcAft>
                <a:spcPts val="0"/>
              </a:spcAft>
              <a:buNone/>
            </a:pPr>
            <a:r>
              <a:rPr lang="en-US"/>
              <a:t>On the next slide you will see the seven attacks and four mtds used by this work.</a:t>
            </a:r>
            <a:endParaRPr/>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lnSpc>
                <a:spcPct val="115000"/>
              </a:lnSpc>
              <a:spcBef>
                <a:spcPts val="1100"/>
              </a:spcBef>
              <a:spcAft>
                <a:spcPts val="0"/>
              </a:spcAft>
              <a:buClr>
                <a:schemeClr val="dk1"/>
              </a:buClr>
              <a:buSzPts val="1100"/>
              <a:buFont typeface="Arial"/>
              <a:buNone/>
            </a:pPr>
            <a:r>
              <a:t/>
            </a:r>
            <a:endParaRPr b="1" sz="1100"/>
          </a:p>
          <a:p>
            <a:pPr indent="0" lvl="0" marL="0" rtl="0" algn="l">
              <a:lnSpc>
                <a:spcPct val="115000"/>
              </a:lnSpc>
              <a:spcBef>
                <a:spcPts val="1100"/>
              </a:spcBef>
              <a:spcAft>
                <a:spcPts val="0"/>
              </a:spcAft>
              <a:buClr>
                <a:schemeClr val="dk1"/>
              </a:buClr>
              <a:buSzPts val="1000"/>
              <a:buFont typeface="Arial"/>
              <a:buNone/>
            </a:pPr>
            <a:r>
              <a:t/>
            </a:r>
            <a:endParaRPr sz="1100"/>
          </a:p>
          <a:p>
            <a:pPr indent="0" lvl="0" marL="0" rtl="0" algn="l">
              <a:lnSpc>
                <a:spcPct val="115000"/>
              </a:lnSpc>
              <a:spcBef>
                <a:spcPts val="1100"/>
              </a:spcBef>
              <a:spcAft>
                <a:spcPts val="0"/>
              </a:spcAft>
              <a:buClr>
                <a:schemeClr val="dk1"/>
              </a:buClr>
              <a:buSzPts val="1000"/>
              <a:buFont typeface="Arial"/>
              <a:buNone/>
            </a:pPr>
            <a:r>
              <a:t/>
            </a:r>
            <a:endParaRPr sz="1100"/>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spcBef>
                <a:spcPts val="1100"/>
              </a:spcBef>
              <a:spcAft>
                <a:spcPts val="0"/>
              </a:spcAft>
              <a:buClr>
                <a:schemeClr val="dk1"/>
              </a:buClr>
              <a:buSzPts val="1100"/>
              <a:buFont typeface="Arial"/>
              <a:buNone/>
            </a:pPr>
            <a:r>
              <a:t/>
            </a:r>
            <a:endParaRPr/>
          </a:p>
          <a:p>
            <a:pPr indent="0" lvl="0" marL="0" rtl="0" algn="l">
              <a:lnSpc>
                <a:spcPct val="115000"/>
              </a:lnSpc>
              <a:spcBef>
                <a:spcPts val="1100"/>
              </a:spcBef>
              <a:spcAft>
                <a:spcPts val="0"/>
              </a:spcAft>
              <a:buClr>
                <a:schemeClr val="dk1"/>
              </a:buClr>
              <a:buSzPts val="1000"/>
              <a:buFont typeface="Arial"/>
              <a:buNone/>
            </a:pPr>
            <a:r>
              <a:t/>
            </a:r>
            <a:endParaRPr sz="1100"/>
          </a:p>
          <a:p>
            <a:pPr indent="0" lvl="0" marL="0" rtl="0" algn="l">
              <a:spcBef>
                <a:spcPts val="110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
        <p:nvSpPr>
          <p:cNvPr id="92" name="Google Shape;92;g216ab127710_1_796: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6ab127710_1_1112: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6ab127710_1_1112: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lnSpc>
                <a:spcPct val="115000"/>
              </a:lnSpc>
              <a:spcBef>
                <a:spcPts val="1200"/>
              </a:spcBef>
              <a:spcAft>
                <a:spcPts val="0"/>
              </a:spcAft>
              <a:buNone/>
            </a:pPr>
            <a:r>
              <a:rPr lang="en-US"/>
              <a:t>The three common types of malware targeting IoT devices are command and control malware, rootkits and ransomware.</a:t>
            </a:r>
            <a:endParaRPr/>
          </a:p>
          <a:p>
            <a:pPr indent="0" lvl="0" marL="0" rtl="0" algn="l">
              <a:lnSpc>
                <a:spcPct val="115000"/>
              </a:lnSpc>
              <a:spcBef>
                <a:spcPts val="1200"/>
              </a:spcBef>
              <a:spcAft>
                <a:spcPts val="0"/>
              </a:spcAft>
              <a:buNone/>
            </a:pPr>
            <a:r>
              <a:rPr lang="en-US"/>
              <a:t>We selected 4 command and control malwares, 2 rootkits and 1 </a:t>
            </a:r>
            <a:r>
              <a:rPr lang="en-US"/>
              <a:t>ransomware</a:t>
            </a:r>
            <a:r>
              <a:rPr lang="en-US"/>
              <a:t> for our experiments.</a:t>
            </a:r>
            <a:endParaRPr/>
          </a:p>
          <a:p>
            <a:pPr indent="0" lvl="0" marL="0" rtl="0" algn="l">
              <a:lnSpc>
                <a:spcPct val="115000"/>
              </a:lnSpc>
              <a:spcBef>
                <a:spcPts val="1200"/>
              </a:spcBef>
              <a:spcAft>
                <a:spcPts val="0"/>
              </a:spcAft>
              <a:buNone/>
            </a:pPr>
            <a:r>
              <a:rPr lang="en-US"/>
              <a:t>For each specific malware a moving target defense, capable of mitigating the attack is available (as shown in the column on the right).</a:t>
            </a:r>
            <a:endParaRPr/>
          </a:p>
          <a:p>
            <a:pPr indent="0" lvl="0" marL="0" rtl="0" algn="l">
              <a:lnSpc>
                <a:spcPct val="115000"/>
              </a:lnSpc>
              <a:spcBef>
                <a:spcPts val="1200"/>
              </a:spcBef>
              <a:spcAft>
                <a:spcPts val="0"/>
              </a:spcAft>
              <a:buNone/>
            </a:pPr>
            <a:r>
              <a:rPr lang="en-US"/>
              <a:t>So for example the ransomware that we are dealing with can be neutralized by the directory trapping mtd.</a:t>
            </a:r>
            <a:endParaRPr/>
          </a:p>
          <a:p>
            <a:pPr indent="0" lvl="0" marL="0" rtl="0" algn="l">
              <a:lnSpc>
                <a:spcPct val="115000"/>
              </a:lnSpc>
              <a:spcBef>
                <a:spcPts val="1200"/>
              </a:spcBef>
              <a:spcAft>
                <a:spcPts val="0"/>
              </a:spcAft>
              <a:buNone/>
            </a:pPr>
            <a:r>
              <a:rPr lang="en-US"/>
              <a:t>This basically traps the ransomware in a directory and expands the file tree downwards with dummy files, such that the ransomware never reaches valuable user information.</a:t>
            </a:r>
            <a:endParaRPr/>
          </a:p>
          <a:p>
            <a:pPr indent="0" lvl="0" marL="0" rtl="0" algn="l">
              <a:lnSpc>
                <a:spcPct val="115000"/>
              </a:lnSpc>
              <a:spcBef>
                <a:spcPts val="1200"/>
              </a:spcBef>
              <a:spcAft>
                <a:spcPts val="0"/>
              </a:spcAft>
              <a:buNone/>
            </a:pPr>
            <a:r>
              <a:rPr lang="en-US"/>
              <a:t>In the meantime the encrypting process can be identified by the number of file write operations (which is naturally very large for ransomware) and then terminated and blocked.</a:t>
            </a:r>
            <a:endParaRPr/>
          </a:p>
          <a:p>
            <a:pPr indent="0" lvl="0" marL="0" rtl="0" algn="l">
              <a:lnSpc>
                <a:spcPct val="115000"/>
              </a:lnSpc>
              <a:spcBef>
                <a:spcPts val="1200"/>
              </a:spcBef>
              <a:spcAft>
                <a:spcPts val="0"/>
              </a:spcAft>
              <a:buClr>
                <a:schemeClr val="dk1"/>
              </a:buClr>
              <a:buSzPts val="1100"/>
              <a:buFont typeface="Arial"/>
              <a:buNone/>
            </a:pPr>
            <a:r>
              <a:t/>
            </a:r>
            <a:endParaRPr sz="1400"/>
          </a:p>
          <a:p>
            <a:pPr indent="0" lvl="0" marL="0" rtl="0" algn="l">
              <a:lnSpc>
                <a:spcPct val="115000"/>
              </a:lnSpc>
              <a:spcBef>
                <a:spcPts val="1200"/>
              </a:spcBef>
              <a:spcAft>
                <a:spcPts val="0"/>
              </a:spcAft>
              <a:buClr>
                <a:schemeClr val="dk1"/>
              </a:buClr>
              <a:buSzPts val="1100"/>
              <a:buFont typeface="Arial"/>
              <a:buNone/>
            </a:pPr>
            <a:r>
              <a:t/>
            </a:r>
            <a:endParaRPr sz="1400"/>
          </a:p>
          <a:p>
            <a:pPr indent="0" lvl="0" marL="0" rtl="0" algn="l">
              <a:lnSpc>
                <a:spcPct val="115000"/>
              </a:lnSpc>
              <a:spcBef>
                <a:spcPts val="120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360"/>
              </a:spcBef>
              <a:spcAft>
                <a:spcPts val="0"/>
              </a:spcAft>
              <a:buNone/>
            </a:pPr>
            <a:r>
              <a:t/>
            </a:r>
            <a:endParaRPr/>
          </a:p>
        </p:txBody>
      </p:sp>
      <p:sp>
        <p:nvSpPr>
          <p:cNvPr id="114" name="Google Shape;114;g216ab127710_1_1112: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6ab127710_1_933: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The</a:t>
            </a:r>
            <a:r>
              <a:rPr lang="en-US"/>
              <a:t> goal is to find a mapping between the current state of the device and which MTD should get deployed (called policy Pi)</a:t>
            </a:r>
            <a:endParaRPr/>
          </a:p>
          <a:p>
            <a:pPr indent="0" lvl="0" marL="0" rtl="0" algn="l">
              <a:spcBef>
                <a:spcPts val="360"/>
              </a:spcBef>
              <a:spcAft>
                <a:spcPts val="0"/>
              </a:spcAft>
              <a:buNone/>
            </a:pPr>
            <a:r>
              <a:rPr lang="en-US"/>
              <a:t>This can be achieved using reinforcement learning with DQNs. </a:t>
            </a:r>
            <a:endParaRPr/>
          </a:p>
          <a:p>
            <a:pPr indent="0" lvl="0" marL="0" rtl="0" algn="l">
              <a:spcBef>
                <a:spcPts val="360"/>
              </a:spcBef>
              <a:spcAft>
                <a:spcPts val="0"/>
              </a:spcAft>
              <a:buNone/>
            </a:pPr>
            <a:r>
              <a:rPr lang="en-US"/>
              <a:t>I</a:t>
            </a:r>
            <a:r>
              <a:rPr lang="en-US" sz="1100"/>
              <a:t>f the RL agent selected the correct MTD he receives a reward of +1 and otherwise a negative reward of -1 is yielded.</a:t>
            </a:r>
            <a:endParaRPr sz="1100"/>
          </a:p>
          <a:p>
            <a:pPr indent="0" lvl="0" marL="0" rtl="0" algn="l">
              <a:spcBef>
                <a:spcPts val="360"/>
              </a:spcBef>
              <a:spcAft>
                <a:spcPts val="0"/>
              </a:spcAft>
              <a:buNone/>
            </a:pPr>
            <a:r>
              <a:rPr lang="en-US" sz="1100"/>
              <a:t>Through repeated interaction with the environment, the agent is capabale of learning a suitable mapping between observed device state and which mtd to deploy.</a:t>
            </a:r>
            <a:endParaRPr sz="1100"/>
          </a:p>
          <a:p>
            <a:pPr indent="0" lvl="0" marL="0" rtl="0" algn="l">
              <a:spcBef>
                <a:spcPts val="36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spcBef>
                <a:spcPts val="110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spcBef>
                <a:spcPts val="110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lnSpc>
                <a:spcPct val="115000"/>
              </a:lnSpc>
              <a:spcBef>
                <a:spcPts val="1100"/>
              </a:spcBef>
              <a:spcAft>
                <a:spcPts val="0"/>
              </a:spcAft>
              <a:buClr>
                <a:schemeClr val="dk1"/>
              </a:buClr>
              <a:buSzPts val="1100"/>
              <a:buFont typeface="Arial"/>
              <a:buNone/>
            </a:pPr>
            <a:r>
              <a:t/>
            </a:r>
            <a:endParaRPr/>
          </a:p>
          <a:p>
            <a:pPr indent="0" lvl="0" marL="0" rtl="0" algn="l">
              <a:lnSpc>
                <a:spcPct val="115000"/>
              </a:lnSpc>
              <a:spcBef>
                <a:spcPts val="1100"/>
              </a:spcBef>
              <a:spcAft>
                <a:spcPts val="0"/>
              </a:spcAft>
              <a:buClr>
                <a:schemeClr val="dk1"/>
              </a:buClr>
              <a:buSzPts val="1100"/>
              <a:buFont typeface="Arial"/>
              <a:buNone/>
            </a:pPr>
            <a:r>
              <a:t/>
            </a:r>
            <a:endParaRPr/>
          </a:p>
          <a:p>
            <a:pPr indent="0" lvl="0" marL="0" rtl="0" algn="l">
              <a:lnSpc>
                <a:spcPct val="115000"/>
              </a:lnSpc>
              <a:spcBef>
                <a:spcPts val="1100"/>
              </a:spcBef>
              <a:spcAft>
                <a:spcPts val="0"/>
              </a:spcAft>
              <a:buClr>
                <a:schemeClr val="dk1"/>
              </a:buClr>
              <a:buSzPts val="1100"/>
              <a:buFont typeface="Arial"/>
              <a:buNone/>
            </a:pPr>
            <a:r>
              <a:t/>
            </a:r>
            <a:endParaRPr/>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lnSpc>
                <a:spcPct val="115000"/>
              </a:lnSpc>
              <a:spcBef>
                <a:spcPts val="1100"/>
              </a:spcBef>
              <a:spcAft>
                <a:spcPts val="0"/>
              </a:spcAft>
              <a:buClr>
                <a:schemeClr val="dk1"/>
              </a:buClr>
              <a:buSzPts val="1100"/>
              <a:buFont typeface="Arial"/>
              <a:buNone/>
            </a:pPr>
            <a:r>
              <a:t/>
            </a:r>
            <a:endParaRPr/>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spcBef>
                <a:spcPts val="1100"/>
              </a:spcBef>
              <a:spcAft>
                <a:spcPts val="0"/>
              </a:spcAft>
              <a:buClr>
                <a:schemeClr val="dk1"/>
              </a:buClr>
              <a:buSzPts val="1100"/>
              <a:buFont typeface="Arial"/>
              <a:buNone/>
            </a:pPr>
            <a:r>
              <a:t/>
            </a:r>
            <a:endParaRPr/>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spcBef>
                <a:spcPts val="110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
        <p:nvSpPr>
          <p:cNvPr id="122" name="Google Shape;122;g216ab127710_1_933: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6ab127710_1_912: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0"/>
              </a:spcBef>
              <a:spcAft>
                <a:spcPts val="0"/>
              </a:spcAft>
              <a:buClr>
                <a:schemeClr val="dk1"/>
              </a:buClr>
              <a:buSzPts val="1100"/>
              <a:buFont typeface="Arial"/>
              <a:buNone/>
            </a:pPr>
            <a:r>
              <a:rPr lang="en-US" sz="1400"/>
              <a:t>To make it bit easier to understand the federated version of the system architecture, I am going to start out with explaining the single client architecture. The training proceeds as follows. The state of the host environment ist observed and the state anomaly detector has to </a:t>
            </a:r>
            <a:r>
              <a:rPr lang="en-US" sz="1400"/>
              <a:t>classify</a:t>
            </a:r>
            <a:r>
              <a:rPr lang="en-US" sz="1400"/>
              <a:t> if the observed state can be considered normal or if the device is currently abnormally influenced for example by a malware attack. If this is the case then the RL agent gets invoked in order to select a mitigating MTD. This MTD is then executed on the host device and the state S_{t+1} and the state anomaly detector has to classify again, if the state of the device has been broad back to normal by the selected MTD. If this is the case then a positive reward is yielded to the agent, that will be used to update his local policy. Otherwise a negative reward is yielded. This cycle is repeated for many episodes, in order to learn a mapping between input state and which mtd to select.</a:t>
            </a:r>
            <a:endParaRPr sz="1400"/>
          </a:p>
          <a:p>
            <a:pPr indent="0" lvl="0" marL="0" rtl="0" algn="l">
              <a:spcBef>
                <a:spcPts val="360"/>
              </a:spcBef>
              <a:spcAft>
                <a:spcPts val="0"/>
              </a:spcAft>
              <a:buNone/>
            </a:pPr>
            <a:r>
              <a:t/>
            </a:r>
            <a:endParaRPr/>
          </a:p>
        </p:txBody>
      </p:sp>
      <p:sp>
        <p:nvSpPr>
          <p:cNvPr id="131" name="Google Shape;131;g216ab127710_1_912: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6ab127710_1_1139: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The collaborative version incorporates multiple of such clients into one federated framework.</a:t>
            </a:r>
            <a:endParaRPr/>
          </a:p>
          <a:p>
            <a:pPr indent="0" lvl="0" marL="0" rtl="0" algn="l">
              <a:spcBef>
                <a:spcPts val="360"/>
              </a:spcBef>
              <a:spcAft>
                <a:spcPts val="0"/>
              </a:spcAft>
              <a:buNone/>
            </a:pPr>
            <a:r>
              <a:rPr lang="en-US"/>
              <a:t>Hereby, the first step is to distribute the current global model to each local client.</a:t>
            </a:r>
            <a:endParaRPr/>
          </a:p>
          <a:p>
            <a:pPr indent="0" lvl="0" marL="0" rtl="0" algn="l">
              <a:spcBef>
                <a:spcPts val="360"/>
              </a:spcBef>
              <a:spcAft>
                <a:spcPts val="0"/>
              </a:spcAft>
              <a:buNone/>
            </a:pPr>
            <a:r>
              <a:rPr lang="en-US"/>
              <a:t>The N local Deep Q Network models are then trained for a certain number of episodes (in our experiments always 100 episodes per round) before they are being send back to the central server.</a:t>
            </a:r>
            <a:endParaRPr/>
          </a:p>
          <a:p>
            <a:pPr indent="0" lvl="0" marL="0" rtl="0" algn="l">
              <a:spcBef>
                <a:spcPts val="360"/>
              </a:spcBef>
              <a:spcAft>
                <a:spcPts val="0"/>
              </a:spcAft>
              <a:buNone/>
            </a:pPr>
            <a:r>
              <a:rPr lang="en-US"/>
              <a:t>The parameters of these architecturally equal models are then averaged in order to construct the next version of the global model. This process is repeated for a certain number of global training rounds (usually 30 in our experiments).</a:t>
            </a:r>
            <a:endParaRPr/>
          </a:p>
        </p:txBody>
      </p:sp>
      <p:sp>
        <p:nvSpPr>
          <p:cNvPr id="138" name="Google Shape;138;g216ab127710_1_1139: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ea62edcd8_0_111: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ea62edcd8_0_111: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457200" rtl="0" algn="l">
              <a:spcBef>
                <a:spcPts val="360"/>
              </a:spcBef>
              <a:spcAft>
                <a:spcPts val="0"/>
              </a:spcAft>
              <a:buNone/>
            </a:pPr>
            <a:r>
              <a:rPr lang="en-US"/>
              <a:t>The idea behind the first experiment was to create a baseline comparison between centralized and federated training.</a:t>
            </a:r>
            <a:endParaRPr/>
          </a:p>
          <a:p>
            <a:pPr indent="0" lvl="0" marL="457200" rtl="0" algn="l">
              <a:spcBef>
                <a:spcPts val="360"/>
              </a:spcBef>
              <a:spcAft>
                <a:spcPts val="0"/>
              </a:spcAft>
              <a:buNone/>
            </a:pPr>
            <a:r>
              <a:rPr lang="en-US"/>
              <a:t>We wanted to see if the use of federated learning could show some benefits.</a:t>
            </a:r>
            <a:endParaRPr/>
          </a:p>
          <a:p>
            <a:pPr indent="0" lvl="0" marL="457200" rtl="0" algn="l">
              <a:spcBef>
                <a:spcPts val="360"/>
              </a:spcBef>
              <a:spcAft>
                <a:spcPts val="0"/>
              </a:spcAft>
              <a:buNone/>
            </a:pPr>
            <a:r>
              <a:rPr lang="en-US"/>
              <a:t>On the following slides the graph on the left always shows centralized training, while the graph on the right shows the test accuracy of the federated training procedure. We had 30.000 state samples that were collected from Electro Sense sensors </a:t>
            </a:r>
            <a:r>
              <a:rPr lang="en-US"/>
              <a:t>influenced</a:t>
            </a:r>
            <a:r>
              <a:rPr lang="en-US"/>
              <a:t> by one of the seven different attacks and during normal device operation. </a:t>
            </a:r>
            <a:endParaRPr/>
          </a:p>
          <a:p>
            <a:pPr indent="0" lvl="0" marL="457200" rtl="0" algn="l">
              <a:spcBef>
                <a:spcPts val="360"/>
              </a:spcBef>
              <a:spcAft>
                <a:spcPts val="0"/>
              </a:spcAft>
              <a:buNone/>
            </a:pPr>
            <a:r>
              <a:rPr lang="en-US"/>
              <a:t>For the federated learning, these 30k samples were distributed over 10 clients and then the training was run for 30 rounds with 100 episodes per round.</a:t>
            </a:r>
            <a:endParaRPr/>
          </a:p>
        </p:txBody>
      </p:sp>
      <p:sp>
        <p:nvSpPr>
          <p:cNvPr id="145" name="Google Shape;145;g24ea62edcd8_0_111: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911225" y="1989138"/>
            <a:ext cx="10369550" cy="1295400"/>
          </a:xfrm>
          <a:prstGeom prst="rect">
            <a:avLst/>
          </a:prstGeom>
          <a:noFill/>
          <a:ln>
            <a:noFill/>
          </a:ln>
        </p:spPr>
        <p:txBody>
          <a:bodyPr anchorCtr="0" anchor="t" bIns="0" lIns="0" spcFirstLastPara="1" rIns="0" wrap="square" tIns="36000">
            <a:noAutofit/>
          </a:bodyPr>
          <a:lstStyle>
            <a:lvl1pPr lvl="0" algn="l">
              <a:spcBef>
                <a:spcPts val="0"/>
              </a:spcBef>
              <a:spcAft>
                <a:spcPts val="0"/>
              </a:spcAft>
              <a:buSzPts val="1400"/>
              <a:buNone/>
              <a:defRPr sz="3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subTitle"/>
          </p:nvPr>
        </p:nvSpPr>
        <p:spPr>
          <a:xfrm>
            <a:off x="911225" y="3657600"/>
            <a:ext cx="10369500" cy="1752600"/>
          </a:xfrm>
          <a:prstGeom prst="rect">
            <a:avLst/>
          </a:prstGeom>
          <a:noFill/>
          <a:ln>
            <a:noFill/>
          </a:ln>
        </p:spPr>
        <p:txBody>
          <a:bodyPr anchorCtr="0" anchor="t" bIns="0" lIns="0" spcFirstLastPara="1" rIns="0" wrap="square" tIns="0">
            <a:noAutofit/>
          </a:bodyPr>
          <a:lstStyle>
            <a:lvl1pPr lvl="0" algn="l">
              <a:spcBef>
                <a:spcPts val="680"/>
              </a:spcBef>
              <a:spcAft>
                <a:spcPts val="0"/>
              </a:spcAft>
              <a:buClr>
                <a:schemeClr val="dk1"/>
              </a:buClr>
              <a:buSzPts val="1700"/>
              <a:buNone/>
              <a:defRPr/>
            </a:lvl1pPr>
            <a:lvl2pPr lvl="1" algn="l">
              <a:spcBef>
                <a:spcPts val="720"/>
              </a:spcBef>
              <a:spcAft>
                <a:spcPts val="0"/>
              </a:spcAft>
              <a:buClr>
                <a:schemeClr val="dk1"/>
              </a:buClr>
              <a:buSzPts val="1800"/>
              <a:buChar char="–"/>
              <a:defRPr/>
            </a:lvl2pPr>
            <a:lvl3pPr lvl="2" algn="l">
              <a:spcBef>
                <a:spcPts val="720"/>
              </a:spcBef>
              <a:spcAft>
                <a:spcPts val="0"/>
              </a:spcAft>
              <a:buClr>
                <a:schemeClr val="dk1"/>
              </a:buClr>
              <a:buSzPts val="1800"/>
              <a:buChar char="–"/>
              <a:defRPr/>
            </a:lvl3pPr>
            <a:lvl4pPr lvl="3" algn="l">
              <a:spcBef>
                <a:spcPts val="720"/>
              </a:spcBef>
              <a:spcAft>
                <a:spcPts val="0"/>
              </a:spcAft>
              <a:buClr>
                <a:schemeClr val="dk1"/>
              </a:buClr>
              <a:buSzPts val="1800"/>
              <a:buChar char="–"/>
              <a:defRPr/>
            </a:lvl4pPr>
            <a:lvl5pPr lvl="4" algn="l">
              <a:spcBef>
                <a:spcPts val="720"/>
              </a:spcBef>
              <a:spcAft>
                <a:spcPts val="0"/>
              </a:spcAft>
              <a:buClr>
                <a:schemeClr val="dk1"/>
              </a:buClr>
              <a:buSzPts val="1800"/>
              <a:buChar char="–"/>
              <a:defRPr/>
            </a:lvl5pPr>
            <a:lvl6pPr lvl="5" algn="l">
              <a:spcBef>
                <a:spcPts val="720"/>
              </a:spcBef>
              <a:spcAft>
                <a:spcPts val="0"/>
              </a:spcAft>
              <a:buClr>
                <a:schemeClr val="dk1"/>
              </a:buClr>
              <a:buSzPts val="1800"/>
              <a:buChar char="–"/>
              <a:defRPr/>
            </a:lvl6pPr>
            <a:lvl7pPr lvl="6" algn="l">
              <a:spcBef>
                <a:spcPts val="720"/>
              </a:spcBef>
              <a:spcAft>
                <a:spcPts val="0"/>
              </a:spcAft>
              <a:buClr>
                <a:schemeClr val="dk1"/>
              </a:buClr>
              <a:buSzPts val="1800"/>
              <a:buChar char="–"/>
              <a:defRPr/>
            </a:lvl7pPr>
            <a:lvl8pPr lvl="7" algn="l">
              <a:spcBef>
                <a:spcPts val="720"/>
              </a:spcBef>
              <a:spcAft>
                <a:spcPts val="0"/>
              </a:spcAft>
              <a:buClr>
                <a:schemeClr val="dk1"/>
              </a:buClr>
              <a:buSzPts val="1800"/>
              <a:buChar char="–"/>
              <a:defRPr/>
            </a:lvl8pPr>
            <a:lvl9pPr lvl="8" algn="l">
              <a:spcBef>
                <a:spcPts val="720"/>
              </a:spcBef>
              <a:spcAft>
                <a:spcPts val="0"/>
              </a:spcAft>
              <a:buClr>
                <a:schemeClr val="dk1"/>
              </a:buClr>
              <a:buSzPts val="1800"/>
              <a:buChar char="–"/>
              <a:defRPr/>
            </a:lvl9pPr>
          </a:lstStyle>
          <a:p/>
        </p:txBody>
      </p:sp>
      <p:cxnSp>
        <p:nvCxnSpPr>
          <p:cNvPr id="15" name="Google Shape;15;p2"/>
          <p:cNvCxnSpPr/>
          <p:nvPr/>
        </p:nvCxnSpPr>
        <p:spPr>
          <a:xfrm>
            <a:off x="0" y="1125538"/>
            <a:ext cx="12192000" cy="0"/>
          </a:xfrm>
          <a:prstGeom prst="straightConnector1">
            <a:avLst/>
          </a:prstGeom>
          <a:noFill/>
          <a:ln cap="flat" cmpd="sng" w="15875">
            <a:solidFill>
              <a:srgbClr val="A3ADB7"/>
            </a:solidFill>
            <a:prstDash val="solid"/>
            <a:round/>
            <a:headEnd len="med" w="med" type="none"/>
            <a:tailEnd len="med" w="med" type="none"/>
          </a:ln>
        </p:spPr>
      </p:cxnSp>
      <p:sp>
        <p:nvSpPr>
          <p:cNvPr id="16" name="Google Shape;16;p2"/>
          <p:cNvSpPr txBox="1"/>
          <p:nvPr/>
        </p:nvSpPr>
        <p:spPr>
          <a:xfrm>
            <a:off x="911225" y="852488"/>
            <a:ext cx="7332600" cy="2271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Clr>
                <a:schemeClr val="dk1"/>
              </a:buClr>
              <a:buFont typeface="Arial"/>
              <a:buNone/>
            </a:pPr>
            <a:r>
              <a:rPr b="1" lang="en-US">
                <a:solidFill>
                  <a:schemeClr val="dk1"/>
                </a:solidFill>
              </a:rPr>
              <a:t>Department of Informatics / Communication Systems Group </a:t>
            </a:r>
            <a:endParaRPr b="1">
              <a:solidFill>
                <a:schemeClr val="dk1"/>
              </a:solidFill>
            </a:endParaRPr>
          </a:p>
          <a:p>
            <a:pPr indent="0" lvl="0" marL="0" rtl="0" algn="l">
              <a:spcBef>
                <a:spcPts val="0"/>
              </a:spcBef>
              <a:spcAft>
                <a:spcPts val="0"/>
              </a:spcAft>
              <a:buClr>
                <a:schemeClr val="dk1"/>
              </a:buClr>
              <a:buFont typeface="Arial"/>
              <a:buNone/>
            </a:pPr>
            <a:r>
              <a:t/>
            </a:r>
            <a:endParaRPr b="1">
              <a:solidFill>
                <a:schemeClr val="dk1"/>
              </a:solidFill>
            </a:endParaRPr>
          </a:p>
          <a:p>
            <a:pPr indent="0" lvl="0" marL="0" marR="0" rtl="0" algn="l">
              <a:spcBef>
                <a:spcPts val="0"/>
              </a:spcBef>
              <a:spcAft>
                <a:spcPts val="0"/>
              </a:spcAft>
              <a:buNone/>
            </a:pPr>
            <a:r>
              <a:t/>
            </a:r>
            <a:endParaRPr b="1">
              <a:solidFill>
                <a:schemeClr val="dk1"/>
              </a:solidFill>
            </a:endParaRPr>
          </a:p>
        </p:txBody>
      </p:sp>
      <p:pic>
        <p:nvPicPr>
          <p:cNvPr descr="uzh_logo_e_pos_grau_1mm" id="17" name="Google Shape;17;p2"/>
          <p:cNvPicPr preferRelativeResize="0"/>
          <p:nvPr/>
        </p:nvPicPr>
        <p:blipFill rotWithShape="1">
          <a:blip r:embed="rId2">
            <a:alphaModFix/>
          </a:blip>
          <a:srcRect b="0" l="0" r="0" t="0"/>
          <a:stretch/>
        </p:blipFill>
        <p:spPr>
          <a:xfrm>
            <a:off x="193344" y="142875"/>
            <a:ext cx="2027238" cy="684213"/>
          </a:xfrm>
          <a:prstGeom prst="rect">
            <a:avLst/>
          </a:prstGeom>
          <a:noFill/>
          <a:ln>
            <a:noFill/>
          </a:ln>
        </p:spPr>
      </p:pic>
      <p:sp>
        <p:nvSpPr>
          <p:cNvPr id="18" name="Google Shape;18;p2"/>
          <p:cNvSpPr txBox="1"/>
          <p:nvPr/>
        </p:nvSpPr>
        <p:spPr>
          <a:xfrm>
            <a:off x="2095725" y="6490725"/>
            <a:ext cx="739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Jan Kreischer</a:t>
            </a:r>
            <a:endParaRPr sz="1000"/>
          </a:p>
        </p:txBody>
      </p:sp>
      <p:sp>
        <p:nvSpPr>
          <p:cNvPr id="19" name="Google Shape;19;p2"/>
          <p:cNvSpPr txBox="1"/>
          <p:nvPr/>
        </p:nvSpPr>
        <p:spPr>
          <a:xfrm>
            <a:off x="758825" y="6490725"/>
            <a:ext cx="123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06.06</a:t>
            </a:r>
            <a:r>
              <a:rPr lang="en-US" sz="1000"/>
              <a:t>.2023</a:t>
            </a:r>
            <a:endParaRPr sz="1000"/>
          </a:p>
        </p:txBody>
      </p:sp>
      <p:sp>
        <p:nvSpPr>
          <p:cNvPr id="20" name="Google Shape;20;p2"/>
          <p:cNvSpPr txBox="1"/>
          <p:nvPr/>
        </p:nvSpPr>
        <p:spPr>
          <a:xfrm>
            <a:off x="9585000" y="6490725"/>
            <a:ext cx="12315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1000">
                <a:solidFill>
                  <a:schemeClr val="dk1"/>
                </a:solidFill>
              </a:rPr>
              <a:t>Page </a:t>
            </a:r>
            <a:fld id="{00000000-1234-1234-1234-123412341234}" type="slidenum">
              <a:rPr lang="en-US" sz="1000">
                <a:solidFill>
                  <a:schemeClr val="dk1"/>
                </a:solidFill>
              </a:rPr>
              <a:t>‹#›</a:t>
            </a:fld>
            <a:endParaRPr sz="1000"/>
          </a:p>
        </p:txBody>
      </p:sp>
    </p:spTree>
  </p:cSld>
  <p:clrMapOvr>
    <a:masterClrMapping/>
  </p:clrMapOvr>
  <p:extLst>
    <p:ext uri="{DCECCB84-F9BA-43D5-87BE-67443E8EF086}">
      <p15:sldGuideLst>
        <p15:guide id="1" orient="horz" pos="1253">
          <p15:clr>
            <a:srgbClr val="9FCC3B"/>
          </p15:clr>
        </p15:guide>
        <p15:guide id="2" orient="horz" pos="2160">
          <p15:clr>
            <a:srgbClr val="9FCC3B"/>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pitel">
  <p:cSld name="Kapitel">
    <p:spTree>
      <p:nvGrpSpPr>
        <p:cNvPr id="21" name="Shape 21"/>
        <p:cNvGrpSpPr/>
        <p:nvPr/>
      </p:nvGrpSpPr>
      <p:grpSpPr>
        <a:xfrm>
          <a:off x="0" y="0"/>
          <a:ext cx="0" cy="0"/>
          <a:chOff x="0" y="0"/>
          <a:chExt cx="0" cy="0"/>
        </a:xfrm>
      </p:grpSpPr>
      <p:sp>
        <p:nvSpPr>
          <p:cNvPr id="22" name="Google Shape;22;p3"/>
          <p:cNvSpPr/>
          <p:nvPr/>
        </p:nvSpPr>
        <p:spPr>
          <a:xfrm>
            <a:off x="0" y="0"/>
            <a:ext cx="12192000" cy="6858000"/>
          </a:xfrm>
          <a:prstGeom prst="rect">
            <a:avLst/>
          </a:prstGeom>
          <a:solidFill>
            <a:srgbClr val="A3ADB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911225" y="188913"/>
            <a:ext cx="10369550" cy="611795"/>
          </a:xfrm>
          <a:prstGeom prst="rect">
            <a:avLst/>
          </a:prstGeom>
          <a:noFill/>
          <a:ln>
            <a:noFill/>
          </a:ln>
        </p:spPr>
        <p:txBody>
          <a:bodyPr anchorCtr="0" anchor="t" bIns="0" lIns="0" spcFirstLastPara="1" rIns="0" wrap="square" tIns="360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 type="body"/>
          </p:nvPr>
        </p:nvSpPr>
        <p:spPr>
          <a:xfrm>
            <a:off x="911225" y="1125539"/>
            <a:ext cx="10369550" cy="4967288"/>
          </a:xfrm>
          <a:prstGeom prst="rect">
            <a:avLst/>
          </a:prstGeom>
          <a:noFill/>
          <a:ln>
            <a:noFill/>
          </a:ln>
        </p:spPr>
        <p:txBody>
          <a:bodyPr anchorCtr="0" anchor="t" bIns="0" lIns="0" spcFirstLastPara="1" rIns="0" wrap="square" tIns="0">
            <a:noAutofit/>
          </a:bodyPr>
          <a:lstStyle>
            <a:lvl1pPr indent="-342900" lvl="0" marL="457200" algn="l">
              <a:spcBef>
                <a:spcPts val="720"/>
              </a:spcBef>
              <a:spcAft>
                <a:spcPts val="0"/>
              </a:spcAft>
              <a:buClr>
                <a:schemeClr val="dk1"/>
              </a:buClr>
              <a:buSzPts val="1800"/>
              <a:buChar char="–"/>
              <a:defRPr/>
            </a:lvl1pPr>
            <a:lvl2pPr indent="-342900" lvl="1" marL="914400" algn="l">
              <a:spcBef>
                <a:spcPts val="720"/>
              </a:spcBef>
              <a:spcAft>
                <a:spcPts val="0"/>
              </a:spcAft>
              <a:buClr>
                <a:schemeClr val="dk1"/>
              </a:buClr>
              <a:buSzPts val="1800"/>
              <a:buChar char="–"/>
              <a:defRPr/>
            </a:lvl2pPr>
            <a:lvl3pPr indent="-342900" lvl="2" marL="1371600" algn="l">
              <a:spcBef>
                <a:spcPts val="720"/>
              </a:spcBef>
              <a:spcAft>
                <a:spcPts val="0"/>
              </a:spcAft>
              <a:buClr>
                <a:schemeClr val="dk1"/>
              </a:buClr>
              <a:buSzPts val="1800"/>
              <a:buChar char="–"/>
              <a:defRPr/>
            </a:lvl3pPr>
            <a:lvl4pPr indent="-342900" lvl="3" marL="1828800" algn="l">
              <a:spcBef>
                <a:spcPts val="720"/>
              </a:spcBef>
              <a:spcAft>
                <a:spcPts val="0"/>
              </a:spcAft>
              <a:buClr>
                <a:schemeClr val="dk1"/>
              </a:buClr>
              <a:buSzPts val="1800"/>
              <a:buChar char="–"/>
              <a:defRPr/>
            </a:lvl4pPr>
            <a:lvl5pPr indent="-342900" lvl="4" marL="2286000" algn="l">
              <a:spcBef>
                <a:spcPts val="720"/>
              </a:spcBef>
              <a:spcAft>
                <a:spcPts val="0"/>
              </a:spcAft>
              <a:buClr>
                <a:schemeClr val="dk1"/>
              </a:buClr>
              <a:buSzPts val="1800"/>
              <a:buChar char="–"/>
              <a:defRPr/>
            </a:lvl5pPr>
            <a:lvl6pPr indent="-342900" lvl="5" marL="2743200" algn="l">
              <a:spcBef>
                <a:spcPts val="720"/>
              </a:spcBef>
              <a:spcAft>
                <a:spcPts val="0"/>
              </a:spcAft>
              <a:buClr>
                <a:schemeClr val="dk1"/>
              </a:buClr>
              <a:buSzPts val="1800"/>
              <a:buChar char="–"/>
              <a:defRPr/>
            </a:lvl6pPr>
            <a:lvl7pPr indent="-342900" lvl="6" marL="3200400" algn="l">
              <a:spcBef>
                <a:spcPts val="720"/>
              </a:spcBef>
              <a:spcAft>
                <a:spcPts val="0"/>
              </a:spcAft>
              <a:buClr>
                <a:schemeClr val="dk1"/>
              </a:buClr>
              <a:buSzPts val="1800"/>
              <a:buChar char="–"/>
              <a:defRPr/>
            </a:lvl7pPr>
            <a:lvl8pPr indent="-342900" lvl="7" marL="3657600" algn="l">
              <a:spcBef>
                <a:spcPts val="720"/>
              </a:spcBef>
              <a:spcAft>
                <a:spcPts val="0"/>
              </a:spcAft>
              <a:buClr>
                <a:schemeClr val="dk1"/>
              </a:buClr>
              <a:buSzPts val="1800"/>
              <a:buChar char="–"/>
              <a:defRPr/>
            </a:lvl8pPr>
            <a:lvl9pPr indent="-342900" lvl="8" marL="4114800" algn="l">
              <a:spcBef>
                <a:spcPts val="720"/>
              </a:spcBef>
              <a:spcAft>
                <a:spcPts val="0"/>
              </a:spcAft>
              <a:buClr>
                <a:schemeClr val="dk1"/>
              </a:buClr>
              <a:buSzPts val="1800"/>
              <a:buChar char="–"/>
              <a:defRPr/>
            </a:lvl9pPr>
          </a:lstStyle>
          <a:p/>
        </p:txBody>
      </p:sp>
      <p:sp>
        <p:nvSpPr>
          <p:cNvPr id="27" name="Google Shape;27;p4"/>
          <p:cNvSpPr txBox="1"/>
          <p:nvPr/>
        </p:nvSpPr>
        <p:spPr>
          <a:xfrm>
            <a:off x="2095725" y="6490725"/>
            <a:ext cx="739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Jan Kreischer</a:t>
            </a:r>
            <a:endParaRPr sz="1000"/>
          </a:p>
        </p:txBody>
      </p:sp>
      <p:sp>
        <p:nvSpPr>
          <p:cNvPr id="28" name="Google Shape;28;p4"/>
          <p:cNvSpPr txBox="1"/>
          <p:nvPr/>
        </p:nvSpPr>
        <p:spPr>
          <a:xfrm>
            <a:off x="758825" y="6490725"/>
            <a:ext cx="123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000">
                <a:solidFill>
                  <a:schemeClr val="dk1"/>
                </a:solidFill>
              </a:rPr>
              <a:t>06.06.2023</a:t>
            </a:r>
            <a:endParaRPr sz="1000"/>
          </a:p>
        </p:txBody>
      </p:sp>
      <p:sp>
        <p:nvSpPr>
          <p:cNvPr id="29" name="Google Shape;29;p4"/>
          <p:cNvSpPr txBox="1"/>
          <p:nvPr/>
        </p:nvSpPr>
        <p:spPr>
          <a:xfrm>
            <a:off x="9585000" y="6490725"/>
            <a:ext cx="12315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1000">
                <a:solidFill>
                  <a:schemeClr val="dk1"/>
                </a:solidFill>
              </a:rPr>
              <a:t>Page </a:t>
            </a:r>
            <a:fld id="{00000000-1234-1234-1234-123412341234}" type="slidenum">
              <a:rPr lang="en-US" sz="1000">
                <a:solidFill>
                  <a:schemeClr val="dk1"/>
                </a:solidFill>
              </a:rPr>
              <a:t>‹#›</a:t>
            </a:fld>
            <a:endParaRPr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Spalten">
  <p:cSld name="2 Spalten">
    <p:spTree>
      <p:nvGrpSpPr>
        <p:cNvPr id="30" name="Shape 30"/>
        <p:cNvGrpSpPr/>
        <p:nvPr/>
      </p:nvGrpSpPr>
      <p:grpSpPr>
        <a:xfrm>
          <a:off x="0" y="0"/>
          <a:ext cx="0" cy="0"/>
          <a:chOff x="0" y="0"/>
          <a:chExt cx="0" cy="0"/>
        </a:xfrm>
      </p:grpSpPr>
      <p:sp>
        <p:nvSpPr>
          <p:cNvPr id="31" name="Google Shape;31;p5"/>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911225" y="1125539"/>
            <a:ext cx="5005388" cy="4967288"/>
          </a:xfrm>
          <a:prstGeom prst="rect">
            <a:avLst/>
          </a:prstGeom>
          <a:noFill/>
          <a:ln>
            <a:noFill/>
          </a:ln>
        </p:spPr>
        <p:txBody>
          <a:bodyPr anchorCtr="0" anchor="t" bIns="0" lIns="0" spcFirstLastPara="1" rIns="0" wrap="square" tIns="0">
            <a:noAutofit/>
          </a:bodyPr>
          <a:lstStyle>
            <a:lvl1pPr indent="-342900" lvl="0" marL="457200" algn="l">
              <a:spcBef>
                <a:spcPts val="720"/>
              </a:spcBef>
              <a:spcAft>
                <a:spcPts val="0"/>
              </a:spcAft>
              <a:buClr>
                <a:schemeClr val="dk1"/>
              </a:buClr>
              <a:buSzPts val="1800"/>
              <a:buChar char="–"/>
              <a:defRPr/>
            </a:lvl1pPr>
            <a:lvl2pPr indent="-342900" lvl="1" marL="914400" algn="l">
              <a:spcBef>
                <a:spcPts val="720"/>
              </a:spcBef>
              <a:spcAft>
                <a:spcPts val="0"/>
              </a:spcAft>
              <a:buClr>
                <a:schemeClr val="dk1"/>
              </a:buClr>
              <a:buSzPts val="1800"/>
              <a:buChar char="–"/>
              <a:defRPr/>
            </a:lvl2pPr>
            <a:lvl3pPr indent="-342900" lvl="2" marL="1371600" algn="l">
              <a:spcBef>
                <a:spcPts val="720"/>
              </a:spcBef>
              <a:spcAft>
                <a:spcPts val="0"/>
              </a:spcAft>
              <a:buClr>
                <a:schemeClr val="dk1"/>
              </a:buClr>
              <a:buSzPts val="1800"/>
              <a:buChar char="–"/>
              <a:defRPr/>
            </a:lvl3pPr>
            <a:lvl4pPr indent="-342900" lvl="3" marL="1828800" algn="l">
              <a:spcBef>
                <a:spcPts val="720"/>
              </a:spcBef>
              <a:spcAft>
                <a:spcPts val="0"/>
              </a:spcAft>
              <a:buClr>
                <a:schemeClr val="dk1"/>
              </a:buClr>
              <a:buSzPts val="1800"/>
              <a:buChar char="–"/>
              <a:defRPr/>
            </a:lvl4pPr>
            <a:lvl5pPr indent="-342900" lvl="4" marL="2286000" algn="l">
              <a:spcBef>
                <a:spcPts val="720"/>
              </a:spcBef>
              <a:spcAft>
                <a:spcPts val="0"/>
              </a:spcAft>
              <a:buClr>
                <a:schemeClr val="dk1"/>
              </a:buClr>
              <a:buSzPts val="1800"/>
              <a:buChar char="–"/>
              <a:defRPr/>
            </a:lvl5pPr>
            <a:lvl6pPr indent="-342900" lvl="5" marL="2743200" algn="l">
              <a:spcBef>
                <a:spcPts val="720"/>
              </a:spcBef>
              <a:spcAft>
                <a:spcPts val="0"/>
              </a:spcAft>
              <a:buClr>
                <a:schemeClr val="dk1"/>
              </a:buClr>
              <a:buSzPts val="1800"/>
              <a:buChar char="–"/>
              <a:defRPr/>
            </a:lvl6pPr>
            <a:lvl7pPr indent="-342900" lvl="6" marL="3200400" algn="l">
              <a:spcBef>
                <a:spcPts val="720"/>
              </a:spcBef>
              <a:spcAft>
                <a:spcPts val="0"/>
              </a:spcAft>
              <a:buClr>
                <a:schemeClr val="dk1"/>
              </a:buClr>
              <a:buSzPts val="1800"/>
              <a:buChar char="–"/>
              <a:defRPr/>
            </a:lvl7pPr>
            <a:lvl8pPr indent="-342900" lvl="7" marL="3657600" algn="l">
              <a:spcBef>
                <a:spcPts val="720"/>
              </a:spcBef>
              <a:spcAft>
                <a:spcPts val="0"/>
              </a:spcAft>
              <a:buClr>
                <a:schemeClr val="dk1"/>
              </a:buClr>
              <a:buSzPts val="1800"/>
              <a:buChar char="–"/>
              <a:defRPr/>
            </a:lvl8pPr>
            <a:lvl9pPr indent="-342900" lvl="8" marL="4114800" algn="l">
              <a:spcBef>
                <a:spcPts val="720"/>
              </a:spcBef>
              <a:spcAft>
                <a:spcPts val="0"/>
              </a:spcAft>
              <a:buClr>
                <a:schemeClr val="dk1"/>
              </a:buClr>
              <a:buSzPts val="1800"/>
              <a:buChar char="–"/>
              <a:defRPr/>
            </a:lvl9pPr>
          </a:lstStyle>
          <a:p/>
        </p:txBody>
      </p:sp>
      <p:sp>
        <p:nvSpPr>
          <p:cNvPr id="33" name="Google Shape;33;p5"/>
          <p:cNvSpPr txBox="1"/>
          <p:nvPr>
            <p:ph idx="2" type="body"/>
          </p:nvPr>
        </p:nvSpPr>
        <p:spPr>
          <a:xfrm>
            <a:off x="6291040" y="1125539"/>
            <a:ext cx="5005388" cy="4967288"/>
          </a:xfrm>
          <a:prstGeom prst="rect">
            <a:avLst/>
          </a:prstGeom>
          <a:noFill/>
          <a:ln>
            <a:noFill/>
          </a:ln>
        </p:spPr>
        <p:txBody>
          <a:bodyPr anchorCtr="0" anchor="t" bIns="0" lIns="0" spcFirstLastPara="1" rIns="0" wrap="square" tIns="0">
            <a:noAutofit/>
          </a:bodyPr>
          <a:lstStyle>
            <a:lvl1pPr indent="-342900" lvl="0" marL="457200" algn="l">
              <a:spcBef>
                <a:spcPts val="720"/>
              </a:spcBef>
              <a:spcAft>
                <a:spcPts val="0"/>
              </a:spcAft>
              <a:buClr>
                <a:schemeClr val="dk1"/>
              </a:buClr>
              <a:buSzPts val="1800"/>
              <a:buChar char="–"/>
              <a:defRPr/>
            </a:lvl1pPr>
            <a:lvl2pPr indent="-342900" lvl="1" marL="914400" algn="l">
              <a:spcBef>
                <a:spcPts val="720"/>
              </a:spcBef>
              <a:spcAft>
                <a:spcPts val="0"/>
              </a:spcAft>
              <a:buClr>
                <a:schemeClr val="dk1"/>
              </a:buClr>
              <a:buSzPts val="1800"/>
              <a:buChar char="–"/>
              <a:defRPr/>
            </a:lvl2pPr>
            <a:lvl3pPr indent="-342900" lvl="2" marL="1371600" algn="l">
              <a:spcBef>
                <a:spcPts val="720"/>
              </a:spcBef>
              <a:spcAft>
                <a:spcPts val="0"/>
              </a:spcAft>
              <a:buClr>
                <a:schemeClr val="dk1"/>
              </a:buClr>
              <a:buSzPts val="1800"/>
              <a:buChar char="–"/>
              <a:defRPr/>
            </a:lvl3pPr>
            <a:lvl4pPr indent="-342900" lvl="3" marL="1828800" algn="l">
              <a:spcBef>
                <a:spcPts val="720"/>
              </a:spcBef>
              <a:spcAft>
                <a:spcPts val="0"/>
              </a:spcAft>
              <a:buClr>
                <a:schemeClr val="dk1"/>
              </a:buClr>
              <a:buSzPts val="1800"/>
              <a:buChar char="–"/>
              <a:defRPr/>
            </a:lvl4pPr>
            <a:lvl5pPr indent="-342900" lvl="4" marL="2286000" algn="l">
              <a:spcBef>
                <a:spcPts val="720"/>
              </a:spcBef>
              <a:spcAft>
                <a:spcPts val="0"/>
              </a:spcAft>
              <a:buClr>
                <a:schemeClr val="dk1"/>
              </a:buClr>
              <a:buSzPts val="1800"/>
              <a:buChar char="–"/>
              <a:defRPr/>
            </a:lvl5pPr>
            <a:lvl6pPr indent="-342900" lvl="5" marL="2743200" algn="l">
              <a:spcBef>
                <a:spcPts val="720"/>
              </a:spcBef>
              <a:spcAft>
                <a:spcPts val="0"/>
              </a:spcAft>
              <a:buClr>
                <a:schemeClr val="dk1"/>
              </a:buClr>
              <a:buSzPts val="1800"/>
              <a:buChar char="–"/>
              <a:defRPr/>
            </a:lvl6pPr>
            <a:lvl7pPr indent="-342900" lvl="6" marL="3200400" algn="l">
              <a:spcBef>
                <a:spcPts val="720"/>
              </a:spcBef>
              <a:spcAft>
                <a:spcPts val="0"/>
              </a:spcAft>
              <a:buClr>
                <a:schemeClr val="dk1"/>
              </a:buClr>
              <a:buSzPts val="1800"/>
              <a:buChar char="–"/>
              <a:defRPr/>
            </a:lvl7pPr>
            <a:lvl8pPr indent="-342900" lvl="7" marL="3657600" algn="l">
              <a:spcBef>
                <a:spcPts val="720"/>
              </a:spcBef>
              <a:spcAft>
                <a:spcPts val="0"/>
              </a:spcAft>
              <a:buClr>
                <a:schemeClr val="dk1"/>
              </a:buClr>
              <a:buSzPts val="1800"/>
              <a:buChar char="–"/>
              <a:defRPr/>
            </a:lvl8pPr>
            <a:lvl9pPr indent="-342900" lvl="8" marL="4114800" algn="l">
              <a:spcBef>
                <a:spcPts val="720"/>
              </a:spcBef>
              <a:spcAft>
                <a:spcPts val="0"/>
              </a:spcAft>
              <a:buClr>
                <a:schemeClr val="dk1"/>
              </a:buClr>
              <a:buSzPts val="1800"/>
              <a:buChar char="–"/>
              <a:defRPr/>
            </a:lvl9pPr>
          </a:lstStyle>
          <a:p/>
        </p:txBody>
      </p:sp>
      <p:sp>
        <p:nvSpPr>
          <p:cNvPr id="34" name="Google Shape;34;p5"/>
          <p:cNvSpPr txBox="1"/>
          <p:nvPr/>
        </p:nvSpPr>
        <p:spPr>
          <a:xfrm>
            <a:off x="2095725" y="6490725"/>
            <a:ext cx="739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Jan Kreischer</a:t>
            </a:r>
            <a:endParaRPr sz="1000"/>
          </a:p>
        </p:txBody>
      </p:sp>
      <p:sp>
        <p:nvSpPr>
          <p:cNvPr id="35" name="Google Shape;35;p5"/>
          <p:cNvSpPr txBox="1"/>
          <p:nvPr/>
        </p:nvSpPr>
        <p:spPr>
          <a:xfrm>
            <a:off x="758825" y="6490725"/>
            <a:ext cx="123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000">
                <a:solidFill>
                  <a:schemeClr val="dk1"/>
                </a:solidFill>
              </a:rPr>
              <a:t>06.06.2023</a:t>
            </a:r>
            <a:endParaRPr sz="1000"/>
          </a:p>
        </p:txBody>
      </p:sp>
      <p:sp>
        <p:nvSpPr>
          <p:cNvPr id="36" name="Google Shape;36;p5"/>
          <p:cNvSpPr txBox="1"/>
          <p:nvPr/>
        </p:nvSpPr>
        <p:spPr>
          <a:xfrm>
            <a:off x="9585000" y="6490725"/>
            <a:ext cx="12315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1000">
                <a:solidFill>
                  <a:schemeClr val="dk1"/>
                </a:solidFill>
              </a:rPr>
              <a:t>Page </a:t>
            </a:r>
            <a:fld id="{00000000-1234-1234-1234-123412341234}" type="slidenum">
              <a:rPr lang="en-US" sz="1000">
                <a:solidFill>
                  <a:schemeClr val="dk1"/>
                </a:solidFill>
              </a:rPr>
              <a:t>‹#›</a:t>
            </a:fld>
            <a:endParaRPr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showMasterSp="0">
  <p:cSld name="Bild">
    <p:spTree>
      <p:nvGrpSpPr>
        <p:cNvPr id="37" name="Shape 37"/>
        <p:cNvGrpSpPr/>
        <p:nvPr/>
      </p:nvGrpSpPr>
      <p:grpSpPr>
        <a:xfrm>
          <a:off x="0" y="0"/>
          <a:ext cx="0" cy="0"/>
          <a:chOff x="0" y="0"/>
          <a:chExt cx="0" cy="0"/>
        </a:xfrm>
      </p:grpSpPr>
      <p:sp>
        <p:nvSpPr>
          <p:cNvPr id="38" name="Google Shape;38;p6"/>
          <p:cNvSpPr/>
          <p:nvPr>
            <p:ph idx="2" type="pic"/>
          </p:nvPr>
        </p:nvSpPr>
        <p:spPr>
          <a:xfrm>
            <a:off x="192089" y="188912"/>
            <a:ext cx="11807824" cy="6480175"/>
          </a:xfrm>
          <a:prstGeom prst="rect">
            <a:avLst/>
          </a:prstGeom>
          <a:noFill/>
          <a:ln>
            <a:noFill/>
          </a:ln>
        </p:spPr>
      </p:sp>
    </p:spTree>
  </p:cSld>
  <p:clrMapOvr>
    <a:masterClrMapping/>
  </p:clrMapOvr>
  <p:extLst>
    <p:ext uri="{DCECCB84-F9BA-43D5-87BE-67443E8EF086}">
      <p15:sldGuideLst>
        <p15:guide id="1" pos="121">
          <p15:clr>
            <a:srgbClr val="9FCC3B"/>
          </p15:clr>
        </p15:guide>
        <p15:guide id="2" pos="7559">
          <p15:clr>
            <a:srgbClr val="9FCC3B"/>
          </p15:clr>
        </p15:guide>
        <p15:guide id="3" orient="horz" pos="119">
          <p15:clr>
            <a:srgbClr val="9FCC3B"/>
          </p15:clr>
        </p15:guide>
        <p15:guide id="4" orient="horz" pos="4201">
          <p15:clr>
            <a:srgbClr val="9FCC3B"/>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9" name="Shape 39"/>
        <p:cNvGrpSpPr/>
        <p:nvPr/>
      </p:nvGrpSpPr>
      <p:grpSpPr>
        <a:xfrm>
          <a:off x="0" y="0"/>
          <a:ext cx="0" cy="0"/>
          <a:chOff x="0" y="0"/>
          <a:chExt cx="0" cy="0"/>
        </a:xfrm>
      </p:grpSpPr>
      <p:sp>
        <p:nvSpPr>
          <p:cNvPr id="40" name="Google Shape;40;p7"/>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nvSpPr>
        <p:spPr>
          <a:xfrm>
            <a:off x="2095725" y="6490725"/>
            <a:ext cx="739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Jan Kreischer</a:t>
            </a:r>
            <a:endParaRPr sz="1000"/>
          </a:p>
        </p:txBody>
      </p:sp>
      <p:sp>
        <p:nvSpPr>
          <p:cNvPr id="42" name="Google Shape;42;p7"/>
          <p:cNvSpPr txBox="1"/>
          <p:nvPr/>
        </p:nvSpPr>
        <p:spPr>
          <a:xfrm>
            <a:off x="758825" y="6490725"/>
            <a:ext cx="123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06.06.</a:t>
            </a:r>
            <a:r>
              <a:rPr lang="en-US" sz="1000"/>
              <a:t>2023</a:t>
            </a:r>
            <a:endParaRPr sz="1000"/>
          </a:p>
        </p:txBody>
      </p:sp>
      <p:sp>
        <p:nvSpPr>
          <p:cNvPr id="43" name="Google Shape;43;p7"/>
          <p:cNvSpPr txBox="1"/>
          <p:nvPr/>
        </p:nvSpPr>
        <p:spPr>
          <a:xfrm>
            <a:off x="9585000" y="6490725"/>
            <a:ext cx="12315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1000">
                <a:solidFill>
                  <a:schemeClr val="dk1"/>
                </a:solidFill>
              </a:rPr>
              <a:t>Page </a:t>
            </a:r>
            <a:fld id="{00000000-1234-1234-1234-123412341234}" type="slidenum">
              <a:rPr lang="en-US" sz="1000">
                <a:solidFill>
                  <a:schemeClr val="dk1"/>
                </a:solidFill>
              </a:rPr>
              <a:t>‹#›</a:t>
            </a:fld>
            <a:endParaRPr sz="10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44" name="Shape 44"/>
        <p:cNvGrpSpPr/>
        <p:nvPr/>
      </p:nvGrpSpPr>
      <p:grpSpPr>
        <a:xfrm>
          <a:off x="0" y="0"/>
          <a:ext cx="0" cy="0"/>
          <a:chOff x="0" y="0"/>
          <a:chExt cx="0" cy="0"/>
        </a:xfrm>
      </p:grpSpPr>
      <p:sp>
        <p:nvSpPr>
          <p:cNvPr id="45" name="Google Shape;45;p8"/>
          <p:cNvSpPr txBox="1"/>
          <p:nvPr/>
        </p:nvSpPr>
        <p:spPr>
          <a:xfrm>
            <a:off x="2095725" y="6490725"/>
            <a:ext cx="739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Jan Kreischer</a:t>
            </a:r>
            <a:endParaRPr sz="1000"/>
          </a:p>
        </p:txBody>
      </p:sp>
      <p:sp>
        <p:nvSpPr>
          <p:cNvPr id="46" name="Google Shape;46;p8"/>
          <p:cNvSpPr txBox="1"/>
          <p:nvPr/>
        </p:nvSpPr>
        <p:spPr>
          <a:xfrm>
            <a:off x="758825" y="6490725"/>
            <a:ext cx="123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000">
                <a:solidFill>
                  <a:schemeClr val="dk1"/>
                </a:solidFill>
              </a:rPr>
              <a:t>06.06.2023</a:t>
            </a:r>
            <a:endParaRPr sz="1000"/>
          </a:p>
        </p:txBody>
      </p:sp>
      <p:sp>
        <p:nvSpPr>
          <p:cNvPr id="47" name="Google Shape;47;p8"/>
          <p:cNvSpPr txBox="1"/>
          <p:nvPr/>
        </p:nvSpPr>
        <p:spPr>
          <a:xfrm>
            <a:off x="9585000" y="6490725"/>
            <a:ext cx="12315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1000">
                <a:solidFill>
                  <a:schemeClr val="dk1"/>
                </a:solidFill>
              </a:rPr>
              <a:t>Page </a:t>
            </a:r>
            <a:fld id="{00000000-1234-1234-1234-123412341234}" type="slidenum">
              <a:rPr lang="en-US" sz="1000">
                <a:solidFill>
                  <a:schemeClr val="dk1"/>
                </a:solidFill>
              </a:rPr>
              <a:t>‹#›</a:t>
            </a:fld>
            <a:endParaRPr sz="10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8" name="Shape 48"/>
        <p:cNvGrpSpPr/>
        <p:nvPr/>
      </p:nvGrpSpPr>
      <p:grpSpPr>
        <a:xfrm>
          <a:off x="0" y="0"/>
          <a:ext cx="0" cy="0"/>
          <a:chOff x="0" y="0"/>
          <a:chExt cx="0" cy="0"/>
        </a:xfrm>
      </p:grpSpPr>
      <p:sp>
        <p:nvSpPr>
          <p:cNvPr id="49" name="Google Shape;49;p9"/>
          <p:cNvSpPr txBox="1"/>
          <p:nvPr>
            <p:ph type="title"/>
          </p:nvPr>
        </p:nvSpPr>
        <p:spPr>
          <a:xfrm>
            <a:off x="1841667" y="1194816"/>
            <a:ext cx="5171100" cy="5808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700"/>
              <a:buNone/>
              <a:defRPr/>
            </a:lvl2pPr>
            <a:lvl3pPr lvl="2" rtl="0" algn="l">
              <a:lnSpc>
                <a:spcPct val="100000"/>
              </a:lnSpc>
              <a:spcBef>
                <a:spcPts val="0"/>
              </a:spcBef>
              <a:spcAft>
                <a:spcPts val="0"/>
              </a:spcAft>
              <a:buSzPts val="2700"/>
              <a:buNone/>
              <a:defRPr/>
            </a:lvl3pPr>
            <a:lvl4pPr lvl="3" rtl="0" algn="l">
              <a:lnSpc>
                <a:spcPct val="100000"/>
              </a:lnSpc>
              <a:spcBef>
                <a:spcPts val="0"/>
              </a:spcBef>
              <a:spcAft>
                <a:spcPts val="0"/>
              </a:spcAft>
              <a:buSzPts val="2700"/>
              <a:buNone/>
              <a:defRPr/>
            </a:lvl4pPr>
            <a:lvl5pPr lvl="4" rtl="0" algn="l">
              <a:lnSpc>
                <a:spcPct val="100000"/>
              </a:lnSpc>
              <a:spcBef>
                <a:spcPts val="0"/>
              </a:spcBef>
              <a:spcAft>
                <a:spcPts val="0"/>
              </a:spcAft>
              <a:buSzPts val="2700"/>
              <a:buNone/>
              <a:defRPr/>
            </a:lvl5pPr>
            <a:lvl6pPr lvl="5" rtl="0" algn="l">
              <a:lnSpc>
                <a:spcPct val="100000"/>
              </a:lnSpc>
              <a:spcBef>
                <a:spcPts val="0"/>
              </a:spcBef>
              <a:spcAft>
                <a:spcPts val="0"/>
              </a:spcAft>
              <a:buSzPts val="2700"/>
              <a:buNone/>
              <a:defRPr/>
            </a:lvl6pPr>
            <a:lvl7pPr lvl="6" rtl="0" algn="l">
              <a:lnSpc>
                <a:spcPct val="100000"/>
              </a:lnSpc>
              <a:spcBef>
                <a:spcPts val="0"/>
              </a:spcBef>
              <a:spcAft>
                <a:spcPts val="0"/>
              </a:spcAft>
              <a:buSzPts val="2700"/>
              <a:buNone/>
              <a:defRPr/>
            </a:lvl7pPr>
            <a:lvl8pPr lvl="7" rtl="0" algn="l">
              <a:lnSpc>
                <a:spcPct val="100000"/>
              </a:lnSpc>
              <a:spcBef>
                <a:spcPts val="0"/>
              </a:spcBef>
              <a:spcAft>
                <a:spcPts val="0"/>
              </a:spcAft>
              <a:buSzPts val="2700"/>
              <a:buNone/>
              <a:defRPr/>
            </a:lvl8pPr>
            <a:lvl9pPr lvl="8" rtl="0" algn="l">
              <a:lnSpc>
                <a:spcPct val="100000"/>
              </a:lnSpc>
              <a:spcBef>
                <a:spcPts val="0"/>
              </a:spcBef>
              <a:spcAft>
                <a:spcPts val="0"/>
              </a:spcAft>
              <a:buSzPts val="2700"/>
              <a:buNone/>
              <a:defRPr/>
            </a:lvl9pPr>
          </a:lstStyle>
          <a:p/>
        </p:txBody>
      </p:sp>
      <p:sp>
        <p:nvSpPr>
          <p:cNvPr id="50" name="Google Shape;50;p9"/>
          <p:cNvSpPr txBox="1"/>
          <p:nvPr>
            <p:ph idx="1" type="body"/>
          </p:nvPr>
        </p:nvSpPr>
        <p:spPr>
          <a:xfrm>
            <a:off x="1841667" y="2158267"/>
            <a:ext cx="4567200" cy="4308000"/>
          </a:xfrm>
          <a:prstGeom prst="rect">
            <a:avLst/>
          </a:prstGeom>
          <a:noFill/>
          <a:ln>
            <a:noFill/>
          </a:ln>
        </p:spPr>
        <p:txBody>
          <a:bodyPr anchorCtr="0" anchor="t" bIns="121900" lIns="121900" spcFirstLastPara="1" rIns="121900" wrap="square" tIns="121900">
            <a:noAutofit/>
          </a:bodyPr>
          <a:lstStyle>
            <a:lvl1pPr indent="-400050" lvl="0" marL="457200" rtl="0" algn="l">
              <a:lnSpc>
                <a:spcPct val="100000"/>
              </a:lnSpc>
              <a:spcBef>
                <a:spcPts val="800"/>
              </a:spcBef>
              <a:spcAft>
                <a:spcPts val="0"/>
              </a:spcAft>
              <a:buSzPts val="2700"/>
              <a:buChar char="◉"/>
              <a:defRPr sz="2700"/>
            </a:lvl1pPr>
            <a:lvl2pPr indent="-400050" lvl="1" marL="914400" rtl="0" algn="l">
              <a:lnSpc>
                <a:spcPct val="100000"/>
              </a:lnSpc>
              <a:spcBef>
                <a:spcPts val="0"/>
              </a:spcBef>
              <a:spcAft>
                <a:spcPts val="0"/>
              </a:spcAft>
              <a:buSzPts val="2700"/>
              <a:buChar char="○"/>
              <a:defRPr/>
            </a:lvl2pPr>
            <a:lvl3pPr indent="-400050" lvl="2" marL="1371600" rtl="0" algn="l">
              <a:lnSpc>
                <a:spcPct val="100000"/>
              </a:lnSpc>
              <a:spcBef>
                <a:spcPts val="0"/>
              </a:spcBef>
              <a:spcAft>
                <a:spcPts val="0"/>
              </a:spcAft>
              <a:buSzPts val="2700"/>
              <a:buChar char="■"/>
              <a:defRPr/>
            </a:lvl3pPr>
            <a:lvl4pPr indent="-400050" lvl="3" marL="1828800" rtl="0" algn="l">
              <a:lnSpc>
                <a:spcPct val="100000"/>
              </a:lnSpc>
              <a:spcBef>
                <a:spcPts val="0"/>
              </a:spcBef>
              <a:spcAft>
                <a:spcPts val="0"/>
              </a:spcAft>
              <a:buSzPts val="2700"/>
              <a:buChar char="●"/>
              <a:defRPr sz="2700"/>
            </a:lvl4pPr>
            <a:lvl5pPr indent="-400050" lvl="4" marL="2286000" rtl="0" algn="l">
              <a:lnSpc>
                <a:spcPct val="100000"/>
              </a:lnSpc>
              <a:spcBef>
                <a:spcPts val="0"/>
              </a:spcBef>
              <a:spcAft>
                <a:spcPts val="0"/>
              </a:spcAft>
              <a:buSzPts val="2700"/>
              <a:buChar char="○"/>
              <a:defRPr sz="2700"/>
            </a:lvl5pPr>
            <a:lvl6pPr indent="-400050" lvl="5" marL="2743200" rtl="0" algn="l">
              <a:lnSpc>
                <a:spcPct val="100000"/>
              </a:lnSpc>
              <a:spcBef>
                <a:spcPts val="0"/>
              </a:spcBef>
              <a:spcAft>
                <a:spcPts val="0"/>
              </a:spcAft>
              <a:buSzPts val="2700"/>
              <a:buChar char="■"/>
              <a:defRPr sz="2700"/>
            </a:lvl6pPr>
            <a:lvl7pPr indent="-400050" lvl="6" marL="3200400" rtl="0" algn="l">
              <a:lnSpc>
                <a:spcPct val="100000"/>
              </a:lnSpc>
              <a:spcBef>
                <a:spcPts val="0"/>
              </a:spcBef>
              <a:spcAft>
                <a:spcPts val="0"/>
              </a:spcAft>
              <a:buSzPts val="2700"/>
              <a:buChar char="●"/>
              <a:defRPr sz="2700"/>
            </a:lvl7pPr>
            <a:lvl8pPr indent="-400050" lvl="7" marL="3657600" rtl="0" algn="l">
              <a:lnSpc>
                <a:spcPct val="100000"/>
              </a:lnSpc>
              <a:spcBef>
                <a:spcPts val="0"/>
              </a:spcBef>
              <a:spcAft>
                <a:spcPts val="0"/>
              </a:spcAft>
              <a:buSzPts val="2700"/>
              <a:buChar char="○"/>
              <a:defRPr sz="2700"/>
            </a:lvl8pPr>
            <a:lvl9pPr indent="-400050" lvl="8" marL="4114800" rtl="0" algn="l">
              <a:lnSpc>
                <a:spcPct val="100000"/>
              </a:lnSpc>
              <a:spcBef>
                <a:spcPts val="0"/>
              </a:spcBef>
              <a:spcAft>
                <a:spcPts val="0"/>
              </a:spcAft>
              <a:buSzPts val="2700"/>
              <a:buChar char="■"/>
              <a:defRPr sz="2700"/>
            </a:lvl9pPr>
          </a:lstStyle>
          <a:p/>
        </p:txBody>
      </p:sp>
      <p:sp>
        <p:nvSpPr>
          <p:cNvPr id="51" name="Google Shape;51;p9"/>
          <p:cNvSpPr txBox="1"/>
          <p:nvPr>
            <p:ph idx="2" type="body"/>
          </p:nvPr>
        </p:nvSpPr>
        <p:spPr>
          <a:xfrm>
            <a:off x="6683888" y="2158267"/>
            <a:ext cx="4567200" cy="4308000"/>
          </a:xfrm>
          <a:prstGeom prst="rect">
            <a:avLst/>
          </a:prstGeom>
          <a:noFill/>
          <a:ln>
            <a:noFill/>
          </a:ln>
        </p:spPr>
        <p:txBody>
          <a:bodyPr anchorCtr="0" anchor="t" bIns="121900" lIns="121900" spcFirstLastPara="1" rIns="121900" wrap="square" tIns="121900">
            <a:noAutofit/>
          </a:bodyPr>
          <a:lstStyle>
            <a:lvl1pPr indent="-400050" lvl="0" marL="457200" rtl="0" algn="l">
              <a:lnSpc>
                <a:spcPct val="100000"/>
              </a:lnSpc>
              <a:spcBef>
                <a:spcPts val="800"/>
              </a:spcBef>
              <a:spcAft>
                <a:spcPts val="0"/>
              </a:spcAft>
              <a:buSzPts val="2700"/>
              <a:buChar char="◉"/>
              <a:defRPr sz="2700"/>
            </a:lvl1pPr>
            <a:lvl2pPr indent="-400050" lvl="1" marL="914400" rtl="0" algn="l">
              <a:lnSpc>
                <a:spcPct val="100000"/>
              </a:lnSpc>
              <a:spcBef>
                <a:spcPts val="0"/>
              </a:spcBef>
              <a:spcAft>
                <a:spcPts val="0"/>
              </a:spcAft>
              <a:buSzPts val="2700"/>
              <a:buChar char="○"/>
              <a:defRPr/>
            </a:lvl2pPr>
            <a:lvl3pPr indent="-400050" lvl="2" marL="1371600" rtl="0" algn="l">
              <a:lnSpc>
                <a:spcPct val="100000"/>
              </a:lnSpc>
              <a:spcBef>
                <a:spcPts val="0"/>
              </a:spcBef>
              <a:spcAft>
                <a:spcPts val="0"/>
              </a:spcAft>
              <a:buSzPts val="2700"/>
              <a:buChar char="■"/>
              <a:defRPr/>
            </a:lvl3pPr>
            <a:lvl4pPr indent="-400050" lvl="3" marL="1828800" rtl="0" algn="l">
              <a:lnSpc>
                <a:spcPct val="100000"/>
              </a:lnSpc>
              <a:spcBef>
                <a:spcPts val="0"/>
              </a:spcBef>
              <a:spcAft>
                <a:spcPts val="0"/>
              </a:spcAft>
              <a:buSzPts val="2700"/>
              <a:buChar char="●"/>
              <a:defRPr sz="2700"/>
            </a:lvl4pPr>
            <a:lvl5pPr indent="-400050" lvl="4" marL="2286000" rtl="0" algn="l">
              <a:lnSpc>
                <a:spcPct val="100000"/>
              </a:lnSpc>
              <a:spcBef>
                <a:spcPts val="0"/>
              </a:spcBef>
              <a:spcAft>
                <a:spcPts val="0"/>
              </a:spcAft>
              <a:buSzPts val="2700"/>
              <a:buChar char="○"/>
              <a:defRPr sz="2700"/>
            </a:lvl5pPr>
            <a:lvl6pPr indent="-400050" lvl="5" marL="2743200" rtl="0" algn="l">
              <a:lnSpc>
                <a:spcPct val="100000"/>
              </a:lnSpc>
              <a:spcBef>
                <a:spcPts val="0"/>
              </a:spcBef>
              <a:spcAft>
                <a:spcPts val="0"/>
              </a:spcAft>
              <a:buSzPts val="2700"/>
              <a:buChar char="■"/>
              <a:defRPr sz="2700"/>
            </a:lvl6pPr>
            <a:lvl7pPr indent="-400050" lvl="6" marL="3200400" rtl="0" algn="l">
              <a:lnSpc>
                <a:spcPct val="100000"/>
              </a:lnSpc>
              <a:spcBef>
                <a:spcPts val="0"/>
              </a:spcBef>
              <a:spcAft>
                <a:spcPts val="0"/>
              </a:spcAft>
              <a:buSzPts val="2700"/>
              <a:buChar char="●"/>
              <a:defRPr sz="2700"/>
            </a:lvl7pPr>
            <a:lvl8pPr indent="-400050" lvl="7" marL="3657600" rtl="0" algn="l">
              <a:lnSpc>
                <a:spcPct val="100000"/>
              </a:lnSpc>
              <a:spcBef>
                <a:spcPts val="0"/>
              </a:spcBef>
              <a:spcAft>
                <a:spcPts val="0"/>
              </a:spcAft>
              <a:buSzPts val="2700"/>
              <a:buChar char="○"/>
              <a:defRPr sz="2700"/>
            </a:lvl8pPr>
            <a:lvl9pPr indent="-400050" lvl="8" marL="4114800" rtl="0" algn="l">
              <a:lnSpc>
                <a:spcPct val="100000"/>
              </a:lnSpc>
              <a:spcBef>
                <a:spcPts val="0"/>
              </a:spcBef>
              <a:spcAft>
                <a:spcPts val="0"/>
              </a:spcAft>
              <a:buSzPts val="2700"/>
              <a:buChar char="■"/>
              <a:defRPr sz="2700"/>
            </a:lvl9pPr>
          </a:lstStyle>
          <a:p/>
        </p:txBody>
      </p:sp>
      <p:cxnSp>
        <p:nvCxnSpPr>
          <p:cNvPr id="52" name="Google Shape;52;p9"/>
          <p:cNvCxnSpPr/>
          <p:nvPr/>
        </p:nvCxnSpPr>
        <p:spPr>
          <a:xfrm>
            <a:off x="0" y="1508967"/>
            <a:ext cx="1834500" cy="0"/>
          </a:xfrm>
          <a:prstGeom prst="straightConnector1">
            <a:avLst/>
          </a:prstGeom>
          <a:noFill/>
          <a:ln cap="flat" cmpd="sng" w="9525">
            <a:solidFill>
              <a:srgbClr val="CCCCCC"/>
            </a:solidFill>
            <a:prstDash val="solid"/>
            <a:round/>
            <a:headEnd len="sm" w="sm" type="none"/>
            <a:tailEnd len="sm" w="sm" type="none"/>
          </a:ln>
        </p:spPr>
      </p:cxnSp>
      <p:sp>
        <p:nvSpPr>
          <p:cNvPr id="53" name="Google Shape;53;p9"/>
          <p:cNvSpPr/>
          <p:nvPr/>
        </p:nvSpPr>
        <p:spPr>
          <a:xfrm>
            <a:off x="1089967" y="1238356"/>
            <a:ext cx="541200" cy="541200"/>
          </a:xfrm>
          <a:prstGeom prst="ellips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cxnSp>
        <p:nvCxnSpPr>
          <p:cNvPr id="54" name="Google Shape;54;p9"/>
          <p:cNvCxnSpPr/>
          <p:nvPr/>
        </p:nvCxnSpPr>
        <p:spPr>
          <a:xfrm>
            <a:off x="7020867" y="1508967"/>
            <a:ext cx="5171100" cy="0"/>
          </a:xfrm>
          <a:prstGeom prst="straightConnector1">
            <a:avLst/>
          </a:prstGeom>
          <a:noFill/>
          <a:ln cap="flat" cmpd="sng" w="9525">
            <a:solidFill>
              <a:srgbClr val="CCCCCC"/>
            </a:solidFill>
            <a:prstDash val="solid"/>
            <a:round/>
            <a:headEnd len="sm" w="sm" type="none"/>
            <a:tailEnd len="sm" w="sm" type="none"/>
          </a:ln>
        </p:spPr>
      </p:cxnSp>
      <p:sp>
        <p:nvSpPr>
          <p:cNvPr id="55" name="Google Shape;55;p9"/>
          <p:cNvSpPr txBox="1"/>
          <p:nvPr>
            <p:ph idx="12" type="sldNum"/>
          </p:nvPr>
        </p:nvSpPr>
        <p:spPr>
          <a:xfrm>
            <a:off x="11390970" y="6333135"/>
            <a:ext cx="731700" cy="524700"/>
          </a:xfrm>
          <a:prstGeom prst="rect">
            <a:avLst/>
          </a:prstGeom>
          <a:noFill/>
          <a:ln>
            <a:noFill/>
          </a:ln>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911225" y="188913"/>
            <a:ext cx="10369550" cy="611795"/>
          </a:xfrm>
          <a:prstGeom prst="rect">
            <a:avLst/>
          </a:prstGeom>
          <a:noFill/>
          <a:ln>
            <a:noFill/>
          </a:ln>
        </p:spPr>
        <p:txBody>
          <a:bodyPr anchorCtr="0" anchor="t" bIns="0" lIns="0" spcFirstLastPara="1" rIns="0" wrap="square" tIns="36000">
            <a:noAutofit/>
          </a:bodyPr>
          <a:lstStyle>
            <a:lvl1pPr lvl="0" marR="0" rtl="0" algn="l">
              <a:spcBef>
                <a:spcPts val="0"/>
              </a:spcBef>
              <a:spcAft>
                <a:spcPts val="0"/>
              </a:spcAft>
              <a:buSzPts val="1400"/>
              <a:buNone/>
              <a:defRPr b="1" i="0" sz="2400" u="none" cap="none" strike="noStrike">
                <a:solidFill>
                  <a:srgbClr val="0028A5"/>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911225" y="1125539"/>
            <a:ext cx="10369550" cy="4967288"/>
          </a:xfrm>
          <a:prstGeom prst="rect">
            <a:avLst/>
          </a:prstGeom>
          <a:noFill/>
          <a:ln>
            <a:noFill/>
          </a:ln>
        </p:spPr>
        <p:txBody>
          <a:bodyPr anchorCtr="0" anchor="t" bIns="0" lIns="0" spcFirstLastPara="1" rIns="0" wrap="square" tIns="0">
            <a:noAutofit/>
          </a:bodyPr>
          <a:lstStyle>
            <a:lvl1pPr indent="-336550" lvl="0" marL="4572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1pPr>
            <a:lvl2pPr indent="-336550" lvl="1" marL="9144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2pPr>
            <a:lvl3pPr indent="-336550" lvl="2" marL="13716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3pPr>
            <a:lvl4pPr indent="-336550" lvl="3" marL="18288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6pPr>
            <a:lvl7pPr indent="-336550" lvl="6" marL="32004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7pPr>
            <a:lvl8pPr indent="-336550" lvl="7" marL="36576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8pPr>
            <a:lvl9pPr indent="-336550" lvl="8" marL="41148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74">
          <p15:clr>
            <a:srgbClr val="F26B43"/>
          </p15:clr>
        </p15:guide>
        <p15:guide id="2" pos="7106">
          <p15:clr>
            <a:srgbClr val="F26B43"/>
          </p15:clr>
        </p15:guide>
        <p15:guide id="3" orient="horz" pos="119">
          <p15:clr>
            <a:srgbClr val="F26B43"/>
          </p15:clr>
        </p15:guide>
        <p15:guide id="4" orient="horz" pos="4110">
          <p15:clr>
            <a:srgbClr val="F26B43"/>
          </p15:clr>
        </p15:guide>
        <p15:guide id="5" pos="3840">
          <p15:clr>
            <a:srgbClr val="F26B43"/>
          </p15:clr>
        </p15:guide>
        <p15:guide id="6" pos="3953">
          <p15:clr>
            <a:srgbClr val="5ACBF0"/>
          </p15:clr>
        </p15:guide>
        <p15:guide id="7" pos="3727">
          <p15:clr>
            <a:srgbClr val="5ACBF0"/>
          </p15:clr>
        </p15:guide>
        <p15:guide id="8" pos="2615">
          <p15:clr>
            <a:srgbClr val="5ACBF0"/>
          </p15:clr>
        </p15:guide>
        <p15:guide id="9" pos="2819">
          <p15:clr>
            <a:srgbClr val="5ACBF0"/>
          </p15:clr>
        </p15:guide>
        <p15:guide id="10" pos="4861">
          <p15:clr>
            <a:srgbClr val="5ACBF0"/>
          </p15:clr>
        </p15:guide>
        <p15:guide id="11" pos="5065">
          <p15:clr>
            <a:srgbClr val="5ACBF0"/>
          </p15:clr>
        </p15:guide>
        <p15:guide id="12" orient="horz" pos="709">
          <p15:clr>
            <a:srgbClr val="F26B43"/>
          </p15:clr>
        </p15:guide>
        <p15:guide id="13" orient="horz" pos="383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30.png"/><Relationship Id="rId6" Type="http://schemas.openxmlformats.org/officeDocument/2006/relationships/image" Target="../media/image29.png"/><Relationship Id="rId7"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0"/>
          <p:cNvSpPr txBox="1"/>
          <p:nvPr>
            <p:ph type="ctrTitle"/>
          </p:nvPr>
        </p:nvSpPr>
        <p:spPr>
          <a:xfrm>
            <a:off x="911225" y="1989138"/>
            <a:ext cx="10369500" cy="12954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b="0" lang="en-US" sz="3600">
                <a:solidFill>
                  <a:srgbClr val="0028A5"/>
                </a:solidFill>
              </a:rPr>
              <a:t>Federated Reinforcement Learning for Private and Collaborative Selection of Moving Target Defense Mechanisms </a:t>
            </a:r>
            <a:r>
              <a:rPr b="0" lang="en-US" sz="3600"/>
              <a:t>for</a:t>
            </a:r>
            <a:r>
              <a:rPr b="0" lang="en-US" sz="3600">
                <a:solidFill>
                  <a:srgbClr val="0028A5"/>
                </a:solidFill>
              </a:rPr>
              <a:t> IoT Device Security</a:t>
            </a:r>
            <a:endParaRPr b="0" sz="3600">
              <a:solidFill>
                <a:srgbClr val="0028A5"/>
              </a:solidFill>
            </a:endParaRPr>
          </a:p>
          <a:p>
            <a:pPr indent="0" lvl="0" marL="0" rtl="0" algn="l">
              <a:spcBef>
                <a:spcPts val="0"/>
              </a:spcBef>
              <a:spcAft>
                <a:spcPts val="0"/>
              </a:spcAft>
              <a:buNone/>
            </a:pPr>
            <a:r>
              <a:t/>
            </a:r>
            <a:endParaRPr/>
          </a:p>
        </p:txBody>
      </p:sp>
      <p:sp>
        <p:nvSpPr>
          <p:cNvPr id="61" name="Google Shape;61;p10"/>
          <p:cNvSpPr txBox="1"/>
          <p:nvPr>
            <p:ph idx="1" type="subTitle"/>
          </p:nvPr>
        </p:nvSpPr>
        <p:spPr>
          <a:xfrm>
            <a:off x="911225" y="3657600"/>
            <a:ext cx="10369500" cy="1752600"/>
          </a:xfrm>
          <a:prstGeom prst="rect">
            <a:avLst/>
          </a:prstGeom>
          <a:noFill/>
          <a:ln>
            <a:noFill/>
          </a:ln>
        </p:spPr>
        <p:txBody>
          <a:bodyPr anchorCtr="0" anchor="t" bIns="0" lIns="0" spcFirstLastPara="1" rIns="0" wrap="square" tIns="0">
            <a:noAutofit/>
          </a:bodyPr>
          <a:lstStyle/>
          <a:p>
            <a:pPr indent="0" lvl="0" marL="0" rtl="0" algn="l">
              <a:spcBef>
                <a:spcPts val="680"/>
              </a:spcBef>
              <a:spcAft>
                <a:spcPts val="0"/>
              </a:spcAft>
              <a:buClr>
                <a:schemeClr val="dk1"/>
              </a:buClr>
              <a:buSzPts val="1700"/>
              <a:buNone/>
            </a:pPr>
            <a:r>
              <a:rPr lang="en-US" sz="1800"/>
              <a:t>Master Thesis</a:t>
            </a:r>
            <a:r>
              <a:rPr lang="en-US" sz="1800"/>
              <a:t> by Jan Kreischer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a:t>Experiment 1</a:t>
            </a:r>
            <a:r>
              <a:rPr lang="en-US"/>
              <a:t>.1</a:t>
            </a:r>
            <a:endParaRPr/>
          </a:p>
        </p:txBody>
      </p:sp>
      <p:grpSp>
        <p:nvGrpSpPr>
          <p:cNvPr id="155" name="Google Shape;155;p19"/>
          <p:cNvGrpSpPr/>
          <p:nvPr/>
        </p:nvGrpSpPr>
        <p:grpSpPr>
          <a:xfrm>
            <a:off x="1102675" y="1922450"/>
            <a:ext cx="5029199" cy="4322775"/>
            <a:chOff x="1102675" y="1770050"/>
            <a:chExt cx="5029199" cy="4322775"/>
          </a:xfrm>
        </p:grpSpPr>
        <p:grpSp>
          <p:nvGrpSpPr>
            <p:cNvPr id="156" name="Google Shape;156;p19"/>
            <p:cNvGrpSpPr/>
            <p:nvPr/>
          </p:nvGrpSpPr>
          <p:grpSpPr>
            <a:xfrm>
              <a:off x="1102675" y="1770050"/>
              <a:ext cx="5029199" cy="4216732"/>
              <a:chOff x="1102675" y="1770050"/>
              <a:chExt cx="5029199" cy="4216732"/>
            </a:xfrm>
          </p:grpSpPr>
          <p:sp>
            <p:nvSpPr>
              <p:cNvPr id="157" name="Google Shape;157;p19"/>
              <p:cNvSpPr txBox="1"/>
              <p:nvPr/>
            </p:nvSpPr>
            <p:spPr>
              <a:xfrm>
                <a:off x="1536650" y="1770050"/>
                <a:ext cx="4535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800"/>
                  <a:t>… Centralized Training </a:t>
                </a:r>
                <a:endParaRPr i="1" sz="1800"/>
              </a:p>
            </p:txBody>
          </p:sp>
          <p:pic>
            <p:nvPicPr>
              <p:cNvPr id="158" name="Google Shape;158;p19"/>
              <p:cNvPicPr preferRelativeResize="0"/>
              <p:nvPr/>
            </p:nvPicPr>
            <p:blipFill>
              <a:blip r:embed="rId3">
                <a:alphaModFix/>
              </a:blip>
              <a:stretch>
                <a:fillRect/>
              </a:stretch>
            </p:blipFill>
            <p:spPr>
              <a:xfrm>
                <a:off x="1102675" y="2355700"/>
                <a:ext cx="5029199" cy="3631082"/>
              </a:xfrm>
              <a:prstGeom prst="rect">
                <a:avLst/>
              </a:prstGeom>
              <a:noFill/>
              <a:ln>
                <a:noFill/>
              </a:ln>
            </p:spPr>
          </p:pic>
        </p:grpSp>
        <p:sp>
          <p:nvSpPr>
            <p:cNvPr id="159" name="Google Shape;159;p19"/>
            <p:cNvSpPr/>
            <p:nvPr/>
          </p:nvSpPr>
          <p:spPr>
            <a:xfrm>
              <a:off x="2856850" y="5224925"/>
              <a:ext cx="867900" cy="867900"/>
            </a:xfrm>
            <a:prstGeom prst="ellipse">
              <a:avLst/>
            </a:pr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9"/>
          <p:cNvGrpSpPr/>
          <p:nvPr/>
        </p:nvGrpSpPr>
        <p:grpSpPr>
          <a:xfrm>
            <a:off x="6398575" y="1922450"/>
            <a:ext cx="5029199" cy="4322775"/>
            <a:chOff x="6398575" y="1770050"/>
            <a:chExt cx="5029199" cy="4322775"/>
          </a:xfrm>
        </p:grpSpPr>
        <p:grpSp>
          <p:nvGrpSpPr>
            <p:cNvPr id="161" name="Google Shape;161;p19"/>
            <p:cNvGrpSpPr/>
            <p:nvPr/>
          </p:nvGrpSpPr>
          <p:grpSpPr>
            <a:xfrm>
              <a:off x="6398575" y="1770050"/>
              <a:ext cx="5029199" cy="4216732"/>
              <a:chOff x="6398575" y="1770050"/>
              <a:chExt cx="5029199" cy="4216732"/>
            </a:xfrm>
          </p:grpSpPr>
          <p:sp>
            <p:nvSpPr>
              <p:cNvPr id="162" name="Google Shape;162;p19"/>
              <p:cNvSpPr txBox="1"/>
              <p:nvPr/>
            </p:nvSpPr>
            <p:spPr>
              <a:xfrm>
                <a:off x="6832900" y="1770050"/>
                <a:ext cx="4535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800"/>
                  <a:t>… Federated Training</a:t>
                </a:r>
                <a:endParaRPr i="1" sz="1800"/>
              </a:p>
            </p:txBody>
          </p:sp>
          <p:pic>
            <p:nvPicPr>
              <p:cNvPr id="163" name="Google Shape;163;p19"/>
              <p:cNvPicPr preferRelativeResize="0"/>
              <p:nvPr/>
            </p:nvPicPr>
            <p:blipFill>
              <a:blip r:embed="rId4">
                <a:alphaModFix/>
              </a:blip>
              <a:stretch>
                <a:fillRect/>
              </a:stretch>
            </p:blipFill>
            <p:spPr>
              <a:xfrm>
                <a:off x="6398575" y="2355700"/>
                <a:ext cx="5029199" cy="3631082"/>
              </a:xfrm>
              <a:prstGeom prst="rect">
                <a:avLst/>
              </a:prstGeom>
              <a:noFill/>
              <a:ln>
                <a:noFill/>
              </a:ln>
            </p:spPr>
          </p:pic>
        </p:grpSp>
        <p:sp>
          <p:nvSpPr>
            <p:cNvPr id="164" name="Google Shape;164;p19"/>
            <p:cNvSpPr/>
            <p:nvPr/>
          </p:nvSpPr>
          <p:spPr>
            <a:xfrm>
              <a:off x="7282900" y="5224925"/>
              <a:ext cx="867900" cy="867900"/>
            </a:xfrm>
            <a:prstGeom prst="ellipse">
              <a:avLst/>
            </a:pr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9"/>
          <p:cNvSpPr txBox="1"/>
          <p:nvPr/>
        </p:nvSpPr>
        <p:spPr>
          <a:xfrm>
            <a:off x="4063225" y="1305725"/>
            <a:ext cx="45720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Test Performance of the System for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a:t>Experiment 1.2</a:t>
            </a:r>
            <a:endParaRPr/>
          </a:p>
        </p:txBody>
      </p:sp>
      <p:pic>
        <p:nvPicPr>
          <p:cNvPr id="172" name="Google Shape;172;p20"/>
          <p:cNvPicPr preferRelativeResize="0"/>
          <p:nvPr/>
        </p:nvPicPr>
        <p:blipFill>
          <a:blip r:embed="rId3">
            <a:alphaModFix/>
          </a:blip>
          <a:stretch>
            <a:fillRect/>
          </a:stretch>
        </p:blipFill>
        <p:spPr>
          <a:xfrm>
            <a:off x="6452650" y="2351625"/>
            <a:ext cx="5029199" cy="3631082"/>
          </a:xfrm>
          <a:prstGeom prst="rect">
            <a:avLst/>
          </a:prstGeom>
          <a:noFill/>
          <a:ln>
            <a:noFill/>
          </a:ln>
        </p:spPr>
      </p:pic>
      <p:pic>
        <p:nvPicPr>
          <p:cNvPr id="173" name="Google Shape;173;p20"/>
          <p:cNvPicPr preferRelativeResize="0"/>
          <p:nvPr/>
        </p:nvPicPr>
        <p:blipFill>
          <a:blip r:embed="rId4">
            <a:alphaModFix/>
          </a:blip>
          <a:stretch>
            <a:fillRect/>
          </a:stretch>
        </p:blipFill>
        <p:spPr>
          <a:xfrm>
            <a:off x="776133" y="2337834"/>
            <a:ext cx="5028987" cy="3644873"/>
          </a:xfrm>
          <a:prstGeom prst="rect">
            <a:avLst/>
          </a:prstGeom>
          <a:noFill/>
          <a:ln>
            <a:noFill/>
          </a:ln>
        </p:spPr>
      </p:pic>
      <p:sp>
        <p:nvSpPr>
          <p:cNvPr id="174" name="Google Shape;174;p20"/>
          <p:cNvSpPr txBox="1"/>
          <p:nvPr/>
        </p:nvSpPr>
        <p:spPr>
          <a:xfrm>
            <a:off x="1171053" y="1918449"/>
            <a:ext cx="4572000" cy="46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1800"/>
              <a:t>… Centralized Training </a:t>
            </a:r>
            <a:endParaRPr i="1" sz="1800"/>
          </a:p>
        </p:txBody>
      </p:sp>
      <p:sp>
        <p:nvSpPr>
          <p:cNvPr id="175" name="Google Shape;175;p20"/>
          <p:cNvSpPr txBox="1"/>
          <p:nvPr/>
        </p:nvSpPr>
        <p:spPr>
          <a:xfrm>
            <a:off x="6832900" y="1922350"/>
            <a:ext cx="4572000" cy="46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1800"/>
              <a:t>… Federated Training</a:t>
            </a:r>
            <a:endParaRPr i="1" sz="1800"/>
          </a:p>
        </p:txBody>
      </p:sp>
      <p:sp>
        <p:nvSpPr>
          <p:cNvPr id="176" name="Google Shape;176;p20"/>
          <p:cNvSpPr/>
          <p:nvPr/>
        </p:nvSpPr>
        <p:spPr>
          <a:xfrm>
            <a:off x="6900350" y="2351625"/>
            <a:ext cx="867900" cy="867900"/>
          </a:xfrm>
          <a:prstGeom prst="ellipse">
            <a:avLst/>
          </a:pr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txBox="1"/>
          <p:nvPr/>
        </p:nvSpPr>
        <p:spPr>
          <a:xfrm>
            <a:off x="4063225" y="1305725"/>
            <a:ext cx="45720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Test Performance of the System for …</a:t>
            </a:r>
            <a:endParaRPr sz="2000"/>
          </a:p>
        </p:txBody>
      </p:sp>
      <p:sp>
        <p:nvSpPr>
          <p:cNvPr id="178" name="Google Shape;178;p20"/>
          <p:cNvSpPr/>
          <p:nvPr/>
        </p:nvSpPr>
        <p:spPr>
          <a:xfrm>
            <a:off x="1293650" y="2351625"/>
            <a:ext cx="867900" cy="867900"/>
          </a:xfrm>
          <a:prstGeom prst="ellipse">
            <a:avLst/>
          </a:pr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txBox="1"/>
          <p:nvPr/>
        </p:nvSpPr>
        <p:spPr>
          <a:xfrm>
            <a:off x="6832900" y="5982700"/>
            <a:ext cx="457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highlight>
                  <a:srgbClr val="FFFFFF"/>
                </a:highlight>
              </a:rPr>
              <a:t>Best Test Accuracy:</a:t>
            </a:r>
            <a:r>
              <a:rPr b="1" lang="en-US">
                <a:solidFill>
                  <a:schemeClr val="dk1"/>
                </a:solidFill>
                <a:highlight>
                  <a:srgbClr val="FFFFFF"/>
                </a:highlight>
              </a:rPr>
              <a:t> </a:t>
            </a:r>
            <a:r>
              <a:rPr b="1" lang="en-US">
                <a:solidFill>
                  <a:schemeClr val="dk1"/>
                </a:solidFill>
                <a:highlight>
                  <a:srgbClr val="FFFFFF"/>
                </a:highlight>
              </a:rPr>
              <a:t>99.49%</a:t>
            </a:r>
            <a:endParaRPr b="1"/>
          </a:p>
        </p:txBody>
      </p:sp>
      <p:sp>
        <p:nvSpPr>
          <p:cNvPr id="180" name="Google Shape;180;p20"/>
          <p:cNvSpPr txBox="1"/>
          <p:nvPr/>
        </p:nvSpPr>
        <p:spPr>
          <a:xfrm>
            <a:off x="1206150" y="5982700"/>
            <a:ext cx="450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highlight>
                  <a:srgbClr val="FFFFFF"/>
                </a:highlight>
              </a:rPr>
              <a:t>Best Test Accuracy: </a:t>
            </a:r>
            <a:r>
              <a:rPr b="1" lang="en-US">
                <a:solidFill>
                  <a:schemeClr val="dk1"/>
                </a:solidFill>
                <a:highlight>
                  <a:srgbClr val="FFFFFF"/>
                </a:highlight>
              </a:rPr>
              <a:t>97.34%</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ctr">
              <a:spcBef>
                <a:spcPts val="0"/>
              </a:spcBef>
              <a:spcAft>
                <a:spcPts val="0"/>
              </a:spcAft>
              <a:buNone/>
            </a:pPr>
            <a:r>
              <a:rPr lang="en-US"/>
              <a:t>Experiment 02</a:t>
            </a:r>
            <a:endParaRPr/>
          </a:p>
        </p:txBody>
      </p:sp>
      <p:sp>
        <p:nvSpPr>
          <p:cNvPr id="187" name="Google Shape;187;p21"/>
          <p:cNvSpPr txBox="1"/>
          <p:nvPr/>
        </p:nvSpPr>
        <p:spPr>
          <a:xfrm>
            <a:off x="2021375" y="1029225"/>
            <a:ext cx="8195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2000"/>
              <a:t>Checking the effect of different local/ global sample distributions</a:t>
            </a:r>
            <a:endParaRPr i="1" sz="2000"/>
          </a:p>
        </p:txBody>
      </p:sp>
      <p:pic>
        <p:nvPicPr>
          <p:cNvPr id="188" name="Google Shape;188;p21"/>
          <p:cNvPicPr preferRelativeResize="0"/>
          <p:nvPr/>
        </p:nvPicPr>
        <p:blipFill>
          <a:blip r:embed="rId3">
            <a:alphaModFix/>
          </a:blip>
          <a:stretch>
            <a:fillRect/>
          </a:stretch>
        </p:blipFill>
        <p:spPr>
          <a:xfrm>
            <a:off x="304800" y="3608500"/>
            <a:ext cx="5486399" cy="1810512"/>
          </a:xfrm>
          <a:prstGeom prst="rect">
            <a:avLst/>
          </a:prstGeom>
          <a:noFill/>
          <a:ln>
            <a:noFill/>
          </a:ln>
        </p:spPr>
      </p:pic>
      <p:pic>
        <p:nvPicPr>
          <p:cNvPr id="189" name="Google Shape;189;p21"/>
          <p:cNvPicPr preferRelativeResize="0"/>
          <p:nvPr/>
        </p:nvPicPr>
        <p:blipFill>
          <a:blip r:embed="rId4">
            <a:alphaModFix/>
          </a:blip>
          <a:stretch>
            <a:fillRect/>
          </a:stretch>
        </p:blipFill>
        <p:spPr>
          <a:xfrm>
            <a:off x="6400799" y="3599355"/>
            <a:ext cx="5486399" cy="1819656"/>
          </a:xfrm>
          <a:prstGeom prst="rect">
            <a:avLst/>
          </a:prstGeom>
          <a:noFill/>
          <a:ln>
            <a:noFill/>
          </a:ln>
        </p:spPr>
      </p:pic>
      <p:grpSp>
        <p:nvGrpSpPr>
          <p:cNvPr id="190" name="Google Shape;190;p21"/>
          <p:cNvGrpSpPr/>
          <p:nvPr/>
        </p:nvGrpSpPr>
        <p:grpSpPr>
          <a:xfrm>
            <a:off x="413425" y="2896575"/>
            <a:ext cx="5489200" cy="615600"/>
            <a:chOff x="489625" y="2896575"/>
            <a:chExt cx="5489200" cy="615600"/>
          </a:xfrm>
        </p:grpSpPr>
        <p:sp>
          <p:nvSpPr>
            <p:cNvPr id="191" name="Google Shape;191;p21"/>
            <p:cNvSpPr txBox="1"/>
            <p:nvPr/>
          </p:nvSpPr>
          <p:spPr>
            <a:xfrm>
              <a:off x="489625" y="2896575"/>
              <a:ext cx="1645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 first Subset </a:t>
              </a:r>
              <a:endParaRPr/>
            </a:p>
            <a:p>
              <a:pPr indent="0" lvl="0" marL="0" rtl="0" algn="ctr">
                <a:spcBef>
                  <a:spcPts val="0"/>
                </a:spcBef>
                <a:spcAft>
                  <a:spcPts val="0"/>
                </a:spcAft>
                <a:buNone/>
              </a:pPr>
              <a:r>
                <a:rPr lang="en-US"/>
                <a:t>of Clients</a:t>
              </a:r>
              <a:endParaRPr/>
            </a:p>
          </p:txBody>
        </p:sp>
        <p:sp>
          <p:nvSpPr>
            <p:cNvPr id="192" name="Google Shape;192;p21"/>
            <p:cNvSpPr txBox="1"/>
            <p:nvPr/>
          </p:nvSpPr>
          <p:spPr>
            <a:xfrm>
              <a:off x="2324775" y="2896575"/>
              <a:ext cx="1645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 second Subset</a:t>
              </a:r>
              <a:endParaRPr/>
            </a:p>
            <a:p>
              <a:pPr indent="0" lvl="0" marL="0" rtl="0" algn="ctr">
                <a:spcBef>
                  <a:spcPts val="0"/>
                </a:spcBef>
                <a:spcAft>
                  <a:spcPts val="0"/>
                </a:spcAft>
                <a:buNone/>
              </a:pPr>
              <a:r>
                <a:rPr lang="en-US"/>
                <a:t> of Clients</a:t>
              </a:r>
              <a:endParaRPr/>
            </a:p>
          </p:txBody>
        </p:sp>
        <p:sp>
          <p:nvSpPr>
            <p:cNvPr id="193" name="Google Shape;193;p21"/>
            <p:cNvSpPr txBox="1"/>
            <p:nvPr/>
          </p:nvSpPr>
          <p:spPr>
            <a:xfrm>
              <a:off x="4159925" y="2896575"/>
              <a:ext cx="181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Global Combined</a:t>
              </a:r>
              <a:endParaRPr/>
            </a:p>
          </p:txBody>
        </p:sp>
      </p:grpSp>
      <p:cxnSp>
        <p:nvCxnSpPr>
          <p:cNvPr id="194" name="Google Shape;194;p21"/>
          <p:cNvCxnSpPr/>
          <p:nvPr/>
        </p:nvCxnSpPr>
        <p:spPr>
          <a:xfrm rot="10800000">
            <a:off x="6119075" y="2205325"/>
            <a:ext cx="0" cy="3557100"/>
          </a:xfrm>
          <a:prstGeom prst="straightConnector1">
            <a:avLst/>
          </a:prstGeom>
          <a:noFill/>
          <a:ln cap="flat" cmpd="sng" w="9525">
            <a:solidFill>
              <a:schemeClr val="dk1"/>
            </a:solidFill>
            <a:prstDash val="solid"/>
            <a:round/>
            <a:headEnd len="med" w="med" type="none"/>
            <a:tailEnd len="med" w="med" type="none"/>
          </a:ln>
        </p:spPr>
      </p:cxnSp>
      <p:sp>
        <p:nvSpPr>
          <p:cNvPr id="195" name="Google Shape;195;p21"/>
          <p:cNvSpPr txBox="1"/>
          <p:nvPr/>
        </p:nvSpPr>
        <p:spPr>
          <a:xfrm>
            <a:off x="304800" y="1789800"/>
            <a:ext cx="5486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t>Locally Balanced Setting</a:t>
            </a:r>
            <a:endParaRPr b="1" sz="1700"/>
          </a:p>
        </p:txBody>
      </p:sp>
      <p:sp>
        <p:nvSpPr>
          <p:cNvPr id="196" name="Google Shape;196;p21"/>
          <p:cNvSpPr txBox="1"/>
          <p:nvPr/>
        </p:nvSpPr>
        <p:spPr>
          <a:xfrm>
            <a:off x="6432700" y="1789800"/>
            <a:ext cx="5486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t>Globally </a:t>
            </a:r>
            <a:r>
              <a:rPr b="1" lang="en-US" sz="1700"/>
              <a:t>Balanced Setting</a:t>
            </a:r>
            <a:endParaRPr b="1" sz="1700"/>
          </a:p>
        </p:txBody>
      </p:sp>
      <p:sp>
        <p:nvSpPr>
          <p:cNvPr id="197" name="Google Shape;197;p21"/>
          <p:cNvSpPr txBox="1"/>
          <p:nvPr/>
        </p:nvSpPr>
        <p:spPr>
          <a:xfrm>
            <a:off x="1957800" y="2275575"/>
            <a:ext cx="218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a:solidFill>
                  <a:schemeClr val="dk1"/>
                </a:solidFill>
              </a:rPr>
              <a:t>Attack Distribution for ...</a:t>
            </a:r>
            <a:endParaRPr/>
          </a:p>
        </p:txBody>
      </p:sp>
      <p:sp>
        <p:nvSpPr>
          <p:cNvPr id="198" name="Google Shape;198;p21"/>
          <p:cNvSpPr txBox="1"/>
          <p:nvPr/>
        </p:nvSpPr>
        <p:spPr>
          <a:xfrm>
            <a:off x="8085700" y="2275575"/>
            <a:ext cx="218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rPr>
              <a:t>Attack Distribution for ...</a:t>
            </a:r>
            <a:endParaRPr/>
          </a:p>
        </p:txBody>
      </p:sp>
      <p:grpSp>
        <p:nvGrpSpPr>
          <p:cNvPr id="199" name="Google Shape;199;p21"/>
          <p:cNvGrpSpPr/>
          <p:nvPr/>
        </p:nvGrpSpPr>
        <p:grpSpPr>
          <a:xfrm>
            <a:off x="6417725" y="2896575"/>
            <a:ext cx="5489200" cy="615600"/>
            <a:chOff x="413425" y="2896575"/>
            <a:chExt cx="5489200" cy="615600"/>
          </a:xfrm>
        </p:grpSpPr>
        <p:sp>
          <p:nvSpPr>
            <p:cNvPr id="200" name="Google Shape;200;p21"/>
            <p:cNvSpPr txBox="1"/>
            <p:nvPr/>
          </p:nvSpPr>
          <p:spPr>
            <a:xfrm>
              <a:off x="413425" y="2896575"/>
              <a:ext cx="1645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 first Subset </a:t>
              </a:r>
              <a:endParaRPr/>
            </a:p>
            <a:p>
              <a:pPr indent="0" lvl="0" marL="0" rtl="0" algn="ctr">
                <a:spcBef>
                  <a:spcPts val="0"/>
                </a:spcBef>
                <a:spcAft>
                  <a:spcPts val="0"/>
                </a:spcAft>
                <a:buNone/>
              </a:pPr>
              <a:r>
                <a:rPr lang="en-US"/>
                <a:t>of Clients</a:t>
              </a:r>
              <a:endParaRPr/>
            </a:p>
          </p:txBody>
        </p:sp>
        <p:sp>
          <p:nvSpPr>
            <p:cNvPr id="201" name="Google Shape;201;p21"/>
            <p:cNvSpPr txBox="1"/>
            <p:nvPr/>
          </p:nvSpPr>
          <p:spPr>
            <a:xfrm>
              <a:off x="2248575" y="2896575"/>
              <a:ext cx="1645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 second Subset</a:t>
              </a:r>
              <a:endParaRPr/>
            </a:p>
            <a:p>
              <a:pPr indent="0" lvl="0" marL="0" rtl="0" algn="ctr">
                <a:spcBef>
                  <a:spcPts val="0"/>
                </a:spcBef>
                <a:spcAft>
                  <a:spcPts val="0"/>
                </a:spcAft>
                <a:buNone/>
              </a:pPr>
              <a:r>
                <a:rPr lang="en-US"/>
                <a:t> of Clients</a:t>
              </a:r>
              <a:endParaRPr/>
            </a:p>
          </p:txBody>
        </p:sp>
        <p:sp>
          <p:nvSpPr>
            <p:cNvPr id="202" name="Google Shape;202;p21"/>
            <p:cNvSpPr txBox="1"/>
            <p:nvPr/>
          </p:nvSpPr>
          <p:spPr>
            <a:xfrm>
              <a:off x="4083725" y="2896575"/>
              <a:ext cx="181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Global Combined</a:t>
              </a:r>
              <a:endParaRPr/>
            </a:p>
          </p:txBody>
        </p:sp>
      </p:grpSp>
      <p:sp>
        <p:nvSpPr>
          <p:cNvPr id="203" name="Google Shape;203;p21"/>
          <p:cNvSpPr/>
          <p:nvPr/>
        </p:nvSpPr>
        <p:spPr>
          <a:xfrm>
            <a:off x="304800" y="3429525"/>
            <a:ext cx="3796500" cy="2127900"/>
          </a:xfrm>
          <a:prstGeom prst="ellipse">
            <a:avLst/>
          </a:prstGeom>
          <a:noFill/>
          <a:ln cap="flat" cmpd="sng" w="28575">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21"/>
          <p:cNvCxnSpPr/>
          <p:nvPr/>
        </p:nvCxnSpPr>
        <p:spPr>
          <a:xfrm>
            <a:off x="1287525" y="5294575"/>
            <a:ext cx="2286000" cy="880200"/>
          </a:xfrm>
          <a:prstGeom prst="straightConnector1">
            <a:avLst/>
          </a:prstGeom>
          <a:noFill/>
          <a:ln cap="flat" cmpd="sng" w="9525">
            <a:solidFill>
              <a:schemeClr val="dk1"/>
            </a:solidFill>
            <a:prstDash val="solid"/>
            <a:round/>
            <a:headEnd len="med" w="med" type="triangle"/>
            <a:tailEnd len="med" w="med" type="none"/>
          </a:ln>
        </p:spPr>
      </p:cxnSp>
      <p:cxnSp>
        <p:nvCxnSpPr>
          <p:cNvPr id="205" name="Google Shape;205;p21"/>
          <p:cNvCxnSpPr/>
          <p:nvPr/>
        </p:nvCxnSpPr>
        <p:spPr>
          <a:xfrm>
            <a:off x="3139975" y="5189475"/>
            <a:ext cx="696300" cy="814500"/>
          </a:xfrm>
          <a:prstGeom prst="straightConnector1">
            <a:avLst/>
          </a:prstGeom>
          <a:noFill/>
          <a:ln cap="flat" cmpd="sng" w="9525">
            <a:solidFill>
              <a:schemeClr val="dk1"/>
            </a:solidFill>
            <a:prstDash val="solid"/>
            <a:round/>
            <a:headEnd len="med" w="med" type="triangle"/>
            <a:tailEnd len="med" w="med" type="none"/>
          </a:ln>
        </p:spPr>
      </p:cxnSp>
      <p:sp>
        <p:nvSpPr>
          <p:cNvPr id="206" name="Google Shape;206;p21"/>
          <p:cNvSpPr/>
          <p:nvPr/>
        </p:nvSpPr>
        <p:spPr>
          <a:xfrm>
            <a:off x="9906000" y="3291100"/>
            <a:ext cx="2180400" cy="2127900"/>
          </a:xfrm>
          <a:prstGeom prst="ellipse">
            <a:avLst/>
          </a:prstGeom>
          <a:noFill/>
          <a:ln cap="flat" cmpd="sng" w="28575">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1"/>
          <p:cNvCxnSpPr/>
          <p:nvPr/>
        </p:nvCxnSpPr>
        <p:spPr>
          <a:xfrm flipH="1">
            <a:off x="10497175" y="5123800"/>
            <a:ext cx="512400" cy="854100"/>
          </a:xfrm>
          <a:prstGeom prst="straightConnector1">
            <a:avLst/>
          </a:prstGeom>
          <a:noFill/>
          <a:ln cap="flat" cmpd="sng" w="9525">
            <a:solidFill>
              <a:schemeClr val="dk1"/>
            </a:solidFill>
            <a:prstDash val="solid"/>
            <a:round/>
            <a:headEnd len="med" w="med" type="triangle"/>
            <a:tailEnd len="med" w="med" type="none"/>
          </a:ln>
        </p:spPr>
      </p:cxnSp>
      <p:sp>
        <p:nvSpPr>
          <p:cNvPr id="208" name="Google Shape;208;p21"/>
          <p:cNvSpPr txBox="1"/>
          <p:nvPr/>
        </p:nvSpPr>
        <p:spPr>
          <a:xfrm>
            <a:off x="3557750" y="5967250"/>
            <a:ext cx="208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both local distributions are the same</a:t>
            </a:r>
            <a:endParaRPr/>
          </a:p>
        </p:txBody>
      </p:sp>
      <p:sp>
        <p:nvSpPr>
          <p:cNvPr id="209" name="Google Shape;209;p21"/>
          <p:cNvSpPr txBox="1"/>
          <p:nvPr/>
        </p:nvSpPr>
        <p:spPr>
          <a:xfrm>
            <a:off x="8986075" y="5967250"/>
            <a:ext cx="1629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global distribution is uniform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a:t>Experiment 2.1</a:t>
            </a:r>
            <a:endParaRPr/>
          </a:p>
        </p:txBody>
      </p:sp>
      <p:grpSp>
        <p:nvGrpSpPr>
          <p:cNvPr id="216" name="Google Shape;216;p22"/>
          <p:cNvGrpSpPr/>
          <p:nvPr/>
        </p:nvGrpSpPr>
        <p:grpSpPr>
          <a:xfrm>
            <a:off x="6203918" y="2020096"/>
            <a:ext cx="5029200" cy="3920336"/>
            <a:chOff x="6275393" y="2259650"/>
            <a:chExt cx="5029200" cy="3920336"/>
          </a:xfrm>
        </p:grpSpPr>
        <p:sp>
          <p:nvSpPr>
            <p:cNvPr id="217" name="Google Shape;217;p22"/>
            <p:cNvSpPr txBox="1"/>
            <p:nvPr/>
          </p:nvSpPr>
          <p:spPr>
            <a:xfrm>
              <a:off x="6656400" y="2259650"/>
              <a:ext cx="4572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800"/>
                <a:t>Globally Imbalanced Settings</a:t>
              </a:r>
              <a:endParaRPr i="1" sz="1800"/>
            </a:p>
          </p:txBody>
        </p:sp>
        <p:pic>
          <p:nvPicPr>
            <p:cNvPr id="218" name="Google Shape;218;p22"/>
            <p:cNvPicPr preferRelativeResize="0"/>
            <p:nvPr/>
          </p:nvPicPr>
          <p:blipFill>
            <a:blip r:embed="rId3">
              <a:alphaModFix/>
            </a:blip>
            <a:stretch>
              <a:fillRect/>
            </a:stretch>
          </p:blipFill>
          <p:spPr>
            <a:xfrm>
              <a:off x="6275393" y="2721337"/>
              <a:ext cx="5029200" cy="3458648"/>
            </a:xfrm>
            <a:prstGeom prst="rect">
              <a:avLst/>
            </a:prstGeom>
            <a:noFill/>
            <a:ln>
              <a:noFill/>
            </a:ln>
          </p:spPr>
        </p:pic>
      </p:grpSp>
      <p:grpSp>
        <p:nvGrpSpPr>
          <p:cNvPr id="219" name="Google Shape;219;p22"/>
          <p:cNvGrpSpPr/>
          <p:nvPr/>
        </p:nvGrpSpPr>
        <p:grpSpPr>
          <a:xfrm>
            <a:off x="873825" y="2028700"/>
            <a:ext cx="5029200" cy="3911731"/>
            <a:chOff x="488100" y="2349300"/>
            <a:chExt cx="5029200" cy="3911731"/>
          </a:xfrm>
        </p:grpSpPr>
        <p:sp>
          <p:nvSpPr>
            <p:cNvPr id="220" name="Google Shape;220;p22"/>
            <p:cNvSpPr txBox="1"/>
            <p:nvPr/>
          </p:nvSpPr>
          <p:spPr>
            <a:xfrm>
              <a:off x="945300" y="2349300"/>
              <a:ext cx="4572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800"/>
                <a:t>Locally I</a:t>
              </a:r>
              <a:r>
                <a:rPr i="1" lang="en-US" sz="1800"/>
                <a:t>mbalanced Settings</a:t>
              </a:r>
              <a:endParaRPr i="1" sz="1800"/>
            </a:p>
          </p:txBody>
        </p:sp>
        <p:pic>
          <p:nvPicPr>
            <p:cNvPr id="221" name="Google Shape;221;p22"/>
            <p:cNvPicPr preferRelativeResize="0"/>
            <p:nvPr/>
          </p:nvPicPr>
          <p:blipFill>
            <a:blip r:embed="rId4">
              <a:alphaModFix/>
            </a:blip>
            <a:stretch>
              <a:fillRect/>
            </a:stretch>
          </p:blipFill>
          <p:spPr>
            <a:xfrm>
              <a:off x="488100" y="2811000"/>
              <a:ext cx="5029200" cy="3450031"/>
            </a:xfrm>
            <a:prstGeom prst="rect">
              <a:avLst/>
            </a:prstGeom>
            <a:noFill/>
            <a:ln>
              <a:noFill/>
            </a:ln>
          </p:spPr>
        </p:pic>
      </p:grpSp>
      <p:sp>
        <p:nvSpPr>
          <p:cNvPr id="222" name="Google Shape;222;p22"/>
          <p:cNvSpPr txBox="1"/>
          <p:nvPr/>
        </p:nvSpPr>
        <p:spPr>
          <a:xfrm>
            <a:off x="3243075" y="1305725"/>
            <a:ext cx="56208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Test Performance of the System for different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ctr">
              <a:spcBef>
                <a:spcPts val="0"/>
              </a:spcBef>
              <a:spcAft>
                <a:spcPts val="0"/>
              </a:spcAft>
              <a:buNone/>
            </a:pPr>
            <a:r>
              <a:rPr lang="en-US"/>
              <a:t>Experiment 03</a:t>
            </a:r>
            <a:endParaRPr/>
          </a:p>
        </p:txBody>
      </p:sp>
      <p:sp>
        <p:nvSpPr>
          <p:cNvPr id="229" name="Google Shape;229;p23"/>
          <p:cNvSpPr txBox="1"/>
          <p:nvPr/>
        </p:nvSpPr>
        <p:spPr>
          <a:xfrm>
            <a:off x="2685000" y="1552150"/>
            <a:ext cx="6822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2000"/>
              <a:t>Investigating the effect of client distinct attacks</a:t>
            </a:r>
            <a:endParaRPr i="1" sz="2000"/>
          </a:p>
        </p:txBody>
      </p:sp>
      <p:pic>
        <p:nvPicPr>
          <p:cNvPr id="230" name="Google Shape;230;p23"/>
          <p:cNvPicPr preferRelativeResize="0"/>
          <p:nvPr/>
        </p:nvPicPr>
        <p:blipFill>
          <a:blip r:embed="rId3">
            <a:alphaModFix/>
          </a:blip>
          <a:stretch>
            <a:fillRect/>
          </a:stretch>
        </p:blipFill>
        <p:spPr>
          <a:xfrm>
            <a:off x="2895575" y="3462686"/>
            <a:ext cx="6400799" cy="2113870"/>
          </a:xfrm>
          <a:prstGeom prst="rect">
            <a:avLst/>
          </a:prstGeom>
          <a:noFill/>
          <a:ln>
            <a:noFill/>
          </a:ln>
        </p:spPr>
      </p:pic>
      <p:grpSp>
        <p:nvGrpSpPr>
          <p:cNvPr id="231" name="Google Shape;231;p23"/>
          <p:cNvGrpSpPr/>
          <p:nvPr/>
        </p:nvGrpSpPr>
        <p:grpSpPr>
          <a:xfrm>
            <a:off x="3530800" y="2770875"/>
            <a:ext cx="5489200" cy="615600"/>
            <a:chOff x="489625" y="2896575"/>
            <a:chExt cx="5489200" cy="615600"/>
          </a:xfrm>
        </p:grpSpPr>
        <p:sp>
          <p:nvSpPr>
            <p:cNvPr id="232" name="Google Shape;232;p23"/>
            <p:cNvSpPr txBox="1"/>
            <p:nvPr/>
          </p:nvSpPr>
          <p:spPr>
            <a:xfrm>
              <a:off x="489625" y="2896575"/>
              <a:ext cx="1645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 first Subset </a:t>
              </a:r>
              <a:endParaRPr/>
            </a:p>
            <a:p>
              <a:pPr indent="0" lvl="0" marL="0" rtl="0" algn="ctr">
                <a:spcBef>
                  <a:spcPts val="0"/>
                </a:spcBef>
                <a:spcAft>
                  <a:spcPts val="0"/>
                </a:spcAft>
                <a:buNone/>
              </a:pPr>
              <a:r>
                <a:rPr lang="en-US"/>
                <a:t>of Clients</a:t>
              </a:r>
              <a:endParaRPr/>
            </a:p>
          </p:txBody>
        </p:sp>
        <p:sp>
          <p:nvSpPr>
            <p:cNvPr id="233" name="Google Shape;233;p23"/>
            <p:cNvSpPr txBox="1"/>
            <p:nvPr/>
          </p:nvSpPr>
          <p:spPr>
            <a:xfrm>
              <a:off x="2324775" y="2896575"/>
              <a:ext cx="1645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 second Subset</a:t>
              </a:r>
              <a:endParaRPr/>
            </a:p>
            <a:p>
              <a:pPr indent="0" lvl="0" marL="0" rtl="0" algn="ctr">
                <a:spcBef>
                  <a:spcPts val="0"/>
                </a:spcBef>
                <a:spcAft>
                  <a:spcPts val="0"/>
                </a:spcAft>
                <a:buNone/>
              </a:pPr>
              <a:r>
                <a:rPr lang="en-US"/>
                <a:t> of Clients</a:t>
              </a:r>
              <a:endParaRPr/>
            </a:p>
          </p:txBody>
        </p:sp>
        <p:sp>
          <p:nvSpPr>
            <p:cNvPr id="234" name="Google Shape;234;p23"/>
            <p:cNvSpPr txBox="1"/>
            <p:nvPr/>
          </p:nvSpPr>
          <p:spPr>
            <a:xfrm>
              <a:off x="4159925" y="2896575"/>
              <a:ext cx="181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Global Combined</a:t>
              </a:r>
              <a:endParaRPr/>
            </a:p>
          </p:txBody>
        </p:sp>
      </p:grpSp>
      <p:sp>
        <p:nvSpPr>
          <p:cNvPr id="235" name="Google Shape;235;p23"/>
          <p:cNvSpPr txBox="1"/>
          <p:nvPr/>
        </p:nvSpPr>
        <p:spPr>
          <a:xfrm>
            <a:off x="4854600" y="2294475"/>
            <a:ext cx="248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Attack Distribution for …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a:t>Experiment 3</a:t>
            </a:r>
            <a:endParaRPr/>
          </a:p>
        </p:txBody>
      </p:sp>
      <p:grpSp>
        <p:nvGrpSpPr>
          <p:cNvPr id="242" name="Google Shape;242;p24"/>
          <p:cNvGrpSpPr/>
          <p:nvPr/>
        </p:nvGrpSpPr>
        <p:grpSpPr>
          <a:xfrm>
            <a:off x="8113347" y="1898653"/>
            <a:ext cx="3657600" cy="3164985"/>
            <a:chOff x="6970347" y="1201750"/>
            <a:chExt cx="3657600" cy="3164985"/>
          </a:xfrm>
        </p:grpSpPr>
        <p:sp>
          <p:nvSpPr>
            <p:cNvPr id="243" name="Google Shape;243;p24"/>
            <p:cNvSpPr txBox="1"/>
            <p:nvPr/>
          </p:nvSpPr>
          <p:spPr>
            <a:xfrm>
              <a:off x="6970348" y="1201750"/>
              <a:ext cx="3657600" cy="54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1800"/>
                <a:t>3 Client Exclusive Classes</a:t>
              </a:r>
              <a:endParaRPr b="1" i="1" sz="1800"/>
            </a:p>
          </p:txBody>
        </p:sp>
        <p:pic>
          <p:nvPicPr>
            <p:cNvPr id="244" name="Google Shape;244;p24"/>
            <p:cNvPicPr preferRelativeResize="0"/>
            <p:nvPr/>
          </p:nvPicPr>
          <p:blipFill>
            <a:blip r:embed="rId3">
              <a:alphaModFix/>
            </a:blip>
            <a:stretch>
              <a:fillRect/>
            </a:stretch>
          </p:blipFill>
          <p:spPr>
            <a:xfrm>
              <a:off x="6970347" y="1714975"/>
              <a:ext cx="3657600" cy="2651760"/>
            </a:xfrm>
            <a:prstGeom prst="rect">
              <a:avLst/>
            </a:prstGeom>
            <a:noFill/>
            <a:ln>
              <a:noFill/>
            </a:ln>
          </p:spPr>
        </p:pic>
      </p:grpSp>
      <p:grpSp>
        <p:nvGrpSpPr>
          <p:cNvPr id="245" name="Google Shape;245;p24"/>
          <p:cNvGrpSpPr/>
          <p:nvPr/>
        </p:nvGrpSpPr>
        <p:grpSpPr>
          <a:xfrm>
            <a:off x="4267886" y="1914981"/>
            <a:ext cx="3657600" cy="3132329"/>
            <a:chOff x="2962981" y="1230400"/>
            <a:chExt cx="3657600" cy="3132329"/>
          </a:xfrm>
        </p:grpSpPr>
        <p:sp>
          <p:nvSpPr>
            <p:cNvPr id="246" name="Google Shape;246;p24"/>
            <p:cNvSpPr txBox="1"/>
            <p:nvPr/>
          </p:nvSpPr>
          <p:spPr>
            <a:xfrm>
              <a:off x="2962981" y="1230400"/>
              <a:ext cx="3657600" cy="48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1800"/>
                <a:t>2 Client Exclusive Classes</a:t>
              </a:r>
              <a:endParaRPr b="1" i="1" sz="1800"/>
            </a:p>
          </p:txBody>
        </p:sp>
        <p:pic>
          <p:nvPicPr>
            <p:cNvPr id="247" name="Google Shape;247;p24"/>
            <p:cNvPicPr preferRelativeResize="0"/>
            <p:nvPr/>
          </p:nvPicPr>
          <p:blipFill>
            <a:blip r:embed="rId4">
              <a:alphaModFix/>
            </a:blip>
            <a:stretch>
              <a:fillRect/>
            </a:stretch>
          </p:blipFill>
          <p:spPr>
            <a:xfrm>
              <a:off x="2962981" y="1720113"/>
              <a:ext cx="3657600" cy="2642616"/>
            </a:xfrm>
            <a:prstGeom prst="rect">
              <a:avLst/>
            </a:prstGeom>
            <a:noFill/>
            <a:ln>
              <a:noFill/>
            </a:ln>
          </p:spPr>
        </p:pic>
      </p:grpSp>
      <p:grpSp>
        <p:nvGrpSpPr>
          <p:cNvPr id="248" name="Google Shape;248;p24"/>
          <p:cNvGrpSpPr/>
          <p:nvPr/>
        </p:nvGrpSpPr>
        <p:grpSpPr>
          <a:xfrm>
            <a:off x="422425" y="1915144"/>
            <a:ext cx="3657600" cy="3132003"/>
            <a:chOff x="-720575" y="1409338"/>
            <a:chExt cx="3657600" cy="3132003"/>
          </a:xfrm>
        </p:grpSpPr>
        <p:pic>
          <p:nvPicPr>
            <p:cNvPr id="249" name="Google Shape;249;p24"/>
            <p:cNvPicPr preferRelativeResize="0"/>
            <p:nvPr/>
          </p:nvPicPr>
          <p:blipFill>
            <a:blip r:embed="rId5">
              <a:alphaModFix/>
            </a:blip>
            <a:stretch>
              <a:fillRect/>
            </a:stretch>
          </p:blipFill>
          <p:spPr>
            <a:xfrm>
              <a:off x="-720575" y="1893238"/>
              <a:ext cx="3657600" cy="2648103"/>
            </a:xfrm>
            <a:prstGeom prst="rect">
              <a:avLst/>
            </a:prstGeom>
            <a:noFill/>
            <a:ln>
              <a:noFill/>
            </a:ln>
          </p:spPr>
        </p:pic>
        <p:sp>
          <p:nvSpPr>
            <p:cNvPr id="250" name="Google Shape;250;p24"/>
            <p:cNvSpPr txBox="1"/>
            <p:nvPr/>
          </p:nvSpPr>
          <p:spPr>
            <a:xfrm>
              <a:off x="-720575" y="1409338"/>
              <a:ext cx="3657600" cy="48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1800"/>
                <a:t>1</a:t>
              </a:r>
              <a:r>
                <a:rPr b="1" i="1" lang="en-US" sz="1800"/>
                <a:t> Client Exclusive Class</a:t>
              </a:r>
              <a:endParaRPr b="1" i="1" sz="1800"/>
            </a:p>
          </p:txBody>
        </p:sp>
      </p:grpSp>
      <p:sp>
        <p:nvSpPr>
          <p:cNvPr id="251" name="Google Shape;251;p24"/>
          <p:cNvSpPr txBox="1"/>
          <p:nvPr/>
        </p:nvSpPr>
        <p:spPr>
          <a:xfrm>
            <a:off x="911225" y="1137300"/>
            <a:ext cx="81954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t>When some attacks are only seen by a subset of clients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a:t>Conclusions</a:t>
            </a:r>
            <a:endParaRPr/>
          </a:p>
        </p:txBody>
      </p:sp>
      <p:sp>
        <p:nvSpPr>
          <p:cNvPr id="258" name="Google Shape;258;p25"/>
          <p:cNvSpPr txBox="1"/>
          <p:nvPr/>
        </p:nvSpPr>
        <p:spPr>
          <a:xfrm>
            <a:off x="911225" y="1029225"/>
            <a:ext cx="10926000" cy="3971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sz="1300"/>
          </a:p>
          <a:p>
            <a:pPr indent="-355600" lvl="0" marL="457200" rtl="0" algn="l">
              <a:lnSpc>
                <a:spcPct val="200000"/>
              </a:lnSpc>
              <a:spcBef>
                <a:spcPts val="0"/>
              </a:spcBef>
              <a:spcAft>
                <a:spcPts val="0"/>
              </a:spcAft>
              <a:buClr>
                <a:schemeClr val="dk1"/>
              </a:buClr>
              <a:buSzPts val="2000"/>
              <a:buChar char="●"/>
            </a:pPr>
            <a:r>
              <a:rPr b="1" lang="en-US" sz="2000">
                <a:solidFill>
                  <a:schemeClr val="dk1"/>
                </a:solidFill>
              </a:rPr>
              <a:t>Experiment 1</a:t>
            </a:r>
            <a:r>
              <a:rPr lang="en-US" sz="2000">
                <a:solidFill>
                  <a:schemeClr val="dk1"/>
                </a:solidFill>
              </a:rPr>
              <a:t> </a:t>
            </a:r>
            <a:endParaRPr sz="2000">
              <a:solidFill>
                <a:schemeClr val="dk1"/>
              </a:solidFill>
            </a:endParaRPr>
          </a:p>
          <a:p>
            <a:pPr indent="0" lvl="0" marL="457200" rtl="0" algn="l">
              <a:lnSpc>
                <a:spcPct val="200000"/>
              </a:lnSpc>
              <a:spcBef>
                <a:spcPts val="0"/>
              </a:spcBef>
              <a:spcAft>
                <a:spcPts val="0"/>
              </a:spcAft>
              <a:buNone/>
            </a:pPr>
            <a:r>
              <a:rPr lang="en-US" sz="2000">
                <a:solidFill>
                  <a:schemeClr val="dk1"/>
                </a:solidFill>
              </a:rPr>
              <a:t>=&gt; Calculator Speedup and potentially higher Performance.</a:t>
            </a:r>
            <a:endParaRPr sz="2000">
              <a:solidFill>
                <a:schemeClr val="dk1"/>
              </a:solidFill>
            </a:endParaRPr>
          </a:p>
          <a:p>
            <a:pPr indent="-355600" lvl="0" marL="457200" rtl="0" algn="l">
              <a:lnSpc>
                <a:spcPct val="200000"/>
              </a:lnSpc>
              <a:spcBef>
                <a:spcPts val="0"/>
              </a:spcBef>
              <a:spcAft>
                <a:spcPts val="0"/>
              </a:spcAft>
              <a:buClr>
                <a:schemeClr val="dk1"/>
              </a:buClr>
              <a:buSzPts val="2000"/>
              <a:buChar char="●"/>
            </a:pPr>
            <a:r>
              <a:rPr b="1" lang="en-US" sz="2000">
                <a:solidFill>
                  <a:schemeClr val="dk1"/>
                </a:solidFill>
              </a:rPr>
              <a:t>Experiment 2</a:t>
            </a:r>
            <a:r>
              <a:rPr lang="en-US" sz="2000">
                <a:solidFill>
                  <a:schemeClr val="dk1"/>
                </a:solidFill>
              </a:rPr>
              <a:t> </a:t>
            </a:r>
            <a:endParaRPr sz="2000">
              <a:solidFill>
                <a:schemeClr val="dk1"/>
              </a:solidFill>
            </a:endParaRPr>
          </a:p>
          <a:p>
            <a:pPr indent="0" lvl="0" marL="457200" rtl="0" algn="l">
              <a:lnSpc>
                <a:spcPct val="200000"/>
              </a:lnSpc>
              <a:spcBef>
                <a:spcPts val="0"/>
              </a:spcBef>
              <a:spcAft>
                <a:spcPts val="0"/>
              </a:spcAft>
              <a:buNone/>
            </a:pPr>
            <a:r>
              <a:rPr lang="en-US" sz="2000">
                <a:solidFill>
                  <a:schemeClr val="dk1"/>
                </a:solidFill>
              </a:rPr>
              <a:t>=&gt; Certain Robustness against Local and Global Class Imbalance. </a:t>
            </a:r>
            <a:endParaRPr sz="2000">
              <a:solidFill>
                <a:schemeClr val="dk1"/>
              </a:solidFill>
            </a:endParaRPr>
          </a:p>
          <a:p>
            <a:pPr indent="-355600" lvl="0" marL="457200" rtl="0" algn="l">
              <a:lnSpc>
                <a:spcPct val="200000"/>
              </a:lnSpc>
              <a:spcBef>
                <a:spcPts val="0"/>
              </a:spcBef>
              <a:spcAft>
                <a:spcPts val="0"/>
              </a:spcAft>
              <a:buClr>
                <a:schemeClr val="dk1"/>
              </a:buClr>
              <a:buSzPts val="2000"/>
              <a:buChar char="●"/>
            </a:pPr>
            <a:r>
              <a:rPr b="1" lang="en-US" sz="2000">
                <a:solidFill>
                  <a:schemeClr val="dk1"/>
                </a:solidFill>
              </a:rPr>
              <a:t>Experiment 3</a:t>
            </a:r>
            <a:r>
              <a:rPr lang="en-US" sz="2000">
                <a:solidFill>
                  <a:schemeClr val="dk1"/>
                </a:solidFill>
              </a:rPr>
              <a:t> </a:t>
            </a:r>
            <a:endParaRPr sz="2000">
              <a:solidFill>
                <a:schemeClr val="dk1"/>
              </a:solidFill>
            </a:endParaRPr>
          </a:p>
          <a:p>
            <a:pPr indent="0" lvl="0" marL="457200" rtl="0" algn="l">
              <a:lnSpc>
                <a:spcPct val="200000"/>
              </a:lnSpc>
              <a:spcBef>
                <a:spcPts val="0"/>
              </a:spcBef>
              <a:spcAft>
                <a:spcPts val="0"/>
              </a:spcAft>
              <a:buNone/>
            </a:pPr>
            <a:r>
              <a:rPr lang="en-US" sz="2000">
                <a:solidFill>
                  <a:schemeClr val="dk1"/>
                </a:solidFill>
              </a:rPr>
              <a:t>=&gt; Able to deal with some Client Exclusive Attack Settings.</a:t>
            </a:r>
            <a:endParaRPr sz="2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a:t>Limitations</a:t>
            </a:r>
            <a:endParaRPr/>
          </a:p>
        </p:txBody>
      </p:sp>
      <p:sp>
        <p:nvSpPr>
          <p:cNvPr id="265" name="Google Shape;265;p26"/>
          <p:cNvSpPr txBox="1"/>
          <p:nvPr/>
        </p:nvSpPr>
        <p:spPr>
          <a:xfrm>
            <a:off x="1425600" y="1896850"/>
            <a:ext cx="9340800" cy="27705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SzPts val="2400"/>
              <a:buAutoNum type="arabicPeriod"/>
            </a:pPr>
            <a:r>
              <a:rPr lang="en-US" sz="2400"/>
              <a:t>Checking different Aggregation Functions (than FedAvg).</a:t>
            </a:r>
            <a:endParaRPr sz="2400"/>
          </a:p>
          <a:p>
            <a:pPr indent="-381000" lvl="0" marL="457200" rtl="0" algn="l">
              <a:lnSpc>
                <a:spcPct val="150000"/>
              </a:lnSpc>
              <a:spcBef>
                <a:spcPts val="0"/>
              </a:spcBef>
              <a:spcAft>
                <a:spcPts val="0"/>
              </a:spcAft>
              <a:buSzPts val="2400"/>
              <a:buAutoNum type="arabicPeriod"/>
            </a:pPr>
            <a:r>
              <a:rPr lang="en-US" sz="2400"/>
              <a:t>MTDs do net yet consider Adaptive Attacks and Timing Effects.</a:t>
            </a:r>
            <a:endParaRPr sz="2400"/>
          </a:p>
          <a:p>
            <a:pPr indent="-381000" lvl="0" marL="457200" rtl="0" algn="l">
              <a:lnSpc>
                <a:spcPct val="150000"/>
              </a:lnSpc>
              <a:spcBef>
                <a:spcPts val="0"/>
              </a:spcBef>
              <a:spcAft>
                <a:spcPts val="0"/>
              </a:spcAft>
              <a:buSzPts val="2400"/>
              <a:buAutoNum type="arabicPeriod"/>
            </a:pPr>
            <a:r>
              <a:rPr lang="en-US" sz="2400"/>
              <a:t>Use even more realistic Training Data.</a:t>
            </a:r>
            <a:endParaRPr sz="2400"/>
          </a:p>
          <a:p>
            <a:pPr indent="-381000" lvl="0" marL="457200" rtl="0" algn="l">
              <a:lnSpc>
                <a:spcPct val="150000"/>
              </a:lnSpc>
              <a:spcBef>
                <a:spcPts val="0"/>
              </a:spcBef>
              <a:spcAft>
                <a:spcPts val="0"/>
              </a:spcAft>
              <a:buSzPts val="2400"/>
              <a:buAutoNum type="arabicPeriod"/>
            </a:pPr>
            <a:r>
              <a:rPr lang="en-US" sz="2400"/>
              <a:t>Optimize the over 20 Hyperparameters.</a:t>
            </a:r>
            <a:endParaRPr sz="2400"/>
          </a:p>
          <a:p>
            <a:pPr indent="-381000" lvl="0" marL="457200" rtl="0" algn="l">
              <a:lnSpc>
                <a:spcPct val="150000"/>
              </a:lnSpc>
              <a:spcBef>
                <a:spcPts val="0"/>
              </a:spcBef>
              <a:spcAft>
                <a:spcPts val="0"/>
              </a:spcAft>
              <a:buSzPts val="2400"/>
              <a:buAutoNum type="arabicPeriod"/>
            </a:pPr>
            <a:r>
              <a:rPr lang="en-US" sz="2400"/>
              <a:t>Build an online Prototype?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7"/>
          <p:cNvSpPr txBox="1"/>
          <p:nvPr>
            <p:ph type="ctrTitle"/>
          </p:nvPr>
        </p:nvSpPr>
        <p:spPr>
          <a:xfrm>
            <a:off x="911225" y="1989138"/>
            <a:ext cx="10369500" cy="12954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sz="4000">
                <a:solidFill>
                  <a:schemeClr val="accent1"/>
                </a:solidFill>
              </a:rPr>
              <a:t>APPENDIX</a:t>
            </a:r>
            <a:endParaRPr sz="5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8"/>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a:t>Experiment 3.3</a:t>
            </a:r>
            <a:endParaRPr/>
          </a:p>
        </p:txBody>
      </p:sp>
      <p:sp>
        <p:nvSpPr>
          <p:cNvPr id="278" name="Google Shape;278;p28"/>
          <p:cNvSpPr txBox="1"/>
          <p:nvPr/>
        </p:nvSpPr>
        <p:spPr>
          <a:xfrm>
            <a:off x="7567970" y="1141250"/>
            <a:ext cx="3111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800"/>
              <a:t>Performance Evaluation</a:t>
            </a:r>
            <a:endParaRPr i="1" sz="1800"/>
          </a:p>
        </p:txBody>
      </p:sp>
      <p:sp>
        <p:nvSpPr>
          <p:cNvPr id="279" name="Google Shape;279;p28"/>
          <p:cNvSpPr txBox="1"/>
          <p:nvPr/>
        </p:nvSpPr>
        <p:spPr>
          <a:xfrm>
            <a:off x="1736824" y="1143825"/>
            <a:ext cx="3456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800"/>
              <a:t>Sample Distribution</a:t>
            </a:r>
            <a:endParaRPr i="1" sz="1800"/>
          </a:p>
        </p:txBody>
      </p:sp>
      <p:pic>
        <p:nvPicPr>
          <p:cNvPr id="280" name="Google Shape;280;p28"/>
          <p:cNvPicPr preferRelativeResize="0"/>
          <p:nvPr/>
        </p:nvPicPr>
        <p:blipFill>
          <a:blip r:embed="rId3">
            <a:alphaModFix/>
          </a:blip>
          <a:stretch>
            <a:fillRect/>
          </a:stretch>
        </p:blipFill>
        <p:spPr>
          <a:xfrm>
            <a:off x="569550" y="1836222"/>
            <a:ext cx="6400799" cy="2125065"/>
          </a:xfrm>
          <a:prstGeom prst="rect">
            <a:avLst/>
          </a:prstGeom>
          <a:noFill/>
          <a:ln>
            <a:noFill/>
          </a:ln>
        </p:spPr>
      </p:pic>
      <p:pic>
        <p:nvPicPr>
          <p:cNvPr id="281" name="Google Shape;281;p28"/>
          <p:cNvPicPr preferRelativeResize="0"/>
          <p:nvPr/>
        </p:nvPicPr>
        <p:blipFill>
          <a:blip r:embed="rId4">
            <a:alphaModFix/>
          </a:blip>
          <a:stretch>
            <a:fillRect/>
          </a:stretch>
        </p:blipFill>
        <p:spPr>
          <a:xfrm>
            <a:off x="6970350" y="1714975"/>
            <a:ext cx="4572001" cy="33121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1"/>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sz="2800"/>
              <a:t>Outline</a:t>
            </a:r>
            <a:endParaRPr sz="2800"/>
          </a:p>
        </p:txBody>
      </p:sp>
      <p:sp>
        <p:nvSpPr>
          <p:cNvPr id="68" name="Google Shape;68;p11"/>
          <p:cNvSpPr txBox="1"/>
          <p:nvPr>
            <p:ph idx="1" type="body"/>
          </p:nvPr>
        </p:nvSpPr>
        <p:spPr>
          <a:xfrm>
            <a:off x="911225" y="1125539"/>
            <a:ext cx="5005500" cy="49674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None/>
            </a:pPr>
            <a:r>
              <a:t/>
            </a:r>
            <a:endParaRPr sz="2400"/>
          </a:p>
          <a:p>
            <a:pPr indent="-381000" lvl="0" marL="457200" rtl="0" algn="l">
              <a:lnSpc>
                <a:spcPct val="115000"/>
              </a:lnSpc>
              <a:spcBef>
                <a:spcPts val="1200"/>
              </a:spcBef>
              <a:spcAft>
                <a:spcPts val="0"/>
              </a:spcAft>
              <a:buSzPts val="2400"/>
              <a:buAutoNum type="arabicPeriod"/>
            </a:pPr>
            <a:r>
              <a:rPr lang="en-US" sz="2400"/>
              <a:t>Scenario</a:t>
            </a:r>
            <a:endParaRPr sz="2400"/>
          </a:p>
          <a:p>
            <a:pPr indent="-381000" lvl="0" marL="457200" rtl="0" algn="l">
              <a:lnSpc>
                <a:spcPct val="115000"/>
              </a:lnSpc>
              <a:spcBef>
                <a:spcPts val="0"/>
              </a:spcBef>
              <a:spcAft>
                <a:spcPts val="0"/>
              </a:spcAft>
              <a:buSzPts val="2400"/>
              <a:buAutoNum type="arabicPeriod"/>
            </a:pPr>
            <a:r>
              <a:rPr lang="en-US" sz="2400"/>
              <a:t>System Architecture</a:t>
            </a:r>
            <a:endParaRPr sz="2400"/>
          </a:p>
          <a:p>
            <a:pPr indent="-381000" lvl="0" marL="457200" rtl="0" algn="l">
              <a:lnSpc>
                <a:spcPct val="115000"/>
              </a:lnSpc>
              <a:spcBef>
                <a:spcPts val="0"/>
              </a:spcBef>
              <a:spcAft>
                <a:spcPts val="0"/>
              </a:spcAft>
              <a:buSzPts val="2400"/>
              <a:buAutoNum type="arabicPeriod"/>
            </a:pPr>
            <a:r>
              <a:rPr lang="en-US" sz="2400"/>
              <a:t>Experiment 01</a:t>
            </a:r>
            <a:endParaRPr sz="2400"/>
          </a:p>
          <a:p>
            <a:pPr indent="-381000" lvl="0" marL="457200" rtl="0" algn="l">
              <a:lnSpc>
                <a:spcPct val="115000"/>
              </a:lnSpc>
              <a:spcBef>
                <a:spcPts val="0"/>
              </a:spcBef>
              <a:spcAft>
                <a:spcPts val="0"/>
              </a:spcAft>
              <a:buSzPts val="2400"/>
              <a:buAutoNum type="arabicPeriod"/>
            </a:pPr>
            <a:r>
              <a:rPr lang="en-US" sz="2400"/>
              <a:t>Experiment 02</a:t>
            </a:r>
            <a:endParaRPr sz="2400"/>
          </a:p>
          <a:p>
            <a:pPr indent="-381000" lvl="0" marL="457200" rtl="0" algn="l">
              <a:lnSpc>
                <a:spcPct val="115000"/>
              </a:lnSpc>
              <a:spcBef>
                <a:spcPts val="0"/>
              </a:spcBef>
              <a:spcAft>
                <a:spcPts val="0"/>
              </a:spcAft>
              <a:buSzPts val="2400"/>
              <a:buAutoNum type="arabicPeriod"/>
            </a:pPr>
            <a:r>
              <a:rPr lang="en-US" sz="2400"/>
              <a:t>Experiment 03</a:t>
            </a:r>
            <a:endParaRPr sz="2400"/>
          </a:p>
          <a:p>
            <a:pPr indent="-381000" lvl="0" marL="457200" rtl="0" algn="l">
              <a:lnSpc>
                <a:spcPct val="115000"/>
              </a:lnSpc>
              <a:spcBef>
                <a:spcPts val="0"/>
              </a:spcBef>
              <a:spcAft>
                <a:spcPts val="0"/>
              </a:spcAft>
              <a:buSzPts val="2400"/>
              <a:buAutoNum type="arabicPeriod"/>
            </a:pPr>
            <a:r>
              <a:rPr lang="en-US" sz="2400"/>
              <a:t>Summary &amp; Conclusions </a:t>
            </a:r>
            <a:endParaRPr sz="2400"/>
          </a:p>
          <a:p>
            <a:pPr indent="-381000" lvl="0" marL="457200" rtl="0" algn="l">
              <a:lnSpc>
                <a:spcPct val="115000"/>
              </a:lnSpc>
              <a:spcBef>
                <a:spcPts val="0"/>
              </a:spcBef>
              <a:spcAft>
                <a:spcPts val="0"/>
              </a:spcAft>
              <a:buSzPts val="2400"/>
              <a:buAutoNum type="arabicPeriod"/>
            </a:pPr>
            <a:r>
              <a:rPr lang="en-US" sz="2400"/>
              <a:t>Limitations &amp; Future Work</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5" name="Shape 285"/>
        <p:cNvGrpSpPr/>
        <p:nvPr/>
      </p:nvGrpSpPr>
      <p:grpSpPr>
        <a:xfrm>
          <a:off x="0" y="0"/>
          <a:ext cx="0" cy="0"/>
          <a:chOff x="0" y="0"/>
          <a:chExt cx="0" cy="0"/>
        </a:xfrm>
      </p:grpSpPr>
      <p:sp>
        <p:nvSpPr>
          <p:cNvPr id="286" name="Google Shape;286;p29"/>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p>
            <a:pPr indent="0" lvl="0" marL="0" rtl="0" algn="l">
              <a:lnSpc>
                <a:spcPct val="115000"/>
              </a:lnSpc>
              <a:spcBef>
                <a:spcPts val="1200"/>
              </a:spcBef>
              <a:spcAft>
                <a:spcPts val="0"/>
              </a:spcAft>
              <a:buClr>
                <a:srgbClr val="000000"/>
              </a:buClr>
              <a:buSzPts val="1100"/>
              <a:buFont typeface="Arial"/>
              <a:buNone/>
            </a:pPr>
            <a:r>
              <a:rPr lang="en-US"/>
              <a:t>IoT Security</a:t>
            </a:r>
            <a:endParaRPr>
              <a:solidFill>
                <a:srgbClr val="0028A5"/>
              </a:solidFill>
            </a:endParaRPr>
          </a:p>
          <a:p>
            <a:pPr indent="0" lvl="0" marL="0" rtl="0" algn="l">
              <a:lnSpc>
                <a:spcPct val="115000"/>
              </a:lnSpc>
              <a:spcBef>
                <a:spcPts val="1200"/>
              </a:spcBef>
              <a:spcAft>
                <a:spcPts val="0"/>
              </a:spcAft>
              <a:buSzPts val="1100"/>
              <a:buNone/>
            </a:pPr>
            <a:r>
              <a:t/>
            </a:r>
            <a:endParaRPr b="0" sz="3200">
              <a:solidFill>
                <a:schemeClr val="dk1"/>
              </a:solidFill>
            </a:endParaRPr>
          </a:p>
          <a:p>
            <a:pPr indent="0" lvl="0" marL="0" rtl="0" algn="l">
              <a:lnSpc>
                <a:spcPct val="115000"/>
              </a:lnSpc>
              <a:spcBef>
                <a:spcPts val="1200"/>
              </a:spcBef>
              <a:spcAft>
                <a:spcPts val="0"/>
              </a:spcAft>
              <a:buSzPts val="1100"/>
              <a:buNone/>
            </a:pPr>
            <a:r>
              <a:t/>
            </a:r>
            <a:endParaRPr sz="1800">
              <a:solidFill>
                <a:schemeClr val="dk1"/>
              </a:solidFill>
            </a:endParaRPr>
          </a:p>
          <a:p>
            <a:pPr indent="0" lvl="0" marL="0" rtl="0" algn="l">
              <a:spcBef>
                <a:spcPts val="1200"/>
              </a:spcBef>
              <a:spcAft>
                <a:spcPts val="0"/>
              </a:spcAft>
              <a:buNone/>
            </a:pPr>
            <a:r>
              <a:t/>
            </a:r>
            <a:endParaRPr/>
          </a:p>
        </p:txBody>
      </p:sp>
      <p:grpSp>
        <p:nvGrpSpPr>
          <p:cNvPr id="287" name="Google Shape;287;p29"/>
          <p:cNvGrpSpPr/>
          <p:nvPr/>
        </p:nvGrpSpPr>
        <p:grpSpPr>
          <a:xfrm>
            <a:off x="8453921" y="2452306"/>
            <a:ext cx="1884000" cy="1953377"/>
            <a:chOff x="8301521" y="2520886"/>
            <a:chExt cx="1884000" cy="1953377"/>
          </a:xfrm>
        </p:grpSpPr>
        <p:sp>
          <p:nvSpPr>
            <p:cNvPr id="288" name="Google Shape;288;p29"/>
            <p:cNvSpPr txBox="1"/>
            <p:nvPr/>
          </p:nvSpPr>
          <p:spPr>
            <a:xfrm>
              <a:off x="8301521" y="3735363"/>
              <a:ext cx="1884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t>Recent </a:t>
              </a:r>
              <a:endParaRPr sz="1800"/>
            </a:p>
            <a:p>
              <a:pPr indent="0" lvl="0" marL="0" rtl="0" algn="ctr">
                <a:spcBef>
                  <a:spcPts val="0"/>
                </a:spcBef>
                <a:spcAft>
                  <a:spcPts val="0"/>
                </a:spcAft>
                <a:buNone/>
              </a:pPr>
              <a:r>
                <a:rPr lang="en-US" sz="1800"/>
                <a:t>Attacks</a:t>
              </a:r>
              <a:endParaRPr sz="1800"/>
            </a:p>
          </p:txBody>
        </p:sp>
        <p:pic>
          <p:nvPicPr>
            <p:cNvPr id="289" name="Google Shape;289;p29"/>
            <p:cNvPicPr preferRelativeResize="0"/>
            <p:nvPr/>
          </p:nvPicPr>
          <p:blipFill>
            <a:blip r:embed="rId3">
              <a:alphaModFix/>
            </a:blip>
            <a:stretch>
              <a:fillRect/>
            </a:stretch>
          </p:blipFill>
          <p:spPr>
            <a:xfrm>
              <a:off x="8671353" y="2520886"/>
              <a:ext cx="1097280" cy="1097280"/>
            </a:xfrm>
            <a:prstGeom prst="rect">
              <a:avLst/>
            </a:prstGeom>
            <a:noFill/>
            <a:ln>
              <a:noFill/>
            </a:ln>
          </p:spPr>
        </p:pic>
      </p:grpSp>
      <p:grpSp>
        <p:nvGrpSpPr>
          <p:cNvPr id="290" name="Google Shape;290;p29"/>
          <p:cNvGrpSpPr/>
          <p:nvPr/>
        </p:nvGrpSpPr>
        <p:grpSpPr>
          <a:xfrm>
            <a:off x="6145251" y="2452306"/>
            <a:ext cx="1884000" cy="1953377"/>
            <a:chOff x="5153992" y="2512311"/>
            <a:chExt cx="1884000" cy="1953377"/>
          </a:xfrm>
        </p:grpSpPr>
        <p:sp>
          <p:nvSpPr>
            <p:cNvPr id="291" name="Google Shape;291;p29"/>
            <p:cNvSpPr txBox="1"/>
            <p:nvPr/>
          </p:nvSpPr>
          <p:spPr>
            <a:xfrm>
              <a:off x="5153992" y="3726788"/>
              <a:ext cx="1884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t>Un</a:t>
              </a:r>
              <a:r>
                <a:rPr lang="en-US" sz="1800"/>
                <a:t>secure </a:t>
              </a:r>
              <a:endParaRPr sz="1800"/>
            </a:p>
            <a:p>
              <a:pPr indent="0" lvl="0" marL="0" rtl="0" algn="ctr">
                <a:spcBef>
                  <a:spcPts val="0"/>
                </a:spcBef>
                <a:spcAft>
                  <a:spcPts val="0"/>
                </a:spcAft>
                <a:buNone/>
              </a:pPr>
              <a:r>
                <a:rPr lang="en-US" sz="1800"/>
                <a:t>Design</a:t>
              </a:r>
              <a:endParaRPr sz="1800"/>
            </a:p>
          </p:txBody>
        </p:sp>
        <p:pic>
          <p:nvPicPr>
            <p:cNvPr id="292" name="Google Shape;292;p29"/>
            <p:cNvPicPr preferRelativeResize="0"/>
            <p:nvPr/>
          </p:nvPicPr>
          <p:blipFill>
            <a:blip r:embed="rId4">
              <a:alphaModFix/>
            </a:blip>
            <a:stretch>
              <a:fillRect/>
            </a:stretch>
          </p:blipFill>
          <p:spPr>
            <a:xfrm>
              <a:off x="5530492" y="2512311"/>
              <a:ext cx="1097280" cy="1097280"/>
            </a:xfrm>
            <a:prstGeom prst="rect">
              <a:avLst/>
            </a:prstGeom>
            <a:noFill/>
            <a:ln>
              <a:noFill/>
            </a:ln>
          </p:spPr>
        </p:pic>
      </p:grpSp>
      <p:grpSp>
        <p:nvGrpSpPr>
          <p:cNvPr id="293" name="Google Shape;293;p29"/>
          <p:cNvGrpSpPr/>
          <p:nvPr/>
        </p:nvGrpSpPr>
        <p:grpSpPr>
          <a:xfrm>
            <a:off x="3836582" y="2383726"/>
            <a:ext cx="1884000" cy="2090537"/>
            <a:chOff x="2637525" y="2375151"/>
            <a:chExt cx="1884000" cy="2090537"/>
          </a:xfrm>
        </p:grpSpPr>
        <p:sp>
          <p:nvSpPr>
            <p:cNvPr id="294" name="Google Shape;294;p29"/>
            <p:cNvSpPr txBox="1"/>
            <p:nvPr/>
          </p:nvSpPr>
          <p:spPr>
            <a:xfrm>
              <a:off x="2637525" y="3726788"/>
              <a:ext cx="1884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t>Explosive Growth</a:t>
              </a:r>
              <a:endParaRPr sz="1800"/>
            </a:p>
          </p:txBody>
        </p:sp>
        <p:pic>
          <p:nvPicPr>
            <p:cNvPr id="295" name="Google Shape;295;p29"/>
            <p:cNvPicPr preferRelativeResize="0"/>
            <p:nvPr/>
          </p:nvPicPr>
          <p:blipFill>
            <a:blip r:embed="rId5">
              <a:alphaModFix/>
            </a:blip>
            <a:stretch>
              <a:fillRect/>
            </a:stretch>
          </p:blipFill>
          <p:spPr>
            <a:xfrm>
              <a:off x="2893723" y="2375150"/>
              <a:ext cx="1371601" cy="1371601"/>
            </a:xfrm>
            <a:prstGeom prst="rect">
              <a:avLst/>
            </a:prstGeom>
            <a:noFill/>
            <a:ln>
              <a:noFill/>
            </a:ln>
          </p:spPr>
        </p:pic>
      </p:grpSp>
      <p:grpSp>
        <p:nvGrpSpPr>
          <p:cNvPr id="296" name="Google Shape;296;p29"/>
          <p:cNvGrpSpPr/>
          <p:nvPr/>
        </p:nvGrpSpPr>
        <p:grpSpPr>
          <a:xfrm>
            <a:off x="1461313" y="2469450"/>
            <a:ext cx="1950600" cy="1641887"/>
            <a:chOff x="9965900" y="2546600"/>
            <a:chExt cx="1950600" cy="1641887"/>
          </a:xfrm>
        </p:grpSpPr>
        <p:sp>
          <p:nvSpPr>
            <p:cNvPr id="297" name="Google Shape;297;p29"/>
            <p:cNvSpPr txBox="1"/>
            <p:nvPr/>
          </p:nvSpPr>
          <p:spPr>
            <a:xfrm>
              <a:off x="9965900" y="3726788"/>
              <a:ext cx="1950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t>IoT Devices</a:t>
              </a:r>
              <a:endParaRPr sz="1800"/>
            </a:p>
          </p:txBody>
        </p:sp>
        <p:pic>
          <p:nvPicPr>
            <p:cNvPr id="298" name="Google Shape;298;p29"/>
            <p:cNvPicPr preferRelativeResize="0"/>
            <p:nvPr/>
          </p:nvPicPr>
          <p:blipFill rotWithShape="1">
            <a:blip r:embed="rId6">
              <a:alphaModFix/>
            </a:blip>
            <a:srcRect b="38234" l="21608" r="21362" t="18786"/>
            <a:stretch/>
          </p:blipFill>
          <p:spPr>
            <a:xfrm>
              <a:off x="10255388" y="2546600"/>
              <a:ext cx="1371599" cy="1028701"/>
            </a:xfrm>
            <a:prstGeom prst="rect">
              <a:avLst/>
            </a:prstGeom>
            <a:noFill/>
            <a:ln>
              <a:noFill/>
            </a:ln>
          </p:spPr>
        </p:pic>
      </p:grpSp>
      <p:sp>
        <p:nvSpPr>
          <p:cNvPr id="299" name="Google Shape;299;p29"/>
          <p:cNvSpPr txBox="1"/>
          <p:nvPr>
            <p:ph idx="1" type="body"/>
          </p:nvPr>
        </p:nvSpPr>
        <p:spPr>
          <a:xfrm>
            <a:off x="911225" y="1125539"/>
            <a:ext cx="5005500" cy="4967400"/>
          </a:xfrm>
          <a:prstGeom prst="rect">
            <a:avLst/>
          </a:prstGeom>
        </p:spPr>
        <p:txBody>
          <a:bodyPr anchorCtr="0" anchor="t" bIns="0" lIns="0" spcFirstLastPara="1" rIns="0" wrap="square" tIns="0">
            <a:noAutofit/>
          </a:bodyPr>
          <a:lstStyle/>
          <a:p>
            <a:pPr indent="0" lvl="0" marL="0" rtl="0" algn="l">
              <a:spcBef>
                <a:spcPts val="720"/>
              </a:spcBef>
              <a:spcAft>
                <a:spcPts val="0"/>
              </a:spcAft>
              <a:buNone/>
            </a:pPr>
            <a:r>
              <a:t/>
            </a:r>
            <a:endParaRPr/>
          </a:p>
        </p:txBody>
      </p:sp>
      <p:sp>
        <p:nvSpPr>
          <p:cNvPr id="300" name="Google Shape;300;p29"/>
          <p:cNvSpPr txBox="1"/>
          <p:nvPr>
            <p:ph idx="2" type="body"/>
          </p:nvPr>
        </p:nvSpPr>
        <p:spPr>
          <a:xfrm>
            <a:off x="6291040" y="1125539"/>
            <a:ext cx="5005500" cy="4967400"/>
          </a:xfrm>
          <a:prstGeom prst="rect">
            <a:avLst/>
          </a:prstGeom>
        </p:spPr>
        <p:txBody>
          <a:bodyPr anchorCtr="0" anchor="t" bIns="0" lIns="0" spcFirstLastPara="1" rIns="0" wrap="square" tIns="0">
            <a:noAutofit/>
          </a:bodyPr>
          <a:lstStyle/>
          <a:p>
            <a:pPr indent="0" lvl="0" marL="0" rtl="0" algn="l">
              <a:spcBef>
                <a:spcPts val="72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5" name="Shape 305"/>
        <p:cNvGrpSpPr/>
        <p:nvPr/>
      </p:nvGrpSpPr>
      <p:grpSpPr>
        <a:xfrm>
          <a:off x="0" y="0"/>
          <a:ext cx="0" cy="0"/>
          <a:chOff x="0" y="0"/>
          <a:chExt cx="0" cy="0"/>
        </a:xfrm>
      </p:grpSpPr>
      <p:sp>
        <p:nvSpPr>
          <p:cNvPr id="306" name="Google Shape;306;p30"/>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ctr">
              <a:spcBef>
                <a:spcPts val="0"/>
              </a:spcBef>
              <a:spcAft>
                <a:spcPts val="0"/>
              </a:spcAft>
              <a:buNone/>
            </a:pPr>
            <a:r>
              <a:rPr lang="en-US"/>
              <a:t>Different sample distributions</a:t>
            </a:r>
            <a:endParaRPr/>
          </a:p>
        </p:txBody>
      </p:sp>
      <p:pic>
        <p:nvPicPr>
          <p:cNvPr id="307" name="Google Shape;307;p30"/>
          <p:cNvPicPr preferRelativeResize="0"/>
          <p:nvPr/>
        </p:nvPicPr>
        <p:blipFill>
          <a:blip r:embed="rId3">
            <a:alphaModFix/>
          </a:blip>
          <a:stretch>
            <a:fillRect/>
          </a:stretch>
        </p:blipFill>
        <p:spPr>
          <a:xfrm>
            <a:off x="2827300" y="1736513"/>
            <a:ext cx="5715000" cy="3086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2" name="Shape 312"/>
        <p:cNvGrpSpPr/>
        <p:nvPr/>
      </p:nvGrpSpPr>
      <p:grpSpPr>
        <a:xfrm>
          <a:off x="0" y="0"/>
          <a:ext cx="0" cy="0"/>
          <a:chOff x="0" y="0"/>
          <a:chExt cx="0" cy="0"/>
        </a:xfrm>
      </p:grpSpPr>
      <p:sp>
        <p:nvSpPr>
          <p:cNvPr id="313" name="Google Shape;313;p31"/>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a:t>Experiment 3.1</a:t>
            </a:r>
            <a:endParaRPr/>
          </a:p>
        </p:txBody>
      </p:sp>
      <p:grpSp>
        <p:nvGrpSpPr>
          <p:cNvPr id="314" name="Google Shape;314;p31"/>
          <p:cNvGrpSpPr/>
          <p:nvPr/>
        </p:nvGrpSpPr>
        <p:grpSpPr>
          <a:xfrm>
            <a:off x="527200" y="1740650"/>
            <a:ext cx="6400799" cy="2630606"/>
            <a:chOff x="-82400" y="2455850"/>
            <a:chExt cx="6400799" cy="2630606"/>
          </a:xfrm>
        </p:grpSpPr>
        <p:sp>
          <p:nvSpPr>
            <p:cNvPr id="315" name="Google Shape;315;p31"/>
            <p:cNvSpPr txBox="1"/>
            <p:nvPr/>
          </p:nvSpPr>
          <p:spPr>
            <a:xfrm>
              <a:off x="1389699" y="2455850"/>
              <a:ext cx="3456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800"/>
                <a:t>Sample Distribution</a:t>
              </a:r>
              <a:endParaRPr i="1" sz="1800"/>
            </a:p>
          </p:txBody>
        </p:sp>
        <p:pic>
          <p:nvPicPr>
            <p:cNvPr id="316" name="Google Shape;316;p31"/>
            <p:cNvPicPr preferRelativeResize="0"/>
            <p:nvPr/>
          </p:nvPicPr>
          <p:blipFill>
            <a:blip r:embed="rId3">
              <a:alphaModFix/>
            </a:blip>
            <a:stretch>
              <a:fillRect/>
            </a:stretch>
          </p:blipFill>
          <p:spPr>
            <a:xfrm>
              <a:off x="-82400" y="2972586"/>
              <a:ext cx="6400799" cy="2113870"/>
            </a:xfrm>
            <a:prstGeom prst="rect">
              <a:avLst/>
            </a:prstGeom>
            <a:noFill/>
            <a:ln>
              <a:noFill/>
            </a:ln>
          </p:spPr>
        </p:pic>
      </p:grpSp>
      <p:grpSp>
        <p:nvGrpSpPr>
          <p:cNvPr id="317" name="Google Shape;317;p31"/>
          <p:cNvGrpSpPr/>
          <p:nvPr/>
        </p:nvGrpSpPr>
        <p:grpSpPr>
          <a:xfrm>
            <a:off x="7180225" y="1740650"/>
            <a:ext cx="4572001" cy="3766461"/>
            <a:chOff x="6951625" y="2121650"/>
            <a:chExt cx="4572001" cy="3766461"/>
          </a:xfrm>
        </p:grpSpPr>
        <p:sp>
          <p:nvSpPr>
            <p:cNvPr id="318" name="Google Shape;318;p31"/>
            <p:cNvSpPr txBox="1"/>
            <p:nvPr/>
          </p:nvSpPr>
          <p:spPr>
            <a:xfrm>
              <a:off x="7681825" y="2121650"/>
              <a:ext cx="3111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800"/>
                <a:t>Performance Evaluation</a:t>
              </a:r>
              <a:endParaRPr i="1" sz="1800"/>
            </a:p>
          </p:txBody>
        </p:sp>
        <p:pic>
          <p:nvPicPr>
            <p:cNvPr id="319" name="Google Shape;319;p31"/>
            <p:cNvPicPr preferRelativeResize="0"/>
            <p:nvPr/>
          </p:nvPicPr>
          <p:blipFill>
            <a:blip r:embed="rId4">
              <a:alphaModFix/>
            </a:blip>
            <a:stretch>
              <a:fillRect/>
            </a:stretch>
          </p:blipFill>
          <p:spPr>
            <a:xfrm>
              <a:off x="6951625" y="2583350"/>
              <a:ext cx="4572001" cy="3304761"/>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4" name="Shape 324"/>
        <p:cNvGrpSpPr/>
        <p:nvPr/>
      </p:nvGrpSpPr>
      <p:grpSpPr>
        <a:xfrm>
          <a:off x="0" y="0"/>
          <a:ext cx="0" cy="0"/>
          <a:chOff x="0" y="0"/>
          <a:chExt cx="0" cy="0"/>
        </a:xfrm>
      </p:grpSpPr>
      <p:sp>
        <p:nvSpPr>
          <p:cNvPr id="325" name="Google Shape;325;p32"/>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a:t>Experiment 3.2</a:t>
            </a:r>
            <a:endParaRPr/>
          </a:p>
        </p:txBody>
      </p:sp>
      <p:sp>
        <p:nvSpPr>
          <p:cNvPr id="326" name="Google Shape;326;p32"/>
          <p:cNvSpPr txBox="1"/>
          <p:nvPr/>
        </p:nvSpPr>
        <p:spPr>
          <a:xfrm>
            <a:off x="8040695" y="2121650"/>
            <a:ext cx="3111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800"/>
              <a:t>Performance Evaluation</a:t>
            </a:r>
            <a:endParaRPr i="1" sz="1800"/>
          </a:p>
        </p:txBody>
      </p:sp>
      <p:sp>
        <p:nvSpPr>
          <p:cNvPr id="327" name="Google Shape;327;p32"/>
          <p:cNvSpPr txBox="1"/>
          <p:nvPr/>
        </p:nvSpPr>
        <p:spPr>
          <a:xfrm>
            <a:off x="1651449" y="1770050"/>
            <a:ext cx="3456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800"/>
              <a:t>Sample Distribution</a:t>
            </a:r>
            <a:endParaRPr i="1" sz="1800"/>
          </a:p>
        </p:txBody>
      </p:sp>
      <p:pic>
        <p:nvPicPr>
          <p:cNvPr id="328" name="Google Shape;328;p32"/>
          <p:cNvPicPr preferRelativeResize="0"/>
          <p:nvPr/>
        </p:nvPicPr>
        <p:blipFill>
          <a:blip r:embed="rId3">
            <a:alphaModFix/>
          </a:blip>
          <a:stretch>
            <a:fillRect/>
          </a:stretch>
        </p:blipFill>
        <p:spPr>
          <a:xfrm>
            <a:off x="152400" y="2825225"/>
            <a:ext cx="6400799" cy="2113057"/>
          </a:xfrm>
          <a:prstGeom prst="rect">
            <a:avLst/>
          </a:prstGeom>
          <a:noFill/>
          <a:ln>
            <a:noFill/>
          </a:ln>
        </p:spPr>
      </p:pic>
      <p:pic>
        <p:nvPicPr>
          <p:cNvPr id="329" name="Google Shape;329;p32"/>
          <p:cNvPicPr preferRelativeResize="0"/>
          <p:nvPr/>
        </p:nvPicPr>
        <p:blipFill>
          <a:blip r:embed="rId4">
            <a:alphaModFix/>
          </a:blip>
          <a:stretch>
            <a:fillRect/>
          </a:stretch>
        </p:blipFill>
        <p:spPr>
          <a:xfrm>
            <a:off x="6738200" y="2735750"/>
            <a:ext cx="4572001" cy="330565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3" name="Shape 333"/>
        <p:cNvGrpSpPr/>
        <p:nvPr/>
      </p:nvGrpSpPr>
      <p:grpSpPr>
        <a:xfrm>
          <a:off x="0" y="0"/>
          <a:ext cx="0" cy="0"/>
          <a:chOff x="0" y="0"/>
          <a:chExt cx="0" cy="0"/>
        </a:xfrm>
      </p:grpSpPr>
      <p:sp>
        <p:nvSpPr>
          <p:cNvPr id="334" name="Google Shape;334;p33"/>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p>
            <a:pPr indent="0" lvl="0" marL="0" rtl="0" algn="l">
              <a:lnSpc>
                <a:spcPct val="115000"/>
              </a:lnSpc>
              <a:spcBef>
                <a:spcPts val="1200"/>
              </a:spcBef>
              <a:spcAft>
                <a:spcPts val="0"/>
              </a:spcAft>
              <a:buClr>
                <a:srgbClr val="000000"/>
              </a:buClr>
              <a:buSzPts val="1100"/>
              <a:buFont typeface="Arial"/>
              <a:buNone/>
            </a:pPr>
            <a:r>
              <a:rPr lang="en-US">
                <a:solidFill>
                  <a:srgbClr val="0028A5"/>
                </a:solidFill>
              </a:rPr>
              <a:t>Attack-Defense Learning Cycle</a:t>
            </a:r>
            <a:endParaRPr>
              <a:solidFill>
                <a:srgbClr val="0028A5"/>
              </a:solidFill>
            </a:endParaRPr>
          </a:p>
          <a:p>
            <a:pPr indent="0" lvl="0" marL="0" rtl="0" algn="l">
              <a:lnSpc>
                <a:spcPct val="115000"/>
              </a:lnSpc>
              <a:spcBef>
                <a:spcPts val="1200"/>
              </a:spcBef>
              <a:spcAft>
                <a:spcPts val="0"/>
              </a:spcAft>
              <a:buSzPts val="1100"/>
              <a:buNone/>
            </a:pPr>
            <a:r>
              <a:t/>
            </a:r>
            <a:endParaRPr b="0" sz="3200">
              <a:solidFill>
                <a:schemeClr val="dk1"/>
              </a:solidFill>
            </a:endParaRPr>
          </a:p>
          <a:p>
            <a:pPr indent="0" lvl="0" marL="0" rtl="0" algn="l">
              <a:lnSpc>
                <a:spcPct val="115000"/>
              </a:lnSpc>
              <a:spcBef>
                <a:spcPts val="1200"/>
              </a:spcBef>
              <a:spcAft>
                <a:spcPts val="0"/>
              </a:spcAft>
              <a:buSzPts val="1100"/>
              <a:buNone/>
            </a:pPr>
            <a:r>
              <a:t/>
            </a:r>
            <a:endParaRPr sz="1800">
              <a:solidFill>
                <a:schemeClr val="dk1"/>
              </a:solidFill>
            </a:endParaRPr>
          </a:p>
          <a:p>
            <a:pPr indent="0" lvl="0" marL="0" rtl="0" algn="l">
              <a:spcBef>
                <a:spcPts val="1200"/>
              </a:spcBef>
              <a:spcAft>
                <a:spcPts val="0"/>
              </a:spcAft>
              <a:buNone/>
            </a:pPr>
            <a:r>
              <a:t/>
            </a:r>
            <a:endParaRPr/>
          </a:p>
        </p:txBody>
      </p:sp>
      <p:pic>
        <p:nvPicPr>
          <p:cNvPr id="335" name="Google Shape;335;p33"/>
          <p:cNvPicPr preferRelativeResize="0"/>
          <p:nvPr/>
        </p:nvPicPr>
        <p:blipFill rotWithShape="1">
          <a:blip r:embed="rId3">
            <a:alphaModFix/>
          </a:blip>
          <a:srcRect b="38234" l="21608" r="21362" t="18786"/>
          <a:stretch/>
        </p:blipFill>
        <p:spPr>
          <a:xfrm>
            <a:off x="5113801" y="1115825"/>
            <a:ext cx="1371599" cy="1028701"/>
          </a:xfrm>
          <a:prstGeom prst="rect">
            <a:avLst/>
          </a:prstGeom>
          <a:noFill/>
          <a:ln>
            <a:noFill/>
          </a:ln>
        </p:spPr>
      </p:pic>
      <p:pic>
        <p:nvPicPr>
          <p:cNvPr id="336" name="Google Shape;336;p33"/>
          <p:cNvPicPr preferRelativeResize="0"/>
          <p:nvPr/>
        </p:nvPicPr>
        <p:blipFill>
          <a:blip r:embed="rId4">
            <a:alphaModFix/>
          </a:blip>
          <a:stretch>
            <a:fillRect/>
          </a:stretch>
        </p:blipFill>
        <p:spPr>
          <a:xfrm>
            <a:off x="8770400" y="2899471"/>
            <a:ext cx="1280160" cy="1280160"/>
          </a:xfrm>
          <a:prstGeom prst="rect">
            <a:avLst/>
          </a:prstGeom>
          <a:noFill/>
          <a:ln>
            <a:noFill/>
          </a:ln>
        </p:spPr>
      </p:pic>
      <p:pic>
        <p:nvPicPr>
          <p:cNvPr id="337" name="Google Shape;337;p33"/>
          <p:cNvPicPr preferRelativeResize="0"/>
          <p:nvPr/>
        </p:nvPicPr>
        <p:blipFill>
          <a:blip r:embed="rId5">
            <a:alphaModFix/>
          </a:blip>
          <a:stretch>
            <a:fillRect/>
          </a:stretch>
        </p:blipFill>
        <p:spPr>
          <a:xfrm>
            <a:off x="5250960" y="4851426"/>
            <a:ext cx="1097280" cy="1097280"/>
          </a:xfrm>
          <a:prstGeom prst="rect">
            <a:avLst/>
          </a:prstGeom>
          <a:noFill/>
          <a:ln>
            <a:noFill/>
          </a:ln>
        </p:spPr>
      </p:pic>
      <p:pic>
        <p:nvPicPr>
          <p:cNvPr id="338" name="Google Shape;338;p33"/>
          <p:cNvPicPr preferRelativeResize="0"/>
          <p:nvPr/>
        </p:nvPicPr>
        <p:blipFill>
          <a:blip r:embed="rId6">
            <a:alphaModFix/>
          </a:blip>
          <a:stretch>
            <a:fillRect/>
          </a:stretch>
        </p:blipFill>
        <p:spPr>
          <a:xfrm flipH="1">
            <a:off x="7194414" y="4278526"/>
            <a:ext cx="1371600" cy="1371600"/>
          </a:xfrm>
          <a:prstGeom prst="rect">
            <a:avLst/>
          </a:prstGeom>
          <a:noFill/>
          <a:ln>
            <a:noFill/>
          </a:ln>
        </p:spPr>
      </p:pic>
      <p:pic>
        <p:nvPicPr>
          <p:cNvPr id="339" name="Google Shape;339;p33"/>
          <p:cNvPicPr preferRelativeResize="0"/>
          <p:nvPr/>
        </p:nvPicPr>
        <p:blipFill>
          <a:blip r:embed="rId6">
            <a:alphaModFix/>
          </a:blip>
          <a:stretch>
            <a:fillRect/>
          </a:stretch>
        </p:blipFill>
        <p:spPr>
          <a:xfrm flipH="1" rot="5400000">
            <a:off x="2912339" y="4278526"/>
            <a:ext cx="1371600" cy="1371600"/>
          </a:xfrm>
          <a:prstGeom prst="rect">
            <a:avLst/>
          </a:prstGeom>
          <a:noFill/>
          <a:ln>
            <a:noFill/>
          </a:ln>
        </p:spPr>
      </p:pic>
      <p:pic>
        <p:nvPicPr>
          <p:cNvPr id="340" name="Google Shape;340;p33"/>
          <p:cNvPicPr preferRelativeResize="0"/>
          <p:nvPr/>
        </p:nvPicPr>
        <p:blipFill>
          <a:blip r:embed="rId6">
            <a:alphaModFix/>
          </a:blip>
          <a:stretch>
            <a:fillRect/>
          </a:stretch>
        </p:blipFill>
        <p:spPr>
          <a:xfrm flipH="1" rot="10800000">
            <a:off x="2912339" y="1510826"/>
            <a:ext cx="1371600" cy="1371600"/>
          </a:xfrm>
          <a:prstGeom prst="rect">
            <a:avLst/>
          </a:prstGeom>
          <a:noFill/>
          <a:ln>
            <a:noFill/>
          </a:ln>
        </p:spPr>
      </p:pic>
      <p:pic>
        <p:nvPicPr>
          <p:cNvPr id="341" name="Google Shape;341;p33"/>
          <p:cNvPicPr preferRelativeResize="0"/>
          <p:nvPr/>
        </p:nvPicPr>
        <p:blipFill>
          <a:blip r:embed="rId6">
            <a:alphaModFix/>
          </a:blip>
          <a:stretch>
            <a:fillRect/>
          </a:stretch>
        </p:blipFill>
        <p:spPr>
          <a:xfrm flipH="1" rot="-5400000">
            <a:off x="7194414" y="1510826"/>
            <a:ext cx="1371600" cy="1371600"/>
          </a:xfrm>
          <a:prstGeom prst="rect">
            <a:avLst/>
          </a:prstGeom>
          <a:noFill/>
          <a:ln>
            <a:noFill/>
          </a:ln>
        </p:spPr>
      </p:pic>
      <p:grpSp>
        <p:nvGrpSpPr>
          <p:cNvPr id="342" name="Google Shape;342;p33"/>
          <p:cNvGrpSpPr/>
          <p:nvPr/>
        </p:nvGrpSpPr>
        <p:grpSpPr>
          <a:xfrm>
            <a:off x="1392026" y="2853750"/>
            <a:ext cx="1371601" cy="1877400"/>
            <a:chOff x="1392026" y="2853750"/>
            <a:chExt cx="1371601" cy="1877400"/>
          </a:xfrm>
        </p:grpSpPr>
        <p:pic>
          <p:nvPicPr>
            <p:cNvPr id="343" name="Google Shape;343;p33"/>
            <p:cNvPicPr preferRelativeResize="0"/>
            <p:nvPr/>
          </p:nvPicPr>
          <p:blipFill>
            <a:blip r:embed="rId7">
              <a:alphaModFix/>
            </a:blip>
            <a:stretch>
              <a:fillRect/>
            </a:stretch>
          </p:blipFill>
          <p:spPr>
            <a:xfrm>
              <a:off x="1392026" y="2853750"/>
              <a:ext cx="1371601" cy="1371601"/>
            </a:xfrm>
            <a:prstGeom prst="rect">
              <a:avLst/>
            </a:prstGeom>
            <a:noFill/>
            <a:ln>
              <a:noFill/>
            </a:ln>
          </p:spPr>
        </p:pic>
        <p:sp>
          <p:nvSpPr>
            <p:cNvPr id="344" name="Google Shape;344;p33"/>
            <p:cNvSpPr txBox="1"/>
            <p:nvPr/>
          </p:nvSpPr>
          <p:spPr>
            <a:xfrm>
              <a:off x="1651225" y="4330950"/>
              <a:ext cx="85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Attacker</a:t>
              </a:r>
              <a:endParaRPr/>
            </a:p>
          </p:txBody>
        </p:sp>
      </p:grpSp>
      <p:sp>
        <p:nvSpPr>
          <p:cNvPr id="345" name="Google Shape;345;p33"/>
          <p:cNvSpPr txBox="1"/>
          <p:nvPr/>
        </p:nvSpPr>
        <p:spPr>
          <a:xfrm>
            <a:off x="5159550" y="2231125"/>
            <a:ext cx="128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IoT Device</a:t>
            </a:r>
            <a:endParaRPr/>
          </a:p>
        </p:txBody>
      </p:sp>
      <p:sp>
        <p:nvSpPr>
          <p:cNvPr id="346" name="Google Shape;346;p33"/>
          <p:cNvSpPr txBox="1"/>
          <p:nvPr/>
        </p:nvSpPr>
        <p:spPr>
          <a:xfrm>
            <a:off x="8623575" y="2283875"/>
            <a:ext cx="1573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Select and Execute MTD</a:t>
            </a:r>
            <a:endParaRPr/>
          </a:p>
        </p:txBody>
      </p:sp>
      <p:sp>
        <p:nvSpPr>
          <p:cNvPr id="347" name="Google Shape;347;p33"/>
          <p:cNvSpPr txBox="1"/>
          <p:nvPr/>
        </p:nvSpPr>
        <p:spPr>
          <a:xfrm>
            <a:off x="4923600" y="6092825"/>
            <a:ext cx="1752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Receive positive or negative reward</a:t>
            </a:r>
            <a:endParaRPr/>
          </a:p>
        </p:txBody>
      </p:sp>
      <p:sp>
        <p:nvSpPr>
          <p:cNvPr id="348" name="Google Shape;348;p33"/>
          <p:cNvSpPr txBox="1"/>
          <p:nvPr/>
        </p:nvSpPr>
        <p:spPr>
          <a:xfrm>
            <a:off x="2215075" y="1510825"/>
            <a:ext cx="853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Launch attack</a:t>
            </a:r>
            <a:endParaRPr/>
          </a:p>
        </p:txBody>
      </p:sp>
      <p:sp>
        <p:nvSpPr>
          <p:cNvPr id="349" name="Google Shape;349;p33"/>
          <p:cNvSpPr txBox="1"/>
          <p:nvPr/>
        </p:nvSpPr>
        <p:spPr>
          <a:xfrm>
            <a:off x="2092975" y="5365400"/>
            <a:ext cx="1097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Run next iteration?</a:t>
            </a:r>
            <a:endParaRPr/>
          </a:p>
        </p:txBody>
      </p:sp>
      <p:sp>
        <p:nvSpPr>
          <p:cNvPr id="350" name="Google Shape;350;p33"/>
          <p:cNvSpPr txBox="1"/>
          <p:nvPr/>
        </p:nvSpPr>
        <p:spPr>
          <a:xfrm>
            <a:off x="8200750" y="4984400"/>
            <a:ext cx="1849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Observe device behaviour after MTD execution</a:t>
            </a:r>
            <a:endParaRPr/>
          </a:p>
        </p:txBody>
      </p:sp>
      <p:sp>
        <p:nvSpPr>
          <p:cNvPr id="351" name="Google Shape;351;p33"/>
          <p:cNvSpPr txBox="1"/>
          <p:nvPr/>
        </p:nvSpPr>
        <p:spPr>
          <a:xfrm>
            <a:off x="7978475" y="1125550"/>
            <a:ext cx="1849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a:solidFill>
                  <a:schemeClr val="dk1"/>
                </a:solidFill>
              </a:rPr>
              <a:t>Observe device behaviour under attack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6" name="Shape 356"/>
        <p:cNvGrpSpPr/>
        <p:nvPr/>
      </p:nvGrpSpPr>
      <p:grpSpPr>
        <a:xfrm>
          <a:off x="0" y="0"/>
          <a:ext cx="0" cy="0"/>
          <a:chOff x="0" y="0"/>
          <a:chExt cx="0" cy="0"/>
        </a:xfrm>
      </p:grpSpPr>
      <p:sp>
        <p:nvSpPr>
          <p:cNvPr id="357" name="Google Shape;357;p34"/>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sz="2100">
                <a:solidFill>
                  <a:schemeClr val="accent1"/>
                </a:solidFill>
              </a:rPr>
              <a:t>Which Malware and MTDs</a:t>
            </a:r>
            <a:endParaRPr/>
          </a:p>
        </p:txBody>
      </p:sp>
      <p:graphicFrame>
        <p:nvGraphicFramePr>
          <p:cNvPr id="358" name="Google Shape;358;p34"/>
          <p:cNvGraphicFramePr/>
          <p:nvPr/>
        </p:nvGraphicFramePr>
        <p:xfrm>
          <a:off x="2655900" y="1400885"/>
          <a:ext cx="3000000" cy="3000000"/>
        </p:xfrm>
        <a:graphic>
          <a:graphicData uri="http://schemas.openxmlformats.org/drawingml/2006/table">
            <a:tbl>
              <a:tblPr>
                <a:noFill/>
                <a:tableStyleId>{0C030148-ECCA-4582-B77B-E1A3E02C2284}</a:tableStyleId>
              </a:tblPr>
              <a:tblGrid>
                <a:gridCol w="3619500"/>
                <a:gridCol w="3619500"/>
              </a:tblGrid>
              <a:tr h="100000">
                <a:tc>
                  <a:txBody>
                    <a:bodyPr/>
                    <a:lstStyle/>
                    <a:p>
                      <a:pPr indent="0" lvl="0" marL="0" rtl="0" algn="l">
                        <a:spcBef>
                          <a:spcPts val="0"/>
                        </a:spcBef>
                        <a:spcAft>
                          <a:spcPts val="0"/>
                        </a:spcAft>
                        <a:buNone/>
                      </a:pPr>
                      <a:r>
                        <a:rPr b="1" lang="en-US"/>
                        <a:t>Types of Malware </a:t>
                      </a:r>
                      <a:endParaRPr b="1"/>
                    </a:p>
                  </a:txBody>
                  <a:tcPr marT="91425" marB="91425" marR="91425" marL="91425"/>
                </a:tc>
                <a:tc>
                  <a:txBody>
                    <a:bodyPr/>
                    <a:lstStyle/>
                    <a:p>
                      <a:pPr indent="0" lvl="0" marL="0" rtl="0" algn="l">
                        <a:spcBef>
                          <a:spcPts val="0"/>
                        </a:spcBef>
                        <a:spcAft>
                          <a:spcPts val="0"/>
                        </a:spcAft>
                        <a:buNone/>
                      </a:pPr>
                      <a:r>
                        <a:rPr b="1" lang="en-US"/>
                        <a:t>Mitigating MTDs</a:t>
                      </a:r>
                      <a:endParaRPr b="1"/>
                    </a:p>
                  </a:txBody>
                  <a:tcPr marT="91425" marB="91425" marR="91425" marL="91425"/>
                </a:tc>
              </a:tr>
              <a:tr h="1515325">
                <a:tc>
                  <a:txBody>
                    <a:bodyPr/>
                    <a:lstStyle/>
                    <a:p>
                      <a:pPr indent="0" lvl="0" marL="0" rtl="0" algn="l">
                        <a:lnSpc>
                          <a:spcPct val="115000"/>
                        </a:lnSpc>
                        <a:spcBef>
                          <a:spcPts val="1200"/>
                        </a:spcBef>
                        <a:spcAft>
                          <a:spcPts val="0"/>
                        </a:spcAft>
                        <a:buClr>
                          <a:srgbClr val="000000"/>
                        </a:buClr>
                        <a:buSzPts val="1100"/>
                        <a:buFont typeface="Arial"/>
                        <a:buNone/>
                      </a:pPr>
                      <a:r>
                        <a:rPr lang="en-US">
                          <a:solidFill>
                            <a:srgbClr val="000000"/>
                          </a:solidFill>
                        </a:rPr>
                        <a:t>Command and Control &amp; Botnets</a:t>
                      </a:r>
                      <a:endParaRPr>
                        <a:solidFill>
                          <a:srgbClr val="000000"/>
                        </a:solidFill>
                      </a:endParaRPr>
                    </a:p>
                    <a:p>
                      <a:pPr indent="-317500" lvl="0" marL="457200" rtl="0" algn="l">
                        <a:spcBef>
                          <a:spcPts val="1200"/>
                        </a:spcBef>
                        <a:spcAft>
                          <a:spcPts val="0"/>
                        </a:spcAft>
                        <a:buSzPts val="1400"/>
                        <a:buChar char="-"/>
                      </a:pPr>
                      <a:r>
                        <a:rPr lang="en-US">
                          <a:solidFill>
                            <a:schemeClr val="dk1"/>
                          </a:solidFill>
                        </a:rPr>
                        <a:t>THETICK</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BACKDOOR_JAKORITAR</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CNC_OPT1</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CNC_OPT2</a:t>
                      </a:r>
                      <a:endParaRPr i="1">
                        <a:solidFill>
                          <a:srgbClr val="000000"/>
                        </a:solidFill>
                      </a:endParaRPr>
                    </a:p>
                  </a:txBody>
                  <a:tcPr marT="91425" marB="91425" marR="91425" marL="91425"/>
                </a:tc>
                <a:tc>
                  <a:txBody>
                    <a:bodyPr/>
                    <a:lstStyle/>
                    <a:p>
                      <a:pPr indent="0" lvl="0" marL="0" rtl="0" algn="l">
                        <a:lnSpc>
                          <a:spcPct val="115000"/>
                        </a:lnSpc>
                        <a:spcBef>
                          <a:spcPts val="1200"/>
                        </a:spcBef>
                        <a:spcAft>
                          <a:spcPts val="1200"/>
                        </a:spcAft>
                        <a:buNone/>
                      </a:pPr>
                      <a:r>
                        <a:rPr lang="en-US">
                          <a:solidFill>
                            <a:srgbClr val="000000"/>
                          </a:solidFill>
                        </a:rPr>
                        <a:t>- Private IP Address Shuffling</a:t>
                      </a:r>
                      <a:endParaRPr/>
                    </a:p>
                  </a:txBody>
                  <a:tcPr marT="91425" marB="91425" marR="91425" marL="91425"/>
                </a:tc>
              </a:tr>
              <a:tr h="381000">
                <a:tc>
                  <a:txBody>
                    <a:bodyPr/>
                    <a:lstStyle/>
                    <a:p>
                      <a:pPr indent="0" lvl="0" marL="0" rtl="0" algn="l">
                        <a:lnSpc>
                          <a:spcPct val="115000"/>
                        </a:lnSpc>
                        <a:spcBef>
                          <a:spcPts val="1200"/>
                        </a:spcBef>
                        <a:spcAft>
                          <a:spcPts val="0"/>
                        </a:spcAft>
                        <a:buClr>
                          <a:srgbClr val="000000"/>
                        </a:buClr>
                        <a:buSzPts val="1100"/>
                        <a:buFont typeface="Arial"/>
                        <a:buNone/>
                      </a:pPr>
                      <a:r>
                        <a:rPr lang="en-US">
                          <a:solidFill>
                            <a:srgbClr val="000000"/>
                          </a:solidFill>
                        </a:rPr>
                        <a:t>Rootkits</a:t>
                      </a:r>
                      <a:endParaRPr>
                        <a:solidFill>
                          <a:srgbClr val="000000"/>
                        </a:solidFill>
                      </a:endParaRPr>
                    </a:p>
                    <a:p>
                      <a:pPr indent="-317500" lvl="0" marL="457200" rtl="0" algn="l">
                        <a:spcBef>
                          <a:spcPts val="1200"/>
                        </a:spcBef>
                        <a:spcAft>
                          <a:spcPts val="0"/>
                        </a:spcAft>
                        <a:buSzPts val="1400"/>
                        <a:buChar char="-"/>
                      </a:pPr>
                      <a:r>
                        <a:rPr lang="en-US">
                          <a:solidFill>
                            <a:schemeClr val="dk1"/>
                          </a:solidFill>
                        </a:rPr>
                        <a:t>BDVL</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BEURK</a:t>
                      </a:r>
                      <a:endParaRPr>
                        <a:solidFill>
                          <a:schemeClr val="dk1"/>
                        </a:solidFill>
                      </a:endParaRPr>
                    </a:p>
                  </a:txBody>
                  <a:tcPr marT="91425" marB="91425" marR="91425" marL="91425"/>
                </a:tc>
                <a:tc>
                  <a:txBody>
                    <a:bodyPr/>
                    <a:lstStyle/>
                    <a:p>
                      <a:pPr indent="0" lvl="0" marL="0" rtl="0" algn="l">
                        <a:lnSpc>
                          <a:spcPct val="115000"/>
                        </a:lnSpc>
                        <a:spcBef>
                          <a:spcPts val="1200"/>
                        </a:spcBef>
                        <a:spcAft>
                          <a:spcPts val="1200"/>
                        </a:spcAft>
                        <a:buNone/>
                      </a:pPr>
                      <a:r>
                        <a:rPr lang="en-US">
                          <a:solidFill>
                            <a:srgbClr val="000000"/>
                          </a:solidFill>
                        </a:rPr>
                        <a:t>- Rootkit Purging</a:t>
                      </a:r>
                      <a:endParaRPr/>
                    </a:p>
                  </a:txBody>
                  <a:tcPr marT="91425" marB="91425" marR="91425" marL="91425"/>
                </a:tc>
              </a:tr>
              <a:tr h="1578400">
                <a:tc>
                  <a:txBody>
                    <a:bodyPr/>
                    <a:lstStyle/>
                    <a:p>
                      <a:pPr indent="0" lvl="0" marL="0" rtl="0" algn="l">
                        <a:lnSpc>
                          <a:spcPct val="115000"/>
                        </a:lnSpc>
                        <a:spcBef>
                          <a:spcPts val="1200"/>
                        </a:spcBef>
                        <a:spcAft>
                          <a:spcPts val="0"/>
                        </a:spcAft>
                        <a:buClr>
                          <a:srgbClr val="000000"/>
                        </a:buClr>
                        <a:buSzPts val="1100"/>
                        <a:buFont typeface="Arial"/>
                        <a:buNone/>
                      </a:pPr>
                      <a:r>
                        <a:rPr lang="en-US">
                          <a:solidFill>
                            <a:srgbClr val="000000"/>
                          </a:solidFill>
                        </a:rPr>
                        <a:t>Ransomware</a:t>
                      </a:r>
                      <a:endParaRPr>
                        <a:solidFill>
                          <a:srgbClr val="000000"/>
                        </a:solidFill>
                      </a:endParaRPr>
                    </a:p>
                    <a:p>
                      <a:pPr indent="-317500" lvl="0" marL="457200" rtl="0" algn="l">
                        <a:spcBef>
                          <a:spcPts val="1200"/>
                        </a:spcBef>
                        <a:spcAft>
                          <a:spcPts val="0"/>
                        </a:spcAft>
                        <a:buSzPts val="1400"/>
                        <a:buChar char="-"/>
                      </a:pPr>
                      <a:r>
                        <a:rPr lang="en-US">
                          <a:solidFill>
                            <a:schemeClr val="dk1"/>
                          </a:solidFill>
                        </a:rPr>
                        <a:t>PoC</a:t>
                      </a:r>
                      <a:endParaRPr/>
                    </a:p>
                  </a:txBody>
                  <a:tcPr marT="91425" marB="91425" marR="91425" marL="91425"/>
                </a:tc>
                <a:tc>
                  <a:txBody>
                    <a:bodyPr/>
                    <a:lstStyle/>
                    <a:p>
                      <a:pPr indent="0" lvl="0" marL="0" rtl="0" algn="l">
                        <a:lnSpc>
                          <a:spcPct val="115000"/>
                        </a:lnSpc>
                        <a:spcBef>
                          <a:spcPts val="1200"/>
                        </a:spcBef>
                        <a:spcAft>
                          <a:spcPts val="0"/>
                        </a:spcAft>
                        <a:buNone/>
                      </a:pPr>
                      <a:r>
                        <a:rPr lang="en-US">
                          <a:solidFill>
                            <a:srgbClr val="000000"/>
                          </a:solidFill>
                        </a:rPr>
                        <a:t>- Encryptor Trapping with Dummy Files                  - File Ending Randomization</a:t>
                      </a:r>
                      <a:endParaRPr>
                        <a:solidFill>
                          <a:srgbClr val="000000"/>
                        </a:solidFill>
                      </a:endParaRPr>
                    </a:p>
                    <a:p>
                      <a:pPr indent="0" lvl="0" marL="0" rtl="0" algn="l">
                        <a:lnSpc>
                          <a:spcPct val="115000"/>
                        </a:lnSpc>
                        <a:spcBef>
                          <a:spcPts val="1200"/>
                        </a:spcBef>
                        <a:spcAft>
                          <a:spcPts val="1200"/>
                        </a:spcAft>
                        <a:buClr>
                          <a:srgbClr val="000000"/>
                        </a:buClr>
                        <a:buSzPts val="1100"/>
                        <a:buFont typeface="Arial"/>
                        <a:buNone/>
                      </a:pPr>
                      <a:r>
                        <a:t/>
                      </a:r>
                      <a:endParaRPr>
                        <a:solidFill>
                          <a:srgbClr val="000000"/>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3" name="Shape 363"/>
        <p:cNvGrpSpPr/>
        <p:nvPr/>
      </p:nvGrpSpPr>
      <p:grpSpPr>
        <a:xfrm>
          <a:off x="0" y="0"/>
          <a:ext cx="0" cy="0"/>
          <a:chOff x="0" y="0"/>
          <a:chExt cx="0" cy="0"/>
        </a:xfrm>
      </p:grpSpPr>
      <p:sp>
        <p:nvSpPr>
          <p:cNvPr id="364" name="Google Shape;364;p35"/>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sz="2100">
                <a:solidFill>
                  <a:schemeClr val="accent1"/>
                </a:solidFill>
              </a:rPr>
              <a:t>DQN Architecture</a:t>
            </a:r>
            <a:endParaRPr/>
          </a:p>
        </p:txBody>
      </p:sp>
      <p:sp>
        <p:nvSpPr>
          <p:cNvPr id="365" name="Google Shape;365;p35"/>
          <p:cNvSpPr/>
          <p:nvPr/>
        </p:nvSpPr>
        <p:spPr>
          <a:xfrm>
            <a:off x="3490938" y="1524000"/>
            <a:ext cx="612600" cy="32004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a:off x="5015646" y="1263450"/>
            <a:ext cx="620400" cy="3721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6548154" y="1752600"/>
            <a:ext cx="620400" cy="2743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8080663" y="2667000"/>
            <a:ext cx="620400" cy="9144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9" name="Google Shape;369;p35"/>
          <p:cNvCxnSpPr/>
          <p:nvPr/>
        </p:nvCxnSpPr>
        <p:spPr>
          <a:xfrm flipH="1" rot="10800000">
            <a:off x="4095550" y="1274625"/>
            <a:ext cx="970800" cy="276000"/>
          </a:xfrm>
          <a:prstGeom prst="straightConnector1">
            <a:avLst/>
          </a:prstGeom>
          <a:noFill/>
          <a:ln cap="flat" cmpd="sng" w="19050">
            <a:solidFill>
              <a:schemeClr val="dk1"/>
            </a:solidFill>
            <a:prstDash val="dot"/>
            <a:round/>
            <a:headEnd len="med" w="med" type="none"/>
            <a:tailEnd len="med" w="med" type="none"/>
          </a:ln>
        </p:spPr>
      </p:cxnSp>
      <p:cxnSp>
        <p:nvCxnSpPr>
          <p:cNvPr id="370" name="Google Shape;370;p35"/>
          <p:cNvCxnSpPr/>
          <p:nvPr/>
        </p:nvCxnSpPr>
        <p:spPr>
          <a:xfrm>
            <a:off x="4095550" y="4724400"/>
            <a:ext cx="944100" cy="201900"/>
          </a:xfrm>
          <a:prstGeom prst="straightConnector1">
            <a:avLst/>
          </a:prstGeom>
          <a:noFill/>
          <a:ln cap="flat" cmpd="sng" w="19050">
            <a:solidFill>
              <a:schemeClr val="dk1"/>
            </a:solidFill>
            <a:prstDash val="dot"/>
            <a:round/>
            <a:headEnd len="med" w="med" type="none"/>
            <a:tailEnd len="med" w="med" type="none"/>
          </a:ln>
        </p:spPr>
      </p:cxnSp>
      <p:cxnSp>
        <p:nvCxnSpPr>
          <p:cNvPr id="371" name="Google Shape;371;p35"/>
          <p:cNvCxnSpPr/>
          <p:nvPr/>
        </p:nvCxnSpPr>
        <p:spPr>
          <a:xfrm>
            <a:off x="5610575" y="1263550"/>
            <a:ext cx="996600" cy="509700"/>
          </a:xfrm>
          <a:prstGeom prst="straightConnector1">
            <a:avLst/>
          </a:prstGeom>
          <a:noFill/>
          <a:ln cap="flat" cmpd="sng" w="19050">
            <a:solidFill>
              <a:schemeClr val="dk1"/>
            </a:solidFill>
            <a:prstDash val="dot"/>
            <a:round/>
            <a:headEnd len="med" w="med" type="none"/>
            <a:tailEnd len="med" w="med" type="none"/>
          </a:ln>
        </p:spPr>
      </p:cxnSp>
      <p:cxnSp>
        <p:nvCxnSpPr>
          <p:cNvPr id="372" name="Google Shape;372;p35"/>
          <p:cNvCxnSpPr/>
          <p:nvPr/>
        </p:nvCxnSpPr>
        <p:spPr>
          <a:xfrm flipH="1" rot="10800000">
            <a:off x="5636050" y="4463175"/>
            <a:ext cx="944400" cy="416400"/>
          </a:xfrm>
          <a:prstGeom prst="straightConnector1">
            <a:avLst/>
          </a:prstGeom>
          <a:noFill/>
          <a:ln cap="flat" cmpd="sng" w="19050">
            <a:solidFill>
              <a:schemeClr val="dk1"/>
            </a:solidFill>
            <a:prstDash val="dot"/>
            <a:round/>
            <a:headEnd len="med" w="med" type="none"/>
            <a:tailEnd len="med" w="med" type="none"/>
          </a:ln>
        </p:spPr>
      </p:cxnSp>
      <p:cxnSp>
        <p:nvCxnSpPr>
          <p:cNvPr id="373" name="Google Shape;373;p35"/>
          <p:cNvCxnSpPr/>
          <p:nvPr/>
        </p:nvCxnSpPr>
        <p:spPr>
          <a:xfrm>
            <a:off x="7168550" y="1842475"/>
            <a:ext cx="961800" cy="830400"/>
          </a:xfrm>
          <a:prstGeom prst="straightConnector1">
            <a:avLst/>
          </a:prstGeom>
          <a:noFill/>
          <a:ln cap="flat" cmpd="sng" w="19050">
            <a:solidFill>
              <a:schemeClr val="dk1"/>
            </a:solidFill>
            <a:prstDash val="dot"/>
            <a:round/>
            <a:headEnd len="med" w="med" type="none"/>
            <a:tailEnd len="med" w="med" type="none"/>
          </a:ln>
        </p:spPr>
      </p:cxnSp>
      <p:cxnSp>
        <p:nvCxnSpPr>
          <p:cNvPr id="374" name="Google Shape;374;p35"/>
          <p:cNvCxnSpPr/>
          <p:nvPr/>
        </p:nvCxnSpPr>
        <p:spPr>
          <a:xfrm flipH="1" rot="10800000">
            <a:off x="7176850" y="3554550"/>
            <a:ext cx="935400" cy="855600"/>
          </a:xfrm>
          <a:prstGeom prst="straightConnector1">
            <a:avLst/>
          </a:prstGeom>
          <a:noFill/>
          <a:ln cap="flat" cmpd="sng" w="19050">
            <a:solidFill>
              <a:schemeClr val="dk1"/>
            </a:solidFill>
            <a:prstDash val="dot"/>
            <a:round/>
            <a:headEnd len="med" w="med" type="none"/>
            <a:tailEnd len="med" w="med" type="none"/>
          </a:ln>
        </p:spPr>
      </p:cxnSp>
      <p:sp>
        <p:nvSpPr>
          <p:cNvPr id="375" name="Google Shape;375;p35"/>
          <p:cNvSpPr txBox="1"/>
          <p:nvPr/>
        </p:nvSpPr>
        <p:spPr>
          <a:xfrm>
            <a:off x="3347400" y="4984950"/>
            <a:ext cx="899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47 </a:t>
            </a:r>
            <a:endParaRPr/>
          </a:p>
          <a:p>
            <a:pPr indent="0" lvl="0" marL="0" rtl="0" algn="ctr">
              <a:spcBef>
                <a:spcPts val="0"/>
              </a:spcBef>
              <a:spcAft>
                <a:spcPts val="0"/>
              </a:spcAft>
              <a:buNone/>
            </a:pPr>
            <a:r>
              <a:rPr lang="en-US"/>
              <a:t>neurons</a:t>
            </a:r>
            <a:endParaRPr/>
          </a:p>
        </p:txBody>
      </p:sp>
      <p:sp>
        <p:nvSpPr>
          <p:cNvPr id="376" name="Google Shape;376;p35"/>
          <p:cNvSpPr txBox="1"/>
          <p:nvPr/>
        </p:nvSpPr>
        <p:spPr>
          <a:xfrm>
            <a:off x="4876000" y="5118550"/>
            <a:ext cx="899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60</a:t>
            </a:r>
            <a:r>
              <a:rPr lang="en-US"/>
              <a:t> </a:t>
            </a:r>
            <a:endParaRPr/>
          </a:p>
          <a:p>
            <a:pPr indent="0" lvl="0" marL="0" rtl="0" algn="ctr">
              <a:spcBef>
                <a:spcPts val="0"/>
              </a:spcBef>
              <a:spcAft>
                <a:spcPts val="0"/>
              </a:spcAft>
              <a:buNone/>
            </a:pPr>
            <a:r>
              <a:rPr lang="en-US"/>
              <a:t>neurons</a:t>
            </a:r>
            <a:endParaRPr/>
          </a:p>
        </p:txBody>
      </p:sp>
      <p:sp>
        <p:nvSpPr>
          <p:cNvPr id="377" name="Google Shape;377;p35"/>
          <p:cNvSpPr txBox="1"/>
          <p:nvPr/>
        </p:nvSpPr>
        <p:spPr>
          <a:xfrm>
            <a:off x="6408500" y="4619800"/>
            <a:ext cx="899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30</a:t>
            </a:r>
            <a:r>
              <a:rPr lang="en-US"/>
              <a:t> </a:t>
            </a:r>
            <a:endParaRPr/>
          </a:p>
          <a:p>
            <a:pPr indent="0" lvl="0" marL="0" rtl="0" algn="ctr">
              <a:spcBef>
                <a:spcPts val="0"/>
              </a:spcBef>
              <a:spcAft>
                <a:spcPts val="0"/>
              </a:spcAft>
              <a:buNone/>
            </a:pPr>
            <a:r>
              <a:rPr lang="en-US"/>
              <a:t>neurons</a:t>
            </a:r>
            <a:endParaRPr/>
          </a:p>
        </p:txBody>
      </p:sp>
      <p:sp>
        <p:nvSpPr>
          <p:cNvPr id="378" name="Google Shape;378;p35"/>
          <p:cNvSpPr txBox="1"/>
          <p:nvPr/>
        </p:nvSpPr>
        <p:spPr>
          <a:xfrm>
            <a:off x="7941025" y="3794550"/>
            <a:ext cx="899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4 </a:t>
            </a:r>
            <a:endParaRPr/>
          </a:p>
          <a:p>
            <a:pPr indent="0" lvl="0" marL="0" rtl="0" algn="ctr">
              <a:spcBef>
                <a:spcPts val="0"/>
              </a:spcBef>
              <a:spcAft>
                <a:spcPts val="0"/>
              </a:spcAft>
              <a:buNone/>
            </a:pPr>
            <a:r>
              <a:rPr lang="en-US"/>
              <a:t>neurons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2"/>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p>
            <a:pPr indent="0" lvl="0" marL="0" rtl="0" algn="l">
              <a:lnSpc>
                <a:spcPct val="115000"/>
              </a:lnSpc>
              <a:spcBef>
                <a:spcPts val="1200"/>
              </a:spcBef>
              <a:spcAft>
                <a:spcPts val="0"/>
              </a:spcAft>
              <a:buClr>
                <a:srgbClr val="000000"/>
              </a:buClr>
              <a:buSzPts val="1100"/>
              <a:buFont typeface="Arial"/>
              <a:buNone/>
            </a:pPr>
            <a:r>
              <a:rPr lang="en-US">
                <a:solidFill>
                  <a:srgbClr val="0028A5"/>
                </a:solidFill>
              </a:rPr>
              <a:t>Scenario</a:t>
            </a:r>
            <a:endParaRPr>
              <a:solidFill>
                <a:srgbClr val="0028A5"/>
              </a:solidFill>
            </a:endParaRPr>
          </a:p>
          <a:p>
            <a:pPr indent="0" lvl="0" marL="0" rtl="0" algn="l">
              <a:lnSpc>
                <a:spcPct val="115000"/>
              </a:lnSpc>
              <a:spcBef>
                <a:spcPts val="1200"/>
              </a:spcBef>
              <a:spcAft>
                <a:spcPts val="0"/>
              </a:spcAft>
              <a:buSzPts val="1100"/>
              <a:buNone/>
            </a:pPr>
            <a:r>
              <a:t/>
            </a:r>
            <a:endParaRPr b="0" sz="3200">
              <a:solidFill>
                <a:schemeClr val="dk1"/>
              </a:solidFill>
            </a:endParaRPr>
          </a:p>
          <a:p>
            <a:pPr indent="0" lvl="0" marL="0" rtl="0" algn="l">
              <a:lnSpc>
                <a:spcPct val="115000"/>
              </a:lnSpc>
              <a:spcBef>
                <a:spcPts val="1200"/>
              </a:spcBef>
              <a:spcAft>
                <a:spcPts val="0"/>
              </a:spcAft>
              <a:buSzPts val="1100"/>
              <a:buNone/>
            </a:pPr>
            <a:r>
              <a:t/>
            </a:r>
            <a:endParaRPr sz="1800">
              <a:solidFill>
                <a:schemeClr val="dk1"/>
              </a:solidFill>
            </a:endParaRPr>
          </a:p>
          <a:p>
            <a:pPr indent="0" lvl="0" marL="0" rtl="0" algn="l">
              <a:spcBef>
                <a:spcPts val="1200"/>
              </a:spcBef>
              <a:spcAft>
                <a:spcPts val="0"/>
              </a:spcAft>
              <a:buNone/>
            </a:pPr>
            <a:r>
              <a:t/>
            </a:r>
            <a:endParaRPr/>
          </a:p>
        </p:txBody>
      </p:sp>
      <p:grpSp>
        <p:nvGrpSpPr>
          <p:cNvPr id="74" name="Google Shape;74;p12"/>
          <p:cNvGrpSpPr/>
          <p:nvPr/>
        </p:nvGrpSpPr>
        <p:grpSpPr>
          <a:xfrm>
            <a:off x="1158038" y="1403034"/>
            <a:ext cx="1097268" cy="3302881"/>
            <a:chOff x="883763" y="1530875"/>
            <a:chExt cx="1356661" cy="4065584"/>
          </a:xfrm>
        </p:grpSpPr>
        <p:pic>
          <p:nvPicPr>
            <p:cNvPr id="75" name="Google Shape;75;p12"/>
            <p:cNvPicPr preferRelativeResize="0"/>
            <p:nvPr/>
          </p:nvPicPr>
          <p:blipFill rotWithShape="1">
            <a:blip r:embed="rId3">
              <a:alphaModFix/>
            </a:blip>
            <a:srcRect b="38234" l="21608" r="21362" t="18786"/>
            <a:stretch/>
          </p:blipFill>
          <p:spPr>
            <a:xfrm>
              <a:off x="883763" y="1530875"/>
              <a:ext cx="1356661" cy="1014984"/>
            </a:xfrm>
            <a:prstGeom prst="rect">
              <a:avLst/>
            </a:prstGeom>
            <a:noFill/>
            <a:ln>
              <a:noFill/>
            </a:ln>
          </p:spPr>
        </p:pic>
        <p:pic>
          <p:nvPicPr>
            <p:cNvPr id="76" name="Google Shape;76;p12"/>
            <p:cNvPicPr preferRelativeResize="0"/>
            <p:nvPr/>
          </p:nvPicPr>
          <p:blipFill rotWithShape="1">
            <a:blip r:embed="rId3">
              <a:alphaModFix/>
            </a:blip>
            <a:srcRect b="38234" l="21608" r="21362" t="18786"/>
            <a:stretch/>
          </p:blipFill>
          <p:spPr>
            <a:xfrm>
              <a:off x="883763" y="3056175"/>
              <a:ext cx="1356661" cy="1014984"/>
            </a:xfrm>
            <a:prstGeom prst="rect">
              <a:avLst/>
            </a:prstGeom>
            <a:noFill/>
            <a:ln>
              <a:noFill/>
            </a:ln>
          </p:spPr>
        </p:pic>
        <p:pic>
          <p:nvPicPr>
            <p:cNvPr id="77" name="Google Shape;77;p12"/>
            <p:cNvPicPr preferRelativeResize="0"/>
            <p:nvPr/>
          </p:nvPicPr>
          <p:blipFill rotWithShape="1">
            <a:blip r:embed="rId3">
              <a:alphaModFix/>
            </a:blip>
            <a:srcRect b="38234" l="21608" r="21362" t="18786"/>
            <a:stretch/>
          </p:blipFill>
          <p:spPr>
            <a:xfrm>
              <a:off x="883763" y="4581475"/>
              <a:ext cx="1356661" cy="1014984"/>
            </a:xfrm>
            <a:prstGeom prst="rect">
              <a:avLst/>
            </a:prstGeom>
            <a:noFill/>
            <a:ln>
              <a:noFill/>
            </a:ln>
          </p:spPr>
        </p:pic>
      </p:grpSp>
      <p:grpSp>
        <p:nvGrpSpPr>
          <p:cNvPr id="78" name="Google Shape;78;p12"/>
          <p:cNvGrpSpPr/>
          <p:nvPr/>
        </p:nvGrpSpPr>
        <p:grpSpPr>
          <a:xfrm>
            <a:off x="5181600" y="2140080"/>
            <a:ext cx="1828800" cy="2369795"/>
            <a:chOff x="5181600" y="2825880"/>
            <a:chExt cx="1828800" cy="2369795"/>
          </a:xfrm>
        </p:grpSpPr>
        <p:pic>
          <p:nvPicPr>
            <p:cNvPr id="79" name="Google Shape;79;p12"/>
            <p:cNvPicPr preferRelativeResize="0"/>
            <p:nvPr/>
          </p:nvPicPr>
          <p:blipFill>
            <a:blip r:embed="rId4">
              <a:alphaModFix/>
            </a:blip>
            <a:stretch>
              <a:fillRect/>
            </a:stretch>
          </p:blipFill>
          <p:spPr>
            <a:xfrm>
              <a:off x="5181600" y="2825880"/>
              <a:ext cx="1828800" cy="1828800"/>
            </a:xfrm>
            <a:prstGeom prst="rect">
              <a:avLst/>
            </a:prstGeom>
            <a:noFill/>
            <a:ln>
              <a:noFill/>
            </a:ln>
          </p:spPr>
        </p:pic>
        <p:sp>
          <p:nvSpPr>
            <p:cNvPr id="80" name="Google Shape;80;p12"/>
            <p:cNvSpPr txBox="1"/>
            <p:nvPr/>
          </p:nvSpPr>
          <p:spPr>
            <a:xfrm>
              <a:off x="5650500" y="4795475"/>
              <a:ext cx="89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Internet</a:t>
              </a:r>
              <a:endParaRPr b="1"/>
            </a:p>
          </p:txBody>
        </p:sp>
      </p:grpSp>
      <p:sp>
        <p:nvSpPr>
          <p:cNvPr id="81" name="Google Shape;81;p12"/>
          <p:cNvSpPr txBox="1"/>
          <p:nvPr/>
        </p:nvSpPr>
        <p:spPr>
          <a:xfrm>
            <a:off x="792275" y="5099225"/>
            <a:ext cx="1828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ElectroSense</a:t>
            </a:r>
            <a:endParaRPr b="1"/>
          </a:p>
          <a:p>
            <a:pPr indent="0" lvl="0" marL="0" rtl="0" algn="ctr">
              <a:spcBef>
                <a:spcPts val="0"/>
              </a:spcBef>
              <a:spcAft>
                <a:spcPts val="0"/>
              </a:spcAft>
              <a:buNone/>
            </a:pPr>
            <a:r>
              <a:rPr b="1" lang="en-US"/>
              <a:t>Sensors</a:t>
            </a:r>
            <a:endParaRPr b="1"/>
          </a:p>
        </p:txBody>
      </p:sp>
      <p:grpSp>
        <p:nvGrpSpPr>
          <p:cNvPr id="82" name="Google Shape;82;p12"/>
          <p:cNvGrpSpPr/>
          <p:nvPr/>
        </p:nvGrpSpPr>
        <p:grpSpPr>
          <a:xfrm>
            <a:off x="9029576" y="2368676"/>
            <a:ext cx="1371601" cy="1894425"/>
            <a:chOff x="9029576" y="3054476"/>
            <a:chExt cx="1371601" cy="1894425"/>
          </a:xfrm>
        </p:grpSpPr>
        <p:pic>
          <p:nvPicPr>
            <p:cNvPr id="83" name="Google Shape;83;p12"/>
            <p:cNvPicPr preferRelativeResize="0"/>
            <p:nvPr/>
          </p:nvPicPr>
          <p:blipFill>
            <a:blip r:embed="rId5">
              <a:alphaModFix/>
            </a:blip>
            <a:stretch>
              <a:fillRect/>
            </a:stretch>
          </p:blipFill>
          <p:spPr>
            <a:xfrm>
              <a:off x="9029576" y="3054476"/>
              <a:ext cx="1371601" cy="1371601"/>
            </a:xfrm>
            <a:prstGeom prst="rect">
              <a:avLst/>
            </a:prstGeom>
            <a:noFill/>
            <a:ln>
              <a:noFill/>
            </a:ln>
          </p:spPr>
        </p:pic>
        <p:sp>
          <p:nvSpPr>
            <p:cNvPr id="84" name="Google Shape;84;p12"/>
            <p:cNvSpPr txBox="1"/>
            <p:nvPr/>
          </p:nvSpPr>
          <p:spPr>
            <a:xfrm>
              <a:off x="9223525" y="4548700"/>
              <a:ext cx="98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Attacker</a:t>
              </a:r>
              <a:endParaRPr b="1"/>
            </a:p>
          </p:txBody>
        </p:sp>
      </p:grpSp>
      <p:cxnSp>
        <p:nvCxnSpPr>
          <p:cNvPr id="85" name="Google Shape;85;p12"/>
          <p:cNvCxnSpPr>
            <a:stCxn id="83" idx="1"/>
            <a:endCxn id="79" idx="3"/>
          </p:cNvCxnSpPr>
          <p:nvPr/>
        </p:nvCxnSpPr>
        <p:spPr>
          <a:xfrm rot="10800000">
            <a:off x="7010276" y="3054476"/>
            <a:ext cx="2019300" cy="0"/>
          </a:xfrm>
          <a:prstGeom prst="straightConnector1">
            <a:avLst/>
          </a:prstGeom>
          <a:noFill/>
          <a:ln cap="flat" cmpd="sng" w="28575">
            <a:solidFill>
              <a:schemeClr val="dk1"/>
            </a:solidFill>
            <a:prstDash val="dash"/>
            <a:round/>
            <a:headEnd len="med" w="med" type="none"/>
            <a:tailEnd len="med" w="med" type="triangle"/>
          </a:ln>
        </p:spPr>
      </p:cxnSp>
      <p:cxnSp>
        <p:nvCxnSpPr>
          <p:cNvPr id="86" name="Google Shape;86;p12"/>
          <p:cNvCxnSpPr>
            <a:endCxn id="75" idx="3"/>
          </p:cNvCxnSpPr>
          <p:nvPr/>
        </p:nvCxnSpPr>
        <p:spPr>
          <a:xfrm rot="10800000">
            <a:off x="2255306" y="1815320"/>
            <a:ext cx="2926200" cy="1239300"/>
          </a:xfrm>
          <a:prstGeom prst="straightConnector1">
            <a:avLst/>
          </a:prstGeom>
          <a:noFill/>
          <a:ln cap="flat" cmpd="sng" w="19050">
            <a:solidFill>
              <a:schemeClr val="dk1"/>
            </a:solidFill>
            <a:prstDash val="dash"/>
            <a:round/>
            <a:headEnd len="med" w="med" type="none"/>
            <a:tailEnd len="med" w="med" type="triangle"/>
          </a:ln>
        </p:spPr>
      </p:cxnSp>
      <p:cxnSp>
        <p:nvCxnSpPr>
          <p:cNvPr id="87" name="Google Shape;87;p12"/>
          <p:cNvCxnSpPr>
            <a:stCxn id="79" idx="1"/>
            <a:endCxn id="76" idx="3"/>
          </p:cNvCxnSpPr>
          <p:nvPr/>
        </p:nvCxnSpPr>
        <p:spPr>
          <a:xfrm rot="10800000">
            <a:off x="2255400" y="3054480"/>
            <a:ext cx="2926200" cy="0"/>
          </a:xfrm>
          <a:prstGeom prst="straightConnector1">
            <a:avLst/>
          </a:prstGeom>
          <a:noFill/>
          <a:ln cap="flat" cmpd="sng" w="19050">
            <a:solidFill>
              <a:schemeClr val="dk1"/>
            </a:solidFill>
            <a:prstDash val="dash"/>
            <a:round/>
            <a:headEnd len="med" w="med" type="none"/>
            <a:tailEnd len="med" w="med" type="triangle"/>
          </a:ln>
        </p:spPr>
      </p:cxnSp>
      <p:cxnSp>
        <p:nvCxnSpPr>
          <p:cNvPr id="88" name="Google Shape;88;p12"/>
          <p:cNvCxnSpPr>
            <a:stCxn id="79" idx="1"/>
            <a:endCxn id="77" idx="3"/>
          </p:cNvCxnSpPr>
          <p:nvPr/>
        </p:nvCxnSpPr>
        <p:spPr>
          <a:xfrm flipH="1">
            <a:off x="2255400" y="3054480"/>
            <a:ext cx="2926200" cy="1239000"/>
          </a:xfrm>
          <a:prstGeom prst="straightConnector1">
            <a:avLst/>
          </a:prstGeom>
          <a:noFill/>
          <a:ln cap="flat" cmpd="sng" w="19050">
            <a:solidFill>
              <a:schemeClr val="dk1"/>
            </a:solidFill>
            <a:prstDash val="dash"/>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Clr>
                <a:schemeClr val="dk1"/>
              </a:buClr>
              <a:buSzPts val="1100"/>
              <a:buFont typeface="Arial"/>
              <a:buNone/>
            </a:pPr>
            <a:r>
              <a:rPr lang="en-US" sz="2100">
                <a:solidFill>
                  <a:schemeClr val="accent1"/>
                </a:solidFill>
              </a:rPr>
              <a:t>How Moving Target Defense (MTD) Mechanisms can help?</a:t>
            </a:r>
            <a:endParaRPr/>
          </a:p>
        </p:txBody>
      </p:sp>
      <p:sp>
        <p:nvSpPr>
          <p:cNvPr id="95" name="Google Shape;95;p13"/>
          <p:cNvSpPr/>
          <p:nvPr/>
        </p:nvSpPr>
        <p:spPr>
          <a:xfrm>
            <a:off x="3108750" y="2825200"/>
            <a:ext cx="2133900" cy="2020500"/>
          </a:xfrm>
          <a:prstGeom prst="ellipse">
            <a:avLst/>
          </a:prstGeom>
          <a:solidFill>
            <a:schemeClr val="lt1"/>
          </a:solidFill>
          <a:ln cap="flat" cmpd="sng" w="19050">
            <a:solidFill>
              <a:schemeClr val="dk1"/>
            </a:solidFill>
            <a:prstDash val="lgDash"/>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96" name="Google Shape;96;p13"/>
          <p:cNvCxnSpPr/>
          <p:nvPr/>
        </p:nvCxnSpPr>
        <p:spPr>
          <a:xfrm flipH="1" rot="10800000">
            <a:off x="5412267" y="2751967"/>
            <a:ext cx="3048000" cy="975300"/>
          </a:xfrm>
          <a:prstGeom prst="straightConnector1">
            <a:avLst/>
          </a:prstGeom>
          <a:noFill/>
          <a:ln cap="flat" cmpd="sng" w="9525">
            <a:solidFill>
              <a:schemeClr val="dk1"/>
            </a:solidFill>
            <a:prstDash val="dash"/>
            <a:round/>
            <a:headEnd len="med" w="med" type="none"/>
            <a:tailEnd len="med" w="med" type="triangle"/>
          </a:ln>
        </p:spPr>
      </p:cxnSp>
      <p:cxnSp>
        <p:nvCxnSpPr>
          <p:cNvPr id="97" name="Google Shape;97;p13"/>
          <p:cNvCxnSpPr/>
          <p:nvPr/>
        </p:nvCxnSpPr>
        <p:spPr>
          <a:xfrm>
            <a:off x="5418333" y="3918000"/>
            <a:ext cx="3413700" cy="15300"/>
          </a:xfrm>
          <a:prstGeom prst="straightConnector1">
            <a:avLst/>
          </a:prstGeom>
          <a:noFill/>
          <a:ln cap="flat" cmpd="sng" w="9525">
            <a:solidFill>
              <a:schemeClr val="dk1"/>
            </a:solidFill>
            <a:prstDash val="dash"/>
            <a:round/>
            <a:headEnd len="med" w="med" type="none"/>
            <a:tailEnd len="med" w="med" type="triangle"/>
          </a:ln>
        </p:spPr>
      </p:cxnSp>
      <p:cxnSp>
        <p:nvCxnSpPr>
          <p:cNvPr id="98" name="Google Shape;98;p13"/>
          <p:cNvCxnSpPr/>
          <p:nvPr/>
        </p:nvCxnSpPr>
        <p:spPr>
          <a:xfrm>
            <a:off x="5411100" y="4105767"/>
            <a:ext cx="3048000" cy="975300"/>
          </a:xfrm>
          <a:prstGeom prst="straightConnector1">
            <a:avLst/>
          </a:prstGeom>
          <a:noFill/>
          <a:ln cap="flat" cmpd="sng" w="9525">
            <a:solidFill>
              <a:schemeClr val="dk1"/>
            </a:solidFill>
            <a:prstDash val="dash"/>
            <a:round/>
            <a:headEnd len="med" w="med" type="none"/>
            <a:tailEnd len="med" w="med" type="triangle"/>
          </a:ln>
        </p:spPr>
      </p:cxnSp>
      <p:sp>
        <p:nvSpPr>
          <p:cNvPr id="99" name="Google Shape;99;p13"/>
          <p:cNvSpPr txBox="1"/>
          <p:nvPr/>
        </p:nvSpPr>
        <p:spPr>
          <a:xfrm>
            <a:off x="3516633" y="4026867"/>
            <a:ext cx="1379700" cy="7389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i="1" lang="en-US" sz="1600">
                <a:latin typeface="Quattrocento Sans"/>
                <a:ea typeface="Quattrocento Sans"/>
                <a:cs typeface="Quattrocento Sans"/>
                <a:sym typeface="Quattrocento Sans"/>
              </a:rPr>
              <a:t>Observe </a:t>
            </a:r>
            <a:endParaRPr i="1" sz="1600">
              <a:latin typeface="Quattrocento Sans"/>
              <a:ea typeface="Quattrocento Sans"/>
              <a:cs typeface="Quattrocento Sans"/>
              <a:sym typeface="Quattrocento Sans"/>
            </a:endParaRPr>
          </a:p>
          <a:p>
            <a:pPr indent="0" lvl="0" marL="0" rtl="0" algn="ctr">
              <a:spcBef>
                <a:spcPts val="0"/>
              </a:spcBef>
              <a:spcAft>
                <a:spcPts val="0"/>
              </a:spcAft>
              <a:buNone/>
            </a:pPr>
            <a:r>
              <a:rPr i="1" lang="en-US" sz="1600">
                <a:latin typeface="Quattrocento Sans"/>
                <a:ea typeface="Quattrocento Sans"/>
                <a:cs typeface="Quattrocento Sans"/>
                <a:sym typeface="Quattrocento Sans"/>
              </a:rPr>
              <a:t>device state</a:t>
            </a:r>
            <a:endParaRPr i="1" sz="1600">
              <a:latin typeface="Quattrocento Sans"/>
              <a:ea typeface="Quattrocento Sans"/>
              <a:cs typeface="Quattrocento Sans"/>
              <a:sym typeface="Quattrocento Sans"/>
            </a:endParaRPr>
          </a:p>
        </p:txBody>
      </p:sp>
      <p:sp>
        <p:nvSpPr>
          <p:cNvPr id="100" name="Google Shape;100;p13"/>
          <p:cNvSpPr txBox="1"/>
          <p:nvPr/>
        </p:nvSpPr>
        <p:spPr>
          <a:xfrm>
            <a:off x="8504300" y="1807225"/>
            <a:ext cx="2133900" cy="5694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sz="2100">
                <a:latin typeface="Quattrocento Sans"/>
                <a:ea typeface="Quattrocento Sans"/>
                <a:cs typeface="Quattrocento Sans"/>
                <a:sym typeface="Quattrocento Sans"/>
              </a:rPr>
              <a:t>MTD-Paradigm</a:t>
            </a:r>
            <a:endParaRPr b="1" sz="2100">
              <a:latin typeface="Quattrocento Sans"/>
              <a:ea typeface="Quattrocento Sans"/>
              <a:cs typeface="Quattrocento Sans"/>
              <a:sym typeface="Quattrocento Sans"/>
            </a:endParaRPr>
          </a:p>
        </p:txBody>
      </p:sp>
      <p:sp>
        <p:nvSpPr>
          <p:cNvPr id="101" name="Google Shape;101;p13"/>
          <p:cNvSpPr txBox="1"/>
          <p:nvPr/>
        </p:nvSpPr>
        <p:spPr>
          <a:xfrm>
            <a:off x="8560700" y="2452467"/>
            <a:ext cx="1872300" cy="831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latin typeface="Quattrocento Sans"/>
                <a:ea typeface="Quattrocento Sans"/>
                <a:cs typeface="Quattrocento Sans"/>
                <a:sym typeface="Quattrocento Sans"/>
              </a:rPr>
              <a:t>What to adapt?</a:t>
            </a:r>
            <a:endParaRPr sz="1900">
              <a:latin typeface="Quattrocento Sans"/>
              <a:ea typeface="Quattrocento Sans"/>
              <a:cs typeface="Quattrocento Sans"/>
              <a:sym typeface="Quattrocento Sans"/>
            </a:endParaRPr>
          </a:p>
          <a:p>
            <a:pPr indent="0" lvl="0" marL="0" rtl="0" algn="ctr">
              <a:spcBef>
                <a:spcPts val="0"/>
              </a:spcBef>
              <a:spcAft>
                <a:spcPts val="0"/>
              </a:spcAft>
              <a:buNone/>
            </a:pPr>
            <a:r>
              <a:t/>
            </a:r>
            <a:endParaRPr sz="1900">
              <a:latin typeface="Quattrocento Sans"/>
              <a:ea typeface="Quattrocento Sans"/>
              <a:cs typeface="Quattrocento Sans"/>
              <a:sym typeface="Quattrocento Sans"/>
            </a:endParaRPr>
          </a:p>
        </p:txBody>
      </p:sp>
      <p:sp>
        <p:nvSpPr>
          <p:cNvPr id="102" name="Google Shape;102;p13"/>
          <p:cNvSpPr txBox="1"/>
          <p:nvPr/>
        </p:nvSpPr>
        <p:spPr>
          <a:xfrm>
            <a:off x="8560700" y="4865133"/>
            <a:ext cx="22125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latin typeface="Quattrocento Sans"/>
                <a:ea typeface="Quattrocento Sans"/>
                <a:cs typeface="Quattrocento Sans"/>
                <a:sym typeface="Quattrocento Sans"/>
              </a:rPr>
              <a:t>How to transition?</a:t>
            </a:r>
            <a:endParaRPr sz="1900">
              <a:latin typeface="Quattrocento Sans"/>
              <a:ea typeface="Quattrocento Sans"/>
              <a:cs typeface="Quattrocento Sans"/>
              <a:sym typeface="Quattrocento Sans"/>
            </a:endParaRPr>
          </a:p>
        </p:txBody>
      </p:sp>
      <p:sp>
        <p:nvSpPr>
          <p:cNvPr id="103" name="Google Shape;103;p13"/>
          <p:cNvSpPr txBox="1"/>
          <p:nvPr/>
        </p:nvSpPr>
        <p:spPr>
          <a:xfrm>
            <a:off x="8975233" y="3658800"/>
            <a:ext cx="20811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latin typeface="Quattrocento Sans"/>
                <a:ea typeface="Quattrocento Sans"/>
                <a:cs typeface="Quattrocento Sans"/>
                <a:sym typeface="Quattrocento Sans"/>
              </a:rPr>
              <a:t>When to change?</a:t>
            </a:r>
            <a:endParaRPr sz="1900">
              <a:latin typeface="Quattrocento Sans"/>
              <a:ea typeface="Quattrocento Sans"/>
              <a:cs typeface="Quattrocento Sans"/>
              <a:sym typeface="Quattrocento Sans"/>
            </a:endParaRPr>
          </a:p>
        </p:txBody>
      </p:sp>
      <p:sp>
        <p:nvSpPr>
          <p:cNvPr id="104" name="Google Shape;104;p13"/>
          <p:cNvSpPr txBox="1"/>
          <p:nvPr/>
        </p:nvSpPr>
        <p:spPr>
          <a:xfrm>
            <a:off x="3139433" y="2280200"/>
            <a:ext cx="21339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latin typeface="Quattrocento Sans"/>
                <a:ea typeface="Quattrocento Sans"/>
                <a:cs typeface="Quattrocento Sans"/>
                <a:sym typeface="Quattrocento Sans"/>
              </a:rPr>
              <a:t>Attack Surface</a:t>
            </a:r>
            <a:endParaRPr sz="1900">
              <a:latin typeface="Quattrocento Sans"/>
              <a:ea typeface="Quattrocento Sans"/>
              <a:cs typeface="Quattrocento Sans"/>
              <a:sym typeface="Quattrocento Sans"/>
            </a:endParaRPr>
          </a:p>
        </p:txBody>
      </p:sp>
      <p:sp>
        <p:nvSpPr>
          <p:cNvPr id="105" name="Google Shape;105;p13"/>
          <p:cNvSpPr/>
          <p:nvPr/>
        </p:nvSpPr>
        <p:spPr>
          <a:xfrm>
            <a:off x="1376267" y="3469600"/>
            <a:ext cx="1463100" cy="731700"/>
          </a:xfrm>
          <a:prstGeom prst="rightArrow">
            <a:avLst>
              <a:gd fmla="val 50000" name="adj1"/>
              <a:gd fmla="val 50000" name="adj2"/>
            </a:avLst>
          </a:prstGeom>
          <a:solidFill>
            <a:schemeClr val="lt1"/>
          </a:solidFill>
          <a:ln cap="flat" cmpd="sng" w="1905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0000"/>
              </a:solidFill>
              <a:highlight>
                <a:srgbClr val="FF0000"/>
              </a:highlight>
            </a:endParaRPr>
          </a:p>
        </p:txBody>
      </p:sp>
      <p:sp>
        <p:nvSpPr>
          <p:cNvPr id="106" name="Google Shape;106;p13"/>
          <p:cNvSpPr txBox="1"/>
          <p:nvPr/>
        </p:nvSpPr>
        <p:spPr>
          <a:xfrm>
            <a:off x="1300233" y="3125200"/>
            <a:ext cx="12339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latin typeface="Quattrocento Sans"/>
                <a:ea typeface="Quattrocento Sans"/>
                <a:cs typeface="Quattrocento Sans"/>
                <a:sym typeface="Quattrocento Sans"/>
              </a:rPr>
              <a:t>Malware</a:t>
            </a:r>
            <a:endParaRPr sz="1900">
              <a:latin typeface="Quattrocento Sans"/>
              <a:ea typeface="Quattrocento Sans"/>
              <a:cs typeface="Quattrocento Sans"/>
              <a:sym typeface="Quattrocento Sans"/>
            </a:endParaRPr>
          </a:p>
        </p:txBody>
      </p:sp>
      <p:pic>
        <p:nvPicPr>
          <p:cNvPr id="107" name="Google Shape;107;p13"/>
          <p:cNvPicPr preferRelativeResize="0"/>
          <p:nvPr/>
        </p:nvPicPr>
        <p:blipFill>
          <a:blip r:embed="rId3">
            <a:alphaModFix/>
          </a:blip>
          <a:stretch>
            <a:fillRect/>
          </a:stretch>
        </p:blipFill>
        <p:spPr>
          <a:xfrm>
            <a:off x="3718750" y="3395416"/>
            <a:ext cx="975360" cy="706783"/>
          </a:xfrm>
          <a:prstGeom prst="rect">
            <a:avLst/>
          </a:prstGeom>
          <a:noFill/>
          <a:ln>
            <a:noFill/>
          </a:ln>
        </p:spPr>
      </p:pic>
      <p:sp>
        <p:nvSpPr>
          <p:cNvPr id="108" name="Google Shape;108;p13"/>
          <p:cNvSpPr txBox="1"/>
          <p:nvPr/>
        </p:nvSpPr>
        <p:spPr>
          <a:xfrm>
            <a:off x="8629900" y="2947213"/>
            <a:ext cx="3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(e.g local IP address)</a:t>
            </a:r>
            <a:endParaRPr/>
          </a:p>
        </p:txBody>
      </p:sp>
      <p:sp>
        <p:nvSpPr>
          <p:cNvPr id="109" name="Google Shape;109;p13"/>
          <p:cNvSpPr txBox="1"/>
          <p:nvPr/>
        </p:nvSpPr>
        <p:spPr>
          <a:xfrm>
            <a:off x="9058525" y="4026863"/>
            <a:ext cx="3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(e.g periodically)</a:t>
            </a:r>
            <a:endParaRPr/>
          </a:p>
        </p:txBody>
      </p:sp>
      <p:sp>
        <p:nvSpPr>
          <p:cNvPr id="110" name="Google Shape;110;p13"/>
          <p:cNvSpPr txBox="1"/>
          <p:nvPr/>
        </p:nvSpPr>
        <p:spPr>
          <a:xfrm>
            <a:off x="8629900" y="5265413"/>
            <a:ext cx="3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(e.g shuffle through list of ip addresses)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sz="2100">
                <a:solidFill>
                  <a:schemeClr val="accent1"/>
                </a:solidFill>
              </a:rPr>
              <a:t>Matching Malware and MTDs</a:t>
            </a:r>
            <a:endParaRPr/>
          </a:p>
        </p:txBody>
      </p:sp>
      <p:pic>
        <p:nvPicPr>
          <p:cNvPr id="117" name="Google Shape;117;p14"/>
          <p:cNvPicPr preferRelativeResize="0"/>
          <p:nvPr/>
        </p:nvPicPr>
        <p:blipFill>
          <a:blip r:embed="rId3">
            <a:alphaModFix/>
          </a:blip>
          <a:stretch>
            <a:fillRect/>
          </a:stretch>
        </p:blipFill>
        <p:spPr>
          <a:xfrm>
            <a:off x="3238125" y="1164013"/>
            <a:ext cx="4802575" cy="4529975"/>
          </a:xfrm>
          <a:prstGeom prst="rect">
            <a:avLst/>
          </a:prstGeom>
          <a:noFill/>
          <a:ln>
            <a:noFill/>
          </a:ln>
        </p:spPr>
      </p:pic>
      <p:sp>
        <p:nvSpPr>
          <p:cNvPr id="118" name="Google Shape;118;p14"/>
          <p:cNvSpPr txBox="1"/>
          <p:nvPr/>
        </p:nvSpPr>
        <p:spPr>
          <a:xfrm>
            <a:off x="1821825" y="3028800"/>
            <a:ext cx="1416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t>7. Malwares</a:t>
            </a:r>
            <a:endParaRPr sz="2000"/>
          </a:p>
        </p:txBody>
      </p:sp>
      <p:sp>
        <p:nvSpPr>
          <p:cNvPr id="119" name="Google Shape;119;p14"/>
          <p:cNvSpPr txBox="1"/>
          <p:nvPr/>
        </p:nvSpPr>
        <p:spPr>
          <a:xfrm>
            <a:off x="8040700" y="3028813"/>
            <a:ext cx="12699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t>4. </a:t>
            </a:r>
            <a:endParaRPr sz="2000"/>
          </a:p>
          <a:p>
            <a:pPr indent="0" lvl="0" marL="0" rtl="0" algn="ctr">
              <a:spcBef>
                <a:spcPts val="0"/>
              </a:spcBef>
              <a:spcAft>
                <a:spcPts val="0"/>
              </a:spcAft>
              <a:buNone/>
            </a:pPr>
            <a:r>
              <a:rPr lang="en-US" sz="2000"/>
              <a:t>MTDs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Clr>
                <a:schemeClr val="dk1"/>
              </a:buClr>
              <a:buSzPts val="1100"/>
              <a:buFont typeface="Arial"/>
              <a:buNone/>
            </a:pPr>
            <a:r>
              <a:rPr lang="en-US" sz="1700">
                <a:solidFill>
                  <a:schemeClr val="accent1"/>
                </a:solidFill>
              </a:rPr>
              <a:t>Reinforcement Learning (RL) for MTD-Selection</a:t>
            </a:r>
            <a:endParaRPr b="0" sz="3200">
              <a:solidFill>
                <a:schemeClr val="dk1"/>
              </a:solidFill>
            </a:endParaRPr>
          </a:p>
          <a:p>
            <a:pPr indent="0" lvl="0" marL="0" rtl="0" algn="l">
              <a:lnSpc>
                <a:spcPct val="115000"/>
              </a:lnSpc>
              <a:spcBef>
                <a:spcPts val="1200"/>
              </a:spcBef>
              <a:spcAft>
                <a:spcPts val="0"/>
              </a:spcAft>
              <a:buSzPts val="1100"/>
              <a:buNone/>
            </a:pPr>
            <a:r>
              <a:t/>
            </a:r>
            <a:endParaRPr sz="1800">
              <a:solidFill>
                <a:schemeClr val="dk1"/>
              </a:solidFill>
            </a:endParaRPr>
          </a:p>
          <a:p>
            <a:pPr indent="0" lvl="0" marL="0" rtl="0" algn="l">
              <a:spcBef>
                <a:spcPts val="1200"/>
              </a:spcBef>
              <a:spcAft>
                <a:spcPts val="0"/>
              </a:spcAft>
              <a:buNone/>
            </a:pPr>
            <a:r>
              <a:t/>
            </a:r>
            <a:endParaRPr/>
          </a:p>
        </p:txBody>
      </p:sp>
      <p:grpSp>
        <p:nvGrpSpPr>
          <p:cNvPr id="125" name="Google Shape;125;p15"/>
          <p:cNvGrpSpPr/>
          <p:nvPr/>
        </p:nvGrpSpPr>
        <p:grpSpPr>
          <a:xfrm>
            <a:off x="7478173" y="2695511"/>
            <a:ext cx="3330717" cy="2241344"/>
            <a:chOff x="5820775" y="1669725"/>
            <a:chExt cx="2498100" cy="1681050"/>
          </a:xfrm>
        </p:grpSpPr>
        <p:sp>
          <p:nvSpPr>
            <p:cNvPr id="126" name="Google Shape;126;p15"/>
            <p:cNvSpPr txBox="1"/>
            <p:nvPr/>
          </p:nvSpPr>
          <p:spPr>
            <a:xfrm>
              <a:off x="5820775" y="1669725"/>
              <a:ext cx="2498100" cy="1020000"/>
            </a:xfrm>
            <a:prstGeom prst="rect">
              <a:avLst/>
            </a:prstGeom>
            <a:noFill/>
            <a:ln>
              <a:noFill/>
            </a:ln>
          </p:spPr>
          <p:txBody>
            <a:bodyPr anchorCtr="0" anchor="t" bIns="121900" lIns="121900" spcFirstLastPara="1" rIns="121900" wrap="square" tIns="121900">
              <a:spAutoFit/>
            </a:bodyPr>
            <a:lstStyle/>
            <a:p>
              <a:pPr indent="0" lvl="0" marL="0" rtl="0" algn="ctr">
                <a:lnSpc>
                  <a:spcPct val="115000"/>
                </a:lnSpc>
                <a:spcBef>
                  <a:spcPts val="1600"/>
                </a:spcBef>
                <a:spcAft>
                  <a:spcPts val="1600"/>
                </a:spcAft>
                <a:buNone/>
              </a:pPr>
              <a:r>
                <a:rPr b="1" lang="en-US" sz="1600">
                  <a:solidFill>
                    <a:schemeClr val="dk1"/>
                  </a:solidFill>
                </a:rPr>
                <a:t>Goal:                                       </a:t>
              </a:r>
              <a:r>
                <a:rPr lang="en-US" sz="1600">
                  <a:solidFill>
                    <a:schemeClr val="dk1"/>
                  </a:solidFill>
                </a:rPr>
                <a:t>Learning a Policy </a:t>
              </a:r>
              <a:r>
                <a:rPr i="1" lang="en-US" sz="1600">
                  <a:solidFill>
                    <a:srgbClr val="202122"/>
                  </a:solidFill>
                </a:rPr>
                <a:t>π</a:t>
              </a:r>
              <a:r>
                <a:rPr b="1" i="1" lang="en-US" sz="1700">
                  <a:solidFill>
                    <a:srgbClr val="202122"/>
                  </a:solidFill>
                  <a:latin typeface="Times New Roman"/>
                  <a:ea typeface="Times New Roman"/>
                  <a:cs typeface="Times New Roman"/>
                  <a:sym typeface="Times New Roman"/>
                </a:rPr>
                <a:t> </a:t>
              </a:r>
              <a:r>
                <a:rPr lang="en-US" sz="1600">
                  <a:solidFill>
                    <a:schemeClr val="dk1"/>
                  </a:solidFill>
                </a:rPr>
                <a:t>representing probability of selecting action a when being in state s.</a:t>
              </a:r>
              <a:endParaRPr sz="1900">
                <a:latin typeface="Quattrocento Sans"/>
                <a:ea typeface="Quattrocento Sans"/>
                <a:cs typeface="Quattrocento Sans"/>
                <a:sym typeface="Quattrocento Sans"/>
              </a:endParaRPr>
            </a:p>
          </p:txBody>
        </p:sp>
        <p:pic>
          <p:nvPicPr>
            <p:cNvPr id="127" name="Google Shape;127;p15"/>
            <p:cNvPicPr preferRelativeResize="0"/>
            <p:nvPr/>
          </p:nvPicPr>
          <p:blipFill>
            <a:blip r:embed="rId3">
              <a:alphaModFix/>
            </a:blip>
            <a:stretch>
              <a:fillRect/>
            </a:stretch>
          </p:blipFill>
          <p:spPr>
            <a:xfrm>
              <a:off x="6102675" y="2623475"/>
              <a:ext cx="1781900" cy="727300"/>
            </a:xfrm>
            <a:prstGeom prst="rect">
              <a:avLst/>
            </a:prstGeom>
            <a:noFill/>
            <a:ln>
              <a:noFill/>
            </a:ln>
          </p:spPr>
        </p:pic>
      </p:grpSp>
      <p:pic>
        <p:nvPicPr>
          <p:cNvPr id="128" name="Google Shape;128;p15"/>
          <p:cNvPicPr preferRelativeResize="0"/>
          <p:nvPr/>
        </p:nvPicPr>
        <p:blipFill>
          <a:blip r:embed="rId4">
            <a:alphaModFix/>
          </a:blip>
          <a:stretch>
            <a:fillRect/>
          </a:stretch>
        </p:blipFill>
        <p:spPr>
          <a:xfrm>
            <a:off x="1714117" y="2702288"/>
            <a:ext cx="4874433" cy="22277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p>
            <a:pPr indent="0" lvl="0" marL="0" rtl="0" algn="l">
              <a:lnSpc>
                <a:spcPct val="115000"/>
              </a:lnSpc>
              <a:spcBef>
                <a:spcPts val="1200"/>
              </a:spcBef>
              <a:spcAft>
                <a:spcPts val="0"/>
              </a:spcAft>
              <a:buClr>
                <a:srgbClr val="000000"/>
              </a:buClr>
              <a:buSzPts val="1100"/>
              <a:buFont typeface="Arial"/>
              <a:buNone/>
            </a:pPr>
            <a:r>
              <a:rPr lang="en-US"/>
              <a:t>Single Client Architecture</a:t>
            </a:r>
            <a:endParaRPr>
              <a:solidFill>
                <a:srgbClr val="0028A5"/>
              </a:solidFill>
            </a:endParaRPr>
          </a:p>
          <a:p>
            <a:pPr indent="0" lvl="0" marL="0" rtl="0" algn="l">
              <a:lnSpc>
                <a:spcPct val="115000"/>
              </a:lnSpc>
              <a:spcBef>
                <a:spcPts val="1200"/>
              </a:spcBef>
              <a:spcAft>
                <a:spcPts val="0"/>
              </a:spcAft>
              <a:buSzPts val="1100"/>
              <a:buNone/>
            </a:pPr>
            <a:r>
              <a:t/>
            </a:r>
            <a:endParaRPr b="0" sz="3200">
              <a:solidFill>
                <a:schemeClr val="dk1"/>
              </a:solidFill>
            </a:endParaRPr>
          </a:p>
          <a:p>
            <a:pPr indent="0" lvl="0" marL="0" rtl="0" algn="l">
              <a:lnSpc>
                <a:spcPct val="115000"/>
              </a:lnSpc>
              <a:spcBef>
                <a:spcPts val="1200"/>
              </a:spcBef>
              <a:spcAft>
                <a:spcPts val="0"/>
              </a:spcAft>
              <a:buSzPts val="1100"/>
              <a:buNone/>
            </a:pPr>
            <a:r>
              <a:t/>
            </a:r>
            <a:endParaRPr sz="1800">
              <a:solidFill>
                <a:schemeClr val="dk1"/>
              </a:solidFill>
            </a:endParaRPr>
          </a:p>
          <a:p>
            <a:pPr indent="0" lvl="0" marL="0" rtl="0" algn="l">
              <a:spcBef>
                <a:spcPts val="1200"/>
              </a:spcBef>
              <a:spcAft>
                <a:spcPts val="0"/>
              </a:spcAft>
              <a:buNone/>
            </a:pPr>
            <a:r>
              <a:t/>
            </a:r>
            <a:endParaRPr/>
          </a:p>
        </p:txBody>
      </p:sp>
      <p:sp>
        <p:nvSpPr>
          <p:cNvPr id="134" name="Google Shape;134;p16"/>
          <p:cNvSpPr txBox="1"/>
          <p:nvPr/>
        </p:nvSpPr>
        <p:spPr>
          <a:xfrm>
            <a:off x="1129850" y="1392625"/>
            <a:ext cx="504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5" name="Google Shape;135;p16"/>
          <p:cNvPicPr preferRelativeResize="0"/>
          <p:nvPr/>
        </p:nvPicPr>
        <p:blipFill>
          <a:blip r:embed="rId3">
            <a:alphaModFix/>
          </a:blip>
          <a:stretch>
            <a:fillRect/>
          </a:stretch>
        </p:blipFill>
        <p:spPr>
          <a:xfrm>
            <a:off x="3752849" y="1322067"/>
            <a:ext cx="5045100" cy="42138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p>
            <a:pPr indent="0" lvl="0" marL="0" rtl="0" algn="l">
              <a:lnSpc>
                <a:spcPct val="115000"/>
              </a:lnSpc>
              <a:spcBef>
                <a:spcPts val="1200"/>
              </a:spcBef>
              <a:spcAft>
                <a:spcPts val="0"/>
              </a:spcAft>
              <a:buClr>
                <a:srgbClr val="000000"/>
              </a:buClr>
              <a:buSzPts val="1100"/>
              <a:buFont typeface="Arial"/>
              <a:buNone/>
            </a:pPr>
            <a:r>
              <a:rPr lang="en-US">
                <a:solidFill>
                  <a:srgbClr val="0028A5"/>
                </a:solidFill>
              </a:rPr>
              <a:t>Federated </a:t>
            </a:r>
            <a:r>
              <a:rPr lang="en-US">
                <a:solidFill>
                  <a:srgbClr val="0028A5"/>
                </a:solidFill>
              </a:rPr>
              <a:t>System Architecture</a:t>
            </a:r>
            <a:endParaRPr>
              <a:solidFill>
                <a:srgbClr val="0028A5"/>
              </a:solidFill>
            </a:endParaRPr>
          </a:p>
          <a:p>
            <a:pPr indent="0" lvl="0" marL="0" rtl="0" algn="l">
              <a:lnSpc>
                <a:spcPct val="115000"/>
              </a:lnSpc>
              <a:spcBef>
                <a:spcPts val="1200"/>
              </a:spcBef>
              <a:spcAft>
                <a:spcPts val="0"/>
              </a:spcAft>
              <a:buSzPts val="1100"/>
              <a:buNone/>
            </a:pPr>
            <a:r>
              <a:t/>
            </a:r>
            <a:endParaRPr b="0" sz="3200">
              <a:solidFill>
                <a:schemeClr val="dk1"/>
              </a:solidFill>
            </a:endParaRPr>
          </a:p>
          <a:p>
            <a:pPr indent="0" lvl="0" marL="0" rtl="0" algn="l">
              <a:lnSpc>
                <a:spcPct val="115000"/>
              </a:lnSpc>
              <a:spcBef>
                <a:spcPts val="1200"/>
              </a:spcBef>
              <a:spcAft>
                <a:spcPts val="0"/>
              </a:spcAft>
              <a:buSzPts val="1100"/>
              <a:buNone/>
            </a:pPr>
            <a:r>
              <a:t/>
            </a:r>
            <a:endParaRPr sz="1800">
              <a:solidFill>
                <a:schemeClr val="dk1"/>
              </a:solidFill>
            </a:endParaRPr>
          </a:p>
          <a:p>
            <a:pPr indent="0" lvl="0" marL="0" rtl="0" algn="l">
              <a:spcBef>
                <a:spcPts val="1200"/>
              </a:spcBef>
              <a:spcAft>
                <a:spcPts val="0"/>
              </a:spcAft>
              <a:buNone/>
            </a:pPr>
            <a:r>
              <a:t/>
            </a:r>
            <a:endParaRPr/>
          </a:p>
        </p:txBody>
      </p:sp>
      <p:pic>
        <p:nvPicPr>
          <p:cNvPr id="141" name="Google Shape;141;p17"/>
          <p:cNvPicPr preferRelativeResize="0"/>
          <p:nvPr/>
        </p:nvPicPr>
        <p:blipFill>
          <a:blip r:embed="rId3">
            <a:alphaModFix/>
          </a:blip>
          <a:stretch>
            <a:fillRect/>
          </a:stretch>
        </p:blipFill>
        <p:spPr>
          <a:xfrm>
            <a:off x="3235638" y="1089000"/>
            <a:ext cx="5720723" cy="4984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ctr">
              <a:spcBef>
                <a:spcPts val="0"/>
              </a:spcBef>
              <a:spcAft>
                <a:spcPts val="0"/>
              </a:spcAft>
              <a:buNone/>
            </a:pPr>
            <a:r>
              <a:rPr lang="en-US"/>
              <a:t>Experiment 01</a:t>
            </a:r>
            <a:endParaRPr/>
          </a:p>
        </p:txBody>
      </p:sp>
      <p:sp>
        <p:nvSpPr>
          <p:cNvPr id="148" name="Google Shape;148;p18"/>
          <p:cNvSpPr txBox="1"/>
          <p:nvPr/>
        </p:nvSpPr>
        <p:spPr>
          <a:xfrm>
            <a:off x="1998275" y="2250350"/>
            <a:ext cx="8195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2000"/>
              <a:t>Establishing a Baseline </a:t>
            </a:r>
            <a:endParaRPr i="1" sz="2000"/>
          </a:p>
          <a:p>
            <a:pPr indent="0" lvl="0" marL="0" rtl="0" algn="ctr">
              <a:spcBef>
                <a:spcPts val="0"/>
              </a:spcBef>
              <a:spcAft>
                <a:spcPts val="0"/>
              </a:spcAft>
              <a:buNone/>
            </a:pPr>
            <a:r>
              <a:rPr i="1" lang="en-US" sz="2000"/>
              <a:t>Centralized vs Federated Training (with 10 Clients)</a:t>
            </a:r>
            <a:endParaRPr i="1" sz="2000"/>
          </a:p>
        </p:txBody>
      </p:sp>
    </p:spTree>
  </p:cSld>
  <p:clrMapOvr>
    <a:masterClrMapping/>
  </p:clrMapOvr>
</p:sld>
</file>

<file path=ppt/theme/theme1.xml><?xml version="1.0" encoding="utf-8"?>
<a:theme xmlns:a="http://schemas.openxmlformats.org/drawingml/2006/main" xmlns:r="http://schemas.openxmlformats.org/officeDocument/2006/relationships"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ZH">
  <a:themeElements>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