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400800" cy="8686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9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3727">
          <p15:clr>
            <a:srgbClr val="A4A3A4"/>
          </p15:clr>
        </p15:guide>
        <p15:guide id="5" pos="3953">
          <p15:clr>
            <a:srgbClr val="A4A3A4"/>
          </p15:clr>
        </p15:guide>
        <p15:guide id="6" pos="4861">
          <p15:clr>
            <a:srgbClr val="A4A3A4"/>
          </p15:clr>
        </p15:guide>
        <p15:guide id="7" pos="5065">
          <p15:clr>
            <a:srgbClr val="A4A3A4"/>
          </p15:clr>
        </p15:guide>
        <p15:guide id="8" pos="7106">
          <p15:clr>
            <a:srgbClr val="A4A3A4"/>
          </p15:clr>
        </p15:guide>
        <p15:guide id="9" pos="2819">
          <p15:clr>
            <a:srgbClr val="A4A3A4"/>
          </p15:clr>
        </p15:guide>
        <p15:guide id="10" pos="2615">
          <p15:clr>
            <a:srgbClr val="A4A3A4"/>
          </p15:clr>
        </p15:guide>
        <p15:guide id="11" pos="574">
          <p15:clr>
            <a:srgbClr val="A4A3A4"/>
          </p15:clr>
        </p15:guide>
        <p15:guide id="12" orient="horz" pos="709">
          <p15:clr>
            <a:srgbClr val="A4A3A4"/>
          </p15:clr>
        </p15:guide>
        <p15:guide id="13" orient="horz" pos="41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9" orient="horz"/>
        <p:guide pos="3838" orient="horz"/>
        <p:guide pos="3840"/>
        <p:guide pos="3727"/>
        <p:guide pos="3953"/>
        <p:guide pos="4861"/>
        <p:guide pos="5065"/>
        <p:guide pos="7106"/>
        <p:guide pos="2819"/>
        <p:guide pos="2615"/>
        <p:guide pos="574"/>
        <p:guide pos="709" orient="horz"/>
        <p:guide pos="411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7975" y="652463"/>
            <a:ext cx="5786438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anchorCtr="0" anchor="b" bIns="43100" lIns="86200" spcFirstLastPara="1" rIns="86200" wrap="square" tIns="431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anchorCtr="0" anchor="b" bIns="43100" lIns="86200" spcFirstLastPara="1" rIns="86200" wrap="square" tIns="431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39763" y="4125913"/>
            <a:ext cx="5121275" cy="3908425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307975" y="652463"/>
            <a:ext cx="5786438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4b8cb6ca64_0_0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The training data is split equally between n devices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24b8cb6ca64_0_0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df4062625_0_36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The training data is split equally between n devices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2df4062625_0_36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d8d46fe94_0_0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The training data is split equally between n devices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2d8d46fe94_0_0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8e81f5040_0_0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The training data is split equally between n devices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38e81f5040_0_0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d8d46fe94_0_80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The training data is split equally between n devices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2d8d46fe94_0_80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663c88b73_0_0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4663c88b73_0_0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:notes"/>
          <p:cNvSpPr txBox="1"/>
          <p:nvPr>
            <p:ph idx="1" type="body"/>
          </p:nvPr>
        </p:nvSpPr>
        <p:spPr>
          <a:xfrm>
            <a:off x="639763" y="4125913"/>
            <a:ext cx="5121275" cy="3908425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:notes"/>
          <p:cNvSpPr/>
          <p:nvPr>
            <p:ph idx="2" type="sldImg"/>
          </p:nvPr>
        </p:nvSpPr>
        <p:spPr>
          <a:xfrm>
            <a:off x="307975" y="652463"/>
            <a:ext cx="5786438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911225" y="1989138"/>
            <a:ext cx="1036955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911225" y="3429000"/>
            <a:ext cx="10369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/>
            </a:lvl1pPr>
            <a:lvl2pPr lvl="1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lvl="3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lvl="5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lvl="6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lvl="7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lvl="8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cxnSp>
        <p:nvCxnSpPr>
          <p:cNvPr id="18" name="Google Shape;18;p2"/>
          <p:cNvCxnSpPr/>
          <p:nvPr/>
        </p:nvCxnSpPr>
        <p:spPr>
          <a:xfrm>
            <a:off x="0" y="1125538"/>
            <a:ext cx="12192000" cy="0"/>
          </a:xfrm>
          <a:prstGeom prst="straightConnector1">
            <a:avLst/>
          </a:prstGeom>
          <a:noFill/>
          <a:ln cap="flat" cmpd="sng" w="15875">
            <a:solidFill>
              <a:srgbClr val="A3AD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2"/>
          <p:cNvSpPr txBox="1"/>
          <p:nvPr/>
        </p:nvSpPr>
        <p:spPr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UZH IFI &gt; Communication Systems Research Group (CSG)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zh_logo_e_pos_grau_1mm"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3344" y="142875"/>
            <a:ext cx="2027238" cy="68421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253">
          <p15:clr>
            <a:srgbClr val="9FCC3B"/>
          </p15:clr>
        </p15:guide>
        <p15:guide id="2" orient="horz" pos="2160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">
  <p:cSld name="Kapitel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3ADB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11225" y="1125539"/>
            <a:ext cx="1036955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Spalten">
  <p:cSld name="2 Spalte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911225" y="1125539"/>
            <a:ext cx="5005388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291040" y="1125539"/>
            <a:ext cx="5005388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" showMasterSp="0">
  <p:cSld name="Bild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>
            <p:ph idx="2" type="pic"/>
          </p:nvPr>
        </p:nvSpPr>
        <p:spPr>
          <a:xfrm>
            <a:off x="192089" y="188912"/>
            <a:ext cx="11807824" cy="648017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121">
          <p15:clr>
            <a:srgbClr val="9FCC3B"/>
          </p15:clr>
        </p15:guide>
        <p15:guide id="2" pos="7559">
          <p15:clr>
            <a:srgbClr val="9FCC3B"/>
          </p15:clr>
        </p15:guide>
        <p15:guide id="3" orient="horz" pos="119">
          <p15:clr>
            <a:srgbClr val="9FCC3B"/>
          </p15:clr>
        </p15:guide>
        <p15:guide id="4" orient="horz" pos="4201">
          <p15:clr>
            <a:srgbClr val="9FCC3B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28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11225" y="1125539"/>
            <a:ext cx="1036955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6550" lvl="6" marL="32004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6550" lvl="7" marL="36576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6550" lvl="8" marL="41148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74">
          <p15:clr>
            <a:srgbClr val="F26B43"/>
          </p15:clr>
        </p15:guide>
        <p15:guide id="2" pos="7106">
          <p15:clr>
            <a:srgbClr val="F26B43"/>
          </p15:clr>
        </p15:guide>
        <p15:guide id="3" orient="horz" pos="119">
          <p15:clr>
            <a:srgbClr val="F26B43"/>
          </p15:clr>
        </p15:guide>
        <p15:guide id="4" orient="horz" pos="4110">
          <p15:clr>
            <a:srgbClr val="F26B43"/>
          </p15:clr>
        </p15:guide>
        <p15:guide id="5" pos="3840">
          <p15:clr>
            <a:srgbClr val="F26B43"/>
          </p15:clr>
        </p15:guide>
        <p15:guide id="6" pos="3953">
          <p15:clr>
            <a:srgbClr val="5ACBF0"/>
          </p15:clr>
        </p15:guide>
        <p15:guide id="7" pos="3727">
          <p15:clr>
            <a:srgbClr val="5ACBF0"/>
          </p15:clr>
        </p15:guide>
        <p15:guide id="8" pos="2615">
          <p15:clr>
            <a:srgbClr val="5ACBF0"/>
          </p15:clr>
        </p15:guide>
        <p15:guide id="9" pos="2819">
          <p15:clr>
            <a:srgbClr val="5ACBF0"/>
          </p15:clr>
        </p15:guide>
        <p15:guide id="10" pos="4861">
          <p15:clr>
            <a:srgbClr val="5ACBF0"/>
          </p15:clr>
        </p15:guide>
        <p15:guide id="11" pos="5065">
          <p15:clr>
            <a:srgbClr val="5ACBF0"/>
          </p15:clr>
        </p15:guide>
        <p15:guide id="12" orient="horz" pos="709">
          <p15:clr>
            <a:srgbClr val="F26B43"/>
          </p15:clr>
        </p15:guide>
        <p15:guide id="13" orient="horz" pos="383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ctrTitle"/>
          </p:nvPr>
        </p:nvSpPr>
        <p:spPr>
          <a:xfrm>
            <a:off x="911225" y="1989138"/>
            <a:ext cx="1036955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Graphics</a:t>
            </a:r>
            <a:endParaRPr/>
          </a:p>
        </p:txBody>
      </p:sp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911225" y="3429000"/>
            <a:ext cx="10369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/>
              <a:t>by Jan Kreischer </a:t>
            </a:r>
            <a:endParaRPr/>
          </a:p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2/11/2016</a:t>
            </a:r>
            <a:endParaRPr/>
          </a:p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Title of the presentation, Author</a:t>
            </a:r>
            <a:endParaRPr/>
          </a:p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2661000" y="1097050"/>
            <a:ext cx="6065400" cy="5298238"/>
            <a:chOff x="2051400" y="1099375"/>
            <a:chExt cx="6065400" cy="5298238"/>
          </a:xfrm>
        </p:grpSpPr>
        <p:grpSp>
          <p:nvGrpSpPr>
            <p:cNvPr id="65" name="Google Shape;65;p10"/>
            <p:cNvGrpSpPr/>
            <p:nvPr/>
          </p:nvGrpSpPr>
          <p:grpSpPr>
            <a:xfrm>
              <a:off x="2051400" y="1099375"/>
              <a:ext cx="1689000" cy="640200"/>
              <a:chOff x="2236475" y="2242375"/>
              <a:chExt cx="1689000" cy="640200"/>
            </a:xfrm>
          </p:grpSpPr>
          <p:sp>
            <p:nvSpPr>
              <p:cNvPr id="66" name="Google Shape;66;p10"/>
              <p:cNvSpPr/>
              <p:nvPr/>
            </p:nvSpPr>
            <p:spPr>
              <a:xfrm>
                <a:off x="2279675" y="2242375"/>
                <a:ext cx="1645800" cy="6402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0"/>
              <p:cNvSpPr txBox="1"/>
              <p:nvPr/>
            </p:nvSpPr>
            <p:spPr>
              <a:xfrm>
                <a:off x="2236475" y="2377825"/>
                <a:ext cx="1689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/>
                  <a:t>Rootkit - </a:t>
                </a:r>
                <a:r>
                  <a:rPr lang="en-US" sz="1200"/>
                  <a:t>Beurk</a:t>
                </a:r>
                <a:endParaRPr sz="1200"/>
              </a:p>
            </p:txBody>
          </p:sp>
        </p:grpSp>
        <p:sp>
          <p:nvSpPr>
            <p:cNvPr id="68" name="Google Shape;68;p10"/>
            <p:cNvSpPr txBox="1"/>
            <p:nvPr/>
          </p:nvSpPr>
          <p:spPr>
            <a:xfrm>
              <a:off x="2127600" y="5892875"/>
              <a:ext cx="1645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Ransomware - POC</a:t>
              </a:r>
              <a:endParaRPr sz="1200"/>
            </a:p>
          </p:txBody>
        </p:sp>
        <p:sp>
          <p:nvSpPr>
            <p:cNvPr id="69" name="Google Shape;69;p10"/>
            <p:cNvSpPr/>
            <p:nvPr/>
          </p:nvSpPr>
          <p:spPr>
            <a:xfrm>
              <a:off x="2127600" y="5757413"/>
              <a:ext cx="1645800" cy="640200"/>
            </a:xfrm>
            <a:prstGeom prst="rightArrow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" name="Google Shape;70;p10"/>
            <p:cNvGrpSpPr/>
            <p:nvPr/>
          </p:nvGrpSpPr>
          <p:grpSpPr>
            <a:xfrm>
              <a:off x="2127600" y="2652054"/>
              <a:ext cx="1645800" cy="640200"/>
              <a:chOff x="4629600" y="1067225"/>
              <a:chExt cx="1645800" cy="640200"/>
            </a:xfrm>
          </p:grpSpPr>
          <p:sp>
            <p:nvSpPr>
              <p:cNvPr id="71" name="Google Shape;71;p10"/>
              <p:cNvSpPr txBox="1"/>
              <p:nvPr/>
            </p:nvSpPr>
            <p:spPr>
              <a:xfrm>
                <a:off x="4629600" y="1202675"/>
                <a:ext cx="16458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/>
                  <a:t>C&amp;C - The Tick</a:t>
                </a:r>
                <a:endParaRPr sz="1200"/>
              </a:p>
            </p:txBody>
          </p:sp>
          <p:sp>
            <p:nvSpPr>
              <p:cNvPr id="72" name="Google Shape;72;p10"/>
              <p:cNvSpPr/>
              <p:nvPr/>
            </p:nvSpPr>
            <p:spPr>
              <a:xfrm>
                <a:off x="4629600" y="1067225"/>
                <a:ext cx="1645800" cy="6402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" name="Google Shape;73;p10"/>
            <p:cNvGrpSpPr/>
            <p:nvPr/>
          </p:nvGrpSpPr>
          <p:grpSpPr>
            <a:xfrm>
              <a:off x="2127600" y="1875715"/>
              <a:ext cx="1645800" cy="640200"/>
              <a:chOff x="5827225" y="3167300"/>
              <a:chExt cx="1645800" cy="640200"/>
            </a:xfrm>
          </p:grpSpPr>
          <p:sp>
            <p:nvSpPr>
              <p:cNvPr id="74" name="Google Shape;74;p10"/>
              <p:cNvSpPr txBox="1"/>
              <p:nvPr/>
            </p:nvSpPr>
            <p:spPr>
              <a:xfrm>
                <a:off x="5827225" y="3302750"/>
                <a:ext cx="16458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/>
                  <a:t>Rootkit - BDVL</a:t>
                </a:r>
                <a:endParaRPr sz="1200"/>
              </a:p>
            </p:txBody>
          </p:sp>
          <p:sp>
            <p:nvSpPr>
              <p:cNvPr id="75" name="Google Shape;75;p10"/>
              <p:cNvSpPr/>
              <p:nvPr/>
            </p:nvSpPr>
            <p:spPr>
              <a:xfrm>
                <a:off x="5827225" y="3167300"/>
                <a:ext cx="1645800" cy="6402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10"/>
            <p:cNvGrpSpPr/>
            <p:nvPr/>
          </p:nvGrpSpPr>
          <p:grpSpPr>
            <a:xfrm>
              <a:off x="2127600" y="4204733"/>
              <a:ext cx="1645800" cy="640200"/>
              <a:chOff x="5452500" y="4609625"/>
              <a:chExt cx="1645800" cy="640200"/>
            </a:xfrm>
          </p:grpSpPr>
          <p:sp>
            <p:nvSpPr>
              <p:cNvPr id="77" name="Google Shape;77;p10"/>
              <p:cNvSpPr txBox="1"/>
              <p:nvPr/>
            </p:nvSpPr>
            <p:spPr>
              <a:xfrm>
                <a:off x="5452500" y="4745075"/>
                <a:ext cx="16458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/>
                  <a:t>C&amp;C - Data Leak 1</a:t>
                </a:r>
                <a:endParaRPr sz="1200"/>
              </a:p>
            </p:txBody>
          </p:sp>
          <p:sp>
            <p:nvSpPr>
              <p:cNvPr id="78" name="Google Shape;78;p10"/>
              <p:cNvSpPr/>
              <p:nvPr/>
            </p:nvSpPr>
            <p:spPr>
              <a:xfrm>
                <a:off x="5452500" y="4609625"/>
                <a:ext cx="1645800" cy="6402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" name="Google Shape;79;p10"/>
            <p:cNvGrpSpPr/>
            <p:nvPr/>
          </p:nvGrpSpPr>
          <p:grpSpPr>
            <a:xfrm>
              <a:off x="2127600" y="3428394"/>
              <a:ext cx="1645800" cy="640200"/>
              <a:chOff x="2236475" y="5383775"/>
              <a:chExt cx="1645800" cy="640200"/>
            </a:xfrm>
          </p:grpSpPr>
          <p:sp>
            <p:nvSpPr>
              <p:cNvPr id="80" name="Google Shape;80;p10"/>
              <p:cNvSpPr txBox="1"/>
              <p:nvPr/>
            </p:nvSpPr>
            <p:spPr>
              <a:xfrm>
                <a:off x="2236475" y="5519225"/>
                <a:ext cx="16458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/>
                  <a:t>C&amp;C - Jakoritar</a:t>
                </a:r>
                <a:endParaRPr sz="1200"/>
              </a:p>
            </p:txBody>
          </p:sp>
          <p:sp>
            <p:nvSpPr>
              <p:cNvPr id="81" name="Google Shape;81;p10"/>
              <p:cNvSpPr/>
              <p:nvPr/>
            </p:nvSpPr>
            <p:spPr>
              <a:xfrm>
                <a:off x="2236475" y="5383775"/>
                <a:ext cx="1645800" cy="6402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10"/>
            <p:cNvGrpSpPr/>
            <p:nvPr/>
          </p:nvGrpSpPr>
          <p:grpSpPr>
            <a:xfrm>
              <a:off x="2127600" y="4981073"/>
              <a:ext cx="1645800" cy="640200"/>
              <a:chOff x="7046700" y="2330250"/>
              <a:chExt cx="1645800" cy="640200"/>
            </a:xfrm>
          </p:grpSpPr>
          <p:sp>
            <p:nvSpPr>
              <p:cNvPr id="83" name="Google Shape;83;p10"/>
              <p:cNvSpPr txBox="1"/>
              <p:nvPr/>
            </p:nvSpPr>
            <p:spPr>
              <a:xfrm>
                <a:off x="7046700" y="2465700"/>
                <a:ext cx="16458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/>
                  <a:t>C&amp;C - Data Leak 2</a:t>
                </a:r>
                <a:endParaRPr sz="1200"/>
              </a:p>
            </p:txBody>
          </p:sp>
          <p:sp>
            <p:nvSpPr>
              <p:cNvPr id="84" name="Google Shape;84;p10"/>
              <p:cNvSpPr/>
              <p:nvPr/>
            </p:nvSpPr>
            <p:spPr>
              <a:xfrm>
                <a:off x="7046700" y="2330250"/>
                <a:ext cx="1645800" cy="6402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10"/>
            <p:cNvGrpSpPr/>
            <p:nvPr/>
          </p:nvGrpSpPr>
          <p:grpSpPr>
            <a:xfrm>
              <a:off x="6255000" y="2263888"/>
              <a:ext cx="1861800" cy="2969213"/>
              <a:chOff x="3740400" y="2263888"/>
              <a:chExt cx="1861800" cy="2969213"/>
            </a:xfrm>
          </p:grpSpPr>
          <p:grpSp>
            <p:nvGrpSpPr>
              <p:cNvPr id="86" name="Google Shape;86;p10"/>
              <p:cNvGrpSpPr/>
              <p:nvPr/>
            </p:nvGrpSpPr>
            <p:grpSpPr>
              <a:xfrm>
                <a:off x="3740400" y="3816550"/>
                <a:ext cx="1840950" cy="640200"/>
                <a:chOff x="4990075" y="3769138"/>
                <a:chExt cx="1840950" cy="640200"/>
              </a:xfrm>
            </p:grpSpPr>
            <p:sp>
              <p:nvSpPr>
                <p:cNvPr id="87" name="Google Shape;87;p10"/>
                <p:cNvSpPr/>
                <p:nvPr/>
              </p:nvSpPr>
              <p:spPr>
                <a:xfrm flipH="1">
                  <a:off x="5002225" y="3769138"/>
                  <a:ext cx="1828800" cy="640200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noFill/>
                <a:ln cap="flat" cmpd="sng" w="19050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" name="Google Shape;88;p10"/>
                <p:cNvSpPr txBox="1"/>
                <p:nvPr/>
              </p:nvSpPr>
              <p:spPr>
                <a:xfrm>
                  <a:off x="4990075" y="3889150"/>
                  <a:ext cx="18288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solidFill>
                        <a:schemeClr val="dk1"/>
                      </a:solidFill>
                    </a:rPr>
                    <a:t>File Extension Hide</a:t>
                  </a:r>
                  <a:endParaRPr sz="1200"/>
                </a:p>
              </p:txBody>
            </p:sp>
          </p:grpSp>
          <p:grpSp>
            <p:nvGrpSpPr>
              <p:cNvPr id="89" name="Google Shape;89;p10"/>
              <p:cNvGrpSpPr/>
              <p:nvPr/>
            </p:nvGrpSpPr>
            <p:grpSpPr>
              <a:xfrm>
                <a:off x="3746475" y="3040213"/>
                <a:ext cx="1828800" cy="640200"/>
                <a:chOff x="6881825" y="2908188"/>
                <a:chExt cx="1828800" cy="640200"/>
              </a:xfrm>
            </p:grpSpPr>
            <p:sp>
              <p:nvSpPr>
                <p:cNvPr id="90" name="Google Shape;90;p10"/>
                <p:cNvSpPr txBox="1"/>
                <p:nvPr/>
              </p:nvSpPr>
              <p:spPr>
                <a:xfrm>
                  <a:off x="6881825" y="3028200"/>
                  <a:ext cx="18288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solidFill>
                        <a:schemeClr val="dk1"/>
                      </a:solidFill>
                    </a:rPr>
                    <a:t>IP Shuffle</a:t>
                  </a:r>
                  <a:endParaRPr sz="1200"/>
                </a:p>
              </p:txBody>
            </p:sp>
            <p:sp>
              <p:nvSpPr>
                <p:cNvPr id="91" name="Google Shape;91;p10"/>
                <p:cNvSpPr/>
                <p:nvPr/>
              </p:nvSpPr>
              <p:spPr>
                <a:xfrm flipH="1">
                  <a:off x="6881825" y="2908188"/>
                  <a:ext cx="1828800" cy="640200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noFill/>
                <a:ln cap="flat" cmpd="sng" w="19050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" name="Google Shape;92;p10"/>
              <p:cNvGrpSpPr/>
              <p:nvPr/>
            </p:nvGrpSpPr>
            <p:grpSpPr>
              <a:xfrm>
                <a:off x="3773400" y="2263888"/>
                <a:ext cx="1828800" cy="640200"/>
                <a:chOff x="6802450" y="2122488"/>
                <a:chExt cx="1828800" cy="640200"/>
              </a:xfrm>
            </p:grpSpPr>
            <p:sp>
              <p:nvSpPr>
                <p:cNvPr id="93" name="Google Shape;93;p10"/>
                <p:cNvSpPr txBox="1"/>
                <p:nvPr/>
              </p:nvSpPr>
              <p:spPr>
                <a:xfrm>
                  <a:off x="6802450" y="2242500"/>
                  <a:ext cx="18288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solidFill>
                        <a:schemeClr val="dk1"/>
                      </a:solidFill>
                    </a:rPr>
                    <a:t>Rootkit Sanitizer</a:t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94" name="Google Shape;94;p10"/>
                <p:cNvSpPr/>
                <p:nvPr/>
              </p:nvSpPr>
              <p:spPr>
                <a:xfrm flipH="1">
                  <a:off x="6802450" y="2122488"/>
                  <a:ext cx="1828800" cy="640200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noFill/>
                <a:ln cap="flat" cmpd="sng" w="19050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5" name="Google Shape;95;p10"/>
              <p:cNvGrpSpPr/>
              <p:nvPr/>
            </p:nvGrpSpPr>
            <p:grpSpPr>
              <a:xfrm>
                <a:off x="3746475" y="4592900"/>
                <a:ext cx="1828800" cy="640200"/>
                <a:chOff x="6972625" y="4775588"/>
                <a:chExt cx="1828800" cy="640200"/>
              </a:xfrm>
            </p:grpSpPr>
            <p:sp>
              <p:nvSpPr>
                <p:cNvPr id="96" name="Google Shape;96;p10"/>
                <p:cNvSpPr txBox="1"/>
                <p:nvPr/>
              </p:nvSpPr>
              <p:spPr>
                <a:xfrm>
                  <a:off x="6972625" y="4895600"/>
                  <a:ext cx="18288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-US">
                      <a:solidFill>
                        <a:schemeClr val="dk1"/>
                      </a:solidFill>
                    </a:rPr>
                    <a:t>Directory Trap</a:t>
                  </a:r>
                  <a:endParaRPr sz="1200"/>
                </a:p>
              </p:txBody>
            </p:sp>
            <p:sp>
              <p:nvSpPr>
                <p:cNvPr id="97" name="Google Shape;97;p10"/>
                <p:cNvSpPr/>
                <p:nvPr/>
              </p:nvSpPr>
              <p:spPr>
                <a:xfrm flipH="1">
                  <a:off x="6972625" y="4775588"/>
                  <a:ext cx="1828800" cy="640200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noFill/>
                <a:ln cap="flat" cmpd="sng" w="19050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98" name="Google Shape;98;p10"/>
          <p:cNvSpPr txBox="1"/>
          <p:nvPr/>
        </p:nvSpPr>
        <p:spPr>
          <a:xfrm>
            <a:off x="2710975" y="544450"/>
            <a:ext cx="60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Attack				  Mitigated By				         MTD</a:t>
            </a:r>
            <a:endParaRPr b="1"/>
          </a:p>
        </p:txBody>
      </p:sp>
      <p:cxnSp>
        <p:nvCxnSpPr>
          <p:cNvPr id="99" name="Google Shape;99;p10"/>
          <p:cNvCxnSpPr>
            <a:stCxn id="69" idx="3"/>
            <a:endCxn id="97" idx="3"/>
          </p:cNvCxnSpPr>
          <p:nvPr/>
        </p:nvCxnSpPr>
        <p:spPr>
          <a:xfrm flipH="1" rot="10800000">
            <a:off x="4383000" y="4910588"/>
            <a:ext cx="2487600" cy="116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0"/>
          <p:cNvCxnSpPr>
            <a:stCxn id="69" idx="3"/>
            <a:endCxn id="88" idx="1"/>
          </p:cNvCxnSpPr>
          <p:nvPr/>
        </p:nvCxnSpPr>
        <p:spPr>
          <a:xfrm flipH="1" rot="10800000">
            <a:off x="4383000" y="4134488"/>
            <a:ext cx="2481600" cy="1940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0"/>
          <p:cNvCxnSpPr>
            <a:stCxn id="84" idx="3"/>
            <a:endCxn id="91" idx="3"/>
          </p:cNvCxnSpPr>
          <p:nvPr/>
        </p:nvCxnSpPr>
        <p:spPr>
          <a:xfrm flipH="1" rot="10800000">
            <a:off x="4383000" y="3357848"/>
            <a:ext cx="2487600" cy="194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0"/>
          <p:cNvCxnSpPr>
            <a:stCxn id="78" idx="3"/>
            <a:endCxn id="91" idx="3"/>
          </p:cNvCxnSpPr>
          <p:nvPr/>
        </p:nvCxnSpPr>
        <p:spPr>
          <a:xfrm flipH="1" rot="10800000">
            <a:off x="4383000" y="3357908"/>
            <a:ext cx="2487600" cy="116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0"/>
          <p:cNvCxnSpPr>
            <a:stCxn id="81" idx="3"/>
            <a:endCxn id="91" idx="3"/>
          </p:cNvCxnSpPr>
          <p:nvPr/>
        </p:nvCxnSpPr>
        <p:spPr>
          <a:xfrm flipH="1" rot="10800000">
            <a:off x="4383000" y="3357969"/>
            <a:ext cx="2487600" cy="38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0"/>
          <p:cNvCxnSpPr>
            <a:stCxn id="72" idx="3"/>
            <a:endCxn id="91" idx="3"/>
          </p:cNvCxnSpPr>
          <p:nvPr/>
        </p:nvCxnSpPr>
        <p:spPr>
          <a:xfrm>
            <a:off x="4383000" y="2969829"/>
            <a:ext cx="2487600" cy="38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0"/>
          <p:cNvCxnSpPr>
            <a:stCxn id="75" idx="3"/>
            <a:endCxn id="94" idx="3"/>
          </p:cNvCxnSpPr>
          <p:nvPr/>
        </p:nvCxnSpPr>
        <p:spPr>
          <a:xfrm>
            <a:off x="4383000" y="2193490"/>
            <a:ext cx="2514600" cy="38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0"/>
          <p:cNvCxnSpPr>
            <a:stCxn id="67" idx="3"/>
            <a:endCxn id="94" idx="3"/>
          </p:cNvCxnSpPr>
          <p:nvPr/>
        </p:nvCxnSpPr>
        <p:spPr>
          <a:xfrm>
            <a:off x="4350000" y="1417150"/>
            <a:ext cx="2547600" cy="116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/>
          <p:nvPr/>
        </p:nvSpPr>
        <p:spPr>
          <a:xfrm>
            <a:off x="3943875" y="1813775"/>
            <a:ext cx="4255500" cy="3166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6021075" y="2664125"/>
            <a:ext cx="1246800" cy="1292463"/>
            <a:chOff x="2838300" y="3968100"/>
            <a:chExt cx="1246800" cy="1292463"/>
          </a:xfrm>
        </p:grpSpPr>
        <p:pic>
          <p:nvPicPr>
            <p:cNvPr id="113" name="Google Shape;113;p11"/>
            <p:cNvPicPr preferRelativeResize="0"/>
            <p:nvPr/>
          </p:nvPicPr>
          <p:blipFill rotWithShape="1">
            <a:blip r:embed="rId3">
              <a:alphaModFix/>
            </a:blip>
            <a:srcRect b="22500" l="13616" r="12777" t="21555"/>
            <a:stretch/>
          </p:blipFill>
          <p:spPr>
            <a:xfrm>
              <a:off x="3004500" y="4556475"/>
              <a:ext cx="914400" cy="7040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11"/>
            <p:cNvSpPr txBox="1"/>
            <p:nvPr/>
          </p:nvSpPr>
          <p:spPr>
            <a:xfrm>
              <a:off x="2838300" y="3968100"/>
              <a:ext cx="1246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/>
                <a:t>Local Environment</a:t>
              </a:r>
              <a:endParaRPr b="1" sz="1200"/>
            </a:p>
          </p:txBody>
        </p:sp>
      </p:grpSp>
      <p:cxnSp>
        <p:nvCxnSpPr>
          <p:cNvPr id="115" name="Google Shape;115;p11"/>
          <p:cNvCxnSpPr>
            <a:stCxn id="114" idx="0"/>
            <a:endCxn id="116" idx="0"/>
          </p:cNvCxnSpPr>
          <p:nvPr/>
        </p:nvCxnSpPr>
        <p:spPr>
          <a:xfrm rot="5400000">
            <a:off x="6002175" y="2037125"/>
            <a:ext cx="15300" cy="1269300"/>
          </a:xfrm>
          <a:prstGeom prst="bentConnector3">
            <a:avLst>
              <a:gd fmla="val -155637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1"/>
          <p:cNvSpPr txBox="1"/>
          <p:nvPr/>
        </p:nvSpPr>
        <p:spPr>
          <a:xfrm>
            <a:off x="4917900" y="2679275"/>
            <a:ext cx="91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Local 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Agent</a:t>
            </a:r>
            <a:endParaRPr b="1" sz="1200"/>
          </a:p>
        </p:txBody>
      </p:sp>
      <p:pic>
        <p:nvPicPr>
          <p:cNvPr id="117" name="Google Shape;11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9763" y="3236675"/>
            <a:ext cx="640079" cy="6400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1"/>
          <p:cNvCxnSpPr>
            <a:stCxn id="117" idx="2"/>
            <a:endCxn id="113" idx="2"/>
          </p:cNvCxnSpPr>
          <p:nvPr/>
        </p:nvCxnSpPr>
        <p:spPr>
          <a:xfrm flipH="1" rot="-5400000">
            <a:off x="5987302" y="3299254"/>
            <a:ext cx="79800" cy="1234800"/>
          </a:xfrm>
          <a:prstGeom prst="bentConnector3">
            <a:avLst>
              <a:gd fmla="val 39844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1"/>
          <p:cNvSpPr txBox="1"/>
          <p:nvPr/>
        </p:nvSpPr>
        <p:spPr>
          <a:xfrm>
            <a:off x="676150" y="536625"/>
            <a:ext cx="36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Prototype 01 / Single Client Architecture</a:t>
            </a:r>
            <a:endParaRPr/>
          </a:p>
        </p:txBody>
      </p:sp>
      <p:sp>
        <p:nvSpPr>
          <p:cNvPr id="120" name="Google Shape;120;p11"/>
          <p:cNvSpPr txBox="1"/>
          <p:nvPr/>
        </p:nvSpPr>
        <p:spPr>
          <a:xfrm>
            <a:off x="5392550" y="4194725"/>
            <a:ext cx="126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/>
              <a:t>2. Select </a:t>
            </a:r>
            <a:r>
              <a:rPr i="1" lang="en-US" sz="1200"/>
              <a:t>Action</a:t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/>
              <a:t>A</a:t>
            </a:r>
            <a:r>
              <a:rPr baseline="-25000" i="1" lang="en-US" sz="1600"/>
              <a:t>t</a:t>
            </a:r>
            <a:endParaRPr baseline="-25000" i="1" sz="1600"/>
          </a:p>
        </p:txBody>
      </p:sp>
      <p:sp>
        <p:nvSpPr>
          <p:cNvPr id="121" name="Google Shape;121;p11"/>
          <p:cNvSpPr txBox="1"/>
          <p:nvPr/>
        </p:nvSpPr>
        <p:spPr>
          <a:xfrm>
            <a:off x="7125175" y="2426000"/>
            <a:ext cx="1074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3. </a:t>
            </a:r>
            <a:r>
              <a:rPr i="1" lang="en-US" sz="1200"/>
              <a:t>Observe Next</a:t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/>
              <a:t>S</a:t>
            </a:r>
            <a:r>
              <a:rPr baseline="-25000" i="1" lang="en-US" sz="1600"/>
              <a:t>t+1 </a:t>
            </a:r>
            <a:r>
              <a:rPr i="1" lang="en-US" sz="1200"/>
              <a:t>&amp;</a:t>
            </a:r>
            <a:r>
              <a:rPr baseline="-25000" i="1" lang="en-US" sz="1200"/>
              <a:t> </a:t>
            </a:r>
            <a:r>
              <a:rPr i="1" lang="en-US" sz="1200"/>
              <a:t>R</a:t>
            </a:r>
            <a:r>
              <a:rPr baseline="-25000" i="1" lang="en-US" sz="1600"/>
              <a:t>t+1</a:t>
            </a:r>
            <a:endParaRPr baseline="-25000" i="1" sz="1600"/>
          </a:p>
        </p:txBody>
      </p:sp>
      <p:sp>
        <p:nvSpPr>
          <p:cNvPr id="122" name="Google Shape;122;p11"/>
          <p:cNvSpPr txBox="1"/>
          <p:nvPr/>
        </p:nvSpPr>
        <p:spPr>
          <a:xfrm>
            <a:off x="3943875" y="2426000"/>
            <a:ext cx="1215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1. </a:t>
            </a:r>
            <a:r>
              <a:rPr i="1" lang="en-US" sz="1200"/>
              <a:t>Observe Current</a:t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/>
              <a:t>S</a:t>
            </a:r>
            <a:r>
              <a:rPr baseline="-25000" i="1" lang="en-US" sz="1600"/>
              <a:t>t</a:t>
            </a:r>
            <a:r>
              <a:rPr baseline="-25000" i="1" lang="en-US" sz="1200"/>
              <a:t> </a:t>
            </a:r>
            <a:r>
              <a:rPr i="1" lang="en-US" sz="1200"/>
              <a:t>&amp; </a:t>
            </a:r>
            <a:r>
              <a:rPr i="1" lang="en-US" sz="1200"/>
              <a:t>R</a:t>
            </a:r>
            <a:r>
              <a:rPr baseline="-25000" i="1" lang="en-US" sz="1600"/>
              <a:t>t</a:t>
            </a:r>
            <a:endParaRPr baseline="-25000" i="1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488" y="2669386"/>
            <a:ext cx="731520" cy="7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2"/>
          <p:cNvSpPr txBox="1"/>
          <p:nvPr/>
        </p:nvSpPr>
        <p:spPr>
          <a:xfrm>
            <a:off x="5068900" y="592150"/>
            <a:ext cx="132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Global Agent</a:t>
            </a:r>
            <a:endParaRPr b="1" sz="1300"/>
          </a:p>
        </p:txBody>
      </p:sp>
      <p:grpSp>
        <p:nvGrpSpPr>
          <p:cNvPr id="129" name="Google Shape;129;p12"/>
          <p:cNvGrpSpPr/>
          <p:nvPr/>
        </p:nvGrpSpPr>
        <p:grpSpPr>
          <a:xfrm>
            <a:off x="2664675" y="3667675"/>
            <a:ext cx="2411025" cy="2856925"/>
            <a:chOff x="1826475" y="2905675"/>
            <a:chExt cx="2411025" cy="2856925"/>
          </a:xfrm>
        </p:grpSpPr>
        <p:sp>
          <p:nvSpPr>
            <p:cNvPr id="130" name="Google Shape;130;p12"/>
            <p:cNvSpPr/>
            <p:nvPr/>
          </p:nvSpPr>
          <p:spPr>
            <a:xfrm>
              <a:off x="1826475" y="3242300"/>
              <a:ext cx="2410800" cy="2520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" name="Google Shape;131;p12"/>
            <p:cNvGrpSpPr/>
            <p:nvPr/>
          </p:nvGrpSpPr>
          <p:grpSpPr>
            <a:xfrm>
              <a:off x="2990700" y="3968100"/>
              <a:ext cx="1246800" cy="1292463"/>
              <a:chOff x="2838300" y="3968100"/>
              <a:chExt cx="1246800" cy="1292463"/>
            </a:xfrm>
          </p:grpSpPr>
          <p:pic>
            <p:nvPicPr>
              <p:cNvPr id="132" name="Google Shape;132;p12"/>
              <p:cNvPicPr preferRelativeResize="0"/>
              <p:nvPr/>
            </p:nvPicPr>
            <p:blipFill rotWithShape="1">
              <a:blip r:embed="rId4">
                <a:alphaModFix/>
              </a:blip>
              <a:srcRect b="22500" l="13616" r="12777" t="21555"/>
              <a:stretch/>
            </p:blipFill>
            <p:spPr>
              <a:xfrm>
                <a:off x="3004500" y="4556475"/>
                <a:ext cx="914400" cy="7040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3" name="Google Shape;133;p12"/>
              <p:cNvSpPr txBox="1"/>
              <p:nvPr/>
            </p:nvSpPr>
            <p:spPr>
              <a:xfrm>
                <a:off x="2838300" y="3968100"/>
                <a:ext cx="12468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/>
                  <a:t>Local Environment</a:t>
                </a:r>
                <a:endParaRPr sz="1200"/>
              </a:p>
            </p:txBody>
          </p:sp>
        </p:grpSp>
        <p:sp>
          <p:nvSpPr>
            <p:cNvPr id="134" name="Google Shape;134;p12"/>
            <p:cNvSpPr txBox="1"/>
            <p:nvPr/>
          </p:nvSpPr>
          <p:spPr>
            <a:xfrm>
              <a:off x="1953825" y="2905675"/>
              <a:ext cx="21216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/>
                <a:t>Client </a:t>
              </a:r>
              <a:r>
                <a:rPr b="1" lang="en-US" sz="1300"/>
                <a:t>1 …</a:t>
              </a:r>
              <a:endParaRPr b="1" sz="1300"/>
            </a:p>
          </p:txBody>
        </p:sp>
        <p:cxnSp>
          <p:nvCxnSpPr>
            <p:cNvPr id="135" name="Google Shape;135;p12"/>
            <p:cNvCxnSpPr>
              <a:stCxn id="133" idx="0"/>
              <a:endCxn id="136" idx="0"/>
            </p:cNvCxnSpPr>
            <p:nvPr/>
          </p:nvCxnSpPr>
          <p:spPr>
            <a:xfrm rot="5400000">
              <a:off x="2971800" y="3341100"/>
              <a:ext cx="15300" cy="1269300"/>
            </a:xfrm>
            <a:prstGeom prst="bentConnector3">
              <a:avLst>
                <a:gd fmla="val -1556373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6" name="Google Shape;136;p12"/>
            <p:cNvSpPr txBox="1"/>
            <p:nvPr/>
          </p:nvSpPr>
          <p:spPr>
            <a:xfrm>
              <a:off x="1887525" y="3983250"/>
              <a:ext cx="914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Local 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Agent</a:t>
              </a:r>
              <a:endParaRPr sz="1200"/>
            </a:p>
          </p:txBody>
        </p:sp>
      </p:grpSp>
      <p:cxnSp>
        <p:nvCxnSpPr>
          <p:cNvPr id="137" name="Google Shape;137;p12"/>
          <p:cNvCxnSpPr>
            <a:stCxn id="134" idx="0"/>
            <a:endCxn id="127" idx="1"/>
          </p:cNvCxnSpPr>
          <p:nvPr/>
        </p:nvCxnSpPr>
        <p:spPr>
          <a:xfrm rot="-5400000">
            <a:off x="4292475" y="2595625"/>
            <a:ext cx="632400" cy="1511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38" name="Google Shape;138;p12"/>
          <p:cNvSpPr txBox="1"/>
          <p:nvPr/>
        </p:nvSpPr>
        <p:spPr>
          <a:xfrm>
            <a:off x="3666075" y="2302313"/>
            <a:ext cx="177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1.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Distribute global model</a:t>
            </a:r>
            <a:endParaRPr sz="1200"/>
          </a:p>
        </p:txBody>
      </p:sp>
      <p:sp>
        <p:nvSpPr>
          <p:cNvPr id="139" name="Google Shape;139;p12"/>
          <p:cNvSpPr txBox="1"/>
          <p:nvPr/>
        </p:nvSpPr>
        <p:spPr>
          <a:xfrm>
            <a:off x="5167113" y="5084200"/>
            <a:ext cx="1130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3.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Aggregate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local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models</a:t>
            </a:r>
            <a:endParaRPr sz="1200"/>
          </a:p>
        </p:txBody>
      </p:sp>
      <p:sp>
        <p:nvSpPr>
          <p:cNvPr id="140" name="Google Shape;140;p12"/>
          <p:cNvSpPr txBox="1"/>
          <p:nvPr/>
        </p:nvSpPr>
        <p:spPr>
          <a:xfrm>
            <a:off x="5165625" y="2302325"/>
            <a:ext cx="12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Coordinator</a:t>
            </a:r>
            <a:endParaRPr b="1"/>
          </a:p>
        </p:txBody>
      </p:sp>
      <p:sp>
        <p:nvSpPr>
          <p:cNvPr id="141" name="Google Shape;141;p12"/>
          <p:cNvSpPr txBox="1"/>
          <p:nvPr/>
        </p:nvSpPr>
        <p:spPr>
          <a:xfrm>
            <a:off x="2984963" y="3995950"/>
            <a:ext cx="166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2.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train local models</a:t>
            </a:r>
            <a:endParaRPr sz="1200"/>
          </a:p>
        </p:txBody>
      </p:sp>
      <p:cxnSp>
        <p:nvCxnSpPr>
          <p:cNvPr id="142" name="Google Shape;142;p12"/>
          <p:cNvCxnSpPr/>
          <p:nvPr/>
        </p:nvCxnSpPr>
        <p:spPr>
          <a:xfrm>
            <a:off x="5589068" y="1716430"/>
            <a:ext cx="0" cy="58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3" name="Google Shape;143;p12"/>
          <p:cNvCxnSpPr/>
          <p:nvPr/>
        </p:nvCxnSpPr>
        <p:spPr>
          <a:xfrm>
            <a:off x="5840418" y="1693330"/>
            <a:ext cx="0" cy="58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44" name="Google Shape;144;p12"/>
          <p:cNvSpPr txBox="1"/>
          <p:nvPr/>
        </p:nvSpPr>
        <p:spPr>
          <a:xfrm>
            <a:off x="4497125" y="1639925"/>
            <a:ext cx="105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5.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Next training round</a:t>
            </a:r>
            <a:endParaRPr sz="1200"/>
          </a:p>
        </p:txBody>
      </p:sp>
      <p:sp>
        <p:nvSpPr>
          <p:cNvPr id="145" name="Google Shape;145;p12"/>
          <p:cNvSpPr txBox="1"/>
          <p:nvPr/>
        </p:nvSpPr>
        <p:spPr>
          <a:xfrm>
            <a:off x="5898375" y="1693325"/>
            <a:ext cx="113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4.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Update global model</a:t>
            </a:r>
            <a:endParaRPr sz="1200"/>
          </a:p>
        </p:txBody>
      </p:sp>
      <p:grpSp>
        <p:nvGrpSpPr>
          <p:cNvPr id="146" name="Google Shape;146;p12"/>
          <p:cNvGrpSpPr/>
          <p:nvPr/>
        </p:nvGrpSpPr>
        <p:grpSpPr>
          <a:xfrm>
            <a:off x="6389250" y="3667700"/>
            <a:ext cx="2411025" cy="2856925"/>
            <a:chOff x="1826475" y="2905675"/>
            <a:chExt cx="2411025" cy="2856925"/>
          </a:xfrm>
        </p:grpSpPr>
        <p:sp>
          <p:nvSpPr>
            <p:cNvPr id="147" name="Google Shape;147;p12"/>
            <p:cNvSpPr/>
            <p:nvPr/>
          </p:nvSpPr>
          <p:spPr>
            <a:xfrm>
              <a:off x="1826475" y="3242300"/>
              <a:ext cx="2410800" cy="2520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" name="Google Shape;148;p12"/>
            <p:cNvGrpSpPr/>
            <p:nvPr/>
          </p:nvGrpSpPr>
          <p:grpSpPr>
            <a:xfrm>
              <a:off x="2990700" y="3968100"/>
              <a:ext cx="1246800" cy="1292463"/>
              <a:chOff x="2838300" y="3968100"/>
              <a:chExt cx="1246800" cy="1292463"/>
            </a:xfrm>
          </p:grpSpPr>
          <p:pic>
            <p:nvPicPr>
              <p:cNvPr id="149" name="Google Shape;149;p12"/>
              <p:cNvPicPr preferRelativeResize="0"/>
              <p:nvPr/>
            </p:nvPicPr>
            <p:blipFill rotWithShape="1">
              <a:blip r:embed="rId4">
                <a:alphaModFix/>
              </a:blip>
              <a:srcRect b="22500" l="13616" r="12777" t="21555"/>
              <a:stretch/>
            </p:blipFill>
            <p:spPr>
              <a:xfrm>
                <a:off x="3004500" y="4556475"/>
                <a:ext cx="914400" cy="7040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0" name="Google Shape;150;p12"/>
              <p:cNvSpPr txBox="1"/>
              <p:nvPr/>
            </p:nvSpPr>
            <p:spPr>
              <a:xfrm>
                <a:off x="2838300" y="3968100"/>
                <a:ext cx="12468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/>
                  <a:t>Local Environment</a:t>
                </a:r>
                <a:endParaRPr sz="1200"/>
              </a:p>
            </p:txBody>
          </p:sp>
        </p:grpSp>
        <p:sp>
          <p:nvSpPr>
            <p:cNvPr id="151" name="Google Shape;151;p12"/>
            <p:cNvSpPr txBox="1"/>
            <p:nvPr/>
          </p:nvSpPr>
          <p:spPr>
            <a:xfrm>
              <a:off x="1953825" y="2905675"/>
              <a:ext cx="21216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/>
                <a:t>… Client N</a:t>
              </a:r>
              <a:endParaRPr b="1" sz="1300"/>
            </a:p>
          </p:txBody>
        </p:sp>
        <p:cxnSp>
          <p:nvCxnSpPr>
            <p:cNvPr id="152" name="Google Shape;152;p12"/>
            <p:cNvCxnSpPr>
              <a:stCxn id="150" idx="0"/>
              <a:endCxn id="153" idx="0"/>
            </p:cNvCxnSpPr>
            <p:nvPr/>
          </p:nvCxnSpPr>
          <p:spPr>
            <a:xfrm rot="5400000">
              <a:off x="2963850" y="3318450"/>
              <a:ext cx="600" cy="1299900"/>
            </a:xfrm>
            <a:prstGeom prst="bentConnector3">
              <a:avLst>
                <a:gd fmla="val -396875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3" name="Google Shape;153;p12"/>
            <p:cNvSpPr txBox="1"/>
            <p:nvPr/>
          </p:nvSpPr>
          <p:spPr>
            <a:xfrm>
              <a:off x="1826475" y="3968100"/>
              <a:ext cx="975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Local 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Agent</a:t>
              </a:r>
              <a:endParaRPr sz="1200"/>
            </a:p>
          </p:txBody>
        </p:sp>
      </p:grpSp>
      <p:cxnSp>
        <p:nvCxnSpPr>
          <p:cNvPr id="154" name="Google Shape;154;p12"/>
          <p:cNvCxnSpPr>
            <a:stCxn id="127" idx="3"/>
            <a:endCxn id="151" idx="0"/>
          </p:cNvCxnSpPr>
          <p:nvPr/>
        </p:nvCxnSpPr>
        <p:spPr>
          <a:xfrm>
            <a:off x="6096008" y="3035146"/>
            <a:ext cx="1481400" cy="632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5" name="Google Shape;155;p12"/>
          <p:cNvCxnSpPr>
            <a:stCxn id="133" idx="3"/>
            <a:endCxn id="127" idx="2"/>
          </p:cNvCxnSpPr>
          <p:nvPr/>
        </p:nvCxnSpPr>
        <p:spPr>
          <a:xfrm flipH="1" rot="10800000">
            <a:off x="5075700" y="3400950"/>
            <a:ext cx="654600" cy="1606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6" name="Google Shape;156;p12"/>
          <p:cNvCxnSpPr>
            <a:stCxn id="153" idx="1"/>
            <a:endCxn id="127" idx="2"/>
          </p:cNvCxnSpPr>
          <p:nvPr/>
        </p:nvCxnSpPr>
        <p:spPr>
          <a:xfrm rot="10800000">
            <a:off x="5730150" y="3400975"/>
            <a:ext cx="659100" cy="1606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57" name="Google Shape;15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7588" y="5302650"/>
            <a:ext cx="640079" cy="640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7013" y="5302650"/>
            <a:ext cx="640079" cy="640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0200" y="977050"/>
            <a:ext cx="640079" cy="6400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12"/>
          <p:cNvCxnSpPr>
            <a:stCxn id="157" idx="2"/>
            <a:endCxn id="132" idx="2"/>
          </p:cNvCxnSpPr>
          <p:nvPr/>
        </p:nvCxnSpPr>
        <p:spPr>
          <a:xfrm flipH="1" rot="-5400000">
            <a:off x="3795127" y="5365229"/>
            <a:ext cx="79800" cy="1234800"/>
          </a:xfrm>
          <a:prstGeom prst="bentConnector3">
            <a:avLst>
              <a:gd fmla="val 39844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2"/>
          <p:cNvCxnSpPr>
            <a:stCxn id="158" idx="2"/>
            <a:endCxn id="149" idx="2"/>
          </p:cNvCxnSpPr>
          <p:nvPr/>
        </p:nvCxnSpPr>
        <p:spPr>
          <a:xfrm flipH="1" rot="-5400000">
            <a:off x="7502102" y="5347679"/>
            <a:ext cx="79800" cy="1269900"/>
          </a:xfrm>
          <a:prstGeom prst="bentConnector3">
            <a:avLst>
              <a:gd fmla="val 39847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2"/>
          <p:cNvSpPr txBox="1"/>
          <p:nvPr/>
        </p:nvSpPr>
        <p:spPr>
          <a:xfrm>
            <a:off x="676150" y="536625"/>
            <a:ext cx="389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Prototype 01 / Federated System Architecture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>
            <a:off x="3943875" y="1632675"/>
            <a:ext cx="4813200" cy="364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13"/>
          <p:cNvGrpSpPr/>
          <p:nvPr/>
        </p:nvGrpSpPr>
        <p:grpSpPr>
          <a:xfrm>
            <a:off x="6783075" y="2968925"/>
            <a:ext cx="1246800" cy="1292463"/>
            <a:chOff x="3066900" y="3968100"/>
            <a:chExt cx="1246800" cy="1292463"/>
          </a:xfrm>
        </p:grpSpPr>
        <p:pic>
          <p:nvPicPr>
            <p:cNvPr id="169" name="Google Shape;169;p13"/>
            <p:cNvPicPr preferRelativeResize="0"/>
            <p:nvPr/>
          </p:nvPicPr>
          <p:blipFill rotWithShape="1">
            <a:blip r:embed="rId3">
              <a:alphaModFix/>
            </a:blip>
            <a:srcRect b="22500" l="13616" r="12777" t="21555"/>
            <a:stretch/>
          </p:blipFill>
          <p:spPr>
            <a:xfrm>
              <a:off x="3156900" y="4556475"/>
              <a:ext cx="914400" cy="7040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13"/>
            <p:cNvSpPr txBox="1"/>
            <p:nvPr/>
          </p:nvSpPr>
          <p:spPr>
            <a:xfrm>
              <a:off x="3066900" y="3968100"/>
              <a:ext cx="1246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/>
                <a:t>Local Environment</a:t>
              </a:r>
              <a:endParaRPr b="1" sz="1200"/>
            </a:p>
          </p:txBody>
        </p:sp>
      </p:grpSp>
      <p:cxnSp>
        <p:nvCxnSpPr>
          <p:cNvPr id="171" name="Google Shape;171;p13"/>
          <p:cNvCxnSpPr>
            <a:stCxn id="170" idx="0"/>
            <a:endCxn id="172" idx="3"/>
          </p:cNvCxnSpPr>
          <p:nvPr/>
        </p:nvCxnSpPr>
        <p:spPr>
          <a:xfrm flipH="1" rot="5400000">
            <a:off x="6781425" y="2343875"/>
            <a:ext cx="366000" cy="884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73" name="Google Shape;173;p13"/>
          <p:cNvGrpSpPr/>
          <p:nvPr/>
        </p:nvGrpSpPr>
        <p:grpSpPr>
          <a:xfrm>
            <a:off x="4765500" y="2984075"/>
            <a:ext cx="914400" cy="1197479"/>
            <a:chOff x="4917900" y="3060275"/>
            <a:chExt cx="914400" cy="1197479"/>
          </a:xfrm>
        </p:grpSpPr>
        <p:sp>
          <p:nvSpPr>
            <p:cNvPr id="174" name="Google Shape;174;p13"/>
            <p:cNvSpPr txBox="1"/>
            <p:nvPr/>
          </p:nvSpPr>
          <p:spPr>
            <a:xfrm>
              <a:off x="4917900" y="3060275"/>
              <a:ext cx="914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/>
                <a:t>Local 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/>
                <a:t>Agent</a:t>
              </a:r>
              <a:endParaRPr b="1" sz="1200"/>
            </a:p>
          </p:txBody>
        </p:sp>
        <p:pic>
          <p:nvPicPr>
            <p:cNvPr id="175" name="Google Shape;175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89763" y="3617675"/>
              <a:ext cx="640079" cy="64007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76" name="Google Shape;176;p13"/>
          <p:cNvCxnSpPr>
            <a:stCxn id="175" idx="2"/>
            <a:endCxn id="169" idx="2"/>
          </p:cNvCxnSpPr>
          <p:nvPr/>
        </p:nvCxnSpPr>
        <p:spPr>
          <a:xfrm flipH="1" rot="-5400000">
            <a:off x="6254002" y="3184954"/>
            <a:ext cx="79800" cy="2073000"/>
          </a:xfrm>
          <a:prstGeom prst="bentConnector3">
            <a:avLst>
              <a:gd fmla="val 47267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13"/>
          <p:cNvSpPr txBox="1"/>
          <p:nvPr/>
        </p:nvSpPr>
        <p:spPr>
          <a:xfrm>
            <a:off x="676150" y="536625"/>
            <a:ext cx="40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Prototype 02 / Single Client Architecture</a:t>
            </a:r>
            <a:endParaRPr/>
          </a:p>
        </p:txBody>
      </p:sp>
      <p:sp>
        <p:nvSpPr>
          <p:cNvPr id="178" name="Google Shape;178;p13"/>
          <p:cNvSpPr txBox="1"/>
          <p:nvPr/>
        </p:nvSpPr>
        <p:spPr>
          <a:xfrm>
            <a:off x="5659250" y="4558750"/>
            <a:ext cx="126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/>
              <a:t>2. Select Action</a:t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/>
              <a:t>A</a:t>
            </a:r>
            <a:r>
              <a:rPr baseline="-25000" i="1" lang="en-US" sz="1600"/>
              <a:t>t</a:t>
            </a:r>
            <a:endParaRPr baseline="-25000" i="1" sz="1600"/>
          </a:p>
        </p:txBody>
      </p:sp>
      <p:sp>
        <p:nvSpPr>
          <p:cNvPr id="179" name="Google Shape;179;p13"/>
          <p:cNvSpPr txBox="1"/>
          <p:nvPr/>
        </p:nvSpPr>
        <p:spPr>
          <a:xfrm>
            <a:off x="7478550" y="2271575"/>
            <a:ext cx="1215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3. </a:t>
            </a:r>
            <a:r>
              <a:rPr i="1" lang="en-US" sz="1200"/>
              <a:t>Transition to </a:t>
            </a:r>
            <a:r>
              <a:rPr i="1" lang="en-US" sz="1200"/>
              <a:t>Next State</a:t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/>
              <a:t>S</a:t>
            </a:r>
            <a:r>
              <a:rPr baseline="-25000" i="1" lang="en-US" sz="1600"/>
              <a:t>t+1 </a:t>
            </a:r>
            <a:endParaRPr baseline="-25000" i="1" sz="1600"/>
          </a:p>
        </p:txBody>
      </p:sp>
      <p:sp>
        <p:nvSpPr>
          <p:cNvPr id="180" name="Google Shape;180;p13"/>
          <p:cNvSpPr txBox="1"/>
          <p:nvPr/>
        </p:nvSpPr>
        <p:spPr>
          <a:xfrm>
            <a:off x="3943875" y="2279050"/>
            <a:ext cx="1215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1. </a:t>
            </a:r>
            <a:r>
              <a:rPr i="1" lang="en-US" sz="1200"/>
              <a:t>Observe Current</a:t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/>
              <a:t>S</a:t>
            </a:r>
            <a:r>
              <a:rPr baseline="-25000" i="1" lang="en-US" sz="1600"/>
              <a:t>t</a:t>
            </a:r>
            <a:r>
              <a:rPr baseline="-25000" i="1" lang="en-US" sz="1200"/>
              <a:t> </a:t>
            </a:r>
            <a:r>
              <a:rPr i="1" lang="en-US" sz="1200"/>
              <a:t>&amp; R</a:t>
            </a:r>
            <a:r>
              <a:rPr baseline="-25000" i="1" lang="en-US" sz="1600"/>
              <a:t>t</a:t>
            </a:r>
            <a:endParaRPr baseline="-25000" i="1" sz="1600"/>
          </a:p>
        </p:txBody>
      </p:sp>
      <p:pic>
        <p:nvPicPr>
          <p:cNvPr id="172" name="Google Shape;17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5300" y="2271575"/>
            <a:ext cx="457200" cy="66294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3"/>
          <p:cNvSpPr txBox="1"/>
          <p:nvPr/>
        </p:nvSpPr>
        <p:spPr>
          <a:xfrm>
            <a:off x="5606850" y="1717475"/>
            <a:ext cx="133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State Anomaly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Detector</a:t>
            </a:r>
            <a:endParaRPr b="1" sz="1200"/>
          </a:p>
        </p:txBody>
      </p:sp>
      <p:sp>
        <p:nvSpPr>
          <p:cNvPr id="182" name="Google Shape;182;p13"/>
          <p:cNvSpPr txBox="1"/>
          <p:nvPr/>
        </p:nvSpPr>
        <p:spPr>
          <a:xfrm>
            <a:off x="5436700" y="1077400"/>
            <a:ext cx="160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Individual Client</a:t>
            </a:r>
            <a:endParaRPr b="1"/>
          </a:p>
        </p:txBody>
      </p:sp>
      <p:cxnSp>
        <p:nvCxnSpPr>
          <p:cNvPr id="183" name="Google Shape;183;p13"/>
          <p:cNvCxnSpPr>
            <a:stCxn id="172" idx="1"/>
            <a:endCxn id="174" idx="0"/>
          </p:cNvCxnSpPr>
          <p:nvPr/>
        </p:nvCxnSpPr>
        <p:spPr>
          <a:xfrm flipH="1">
            <a:off x="5222600" y="2603045"/>
            <a:ext cx="842700" cy="381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13"/>
          <p:cNvSpPr txBox="1"/>
          <p:nvPr/>
        </p:nvSpPr>
        <p:spPr>
          <a:xfrm>
            <a:off x="5555900" y="2937125"/>
            <a:ext cx="1388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4. Classify State &amp; Yield Reward R</a:t>
            </a:r>
            <a:r>
              <a:rPr baseline="-25000" lang="en-US" sz="1600"/>
              <a:t>t+1</a:t>
            </a:r>
            <a:endParaRPr baseline="-25000" i="1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488" y="2135986"/>
            <a:ext cx="731520" cy="7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4"/>
          <p:cNvSpPr txBox="1"/>
          <p:nvPr/>
        </p:nvSpPr>
        <p:spPr>
          <a:xfrm>
            <a:off x="5068900" y="58750"/>
            <a:ext cx="132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Global Agent</a:t>
            </a:r>
            <a:endParaRPr b="1" sz="1300"/>
          </a:p>
        </p:txBody>
      </p:sp>
      <p:cxnSp>
        <p:nvCxnSpPr>
          <p:cNvPr id="191" name="Google Shape;191;p14"/>
          <p:cNvCxnSpPr>
            <a:stCxn id="192" idx="0"/>
            <a:endCxn id="189" idx="1"/>
          </p:cNvCxnSpPr>
          <p:nvPr/>
        </p:nvCxnSpPr>
        <p:spPr>
          <a:xfrm rot="-5400000">
            <a:off x="4207275" y="1977050"/>
            <a:ext cx="632700" cy="1681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93" name="Google Shape;193;p14"/>
          <p:cNvSpPr txBox="1"/>
          <p:nvPr/>
        </p:nvSpPr>
        <p:spPr>
          <a:xfrm>
            <a:off x="3666075" y="1768913"/>
            <a:ext cx="177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1.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Distribute global model</a:t>
            </a:r>
            <a:endParaRPr sz="1200"/>
          </a:p>
        </p:txBody>
      </p:sp>
      <p:sp>
        <p:nvSpPr>
          <p:cNvPr id="194" name="Google Shape;194;p14"/>
          <p:cNvSpPr txBox="1"/>
          <p:nvPr/>
        </p:nvSpPr>
        <p:spPr>
          <a:xfrm>
            <a:off x="5167113" y="4550800"/>
            <a:ext cx="1130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3.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Aggregate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local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models</a:t>
            </a:r>
            <a:endParaRPr sz="1200"/>
          </a:p>
        </p:txBody>
      </p:sp>
      <p:sp>
        <p:nvSpPr>
          <p:cNvPr id="195" name="Google Shape;195;p14"/>
          <p:cNvSpPr txBox="1"/>
          <p:nvPr/>
        </p:nvSpPr>
        <p:spPr>
          <a:xfrm>
            <a:off x="5165625" y="1768925"/>
            <a:ext cx="12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Coordinator</a:t>
            </a:r>
            <a:endParaRPr b="1"/>
          </a:p>
        </p:txBody>
      </p:sp>
      <p:cxnSp>
        <p:nvCxnSpPr>
          <p:cNvPr id="196" name="Google Shape;196;p14"/>
          <p:cNvCxnSpPr/>
          <p:nvPr/>
        </p:nvCxnSpPr>
        <p:spPr>
          <a:xfrm>
            <a:off x="5589068" y="1183030"/>
            <a:ext cx="0" cy="58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7" name="Google Shape;197;p14"/>
          <p:cNvCxnSpPr/>
          <p:nvPr/>
        </p:nvCxnSpPr>
        <p:spPr>
          <a:xfrm>
            <a:off x="5840418" y="1159930"/>
            <a:ext cx="0" cy="58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98" name="Google Shape;198;p14"/>
          <p:cNvSpPr txBox="1"/>
          <p:nvPr/>
        </p:nvSpPr>
        <p:spPr>
          <a:xfrm>
            <a:off x="4497125" y="1106525"/>
            <a:ext cx="105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5.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Next training round</a:t>
            </a:r>
            <a:endParaRPr sz="1200"/>
          </a:p>
        </p:txBody>
      </p:sp>
      <p:sp>
        <p:nvSpPr>
          <p:cNvPr id="199" name="Google Shape;199;p14"/>
          <p:cNvSpPr txBox="1"/>
          <p:nvPr/>
        </p:nvSpPr>
        <p:spPr>
          <a:xfrm>
            <a:off x="5898375" y="1159925"/>
            <a:ext cx="113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4.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Update global model</a:t>
            </a:r>
            <a:endParaRPr sz="1200"/>
          </a:p>
        </p:txBody>
      </p:sp>
      <p:pic>
        <p:nvPicPr>
          <p:cNvPr id="200" name="Google Shape;2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0200" y="443650"/>
            <a:ext cx="640079" cy="6400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14"/>
          <p:cNvCxnSpPr/>
          <p:nvPr/>
        </p:nvCxnSpPr>
        <p:spPr>
          <a:xfrm rot="-5400000">
            <a:off x="4662073" y="3267731"/>
            <a:ext cx="1488300" cy="661500"/>
          </a:xfrm>
          <a:prstGeom prst="bentConnector3">
            <a:avLst>
              <a:gd fmla="val -739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202" name="Google Shape;202;p14"/>
          <p:cNvGrpSpPr/>
          <p:nvPr/>
        </p:nvGrpSpPr>
        <p:grpSpPr>
          <a:xfrm>
            <a:off x="2289975" y="3134300"/>
            <a:ext cx="2785500" cy="3143950"/>
            <a:chOff x="2289975" y="3134300"/>
            <a:chExt cx="2785500" cy="3143950"/>
          </a:xfrm>
        </p:grpSpPr>
        <p:sp>
          <p:nvSpPr>
            <p:cNvPr id="203" name="Google Shape;203;p14"/>
            <p:cNvSpPr/>
            <p:nvPr/>
          </p:nvSpPr>
          <p:spPr>
            <a:xfrm>
              <a:off x="2289975" y="3495759"/>
              <a:ext cx="2785500" cy="2706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4" name="Google Shape;204;p14"/>
            <p:cNvPicPr preferRelativeResize="0"/>
            <p:nvPr/>
          </p:nvPicPr>
          <p:blipFill rotWithShape="1">
            <a:blip r:embed="rId5">
              <a:alphaModFix/>
            </a:blip>
            <a:srcRect b="22500" l="13616" r="12777" t="21555"/>
            <a:stretch/>
          </p:blipFill>
          <p:spPr>
            <a:xfrm>
              <a:off x="4020216" y="4641516"/>
              <a:ext cx="670621" cy="5508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14"/>
            <p:cNvSpPr txBox="1"/>
            <p:nvPr/>
          </p:nvSpPr>
          <p:spPr>
            <a:xfrm>
              <a:off x="3686975" y="4153900"/>
              <a:ext cx="13818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Local Environment</a:t>
              </a:r>
              <a:endParaRPr sz="1200"/>
            </a:p>
          </p:txBody>
        </p:sp>
        <p:sp>
          <p:nvSpPr>
            <p:cNvPr id="192" name="Google Shape;192;p14"/>
            <p:cNvSpPr txBox="1"/>
            <p:nvPr/>
          </p:nvSpPr>
          <p:spPr>
            <a:xfrm>
              <a:off x="2289975" y="3134300"/>
              <a:ext cx="27855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/>
                <a:t>Client </a:t>
              </a:r>
              <a:r>
                <a:rPr b="1" lang="en-US" sz="1300"/>
                <a:t>01 …</a:t>
              </a:r>
              <a:endParaRPr b="1" sz="1300"/>
            </a:p>
          </p:txBody>
        </p:sp>
        <p:sp>
          <p:nvSpPr>
            <p:cNvPr id="206" name="Google Shape;206;p14"/>
            <p:cNvSpPr txBox="1"/>
            <p:nvPr/>
          </p:nvSpPr>
          <p:spPr>
            <a:xfrm>
              <a:off x="2497125" y="4173150"/>
              <a:ext cx="731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Local 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Agent</a:t>
              </a:r>
              <a:endParaRPr sz="1200"/>
            </a:p>
          </p:txBody>
        </p:sp>
        <p:pic>
          <p:nvPicPr>
            <p:cNvPr id="207" name="Google Shape;207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88505" y="4642635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454250" y="5266250"/>
              <a:ext cx="365760" cy="5340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14"/>
            <p:cNvSpPr txBox="1"/>
            <p:nvPr/>
          </p:nvSpPr>
          <p:spPr>
            <a:xfrm>
              <a:off x="3014288" y="5724150"/>
              <a:ext cx="1337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State Anomaly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Detector</a:t>
              </a:r>
              <a:endParaRPr sz="1200"/>
            </a:p>
          </p:txBody>
        </p:sp>
        <p:sp>
          <p:nvSpPr>
            <p:cNvPr id="210" name="Google Shape;210;p14"/>
            <p:cNvSpPr txBox="1"/>
            <p:nvPr/>
          </p:nvSpPr>
          <p:spPr>
            <a:xfrm>
              <a:off x="2843875" y="3416500"/>
              <a:ext cx="1511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</a:rPr>
                <a:t>2. 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</a:rPr>
                <a:t>train local models</a:t>
              </a:r>
              <a:endParaRPr/>
            </a:p>
          </p:txBody>
        </p:sp>
        <p:cxnSp>
          <p:nvCxnSpPr>
            <p:cNvPr id="211" name="Google Shape;211;p14"/>
            <p:cNvCxnSpPr>
              <a:stCxn id="204" idx="2"/>
              <a:endCxn id="208" idx="3"/>
            </p:cNvCxnSpPr>
            <p:nvPr/>
          </p:nvCxnSpPr>
          <p:spPr>
            <a:xfrm rot="5400000">
              <a:off x="3917376" y="5095044"/>
              <a:ext cx="340800" cy="535500"/>
            </a:xfrm>
            <a:prstGeom prst="bent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2" name="Google Shape;212;p14"/>
            <p:cNvCxnSpPr>
              <a:stCxn id="208" idx="1"/>
              <a:endCxn id="207" idx="2"/>
            </p:cNvCxnSpPr>
            <p:nvPr/>
          </p:nvCxnSpPr>
          <p:spPr>
            <a:xfrm rot="10800000">
              <a:off x="2862950" y="5191255"/>
              <a:ext cx="591300" cy="342000"/>
            </a:xfrm>
            <a:prstGeom prst="bent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3" name="Google Shape;213;p14"/>
            <p:cNvCxnSpPr>
              <a:endCxn id="205" idx="0"/>
            </p:cNvCxnSpPr>
            <p:nvPr/>
          </p:nvCxnSpPr>
          <p:spPr>
            <a:xfrm flipH="1" rot="10800000">
              <a:off x="2872775" y="4153900"/>
              <a:ext cx="1505100" cy="55200"/>
            </a:xfrm>
            <a:prstGeom prst="bentConnector4">
              <a:avLst>
                <a:gd fmla="val 724" name="adj1"/>
                <a:gd fmla="val 531386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14" name="Google Shape;214;p14"/>
          <p:cNvGrpSpPr/>
          <p:nvPr/>
        </p:nvGrpSpPr>
        <p:grpSpPr>
          <a:xfrm>
            <a:off x="6389475" y="3134300"/>
            <a:ext cx="2787775" cy="3143950"/>
            <a:chOff x="6278875" y="3180850"/>
            <a:chExt cx="2787775" cy="3143950"/>
          </a:xfrm>
        </p:grpSpPr>
        <p:sp>
          <p:nvSpPr>
            <p:cNvPr id="215" name="Google Shape;215;p14"/>
            <p:cNvSpPr/>
            <p:nvPr/>
          </p:nvSpPr>
          <p:spPr>
            <a:xfrm>
              <a:off x="6278875" y="3542309"/>
              <a:ext cx="2785500" cy="2706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6" name="Google Shape;216;p14"/>
            <p:cNvPicPr preferRelativeResize="0"/>
            <p:nvPr/>
          </p:nvPicPr>
          <p:blipFill rotWithShape="1">
            <a:blip r:embed="rId5">
              <a:alphaModFix/>
            </a:blip>
            <a:srcRect b="22500" l="13616" r="12777" t="21555"/>
            <a:stretch/>
          </p:blipFill>
          <p:spPr>
            <a:xfrm>
              <a:off x="8009116" y="4688066"/>
              <a:ext cx="670621" cy="5508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14"/>
            <p:cNvSpPr txBox="1"/>
            <p:nvPr/>
          </p:nvSpPr>
          <p:spPr>
            <a:xfrm>
              <a:off x="7675875" y="4200450"/>
              <a:ext cx="13818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Local Environment</a:t>
              </a:r>
              <a:endParaRPr sz="1200"/>
            </a:p>
          </p:txBody>
        </p:sp>
        <p:sp>
          <p:nvSpPr>
            <p:cNvPr id="218" name="Google Shape;218;p14"/>
            <p:cNvSpPr txBox="1"/>
            <p:nvPr/>
          </p:nvSpPr>
          <p:spPr>
            <a:xfrm>
              <a:off x="6281150" y="3180850"/>
              <a:ext cx="27855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/>
                <a:t>… Client N</a:t>
              </a:r>
              <a:endParaRPr b="1" sz="1300"/>
            </a:p>
          </p:txBody>
        </p:sp>
        <p:sp>
          <p:nvSpPr>
            <p:cNvPr id="219" name="Google Shape;219;p14"/>
            <p:cNvSpPr txBox="1"/>
            <p:nvPr/>
          </p:nvSpPr>
          <p:spPr>
            <a:xfrm>
              <a:off x="6281000" y="4219700"/>
              <a:ext cx="1053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Local 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Agent</a:t>
              </a:r>
              <a:endParaRPr sz="1200"/>
            </a:p>
          </p:txBody>
        </p:sp>
        <p:pic>
          <p:nvPicPr>
            <p:cNvPr id="220" name="Google Shape;220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77405" y="4689185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43150" y="5312800"/>
              <a:ext cx="365760" cy="5340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Google Shape;222;p14"/>
            <p:cNvSpPr txBox="1"/>
            <p:nvPr/>
          </p:nvSpPr>
          <p:spPr>
            <a:xfrm>
              <a:off x="7003188" y="5770700"/>
              <a:ext cx="1337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State Anomaly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Detector</a:t>
              </a:r>
              <a:endParaRPr sz="1200"/>
            </a:p>
          </p:txBody>
        </p:sp>
        <p:cxnSp>
          <p:nvCxnSpPr>
            <p:cNvPr id="223" name="Google Shape;223;p14"/>
            <p:cNvCxnSpPr>
              <a:stCxn id="216" idx="2"/>
              <a:endCxn id="221" idx="3"/>
            </p:cNvCxnSpPr>
            <p:nvPr/>
          </p:nvCxnSpPr>
          <p:spPr>
            <a:xfrm rot="5400000">
              <a:off x="7906276" y="5141594"/>
              <a:ext cx="340800" cy="535500"/>
            </a:xfrm>
            <a:prstGeom prst="bent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4" name="Google Shape;224;p14"/>
            <p:cNvCxnSpPr>
              <a:stCxn id="221" idx="1"/>
              <a:endCxn id="220" idx="2"/>
            </p:cNvCxnSpPr>
            <p:nvPr/>
          </p:nvCxnSpPr>
          <p:spPr>
            <a:xfrm rot="10800000">
              <a:off x="6851850" y="5237805"/>
              <a:ext cx="591300" cy="342000"/>
            </a:xfrm>
            <a:prstGeom prst="bent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5" name="Google Shape;225;p14"/>
            <p:cNvCxnSpPr>
              <a:endCxn id="217" idx="0"/>
            </p:cNvCxnSpPr>
            <p:nvPr/>
          </p:nvCxnSpPr>
          <p:spPr>
            <a:xfrm flipH="1" rot="10800000">
              <a:off x="6861675" y="4200450"/>
              <a:ext cx="1505100" cy="55200"/>
            </a:xfrm>
            <a:prstGeom prst="bentConnector4">
              <a:avLst>
                <a:gd fmla="val -460" name="adj1"/>
                <a:gd fmla="val 531386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26" name="Google Shape;226;p14"/>
          <p:cNvCxnSpPr>
            <a:stCxn id="189" idx="3"/>
            <a:endCxn id="218" idx="0"/>
          </p:cNvCxnSpPr>
          <p:nvPr/>
        </p:nvCxnSpPr>
        <p:spPr>
          <a:xfrm>
            <a:off x="6096008" y="2501746"/>
            <a:ext cx="1688400" cy="632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7" name="Google Shape;227;p14"/>
          <p:cNvCxnSpPr>
            <a:stCxn id="189" idx="2"/>
            <a:endCxn id="219" idx="1"/>
          </p:cNvCxnSpPr>
          <p:nvPr/>
        </p:nvCxnSpPr>
        <p:spPr>
          <a:xfrm flipH="1" rot="-5400000">
            <a:off x="5269598" y="3328156"/>
            <a:ext cx="1582800" cy="6615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28" name="Google Shape;228;p14"/>
          <p:cNvSpPr txBox="1"/>
          <p:nvPr/>
        </p:nvSpPr>
        <p:spPr>
          <a:xfrm>
            <a:off x="676150" y="536625"/>
            <a:ext cx="389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Prototype 02 / Federated System Architecture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2/11/2016</a:t>
            </a:r>
            <a:endParaRPr/>
          </a:p>
        </p:txBody>
      </p:sp>
      <p:sp>
        <p:nvSpPr>
          <p:cNvPr id="234" name="Google Shape;234;p15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Title of the presentation, Author</a:t>
            </a:r>
            <a:endParaRPr/>
          </a:p>
        </p:txBody>
      </p:sp>
      <p:sp>
        <p:nvSpPr>
          <p:cNvPr id="235" name="Google Shape;235;p15"/>
          <p:cNvSpPr txBox="1"/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Prototype 03 (with four Clients)</a:t>
            </a:r>
            <a:endParaRPr/>
          </a:p>
        </p:txBody>
      </p:sp>
      <p:sp>
        <p:nvSpPr>
          <p:cNvPr id="236" name="Google Shape;236;p15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7" name="Google Shape;23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625" y="2893471"/>
            <a:ext cx="914399" cy="441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8063" y="1668561"/>
            <a:ext cx="731520" cy="7315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15"/>
          <p:cNvCxnSpPr>
            <a:stCxn id="240" idx="3"/>
            <a:endCxn id="237" idx="2"/>
          </p:cNvCxnSpPr>
          <p:nvPr/>
        </p:nvCxnSpPr>
        <p:spPr>
          <a:xfrm rot="-5400000">
            <a:off x="4935713" y="2389719"/>
            <a:ext cx="493500" cy="23829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1" name="Google Shape;241;p15"/>
          <p:cNvGrpSpPr/>
          <p:nvPr/>
        </p:nvGrpSpPr>
        <p:grpSpPr>
          <a:xfrm>
            <a:off x="3027200" y="3827919"/>
            <a:ext cx="1653063" cy="1383006"/>
            <a:chOff x="3395513" y="3827919"/>
            <a:chExt cx="1653063" cy="1383006"/>
          </a:xfrm>
        </p:grpSpPr>
        <p:pic>
          <p:nvPicPr>
            <p:cNvPr id="240" name="Google Shape;240;p15"/>
            <p:cNvPicPr preferRelativeResize="0"/>
            <p:nvPr/>
          </p:nvPicPr>
          <p:blipFill rotWithShape="1">
            <a:blip r:embed="rId5">
              <a:alphaModFix/>
            </a:blip>
            <a:srcRect b="22500" l="13616" r="12777" t="21555"/>
            <a:stretch/>
          </p:blipFill>
          <p:spPr>
            <a:xfrm rot="-5400000">
              <a:off x="3902125" y="3933075"/>
              <a:ext cx="914400" cy="704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395513" y="4130540"/>
              <a:ext cx="611775" cy="6117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3" name="Google Shape;243;p15"/>
            <p:cNvCxnSpPr>
              <a:stCxn id="240" idx="1"/>
              <a:endCxn id="242" idx="2"/>
            </p:cNvCxnSpPr>
            <p:nvPr/>
          </p:nvCxnSpPr>
          <p:spPr>
            <a:xfrm rot="10800000">
              <a:off x="3701425" y="4742319"/>
              <a:ext cx="657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4" name="Google Shape;244;p15"/>
            <p:cNvSpPr txBox="1"/>
            <p:nvPr/>
          </p:nvSpPr>
          <p:spPr>
            <a:xfrm>
              <a:off x="3670075" y="4718325"/>
              <a:ext cx="1378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ElectroSense</a:t>
              </a:r>
              <a:r>
                <a:rPr lang="en-US" sz="1000"/>
                <a:t> 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000"/>
                <a:t>Sensor 01</a:t>
              </a:r>
              <a:endParaRPr i="1" sz="1000"/>
            </a:p>
          </p:txBody>
        </p:sp>
      </p:grpSp>
      <p:grpSp>
        <p:nvGrpSpPr>
          <p:cNvPr id="245" name="Google Shape;245;p15"/>
          <p:cNvGrpSpPr/>
          <p:nvPr/>
        </p:nvGrpSpPr>
        <p:grpSpPr>
          <a:xfrm>
            <a:off x="4721775" y="3827919"/>
            <a:ext cx="1653063" cy="1383006"/>
            <a:chOff x="3395513" y="3827919"/>
            <a:chExt cx="1653063" cy="1383006"/>
          </a:xfrm>
        </p:grpSpPr>
        <p:pic>
          <p:nvPicPr>
            <p:cNvPr id="246" name="Google Shape;246;p15"/>
            <p:cNvPicPr preferRelativeResize="0"/>
            <p:nvPr/>
          </p:nvPicPr>
          <p:blipFill rotWithShape="1">
            <a:blip r:embed="rId5">
              <a:alphaModFix/>
            </a:blip>
            <a:srcRect b="22500" l="13616" r="12777" t="21555"/>
            <a:stretch/>
          </p:blipFill>
          <p:spPr>
            <a:xfrm rot="-5400000">
              <a:off x="3902125" y="3933075"/>
              <a:ext cx="914400" cy="704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395513" y="4130540"/>
              <a:ext cx="611775" cy="6117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8" name="Google Shape;248;p15"/>
            <p:cNvCxnSpPr>
              <a:stCxn id="246" idx="1"/>
              <a:endCxn id="247" idx="2"/>
            </p:cNvCxnSpPr>
            <p:nvPr/>
          </p:nvCxnSpPr>
          <p:spPr>
            <a:xfrm rot="10800000">
              <a:off x="3701425" y="4742319"/>
              <a:ext cx="657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9" name="Google Shape;249;p15"/>
            <p:cNvSpPr txBox="1"/>
            <p:nvPr/>
          </p:nvSpPr>
          <p:spPr>
            <a:xfrm>
              <a:off x="3670075" y="4718325"/>
              <a:ext cx="1378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ElectroSense</a:t>
              </a:r>
              <a:r>
                <a:rPr lang="en-US" sz="1000"/>
                <a:t> 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000"/>
                <a:t>Sensor 02</a:t>
              </a:r>
              <a:endParaRPr i="1" sz="1000"/>
            </a:p>
          </p:txBody>
        </p:sp>
      </p:grpSp>
      <p:grpSp>
        <p:nvGrpSpPr>
          <p:cNvPr id="250" name="Google Shape;250;p15"/>
          <p:cNvGrpSpPr/>
          <p:nvPr/>
        </p:nvGrpSpPr>
        <p:grpSpPr>
          <a:xfrm>
            <a:off x="6339825" y="3827919"/>
            <a:ext cx="1653063" cy="1383006"/>
            <a:chOff x="3395513" y="3827919"/>
            <a:chExt cx="1653063" cy="1383006"/>
          </a:xfrm>
        </p:grpSpPr>
        <p:pic>
          <p:nvPicPr>
            <p:cNvPr id="251" name="Google Shape;251;p15"/>
            <p:cNvPicPr preferRelativeResize="0"/>
            <p:nvPr/>
          </p:nvPicPr>
          <p:blipFill rotWithShape="1">
            <a:blip r:embed="rId5">
              <a:alphaModFix/>
            </a:blip>
            <a:srcRect b="22500" l="13616" r="12777" t="21555"/>
            <a:stretch/>
          </p:blipFill>
          <p:spPr>
            <a:xfrm rot="-5400000">
              <a:off x="3902125" y="3933075"/>
              <a:ext cx="914400" cy="704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395513" y="4130540"/>
              <a:ext cx="611775" cy="6117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3" name="Google Shape;253;p15"/>
            <p:cNvCxnSpPr>
              <a:stCxn id="251" idx="1"/>
              <a:endCxn id="252" idx="2"/>
            </p:cNvCxnSpPr>
            <p:nvPr/>
          </p:nvCxnSpPr>
          <p:spPr>
            <a:xfrm rot="10800000">
              <a:off x="3701425" y="4742319"/>
              <a:ext cx="657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4" name="Google Shape;254;p15"/>
            <p:cNvSpPr txBox="1"/>
            <p:nvPr/>
          </p:nvSpPr>
          <p:spPr>
            <a:xfrm>
              <a:off x="3670075" y="4718325"/>
              <a:ext cx="1378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ElectroSense</a:t>
              </a:r>
              <a:r>
                <a:rPr lang="en-US" sz="1000"/>
                <a:t> 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000"/>
                <a:t>Sensor 03</a:t>
              </a:r>
              <a:endParaRPr i="1" sz="1000"/>
            </a:p>
          </p:txBody>
        </p:sp>
      </p:grpSp>
      <p:grpSp>
        <p:nvGrpSpPr>
          <p:cNvPr id="255" name="Google Shape;255;p15"/>
          <p:cNvGrpSpPr/>
          <p:nvPr/>
        </p:nvGrpSpPr>
        <p:grpSpPr>
          <a:xfrm>
            <a:off x="8034400" y="3827919"/>
            <a:ext cx="1653063" cy="1383006"/>
            <a:chOff x="3395513" y="3827919"/>
            <a:chExt cx="1653063" cy="1383006"/>
          </a:xfrm>
        </p:grpSpPr>
        <p:pic>
          <p:nvPicPr>
            <p:cNvPr id="256" name="Google Shape;256;p15"/>
            <p:cNvPicPr preferRelativeResize="0"/>
            <p:nvPr/>
          </p:nvPicPr>
          <p:blipFill rotWithShape="1">
            <a:blip r:embed="rId5">
              <a:alphaModFix/>
            </a:blip>
            <a:srcRect b="22500" l="13616" r="12777" t="21555"/>
            <a:stretch/>
          </p:blipFill>
          <p:spPr>
            <a:xfrm rot="-5400000">
              <a:off x="3902125" y="3933075"/>
              <a:ext cx="914400" cy="704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395513" y="4130540"/>
              <a:ext cx="611775" cy="6117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8" name="Google Shape;258;p15"/>
            <p:cNvCxnSpPr>
              <a:stCxn id="256" idx="1"/>
              <a:endCxn id="257" idx="2"/>
            </p:cNvCxnSpPr>
            <p:nvPr/>
          </p:nvCxnSpPr>
          <p:spPr>
            <a:xfrm rot="10800000">
              <a:off x="3701425" y="4742319"/>
              <a:ext cx="657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9" name="Google Shape;259;p15"/>
            <p:cNvSpPr txBox="1"/>
            <p:nvPr/>
          </p:nvSpPr>
          <p:spPr>
            <a:xfrm>
              <a:off x="3670075" y="4718325"/>
              <a:ext cx="1378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ElectroSense</a:t>
              </a:r>
              <a:r>
                <a:rPr lang="en-US" sz="1000"/>
                <a:t> 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000"/>
                <a:t>Sensor 04</a:t>
              </a:r>
              <a:endParaRPr i="1" sz="1000"/>
            </a:p>
          </p:txBody>
        </p:sp>
      </p:grpSp>
      <p:sp>
        <p:nvSpPr>
          <p:cNvPr id="260" name="Google Shape;260;p15"/>
          <p:cNvSpPr txBox="1"/>
          <p:nvPr/>
        </p:nvSpPr>
        <p:spPr>
          <a:xfrm>
            <a:off x="5647850" y="1404550"/>
            <a:ext cx="137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Coordinator</a:t>
            </a:r>
            <a:endParaRPr i="1" sz="1200"/>
          </a:p>
        </p:txBody>
      </p:sp>
      <p:sp>
        <p:nvSpPr>
          <p:cNvPr id="261" name="Google Shape;261;p15"/>
          <p:cNvSpPr txBox="1"/>
          <p:nvPr/>
        </p:nvSpPr>
        <p:spPr>
          <a:xfrm>
            <a:off x="6055825" y="2840863"/>
            <a:ext cx="636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/>
              <a:t>Switch</a:t>
            </a:r>
            <a:endParaRPr i="1" sz="700"/>
          </a:p>
        </p:txBody>
      </p:sp>
      <p:cxnSp>
        <p:nvCxnSpPr>
          <p:cNvPr id="262" name="Google Shape;262;p15"/>
          <p:cNvCxnSpPr>
            <a:stCxn id="246" idx="3"/>
            <a:endCxn id="237" idx="2"/>
          </p:cNvCxnSpPr>
          <p:nvPr/>
        </p:nvCxnSpPr>
        <p:spPr>
          <a:xfrm rot="-5400000">
            <a:off x="5782938" y="3237069"/>
            <a:ext cx="493500" cy="6882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15"/>
          <p:cNvCxnSpPr>
            <a:stCxn id="251" idx="3"/>
            <a:endCxn id="237" idx="2"/>
          </p:cNvCxnSpPr>
          <p:nvPr/>
        </p:nvCxnSpPr>
        <p:spPr>
          <a:xfrm flipH="1" rot="5400000">
            <a:off x="6592038" y="3116319"/>
            <a:ext cx="493500" cy="9297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15"/>
          <p:cNvCxnSpPr>
            <a:stCxn id="256" idx="3"/>
            <a:endCxn id="237" idx="2"/>
          </p:cNvCxnSpPr>
          <p:nvPr/>
        </p:nvCxnSpPr>
        <p:spPr>
          <a:xfrm flipH="1" rot="5400000">
            <a:off x="7439263" y="2268969"/>
            <a:ext cx="493500" cy="26244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15"/>
          <p:cNvCxnSpPr>
            <a:stCxn id="238" idx="2"/>
            <a:endCxn id="237" idx="0"/>
          </p:cNvCxnSpPr>
          <p:nvPr/>
        </p:nvCxnSpPr>
        <p:spPr>
          <a:xfrm flipH="1" rot="-5400000">
            <a:off x="6127373" y="2646531"/>
            <a:ext cx="493500" cy="6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" name="Google Shape;270;p16"/>
          <p:cNvCxnSpPr>
            <a:stCxn id="271" idx="2"/>
          </p:cNvCxnSpPr>
          <p:nvPr/>
        </p:nvCxnSpPr>
        <p:spPr>
          <a:xfrm>
            <a:off x="6373825" y="3334534"/>
            <a:ext cx="0" cy="45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16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2/11/2016</a:t>
            </a:r>
            <a:endParaRPr/>
          </a:p>
        </p:txBody>
      </p:sp>
      <p:sp>
        <p:nvSpPr>
          <p:cNvPr id="273" name="Google Shape;273;p16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Title of the presentation, Author</a:t>
            </a:r>
            <a:endParaRPr/>
          </a:p>
        </p:txBody>
      </p:sp>
      <p:sp>
        <p:nvSpPr>
          <p:cNvPr id="274" name="Google Shape;274;p16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Prototype 03 (with five Clients)</a:t>
            </a:r>
            <a:endParaRPr/>
          </a:p>
        </p:txBody>
      </p:sp>
      <p:sp>
        <p:nvSpPr>
          <p:cNvPr id="275" name="Google Shape;275;p16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1" name="Google Shape;2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625" y="2893471"/>
            <a:ext cx="914399" cy="441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8063" y="1668561"/>
            <a:ext cx="731520" cy="7315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16"/>
          <p:cNvCxnSpPr>
            <a:stCxn id="278" idx="3"/>
            <a:endCxn id="271" idx="2"/>
          </p:cNvCxnSpPr>
          <p:nvPr/>
        </p:nvCxnSpPr>
        <p:spPr>
          <a:xfrm rot="-5400000">
            <a:off x="4364213" y="1818219"/>
            <a:ext cx="493500" cy="35259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9" name="Google Shape;279;p16"/>
          <p:cNvGrpSpPr/>
          <p:nvPr/>
        </p:nvGrpSpPr>
        <p:grpSpPr>
          <a:xfrm>
            <a:off x="1884200" y="3827919"/>
            <a:ext cx="1653063" cy="1383006"/>
            <a:chOff x="3395513" y="3827919"/>
            <a:chExt cx="1653063" cy="1383006"/>
          </a:xfrm>
        </p:grpSpPr>
        <p:pic>
          <p:nvPicPr>
            <p:cNvPr id="278" name="Google Shape;278;p16"/>
            <p:cNvPicPr preferRelativeResize="0"/>
            <p:nvPr/>
          </p:nvPicPr>
          <p:blipFill rotWithShape="1">
            <a:blip r:embed="rId5">
              <a:alphaModFix/>
            </a:blip>
            <a:srcRect b="22500" l="13616" r="12777" t="21555"/>
            <a:stretch/>
          </p:blipFill>
          <p:spPr>
            <a:xfrm rot="-5400000">
              <a:off x="3902125" y="3933075"/>
              <a:ext cx="914400" cy="704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395513" y="4130540"/>
              <a:ext cx="611775" cy="6117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1" name="Google Shape;281;p16"/>
            <p:cNvCxnSpPr>
              <a:stCxn id="278" idx="1"/>
              <a:endCxn id="280" idx="2"/>
            </p:cNvCxnSpPr>
            <p:nvPr/>
          </p:nvCxnSpPr>
          <p:spPr>
            <a:xfrm rot="10800000">
              <a:off x="3701425" y="4742319"/>
              <a:ext cx="657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2" name="Google Shape;282;p16"/>
            <p:cNvSpPr txBox="1"/>
            <p:nvPr/>
          </p:nvSpPr>
          <p:spPr>
            <a:xfrm>
              <a:off x="3670075" y="4718325"/>
              <a:ext cx="1378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ElectroSense</a:t>
              </a:r>
              <a:r>
                <a:rPr lang="en-US" sz="1000"/>
                <a:t> 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000"/>
                <a:t>Sensor 01</a:t>
              </a:r>
              <a:endParaRPr i="1" sz="1000"/>
            </a:p>
          </p:txBody>
        </p:sp>
      </p:grpSp>
      <p:grpSp>
        <p:nvGrpSpPr>
          <p:cNvPr id="283" name="Google Shape;283;p16"/>
          <p:cNvGrpSpPr/>
          <p:nvPr/>
        </p:nvGrpSpPr>
        <p:grpSpPr>
          <a:xfrm>
            <a:off x="3578775" y="3827919"/>
            <a:ext cx="1653063" cy="1383006"/>
            <a:chOff x="3395513" y="3827919"/>
            <a:chExt cx="1653063" cy="1383006"/>
          </a:xfrm>
        </p:grpSpPr>
        <p:pic>
          <p:nvPicPr>
            <p:cNvPr id="284" name="Google Shape;284;p16"/>
            <p:cNvPicPr preferRelativeResize="0"/>
            <p:nvPr/>
          </p:nvPicPr>
          <p:blipFill rotWithShape="1">
            <a:blip r:embed="rId5">
              <a:alphaModFix/>
            </a:blip>
            <a:srcRect b="22500" l="13616" r="12777" t="21555"/>
            <a:stretch/>
          </p:blipFill>
          <p:spPr>
            <a:xfrm rot="-5400000">
              <a:off x="3902125" y="3933075"/>
              <a:ext cx="914400" cy="704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Google Shape;285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395513" y="4130540"/>
              <a:ext cx="611775" cy="6117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6" name="Google Shape;286;p16"/>
            <p:cNvCxnSpPr>
              <a:stCxn id="284" idx="1"/>
              <a:endCxn id="285" idx="2"/>
            </p:cNvCxnSpPr>
            <p:nvPr/>
          </p:nvCxnSpPr>
          <p:spPr>
            <a:xfrm rot="10800000">
              <a:off x="3701425" y="4742319"/>
              <a:ext cx="657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7" name="Google Shape;287;p16"/>
            <p:cNvSpPr txBox="1"/>
            <p:nvPr/>
          </p:nvSpPr>
          <p:spPr>
            <a:xfrm>
              <a:off x="3670075" y="4718325"/>
              <a:ext cx="1378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ElectroSense</a:t>
              </a:r>
              <a:r>
                <a:rPr lang="en-US" sz="1000"/>
                <a:t> 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000"/>
                <a:t>Sensor 02</a:t>
              </a:r>
              <a:endParaRPr i="1" sz="1000"/>
            </a:p>
          </p:txBody>
        </p:sp>
      </p:grpSp>
      <p:grpSp>
        <p:nvGrpSpPr>
          <p:cNvPr id="288" name="Google Shape;288;p16"/>
          <p:cNvGrpSpPr/>
          <p:nvPr/>
        </p:nvGrpSpPr>
        <p:grpSpPr>
          <a:xfrm>
            <a:off x="7482825" y="3827919"/>
            <a:ext cx="1653063" cy="1383006"/>
            <a:chOff x="3395513" y="3827919"/>
            <a:chExt cx="1653063" cy="1383006"/>
          </a:xfrm>
        </p:grpSpPr>
        <p:pic>
          <p:nvPicPr>
            <p:cNvPr id="289" name="Google Shape;289;p16"/>
            <p:cNvPicPr preferRelativeResize="0"/>
            <p:nvPr/>
          </p:nvPicPr>
          <p:blipFill rotWithShape="1">
            <a:blip r:embed="rId5">
              <a:alphaModFix/>
            </a:blip>
            <a:srcRect b="22500" l="13616" r="12777" t="21555"/>
            <a:stretch/>
          </p:blipFill>
          <p:spPr>
            <a:xfrm rot="-5400000">
              <a:off x="3902125" y="3933075"/>
              <a:ext cx="914400" cy="704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395513" y="4130540"/>
              <a:ext cx="611775" cy="6117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1" name="Google Shape;291;p16"/>
            <p:cNvCxnSpPr>
              <a:stCxn id="289" idx="1"/>
              <a:endCxn id="290" idx="2"/>
            </p:cNvCxnSpPr>
            <p:nvPr/>
          </p:nvCxnSpPr>
          <p:spPr>
            <a:xfrm rot="10800000">
              <a:off x="3701425" y="4742319"/>
              <a:ext cx="657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2" name="Google Shape;292;p16"/>
            <p:cNvSpPr txBox="1"/>
            <p:nvPr/>
          </p:nvSpPr>
          <p:spPr>
            <a:xfrm>
              <a:off x="3670075" y="4718325"/>
              <a:ext cx="1378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ElectroSense</a:t>
              </a:r>
              <a:r>
                <a:rPr lang="en-US" sz="1000"/>
                <a:t> 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000"/>
                <a:t>Sensor 04</a:t>
              </a:r>
              <a:endParaRPr i="1" sz="1000"/>
            </a:p>
          </p:txBody>
        </p:sp>
      </p:grpSp>
      <p:grpSp>
        <p:nvGrpSpPr>
          <p:cNvPr id="293" name="Google Shape;293;p16"/>
          <p:cNvGrpSpPr/>
          <p:nvPr/>
        </p:nvGrpSpPr>
        <p:grpSpPr>
          <a:xfrm>
            <a:off x="9177400" y="3827919"/>
            <a:ext cx="1653063" cy="1383006"/>
            <a:chOff x="3395513" y="3827919"/>
            <a:chExt cx="1653063" cy="1383006"/>
          </a:xfrm>
        </p:grpSpPr>
        <p:pic>
          <p:nvPicPr>
            <p:cNvPr id="294" name="Google Shape;294;p16"/>
            <p:cNvPicPr preferRelativeResize="0"/>
            <p:nvPr/>
          </p:nvPicPr>
          <p:blipFill rotWithShape="1">
            <a:blip r:embed="rId5">
              <a:alphaModFix/>
            </a:blip>
            <a:srcRect b="22500" l="13616" r="12777" t="21555"/>
            <a:stretch/>
          </p:blipFill>
          <p:spPr>
            <a:xfrm rot="-5400000">
              <a:off x="3902125" y="3933075"/>
              <a:ext cx="914400" cy="704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Google Shape;295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395513" y="4130540"/>
              <a:ext cx="611775" cy="6117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6" name="Google Shape;296;p16"/>
            <p:cNvCxnSpPr>
              <a:stCxn id="294" idx="1"/>
              <a:endCxn id="295" idx="2"/>
            </p:cNvCxnSpPr>
            <p:nvPr/>
          </p:nvCxnSpPr>
          <p:spPr>
            <a:xfrm rot="10800000">
              <a:off x="3701425" y="4742319"/>
              <a:ext cx="657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7" name="Google Shape;297;p16"/>
            <p:cNvSpPr txBox="1"/>
            <p:nvPr/>
          </p:nvSpPr>
          <p:spPr>
            <a:xfrm>
              <a:off x="3670075" y="4718325"/>
              <a:ext cx="1378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ElectroSense</a:t>
              </a:r>
              <a:r>
                <a:rPr lang="en-US" sz="1000"/>
                <a:t> 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000"/>
                <a:t>Sensor 05</a:t>
              </a:r>
              <a:endParaRPr i="1" sz="1000"/>
            </a:p>
          </p:txBody>
        </p:sp>
      </p:grpSp>
      <p:sp>
        <p:nvSpPr>
          <p:cNvPr id="298" name="Google Shape;298;p16"/>
          <p:cNvSpPr txBox="1"/>
          <p:nvPr/>
        </p:nvSpPr>
        <p:spPr>
          <a:xfrm>
            <a:off x="5647850" y="1404550"/>
            <a:ext cx="137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Coordinator</a:t>
            </a:r>
            <a:endParaRPr i="1" sz="1200"/>
          </a:p>
        </p:txBody>
      </p:sp>
      <p:sp>
        <p:nvSpPr>
          <p:cNvPr id="299" name="Google Shape;299;p16"/>
          <p:cNvSpPr txBox="1"/>
          <p:nvPr/>
        </p:nvSpPr>
        <p:spPr>
          <a:xfrm>
            <a:off x="6055825" y="2840863"/>
            <a:ext cx="636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/>
              <a:t>Switch</a:t>
            </a:r>
            <a:endParaRPr i="1" sz="700"/>
          </a:p>
        </p:txBody>
      </p:sp>
      <p:cxnSp>
        <p:nvCxnSpPr>
          <p:cNvPr id="300" name="Google Shape;300;p16"/>
          <p:cNvCxnSpPr>
            <a:stCxn id="284" idx="3"/>
            <a:endCxn id="271" idx="2"/>
          </p:cNvCxnSpPr>
          <p:nvPr/>
        </p:nvCxnSpPr>
        <p:spPr>
          <a:xfrm rot="-5400000">
            <a:off x="5211438" y="2665569"/>
            <a:ext cx="493500" cy="18312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16"/>
          <p:cNvCxnSpPr>
            <a:stCxn id="289" idx="3"/>
            <a:endCxn id="271" idx="2"/>
          </p:cNvCxnSpPr>
          <p:nvPr/>
        </p:nvCxnSpPr>
        <p:spPr>
          <a:xfrm flipH="1" rot="5400000">
            <a:off x="7163538" y="2544819"/>
            <a:ext cx="493500" cy="20727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16"/>
          <p:cNvCxnSpPr>
            <a:stCxn id="294" idx="3"/>
            <a:endCxn id="271" idx="2"/>
          </p:cNvCxnSpPr>
          <p:nvPr/>
        </p:nvCxnSpPr>
        <p:spPr>
          <a:xfrm flipH="1" rot="5400000">
            <a:off x="8010763" y="1697469"/>
            <a:ext cx="493500" cy="37674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16"/>
          <p:cNvCxnSpPr>
            <a:stCxn id="276" idx="2"/>
            <a:endCxn id="271" idx="0"/>
          </p:cNvCxnSpPr>
          <p:nvPr/>
        </p:nvCxnSpPr>
        <p:spPr>
          <a:xfrm flipH="1" rot="-5400000">
            <a:off x="6127373" y="2646531"/>
            <a:ext cx="493500" cy="6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4" name="Google Shape;304;p16"/>
          <p:cNvGrpSpPr/>
          <p:nvPr/>
        </p:nvGrpSpPr>
        <p:grpSpPr>
          <a:xfrm>
            <a:off x="5448863" y="3827919"/>
            <a:ext cx="1653063" cy="1383006"/>
            <a:chOff x="3395513" y="3827919"/>
            <a:chExt cx="1653063" cy="1383006"/>
          </a:xfrm>
        </p:grpSpPr>
        <p:pic>
          <p:nvPicPr>
            <p:cNvPr id="305" name="Google Shape;305;p16"/>
            <p:cNvPicPr preferRelativeResize="0"/>
            <p:nvPr/>
          </p:nvPicPr>
          <p:blipFill rotWithShape="1">
            <a:blip r:embed="rId5">
              <a:alphaModFix/>
            </a:blip>
            <a:srcRect b="22500" l="13616" r="12777" t="21555"/>
            <a:stretch/>
          </p:blipFill>
          <p:spPr>
            <a:xfrm rot="-5400000">
              <a:off x="3902125" y="3933075"/>
              <a:ext cx="914400" cy="704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395513" y="4130540"/>
              <a:ext cx="611775" cy="6117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7" name="Google Shape;307;p16"/>
            <p:cNvCxnSpPr>
              <a:stCxn id="305" idx="1"/>
              <a:endCxn id="306" idx="2"/>
            </p:cNvCxnSpPr>
            <p:nvPr/>
          </p:nvCxnSpPr>
          <p:spPr>
            <a:xfrm rot="10800000">
              <a:off x="3701425" y="4742319"/>
              <a:ext cx="657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8" name="Google Shape;308;p16"/>
            <p:cNvSpPr txBox="1"/>
            <p:nvPr/>
          </p:nvSpPr>
          <p:spPr>
            <a:xfrm>
              <a:off x="3670075" y="4718325"/>
              <a:ext cx="1378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ElectroSense</a:t>
              </a:r>
              <a:r>
                <a:rPr lang="en-US" sz="1000"/>
                <a:t> 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000"/>
                <a:t>Sensor 03</a:t>
              </a:r>
              <a:endParaRPr i="1" sz="10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