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Lora"/>
      <p:regular r:id="rId30"/>
      <p:bold r:id="rId31"/>
      <p:italic r:id="rId32"/>
      <p:boldItalic r:id="rId33"/>
    </p:embeddedFont>
    <p:embeddedFont>
      <p:font typeface="Quattrocento Sans"/>
      <p:regular r:id="rId34"/>
      <p:bold r:id="rId35"/>
      <p:italic r:id="rId36"/>
      <p:boldItalic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6.xml"/><Relationship Id="rId41"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7.xml"/><Relationship Id="rId33" Type="http://schemas.openxmlformats.org/officeDocument/2006/relationships/font" Target="fonts/Lora-boldItalic.fntdata"/><Relationship Id="rId10" Type="http://schemas.openxmlformats.org/officeDocument/2006/relationships/slide" Target="slides/slide6.xml"/><Relationship Id="rId32" Type="http://schemas.openxmlformats.org/officeDocument/2006/relationships/font" Target="fonts/Lora-italic.fntdata"/><Relationship Id="rId13" Type="http://schemas.openxmlformats.org/officeDocument/2006/relationships/slide" Target="slides/slide9.xml"/><Relationship Id="rId35" Type="http://schemas.openxmlformats.org/officeDocument/2006/relationships/font" Target="fonts/QuattrocentoSans-bold.fntdata"/><Relationship Id="rId12" Type="http://schemas.openxmlformats.org/officeDocument/2006/relationships/slide" Target="slides/slide8.xml"/><Relationship Id="rId34" Type="http://schemas.openxmlformats.org/officeDocument/2006/relationships/font" Target="fonts/QuattrocentoSans-regular.fntdata"/><Relationship Id="rId15" Type="http://schemas.openxmlformats.org/officeDocument/2006/relationships/slide" Target="slides/slide11.xml"/><Relationship Id="rId37" Type="http://schemas.openxmlformats.org/officeDocument/2006/relationships/font" Target="fonts/QuattrocentoSans-boldItalic.fntdata"/><Relationship Id="rId14" Type="http://schemas.openxmlformats.org/officeDocument/2006/relationships/slide" Target="slides/slide10.xml"/><Relationship Id="rId36" Type="http://schemas.openxmlformats.org/officeDocument/2006/relationships/font" Target="fonts/QuattrocentoSans-italic.fntdata"/><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Helvetica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ct.cc/?s=functionalit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400"/>
              <a:t>Welcome</a:t>
            </a:r>
            <a:r>
              <a:rPr lang="en" sz="1400"/>
              <a:t> to the presentation of our project about </a:t>
            </a:r>
            <a:endParaRPr sz="1400"/>
          </a:p>
          <a:p>
            <a:pPr indent="0" lvl="0" marL="0" rtl="0" algn="l">
              <a:lnSpc>
                <a:spcPct val="100000"/>
              </a:lnSpc>
              <a:spcBef>
                <a:spcPts val="0"/>
              </a:spcBef>
              <a:spcAft>
                <a:spcPts val="0"/>
              </a:spcAft>
              <a:buSzPts val="1400"/>
              <a:buNone/>
            </a:pPr>
            <a:r>
              <a:rPr b="1" lang="en" sz="1400">
                <a:solidFill>
                  <a:schemeClr val="dk1"/>
                </a:solidFill>
              </a:rPr>
              <a:t>“Quantifying the Trustworthiness Level of Artificial Intelligence Models and Decisions”</a:t>
            </a:r>
            <a:endParaRPr b="1" sz="1400">
              <a:solidFill>
                <a:schemeClr val="dk1"/>
              </a:solidFill>
            </a:endParaRPr>
          </a:p>
          <a:p>
            <a:pPr indent="0" lvl="0" marL="0" rtl="0" algn="l">
              <a:lnSpc>
                <a:spcPct val="115000"/>
              </a:lnSpc>
              <a:spcBef>
                <a:spcPts val="0"/>
              </a:spcBef>
              <a:spcAft>
                <a:spcPts val="0"/>
              </a:spcAft>
              <a:buSzPts val="1100"/>
              <a:buNone/>
            </a:pPr>
            <a:r>
              <a:t/>
            </a:r>
            <a:endParaRPr sz="1400"/>
          </a:p>
          <a:p>
            <a:pPr indent="0" lvl="0" marL="0" rtl="0" algn="l">
              <a:lnSpc>
                <a:spcPct val="115000"/>
              </a:lnSpc>
              <a:spcBef>
                <a:spcPts val="0"/>
              </a:spcBef>
              <a:spcAft>
                <a:spcPts val="0"/>
              </a:spcAft>
              <a:buSzPts val="1100"/>
              <a:buNone/>
            </a:pPr>
            <a:r>
              <a:rPr lang="en" sz="1400"/>
              <a:t>The project was done by</a:t>
            </a:r>
            <a:r>
              <a:rPr lang="en" sz="1400"/>
              <a:t> me and two other students from UZH.</a:t>
            </a:r>
            <a:endParaRPr sz="1400"/>
          </a:p>
          <a:p>
            <a:pPr indent="0" lvl="0" marL="0" rtl="0" algn="l">
              <a:spcBef>
                <a:spcPts val="600"/>
              </a:spcBef>
              <a:spcAft>
                <a:spcPts val="0"/>
              </a:spcAft>
              <a:buClr>
                <a:schemeClr val="dk1"/>
              </a:buClr>
              <a:buSzPts val="1100"/>
              <a:buFont typeface="Arial"/>
              <a:buNone/>
            </a:pPr>
            <a:r>
              <a:t/>
            </a:r>
            <a:endParaRPr sz="10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4d0f8aef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4d0f8a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mentioned every metric receives the model, the</a:t>
            </a:r>
            <a:r>
              <a:rPr lang="en">
                <a:solidFill>
                  <a:schemeClr val="dk1"/>
                </a:solidFill>
              </a:rPr>
              <a:t> training and test data and the factsheet as input.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this information the metric value is computed.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each metric values can be on a different range.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statistical parity difference is on a range from 0 to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model type is a string.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heterogeneous metric values need to be normalized and set into a relation to trust by mapping  them to a unit score from 1 to 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Where 5 reflects the most trustworthy score for a metric.</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every pillar we have a set of metrics. On the left you can see the metric values of a specific pillar. There two different kinds of metrics those that have a well known underlying equation which is used to calculate its value like the Loss sensitivity or statistical parity differnce. Or properties which have been identified as important in the literature like the algorithm class for example or the train-test split. The metric values have different ranges or even datatypes. So we need to normalize the values and set them in a relationship to trust which is done with giving a score from 1 to 5.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74d0f8aef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74d0f8ae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4d0f8aef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4d0f8ae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4d0f8aef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4d0f8ae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e4dbf43e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06e4dbf43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demonstrate the usefulness of the proposed algorithm, we implemented it as a proof of concept and we deployed it as a web application. </a:t>
            </a:r>
            <a:r>
              <a:rPr lang="en"/>
              <a:t>For validation of the algorithm and implementation we picked 2 main scenarios. For each of the scenarios we trained multiple models and compared their outputs. Th</a:t>
            </a:r>
            <a:r>
              <a:rPr lang="en"/>
              <a:t>e first scenario we are focusing is from the IT security context. We are having multiple raspberry pis and we collect their status information. [CLICK] First we are trying to classify if the device is subject to attack or not and in a second step [CLICK] we also try to classify the specific type of attack.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e4dbf43e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06e4dbf43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Our</a:t>
            </a:r>
            <a:r>
              <a:rPr lang="en">
                <a:solidFill>
                  <a:schemeClr val="dk1"/>
                </a:solidFill>
              </a:rPr>
              <a:t> second scenario </a:t>
            </a:r>
            <a:r>
              <a:rPr lang="en"/>
              <a:t>is</a:t>
            </a:r>
            <a:r>
              <a:rPr lang="en"/>
              <a:t> approval of credit cards. In theory and practice, there are many examples where machine learning models have shown discriminatory behavior </a:t>
            </a:r>
            <a:r>
              <a:rPr lang="en">
                <a:solidFill>
                  <a:schemeClr val="dk1"/>
                </a:solidFill>
              </a:rPr>
              <a:t>for credit scoring</a:t>
            </a:r>
            <a:r>
              <a:rPr lang="en"/>
              <a:t>. Here the task is to decide, based on data about the applicant, whether to accept or reject the application for a credit card. The scenario is based on a synthetic Kaggle dataset.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e4dbf43e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06e4dbf43e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a:t>Explain the meaning of a scenario here.</a:t>
            </a:r>
            <a:endParaRPr/>
          </a:p>
          <a:p>
            <a:pPr indent="0" lvl="0" marL="457200" rtl="0" algn="l">
              <a:lnSpc>
                <a:spcPct val="100000"/>
              </a:lnSpc>
              <a:spcBef>
                <a:spcPts val="0"/>
              </a:spcBef>
              <a:spcAft>
                <a:spcPts val="0"/>
              </a:spcAft>
              <a:buSzPts val="1400"/>
              <a:buNone/>
            </a:pPr>
            <a:r>
              <a:rPr lang="en"/>
              <a:t>Explain </a:t>
            </a:r>
            <a:r>
              <a:rPr lang="en"/>
              <a:t>better</a:t>
            </a:r>
            <a:r>
              <a:rPr lang="en"/>
              <a:t> why we need the factsheet and what information is within the factsheet.</a:t>
            </a:r>
            <a:endParaRPr/>
          </a:p>
          <a:p>
            <a:pPr indent="0" lvl="0" marL="457200" rtl="0" algn="l">
              <a:lnSpc>
                <a:spcPct val="100000"/>
              </a:lnSpc>
              <a:spcBef>
                <a:spcPts val="0"/>
              </a:spcBef>
              <a:spcAft>
                <a:spcPts val="0"/>
              </a:spcAft>
              <a:buSzPts val="1400"/>
              <a:buNone/>
            </a:pPr>
            <a:r>
              <a:rPr lang="en"/>
              <a:t>Only mention briefly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e4dbf43e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e4dbf43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to conclude our work.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At first we analyzed the literature and identified the most </a:t>
            </a:r>
            <a:r>
              <a:rPr lang="en" sz="1400"/>
              <a:t>important</a:t>
            </a:r>
            <a:r>
              <a:rPr lang="en" sz="1400"/>
              <a:t> metrics for trust in AI.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Based on these we developed an algorithm to automatically assess the trustworthiness of a trained model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validated the proposed solution based on two application scenarios.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But there is still a lot of possible future work that can be done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You can analyze the literature and the state of the art further to identify even more pillars and even more metrics to add.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 far our solution only supports classification models that have been build with sklearn or tensorflow.</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Therefore, support for regression models still needs to be added and other ML libraries like PyTorch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concludes our presentations and now we are </a:t>
            </a:r>
            <a:r>
              <a:rPr lang="en" sz="1400"/>
              <a:t>happy</a:t>
            </a:r>
            <a:r>
              <a:rPr lang="en" sz="1400"/>
              <a:t> to answer the questions you might have.</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36daa0f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836daa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e4dbf43e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e4dbf43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rPr>
              <a:t>We all know that </a:t>
            </a:r>
            <a:r>
              <a:rPr b="1" lang="en" sz="1400">
                <a:solidFill>
                  <a:schemeClr val="dk1"/>
                </a:solidFill>
              </a:rPr>
              <a:t>narrow</a:t>
            </a:r>
            <a:r>
              <a:rPr lang="en" sz="1400">
                <a:solidFill>
                  <a:schemeClr val="dk1"/>
                </a:solidFill>
              </a:rPr>
              <a:t> </a:t>
            </a:r>
            <a:r>
              <a:rPr b="1" lang="en" sz="1400">
                <a:solidFill>
                  <a:schemeClr val="dk1"/>
                </a:solidFill>
              </a:rPr>
              <a:t>artificial intelligence</a:t>
            </a:r>
            <a:r>
              <a:rPr lang="en" sz="1400">
                <a:solidFill>
                  <a:schemeClr val="dk1"/>
                </a:solidFill>
              </a:rPr>
              <a:t> and </a:t>
            </a:r>
            <a:r>
              <a:rPr b="1" lang="en" sz="1400">
                <a:solidFill>
                  <a:schemeClr val="dk1"/>
                </a:solidFill>
              </a:rPr>
              <a:t>machine learning</a:t>
            </a:r>
            <a:r>
              <a:rPr lang="en" sz="1400">
                <a:solidFill>
                  <a:schemeClr val="dk1"/>
                </a:solidFill>
              </a:rPr>
              <a:t> are increasingly used in </a:t>
            </a:r>
            <a:r>
              <a:rPr b="1" lang="en" sz="1400">
                <a:solidFill>
                  <a:schemeClr val="dk1"/>
                </a:solidFill>
              </a:rPr>
              <a:t>everyday products</a:t>
            </a:r>
            <a:r>
              <a:rPr lang="en" sz="1400">
                <a:solidFill>
                  <a:schemeClr val="dk1"/>
                </a:solidFill>
              </a:rPr>
              <a:t>.</a:t>
            </a:r>
            <a:endParaRPr sz="1400">
              <a:solidFill>
                <a:schemeClr val="dk1"/>
              </a:solidFill>
            </a:endParaRPr>
          </a:p>
          <a:p>
            <a:pPr indent="0" lvl="0" marL="0" rtl="0" algn="l">
              <a:spcBef>
                <a:spcPts val="600"/>
              </a:spcBef>
              <a:spcAft>
                <a:spcPts val="0"/>
              </a:spcAft>
              <a:buClr>
                <a:schemeClr val="dk1"/>
              </a:buClr>
              <a:buSzPts val="1100"/>
              <a:buFont typeface="Arial"/>
              <a:buNone/>
            </a:pPr>
            <a:r>
              <a:rPr lang="en" sz="1400">
                <a:solidFill>
                  <a:schemeClr val="dk1"/>
                </a:solidFill>
              </a:rPr>
              <a:t>AI based systems are used for </a:t>
            </a:r>
            <a:r>
              <a:rPr b="1" lang="en" sz="1400">
                <a:solidFill>
                  <a:schemeClr val="dk1"/>
                </a:solidFill>
              </a:rPr>
              <a:t>credit scoring</a:t>
            </a:r>
            <a:r>
              <a:rPr lang="en" sz="1400">
                <a:solidFill>
                  <a:schemeClr val="dk1"/>
                </a:solidFill>
              </a:rPr>
              <a:t>, helping to make </a:t>
            </a:r>
            <a:r>
              <a:rPr b="1" lang="en" sz="1400">
                <a:solidFill>
                  <a:schemeClr val="dk1"/>
                </a:solidFill>
              </a:rPr>
              <a:t>medical diagnoses</a:t>
            </a:r>
            <a:r>
              <a:rPr lang="en" sz="1400">
                <a:solidFill>
                  <a:schemeClr val="dk1"/>
                </a:solidFill>
              </a:rPr>
              <a:t>, </a:t>
            </a:r>
            <a:r>
              <a:rPr b="1" lang="en" sz="1400">
                <a:solidFill>
                  <a:schemeClr val="dk1"/>
                </a:solidFill>
              </a:rPr>
              <a:t>scan applicants for a job</a:t>
            </a:r>
            <a:r>
              <a:rPr lang="en" sz="1400">
                <a:solidFill>
                  <a:schemeClr val="dk1"/>
                </a:solidFill>
              </a:rPr>
              <a:t> and enable semi to maybe one day </a:t>
            </a:r>
            <a:r>
              <a:rPr b="1" lang="en" sz="1400">
                <a:solidFill>
                  <a:schemeClr val="dk1"/>
                </a:solidFill>
              </a:rPr>
              <a:t>fully autonomous cars</a:t>
            </a:r>
            <a:r>
              <a:rPr lang="en" sz="1400">
                <a:solidFill>
                  <a:schemeClr val="dk1"/>
                </a:solidFill>
              </a:rPr>
              <a:t>.</a:t>
            </a:r>
            <a:endParaRPr sz="1400">
              <a:solidFill>
                <a:schemeClr val="dk1"/>
              </a:solidFill>
            </a:endParaRPr>
          </a:p>
          <a:p>
            <a:pPr indent="0" lvl="0" marL="0" rtl="0" algn="l">
              <a:spcBef>
                <a:spcPts val="600"/>
              </a:spcBef>
              <a:spcAft>
                <a:spcPts val="0"/>
              </a:spcAft>
              <a:buClr>
                <a:schemeClr val="dk1"/>
              </a:buClr>
              <a:buSzPts val="1100"/>
              <a:buFont typeface="Arial"/>
              <a:buNone/>
            </a:pPr>
            <a:r>
              <a:rPr lang="en" sz="1400">
                <a:solidFill>
                  <a:schemeClr val="dk1"/>
                </a:solidFill>
              </a:rPr>
              <a:t>How should we decide whether we should trust these systems or not?</a:t>
            </a:r>
            <a:endParaRPr sz="1400">
              <a:solidFill>
                <a:schemeClr val="dk1"/>
              </a:solidFill>
            </a:endParaRPr>
          </a:p>
          <a:p>
            <a:pPr indent="0" lvl="0" marL="0" rtl="0" algn="l">
              <a:spcBef>
                <a:spcPts val="600"/>
              </a:spcBef>
              <a:spcAft>
                <a:spcPts val="0"/>
              </a:spcAft>
              <a:buClr>
                <a:schemeClr val="dk1"/>
              </a:buClr>
              <a:buSzPts val="1100"/>
              <a:buFont typeface="Arial"/>
              <a:buNone/>
            </a:pPr>
            <a:r>
              <a:rPr lang="en" sz="1400">
                <a:solidFill>
                  <a:schemeClr val="dk1"/>
                </a:solidFill>
              </a:rPr>
              <a:t>As humans we base our trust on </a:t>
            </a:r>
            <a:r>
              <a:rPr b="1" lang="en" sz="1400">
                <a:solidFill>
                  <a:schemeClr val="dk1"/>
                </a:solidFill>
              </a:rPr>
              <a:t>empirical evidence</a:t>
            </a:r>
            <a:r>
              <a:rPr lang="en" sz="1400">
                <a:solidFill>
                  <a:schemeClr val="dk1"/>
                </a:solidFill>
              </a:rPr>
              <a:t> gained from past behavior or based on </a:t>
            </a:r>
            <a:r>
              <a:rPr b="1" lang="en" sz="1400">
                <a:solidFill>
                  <a:schemeClr val="dk1"/>
                </a:solidFill>
              </a:rPr>
              <a:t>certifications like diplomas</a:t>
            </a:r>
            <a:r>
              <a:rPr lang="en" sz="1400">
                <a:solidFill>
                  <a:schemeClr val="dk1"/>
                </a:solidFill>
              </a:rPr>
              <a:t>.</a:t>
            </a:r>
            <a:endParaRPr sz="1400">
              <a:solidFill>
                <a:schemeClr val="dk1"/>
              </a:solidFill>
            </a:endParaRPr>
          </a:p>
          <a:p>
            <a:pPr indent="0" lvl="0" marL="0" rtl="0" algn="l">
              <a:spcBef>
                <a:spcPts val="0"/>
              </a:spcBef>
              <a:spcAft>
                <a:spcPts val="0"/>
              </a:spcAft>
              <a:buClr>
                <a:schemeClr val="dk1"/>
              </a:buClr>
              <a:buSzPts val="1400"/>
              <a:buFont typeface="Arial"/>
              <a:buNone/>
            </a:pPr>
            <a:r>
              <a:t/>
            </a:r>
            <a:endParaRPr sz="1400">
              <a:solidFill>
                <a:srgbClr val="404040"/>
              </a:solidFill>
              <a:highlight>
                <a:srgbClr val="FCFCFC"/>
              </a:highlight>
            </a:endParaRPr>
          </a:p>
          <a:p>
            <a:pPr indent="0" lvl="0" marL="0" rtl="0" algn="l">
              <a:spcBef>
                <a:spcPts val="0"/>
              </a:spcBef>
              <a:spcAft>
                <a:spcPts val="0"/>
              </a:spcAft>
              <a:buClr>
                <a:schemeClr val="dk1"/>
              </a:buClr>
              <a:buSzPts val="1400"/>
              <a:buFont typeface="Arial"/>
              <a:buNone/>
            </a:pPr>
            <a:r>
              <a:rPr lang="en" sz="1400">
                <a:solidFill>
                  <a:srgbClr val="404040"/>
                </a:solidFill>
                <a:highlight>
                  <a:srgbClr val="FCFCFC"/>
                </a:highlight>
              </a:rPr>
              <a:t>For the </a:t>
            </a:r>
            <a:r>
              <a:rPr b="1" lang="en" sz="1400">
                <a:solidFill>
                  <a:srgbClr val="404040"/>
                </a:solidFill>
                <a:highlight>
                  <a:srgbClr val="FCFCFC"/>
                </a:highlight>
              </a:rPr>
              <a:t>adoption of AI</a:t>
            </a:r>
            <a:r>
              <a:rPr lang="en" sz="1400">
                <a:solidFill>
                  <a:srgbClr val="404040"/>
                </a:solidFill>
                <a:highlight>
                  <a:srgbClr val="FCFCFC"/>
                </a:highlight>
              </a:rPr>
              <a:t> It is key that </a:t>
            </a:r>
            <a:r>
              <a:rPr b="1" lang="en" sz="1400">
                <a:solidFill>
                  <a:srgbClr val="404040"/>
                </a:solidFill>
                <a:highlight>
                  <a:srgbClr val="FCFCFC"/>
                </a:highlight>
              </a:rPr>
              <a:t>all stakeholders</a:t>
            </a:r>
            <a:r>
              <a:rPr lang="en" sz="1400">
                <a:solidFill>
                  <a:srgbClr val="404040"/>
                </a:solidFill>
                <a:highlight>
                  <a:srgbClr val="FCFCFC"/>
                </a:highlight>
              </a:rPr>
              <a:t> relying on the </a:t>
            </a:r>
            <a:r>
              <a:rPr b="1" lang="en" sz="1400">
                <a:solidFill>
                  <a:srgbClr val="404040"/>
                </a:solidFill>
                <a:highlight>
                  <a:srgbClr val="FCFCFC"/>
                </a:highlight>
              </a:rPr>
              <a:t>models decisions</a:t>
            </a:r>
            <a:r>
              <a:rPr lang="en" sz="1400">
                <a:solidFill>
                  <a:srgbClr val="404040"/>
                </a:solidFill>
                <a:highlight>
                  <a:srgbClr val="FCFCFC"/>
                </a:highlight>
              </a:rPr>
              <a:t> can trust these. </a:t>
            </a:r>
            <a:endParaRPr sz="1400">
              <a:solidFill>
                <a:schemeClr val="dk1"/>
              </a:solidFill>
            </a:endParaRPr>
          </a:p>
          <a:p>
            <a:pPr indent="0" lvl="0" marL="0" rtl="0" algn="l">
              <a:spcBef>
                <a:spcPts val="0"/>
              </a:spcBef>
              <a:spcAft>
                <a:spcPts val="0"/>
              </a:spcAft>
              <a:buClr>
                <a:schemeClr val="dk1"/>
              </a:buClr>
              <a:buSzPts val="1400"/>
              <a:buFont typeface="Arial"/>
              <a:buNone/>
            </a:pPr>
            <a:r>
              <a:t/>
            </a:r>
            <a:endParaRPr sz="1400">
              <a:solidFill>
                <a:schemeClr val="dk1"/>
              </a:solidFill>
            </a:endParaRPr>
          </a:p>
          <a:p>
            <a:pPr indent="0" lvl="0" marL="0" rtl="0" algn="l">
              <a:spcBef>
                <a:spcPts val="600"/>
              </a:spcBef>
              <a:spcAft>
                <a:spcPts val="0"/>
              </a:spcAft>
              <a:buClr>
                <a:schemeClr val="dk1"/>
              </a:buClr>
              <a:buSzPts val="1100"/>
              <a:buFont typeface="Arial"/>
              <a:buNone/>
            </a:pPr>
            <a:r>
              <a:rPr lang="en" sz="1400">
                <a:solidFill>
                  <a:schemeClr val="dk1"/>
                </a:solidFill>
              </a:rPr>
              <a:t>Our </a:t>
            </a:r>
            <a:r>
              <a:rPr b="1" lang="en" sz="1400">
                <a:solidFill>
                  <a:schemeClr val="dk1"/>
                </a:solidFill>
              </a:rPr>
              <a:t>project goal</a:t>
            </a:r>
            <a:r>
              <a:rPr lang="en" sz="1400">
                <a:solidFill>
                  <a:schemeClr val="dk1"/>
                </a:solidFill>
              </a:rPr>
              <a:t> was to make it possible to automatically calculate the </a:t>
            </a:r>
            <a:r>
              <a:rPr b="1" lang="en" sz="1400">
                <a:solidFill>
                  <a:schemeClr val="dk1"/>
                </a:solidFill>
              </a:rPr>
              <a:t>trustworthiness</a:t>
            </a:r>
            <a:r>
              <a:rPr lang="en" sz="1400">
                <a:solidFill>
                  <a:schemeClr val="dk1"/>
                </a:solidFill>
              </a:rPr>
              <a:t> of </a:t>
            </a:r>
            <a:r>
              <a:rPr b="1" lang="en" sz="1400">
                <a:solidFill>
                  <a:schemeClr val="dk1"/>
                </a:solidFill>
              </a:rPr>
              <a:t>machine learning models</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74d0f8aef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74d0f8ae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41431d66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41431d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41431d66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41431d6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41431d66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41431d6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41431d66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41431d6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41431d66c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41431d66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1400">
                <a:solidFill>
                  <a:schemeClr val="dk1"/>
                </a:solidFill>
              </a:rPr>
              <a:t>So the main goals of our projects were to</a:t>
            </a:r>
            <a:endParaRPr sz="1400">
              <a:solidFill>
                <a:schemeClr val="dk1"/>
              </a:solidFill>
            </a:endParaRPr>
          </a:p>
          <a:p>
            <a:pPr indent="-317500" lvl="0" marL="457200" rtl="0" algn="l">
              <a:spcBef>
                <a:spcPts val="600"/>
              </a:spcBef>
              <a:spcAft>
                <a:spcPts val="0"/>
              </a:spcAft>
              <a:buClr>
                <a:schemeClr val="dk1"/>
              </a:buClr>
              <a:buSzPts val="1400"/>
              <a:buFont typeface="Quattrocento Sans"/>
              <a:buAutoNum type="arabicPeriod"/>
            </a:pPr>
            <a:r>
              <a:rPr lang="en" sz="1400">
                <a:solidFill>
                  <a:schemeClr val="dk1"/>
                </a:solidFill>
              </a:rPr>
              <a:t>At first, </a:t>
            </a:r>
            <a:r>
              <a:rPr b="1" lang="en" sz="1400">
                <a:solidFill>
                  <a:schemeClr val="dk1"/>
                </a:solidFill>
              </a:rPr>
              <a:t>review scientific literature</a:t>
            </a:r>
            <a:r>
              <a:rPr lang="en" sz="1400">
                <a:solidFill>
                  <a:schemeClr val="dk1"/>
                </a:solidFill>
              </a:rPr>
              <a:t> and state of the art to </a:t>
            </a:r>
            <a:r>
              <a:rPr b="1" lang="en" sz="1400">
                <a:solidFill>
                  <a:schemeClr val="dk1"/>
                </a:solidFill>
              </a:rPr>
              <a:t>identify</a:t>
            </a:r>
            <a:r>
              <a:rPr lang="en" sz="1400">
                <a:solidFill>
                  <a:schemeClr val="dk1"/>
                </a:solidFill>
              </a:rPr>
              <a:t> the </a:t>
            </a:r>
            <a:r>
              <a:rPr b="1" lang="en" sz="1400">
                <a:solidFill>
                  <a:schemeClr val="dk1"/>
                </a:solidFill>
              </a:rPr>
              <a:t>key dimensions</a:t>
            </a:r>
            <a:r>
              <a:rPr lang="en" sz="1400">
                <a:solidFill>
                  <a:schemeClr val="dk1"/>
                </a:solidFill>
              </a:rPr>
              <a:t> and </a:t>
            </a:r>
            <a:r>
              <a:rPr b="1" lang="en" sz="1400">
                <a:solidFill>
                  <a:schemeClr val="dk1"/>
                </a:solidFill>
              </a:rPr>
              <a:t>metrics</a:t>
            </a:r>
            <a:r>
              <a:rPr lang="en" sz="1400">
                <a:solidFill>
                  <a:schemeClr val="dk1"/>
                </a:solidFill>
              </a:rPr>
              <a:t> for </a:t>
            </a:r>
            <a:r>
              <a:rPr b="1" lang="en" sz="1400">
                <a:solidFill>
                  <a:schemeClr val="dk1"/>
                </a:solidFill>
              </a:rPr>
              <a:t>trust in AI</a:t>
            </a:r>
            <a:r>
              <a:rPr lang="en" sz="1400">
                <a:solidFill>
                  <a:schemeClr val="dk1"/>
                </a:solidFill>
              </a:rPr>
              <a:t>.</a:t>
            </a:r>
            <a:endParaRPr sz="1400">
              <a:solidFill>
                <a:schemeClr val="dk1"/>
              </a:solidFill>
            </a:endParaRPr>
          </a:p>
          <a:p>
            <a:pPr indent="0" lvl="0" marL="0" rtl="0" algn="l">
              <a:spcBef>
                <a:spcPts val="600"/>
              </a:spcBef>
              <a:spcAft>
                <a:spcPts val="0"/>
              </a:spcAft>
              <a:buSzPts val="1100"/>
              <a:buNone/>
            </a:pPr>
            <a:r>
              <a:t/>
            </a:r>
            <a:endParaRPr sz="1400">
              <a:solidFill>
                <a:schemeClr val="dk1"/>
              </a:solidFill>
            </a:endParaRPr>
          </a:p>
          <a:p>
            <a:pPr indent="-317500" lvl="0" marL="457200" rtl="0" algn="l">
              <a:spcBef>
                <a:spcPts val="600"/>
              </a:spcBef>
              <a:spcAft>
                <a:spcPts val="0"/>
              </a:spcAft>
              <a:buClr>
                <a:schemeClr val="dk1"/>
              </a:buClr>
              <a:buSzPts val="1400"/>
              <a:buFont typeface="Quattrocento Sans"/>
              <a:buAutoNum type="arabicPeriod"/>
            </a:pPr>
            <a:r>
              <a:rPr lang="en" sz="1400">
                <a:solidFill>
                  <a:schemeClr val="dk1"/>
                </a:solidFill>
              </a:rPr>
              <a:t>Compile our findings into a </a:t>
            </a:r>
            <a:r>
              <a:rPr b="1" lang="en" sz="1400">
                <a:solidFill>
                  <a:schemeClr val="dk1"/>
                </a:solidFill>
              </a:rPr>
              <a:t>unified general taxonomy</a:t>
            </a:r>
            <a:r>
              <a:rPr lang="en" sz="1400">
                <a:solidFill>
                  <a:schemeClr val="dk1"/>
                </a:solidFill>
              </a:rPr>
              <a:t> (which you will see later)</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317500" lvl="0" marL="457200" rtl="0" algn="l">
              <a:spcBef>
                <a:spcPts val="600"/>
              </a:spcBef>
              <a:spcAft>
                <a:spcPts val="0"/>
              </a:spcAft>
              <a:buClr>
                <a:schemeClr val="dk1"/>
              </a:buClr>
              <a:buSzPts val="1400"/>
              <a:buFont typeface="Quattrocento Sans"/>
              <a:buAutoNum type="arabicPeriod"/>
            </a:pPr>
            <a:r>
              <a:rPr b="1" lang="en" sz="1400">
                <a:solidFill>
                  <a:schemeClr val="dk1"/>
                </a:solidFill>
              </a:rPr>
              <a:t>Design and implement</a:t>
            </a:r>
            <a:r>
              <a:rPr lang="en" sz="1400">
                <a:solidFill>
                  <a:schemeClr val="dk1"/>
                </a:solidFill>
              </a:rPr>
              <a:t> an </a:t>
            </a:r>
            <a:r>
              <a:rPr b="1" lang="en" sz="1400">
                <a:solidFill>
                  <a:schemeClr val="dk1"/>
                </a:solidFill>
              </a:rPr>
              <a:t>algorithm</a:t>
            </a:r>
            <a:r>
              <a:rPr lang="en" sz="1400">
                <a:solidFill>
                  <a:schemeClr val="dk1"/>
                </a:solidFill>
              </a:rPr>
              <a:t> capable of </a:t>
            </a:r>
            <a:r>
              <a:rPr b="1" lang="en" sz="1400">
                <a:solidFill>
                  <a:schemeClr val="dk1"/>
                </a:solidFill>
              </a:rPr>
              <a:t>automatically computing the level of trustworthiness</a:t>
            </a:r>
            <a:r>
              <a:rPr lang="en" sz="1400">
                <a:solidFill>
                  <a:schemeClr val="dk1"/>
                </a:solidFill>
              </a:rPr>
              <a:t> for </a:t>
            </a:r>
            <a:r>
              <a:rPr b="1" lang="en" sz="1400">
                <a:solidFill>
                  <a:schemeClr val="dk1"/>
                </a:solidFill>
              </a:rPr>
              <a:t>trained machine learning models</a:t>
            </a:r>
            <a:r>
              <a:rPr lang="en" sz="1400">
                <a:solidFill>
                  <a:schemeClr val="dk1"/>
                </a:solidFill>
              </a:rPr>
              <a:t>.</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317500" lvl="0" marL="457200" rtl="0" algn="l">
              <a:spcBef>
                <a:spcPts val="600"/>
              </a:spcBef>
              <a:spcAft>
                <a:spcPts val="0"/>
              </a:spcAft>
              <a:buClr>
                <a:schemeClr val="dk1"/>
              </a:buClr>
              <a:buSzPts val="1400"/>
              <a:buFont typeface="Quattrocento Sans"/>
              <a:buAutoNum type="arabicPeriod"/>
            </a:pPr>
            <a:r>
              <a:rPr b="1" lang="en" sz="1400">
                <a:solidFill>
                  <a:schemeClr val="dk1"/>
                </a:solidFill>
              </a:rPr>
              <a:t>Validate</a:t>
            </a:r>
            <a:r>
              <a:rPr lang="en" sz="1400">
                <a:solidFill>
                  <a:schemeClr val="dk1"/>
                </a:solidFill>
              </a:rPr>
              <a:t> the proposed solution on </a:t>
            </a:r>
            <a:r>
              <a:rPr b="1" lang="en" sz="1400">
                <a:solidFill>
                  <a:schemeClr val="dk1"/>
                </a:solidFill>
              </a:rPr>
              <a:t>two application scenarios</a:t>
            </a:r>
            <a:r>
              <a:rPr lang="en" sz="1400">
                <a:solidFill>
                  <a:schemeClr val="dk1"/>
                </a:solidFill>
              </a:rPr>
              <a: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sz="1400">
                <a:solidFill>
                  <a:srgbClr val="404040"/>
                </a:solidFill>
                <a:highlight>
                  <a:srgbClr val="FCFCFC"/>
                </a:highlight>
              </a:rPr>
              <a:t>Usually the analysis of ML models is based on </a:t>
            </a:r>
            <a:r>
              <a:rPr b="1" lang="en" sz="1400">
                <a:solidFill>
                  <a:srgbClr val="404040"/>
                </a:solidFill>
                <a:highlight>
                  <a:srgbClr val="FCFCFC"/>
                </a:highlight>
              </a:rPr>
              <a:t>simple performance metrics</a:t>
            </a:r>
            <a:r>
              <a:rPr lang="en" sz="1400">
                <a:solidFill>
                  <a:srgbClr val="404040"/>
                </a:solidFill>
                <a:highlight>
                  <a:srgbClr val="FCFCFC"/>
                </a:highlight>
              </a:rPr>
              <a:t>, like accuracy, </a:t>
            </a:r>
            <a:r>
              <a:rPr b="1" lang="en" sz="1400">
                <a:solidFill>
                  <a:srgbClr val="404040"/>
                </a:solidFill>
                <a:highlight>
                  <a:srgbClr val="FCFCFC"/>
                </a:highlight>
              </a:rPr>
              <a:t>micro</a:t>
            </a:r>
            <a:r>
              <a:rPr lang="en" sz="1400">
                <a:solidFill>
                  <a:srgbClr val="404040"/>
                </a:solidFill>
                <a:highlight>
                  <a:srgbClr val="FCFCFC"/>
                </a:highlight>
              </a:rPr>
              <a:t> and </a:t>
            </a:r>
            <a:r>
              <a:rPr b="1" lang="en" sz="1400">
                <a:solidFill>
                  <a:srgbClr val="404040"/>
                </a:solidFill>
                <a:highlight>
                  <a:srgbClr val="FCFCFC"/>
                </a:highlight>
              </a:rPr>
              <a:t>macro f1</a:t>
            </a:r>
            <a:r>
              <a:rPr lang="en" sz="1400">
                <a:solidFill>
                  <a:srgbClr val="404040"/>
                </a:solidFill>
                <a:highlight>
                  <a:srgbClr val="FCFCFC"/>
                </a:highlight>
              </a:rPr>
              <a:t> and maybe the </a:t>
            </a:r>
            <a:r>
              <a:rPr b="1" lang="en" sz="1400">
                <a:solidFill>
                  <a:srgbClr val="404040"/>
                </a:solidFill>
                <a:highlight>
                  <a:srgbClr val="FCFCFC"/>
                </a:highlight>
              </a:rPr>
              <a:t>confusion matrix</a:t>
            </a:r>
            <a:r>
              <a:rPr lang="en" sz="1400">
                <a:solidFill>
                  <a:srgbClr val="404040"/>
                </a:solidFill>
                <a:highlight>
                  <a:srgbClr val="FCFCFC"/>
                </a:highlight>
              </a:rPr>
              <a:t>.</a:t>
            </a:r>
            <a:endParaRPr sz="1400">
              <a:solidFill>
                <a:srgbClr val="404040"/>
              </a:solidFill>
              <a:highlight>
                <a:srgbClr val="FCFCFC"/>
              </a:highlight>
            </a:endParaRPr>
          </a:p>
          <a:p>
            <a:pPr indent="0" lvl="0" marL="0" rtl="0" algn="l">
              <a:spcBef>
                <a:spcPts val="0"/>
              </a:spcBef>
              <a:spcAft>
                <a:spcPts val="0"/>
              </a:spcAft>
              <a:buSzPts val="1400"/>
              <a:buNone/>
            </a:pPr>
            <a:r>
              <a:t/>
            </a:r>
            <a:endParaRPr sz="1400">
              <a:solidFill>
                <a:srgbClr val="404040"/>
              </a:solidFill>
              <a:highlight>
                <a:srgbClr val="FCFCFC"/>
              </a:highlight>
            </a:endParaRPr>
          </a:p>
          <a:p>
            <a:pPr indent="0" lvl="0" marL="0" marR="38100" rtl="0" algn="l">
              <a:lnSpc>
                <a:spcPct val="128571"/>
              </a:lnSpc>
              <a:spcBef>
                <a:spcPts val="0"/>
              </a:spcBef>
              <a:spcAft>
                <a:spcPts val="0"/>
              </a:spcAft>
              <a:buSzPts val="1100"/>
              <a:buNone/>
            </a:pPr>
            <a:r>
              <a:rPr lang="en" sz="1400">
                <a:solidFill>
                  <a:srgbClr val="202124"/>
                </a:solidFill>
                <a:highlight>
                  <a:srgbClr val="F8F9FA"/>
                </a:highlight>
              </a:rPr>
              <a:t>However, a </a:t>
            </a:r>
            <a:r>
              <a:rPr b="1" lang="en" sz="1400">
                <a:solidFill>
                  <a:srgbClr val="202124"/>
                </a:solidFill>
                <a:highlight>
                  <a:srgbClr val="F8F9FA"/>
                </a:highlight>
              </a:rPr>
              <a:t>purely performance based assessment</a:t>
            </a:r>
            <a:r>
              <a:rPr lang="en" sz="1400">
                <a:solidFill>
                  <a:srgbClr val="202124"/>
                </a:solidFill>
                <a:highlight>
                  <a:srgbClr val="F8F9FA"/>
                </a:highlight>
              </a:rPr>
              <a:t> can be too </a:t>
            </a:r>
            <a:r>
              <a:rPr b="1" lang="en" sz="1400">
                <a:solidFill>
                  <a:srgbClr val="202124"/>
                </a:solidFill>
                <a:highlight>
                  <a:srgbClr val="F8F9FA"/>
                </a:highlight>
              </a:rPr>
              <a:t>one-dimensional.</a:t>
            </a:r>
            <a:endParaRPr b="1" sz="1400">
              <a:solidFill>
                <a:srgbClr val="404040"/>
              </a:solidFill>
              <a:highlight>
                <a:srgbClr val="FCFCFC"/>
              </a:highlight>
            </a:endParaRPr>
          </a:p>
          <a:p>
            <a:pPr indent="0" lvl="0" marL="0" rtl="0" algn="l">
              <a:spcBef>
                <a:spcPts val="0"/>
              </a:spcBef>
              <a:spcAft>
                <a:spcPts val="0"/>
              </a:spcAft>
              <a:buSzPts val="1400"/>
              <a:buNone/>
            </a:pPr>
            <a:r>
              <a:t/>
            </a:r>
            <a:endParaRPr sz="1400">
              <a:solidFill>
                <a:srgbClr val="404040"/>
              </a:solidFill>
              <a:highlight>
                <a:srgbClr val="FCFCFC"/>
              </a:highlight>
            </a:endParaRPr>
          </a:p>
          <a:p>
            <a:pPr indent="0" lvl="0" marL="0" rtl="0" algn="l">
              <a:spcBef>
                <a:spcPts val="0"/>
              </a:spcBef>
              <a:spcAft>
                <a:spcPts val="0"/>
              </a:spcAft>
              <a:buSzPts val="1400"/>
              <a:buNone/>
            </a:pPr>
            <a:r>
              <a:rPr lang="en" sz="1400">
                <a:solidFill>
                  <a:srgbClr val="404040"/>
                </a:solidFill>
                <a:highlight>
                  <a:srgbClr val="FCFCFC"/>
                </a:highlight>
              </a:rPr>
              <a:t>By </a:t>
            </a:r>
            <a:r>
              <a:rPr b="1" lang="en" sz="1400">
                <a:solidFill>
                  <a:srgbClr val="404040"/>
                </a:solidFill>
                <a:highlight>
                  <a:srgbClr val="FCFCFC"/>
                </a:highlight>
              </a:rPr>
              <a:t>analyzing scientific literature</a:t>
            </a:r>
            <a:r>
              <a:rPr lang="en" sz="1400">
                <a:solidFill>
                  <a:srgbClr val="404040"/>
                </a:solidFill>
                <a:highlight>
                  <a:srgbClr val="FCFCFC"/>
                </a:highlight>
              </a:rPr>
              <a:t> and the current state of the art, we identified that models need to be </a:t>
            </a:r>
            <a:r>
              <a:rPr b="1" lang="en" sz="1400">
                <a:solidFill>
                  <a:srgbClr val="404040"/>
                </a:solidFill>
                <a:highlight>
                  <a:srgbClr val="FCFCFC"/>
                </a:highlight>
              </a:rPr>
              <a:t>fair, explainable, robust</a:t>
            </a:r>
            <a:r>
              <a:rPr lang="en" sz="1400">
                <a:solidFill>
                  <a:srgbClr val="404040"/>
                </a:solidFill>
                <a:highlight>
                  <a:srgbClr val="FCFCFC"/>
                </a:highlight>
              </a:rPr>
              <a:t> in order to be </a:t>
            </a:r>
            <a:r>
              <a:rPr b="1" lang="en" sz="1400">
                <a:solidFill>
                  <a:srgbClr val="404040"/>
                </a:solidFill>
                <a:highlight>
                  <a:srgbClr val="FCFCFC"/>
                </a:highlight>
              </a:rPr>
              <a:t>trustworthy</a:t>
            </a:r>
            <a:r>
              <a:rPr lang="en" sz="1400">
                <a:solidFill>
                  <a:srgbClr val="404040"/>
                </a:solidFill>
                <a:highlight>
                  <a:srgbClr val="FCFCFC"/>
                </a:highlight>
              </a:rPr>
              <a:t>.</a:t>
            </a:r>
            <a:endParaRPr sz="1400">
              <a:solidFill>
                <a:srgbClr val="404040"/>
              </a:solidFill>
              <a:highlight>
                <a:srgbClr val="FCFCFC"/>
              </a:highlight>
            </a:endParaRPr>
          </a:p>
          <a:p>
            <a:pPr indent="0" lvl="0" marL="0" rtl="0" algn="l">
              <a:spcBef>
                <a:spcPts val="0"/>
              </a:spcBef>
              <a:spcAft>
                <a:spcPts val="0"/>
              </a:spcAft>
              <a:buSzPts val="1400"/>
              <a:buNone/>
            </a:pPr>
            <a:r>
              <a:t/>
            </a:r>
            <a:endParaRPr sz="1400">
              <a:solidFill>
                <a:srgbClr val="404040"/>
              </a:solidFill>
              <a:highlight>
                <a:srgbClr val="FCFCFC"/>
              </a:highlight>
            </a:endParaRPr>
          </a:p>
          <a:p>
            <a:pPr indent="0" lvl="0" marL="0" rtl="0" algn="l">
              <a:spcBef>
                <a:spcPts val="0"/>
              </a:spcBef>
              <a:spcAft>
                <a:spcPts val="0"/>
              </a:spcAft>
              <a:buClr>
                <a:schemeClr val="dk1"/>
              </a:buClr>
              <a:buSzPts val="1400"/>
              <a:buFont typeface="Arial"/>
              <a:buNone/>
            </a:pPr>
            <a:r>
              <a:rPr lang="en" sz="1400">
                <a:solidFill>
                  <a:srgbClr val="404040"/>
                </a:solidFill>
                <a:highlight>
                  <a:srgbClr val="FCFCFC"/>
                </a:highlight>
              </a:rPr>
              <a:t>Furthermore, it is essential that the </a:t>
            </a:r>
            <a:r>
              <a:rPr b="1" lang="en" sz="1400">
                <a:solidFill>
                  <a:srgbClr val="404040"/>
                </a:solidFill>
                <a:highlight>
                  <a:srgbClr val="FCFCFC"/>
                </a:highlight>
              </a:rPr>
              <a:t>model creation process</a:t>
            </a:r>
            <a:r>
              <a:rPr lang="en" sz="1400">
                <a:solidFill>
                  <a:srgbClr val="404040"/>
                </a:solidFill>
                <a:highlight>
                  <a:srgbClr val="FCFCFC"/>
                </a:highlight>
              </a:rPr>
              <a:t> is </a:t>
            </a:r>
            <a:r>
              <a:rPr b="1" lang="en" sz="1400">
                <a:solidFill>
                  <a:srgbClr val="404040"/>
                </a:solidFill>
                <a:highlight>
                  <a:srgbClr val="FCFCFC"/>
                </a:highlight>
              </a:rPr>
              <a:t>well documented</a:t>
            </a:r>
            <a:r>
              <a:rPr lang="en" sz="1400">
                <a:solidFill>
                  <a:srgbClr val="404040"/>
                </a:solidFill>
                <a:highlight>
                  <a:srgbClr val="FCFCFC"/>
                </a:highlight>
              </a:rPr>
              <a:t> and </a:t>
            </a:r>
            <a:r>
              <a:rPr b="1" lang="en" sz="1400">
                <a:solidFill>
                  <a:srgbClr val="404040"/>
                </a:solidFill>
                <a:highlight>
                  <a:srgbClr val="FCFCFC"/>
                </a:highlight>
              </a:rPr>
              <a:t>transparently communicated</a:t>
            </a:r>
            <a:r>
              <a:rPr lang="en" sz="1400">
                <a:solidFill>
                  <a:srgbClr val="404040"/>
                </a:solidFill>
                <a:highlight>
                  <a:srgbClr val="FCFCFC"/>
                </a:highlight>
              </a:rPr>
              <a:t> to downstream stakeholders.</a:t>
            </a:r>
            <a:endParaRPr sz="1400">
              <a:solidFill>
                <a:srgbClr val="404040"/>
              </a:solidFill>
              <a:highlight>
                <a:srgbClr val="FCFCFC"/>
              </a:highlight>
            </a:endParaRPr>
          </a:p>
          <a:p>
            <a:pPr indent="0" lvl="0" marL="0" rtl="0" algn="l">
              <a:spcBef>
                <a:spcPts val="0"/>
              </a:spcBef>
              <a:spcAft>
                <a:spcPts val="0"/>
              </a:spcAft>
              <a:buClr>
                <a:schemeClr val="dk1"/>
              </a:buClr>
              <a:buSzPts val="1400"/>
              <a:buFont typeface="Arial"/>
              <a:buNone/>
            </a:pPr>
            <a:r>
              <a:t/>
            </a:r>
            <a:endParaRPr sz="1400">
              <a:solidFill>
                <a:srgbClr val="404040"/>
              </a:solidFill>
              <a:highlight>
                <a:srgbClr val="FCFCFC"/>
              </a:highlight>
            </a:endParaRPr>
          </a:p>
          <a:p>
            <a:pPr indent="0" lvl="0" marL="0" rtl="0" algn="l">
              <a:lnSpc>
                <a:spcPct val="100000"/>
              </a:lnSpc>
              <a:spcBef>
                <a:spcPts val="0"/>
              </a:spcBef>
              <a:spcAft>
                <a:spcPts val="0"/>
              </a:spcAft>
              <a:buSzPts val="1400"/>
              <a:buNone/>
            </a:pPr>
            <a:r>
              <a:rPr lang="en" sz="1400">
                <a:solidFill>
                  <a:srgbClr val="404040"/>
                </a:solidFill>
                <a:highlight>
                  <a:srgbClr val="FCFCFC"/>
                </a:highlight>
              </a:rPr>
              <a:t>We call these </a:t>
            </a:r>
            <a:r>
              <a:rPr b="1" lang="en" sz="1400">
                <a:solidFill>
                  <a:srgbClr val="404040"/>
                </a:solidFill>
                <a:highlight>
                  <a:srgbClr val="FCFCFC"/>
                </a:highlight>
              </a:rPr>
              <a:t>four dimensions</a:t>
            </a:r>
            <a:r>
              <a:rPr lang="en" sz="1400">
                <a:solidFill>
                  <a:srgbClr val="404040"/>
                </a:solidFill>
                <a:highlight>
                  <a:srgbClr val="FCFCFC"/>
                </a:highlight>
              </a:rPr>
              <a:t> - the </a:t>
            </a:r>
            <a:r>
              <a:rPr b="1" lang="en" sz="1400">
                <a:solidFill>
                  <a:srgbClr val="404040"/>
                </a:solidFill>
                <a:highlight>
                  <a:srgbClr val="FCFCFC"/>
                </a:highlight>
              </a:rPr>
              <a:t>pillars of trust in AI</a:t>
            </a:r>
            <a:r>
              <a:rPr lang="en" sz="1400">
                <a:solidFill>
                  <a:srgbClr val="404040"/>
                </a:solidFill>
                <a:highlight>
                  <a:srgbClr val="FCFCFC"/>
                </a:highlight>
              </a:rPr>
              <a:t> - namely </a:t>
            </a:r>
            <a:r>
              <a:rPr b="1" lang="en" sz="1400">
                <a:solidFill>
                  <a:srgbClr val="404040"/>
                </a:solidFill>
                <a:highlight>
                  <a:srgbClr val="FCFCFC"/>
                </a:highlight>
              </a:rPr>
              <a:t>Fairness, Robustness, Explainability</a:t>
            </a:r>
            <a:r>
              <a:rPr lang="en" sz="1400">
                <a:solidFill>
                  <a:srgbClr val="404040"/>
                </a:solidFill>
                <a:highlight>
                  <a:srgbClr val="FCFCFC"/>
                </a:highlight>
              </a:rPr>
              <a:t> and </a:t>
            </a:r>
            <a:r>
              <a:rPr b="1" lang="en" sz="1400">
                <a:solidFill>
                  <a:srgbClr val="404040"/>
                </a:solidFill>
                <a:highlight>
                  <a:srgbClr val="FCFCFC"/>
                </a:highlight>
              </a:rPr>
              <a:t>Methodology</a:t>
            </a:r>
            <a:r>
              <a:rPr lang="en" sz="1400">
                <a:solidFill>
                  <a:srgbClr val="404040"/>
                </a:solidFill>
                <a:highlight>
                  <a:srgbClr val="FCFCFC"/>
                </a:highlight>
              </a:rPr>
              <a:t>.</a:t>
            </a:r>
            <a:endParaRPr sz="1400">
              <a:solidFill>
                <a:srgbClr val="404040"/>
              </a:solidFill>
              <a:highlight>
                <a:srgbClr val="FCFCFC"/>
              </a:highlight>
            </a:endParaRPr>
          </a:p>
          <a:p>
            <a:pPr indent="0" lvl="0" marL="0" rtl="0" algn="l">
              <a:lnSpc>
                <a:spcPct val="100000"/>
              </a:lnSpc>
              <a:spcBef>
                <a:spcPts val="0"/>
              </a:spcBef>
              <a:spcAft>
                <a:spcPts val="0"/>
              </a:spcAft>
              <a:buSzPts val="1400"/>
              <a:buNone/>
            </a:pPr>
            <a:r>
              <a:t/>
            </a:r>
            <a:endParaRPr sz="1000">
              <a:solidFill>
                <a:srgbClr val="404040"/>
              </a:solidFill>
              <a:highlight>
                <a:srgbClr val="FCFCFC"/>
              </a:highlight>
              <a:latin typeface="Helvetica Neue"/>
              <a:ea typeface="Helvetica Neue"/>
              <a:cs typeface="Helvetica Neue"/>
              <a:sym typeface="Helvetica Neue"/>
            </a:endParaRPr>
          </a:p>
          <a:p>
            <a:pPr indent="0" lvl="0" marL="0" rtl="0" algn="l">
              <a:lnSpc>
                <a:spcPct val="100000"/>
              </a:lnSpc>
              <a:spcBef>
                <a:spcPts val="0"/>
              </a:spcBef>
              <a:spcAft>
                <a:spcPts val="0"/>
              </a:spcAft>
              <a:buSzPts val="1400"/>
              <a:buNone/>
            </a:pPr>
            <a:r>
              <a:t/>
            </a:r>
            <a:endParaRPr sz="1000">
              <a:solidFill>
                <a:srgbClr val="404040"/>
              </a:solidFill>
              <a:highlight>
                <a:srgbClr val="FCFCFC"/>
              </a:highlight>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4d0f8aef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4d0f8ae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highlight>
                  <a:schemeClr val="lt1"/>
                </a:highlight>
              </a:rPr>
              <a:t>So this brings us to our </a:t>
            </a:r>
            <a:r>
              <a:rPr b="1" lang="en" sz="1400">
                <a:solidFill>
                  <a:srgbClr val="202124"/>
                </a:solidFill>
                <a:highlight>
                  <a:schemeClr val="lt1"/>
                </a:highlight>
              </a:rPr>
              <a:t>taxonomy</a:t>
            </a:r>
            <a:r>
              <a:rPr lang="en" sz="1400">
                <a:solidFill>
                  <a:srgbClr val="202124"/>
                </a:solidFill>
                <a:highlight>
                  <a:schemeClr val="lt1"/>
                </a:highlight>
              </a:rPr>
              <a:t>, where all </a:t>
            </a:r>
            <a:r>
              <a:rPr b="1" lang="en" sz="1400">
                <a:solidFill>
                  <a:srgbClr val="202124"/>
                </a:solidFill>
                <a:highlight>
                  <a:schemeClr val="lt1"/>
                </a:highlight>
              </a:rPr>
              <a:t>pillars and metrics</a:t>
            </a:r>
            <a:r>
              <a:rPr lang="en" sz="1400">
                <a:solidFill>
                  <a:srgbClr val="202124"/>
                </a:solidFill>
                <a:highlight>
                  <a:schemeClr val="lt1"/>
                </a:highlight>
              </a:rPr>
              <a:t> are shown in a </a:t>
            </a:r>
            <a:r>
              <a:rPr b="1" lang="en" sz="1400">
                <a:solidFill>
                  <a:srgbClr val="202124"/>
                </a:solidFill>
                <a:highlight>
                  <a:schemeClr val="lt1"/>
                </a:highlight>
              </a:rPr>
              <a:t>structured</a:t>
            </a:r>
            <a:r>
              <a:rPr lang="en" sz="1400">
                <a:solidFill>
                  <a:srgbClr val="202124"/>
                </a:solidFill>
                <a:highlight>
                  <a:schemeClr val="lt1"/>
                </a:highlight>
              </a:rPr>
              <a:t> way.</a:t>
            </a:r>
            <a:endParaRPr sz="1400">
              <a:solidFill>
                <a:srgbClr val="202124"/>
              </a:solidFill>
              <a:highlight>
                <a:schemeClr val="lt1"/>
              </a:highlight>
            </a:endParaRPr>
          </a:p>
          <a:p>
            <a:pPr indent="0" lvl="0" marL="0" rtl="0" algn="l">
              <a:spcBef>
                <a:spcPts val="0"/>
              </a:spcBef>
              <a:spcAft>
                <a:spcPts val="0"/>
              </a:spcAft>
              <a:buNone/>
            </a:pPr>
            <a:r>
              <a:t/>
            </a:r>
            <a:endParaRPr sz="1400">
              <a:solidFill>
                <a:srgbClr val="202124"/>
              </a:solidFill>
              <a:highlight>
                <a:schemeClr val="lt1"/>
              </a:highlight>
            </a:endParaRPr>
          </a:p>
          <a:p>
            <a:pPr indent="0" lvl="0" marL="0" rtl="0" algn="l">
              <a:spcBef>
                <a:spcPts val="0"/>
              </a:spcBef>
              <a:spcAft>
                <a:spcPts val="0"/>
              </a:spcAft>
              <a:buNone/>
            </a:pPr>
            <a:r>
              <a:rPr b="1" lang="en" sz="1400">
                <a:solidFill>
                  <a:srgbClr val="202124"/>
                </a:solidFill>
                <a:highlight>
                  <a:schemeClr val="lt1"/>
                </a:highlight>
              </a:rPr>
              <a:t>For every pillar</a:t>
            </a:r>
            <a:r>
              <a:rPr lang="en" sz="1400">
                <a:solidFill>
                  <a:srgbClr val="202124"/>
                </a:solidFill>
                <a:highlight>
                  <a:schemeClr val="lt1"/>
                </a:highlight>
              </a:rPr>
              <a:t> we identified the </a:t>
            </a:r>
            <a:r>
              <a:rPr b="1" lang="en" sz="1400">
                <a:solidFill>
                  <a:srgbClr val="202124"/>
                </a:solidFill>
                <a:highlight>
                  <a:schemeClr val="lt1"/>
                </a:highlight>
              </a:rPr>
              <a:t>most important metrics</a:t>
            </a:r>
            <a:r>
              <a:rPr lang="en" sz="1400">
                <a:solidFill>
                  <a:srgbClr val="202124"/>
                </a:solidFill>
                <a:highlight>
                  <a:schemeClr val="lt1"/>
                </a:highlight>
              </a:rPr>
              <a:t> from </a:t>
            </a:r>
            <a:r>
              <a:rPr b="1" lang="en" sz="1400">
                <a:solidFill>
                  <a:srgbClr val="202124"/>
                </a:solidFill>
                <a:highlight>
                  <a:schemeClr val="lt1"/>
                </a:highlight>
              </a:rPr>
              <a:t>scientific literature</a:t>
            </a:r>
            <a:r>
              <a:rPr lang="en" sz="1400">
                <a:solidFill>
                  <a:srgbClr val="202124"/>
                </a:solidFill>
                <a:highlight>
                  <a:schemeClr val="lt1"/>
                </a:highlight>
              </a:rPr>
              <a:t>.</a:t>
            </a:r>
            <a:endParaRPr sz="1400">
              <a:solidFill>
                <a:srgbClr val="202124"/>
              </a:solidFill>
              <a:highlight>
                <a:schemeClr val="lt1"/>
              </a:highlight>
            </a:endParaRPr>
          </a:p>
          <a:p>
            <a:pPr indent="0" lvl="0" marL="0" rtl="0" algn="l">
              <a:spcBef>
                <a:spcPts val="0"/>
              </a:spcBef>
              <a:spcAft>
                <a:spcPts val="0"/>
              </a:spcAft>
              <a:buNone/>
            </a:pPr>
            <a:r>
              <a:t/>
            </a:r>
            <a:endParaRPr sz="1400">
              <a:solidFill>
                <a:srgbClr val="202124"/>
              </a:solidFill>
              <a:highlight>
                <a:schemeClr val="lt1"/>
              </a:highlight>
            </a:endParaRPr>
          </a:p>
          <a:p>
            <a:pPr indent="0" lvl="0" marL="0" rtl="0" algn="l">
              <a:spcBef>
                <a:spcPts val="0"/>
              </a:spcBef>
              <a:spcAft>
                <a:spcPts val="0"/>
              </a:spcAft>
              <a:buNone/>
            </a:pPr>
            <a:r>
              <a:rPr lang="en" sz="1400">
                <a:solidFill>
                  <a:srgbClr val="202124"/>
                </a:solidFill>
                <a:highlight>
                  <a:schemeClr val="lt1"/>
                </a:highlight>
              </a:rPr>
              <a:t>Fairness is about checking if the models decisions are </a:t>
            </a:r>
            <a:r>
              <a:rPr b="1" lang="en" sz="1400">
                <a:solidFill>
                  <a:srgbClr val="202124"/>
                </a:solidFill>
                <a:highlight>
                  <a:schemeClr val="lt1"/>
                </a:highlight>
              </a:rPr>
              <a:t>i</a:t>
            </a:r>
            <a:r>
              <a:rPr b="1" lang="en" sz="1400">
                <a:solidFill>
                  <a:srgbClr val="202124"/>
                </a:solidFill>
                <a:highlight>
                  <a:schemeClr val="lt1"/>
                </a:highlight>
              </a:rPr>
              <a:t>mpartial</a:t>
            </a:r>
            <a:r>
              <a:rPr lang="en" sz="1400">
                <a:solidFill>
                  <a:srgbClr val="202124"/>
                </a:solidFill>
                <a:highlight>
                  <a:schemeClr val="lt1"/>
                </a:highlight>
              </a:rPr>
              <a:t> and </a:t>
            </a:r>
            <a:r>
              <a:rPr b="1" lang="en" sz="1400">
                <a:solidFill>
                  <a:srgbClr val="202124"/>
                </a:solidFill>
                <a:highlight>
                  <a:schemeClr val="lt1"/>
                </a:highlight>
              </a:rPr>
              <a:t>just</a:t>
            </a:r>
            <a:r>
              <a:rPr lang="en" sz="1400">
                <a:solidFill>
                  <a:srgbClr val="202124"/>
                </a:solidFill>
                <a:highlight>
                  <a:schemeClr val="lt1"/>
                </a:highlight>
              </a:rPr>
              <a:t> without </a:t>
            </a:r>
            <a:r>
              <a:rPr b="1" lang="en" sz="1400">
                <a:solidFill>
                  <a:srgbClr val="202124"/>
                </a:solidFill>
                <a:highlight>
                  <a:schemeClr val="lt1"/>
                </a:highlight>
              </a:rPr>
              <a:t>discrimination of protected groups</a:t>
            </a:r>
            <a:r>
              <a:rPr lang="en" sz="1400">
                <a:solidFill>
                  <a:srgbClr val="202124"/>
                </a:solidFill>
                <a:highlight>
                  <a:schemeClr val="lt1"/>
                </a:highlight>
              </a:rPr>
              <a:t>.</a:t>
            </a:r>
            <a:endParaRPr sz="1400">
              <a:solidFill>
                <a:srgbClr val="202124"/>
              </a:solidFill>
              <a:highlight>
                <a:schemeClr val="lt1"/>
              </a:highlight>
            </a:endParaRPr>
          </a:p>
          <a:p>
            <a:pPr indent="0" lvl="0" marL="0" rtl="0" algn="l">
              <a:spcBef>
                <a:spcPts val="0"/>
              </a:spcBef>
              <a:spcAft>
                <a:spcPts val="0"/>
              </a:spcAft>
              <a:buNone/>
            </a:pPr>
            <a:r>
              <a:t/>
            </a:r>
            <a:endParaRPr sz="14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b="1" lang="en" sz="1400">
                <a:solidFill>
                  <a:srgbClr val="202124"/>
                </a:solidFill>
                <a:highlight>
                  <a:schemeClr val="lt1"/>
                </a:highlight>
              </a:rPr>
              <a:t>Statistical parity</a:t>
            </a:r>
            <a:r>
              <a:rPr lang="en" sz="1400">
                <a:solidFill>
                  <a:srgbClr val="202124"/>
                </a:solidFill>
                <a:highlight>
                  <a:schemeClr val="lt1"/>
                </a:highlight>
              </a:rPr>
              <a:t>, </a:t>
            </a:r>
            <a:r>
              <a:rPr b="1" lang="en" sz="1400">
                <a:solidFill>
                  <a:srgbClr val="202124"/>
                </a:solidFill>
                <a:highlight>
                  <a:schemeClr val="lt1"/>
                </a:highlight>
              </a:rPr>
              <a:t>equal opportunity,</a:t>
            </a:r>
            <a:r>
              <a:rPr lang="en" sz="1400">
                <a:solidFill>
                  <a:srgbClr val="202124"/>
                </a:solidFill>
                <a:highlight>
                  <a:schemeClr val="lt1"/>
                </a:highlight>
              </a:rPr>
              <a:t> </a:t>
            </a:r>
            <a:r>
              <a:rPr b="1" lang="en" sz="1400">
                <a:solidFill>
                  <a:srgbClr val="202124"/>
                </a:solidFill>
                <a:highlight>
                  <a:schemeClr val="lt1"/>
                </a:highlight>
              </a:rPr>
              <a:t>average odds</a:t>
            </a:r>
            <a:r>
              <a:rPr lang="en" sz="1400">
                <a:solidFill>
                  <a:srgbClr val="202124"/>
                </a:solidFill>
                <a:highlight>
                  <a:schemeClr val="lt1"/>
                </a:highlight>
              </a:rPr>
              <a:t> and </a:t>
            </a:r>
            <a:r>
              <a:rPr b="1" lang="en" sz="1400">
                <a:solidFill>
                  <a:srgbClr val="202124"/>
                </a:solidFill>
                <a:highlight>
                  <a:schemeClr val="lt1"/>
                </a:highlight>
              </a:rPr>
              <a:t>disparate impact</a:t>
            </a:r>
            <a:r>
              <a:rPr lang="en" sz="1400">
                <a:solidFill>
                  <a:srgbClr val="202124"/>
                </a:solidFill>
                <a:highlight>
                  <a:schemeClr val="lt1"/>
                </a:highlight>
              </a:rPr>
              <a:t> are the most important metrics here</a:t>
            </a:r>
            <a:endParaRPr sz="1400">
              <a:solidFill>
                <a:srgbClr val="202124"/>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e4dbf43e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e4dbf43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Explainability in the </a:t>
            </a:r>
            <a:r>
              <a:rPr b="1" lang="en" sz="1400">
                <a:solidFill>
                  <a:schemeClr val="dk1"/>
                </a:solidFill>
              </a:rPr>
              <a:t>context of AI</a:t>
            </a:r>
            <a:r>
              <a:rPr lang="en" sz="1400">
                <a:solidFill>
                  <a:schemeClr val="dk1"/>
                </a:solidFill>
              </a:rPr>
              <a:t> </a:t>
            </a:r>
            <a:r>
              <a:rPr lang="en" sz="1400">
                <a:solidFill>
                  <a:schemeClr val="dk1"/>
                </a:solidFill>
              </a:rPr>
              <a:t>is concerned with understanding how a </a:t>
            </a:r>
            <a:r>
              <a:rPr b="1" lang="en" sz="1400">
                <a:solidFill>
                  <a:schemeClr val="dk1"/>
                </a:solidFill>
              </a:rPr>
              <a:t>model came to its conclusion.</a:t>
            </a:r>
            <a:endParaRPr b="1"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rPr lang="en" sz="1400">
                <a:solidFill>
                  <a:schemeClr val="dk1"/>
                </a:solidFill>
              </a:rPr>
              <a:t>In total </a:t>
            </a:r>
            <a:r>
              <a:rPr b="1" lang="en" sz="1400">
                <a:solidFill>
                  <a:schemeClr val="dk1"/>
                </a:solidFill>
              </a:rPr>
              <a:t>four explainability metrics</a:t>
            </a:r>
            <a:r>
              <a:rPr lang="en" sz="1400">
                <a:solidFill>
                  <a:schemeClr val="dk1"/>
                </a:solidFill>
              </a:rPr>
              <a:t> are considered and the </a:t>
            </a:r>
            <a:r>
              <a:rPr b="1" lang="en" sz="1400">
                <a:solidFill>
                  <a:schemeClr val="dk1"/>
                </a:solidFill>
              </a:rPr>
              <a:t>model type</a:t>
            </a:r>
            <a:r>
              <a:rPr lang="en" sz="1400"/>
              <a:t> is the most important metric as it has the strongest impact on the </a:t>
            </a:r>
            <a:r>
              <a:rPr lang="en" sz="1400">
                <a:solidFill>
                  <a:schemeClr val="dk1"/>
                </a:solidFill>
                <a:uFill>
                  <a:noFill/>
                </a:uFill>
                <a:hlinkClick r:id="rId2">
                  <a:extLst>
                    <a:ext uri="{A12FA001-AC4F-418D-AE19-62706E023703}">
                      <ahyp:hlinkClr val="tx"/>
                    </a:ext>
                  </a:extLst>
                </a:hlinkClick>
              </a:rPr>
              <a:t>functionality</a:t>
            </a:r>
            <a:r>
              <a:rPr lang="en" sz="1400"/>
              <a:t> </a:t>
            </a:r>
            <a:r>
              <a:rPr lang="en" sz="1400"/>
              <a:t>of decision making process.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For example, a </a:t>
            </a:r>
            <a:r>
              <a:rPr b="1" lang="en" sz="1400"/>
              <a:t>decison tree</a:t>
            </a:r>
            <a:r>
              <a:rPr lang="en" sz="1400"/>
              <a:t> is more explainable than a </a:t>
            </a:r>
            <a:r>
              <a:rPr b="1" lang="en" sz="1400"/>
              <a:t>deep neural network</a:t>
            </a:r>
            <a:r>
              <a:rPr lang="en" sz="1400"/>
              <a: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4d0f8ae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4d0f8a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202124"/>
                </a:solidFill>
                <a:highlight>
                  <a:schemeClr val="lt1"/>
                </a:highlight>
              </a:rPr>
              <a:t>Checking the models robustness is about </a:t>
            </a:r>
            <a:r>
              <a:rPr b="1" lang="en" sz="1400">
                <a:solidFill>
                  <a:srgbClr val="202124"/>
                </a:solidFill>
                <a:highlight>
                  <a:schemeClr val="lt1"/>
                </a:highlight>
              </a:rPr>
              <a:t>resilience against adversarial inputs</a:t>
            </a:r>
            <a:r>
              <a:rPr lang="en" sz="1400">
                <a:solidFill>
                  <a:srgbClr val="202124"/>
                </a:solidFill>
                <a:highlight>
                  <a:schemeClr val="lt1"/>
                </a:highlight>
              </a:rPr>
              <a:t> and attacks.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the </a:t>
            </a:r>
            <a:r>
              <a:rPr b="1" lang="en" sz="1400"/>
              <a:t>robustness</a:t>
            </a:r>
            <a:r>
              <a:rPr lang="en" sz="1400"/>
              <a:t> we </a:t>
            </a:r>
            <a:r>
              <a:rPr b="1" lang="en" sz="1400"/>
              <a:t>separate metrics</a:t>
            </a:r>
            <a:r>
              <a:rPr lang="en" sz="1400"/>
              <a:t> according to the </a:t>
            </a:r>
            <a:r>
              <a:rPr b="1" lang="en" sz="1400"/>
              <a:t>model type</a:t>
            </a:r>
            <a:r>
              <a:rPr lang="en" sz="1400"/>
              <a:t>.</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4d0f8ae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4d0f8a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rPr>
              <a:t>The fourth pillar is the </a:t>
            </a:r>
            <a:r>
              <a:rPr b="1" lang="en" sz="1400">
                <a:solidFill>
                  <a:schemeClr val="dk1"/>
                </a:solidFill>
              </a:rPr>
              <a:t>training methodology</a:t>
            </a:r>
            <a:r>
              <a:rPr lang="en" sz="1400">
                <a:solidFill>
                  <a:schemeClr val="dk1"/>
                </a:solidFill>
              </a:rPr>
              <a:t>.</a:t>
            </a:r>
            <a:endParaRPr sz="1400">
              <a:solidFill>
                <a:schemeClr val="dk1"/>
              </a:solidFill>
            </a:endParaRPr>
          </a:p>
          <a:p>
            <a:pPr indent="0" lvl="0" marL="0" rtl="0" algn="l">
              <a:spcBef>
                <a:spcPts val="6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rgbClr val="202124"/>
                </a:solidFill>
                <a:highlight>
                  <a:schemeClr val="lt1"/>
                </a:highlight>
              </a:rPr>
              <a:t>It is assesses the </a:t>
            </a:r>
            <a:r>
              <a:rPr b="1" lang="en" sz="1400">
                <a:solidFill>
                  <a:srgbClr val="202124"/>
                </a:solidFill>
                <a:highlight>
                  <a:schemeClr val="lt1"/>
                </a:highlight>
              </a:rPr>
              <a:t>training pipeline</a:t>
            </a:r>
            <a:r>
              <a:rPr lang="en" sz="1400">
                <a:solidFill>
                  <a:srgbClr val="202124"/>
                </a:solidFill>
                <a:highlight>
                  <a:schemeClr val="lt1"/>
                </a:highlight>
              </a:rPr>
              <a:t>, whether the </a:t>
            </a:r>
            <a:r>
              <a:rPr b="1" lang="en" sz="1400">
                <a:solidFill>
                  <a:srgbClr val="202124"/>
                </a:solidFill>
                <a:highlight>
                  <a:schemeClr val="lt1"/>
                </a:highlight>
              </a:rPr>
              <a:t>best practices</a:t>
            </a:r>
            <a:r>
              <a:rPr lang="en" sz="1400">
                <a:solidFill>
                  <a:srgbClr val="202124"/>
                </a:solidFill>
                <a:highlight>
                  <a:schemeClr val="lt1"/>
                </a:highlight>
              </a:rPr>
              <a:t> were followed and if the </a:t>
            </a:r>
            <a:r>
              <a:rPr b="1" lang="en" sz="1400">
                <a:solidFill>
                  <a:srgbClr val="202124"/>
                </a:solidFill>
                <a:highlight>
                  <a:schemeClr val="lt1"/>
                </a:highlight>
              </a:rPr>
              <a:t>training process was documented accordingly</a:t>
            </a:r>
            <a:r>
              <a:rPr lang="en" sz="1400">
                <a:solidFill>
                  <a:srgbClr val="202124"/>
                </a:solidFill>
                <a:highlight>
                  <a:schemeClr val="lt1"/>
                </a:highlight>
              </a:rPr>
              <a:t>.</a:t>
            </a:r>
            <a:endParaRPr sz="1400">
              <a:solidFill>
                <a:srgbClr val="202124"/>
              </a:solidFill>
              <a:highlight>
                <a:schemeClr val="lt1"/>
              </a:highlight>
            </a:endParaRPr>
          </a:p>
          <a:p>
            <a:pPr indent="0" lvl="0" marL="0" rtl="0" algn="l">
              <a:spcBef>
                <a:spcPts val="0"/>
              </a:spcBef>
              <a:spcAft>
                <a:spcPts val="0"/>
              </a:spcAft>
              <a:buNone/>
            </a:pPr>
            <a:r>
              <a:t/>
            </a:r>
            <a:endParaRPr sz="1400">
              <a:solidFill>
                <a:srgbClr val="202124"/>
              </a:solidFill>
              <a:highlight>
                <a:schemeClr val="lt1"/>
              </a:highlight>
            </a:endParaRPr>
          </a:p>
          <a:p>
            <a:pPr indent="0" lvl="0" marL="0" rtl="0" algn="l">
              <a:spcBef>
                <a:spcPts val="0"/>
              </a:spcBef>
              <a:spcAft>
                <a:spcPts val="0"/>
              </a:spcAft>
              <a:buNone/>
            </a:pPr>
            <a:r>
              <a:rPr lang="en" sz="1400">
                <a:solidFill>
                  <a:srgbClr val="202124"/>
                </a:solidFill>
                <a:highlight>
                  <a:schemeClr val="lt1"/>
                </a:highlight>
              </a:rPr>
              <a:t>It considers for example if </a:t>
            </a:r>
            <a:r>
              <a:rPr b="1" lang="en" sz="1400">
                <a:solidFill>
                  <a:srgbClr val="202124"/>
                </a:solidFill>
                <a:highlight>
                  <a:schemeClr val="lt1"/>
                </a:highlight>
              </a:rPr>
              <a:t>regularization</a:t>
            </a:r>
            <a:r>
              <a:rPr lang="en" sz="1400">
                <a:solidFill>
                  <a:srgbClr val="202124"/>
                </a:solidFill>
                <a:highlight>
                  <a:schemeClr val="lt1"/>
                </a:highlight>
              </a:rPr>
              <a:t> and </a:t>
            </a:r>
            <a:r>
              <a:rPr b="1" lang="en" sz="1400">
                <a:solidFill>
                  <a:srgbClr val="202124"/>
                </a:solidFill>
                <a:highlight>
                  <a:schemeClr val="lt1"/>
                </a:highlight>
              </a:rPr>
              <a:t>normalization</a:t>
            </a:r>
            <a:r>
              <a:rPr lang="en" sz="1400">
                <a:solidFill>
                  <a:srgbClr val="202124"/>
                </a:solidFill>
                <a:highlight>
                  <a:schemeClr val="lt1"/>
                </a:highlight>
              </a:rPr>
              <a:t> was used.</a:t>
            </a:r>
            <a:endParaRPr sz="1400">
              <a:solidFill>
                <a:srgbClr val="202124"/>
              </a:solidFill>
              <a:highlight>
                <a:schemeClr val="lt1"/>
              </a:highlight>
            </a:endParaRPr>
          </a:p>
          <a:p>
            <a:pPr indent="0" lvl="0" marL="0" rtl="0" algn="l">
              <a:spcBef>
                <a:spcPts val="0"/>
              </a:spcBef>
              <a:spcAft>
                <a:spcPts val="0"/>
              </a:spcAft>
              <a:buNone/>
            </a:pPr>
            <a:r>
              <a:t/>
            </a:r>
            <a:endParaRPr sz="1400">
              <a:solidFill>
                <a:srgbClr val="202124"/>
              </a:solidFill>
              <a:highlight>
                <a:schemeClr val="lt1"/>
              </a:highlight>
            </a:endParaRPr>
          </a:p>
          <a:p>
            <a:pPr indent="0" lvl="0" marL="0" rtl="0" algn="l">
              <a:spcBef>
                <a:spcPts val="0"/>
              </a:spcBef>
              <a:spcAft>
                <a:spcPts val="0"/>
              </a:spcAft>
              <a:buNone/>
            </a:pPr>
            <a:r>
              <a:rPr lang="en" sz="1400">
                <a:solidFill>
                  <a:srgbClr val="202124"/>
                </a:solidFill>
                <a:highlight>
                  <a:schemeClr val="lt1"/>
                </a:highlight>
              </a:rPr>
              <a:t>This is now our </a:t>
            </a:r>
            <a:r>
              <a:rPr b="1" lang="en" sz="1400">
                <a:solidFill>
                  <a:srgbClr val="202124"/>
                </a:solidFill>
                <a:highlight>
                  <a:schemeClr val="lt1"/>
                </a:highlight>
              </a:rPr>
              <a:t>full taxonomy showing all pillars and metrics</a:t>
            </a:r>
            <a:r>
              <a:rPr lang="en" sz="1400">
                <a:solidFill>
                  <a:srgbClr val="202124"/>
                </a:solidFill>
                <a:highlight>
                  <a:schemeClr val="lt1"/>
                </a:highlight>
              </a:rPr>
              <a:t> </a:t>
            </a:r>
            <a:r>
              <a:rPr b="1" lang="en" sz="1400">
                <a:solidFill>
                  <a:srgbClr val="202124"/>
                </a:solidFill>
                <a:highlight>
                  <a:schemeClr val="lt1"/>
                </a:highlight>
              </a:rPr>
              <a:t>we consider</a:t>
            </a:r>
            <a:r>
              <a:rPr lang="en" sz="1400">
                <a:solidFill>
                  <a:srgbClr val="202124"/>
                </a:solidFill>
                <a:highlight>
                  <a:schemeClr val="lt1"/>
                </a:highlight>
              </a:rPr>
              <a:t>.</a:t>
            </a:r>
            <a:endParaRPr sz="1400">
              <a:solidFill>
                <a:srgbClr val="202124"/>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4d0f8aef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4d0f8ae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Every metric takes four artefacts as input.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solidFill>
                  <a:schemeClr val="dk1"/>
                </a:solidFill>
              </a:rPr>
              <a:t>T</a:t>
            </a:r>
            <a:r>
              <a:rPr lang="en" sz="1400">
                <a:solidFill>
                  <a:schemeClr val="dk1"/>
                </a:solidFill>
              </a:rPr>
              <a:t>he model, the training and test data and a factsheet serve as input to every individual metric.</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factsheet contains the most important information about the model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(for example the name of the target column that you want to predict)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cxnSp>
        <p:nvCxnSpPr>
          <p:cNvPr id="64" name="Google Shape;64;p11"/>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11"/>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3"/>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6" name="Google Shape;16;p3"/>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17" name="Google Shape;17;p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3"/>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4"/>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4"/>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8" name="Shape 28"/>
        <p:cNvGrpSpPr/>
        <p:nvPr/>
      </p:nvGrpSpPr>
      <p:grpSpPr>
        <a:xfrm>
          <a:off x="0" y="0"/>
          <a:ext cx="0" cy="0"/>
          <a:chOff x="0" y="0"/>
          <a:chExt cx="0" cy="0"/>
        </a:xfrm>
      </p:grpSpPr>
      <p:sp>
        <p:nvSpPr>
          <p:cNvPr id="29" name="Google Shape;29;p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30" name="Google Shape;30;p5"/>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31" name="Google Shape;31;p5"/>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33" name="Google Shape;33;p5"/>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34" name="Google Shape;34;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35" name="Shape 35"/>
        <p:cNvGrpSpPr/>
        <p:nvPr/>
      </p:nvGrpSpPr>
      <p:grpSpPr>
        <a:xfrm>
          <a:off x="0" y="0"/>
          <a:ext cx="0" cy="0"/>
          <a:chOff x="0" y="0"/>
          <a:chExt cx="0" cy="0"/>
        </a:xfrm>
      </p:grpSpPr>
      <p:sp>
        <p:nvSpPr>
          <p:cNvPr id="36" name="Google Shape;36;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39" name="Google Shape;39;p7"/>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0" name="Google Shape;40;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7"/>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2" name="Google Shape;42;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 name="Shape 43"/>
        <p:cNvGrpSpPr/>
        <p:nvPr/>
      </p:nvGrpSpPr>
      <p:grpSpPr>
        <a:xfrm>
          <a:off x="0" y="0"/>
          <a:ext cx="0" cy="0"/>
          <a:chOff x="0" y="0"/>
          <a:chExt cx="0" cy="0"/>
        </a:xfrm>
      </p:grpSpPr>
      <p:sp>
        <p:nvSpPr>
          <p:cNvPr id="44" name="Google Shape;44;p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45" name="Google Shape;45;p8"/>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46" name="Google Shape;46;p8"/>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8"/>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8" name="Google Shape;48;p8"/>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9"/>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1" name="Google Shape;51;p9"/>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2" name="Google Shape;52;p9"/>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3" name="Google Shape;53;p9"/>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4" name="Google Shape;54;p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9"/>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7" name="Google Shape;57;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60" name="Google Shape;60;p10"/>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10"/>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csg.uzh.ch/trusted-a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idx="4294967295" type="body"/>
          </p:nvPr>
        </p:nvSpPr>
        <p:spPr>
          <a:xfrm>
            <a:off x="6212025" y="3301400"/>
            <a:ext cx="2005500" cy="160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1700">
                <a:highlight>
                  <a:schemeClr val="lt1"/>
                </a:highlight>
              </a:rPr>
              <a:t>Agenda</a:t>
            </a:r>
            <a:endParaRPr b="1" sz="1700">
              <a:highlight>
                <a:schemeClr val="lt1"/>
              </a:highlight>
            </a:endParaRPr>
          </a:p>
          <a:p>
            <a:pPr indent="-304800" lvl="0" marL="457200" rtl="0" algn="l">
              <a:lnSpc>
                <a:spcPct val="100000"/>
              </a:lnSpc>
              <a:spcBef>
                <a:spcPts val="600"/>
              </a:spcBef>
              <a:spcAft>
                <a:spcPts val="0"/>
              </a:spcAft>
              <a:buSzPts val="1200"/>
              <a:buChar char="●"/>
            </a:pPr>
            <a:r>
              <a:rPr lang="en" sz="1200"/>
              <a:t>Motivation</a:t>
            </a:r>
            <a:endParaRPr sz="1200"/>
          </a:p>
          <a:p>
            <a:pPr indent="-304800" lvl="0" marL="457200" rtl="0" algn="l">
              <a:lnSpc>
                <a:spcPct val="100000"/>
              </a:lnSpc>
              <a:spcBef>
                <a:spcPts val="0"/>
              </a:spcBef>
              <a:spcAft>
                <a:spcPts val="0"/>
              </a:spcAft>
              <a:buSzPts val="1200"/>
              <a:buChar char="●"/>
            </a:pPr>
            <a:r>
              <a:rPr lang="en" sz="1200"/>
              <a:t>Taxonomy</a:t>
            </a:r>
            <a:endParaRPr sz="1200"/>
          </a:p>
          <a:p>
            <a:pPr indent="-304800" lvl="0" marL="457200" rtl="0" algn="l">
              <a:spcBef>
                <a:spcPts val="0"/>
              </a:spcBef>
              <a:spcAft>
                <a:spcPts val="0"/>
              </a:spcAft>
              <a:buSzPts val="1200"/>
              <a:buChar char="●"/>
            </a:pPr>
            <a:r>
              <a:rPr lang="en" sz="1200"/>
              <a:t>Trusted AI Algorithm</a:t>
            </a:r>
            <a:endParaRPr sz="1200"/>
          </a:p>
          <a:p>
            <a:pPr indent="-304800" lvl="0" marL="457200" rtl="0" algn="l">
              <a:lnSpc>
                <a:spcPct val="100000"/>
              </a:lnSpc>
              <a:spcBef>
                <a:spcPts val="0"/>
              </a:spcBef>
              <a:spcAft>
                <a:spcPts val="0"/>
              </a:spcAft>
              <a:buSzPts val="1200"/>
              <a:buChar char="●"/>
            </a:pPr>
            <a:r>
              <a:rPr lang="en" sz="1200"/>
              <a:t>Validation Scenarios</a:t>
            </a:r>
            <a:endParaRPr sz="1200"/>
          </a:p>
          <a:p>
            <a:pPr indent="-304800" lvl="0" marL="457200" rtl="0" algn="l">
              <a:lnSpc>
                <a:spcPct val="100000"/>
              </a:lnSpc>
              <a:spcBef>
                <a:spcPts val="0"/>
              </a:spcBef>
              <a:spcAft>
                <a:spcPts val="0"/>
              </a:spcAft>
              <a:buSzPts val="1200"/>
              <a:buChar char="●"/>
            </a:pPr>
            <a:r>
              <a:rPr lang="en" sz="1200"/>
              <a:t>Demo</a:t>
            </a:r>
            <a:endParaRPr sz="1200"/>
          </a:p>
        </p:txBody>
      </p:sp>
      <p:sp>
        <p:nvSpPr>
          <p:cNvPr id="72" name="Google Shape;72;p12"/>
          <p:cNvSpPr txBox="1"/>
          <p:nvPr>
            <p:ph type="ctrTitle"/>
          </p:nvPr>
        </p:nvSpPr>
        <p:spPr>
          <a:xfrm>
            <a:off x="996625" y="917225"/>
            <a:ext cx="7101300" cy="2246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t/>
            </a:r>
            <a:endParaRPr b="0" sz="1800"/>
          </a:p>
          <a:p>
            <a:pPr indent="0" lvl="0" marL="0" rtl="0" algn="l">
              <a:spcBef>
                <a:spcPts val="0"/>
              </a:spcBef>
              <a:spcAft>
                <a:spcPts val="0"/>
              </a:spcAft>
              <a:buClr>
                <a:schemeClr val="dk1"/>
              </a:buClr>
              <a:buSzPts val="3600"/>
              <a:buFont typeface="Arial"/>
              <a:buNone/>
            </a:pPr>
            <a:r>
              <a:t/>
            </a:r>
            <a:endParaRPr b="0" sz="1800"/>
          </a:p>
          <a:p>
            <a:pPr indent="0" lvl="0" marL="0" rtl="0" algn="l">
              <a:spcBef>
                <a:spcPts val="0"/>
              </a:spcBef>
              <a:spcAft>
                <a:spcPts val="0"/>
              </a:spcAft>
              <a:buClr>
                <a:schemeClr val="dk1"/>
              </a:buClr>
              <a:buSzPts val="1400"/>
              <a:buFont typeface="Arial"/>
              <a:buNone/>
            </a:pPr>
            <a:r>
              <a:rPr lang="en" sz="2400"/>
              <a:t>Quantifying the Trustworthiness Level of Artificial Intelligence Models and Decisions</a:t>
            </a:r>
            <a:endParaRPr sz="4800"/>
          </a:p>
          <a:p>
            <a:pPr indent="0" lvl="0" marL="0" rtl="0" algn="l">
              <a:lnSpc>
                <a:spcPct val="100000"/>
              </a:lnSpc>
              <a:spcBef>
                <a:spcPts val="0"/>
              </a:spcBef>
              <a:spcAft>
                <a:spcPts val="0"/>
              </a:spcAft>
              <a:buSzPts val="3600"/>
              <a:buNone/>
            </a:pPr>
            <a:r>
              <a:t/>
            </a:r>
            <a:endParaRPr b="0" sz="2000"/>
          </a:p>
          <a:p>
            <a:pPr indent="0" lvl="0" marL="0" rtl="0" algn="l">
              <a:lnSpc>
                <a:spcPct val="100000"/>
              </a:lnSpc>
              <a:spcBef>
                <a:spcPts val="0"/>
              </a:spcBef>
              <a:spcAft>
                <a:spcPts val="0"/>
              </a:spcAft>
              <a:buSzPts val="3600"/>
              <a:buNone/>
            </a:pPr>
            <a:r>
              <a:t/>
            </a:r>
            <a:endParaRPr b="0" i="1" sz="1400"/>
          </a:p>
        </p:txBody>
      </p:sp>
      <p:pic>
        <p:nvPicPr>
          <p:cNvPr id="73" name="Google Shape;73;p12"/>
          <p:cNvPicPr preferRelativeResize="0"/>
          <p:nvPr/>
        </p:nvPicPr>
        <p:blipFill rotWithShape="1">
          <a:blip r:embed="rId3">
            <a:alphaModFix/>
          </a:blip>
          <a:srcRect b="0" l="0" r="0" t="0"/>
          <a:stretch/>
        </p:blipFill>
        <p:spPr>
          <a:xfrm>
            <a:off x="1206050" y="3497450"/>
            <a:ext cx="395200" cy="39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Trusted AI Algorithm Design</a:t>
            </a:r>
            <a:endParaRPr/>
          </a:p>
        </p:txBody>
      </p:sp>
      <p:sp>
        <p:nvSpPr>
          <p:cNvPr id="160" name="Google Shape;160;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1"/>
          <p:cNvPicPr preferRelativeResize="0"/>
          <p:nvPr/>
        </p:nvPicPr>
        <p:blipFill rotWithShape="1">
          <a:blip r:embed="rId3">
            <a:alphaModFix/>
          </a:blip>
          <a:srcRect b="25600" l="0" r="92686" t="0"/>
          <a:stretch/>
        </p:blipFill>
        <p:spPr>
          <a:xfrm>
            <a:off x="597525" y="2253225"/>
            <a:ext cx="613774" cy="1800650"/>
          </a:xfrm>
          <a:prstGeom prst="rect">
            <a:avLst/>
          </a:prstGeom>
          <a:noFill/>
          <a:ln>
            <a:noFill/>
          </a:ln>
        </p:spPr>
      </p:pic>
      <p:sp>
        <p:nvSpPr>
          <p:cNvPr id="162" name="Google Shape;162;p21"/>
          <p:cNvSpPr txBox="1"/>
          <p:nvPr/>
        </p:nvSpPr>
        <p:spPr>
          <a:xfrm>
            <a:off x="0" y="1803375"/>
            <a:ext cx="3681900" cy="61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Pillar Specific Metrics</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Trusted AI Algorithm </a:t>
            </a:r>
            <a:r>
              <a:rPr lang="en"/>
              <a:t>Design</a:t>
            </a:r>
            <a:endParaRPr/>
          </a:p>
        </p:txBody>
      </p:sp>
      <p:sp>
        <p:nvSpPr>
          <p:cNvPr id="168" name="Google Shape;168;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2"/>
          <p:cNvPicPr preferRelativeResize="0"/>
          <p:nvPr/>
        </p:nvPicPr>
        <p:blipFill rotWithShape="1">
          <a:blip r:embed="rId3">
            <a:alphaModFix/>
          </a:blip>
          <a:srcRect b="0" l="0" r="75752" t="0"/>
          <a:stretch/>
        </p:blipFill>
        <p:spPr>
          <a:xfrm>
            <a:off x="597525" y="2253225"/>
            <a:ext cx="2034899" cy="2420250"/>
          </a:xfrm>
          <a:prstGeom prst="rect">
            <a:avLst/>
          </a:prstGeom>
          <a:noFill/>
          <a:ln>
            <a:noFill/>
          </a:ln>
        </p:spPr>
      </p:pic>
      <p:sp>
        <p:nvSpPr>
          <p:cNvPr id="170" name="Google Shape;170;p22"/>
          <p:cNvSpPr txBox="1"/>
          <p:nvPr/>
        </p:nvSpPr>
        <p:spPr>
          <a:xfrm>
            <a:off x="1731175" y="1637625"/>
            <a:ext cx="166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Metric Scores between 1-5</a:t>
            </a:r>
            <a:endParaRPr>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Trusted AI Algorithm </a:t>
            </a:r>
            <a:r>
              <a:rPr lang="en"/>
              <a:t>Design</a:t>
            </a:r>
            <a:endParaRPr/>
          </a:p>
        </p:txBody>
      </p:sp>
      <p:sp>
        <p:nvSpPr>
          <p:cNvPr id="176" name="Google Shape;176;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3"/>
          <p:cNvPicPr preferRelativeResize="0"/>
          <p:nvPr/>
        </p:nvPicPr>
        <p:blipFill rotWithShape="1">
          <a:blip r:embed="rId3">
            <a:alphaModFix/>
          </a:blip>
          <a:srcRect b="0" l="0" r="39382" t="0"/>
          <a:stretch/>
        </p:blipFill>
        <p:spPr>
          <a:xfrm>
            <a:off x="597525" y="2253225"/>
            <a:ext cx="5087101" cy="2420250"/>
          </a:xfrm>
          <a:prstGeom prst="rect">
            <a:avLst/>
          </a:prstGeom>
          <a:noFill/>
          <a:ln>
            <a:noFill/>
          </a:ln>
        </p:spPr>
      </p:pic>
      <p:sp>
        <p:nvSpPr>
          <p:cNvPr id="178" name="Google Shape;178;p23"/>
          <p:cNvSpPr txBox="1"/>
          <p:nvPr/>
        </p:nvSpPr>
        <p:spPr>
          <a:xfrm>
            <a:off x="3394525" y="1637625"/>
            <a:ext cx="166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Aggregate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Metric Scores</a:t>
            </a:r>
            <a:endParaRPr>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Trusted AI Algorithm </a:t>
            </a:r>
            <a:r>
              <a:rPr lang="en"/>
              <a:t>Design</a:t>
            </a:r>
            <a:endParaRPr/>
          </a:p>
        </p:txBody>
      </p:sp>
      <p:sp>
        <p:nvSpPr>
          <p:cNvPr id="184" name="Google Shape;184;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4"/>
          <p:cNvPicPr preferRelativeResize="0"/>
          <p:nvPr/>
        </p:nvPicPr>
        <p:blipFill>
          <a:blip r:embed="rId3">
            <a:alphaModFix/>
          </a:blip>
          <a:stretch>
            <a:fillRect/>
          </a:stretch>
        </p:blipFill>
        <p:spPr>
          <a:xfrm>
            <a:off x="597525" y="2253225"/>
            <a:ext cx="8392401" cy="2420250"/>
          </a:xfrm>
          <a:prstGeom prst="rect">
            <a:avLst/>
          </a:prstGeom>
          <a:noFill/>
          <a:ln>
            <a:noFill/>
          </a:ln>
        </p:spPr>
      </p:pic>
      <p:sp>
        <p:nvSpPr>
          <p:cNvPr id="186" name="Google Shape;186;p24"/>
          <p:cNvSpPr txBox="1"/>
          <p:nvPr/>
        </p:nvSpPr>
        <p:spPr>
          <a:xfrm>
            <a:off x="6632425" y="1637625"/>
            <a:ext cx="166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Aggregate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Pillar Scores</a:t>
            </a:r>
            <a:endParaRPr>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2" name="Google Shape;192;p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Validation Scenario 1</a:t>
            </a:r>
            <a:endParaRPr/>
          </a:p>
        </p:txBody>
      </p:sp>
      <p:sp>
        <p:nvSpPr>
          <p:cNvPr id="193" name="Google Shape;193;p25"/>
          <p:cNvSpPr txBox="1"/>
          <p:nvPr>
            <p:ph idx="1" type="body"/>
          </p:nvPr>
        </p:nvSpPr>
        <p:spPr>
          <a:xfrm>
            <a:off x="2295650" y="1616475"/>
            <a:ext cx="4627500" cy="14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2000"/>
              <a:t>IoT Attack Classification:</a:t>
            </a:r>
            <a:endParaRPr b="1" sz="2000"/>
          </a:p>
          <a:p>
            <a:pPr indent="-355600" lvl="0" marL="457200" rtl="0" algn="l">
              <a:lnSpc>
                <a:spcPct val="100000"/>
              </a:lnSpc>
              <a:spcBef>
                <a:spcPts val="600"/>
              </a:spcBef>
              <a:spcAft>
                <a:spcPts val="0"/>
              </a:spcAft>
              <a:buSzPts val="2000"/>
              <a:buChar char="-"/>
            </a:pPr>
            <a:r>
              <a:rPr lang="en" sz="2000"/>
              <a:t>Multiple client devices</a:t>
            </a:r>
            <a:endParaRPr sz="2000"/>
          </a:p>
          <a:p>
            <a:pPr indent="-355600" lvl="0" marL="457200" rtl="0" algn="l">
              <a:lnSpc>
                <a:spcPct val="100000"/>
              </a:lnSpc>
              <a:spcBef>
                <a:spcPts val="0"/>
              </a:spcBef>
              <a:spcAft>
                <a:spcPts val="0"/>
              </a:spcAft>
              <a:buSzPts val="2000"/>
              <a:buChar char="-"/>
            </a:pPr>
            <a:r>
              <a:rPr lang="en" sz="2000"/>
              <a:t>Collecting status information</a:t>
            </a:r>
            <a:endParaRPr sz="2000"/>
          </a:p>
          <a:p>
            <a:pPr indent="-355600" lvl="0" marL="457200" rtl="0" algn="l">
              <a:lnSpc>
                <a:spcPct val="100000"/>
              </a:lnSpc>
              <a:spcBef>
                <a:spcPts val="0"/>
              </a:spcBef>
              <a:spcAft>
                <a:spcPts val="0"/>
              </a:spcAft>
              <a:buSzPts val="2000"/>
              <a:buChar char="-"/>
            </a:pPr>
            <a:r>
              <a:rPr lang="en" sz="2000"/>
              <a:t>Classify if device is subject to attack</a:t>
            </a:r>
            <a:endParaRPr sz="2000"/>
          </a:p>
          <a:p>
            <a:pPr indent="-355600" lvl="0" marL="457200" rtl="0" algn="l">
              <a:lnSpc>
                <a:spcPct val="100000"/>
              </a:lnSpc>
              <a:spcBef>
                <a:spcPts val="0"/>
              </a:spcBef>
              <a:spcAft>
                <a:spcPts val="0"/>
              </a:spcAft>
              <a:buSzPts val="2000"/>
              <a:buChar char="-"/>
            </a:pPr>
            <a:r>
              <a:rPr lang="en" sz="2000"/>
              <a:t>Classify the type of attack</a:t>
            </a:r>
            <a:endParaRPr sz="2000"/>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a:p>
            <a:pPr indent="0" lvl="0" marL="45720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rPr lang="en"/>
              <a:t> </a:t>
            </a:r>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pic>
        <p:nvPicPr>
          <p:cNvPr id="194" name="Google Shape;194;p25"/>
          <p:cNvPicPr preferRelativeResize="0"/>
          <p:nvPr/>
        </p:nvPicPr>
        <p:blipFill rotWithShape="1">
          <a:blip r:embed="rId3">
            <a:alphaModFix/>
          </a:blip>
          <a:srcRect b="0" l="0" r="0" t="0"/>
          <a:stretch/>
        </p:blipFill>
        <p:spPr>
          <a:xfrm>
            <a:off x="924050" y="1619250"/>
            <a:ext cx="914400" cy="914400"/>
          </a:xfrm>
          <a:prstGeom prst="rect">
            <a:avLst/>
          </a:prstGeom>
          <a:noFill/>
          <a:ln>
            <a:noFill/>
          </a:ln>
        </p:spPr>
      </p:pic>
      <p:grpSp>
        <p:nvGrpSpPr>
          <p:cNvPr id="195" name="Google Shape;195;p25"/>
          <p:cNvGrpSpPr/>
          <p:nvPr/>
        </p:nvGrpSpPr>
        <p:grpSpPr>
          <a:xfrm>
            <a:off x="-16325" y="2383875"/>
            <a:ext cx="2913375" cy="2116800"/>
            <a:chOff x="-16325" y="2383875"/>
            <a:chExt cx="2913375" cy="2116800"/>
          </a:xfrm>
        </p:grpSpPr>
        <p:sp>
          <p:nvSpPr>
            <p:cNvPr id="196" name="Google Shape;196;p25"/>
            <p:cNvSpPr txBox="1"/>
            <p:nvPr/>
          </p:nvSpPr>
          <p:spPr>
            <a:xfrm>
              <a:off x="-16325" y="3885075"/>
              <a:ext cx="137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Not under attack</a:t>
              </a:r>
              <a:endParaRPr b="0" i="0" sz="1400" u="none" cap="none" strike="noStrike">
                <a:solidFill>
                  <a:srgbClr val="000000"/>
                </a:solidFill>
                <a:latin typeface="Quattrocento Sans"/>
                <a:ea typeface="Quattrocento Sans"/>
                <a:cs typeface="Quattrocento Sans"/>
                <a:sym typeface="Quattrocento Sans"/>
              </a:endParaRPr>
            </a:p>
          </p:txBody>
        </p:sp>
        <p:cxnSp>
          <p:nvCxnSpPr>
            <p:cNvPr id="197" name="Google Shape;197;p25"/>
            <p:cNvCxnSpPr/>
            <p:nvPr/>
          </p:nvCxnSpPr>
          <p:spPr>
            <a:xfrm flipH="1">
              <a:off x="628500" y="2383875"/>
              <a:ext cx="754500" cy="1577400"/>
            </a:xfrm>
            <a:prstGeom prst="straightConnector1">
              <a:avLst/>
            </a:prstGeom>
            <a:noFill/>
            <a:ln cap="flat" cmpd="sng" w="9525">
              <a:solidFill>
                <a:schemeClr val="dk2"/>
              </a:solidFill>
              <a:prstDash val="solid"/>
              <a:round/>
              <a:headEnd len="sm" w="sm" type="none"/>
              <a:tailEnd len="med" w="med" type="triangle"/>
            </a:ln>
          </p:spPr>
        </p:cxnSp>
        <p:cxnSp>
          <p:nvCxnSpPr>
            <p:cNvPr id="198" name="Google Shape;198;p25"/>
            <p:cNvCxnSpPr/>
            <p:nvPr/>
          </p:nvCxnSpPr>
          <p:spPr>
            <a:xfrm>
              <a:off x="1383000" y="2383875"/>
              <a:ext cx="754500" cy="1577400"/>
            </a:xfrm>
            <a:prstGeom prst="straightConnector1">
              <a:avLst/>
            </a:prstGeom>
            <a:noFill/>
            <a:ln cap="flat" cmpd="sng" w="9525">
              <a:solidFill>
                <a:schemeClr val="dk2"/>
              </a:solidFill>
              <a:prstDash val="solid"/>
              <a:round/>
              <a:headEnd len="sm" w="sm" type="none"/>
              <a:tailEnd len="med" w="med" type="triangle"/>
            </a:ln>
          </p:spPr>
        </p:cxnSp>
        <p:sp>
          <p:nvSpPr>
            <p:cNvPr id="199" name="Google Shape;199;p25"/>
            <p:cNvSpPr txBox="1"/>
            <p:nvPr/>
          </p:nvSpPr>
          <p:spPr>
            <a:xfrm>
              <a:off x="1982650" y="3885075"/>
              <a:ext cx="914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Under</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attack</a:t>
              </a:r>
              <a:endParaRPr b="0" i="0" sz="1400" u="none" cap="none" strike="noStrike">
                <a:solidFill>
                  <a:srgbClr val="000000"/>
                </a:solidFill>
                <a:latin typeface="Quattrocento Sans"/>
                <a:ea typeface="Quattrocento Sans"/>
                <a:cs typeface="Quattrocento Sans"/>
                <a:sym typeface="Quattrocento Sans"/>
              </a:endParaRPr>
            </a:p>
          </p:txBody>
        </p:sp>
      </p:grpSp>
      <p:cxnSp>
        <p:nvCxnSpPr>
          <p:cNvPr id="200" name="Google Shape;200;p25"/>
          <p:cNvCxnSpPr/>
          <p:nvPr/>
        </p:nvCxnSpPr>
        <p:spPr>
          <a:xfrm>
            <a:off x="-9316825" y="-1174900"/>
            <a:ext cx="1200300" cy="240000"/>
          </a:xfrm>
          <a:prstGeom prst="straightConnector1">
            <a:avLst/>
          </a:prstGeom>
          <a:noFill/>
          <a:ln cap="flat" cmpd="sng" w="9525">
            <a:solidFill>
              <a:schemeClr val="dk2"/>
            </a:solidFill>
            <a:prstDash val="solid"/>
            <a:round/>
            <a:headEnd len="sm" w="sm" type="none"/>
            <a:tailEnd len="med" w="med" type="triangle"/>
          </a:ln>
        </p:spPr>
      </p:cxnSp>
      <p:grpSp>
        <p:nvGrpSpPr>
          <p:cNvPr id="201" name="Google Shape;201;p25"/>
          <p:cNvGrpSpPr/>
          <p:nvPr/>
        </p:nvGrpSpPr>
        <p:grpSpPr>
          <a:xfrm>
            <a:off x="2600450" y="3422625"/>
            <a:ext cx="5439025" cy="1293000"/>
            <a:chOff x="2600450" y="3422625"/>
            <a:chExt cx="5439025" cy="1293000"/>
          </a:xfrm>
        </p:grpSpPr>
        <p:cxnSp>
          <p:nvCxnSpPr>
            <p:cNvPr id="202" name="Google Shape;202;p25"/>
            <p:cNvCxnSpPr/>
            <p:nvPr/>
          </p:nvCxnSpPr>
          <p:spPr>
            <a:xfrm>
              <a:off x="2668450" y="4085175"/>
              <a:ext cx="1577400" cy="0"/>
            </a:xfrm>
            <a:prstGeom prst="straightConnector1">
              <a:avLst/>
            </a:prstGeom>
            <a:noFill/>
            <a:ln cap="flat" cmpd="sng" w="9525">
              <a:solidFill>
                <a:schemeClr val="dk2"/>
              </a:solidFill>
              <a:prstDash val="solid"/>
              <a:round/>
              <a:headEnd len="sm" w="sm" type="none"/>
              <a:tailEnd len="med" w="med" type="triangle"/>
            </a:ln>
          </p:spPr>
        </p:cxnSp>
        <p:sp>
          <p:nvSpPr>
            <p:cNvPr id="203" name="Google Shape;203;p25"/>
            <p:cNvSpPr txBox="1"/>
            <p:nvPr/>
          </p:nvSpPr>
          <p:spPr>
            <a:xfrm flipH="1">
              <a:off x="2600450" y="3608775"/>
              <a:ext cx="173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Type of attack</a:t>
              </a:r>
              <a:endParaRPr b="0" i="0" sz="1400" u="none" cap="none" strike="noStrike">
                <a:solidFill>
                  <a:srgbClr val="000000"/>
                </a:solidFill>
                <a:latin typeface="Quattrocento Sans"/>
                <a:ea typeface="Quattrocento Sans"/>
                <a:cs typeface="Quattrocento Sans"/>
                <a:sym typeface="Quattrocento Sans"/>
              </a:endParaRPr>
            </a:p>
          </p:txBody>
        </p:sp>
        <p:sp>
          <p:nvSpPr>
            <p:cNvPr id="204" name="Google Shape;204;p25"/>
            <p:cNvSpPr txBox="1"/>
            <p:nvPr/>
          </p:nvSpPr>
          <p:spPr>
            <a:xfrm flipH="1">
              <a:off x="4457475" y="3422625"/>
              <a:ext cx="3582000" cy="1293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Fakepsd attack</a:t>
              </a:r>
              <a:endParaRPr b="0" i="1" sz="1200" u="none" cap="none" strike="noStrike">
                <a:solidFill>
                  <a:srgbClr val="000000"/>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Sendout attack</a:t>
              </a:r>
              <a:endParaRPr b="0" i="1" sz="1200" u="none" cap="none" strike="noStrike">
                <a:solidFill>
                  <a:srgbClr val="000000"/>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Write attack</a:t>
              </a:r>
              <a:endParaRPr b="0" i="1" sz="1200" u="none" cap="none" strike="noStrike">
                <a:solidFill>
                  <a:srgbClr val="000000"/>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Random attack</a:t>
              </a:r>
              <a:endParaRPr b="0" i="1" sz="1200" u="none" cap="none" strike="noStrike">
                <a:solidFill>
                  <a:srgbClr val="000000"/>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Exchange attack</a:t>
              </a:r>
              <a:endParaRPr b="0" i="1" sz="1200" u="none" cap="none" strike="noStrike">
                <a:solidFill>
                  <a:srgbClr val="000000"/>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rgbClr val="000000"/>
                </a:buClr>
                <a:buSzPts val="1200"/>
                <a:buFont typeface="Quattrocento Sans"/>
                <a:buAutoNum type="arabicPeriod"/>
              </a:pPr>
              <a:r>
                <a:rPr b="0" i="1" lang="en" sz="1200" u="none" cap="none" strike="noStrike">
                  <a:solidFill>
                    <a:srgbClr val="000000"/>
                  </a:solidFill>
                  <a:latin typeface="Quattrocento Sans"/>
                  <a:ea typeface="Quattrocento Sans"/>
                  <a:cs typeface="Quattrocento Sans"/>
                  <a:sym typeface="Quattrocento Sans"/>
                </a:rPr>
                <a:t>Hide attack</a:t>
              </a:r>
              <a:endParaRPr b="0" i="1" sz="1200" u="none" cap="none" strike="noStrike">
                <a:solidFill>
                  <a:srgbClr val="000000"/>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0" name="Google Shape;210;p2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Validation Scenario 2</a:t>
            </a:r>
            <a:endParaRPr/>
          </a:p>
        </p:txBody>
      </p:sp>
      <p:sp>
        <p:nvSpPr>
          <p:cNvPr id="211" name="Google Shape;211;p26"/>
          <p:cNvSpPr txBox="1"/>
          <p:nvPr>
            <p:ph idx="1" type="body"/>
          </p:nvPr>
        </p:nvSpPr>
        <p:spPr>
          <a:xfrm>
            <a:off x="2295650" y="1616475"/>
            <a:ext cx="4627500" cy="14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2000"/>
              <a:t>Credit Card Approval</a:t>
            </a:r>
            <a:r>
              <a:rPr b="1" lang="en" sz="2000"/>
              <a:t>:</a:t>
            </a:r>
            <a:endParaRPr b="1" sz="2000"/>
          </a:p>
          <a:p>
            <a:pPr indent="-355600" lvl="0" marL="457200" rtl="0" algn="l">
              <a:lnSpc>
                <a:spcPct val="100000"/>
              </a:lnSpc>
              <a:spcBef>
                <a:spcPts val="600"/>
              </a:spcBef>
              <a:spcAft>
                <a:spcPts val="0"/>
              </a:spcAft>
              <a:buSzPts val="2000"/>
              <a:buChar char="-"/>
            </a:pPr>
            <a:r>
              <a:rPr lang="en" sz="2000"/>
              <a:t>Personal user information</a:t>
            </a:r>
            <a:endParaRPr sz="2000"/>
          </a:p>
          <a:p>
            <a:pPr indent="-355600" lvl="0" marL="457200" rtl="0" algn="l">
              <a:lnSpc>
                <a:spcPct val="100000"/>
              </a:lnSpc>
              <a:spcBef>
                <a:spcPts val="0"/>
              </a:spcBef>
              <a:spcAft>
                <a:spcPts val="0"/>
              </a:spcAft>
              <a:buSzPts val="2000"/>
              <a:buChar char="-"/>
            </a:pPr>
            <a:r>
              <a:rPr lang="en" sz="2000"/>
              <a:t>C</a:t>
            </a:r>
            <a:r>
              <a:rPr lang="en" sz="2000"/>
              <a:t>redit scoring</a:t>
            </a:r>
            <a:endParaRPr sz="2000"/>
          </a:p>
          <a:p>
            <a:pPr indent="-355600" lvl="0" marL="457200" rtl="0" algn="l">
              <a:lnSpc>
                <a:spcPct val="100000"/>
              </a:lnSpc>
              <a:spcBef>
                <a:spcPts val="0"/>
              </a:spcBef>
              <a:spcAft>
                <a:spcPts val="0"/>
              </a:spcAft>
              <a:buSzPts val="2000"/>
              <a:buChar char="-"/>
            </a:pPr>
            <a:r>
              <a:rPr lang="en" sz="2000"/>
              <a:t>Classify if a credit card can be given</a:t>
            </a:r>
            <a:endParaRPr sz="2000"/>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a:p>
            <a:pPr indent="0" lvl="0" marL="45720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rPr lang="en"/>
              <a:t> </a:t>
            </a:r>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grpSp>
        <p:nvGrpSpPr>
          <p:cNvPr id="212" name="Google Shape;212;p26"/>
          <p:cNvGrpSpPr/>
          <p:nvPr/>
        </p:nvGrpSpPr>
        <p:grpSpPr>
          <a:xfrm>
            <a:off x="-16325" y="2383875"/>
            <a:ext cx="2913225" cy="2116800"/>
            <a:chOff x="-16325" y="2383875"/>
            <a:chExt cx="2913225" cy="2116800"/>
          </a:xfrm>
        </p:grpSpPr>
        <p:sp>
          <p:nvSpPr>
            <p:cNvPr id="213" name="Google Shape;213;p26"/>
            <p:cNvSpPr txBox="1"/>
            <p:nvPr/>
          </p:nvSpPr>
          <p:spPr>
            <a:xfrm>
              <a:off x="-16325" y="3885075"/>
              <a:ext cx="137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Quattrocento Sans"/>
                  <a:ea typeface="Quattrocento Sans"/>
                  <a:cs typeface="Quattrocento Sans"/>
                  <a:sym typeface="Quattrocento Sans"/>
                </a:rPr>
                <a:t>Credit card approved</a:t>
              </a:r>
              <a:endParaRPr b="0" i="0" sz="1400" u="none" cap="none" strike="noStrike">
                <a:solidFill>
                  <a:srgbClr val="000000"/>
                </a:solidFill>
                <a:latin typeface="Quattrocento Sans"/>
                <a:ea typeface="Quattrocento Sans"/>
                <a:cs typeface="Quattrocento Sans"/>
                <a:sym typeface="Quattrocento Sans"/>
              </a:endParaRPr>
            </a:p>
          </p:txBody>
        </p:sp>
        <p:cxnSp>
          <p:nvCxnSpPr>
            <p:cNvPr id="214" name="Google Shape;214;p26"/>
            <p:cNvCxnSpPr/>
            <p:nvPr/>
          </p:nvCxnSpPr>
          <p:spPr>
            <a:xfrm flipH="1">
              <a:off x="628500" y="2383875"/>
              <a:ext cx="754500" cy="1577400"/>
            </a:xfrm>
            <a:prstGeom prst="straightConnector1">
              <a:avLst/>
            </a:prstGeom>
            <a:noFill/>
            <a:ln cap="flat" cmpd="sng" w="9525">
              <a:solidFill>
                <a:schemeClr val="dk2"/>
              </a:solidFill>
              <a:prstDash val="solid"/>
              <a:round/>
              <a:headEnd len="sm" w="sm" type="none"/>
              <a:tailEnd len="med" w="med" type="triangle"/>
            </a:ln>
          </p:spPr>
        </p:cxnSp>
        <p:cxnSp>
          <p:nvCxnSpPr>
            <p:cNvPr id="215" name="Google Shape;215;p26"/>
            <p:cNvCxnSpPr/>
            <p:nvPr/>
          </p:nvCxnSpPr>
          <p:spPr>
            <a:xfrm>
              <a:off x="1383000" y="2383875"/>
              <a:ext cx="754500" cy="1577400"/>
            </a:xfrm>
            <a:prstGeom prst="straightConnector1">
              <a:avLst/>
            </a:prstGeom>
            <a:noFill/>
            <a:ln cap="flat" cmpd="sng" w="9525">
              <a:solidFill>
                <a:schemeClr val="dk2"/>
              </a:solidFill>
              <a:prstDash val="solid"/>
              <a:round/>
              <a:headEnd len="sm" w="sm" type="none"/>
              <a:tailEnd len="med" w="med" type="triangle"/>
            </a:ln>
          </p:spPr>
        </p:cxnSp>
        <p:sp>
          <p:nvSpPr>
            <p:cNvPr id="216" name="Google Shape;216;p26"/>
            <p:cNvSpPr txBox="1"/>
            <p:nvPr/>
          </p:nvSpPr>
          <p:spPr>
            <a:xfrm>
              <a:off x="1816300" y="3885075"/>
              <a:ext cx="108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400"/>
                <a:buFont typeface="Arial"/>
                <a:buNone/>
              </a:pPr>
              <a:r>
                <a:rPr lang="en">
                  <a:solidFill>
                    <a:schemeClr val="dk1"/>
                  </a:solidFill>
                  <a:latin typeface="Quattrocento Sans"/>
                  <a:ea typeface="Quattrocento Sans"/>
                  <a:cs typeface="Quattrocento Sans"/>
                  <a:sym typeface="Quattrocento Sans"/>
                </a:rPr>
                <a:t>Credit card rejected</a:t>
              </a:r>
              <a:endParaRPr>
                <a:latin typeface="Quattrocento Sans"/>
                <a:ea typeface="Quattrocento Sans"/>
                <a:cs typeface="Quattrocento Sans"/>
                <a:sym typeface="Quattrocento Sans"/>
              </a:endParaRPr>
            </a:p>
          </p:txBody>
        </p:sp>
      </p:grpSp>
      <p:cxnSp>
        <p:nvCxnSpPr>
          <p:cNvPr id="217" name="Google Shape;217;p26"/>
          <p:cNvCxnSpPr/>
          <p:nvPr/>
        </p:nvCxnSpPr>
        <p:spPr>
          <a:xfrm>
            <a:off x="-9316825" y="-1174900"/>
            <a:ext cx="1200300" cy="240000"/>
          </a:xfrm>
          <a:prstGeom prst="straightConnector1">
            <a:avLst/>
          </a:prstGeom>
          <a:noFill/>
          <a:ln cap="flat" cmpd="sng" w="9525">
            <a:solidFill>
              <a:schemeClr val="dk2"/>
            </a:solidFill>
            <a:prstDash val="solid"/>
            <a:round/>
            <a:headEnd len="sm" w="sm" type="none"/>
            <a:tailEnd len="med" w="med" type="triangle"/>
          </a:ln>
        </p:spPr>
      </p:cxnSp>
      <p:pic>
        <p:nvPicPr>
          <p:cNvPr id="218" name="Google Shape;218;p26"/>
          <p:cNvPicPr preferRelativeResize="0"/>
          <p:nvPr/>
        </p:nvPicPr>
        <p:blipFill>
          <a:blip r:embed="rId3">
            <a:alphaModFix/>
          </a:blip>
          <a:stretch>
            <a:fillRect/>
          </a:stretch>
        </p:blipFill>
        <p:spPr>
          <a:xfrm>
            <a:off x="996975" y="1643675"/>
            <a:ext cx="734374" cy="734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2157830" y="720963"/>
            <a:ext cx="45237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Demo Prototype</a:t>
            </a:r>
            <a:endParaRPr/>
          </a:p>
        </p:txBody>
      </p:sp>
      <p:sp>
        <p:nvSpPr>
          <p:cNvPr id="224" name="Google Shape;224;p27"/>
          <p:cNvSpPr txBox="1"/>
          <p:nvPr/>
        </p:nvSpPr>
        <p:spPr>
          <a:xfrm>
            <a:off x="1910650" y="2118575"/>
            <a:ext cx="4233300" cy="397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u="sng">
                <a:solidFill>
                  <a:schemeClr val="hlink"/>
                </a:solidFill>
                <a:latin typeface="Quattrocento Sans"/>
                <a:ea typeface="Quattrocento Sans"/>
                <a:cs typeface="Quattrocento Sans"/>
                <a:sym typeface="Quattrocento Sans"/>
                <a:hlinkClick r:id="rId3"/>
              </a:rPr>
              <a:t>https://www.csg.uzh.ch/trusted-ai/</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230" name="Google Shape;230;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8"/>
          <p:cNvSpPr txBox="1"/>
          <p:nvPr/>
        </p:nvSpPr>
        <p:spPr>
          <a:xfrm>
            <a:off x="145100" y="1521600"/>
            <a:ext cx="4617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Compile a general taxonomy </a:t>
            </a:r>
            <a:endParaRPr sz="18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Develop an algorithm to automatically compute the trust score of machine learning models</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Validation of the proposed solution</a:t>
            </a:r>
            <a:endParaRPr/>
          </a:p>
        </p:txBody>
      </p:sp>
      <p:sp>
        <p:nvSpPr>
          <p:cNvPr id="232" name="Google Shape;232;p28"/>
          <p:cNvSpPr txBox="1"/>
          <p:nvPr/>
        </p:nvSpPr>
        <p:spPr>
          <a:xfrm>
            <a:off x="4832225" y="1521600"/>
            <a:ext cx="4031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Add a new pillar (e.g. Privacy)</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Extend the set of metrics</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Add support for regression model</a:t>
            </a:r>
            <a:endParaRPr sz="18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Add support for other ML libraries</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38" name="Google Shape;238;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Backup Slides</a:t>
            </a:r>
            <a:endParaRPr/>
          </a:p>
        </p:txBody>
      </p:sp>
      <p:sp>
        <p:nvSpPr>
          <p:cNvPr id="244" name="Google Shape;244;p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9" name="Google Shape;79;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80" name="Google Shape;80;p13"/>
          <p:cNvGrpSpPr/>
          <p:nvPr/>
        </p:nvGrpSpPr>
        <p:grpSpPr>
          <a:xfrm>
            <a:off x="1132360" y="2053762"/>
            <a:ext cx="1383600" cy="1686213"/>
            <a:chOff x="903760" y="2129962"/>
            <a:chExt cx="1383600" cy="1686213"/>
          </a:xfrm>
        </p:grpSpPr>
        <p:sp>
          <p:nvSpPr>
            <p:cNvPr id="81" name="Google Shape;81;p13"/>
            <p:cNvSpPr txBox="1"/>
            <p:nvPr/>
          </p:nvSpPr>
          <p:spPr>
            <a:xfrm>
              <a:off x="903760" y="3200575"/>
              <a:ext cx="138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FF"/>
                  </a:highlight>
                </a:rPr>
                <a:t>Credit </a:t>
              </a:r>
              <a:endParaRPr>
                <a:highlight>
                  <a:srgbClr val="FFFFFF"/>
                </a:highlight>
              </a:endParaRPr>
            </a:p>
            <a:p>
              <a:pPr indent="0" lvl="0" marL="0" rtl="0" algn="ctr">
                <a:spcBef>
                  <a:spcPts val="0"/>
                </a:spcBef>
                <a:spcAft>
                  <a:spcPts val="0"/>
                </a:spcAft>
                <a:buNone/>
              </a:pPr>
              <a:r>
                <a:rPr lang="en">
                  <a:highlight>
                    <a:srgbClr val="FFFFFF"/>
                  </a:highlight>
                </a:rPr>
                <a:t>Scoring</a:t>
              </a:r>
              <a:endParaRPr sz="1300">
                <a:solidFill>
                  <a:schemeClr val="dk1"/>
                </a:solidFill>
                <a:latin typeface="Quattrocento Sans"/>
                <a:ea typeface="Quattrocento Sans"/>
                <a:cs typeface="Quattrocento Sans"/>
                <a:sym typeface="Quattrocento Sans"/>
              </a:endParaRPr>
            </a:p>
          </p:txBody>
        </p:sp>
        <p:pic>
          <p:nvPicPr>
            <p:cNvPr id="82" name="Google Shape;82;p13"/>
            <p:cNvPicPr preferRelativeResize="0"/>
            <p:nvPr/>
          </p:nvPicPr>
          <p:blipFill>
            <a:blip r:embed="rId3">
              <a:alphaModFix/>
            </a:blip>
            <a:stretch>
              <a:fillRect/>
            </a:stretch>
          </p:blipFill>
          <p:spPr>
            <a:xfrm>
              <a:off x="1046913" y="2129962"/>
              <a:ext cx="1097280" cy="1097280"/>
            </a:xfrm>
            <a:prstGeom prst="rect">
              <a:avLst/>
            </a:prstGeom>
            <a:noFill/>
            <a:ln>
              <a:noFill/>
            </a:ln>
          </p:spPr>
        </p:pic>
      </p:grpSp>
      <p:pic>
        <p:nvPicPr>
          <p:cNvPr id="83" name="Google Shape;83;p13"/>
          <p:cNvPicPr preferRelativeResize="0"/>
          <p:nvPr/>
        </p:nvPicPr>
        <p:blipFill>
          <a:blip r:embed="rId4">
            <a:alphaModFix/>
          </a:blip>
          <a:stretch>
            <a:fillRect/>
          </a:stretch>
        </p:blipFill>
        <p:spPr>
          <a:xfrm>
            <a:off x="4939313" y="2053762"/>
            <a:ext cx="1097280" cy="1097280"/>
          </a:xfrm>
          <a:prstGeom prst="rect">
            <a:avLst/>
          </a:prstGeom>
          <a:noFill/>
          <a:ln>
            <a:noFill/>
          </a:ln>
        </p:spPr>
      </p:pic>
      <p:pic>
        <p:nvPicPr>
          <p:cNvPr id="84" name="Google Shape;84;p13"/>
          <p:cNvPicPr preferRelativeResize="0"/>
          <p:nvPr/>
        </p:nvPicPr>
        <p:blipFill>
          <a:blip r:embed="rId5">
            <a:alphaModFix/>
          </a:blip>
          <a:stretch>
            <a:fillRect/>
          </a:stretch>
        </p:blipFill>
        <p:spPr>
          <a:xfrm>
            <a:off x="6923613" y="2053762"/>
            <a:ext cx="1097280" cy="1097280"/>
          </a:xfrm>
          <a:prstGeom prst="rect">
            <a:avLst/>
          </a:prstGeom>
          <a:noFill/>
          <a:ln>
            <a:noFill/>
          </a:ln>
        </p:spPr>
      </p:pic>
      <p:grpSp>
        <p:nvGrpSpPr>
          <p:cNvPr id="85" name="Google Shape;85;p13"/>
          <p:cNvGrpSpPr/>
          <p:nvPr/>
        </p:nvGrpSpPr>
        <p:grpSpPr>
          <a:xfrm>
            <a:off x="2896011" y="2053762"/>
            <a:ext cx="1520100" cy="1686213"/>
            <a:chOff x="2819811" y="2129962"/>
            <a:chExt cx="1520100" cy="1686213"/>
          </a:xfrm>
        </p:grpSpPr>
        <p:pic>
          <p:nvPicPr>
            <p:cNvPr id="86" name="Google Shape;86;p13"/>
            <p:cNvPicPr preferRelativeResize="0"/>
            <p:nvPr/>
          </p:nvPicPr>
          <p:blipFill>
            <a:blip r:embed="rId6">
              <a:alphaModFix/>
            </a:blip>
            <a:stretch>
              <a:fillRect/>
            </a:stretch>
          </p:blipFill>
          <p:spPr>
            <a:xfrm>
              <a:off x="3031213" y="2129962"/>
              <a:ext cx="1097280" cy="1097280"/>
            </a:xfrm>
            <a:prstGeom prst="rect">
              <a:avLst/>
            </a:prstGeom>
            <a:noFill/>
            <a:ln>
              <a:noFill/>
            </a:ln>
          </p:spPr>
        </p:pic>
        <p:sp>
          <p:nvSpPr>
            <p:cNvPr id="87" name="Google Shape;87;p13"/>
            <p:cNvSpPr txBox="1"/>
            <p:nvPr/>
          </p:nvSpPr>
          <p:spPr>
            <a:xfrm>
              <a:off x="2819811" y="3200575"/>
              <a:ext cx="152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FF"/>
                  </a:highlight>
                </a:rPr>
                <a:t>Medical Diagnostics</a:t>
              </a:r>
              <a:endParaRPr sz="1300">
                <a:solidFill>
                  <a:schemeClr val="dk1"/>
                </a:solidFill>
                <a:latin typeface="Quattrocento Sans"/>
                <a:ea typeface="Quattrocento Sans"/>
                <a:cs typeface="Quattrocento Sans"/>
                <a:sym typeface="Quattrocento Sans"/>
              </a:endParaRPr>
            </a:p>
          </p:txBody>
        </p:sp>
      </p:grpSp>
      <p:sp>
        <p:nvSpPr>
          <p:cNvPr id="88" name="Google Shape;88;p13"/>
          <p:cNvSpPr txBox="1"/>
          <p:nvPr/>
        </p:nvSpPr>
        <p:spPr>
          <a:xfrm>
            <a:off x="6640522" y="3151050"/>
            <a:ext cx="166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FF"/>
                </a:highlight>
              </a:rPr>
              <a:t>Autonomous Driving</a:t>
            </a:r>
            <a:endParaRPr sz="1300">
              <a:solidFill>
                <a:schemeClr val="dk1"/>
              </a:solidFill>
              <a:latin typeface="Quattrocento Sans"/>
              <a:ea typeface="Quattrocento Sans"/>
              <a:cs typeface="Quattrocento Sans"/>
              <a:sym typeface="Quattrocento Sans"/>
            </a:endParaRPr>
          </a:p>
        </p:txBody>
      </p:sp>
      <p:sp>
        <p:nvSpPr>
          <p:cNvPr id="89" name="Google Shape;89;p13"/>
          <p:cNvSpPr txBox="1"/>
          <p:nvPr/>
        </p:nvSpPr>
        <p:spPr>
          <a:xfrm>
            <a:off x="4872338" y="3151050"/>
            <a:ext cx="138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FF"/>
                </a:highlight>
              </a:rPr>
              <a:t>Applicant Screening</a:t>
            </a:r>
            <a:endParaRPr sz="13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pp Architecture</a:t>
            </a:r>
            <a:endParaRPr/>
          </a:p>
        </p:txBody>
      </p:sp>
      <p:sp>
        <p:nvSpPr>
          <p:cNvPr id="250" name="Google Shape;250;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1"/>
          <p:cNvPicPr preferRelativeResize="0"/>
          <p:nvPr/>
        </p:nvPicPr>
        <p:blipFill>
          <a:blip r:embed="rId3">
            <a:alphaModFix/>
          </a:blip>
          <a:stretch>
            <a:fillRect/>
          </a:stretch>
        </p:blipFill>
        <p:spPr>
          <a:xfrm>
            <a:off x="1211624" y="1591201"/>
            <a:ext cx="6720751" cy="288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Trusted AI Algorithm</a:t>
            </a:r>
            <a:endParaRPr/>
          </a:p>
        </p:txBody>
      </p:sp>
      <p:sp>
        <p:nvSpPr>
          <p:cNvPr id="257" name="Google Shape;257;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2"/>
          <p:cNvPicPr preferRelativeResize="0"/>
          <p:nvPr/>
        </p:nvPicPr>
        <p:blipFill>
          <a:blip r:embed="rId3">
            <a:alphaModFix/>
          </a:blip>
          <a:stretch>
            <a:fillRect/>
          </a:stretch>
        </p:blipFill>
        <p:spPr>
          <a:xfrm>
            <a:off x="1223925" y="1397350"/>
            <a:ext cx="5780701" cy="364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Fairness Computation</a:t>
            </a:r>
            <a:endParaRPr/>
          </a:p>
        </p:txBody>
      </p:sp>
      <p:sp>
        <p:nvSpPr>
          <p:cNvPr id="264" name="Google Shape;264;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3"/>
          <p:cNvPicPr preferRelativeResize="0"/>
          <p:nvPr/>
        </p:nvPicPr>
        <p:blipFill>
          <a:blip r:embed="rId3">
            <a:alphaModFix/>
          </a:blip>
          <a:stretch>
            <a:fillRect/>
          </a:stretch>
        </p:blipFill>
        <p:spPr>
          <a:xfrm>
            <a:off x="1800038" y="1730475"/>
            <a:ext cx="5543925" cy="241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Parity Difference</a:t>
            </a:r>
            <a:endParaRPr/>
          </a:p>
        </p:txBody>
      </p:sp>
      <p:sp>
        <p:nvSpPr>
          <p:cNvPr id="271" name="Google Shape;271;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4"/>
          <p:cNvPicPr preferRelativeResize="0"/>
          <p:nvPr/>
        </p:nvPicPr>
        <p:blipFill>
          <a:blip r:embed="rId3">
            <a:alphaModFix/>
          </a:blip>
          <a:stretch>
            <a:fillRect/>
          </a:stretch>
        </p:blipFill>
        <p:spPr>
          <a:xfrm>
            <a:off x="1936950" y="1407900"/>
            <a:ext cx="5422499" cy="3315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Equal Opportunity Difference</a:t>
            </a:r>
            <a:endParaRPr/>
          </a:p>
        </p:txBody>
      </p:sp>
      <p:sp>
        <p:nvSpPr>
          <p:cNvPr id="278" name="Google Shape;278;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35"/>
          <p:cNvPicPr preferRelativeResize="0"/>
          <p:nvPr/>
        </p:nvPicPr>
        <p:blipFill>
          <a:blip r:embed="rId3">
            <a:alphaModFix/>
          </a:blip>
          <a:stretch>
            <a:fillRect/>
          </a:stretch>
        </p:blipFill>
        <p:spPr>
          <a:xfrm>
            <a:off x="1892774" y="1560425"/>
            <a:ext cx="5358449" cy="318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Equal Opportunity Computation Example</a:t>
            </a:r>
            <a:endParaRPr/>
          </a:p>
        </p:txBody>
      </p:sp>
      <p:sp>
        <p:nvSpPr>
          <p:cNvPr id="285" name="Google Shape;285;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36"/>
          <p:cNvPicPr preferRelativeResize="0"/>
          <p:nvPr/>
        </p:nvPicPr>
        <p:blipFill>
          <a:blip r:embed="rId3">
            <a:alphaModFix/>
          </a:blip>
          <a:stretch>
            <a:fillRect/>
          </a:stretch>
        </p:blipFill>
        <p:spPr>
          <a:xfrm>
            <a:off x="1619325" y="1549175"/>
            <a:ext cx="5905351" cy="309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Thesis Goals</a:t>
            </a:r>
            <a:endParaRPr/>
          </a:p>
        </p:txBody>
      </p:sp>
      <p:sp>
        <p:nvSpPr>
          <p:cNvPr id="95" name="Google Shape;95;p14"/>
          <p:cNvSpPr txBox="1"/>
          <p:nvPr>
            <p:ph idx="1" type="body"/>
          </p:nvPr>
        </p:nvSpPr>
        <p:spPr>
          <a:xfrm>
            <a:off x="1381250" y="1616476"/>
            <a:ext cx="68097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1. </a:t>
            </a:r>
            <a:r>
              <a:rPr lang="en" sz="1800"/>
              <a:t>Identify </a:t>
            </a:r>
            <a:r>
              <a:rPr lang="en" sz="1800"/>
              <a:t>metrics and </a:t>
            </a:r>
            <a:r>
              <a:rPr lang="en" sz="1800"/>
              <a:t>key dimensions of trust</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2. Compile a general taxonomy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3. Develop an algorithm to automatically compute the trust score of machine learning models</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4. Prototypical implementation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5. Validation of the proposed solution</a:t>
            </a:r>
            <a:endParaRPr sz="1800"/>
          </a:p>
        </p:txBody>
      </p:sp>
      <p:sp>
        <p:nvSpPr>
          <p:cNvPr id="96" name="Google Shape;96;p1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2" name="Google Shape;102;p15"/>
          <p:cNvSpPr txBox="1"/>
          <p:nvPr>
            <p:ph type="title"/>
          </p:nvPr>
        </p:nvSpPr>
        <p:spPr>
          <a:xfrm>
            <a:off x="1381250" y="896100"/>
            <a:ext cx="2189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Pillars of Trust</a:t>
            </a:r>
            <a:endParaRPr/>
          </a:p>
        </p:txBody>
      </p:sp>
      <p:grpSp>
        <p:nvGrpSpPr>
          <p:cNvPr id="103" name="Google Shape;103;p15"/>
          <p:cNvGrpSpPr/>
          <p:nvPr/>
        </p:nvGrpSpPr>
        <p:grpSpPr>
          <a:xfrm>
            <a:off x="3200700" y="1624500"/>
            <a:ext cx="2618863" cy="2813052"/>
            <a:chOff x="3250000" y="1472100"/>
            <a:chExt cx="2618863" cy="2813052"/>
          </a:xfrm>
        </p:grpSpPr>
        <p:pic>
          <p:nvPicPr>
            <p:cNvPr id="104" name="Google Shape;104;p15"/>
            <p:cNvPicPr preferRelativeResize="0"/>
            <p:nvPr/>
          </p:nvPicPr>
          <p:blipFill>
            <a:blip r:embed="rId3">
              <a:alphaModFix/>
            </a:blip>
            <a:stretch>
              <a:fillRect/>
            </a:stretch>
          </p:blipFill>
          <p:spPr>
            <a:xfrm>
              <a:off x="5320163" y="2292724"/>
              <a:ext cx="548700" cy="1992428"/>
            </a:xfrm>
            <a:prstGeom prst="rect">
              <a:avLst/>
            </a:prstGeom>
            <a:noFill/>
            <a:ln>
              <a:noFill/>
            </a:ln>
          </p:spPr>
        </p:pic>
        <p:pic>
          <p:nvPicPr>
            <p:cNvPr id="105" name="Google Shape;105;p15"/>
            <p:cNvPicPr preferRelativeResize="0"/>
            <p:nvPr/>
          </p:nvPicPr>
          <p:blipFill>
            <a:blip r:embed="rId3">
              <a:alphaModFix/>
            </a:blip>
            <a:stretch>
              <a:fillRect/>
            </a:stretch>
          </p:blipFill>
          <p:spPr>
            <a:xfrm>
              <a:off x="4638488" y="2292724"/>
              <a:ext cx="548700" cy="1992428"/>
            </a:xfrm>
            <a:prstGeom prst="rect">
              <a:avLst/>
            </a:prstGeom>
            <a:noFill/>
            <a:ln>
              <a:noFill/>
            </a:ln>
          </p:spPr>
        </p:pic>
        <p:pic>
          <p:nvPicPr>
            <p:cNvPr id="106" name="Google Shape;106;p15"/>
            <p:cNvPicPr preferRelativeResize="0"/>
            <p:nvPr/>
          </p:nvPicPr>
          <p:blipFill>
            <a:blip r:embed="rId3">
              <a:alphaModFix/>
            </a:blip>
            <a:stretch>
              <a:fillRect/>
            </a:stretch>
          </p:blipFill>
          <p:spPr>
            <a:xfrm>
              <a:off x="3956813" y="2292724"/>
              <a:ext cx="548700" cy="1992428"/>
            </a:xfrm>
            <a:prstGeom prst="rect">
              <a:avLst/>
            </a:prstGeom>
            <a:noFill/>
            <a:ln>
              <a:noFill/>
            </a:ln>
          </p:spPr>
        </p:pic>
        <p:pic>
          <p:nvPicPr>
            <p:cNvPr id="107" name="Google Shape;107;p15"/>
            <p:cNvPicPr preferRelativeResize="0"/>
            <p:nvPr/>
          </p:nvPicPr>
          <p:blipFill>
            <a:blip r:embed="rId3">
              <a:alphaModFix/>
            </a:blip>
            <a:stretch>
              <a:fillRect/>
            </a:stretch>
          </p:blipFill>
          <p:spPr>
            <a:xfrm>
              <a:off x="3275138" y="2292724"/>
              <a:ext cx="548700" cy="1992428"/>
            </a:xfrm>
            <a:prstGeom prst="rect">
              <a:avLst/>
            </a:prstGeom>
            <a:noFill/>
            <a:ln>
              <a:noFill/>
            </a:ln>
          </p:spPr>
        </p:pic>
        <p:sp>
          <p:nvSpPr>
            <p:cNvPr id="108" name="Google Shape;108;p15"/>
            <p:cNvSpPr txBox="1"/>
            <p:nvPr/>
          </p:nvSpPr>
          <p:spPr>
            <a:xfrm rot="-5400000">
              <a:off x="3257375" y="3083375"/>
              <a:ext cx="194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Explainability</a:t>
              </a:r>
              <a:endParaRPr b="1" i="0" sz="1400" u="none" cap="none" strike="noStrike">
                <a:solidFill>
                  <a:srgbClr val="000000"/>
                </a:solidFill>
                <a:latin typeface="Quattrocento Sans"/>
                <a:ea typeface="Quattrocento Sans"/>
                <a:cs typeface="Quattrocento Sans"/>
                <a:sym typeface="Quattrocento Sans"/>
              </a:endParaRPr>
            </a:p>
          </p:txBody>
        </p:sp>
        <p:sp>
          <p:nvSpPr>
            <p:cNvPr id="109" name="Google Shape;109;p15"/>
            <p:cNvSpPr txBox="1"/>
            <p:nvPr/>
          </p:nvSpPr>
          <p:spPr>
            <a:xfrm rot="-5400000">
              <a:off x="2575850" y="3083375"/>
              <a:ext cx="1947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Fairness</a:t>
              </a:r>
              <a:endParaRPr b="1" i="0" sz="1400" u="none" cap="none" strike="noStrike">
                <a:solidFill>
                  <a:srgbClr val="000000"/>
                </a:solidFill>
                <a:latin typeface="Quattrocento Sans"/>
                <a:ea typeface="Quattrocento Sans"/>
                <a:cs typeface="Quattrocento Sans"/>
                <a:sym typeface="Quattrocento Sans"/>
              </a:endParaRPr>
            </a:p>
          </p:txBody>
        </p:sp>
        <p:sp>
          <p:nvSpPr>
            <p:cNvPr id="110" name="Google Shape;110;p15"/>
            <p:cNvSpPr txBox="1"/>
            <p:nvPr/>
          </p:nvSpPr>
          <p:spPr>
            <a:xfrm rot="-5400000">
              <a:off x="3939050" y="3088850"/>
              <a:ext cx="194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Robustness</a:t>
              </a:r>
              <a:endParaRPr b="1" i="0" sz="1400" u="none" cap="none" strike="noStrike">
                <a:solidFill>
                  <a:srgbClr val="000000"/>
                </a:solidFill>
                <a:latin typeface="Quattrocento Sans"/>
                <a:ea typeface="Quattrocento Sans"/>
                <a:cs typeface="Quattrocento Sans"/>
                <a:sym typeface="Quattrocento Sans"/>
              </a:endParaRPr>
            </a:p>
          </p:txBody>
        </p:sp>
        <p:sp>
          <p:nvSpPr>
            <p:cNvPr id="111" name="Google Shape;111;p15"/>
            <p:cNvSpPr txBox="1"/>
            <p:nvPr/>
          </p:nvSpPr>
          <p:spPr>
            <a:xfrm rot="-5400000">
              <a:off x="4620725" y="3083225"/>
              <a:ext cx="194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Methodology</a:t>
              </a:r>
              <a:endParaRPr b="1" i="0" sz="1400" u="none" cap="none" strike="noStrike">
                <a:solidFill>
                  <a:srgbClr val="000000"/>
                </a:solidFill>
                <a:latin typeface="Quattrocento Sans"/>
                <a:ea typeface="Quattrocento Sans"/>
                <a:cs typeface="Quattrocento Sans"/>
                <a:sym typeface="Quattrocento Sans"/>
              </a:endParaRPr>
            </a:p>
          </p:txBody>
        </p:sp>
        <p:sp>
          <p:nvSpPr>
            <p:cNvPr id="112" name="Google Shape;112;p15"/>
            <p:cNvSpPr txBox="1"/>
            <p:nvPr/>
          </p:nvSpPr>
          <p:spPr>
            <a:xfrm>
              <a:off x="3258400" y="1472100"/>
              <a:ext cx="2573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latin typeface="Quattrocento Sans"/>
                  <a:ea typeface="Quattrocento Sans"/>
                  <a:cs typeface="Quattrocento Sans"/>
                  <a:sym typeface="Quattrocento Sans"/>
                </a:rPr>
                <a:t>Trust in AI</a:t>
              </a:r>
              <a:endParaRPr b="1" sz="3200">
                <a:latin typeface="Quattrocento Sans"/>
                <a:ea typeface="Quattrocento Sans"/>
                <a:cs typeface="Quattrocento Sans"/>
                <a:sym typeface="Quattrocento Sans"/>
              </a:endParaRPr>
            </a:p>
          </p:txBody>
        </p:sp>
        <p:sp>
          <p:nvSpPr>
            <p:cNvPr id="113" name="Google Shape;113;p15"/>
            <p:cNvSpPr/>
            <p:nvPr/>
          </p:nvSpPr>
          <p:spPr>
            <a:xfrm>
              <a:off x="3250000" y="2038075"/>
              <a:ext cx="2590200" cy="247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381250" y="896100"/>
            <a:ext cx="4803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Taxonomy - Trusted AI Metrics</a:t>
            </a:r>
            <a:endParaRPr/>
          </a:p>
        </p:txBody>
      </p:sp>
      <p:sp>
        <p:nvSpPr>
          <p:cNvPr id="119" name="Google Shape;119;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6"/>
          <p:cNvPicPr preferRelativeResize="0"/>
          <p:nvPr/>
        </p:nvPicPr>
        <p:blipFill>
          <a:blip r:embed="rId3">
            <a:alphaModFix/>
          </a:blip>
          <a:stretch>
            <a:fillRect/>
          </a:stretch>
        </p:blipFill>
        <p:spPr>
          <a:xfrm>
            <a:off x="452775" y="1439200"/>
            <a:ext cx="8238428" cy="3310657"/>
          </a:xfrm>
          <a:prstGeom prst="rect">
            <a:avLst/>
          </a:prstGeom>
          <a:noFill/>
          <a:ln>
            <a:noFill/>
          </a:ln>
        </p:spPr>
      </p:pic>
      <p:sp>
        <p:nvSpPr>
          <p:cNvPr id="121" name="Google Shape;121;p16"/>
          <p:cNvSpPr/>
          <p:nvPr/>
        </p:nvSpPr>
        <p:spPr>
          <a:xfrm>
            <a:off x="2815675" y="2091650"/>
            <a:ext cx="5808000" cy="253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392700" y="1962650"/>
            <a:ext cx="3286200" cy="12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381250" y="896100"/>
            <a:ext cx="4803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Taxonomy - Trusted AI Metrics</a:t>
            </a:r>
            <a:endParaRPr/>
          </a:p>
        </p:txBody>
      </p:sp>
      <p:sp>
        <p:nvSpPr>
          <p:cNvPr id="128" name="Google Shape;128;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29" name="Google Shape;129;p17"/>
          <p:cNvPicPr preferRelativeResize="0"/>
          <p:nvPr/>
        </p:nvPicPr>
        <p:blipFill>
          <a:blip r:embed="rId3">
            <a:alphaModFix/>
          </a:blip>
          <a:stretch>
            <a:fillRect/>
          </a:stretch>
        </p:blipFill>
        <p:spPr>
          <a:xfrm>
            <a:off x="452788" y="1439200"/>
            <a:ext cx="8238428" cy="3310657"/>
          </a:xfrm>
          <a:prstGeom prst="rect">
            <a:avLst/>
          </a:prstGeom>
          <a:noFill/>
          <a:ln>
            <a:noFill/>
          </a:ln>
        </p:spPr>
      </p:pic>
      <p:sp>
        <p:nvSpPr>
          <p:cNvPr id="130" name="Google Shape;130;p17"/>
          <p:cNvSpPr/>
          <p:nvPr/>
        </p:nvSpPr>
        <p:spPr>
          <a:xfrm>
            <a:off x="4217025" y="2159625"/>
            <a:ext cx="4335000" cy="281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4384300" y="1993275"/>
            <a:ext cx="42447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381250" y="896100"/>
            <a:ext cx="4803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Taxonomy - Trusted AI Metrics</a:t>
            </a:r>
            <a:endParaRPr/>
          </a:p>
        </p:txBody>
      </p:sp>
      <p:sp>
        <p:nvSpPr>
          <p:cNvPr id="137" name="Google Shape;137;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8"/>
          <p:cNvPicPr preferRelativeResize="0"/>
          <p:nvPr/>
        </p:nvPicPr>
        <p:blipFill>
          <a:blip r:embed="rId3">
            <a:alphaModFix/>
          </a:blip>
          <a:stretch>
            <a:fillRect/>
          </a:stretch>
        </p:blipFill>
        <p:spPr>
          <a:xfrm>
            <a:off x="452788" y="1439200"/>
            <a:ext cx="8238428" cy="3310657"/>
          </a:xfrm>
          <a:prstGeom prst="rect">
            <a:avLst/>
          </a:prstGeom>
          <a:noFill/>
          <a:ln>
            <a:noFill/>
          </a:ln>
        </p:spPr>
      </p:pic>
      <p:sp>
        <p:nvSpPr>
          <p:cNvPr id="139" name="Google Shape;139;p18"/>
          <p:cNvSpPr/>
          <p:nvPr/>
        </p:nvSpPr>
        <p:spPr>
          <a:xfrm>
            <a:off x="6596925" y="2019075"/>
            <a:ext cx="2094300" cy="140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5320125" y="1778325"/>
            <a:ext cx="2094300" cy="35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381250" y="896100"/>
            <a:ext cx="4803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Taxonomy - Trusted AI Metrics</a:t>
            </a:r>
            <a:endParaRPr/>
          </a:p>
        </p:txBody>
      </p:sp>
      <p:sp>
        <p:nvSpPr>
          <p:cNvPr id="146" name="Google Shape;146;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7" name="Google Shape;147;p19"/>
          <p:cNvPicPr preferRelativeResize="0"/>
          <p:nvPr/>
        </p:nvPicPr>
        <p:blipFill>
          <a:blip r:embed="rId3">
            <a:alphaModFix/>
          </a:blip>
          <a:stretch>
            <a:fillRect/>
          </a:stretch>
        </p:blipFill>
        <p:spPr>
          <a:xfrm>
            <a:off x="452788" y="1439200"/>
            <a:ext cx="8238428" cy="3310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Metric Dependencies</a:t>
            </a:r>
            <a:endParaRPr/>
          </a:p>
        </p:txBody>
      </p:sp>
      <p:sp>
        <p:nvSpPr>
          <p:cNvPr id="153" name="Google Shape;153;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4" name="Google Shape;154;p20"/>
          <p:cNvSpPr txBox="1"/>
          <p:nvPr>
            <p:ph idx="1" type="body"/>
          </p:nvPr>
        </p:nvSpPr>
        <p:spPr>
          <a:xfrm>
            <a:off x="1381250" y="1616476"/>
            <a:ext cx="68097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ML Model</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Training Data</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Test Data</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Factsheet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