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8" r:id="rId3"/>
    <p:sldId id="260" r:id="rId4"/>
    <p:sldId id="261" r:id="rId5"/>
    <p:sldId id="259" r:id="rId6"/>
    <p:sldId id="263" r:id="rId7"/>
    <p:sldId id="264"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A847FE-6BE4-4514-8DF3-F1D967F8AD3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1E403AB-34BE-423A-A8E8-151EF3A4C7D5}">
      <dgm:prSet custT="1"/>
      <dgm:spPr/>
      <dgm:t>
        <a:bodyPr/>
        <a:lstStyle/>
        <a:p>
          <a:r>
            <a:rPr lang="en-US" sz="2800" dirty="0"/>
            <a:t>What is Random Forest?</a:t>
          </a:r>
        </a:p>
      </dgm:t>
    </dgm:pt>
    <dgm:pt modelId="{CEBB21CD-59CC-4927-8FD0-142BD6B2E4B9}" type="parTrans" cxnId="{24E344EB-94E0-4294-93B7-ACAC0780051A}">
      <dgm:prSet/>
      <dgm:spPr/>
      <dgm:t>
        <a:bodyPr/>
        <a:lstStyle/>
        <a:p>
          <a:endParaRPr lang="en-US"/>
        </a:p>
      </dgm:t>
    </dgm:pt>
    <dgm:pt modelId="{7B259182-BCD6-43BA-BBF1-5177FF0FB67E}" type="sibTrans" cxnId="{24E344EB-94E0-4294-93B7-ACAC0780051A}">
      <dgm:prSet/>
      <dgm:spPr/>
      <dgm:t>
        <a:bodyPr/>
        <a:lstStyle/>
        <a:p>
          <a:endParaRPr lang="en-US"/>
        </a:p>
      </dgm:t>
    </dgm:pt>
    <dgm:pt modelId="{38EC276F-2DFA-487A-A873-889286197A8D}">
      <dgm:prSet/>
      <dgm:spPr/>
      <dgm:t>
        <a:bodyPr/>
        <a:lstStyle/>
        <a:p>
          <a:r>
            <a:rPr lang="en-US" dirty="0"/>
            <a:t>Random forest is a supervised learning algorithm used in modeling predictions and behavior analysis and it operates by constructing multiple Decision Trees during the training phase. The decision of the majority of the trees is chosen by the random forest as the final decision.</a:t>
          </a:r>
        </a:p>
      </dgm:t>
    </dgm:pt>
    <dgm:pt modelId="{D62C7275-05C2-4454-9244-F74D94174712}" type="parTrans" cxnId="{41CD721D-EC6F-4B96-AC78-EBB4D5866476}">
      <dgm:prSet/>
      <dgm:spPr/>
      <dgm:t>
        <a:bodyPr/>
        <a:lstStyle/>
        <a:p>
          <a:endParaRPr lang="en-US"/>
        </a:p>
      </dgm:t>
    </dgm:pt>
    <dgm:pt modelId="{C0677E1E-C63B-4E10-94EF-7964E389A4BF}" type="sibTrans" cxnId="{41CD721D-EC6F-4B96-AC78-EBB4D5866476}">
      <dgm:prSet/>
      <dgm:spPr/>
      <dgm:t>
        <a:bodyPr/>
        <a:lstStyle/>
        <a:p>
          <a:endParaRPr lang="en-US"/>
        </a:p>
      </dgm:t>
    </dgm:pt>
    <dgm:pt modelId="{F22F8275-9972-4FE1-BE5C-464582F3C417}" type="pres">
      <dgm:prSet presAssocID="{B9A847FE-6BE4-4514-8DF3-F1D967F8AD38}" presName="hierChild1" presStyleCnt="0">
        <dgm:presLayoutVars>
          <dgm:chPref val="1"/>
          <dgm:dir/>
          <dgm:animOne val="branch"/>
          <dgm:animLvl val="lvl"/>
          <dgm:resizeHandles/>
        </dgm:presLayoutVars>
      </dgm:prSet>
      <dgm:spPr/>
    </dgm:pt>
    <dgm:pt modelId="{FDD8829C-EA4A-41B2-8629-69FD3998099D}" type="pres">
      <dgm:prSet presAssocID="{E1E403AB-34BE-423A-A8E8-151EF3A4C7D5}" presName="hierRoot1" presStyleCnt="0"/>
      <dgm:spPr/>
    </dgm:pt>
    <dgm:pt modelId="{C61581D9-1E9F-4F69-B809-647BE69B592C}" type="pres">
      <dgm:prSet presAssocID="{E1E403AB-34BE-423A-A8E8-151EF3A4C7D5}" presName="composite" presStyleCnt="0"/>
      <dgm:spPr/>
    </dgm:pt>
    <dgm:pt modelId="{1C455E02-EDB3-4F28-92C9-2DC73D8F24FB}" type="pres">
      <dgm:prSet presAssocID="{E1E403AB-34BE-423A-A8E8-151EF3A4C7D5}" presName="background" presStyleLbl="node0" presStyleIdx="0" presStyleCnt="2"/>
      <dgm:spPr/>
    </dgm:pt>
    <dgm:pt modelId="{780240FE-DAC9-4517-BE67-7569F3BB6DF6}" type="pres">
      <dgm:prSet presAssocID="{E1E403AB-34BE-423A-A8E8-151EF3A4C7D5}" presName="text" presStyleLbl="fgAcc0" presStyleIdx="0" presStyleCnt="2" custLinFactNeighborX="-8899" custLinFactNeighborY="-5479">
        <dgm:presLayoutVars>
          <dgm:chPref val="3"/>
        </dgm:presLayoutVars>
      </dgm:prSet>
      <dgm:spPr/>
    </dgm:pt>
    <dgm:pt modelId="{51527977-AAA7-43DC-B049-2F5933F0F228}" type="pres">
      <dgm:prSet presAssocID="{E1E403AB-34BE-423A-A8E8-151EF3A4C7D5}" presName="hierChild2" presStyleCnt="0"/>
      <dgm:spPr/>
    </dgm:pt>
    <dgm:pt modelId="{9F1906FE-9AAF-4A3C-9918-5E1CFAE89C1C}" type="pres">
      <dgm:prSet presAssocID="{38EC276F-2DFA-487A-A873-889286197A8D}" presName="hierRoot1" presStyleCnt="0"/>
      <dgm:spPr/>
    </dgm:pt>
    <dgm:pt modelId="{93E92AFA-F102-48AF-BBD0-C4DA4D5130A9}" type="pres">
      <dgm:prSet presAssocID="{38EC276F-2DFA-487A-A873-889286197A8D}" presName="composite" presStyleCnt="0"/>
      <dgm:spPr/>
    </dgm:pt>
    <dgm:pt modelId="{C5B48D4E-0E0B-47D1-B4E0-455351421ADD}" type="pres">
      <dgm:prSet presAssocID="{38EC276F-2DFA-487A-A873-889286197A8D}" presName="background" presStyleLbl="node0" presStyleIdx="1" presStyleCnt="2"/>
      <dgm:spPr/>
    </dgm:pt>
    <dgm:pt modelId="{E02AA0ED-3469-4D58-B386-1E5667E3DF75}" type="pres">
      <dgm:prSet presAssocID="{38EC276F-2DFA-487A-A873-889286197A8D}" presName="text" presStyleLbl="fgAcc0" presStyleIdx="1" presStyleCnt="2">
        <dgm:presLayoutVars>
          <dgm:chPref val="3"/>
        </dgm:presLayoutVars>
      </dgm:prSet>
      <dgm:spPr/>
    </dgm:pt>
    <dgm:pt modelId="{B9B818E1-5234-4571-80A5-B1B53E2AD9D4}" type="pres">
      <dgm:prSet presAssocID="{38EC276F-2DFA-487A-A873-889286197A8D}" presName="hierChild2" presStyleCnt="0"/>
      <dgm:spPr/>
    </dgm:pt>
  </dgm:ptLst>
  <dgm:cxnLst>
    <dgm:cxn modelId="{41CD721D-EC6F-4B96-AC78-EBB4D5866476}" srcId="{B9A847FE-6BE4-4514-8DF3-F1D967F8AD38}" destId="{38EC276F-2DFA-487A-A873-889286197A8D}" srcOrd="1" destOrd="0" parTransId="{D62C7275-05C2-4454-9244-F74D94174712}" sibTransId="{C0677E1E-C63B-4E10-94EF-7964E389A4BF}"/>
    <dgm:cxn modelId="{3F1C911E-CAD2-44DD-84DA-48C4A9355FEC}" type="presOf" srcId="{B9A847FE-6BE4-4514-8DF3-F1D967F8AD38}" destId="{F22F8275-9972-4FE1-BE5C-464582F3C417}" srcOrd="0" destOrd="0" presId="urn:microsoft.com/office/officeart/2005/8/layout/hierarchy1"/>
    <dgm:cxn modelId="{88447C47-CE11-449F-B04C-A2C47ED3C235}" type="presOf" srcId="{E1E403AB-34BE-423A-A8E8-151EF3A4C7D5}" destId="{780240FE-DAC9-4517-BE67-7569F3BB6DF6}" srcOrd="0" destOrd="0" presId="urn:microsoft.com/office/officeart/2005/8/layout/hierarchy1"/>
    <dgm:cxn modelId="{A91D089B-C8AE-4403-BF54-8C4EC9B90449}" type="presOf" srcId="{38EC276F-2DFA-487A-A873-889286197A8D}" destId="{E02AA0ED-3469-4D58-B386-1E5667E3DF75}" srcOrd="0" destOrd="0" presId="urn:microsoft.com/office/officeart/2005/8/layout/hierarchy1"/>
    <dgm:cxn modelId="{24E344EB-94E0-4294-93B7-ACAC0780051A}" srcId="{B9A847FE-6BE4-4514-8DF3-F1D967F8AD38}" destId="{E1E403AB-34BE-423A-A8E8-151EF3A4C7D5}" srcOrd="0" destOrd="0" parTransId="{CEBB21CD-59CC-4927-8FD0-142BD6B2E4B9}" sibTransId="{7B259182-BCD6-43BA-BBF1-5177FF0FB67E}"/>
    <dgm:cxn modelId="{DAF06F26-537A-401B-821B-72EDCAEE79DF}" type="presParOf" srcId="{F22F8275-9972-4FE1-BE5C-464582F3C417}" destId="{FDD8829C-EA4A-41B2-8629-69FD3998099D}" srcOrd="0" destOrd="0" presId="urn:microsoft.com/office/officeart/2005/8/layout/hierarchy1"/>
    <dgm:cxn modelId="{01551827-2642-4EA5-960C-BD43B85219A8}" type="presParOf" srcId="{FDD8829C-EA4A-41B2-8629-69FD3998099D}" destId="{C61581D9-1E9F-4F69-B809-647BE69B592C}" srcOrd="0" destOrd="0" presId="urn:microsoft.com/office/officeart/2005/8/layout/hierarchy1"/>
    <dgm:cxn modelId="{F1AF7571-5B33-4A42-892F-C34D13BDD3F3}" type="presParOf" srcId="{C61581D9-1E9F-4F69-B809-647BE69B592C}" destId="{1C455E02-EDB3-4F28-92C9-2DC73D8F24FB}" srcOrd="0" destOrd="0" presId="urn:microsoft.com/office/officeart/2005/8/layout/hierarchy1"/>
    <dgm:cxn modelId="{833A59C4-315B-4F38-A4D1-BEC4DB957D2F}" type="presParOf" srcId="{C61581D9-1E9F-4F69-B809-647BE69B592C}" destId="{780240FE-DAC9-4517-BE67-7569F3BB6DF6}" srcOrd="1" destOrd="0" presId="urn:microsoft.com/office/officeart/2005/8/layout/hierarchy1"/>
    <dgm:cxn modelId="{E4B2DEF2-5C0E-4026-96D4-047C64334C74}" type="presParOf" srcId="{FDD8829C-EA4A-41B2-8629-69FD3998099D}" destId="{51527977-AAA7-43DC-B049-2F5933F0F228}" srcOrd="1" destOrd="0" presId="urn:microsoft.com/office/officeart/2005/8/layout/hierarchy1"/>
    <dgm:cxn modelId="{6B5D0959-0E1E-4FE8-87E4-7173912FB18A}" type="presParOf" srcId="{F22F8275-9972-4FE1-BE5C-464582F3C417}" destId="{9F1906FE-9AAF-4A3C-9918-5E1CFAE89C1C}" srcOrd="1" destOrd="0" presId="urn:microsoft.com/office/officeart/2005/8/layout/hierarchy1"/>
    <dgm:cxn modelId="{50D7228D-7AD1-4C0F-8063-5F0E259022E0}" type="presParOf" srcId="{9F1906FE-9AAF-4A3C-9918-5E1CFAE89C1C}" destId="{93E92AFA-F102-48AF-BBD0-C4DA4D5130A9}" srcOrd="0" destOrd="0" presId="urn:microsoft.com/office/officeart/2005/8/layout/hierarchy1"/>
    <dgm:cxn modelId="{2C562B65-6D40-459E-8179-CC93850A5735}" type="presParOf" srcId="{93E92AFA-F102-48AF-BBD0-C4DA4D5130A9}" destId="{C5B48D4E-0E0B-47D1-B4E0-455351421ADD}" srcOrd="0" destOrd="0" presId="urn:microsoft.com/office/officeart/2005/8/layout/hierarchy1"/>
    <dgm:cxn modelId="{F845BCA2-2C16-4962-93E9-2561150DFEBF}" type="presParOf" srcId="{93E92AFA-F102-48AF-BBD0-C4DA4D5130A9}" destId="{E02AA0ED-3469-4D58-B386-1E5667E3DF75}" srcOrd="1" destOrd="0" presId="urn:microsoft.com/office/officeart/2005/8/layout/hierarchy1"/>
    <dgm:cxn modelId="{1B809317-2E65-462D-932A-4A28BF8D70D4}" type="presParOf" srcId="{9F1906FE-9AAF-4A3C-9918-5E1CFAE89C1C}" destId="{B9B818E1-5234-4571-80A5-B1B53E2AD9D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455E02-EDB3-4F28-92C9-2DC73D8F24FB}">
      <dsp:nvSpPr>
        <dsp:cNvPr id="0" name=""/>
        <dsp:cNvSpPr/>
      </dsp:nvSpPr>
      <dsp:spPr>
        <a:xfrm>
          <a:off x="-382291" y="147316"/>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0240FE-DAC9-4517-BE67-7569F3BB6DF6}">
      <dsp:nvSpPr>
        <dsp:cNvPr id="0" name=""/>
        <dsp:cNvSpPr/>
      </dsp:nvSpPr>
      <dsp:spPr>
        <a:xfrm>
          <a:off x="96562" y="602227"/>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What is Random Forest?</a:t>
          </a:r>
        </a:p>
      </dsp:txBody>
      <dsp:txXfrm>
        <a:off x="176716" y="682381"/>
        <a:ext cx="4149382" cy="2576345"/>
      </dsp:txXfrm>
    </dsp:sp>
    <dsp:sp modelId="{C5B48D4E-0E0B-47D1-B4E0-455351421ADD}">
      <dsp:nvSpPr>
        <dsp:cNvPr id="0" name=""/>
        <dsp:cNvSpPr/>
      </dsp:nvSpPr>
      <dsp:spPr>
        <a:xfrm>
          <a:off x="52686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2AA0ED-3469-4D58-B386-1E5667E3DF75}">
      <dsp:nvSpPr>
        <dsp:cNvPr id="0" name=""/>
        <dsp:cNvSpPr/>
      </dsp:nvSpPr>
      <dsp:spPr>
        <a:xfrm>
          <a:off x="5747481"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Random forest is a supervised learning algorithm used in modeling predictions and behavior analysis and it operates by constructing multiple Decision Trees during the training phase. The decision of the majority of the trees is chosen by the random forest as the final decision.</a:t>
          </a:r>
        </a:p>
      </dsp:txBody>
      <dsp:txXfrm>
        <a:off x="5827635" y="832323"/>
        <a:ext cx="4149382" cy="25763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3/9/2023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2697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3/9/2023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89567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3/9/2023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0160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3/9/2023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6047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3/9/2023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5650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3/9/2023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5458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3/9/2023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1083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3/9/2023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1408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3/9/2023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89723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3/9/2023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0392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3/9/2023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537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3/9/2023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5880888"/>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3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4" name="Straight Connector 3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5" name="Rectangle 36">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DD11BD-3BB2-8DE8-F5FE-8D5F1AFF3FBB}"/>
              </a:ext>
            </a:extLst>
          </p:cNvPr>
          <p:cNvSpPr>
            <a:spLocks noGrp="1"/>
          </p:cNvSpPr>
          <p:nvPr>
            <p:ph type="ctrTitle"/>
          </p:nvPr>
        </p:nvSpPr>
        <p:spPr>
          <a:xfrm>
            <a:off x="5172074" y="286603"/>
            <a:ext cx="5983605" cy="1450757"/>
          </a:xfrm>
        </p:spPr>
        <p:txBody>
          <a:bodyPr vert="horz" lIns="91440" tIns="45720" rIns="91440" bIns="45720" rtlCol="0" anchor="b">
            <a:normAutofit/>
          </a:bodyPr>
          <a:lstStyle/>
          <a:p>
            <a:r>
              <a:rPr lang="en-US" sz="4800" dirty="0">
                <a:solidFill>
                  <a:schemeClr val="tx1">
                    <a:lumMod val="75000"/>
                    <a:lumOff val="25000"/>
                  </a:schemeClr>
                </a:solidFill>
              </a:rPr>
              <a:t>GROUP III: AI- BASED MODELS</a:t>
            </a:r>
          </a:p>
        </p:txBody>
      </p:sp>
      <p:pic>
        <p:nvPicPr>
          <p:cNvPr id="4" name="Picture 3">
            <a:extLst>
              <a:ext uri="{FF2B5EF4-FFF2-40B4-BE49-F238E27FC236}">
                <a16:creationId xmlns:a16="http://schemas.microsoft.com/office/drawing/2014/main" id="{B6F31E7C-32BC-0D7D-BE0A-F6A413840DFD}"/>
              </a:ext>
            </a:extLst>
          </p:cNvPr>
          <p:cNvPicPr>
            <a:picLocks noChangeAspect="1"/>
          </p:cNvPicPr>
          <p:nvPr/>
        </p:nvPicPr>
        <p:blipFill rotWithShape="1">
          <a:blip r:embed="rId2"/>
          <a:srcRect l="27539"/>
          <a:stretch/>
        </p:blipFill>
        <p:spPr>
          <a:xfrm>
            <a:off x="21" y="10"/>
            <a:ext cx="4211374" cy="6400784"/>
          </a:xfrm>
          <a:prstGeom prst="rect">
            <a:avLst/>
          </a:prstGeom>
        </p:spPr>
      </p:pic>
      <p:cxnSp>
        <p:nvCxnSpPr>
          <p:cNvPr id="46"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CB229F99-C536-53E1-6BED-41879B40D02D}"/>
              </a:ext>
            </a:extLst>
          </p:cNvPr>
          <p:cNvSpPr>
            <a:spLocks noGrp="1"/>
          </p:cNvSpPr>
          <p:nvPr>
            <p:ph type="subTitle" idx="1"/>
          </p:nvPr>
        </p:nvSpPr>
        <p:spPr>
          <a:xfrm>
            <a:off x="4624251" y="2108201"/>
            <a:ext cx="6531429" cy="3760891"/>
          </a:xfrm>
        </p:spPr>
        <p:txBody>
          <a:bodyPr vert="horz" lIns="0" tIns="45720" rIns="0" bIns="45720" rtlCol="0">
            <a:normAutofit/>
          </a:bodyPr>
          <a:lstStyle/>
          <a:p>
            <a:pPr algn="ctr"/>
            <a:r>
              <a:rPr lang="en-US" dirty="0">
                <a:solidFill>
                  <a:schemeClr val="tx1">
                    <a:lumMod val="75000"/>
                    <a:lumOff val="25000"/>
                  </a:schemeClr>
                </a:solidFill>
              </a:rPr>
              <a:t>Team:</a:t>
            </a:r>
          </a:p>
          <a:p>
            <a:pPr marL="342900" indent="-342900">
              <a:buFont typeface="Wingdings" panose="05000000000000000000" pitchFamily="2" charset="2"/>
              <a:buChar char="q"/>
            </a:pPr>
            <a:r>
              <a:rPr lang="en-US" dirty="0">
                <a:solidFill>
                  <a:schemeClr val="tx1">
                    <a:lumMod val="75000"/>
                    <a:lumOff val="25000"/>
                  </a:schemeClr>
                </a:solidFill>
              </a:rPr>
              <a:t>Odii, Nnamdi Ogbonnaya (11160333)</a:t>
            </a:r>
          </a:p>
          <a:p>
            <a:pPr marL="342900" indent="-342900">
              <a:buFont typeface="Wingdings" panose="05000000000000000000" pitchFamily="2" charset="2"/>
              <a:buChar char="q"/>
            </a:pPr>
            <a:r>
              <a:rPr lang="en-US" dirty="0">
                <a:solidFill>
                  <a:schemeClr val="tx1">
                    <a:lumMod val="75000"/>
                    <a:lumOff val="25000"/>
                  </a:schemeClr>
                </a:solidFill>
              </a:rPr>
              <a:t>Jan </a:t>
            </a:r>
            <a:r>
              <a:rPr lang="en-US" dirty="0" err="1">
                <a:solidFill>
                  <a:schemeClr val="tx1">
                    <a:lumMod val="75000"/>
                    <a:lumOff val="25000"/>
                  </a:schemeClr>
                </a:solidFill>
              </a:rPr>
              <a:t>schiefer</a:t>
            </a:r>
            <a:r>
              <a:rPr lang="en-US" dirty="0">
                <a:solidFill>
                  <a:schemeClr val="tx1">
                    <a:lumMod val="75000"/>
                    <a:lumOff val="25000"/>
                  </a:schemeClr>
                </a:solidFill>
              </a:rPr>
              <a:t> (11106997)</a:t>
            </a:r>
          </a:p>
          <a:p>
            <a:pPr marL="342900" indent="-342900">
              <a:buFont typeface="Wingdings" panose="05000000000000000000" pitchFamily="2" charset="2"/>
              <a:buChar char="q"/>
            </a:pPr>
            <a:r>
              <a:rPr lang="en-US" dirty="0" err="1">
                <a:solidFill>
                  <a:schemeClr val="tx1">
                    <a:lumMod val="75000"/>
                    <a:lumOff val="25000"/>
                  </a:schemeClr>
                </a:solidFill>
              </a:rPr>
              <a:t>bhagyasheree</a:t>
            </a:r>
            <a:endParaRPr lang="en-US" dirty="0">
              <a:solidFill>
                <a:schemeClr val="tx1">
                  <a:lumMod val="75000"/>
                  <a:lumOff val="25000"/>
                </a:schemeClr>
              </a:solidFill>
            </a:endParaRPr>
          </a:p>
          <a:p>
            <a:pPr marL="342900" indent="-342900">
              <a:buFont typeface="Calibri" panose="020F0502020204030204" pitchFamily="34" charset="0"/>
              <a:buChar char="q"/>
            </a:pPr>
            <a:endParaRPr lang="en-US" dirty="0">
              <a:solidFill>
                <a:schemeClr val="tx1">
                  <a:lumMod val="75000"/>
                  <a:lumOff val="25000"/>
                </a:schemeClr>
              </a:solidFill>
            </a:endParaRPr>
          </a:p>
        </p:txBody>
      </p:sp>
      <p:sp>
        <p:nvSpPr>
          <p:cNvPr id="47" name="Rectangle 40">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90708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AAD0E0-78BC-CF22-81EB-5C78E4DD0A58}"/>
              </a:ext>
            </a:extLst>
          </p:cNvPr>
          <p:cNvSpPr>
            <a:spLocks noGrp="1"/>
          </p:cNvSpPr>
          <p:nvPr>
            <p:ph type="title"/>
          </p:nvPr>
        </p:nvSpPr>
        <p:spPr>
          <a:xfrm>
            <a:off x="643468" y="643467"/>
            <a:ext cx="3073550" cy="5126203"/>
          </a:xfrm>
        </p:spPr>
        <p:txBody>
          <a:bodyPr anchor="ctr">
            <a:normAutofit/>
          </a:bodyPr>
          <a:lstStyle/>
          <a:p>
            <a:pPr algn="r"/>
            <a:r>
              <a:rPr lang="en-US" dirty="0"/>
              <a:t>GROUP III: AI-BASED MODELS</a:t>
            </a:r>
            <a:endParaRPr lang="en-US"/>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6B2BECE-FDE1-41E5-3270-9201F470DF46}"/>
              </a:ext>
            </a:extLst>
          </p:cNvPr>
          <p:cNvSpPr>
            <a:spLocks noGrp="1"/>
          </p:cNvSpPr>
          <p:nvPr>
            <p:ph idx="1"/>
          </p:nvPr>
        </p:nvSpPr>
        <p:spPr>
          <a:xfrm>
            <a:off x="4363786" y="621697"/>
            <a:ext cx="6791894" cy="5147973"/>
          </a:xfrm>
        </p:spPr>
        <p:txBody>
          <a:bodyPr anchor="ctr">
            <a:normAutofit/>
          </a:bodyPr>
          <a:lstStyle/>
          <a:p>
            <a:pPr>
              <a:lnSpc>
                <a:spcPct val="90000"/>
              </a:lnSpc>
              <a:buFont typeface="Wingdings" panose="05000000000000000000" pitchFamily="2" charset="2"/>
              <a:buChar char="v"/>
            </a:pPr>
            <a:r>
              <a:rPr lang="en-US" sz="3200" dirty="0">
                <a:solidFill>
                  <a:srgbClr val="FF0000"/>
                </a:solidFill>
              </a:rPr>
              <a:t>Random Forest: Disadvantages</a:t>
            </a:r>
          </a:p>
          <a:p>
            <a:pPr>
              <a:lnSpc>
                <a:spcPct val="90000"/>
              </a:lnSpc>
              <a:buFont typeface="Wingdings" panose="05000000000000000000" pitchFamily="2" charset="2"/>
              <a:buChar char="q"/>
            </a:pPr>
            <a:r>
              <a:rPr lang="en-US" sz="1900" spc="-5" dirty="0">
                <a:effectLst/>
                <a:latin typeface="Georgia" panose="02040502050405020303" pitchFamily="18" charset="0"/>
                <a:ea typeface="Calibri" panose="020F0502020204030204" pitchFamily="34" charset="0"/>
                <a:cs typeface="Times New Roman" panose="02020603050405020304" pitchFamily="18" charset="0"/>
              </a:rPr>
              <a:t>Construction of Random forests are much harder and time-consuming than decision trees.</a:t>
            </a:r>
          </a:p>
          <a:p>
            <a:pPr>
              <a:lnSpc>
                <a:spcPct val="90000"/>
              </a:lnSpc>
              <a:buFont typeface="Wingdings" panose="05000000000000000000" pitchFamily="2" charset="2"/>
              <a:buChar char="q"/>
            </a:pPr>
            <a:r>
              <a:rPr lang="en-US" sz="1900" spc="-5" dirty="0">
                <a:effectLst/>
                <a:latin typeface="Georgia" panose="02040502050405020303" pitchFamily="18" charset="0"/>
                <a:ea typeface="Calibri" panose="020F0502020204030204" pitchFamily="34" charset="0"/>
                <a:cs typeface="Times New Roman" panose="02020603050405020304" pitchFamily="18" charset="0"/>
              </a:rPr>
              <a:t>Low interpretability: Random forest is a black box. It is difficult to understand how and why it came to a particular decision.</a:t>
            </a:r>
          </a:p>
          <a:p>
            <a:pPr>
              <a:lnSpc>
                <a:spcPct val="90000"/>
              </a:lnSpc>
              <a:buFont typeface="Wingdings" panose="05000000000000000000" pitchFamily="2" charset="2"/>
              <a:buChar char="q"/>
            </a:pPr>
            <a:r>
              <a:rPr lang="en-US" sz="1900" spc="-5" dirty="0">
                <a:effectLst/>
                <a:latin typeface="Georgia" panose="02040502050405020303" pitchFamily="18" charset="0"/>
                <a:ea typeface="Calibri" panose="020F0502020204030204" pitchFamily="34" charset="0"/>
                <a:cs typeface="Times New Roman" panose="02020603050405020304" pitchFamily="18" charset="0"/>
              </a:rPr>
              <a:t>The process of creating hundreds or thousands of trees used by Random forest in making decision slows down the process, hence making it inefficient for real time forecasting.</a:t>
            </a:r>
          </a:p>
          <a:p>
            <a:pPr>
              <a:lnSpc>
                <a:spcPct val="90000"/>
              </a:lnSpc>
              <a:buFont typeface="Wingdings" panose="05000000000000000000" pitchFamily="2" charset="2"/>
              <a:buChar char="q"/>
            </a:pPr>
            <a:r>
              <a:rPr lang="en-US" sz="1900" b="0" i="0" dirty="0">
                <a:effectLst/>
                <a:latin typeface="Georgia" panose="02040502050405020303" pitchFamily="18" charset="0"/>
              </a:rPr>
              <a:t>Random forest may not get good results for small data or low-dimensional data (data with few features). Since the randomness becomes greatly reduced. Processing high-dimensional data and feature-missing data are the strengths of random forest.</a:t>
            </a:r>
          </a:p>
          <a:p>
            <a:pPr>
              <a:lnSpc>
                <a:spcPct val="90000"/>
              </a:lnSpc>
              <a:buFont typeface="Wingdings" panose="05000000000000000000" pitchFamily="2" charset="2"/>
              <a:buChar char="q"/>
            </a:pPr>
            <a:r>
              <a:rPr lang="en-US" sz="1900" b="0" i="0" dirty="0">
                <a:effectLst/>
                <a:latin typeface="Georgia" panose="02040502050405020303" pitchFamily="18" charset="0"/>
              </a:rPr>
              <a:t> Random forest may overfit for data with much noise.</a:t>
            </a:r>
            <a:endParaRPr lang="en-US" sz="1900" dirty="0">
              <a:latin typeface="Georgia" panose="02040502050405020303" pitchFamily="18" charset="0"/>
            </a:endParaRPr>
          </a:p>
        </p:txBody>
      </p:sp>
      <p:sp>
        <p:nvSpPr>
          <p:cNvPr id="12" name="Rectangle 1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87219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324F20-A70D-8145-0E50-185C986A9D3C}"/>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dirty="0"/>
              <a:t>GROUP III: AI-BASED MODELS</a:t>
            </a:r>
          </a:p>
        </p:txBody>
      </p:sp>
      <p:cxnSp>
        <p:nvCxnSpPr>
          <p:cNvPr id="13" name="Straight Connector 12">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TextBox 4">
            <a:extLst>
              <a:ext uri="{FF2B5EF4-FFF2-40B4-BE49-F238E27FC236}">
                <a16:creationId xmlns:a16="http://schemas.microsoft.com/office/drawing/2014/main" id="{FD21F028-0CF1-8531-C2DA-7DC079B3D831}"/>
              </a:ext>
            </a:extLst>
          </p:cNvPr>
          <p:cNvGraphicFramePr/>
          <p:nvPr>
            <p:extLst>
              <p:ext uri="{D42A27DB-BD31-4B8C-83A1-F6EECF244321}">
                <p14:modId xmlns:p14="http://schemas.microsoft.com/office/powerpoint/2010/main" val="85964965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4507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324F20-A70D-8145-0E50-185C986A9D3C}"/>
              </a:ext>
            </a:extLst>
          </p:cNvPr>
          <p:cNvSpPr>
            <a:spLocks noGrp="1"/>
          </p:cNvSpPr>
          <p:nvPr>
            <p:ph type="title"/>
          </p:nvPr>
        </p:nvSpPr>
        <p:spPr>
          <a:xfrm>
            <a:off x="643468" y="643467"/>
            <a:ext cx="3073550" cy="5126203"/>
          </a:xfrm>
        </p:spPr>
        <p:txBody>
          <a:bodyPr vert="horz" lIns="91440" tIns="45720" rIns="91440" bIns="45720" rtlCol="0" anchor="ctr">
            <a:normAutofit/>
          </a:bodyPr>
          <a:lstStyle/>
          <a:p>
            <a:pPr algn="r"/>
            <a:r>
              <a:rPr lang="en-US"/>
              <a:t>GROUP III: AI-BASED MODELS</a:t>
            </a:r>
          </a:p>
        </p:txBody>
      </p:sp>
      <p:cxnSp>
        <p:nvCxnSpPr>
          <p:cNvPr id="12" name="Straight Connector 11">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3" name="TextBox 4">
            <a:extLst>
              <a:ext uri="{FF2B5EF4-FFF2-40B4-BE49-F238E27FC236}">
                <a16:creationId xmlns:a16="http://schemas.microsoft.com/office/drawing/2014/main" id="{98F3164C-4156-5F3C-A04B-B8DF5CC742CD}"/>
              </a:ext>
            </a:extLst>
          </p:cNvPr>
          <p:cNvSpPr txBox="1"/>
          <p:nvPr/>
        </p:nvSpPr>
        <p:spPr>
          <a:xfrm>
            <a:off x="4363785" y="172278"/>
            <a:ext cx="7510157" cy="6029739"/>
          </a:xfrm>
          <a:prstGeom prst="rect">
            <a:avLst/>
          </a:prstGeom>
        </p:spPr>
        <p:txBody>
          <a:bodyPr vert="horz" lIns="0" tIns="45720" rIns="0" bIns="45720" rtlCol="0" anchor="ctr">
            <a:normAutofit fontScale="92500" lnSpcReduction="10000"/>
          </a:bodyPr>
          <a:lstStyle/>
          <a:p>
            <a:pPr marL="285750" indent="-285750">
              <a:spcAft>
                <a:spcPts val="600"/>
              </a:spcAft>
              <a:buFont typeface="Wingdings" panose="05000000000000000000" pitchFamily="2" charset="2"/>
              <a:buChar char="v"/>
            </a:pPr>
            <a:r>
              <a:rPr lang="en-US" sz="3200" dirty="0">
                <a:solidFill>
                  <a:srgbClr val="FF0000"/>
                </a:solidFill>
              </a:rPr>
              <a:t>Important Terms in Random Forest?</a:t>
            </a:r>
          </a:p>
          <a:p>
            <a:pPr marL="342900" indent="-342900">
              <a:spcAft>
                <a:spcPts val="600"/>
              </a:spcAft>
              <a:buFont typeface="Calibri" panose="020F0502020204030204" pitchFamily="34" charset="0"/>
              <a:buChar char="§"/>
            </a:pPr>
            <a:r>
              <a:rPr lang="en-US" sz="2400" b="1" dirty="0">
                <a:solidFill>
                  <a:schemeClr val="tx1">
                    <a:lumMod val="75000"/>
                    <a:lumOff val="25000"/>
                  </a:schemeClr>
                </a:solidFill>
              </a:rPr>
              <a:t>Decision Tree: </a:t>
            </a:r>
            <a:r>
              <a:rPr lang="en-US" sz="2400" dirty="0">
                <a:solidFill>
                  <a:schemeClr val="tx1">
                    <a:lumMod val="75000"/>
                    <a:lumOff val="25000"/>
                  </a:schemeClr>
                </a:solidFill>
              </a:rPr>
              <a:t>This is a tree-shaped diagram used to determine a course of action. Each branch of the tree represents a possible decision, occurrence or reaction.</a:t>
            </a:r>
          </a:p>
          <a:p>
            <a:pPr marL="342900" indent="-342900">
              <a:spcAft>
                <a:spcPts val="600"/>
              </a:spcAft>
              <a:buFont typeface="Calibri" panose="020F0502020204030204" pitchFamily="34" charset="0"/>
              <a:buChar char="§"/>
            </a:pPr>
            <a:r>
              <a:rPr lang="en-US" sz="2400" b="1" dirty="0">
                <a:solidFill>
                  <a:schemeClr val="tx1">
                    <a:lumMod val="75000"/>
                    <a:lumOff val="25000"/>
                  </a:schemeClr>
                </a:solidFill>
              </a:rPr>
              <a:t>Ensemble Learning:</a:t>
            </a:r>
            <a:r>
              <a:rPr lang="en-US" sz="2400" dirty="0">
                <a:solidFill>
                  <a:schemeClr val="tx1">
                    <a:lumMod val="75000"/>
                    <a:lumOff val="25000"/>
                  </a:schemeClr>
                </a:solidFill>
              </a:rPr>
              <a:t> Random forest uses ensemble learning method in which the predictions are based on the combined results of various individual models.</a:t>
            </a:r>
          </a:p>
          <a:p>
            <a:pPr marL="342900" indent="-342900">
              <a:spcAft>
                <a:spcPts val="600"/>
              </a:spcAft>
              <a:buFont typeface="Calibri" panose="020F0502020204030204" pitchFamily="34" charset="0"/>
              <a:buChar char="§"/>
            </a:pPr>
            <a:r>
              <a:rPr lang="en-US" sz="2400" b="1" dirty="0">
                <a:solidFill>
                  <a:schemeClr val="tx1">
                    <a:lumMod val="75000"/>
                    <a:lumOff val="25000"/>
                  </a:schemeClr>
                </a:solidFill>
              </a:rPr>
              <a:t>Bagging:</a:t>
            </a:r>
            <a:r>
              <a:rPr lang="en-US" sz="2400" dirty="0">
                <a:solidFill>
                  <a:schemeClr val="tx1">
                    <a:lumMod val="75000"/>
                    <a:lumOff val="25000"/>
                  </a:schemeClr>
                </a:solidFill>
              </a:rPr>
              <a:t> This is a process of training a bunch of individual models in parallel and each model is trained by a random subset of the data.</a:t>
            </a:r>
          </a:p>
          <a:p>
            <a:pPr marL="342900" indent="-342900">
              <a:spcAft>
                <a:spcPts val="600"/>
              </a:spcAft>
              <a:buFont typeface="Calibri" panose="020F0502020204030204" pitchFamily="34" charset="0"/>
              <a:buChar char="§"/>
            </a:pPr>
            <a:r>
              <a:rPr lang="en-US" sz="2400" b="1" dirty="0">
                <a:solidFill>
                  <a:schemeClr val="tx1">
                    <a:lumMod val="75000"/>
                    <a:lumOff val="25000"/>
                  </a:schemeClr>
                </a:solidFill>
              </a:rPr>
              <a:t>Bootstrapping: </a:t>
            </a:r>
            <a:r>
              <a:rPr lang="en-US" sz="2400" dirty="0">
                <a:solidFill>
                  <a:schemeClr val="tx1">
                    <a:lumMod val="75000"/>
                    <a:lumOff val="25000"/>
                  </a:schemeClr>
                </a:solidFill>
              </a:rPr>
              <a:t>A process of creating n-subsets of equal sizes from your dataset through random selection with replacement.</a:t>
            </a:r>
          </a:p>
          <a:p>
            <a:pPr marL="342900" indent="-342900">
              <a:spcAft>
                <a:spcPts val="600"/>
              </a:spcAft>
              <a:buFont typeface="Calibri" panose="020F0502020204030204" pitchFamily="34" charset="0"/>
              <a:buChar char="§"/>
            </a:pPr>
            <a:r>
              <a:rPr lang="en-US" sz="2400" b="1" dirty="0">
                <a:solidFill>
                  <a:schemeClr val="tx1">
                    <a:lumMod val="75000"/>
                    <a:lumOff val="25000"/>
                  </a:schemeClr>
                </a:solidFill>
              </a:rPr>
              <a:t>Out-of-Bag Dataset: </a:t>
            </a:r>
            <a:r>
              <a:rPr lang="en-US" sz="2400" dirty="0">
                <a:solidFill>
                  <a:schemeClr val="tx1">
                    <a:lumMod val="75000"/>
                    <a:lumOff val="25000"/>
                  </a:schemeClr>
                </a:solidFill>
              </a:rPr>
              <a:t>This is the entry that did not end up in the bootstrapped dataset, used for testing. The accuracy of RF can be measured by the proportion of out-of-bag samples that were correctly classified by the algorithm.</a:t>
            </a:r>
          </a:p>
        </p:txBody>
      </p:sp>
      <p:sp>
        <p:nvSpPr>
          <p:cNvPr id="14" name="Rectangle 13">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15813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324F20-A70D-8145-0E50-185C986A9D3C}"/>
              </a:ext>
            </a:extLst>
          </p:cNvPr>
          <p:cNvSpPr>
            <a:spLocks noGrp="1"/>
          </p:cNvSpPr>
          <p:nvPr>
            <p:ph type="title"/>
          </p:nvPr>
        </p:nvSpPr>
        <p:spPr>
          <a:xfrm>
            <a:off x="878911" y="643468"/>
            <a:ext cx="3177847" cy="1674180"/>
          </a:xfrm>
        </p:spPr>
        <p:txBody>
          <a:bodyPr vert="horz" lIns="91440" tIns="45720" rIns="91440" bIns="45720" rtlCol="0" anchor="b">
            <a:normAutofit/>
          </a:bodyPr>
          <a:lstStyle/>
          <a:p>
            <a:r>
              <a:rPr lang="en-US" sz="3700"/>
              <a:t>GROUP III: AI-BASED MODELS</a:t>
            </a:r>
          </a:p>
        </p:txBody>
      </p:sp>
      <p:cxnSp>
        <p:nvCxnSpPr>
          <p:cNvPr id="12" name="Straight Connector 11">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8F3164C-4156-5F3C-A04B-B8DF5CC742CD}"/>
              </a:ext>
            </a:extLst>
          </p:cNvPr>
          <p:cNvSpPr txBox="1"/>
          <p:nvPr/>
        </p:nvSpPr>
        <p:spPr>
          <a:xfrm>
            <a:off x="858064" y="2639380"/>
            <a:ext cx="3205049" cy="3229714"/>
          </a:xfrm>
          <a:prstGeom prst="rect">
            <a:avLst/>
          </a:prstGeom>
        </p:spPr>
        <p:txBody>
          <a:bodyPr vert="horz" lIns="0" tIns="45720" rIns="0" bIns="45720" rtlCol="0">
            <a:normAutofit/>
          </a:bodyPr>
          <a:lstStyle/>
          <a:p>
            <a:pPr marL="285750" indent="-285750">
              <a:spcAft>
                <a:spcPts val="600"/>
              </a:spcAft>
              <a:buFont typeface="Wingdings" panose="05000000000000000000" pitchFamily="2" charset="2"/>
              <a:buChar char="v"/>
            </a:pPr>
            <a:r>
              <a:rPr lang="en-US" sz="2400" dirty="0">
                <a:solidFill>
                  <a:srgbClr val="FF0000"/>
                </a:solidFill>
              </a:rPr>
              <a:t>Random Forest Classification Model – How it works</a:t>
            </a:r>
          </a:p>
          <a:p>
            <a:pPr marL="285750" indent="-285750">
              <a:spcAft>
                <a:spcPts val="600"/>
              </a:spcAft>
              <a:buFont typeface="Calibri" panose="020F0502020204030204" pitchFamily="34" charset="0"/>
              <a:buChar char="v"/>
            </a:pPr>
            <a:endParaRPr lang="en-US" dirty="0">
              <a:solidFill>
                <a:schemeClr val="tx1">
                  <a:lumMod val="75000"/>
                  <a:lumOff val="25000"/>
                </a:schemeClr>
              </a:solidFill>
            </a:endParaRPr>
          </a:p>
          <a:p>
            <a:pPr marL="285750" indent="-285750">
              <a:spcAft>
                <a:spcPts val="600"/>
              </a:spcAft>
              <a:buFont typeface="Calibri" panose="020F0502020204030204" pitchFamily="34" charset="0"/>
              <a:buChar char="v"/>
            </a:pPr>
            <a:endParaRPr lang="en-US" dirty="0">
              <a:solidFill>
                <a:schemeClr val="tx1">
                  <a:lumMod val="75000"/>
                  <a:lumOff val="25000"/>
                </a:schemeClr>
              </a:solidFill>
            </a:endParaRPr>
          </a:p>
          <a:p>
            <a:pPr>
              <a:spcAft>
                <a:spcPts val="600"/>
              </a:spcAft>
              <a:buFont typeface="Calibri" panose="020F0502020204030204" pitchFamily="34" charset="0"/>
            </a:pPr>
            <a:endParaRPr lang="en-US" dirty="0">
              <a:solidFill>
                <a:schemeClr val="tx1">
                  <a:lumMod val="75000"/>
                  <a:lumOff val="25000"/>
                </a:schemeClr>
              </a:solidFill>
            </a:endParaRPr>
          </a:p>
        </p:txBody>
      </p:sp>
      <p:pic>
        <p:nvPicPr>
          <p:cNvPr id="3" name="Picture 2" descr="Random Trees classifier">
            <a:extLst>
              <a:ext uri="{FF2B5EF4-FFF2-40B4-BE49-F238E27FC236}">
                <a16:creationId xmlns:a16="http://schemas.microsoft.com/office/drawing/2014/main" id="{D10BE42C-FB16-9BC3-5599-2CB1AAEED2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063113" y="988906"/>
            <a:ext cx="7838155" cy="4989863"/>
          </a:xfrm>
          <a:prstGeom prst="rect">
            <a:avLst/>
          </a:prstGeom>
          <a:noFill/>
        </p:spPr>
      </p:pic>
      <p:sp>
        <p:nvSpPr>
          <p:cNvPr id="14" name="Rectangle 13">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3451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2ED9E8-4CA3-F2D1-E3EA-CD2C77B9C6A0}"/>
              </a:ext>
            </a:extLst>
          </p:cNvPr>
          <p:cNvSpPr>
            <a:spLocks noGrp="1"/>
          </p:cNvSpPr>
          <p:nvPr>
            <p:ph type="title"/>
          </p:nvPr>
        </p:nvSpPr>
        <p:spPr>
          <a:xfrm>
            <a:off x="643468" y="643467"/>
            <a:ext cx="3073550" cy="5126203"/>
          </a:xfrm>
        </p:spPr>
        <p:txBody>
          <a:bodyPr anchor="ctr">
            <a:normAutofit/>
          </a:bodyPr>
          <a:lstStyle/>
          <a:p>
            <a:pPr algn="r"/>
            <a:r>
              <a:rPr lang="en-US" dirty="0"/>
              <a:t>GROUP III: AI-BASED MODELS</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DF86EB3-0FB2-BC9A-ED4B-8E01E4A761CC}"/>
              </a:ext>
            </a:extLst>
          </p:cNvPr>
          <p:cNvSpPr>
            <a:spLocks noGrp="1"/>
          </p:cNvSpPr>
          <p:nvPr>
            <p:ph idx="1"/>
          </p:nvPr>
        </p:nvSpPr>
        <p:spPr>
          <a:xfrm>
            <a:off x="4377038" y="185530"/>
            <a:ext cx="7576423" cy="6016487"/>
          </a:xfrm>
        </p:spPr>
        <p:txBody>
          <a:bodyPr anchor="ctr">
            <a:normAutofit fontScale="92500" lnSpcReduction="20000"/>
          </a:bodyPr>
          <a:lstStyle/>
          <a:p>
            <a:pPr>
              <a:lnSpc>
                <a:spcPct val="90000"/>
              </a:lnSpc>
              <a:buFont typeface="Wingdings" panose="05000000000000000000" pitchFamily="2" charset="2"/>
              <a:buChar char="v"/>
            </a:pPr>
            <a:r>
              <a:rPr lang="en-US" sz="3200" b="1" dirty="0"/>
              <a:t> </a:t>
            </a:r>
            <a:r>
              <a:rPr lang="en-US" sz="3200" b="1" dirty="0">
                <a:solidFill>
                  <a:srgbClr val="FF0000"/>
                </a:solidFill>
              </a:rPr>
              <a:t>Random Forest Hyperparameters</a:t>
            </a:r>
          </a:p>
          <a:p>
            <a:pPr marL="0" indent="0">
              <a:lnSpc>
                <a:spcPct val="90000"/>
              </a:lnSpc>
              <a:buNone/>
            </a:pPr>
            <a:r>
              <a:rPr lang="en-US" sz="2600" b="0" i="0" dirty="0">
                <a:effectLst/>
                <a:latin typeface="Calibri (Body)"/>
              </a:rPr>
              <a:t>Hyperparameter tuning is about finding a set of optimal hyperparameter values which maximizes the model's performance, minimizes loss and produces better outputs. </a:t>
            </a:r>
          </a:p>
          <a:p>
            <a:pPr>
              <a:lnSpc>
                <a:spcPct val="90000"/>
              </a:lnSpc>
              <a:buFont typeface="Wingdings" panose="05000000000000000000" pitchFamily="2" charset="2"/>
              <a:buChar char="§"/>
            </a:pPr>
            <a:r>
              <a:rPr lang="en-US" sz="2600" b="1" i="0" dirty="0">
                <a:effectLst/>
                <a:latin typeface="Calibri (Body)"/>
              </a:rPr>
              <a:t> </a:t>
            </a:r>
            <a:r>
              <a:rPr lang="en-US" sz="2600" b="1" i="0" dirty="0" err="1">
                <a:effectLst/>
                <a:latin typeface="Calibri (Body)"/>
              </a:rPr>
              <a:t>n_estimators</a:t>
            </a:r>
            <a:r>
              <a:rPr lang="en-US" sz="2600" b="1" i="0" dirty="0">
                <a:effectLst/>
                <a:latin typeface="Calibri (Body)"/>
              </a:rPr>
              <a:t>:</a:t>
            </a:r>
            <a:r>
              <a:rPr lang="en-US" sz="2600" b="0" i="0" dirty="0">
                <a:effectLst/>
                <a:latin typeface="Calibri (Body)"/>
              </a:rPr>
              <a:t> This is the number of trees in the forest.</a:t>
            </a:r>
          </a:p>
          <a:p>
            <a:pPr>
              <a:lnSpc>
                <a:spcPct val="90000"/>
              </a:lnSpc>
              <a:buFont typeface="Wingdings" panose="05000000000000000000" pitchFamily="2" charset="2"/>
              <a:buChar char="§"/>
            </a:pPr>
            <a:r>
              <a:rPr lang="en-US" sz="2600" b="1" i="0" dirty="0">
                <a:effectLst/>
                <a:latin typeface="Calibri (Body)"/>
              </a:rPr>
              <a:t> </a:t>
            </a:r>
            <a:r>
              <a:rPr lang="en-US" sz="2600" b="1" i="0" dirty="0" err="1">
                <a:effectLst/>
                <a:latin typeface="Calibri (Body)"/>
              </a:rPr>
              <a:t>max_depth</a:t>
            </a:r>
            <a:r>
              <a:rPr lang="en-US" sz="2600" b="1" i="0" dirty="0">
                <a:effectLst/>
                <a:latin typeface="Calibri (Body)"/>
              </a:rPr>
              <a:t>: </a:t>
            </a:r>
            <a:r>
              <a:rPr lang="en-US" sz="2600" dirty="0">
                <a:latin typeface="Calibri (Body)"/>
              </a:rPr>
              <a:t>T</a:t>
            </a:r>
            <a:r>
              <a:rPr lang="en-US" sz="2600" b="0" i="0" dirty="0">
                <a:effectLst/>
                <a:latin typeface="Calibri (Body)"/>
              </a:rPr>
              <a:t>he longest path between the root node and the leaf node.</a:t>
            </a:r>
          </a:p>
          <a:p>
            <a:pPr>
              <a:lnSpc>
                <a:spcPct val="90000"/>
              </a:lnSpc>
              <a:buFont typeface="Wingdings" panose="05000000000000000000" pitchFamily="2" charset="2"/>
              <a:buChar char="§"/>
            </a:pPr>
            <a:r>
              <a:rPr lang="en-US" sz="2600" b="1" i="0" dirty="0">
                <a:effectLst/>
                <a:latin typeface="Calibri (Body)"/>
              </a:rPr>
              <a:t> </a:t>
            </a:r>
            <a:r>
              <a:rPr lang="en-US" sz="2600" b="1" i="0" dirty="0" err="1">
                <a:effectLst/>
                <a:latin typeface="Calibri (Body)"/>
              </a:rPr>
              <a:t>min_sample_split</a:t>
            </a:r>
            <a:r>
              <a:rPr lang="en-US" sz="2600" b="1" i="0" dirty="0">
                <a:effectLst/>
                <a:latin typeface="Calibri (Body)"/>
              </a:rPr>
              <a:t>:</a:t>
            </a:r>
            <a:r>
              <a:rPr lang="en-US" sz="2600" b="0" i="0" dirty="0">
                <a:effectLst/>
                <a:latin typeface="Calibri (Body)"/>
              </a:rPr>
              <a:t> The minimum number of samples required to split an internal node: default = 2</a:t>
            </a:r>
          </a:p>
          <a:p>
            <a:pPr>
              <a:lnSpc>
                <a:spcPct val="90000"/>
              </a:lnSpc>
              <a:buFont typeface="Wingdings" panose="05000000000000000000" pitchFamily="2" charset="2"/>
              <a:buChar char="§"/>
            </a:pPr>
            <a:r>
              <a:rPr lang="en-US" sz="2600" b="1" i="0" dirty="0">
                <a:effectLst/>
                <a:latin typeface="Calibri (Body)"/>
              </a:rPr>
              <a:t> bootstrap: </a:t>
            </a:r>
            <a:r>
              <a:rPr lang="en-US" sz="2600" b="0" i="0" dirty="0">
                <a:effectLst/>
                <a:latin typeface="Calibri (Body)"/>
              </a:rPr>
              <a:t>Method for sampling data points (with or without replacement). Default = True</a:t>
            </a:r>
            <a:endParaRPr lang="en-US" sz="2600" b="1" i="0" dirty="0">
              <a:effectLst/>
              <a:latin typeface="Calibri (Body)"/>
            </a:endParaRPr>
          </a:p>
          <a:p>
            <a:pPr>
              <a:lnSpc>
                <a:spcPct val="90000"/>
              </a:lnSpc>
              <a:buFont typeface="Wingdings" panose="05000000000000000000" pitchFamily="2" charset="2"/>
              <a:buChar char="§"/>
            </a:pPr>
            <a:r>
              <a:rPr lang="en-US" sz="2600" b="0" i="0" dirty="0">
                <a:effectLst/>
                <a:latin typeface="Calibri (Body)"/>
              </a:rPr>
              <a:t> </a:t>
            </a:r>
            <a:r>
              <a:rPr lang="en-US" sz="2600" b="1" i="0" dirty="0" err="1">
                <a:effectLst/>
                <a:latin typeface="Calibri (Body)"/>
              </a:rPr>
              <a:t>min_samples_leaf</a:t>
            </a:r>
            <a:r>
              <a:rPr lang="en-US" sz="2600" b="1" i="0" dirty="0">
                <a:effectLst/>
                <a:latin typeface="Calibri (Body)"/>
              </a:rPr>
              <a:t>: </a:t>
            </a:r>
            <a:r>
              <a:rPr lang="en-US" sz="2600" dirty="0">
                <a:latin typeface="Calibri (Body)"/>
              </a:rPr>
              <a:t>S</a:t>
            </a:r>
            <a:r>
              <a:rPr lang="en-US" sz="2600" b="0" i="0" dirty="0">
                <a:effectLst/>
                <a:latin typeface="Calibri (Body)"/>
              </a:rPr>
              <a:t>pecifies the minimum number of samples that should be present in the leaf node after splitting a node.  Default = 1</a:t>
            </a:r>
          </a:p>
          <a:p>
            <a:pPr>
              <a:lnSpc>
                <a:spcPct val="90000"/>
              </a:lnSpc>
              <a:buFont typeface="Wingdings" panose="05000000000000000000" pitchFamily="2" charset="2"/>
              <a:buChar char="§"/>
            </a:pPr>
            <a:r>
              <a:rPr lang="en-US" sz="2600" b="1" i="0" dirty="0">
                <a:effectLst/>
                <a:latin typeface="Calibri (Body)"/>
              </a:rPr>
              <a:t> </a:t>
            </a:r>
            <a:r>
              <a:rPr lang="en-US" sz="2600" b="1" i="0" dirty="0" err="1">
                <a:effectLst/>
                <a:latin typeface="Calibri (Body)"/>
              </a:rPr>
              <a:t>max_features</a:t>
            </a:r>
            <a:r>
              <a:rPr lang="en-US" sz="2600" b="1" i="0" dirty="0">
                <a:effectLst/>
                <a:latin typeface="Calibri (Body)"/>
              </a:rPr>
              <a:t>:</a:t>
            </a:r>
            <a:r>
              <a:rPr lang="en-US" sz="2600" b="0" i="0" dirty="0">
                <a:effectLst/>
                <a:latin typeface="Calibri (Body)"/>
              </a:rPr>
              <a:t> This is the number of features to consider when looking for the best split.</a:t>
            </a:r>
            <a:endParaRPr lang="en-US" sz="2600" b="1" dirty="0">
              <a:latin typeface="Calibri (Body)"/>
            </a:endParaRPr>
          </a:p>
        </p:txBody>
      </p:sp>
      <p:sp>
        <p:nvSpPr>
          <p:cNvPr id="12" name="Rectangle 1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57984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E824B0-3CF5-9171-D1A2-A5405187CC36}"/>
              </a:ext>
            </a:extLst>
          </p:cNvPr>
          <p:cNvSpPr>
            <a:spLocks noGrp="1"/>
          </p:cNvSpPr>
          <p:nvPr>
            <p:ph type="title"/>
          </p:nvPr>
        </p:nvSpPr>
        <p:spPr>
          <a:xfrm>
            <a:off x="643468" y="643467"/>
            <a:ext cx="3073550" cy="5126203"/>
          </a:xfrm>
        </p:spPr>
        <p:txBody>
          <a:bodyPr anchor="ctr">
            <a:normAutofit/>
          </a:bodyPr>
          <a:lstStyle/>
          <a:p>
            <a:pPr algn="r"/>
            <a:r>
              <a:rPr lang="en-US" dirty="0"/>
              <a:t>GROUP III: AI-BASED MODELS</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DB5BAA-7F7C-3D84-A76D-A278ACBF3C0A}"/>
              </a:ext>
            </a:extLst>
          </p:cNvPr>
          <p:cNvSpPr>
            <a:spLocks noGrp="1"/>
          </p:cNvSpPr>
          <p:nvPr>
            <p:ph idx="1"/>
          </p:nvPr>
        </p:nvSpPr>
        <p:spPr>
          <a:xfrm>
            <a:off x="4289769" y="616821"/>
            <a:ext cx="7720359" cy="5624358"/>
          </a:xfrm>
        </p:spPr>
        <p:txBody>
          <a:bodyPr anchor="ctr">
            <a:normAutofit fontScale="92500" lnSpcReduction="10000"/>
          </a:bodyPr>
          <a:lstStyle/>
          <a:p>
            <a:pPr>
              <a:buFont typeface="Wingdings" panose="05000000000000000000" pitchFamily="2" charset="2"/>
              <a:buChar char="v"/>
            </a:pPr>
            <a:r>
              <a:rPr lang="en-US" sz="3200" dirty="0">
                <a:solidFill>
                  <a:srgbClr val="FF0000"/>
                </a:solidFill>
              </a:rPr>
              <a:t> Random Forest Classifier</a:t>
            </a:r>
          </a:p>
          <a:p>
            <a:pPr>
              <a:buFont typeface="Wingdings" panose="05000000000000000000" pitchFamily="2" charset="2"/>
              <a:buChar char="§"/>
            </a:pPr>
            <a:r>
              <a:rPr lang="en-US" sz="2800" dirty="0"/>
              <a:t> Creation of </a:t>
            </a:r>
            <a:r>
              <a:rPr lang="en-US" sz="2800" dirty="0" err="1"/>
              <a:t>RF_classification</a:t>
            </a:r>
            <a:r>
              <a:rPr lang="en-US" sz="2800" dirty="0"/>
              <a:t> class from the superclass</a:t>
            </a:r>
          </a:p>
          <a:p>
            <a:pPr>
              <a:buFont typeface="Wingdings" panose="05000000000000000000" pitchFamily="2" charset="2"/>
              <a:buChar char="§"/>
            </a:pPr>
            <a:r>
              <a:rPr lang="en-US" sz="2800" dirty="0"/>
              <a:t> Importing &amp; splitting the dataset into train and test subsets according to user-defined test size.</a:t>
            </a:r>
          </a:p>
          <a:p>
            <a:pPr>
              <a:buFont typeface="Wingdings" panose="05000000000000000000" pitchFamily="2" charset="2"/>
              <a:buChar char="§"/>
            </a:pPr>
            <a:r>
              <a:rPr lang="en-US" sz="2800" dirty="0"/>
              <a:t> Creation of Random forest classifier model</a:t>
            </a:r>
          </a:p>
          <a:p>
            <a:pPr>
              <a:buFont typeface="Wingdings" panose="05000000000000000000" pitchFamily="2" charset="2"/>
              <a:buChar char="§"/>
            </a:pPr>
            <a:r>
              <a:rPr lang="en-US" sz="2800" dirty="0"/>
              <a:t> Training the model on the training data using user-defined parameters such as the number of trees, feature selection etc.</a:t>
            </a:r>
          </a:p>
          <a:p>
            <a:pPr>
              <a:buFont typeface="Wingdings" panose="05000000000000000000" pitchFamily="2" charset="2"/>
              <a:buChar char="§"/>
            </a:pPr>
            <a:r>
              <a:rPr lang="en-US" sz="2800" dirty="0"/>
              <a:t> Testing the model on the test data as well as predictions using the training data</a:t>
            </a:r>
          </a:p>
          <a:p>
            <a:pPr>
              <a:buFont typeface="Wingdings" panose="05000000000000000000" pitchFamily="2" charset="2"/>
              <a:buChar char="§"/>
            </a:pPr>
            <a:r>
              <a:rPr lang="en-US" sz="2800" dirty="0"/>
              <a:t> Display of results and plots: Accuracy scores, confusion matrix and feature importance</a:t>
            </a:r>
          </a:p>
        </p:txBody>
      </p:sp>
      <p:sp>
        <p:nvSpPr>
          <p:cNvPr id="12" name="Rectangle 1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28060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E824B0-3CF5-9171-D1A2-A5405187CC36}"/>
              </a:ext>
            </a:extLst>
          </p:cNvPr>
          <p:cNvSpPr>
            <a:spLocks noGrp="1"/>
          </p:cNvSpPr>
          <p:nvPr>
            <p:ph type="title"/>
          </p:nvPr>
        </p:nvSpPr>
        <p:spPr>
          <a:xfrm>
            <a:off x="643468" y="643467"/>
            <a:ext cx="3073550" cy="5126203"/>
          </a:xfrm>
        </p:spPr>
        <p:txBody>
          <a:bodyPr anchor="ctr">
            <a:normAutofit/>
          </a:bodyPr>
          <a:lstStyle/>
          <a:p>
            <a:pPr algn="r"/>
            <a:r>
              <a:rPr lang="en-US" dirty="0"/>
              <a:t>GROUP III: AI-BASED MODELS</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DB5BAA-7F7C-3D84-A76D-A278ACBF3C0A}"/>
              </a:ext>
            </a:extLst>
          </p:cNvPr>
          <p:cNvSpPr>
            <a:spLocks noGrp="1"/>
          </p:cNvSpPr>
          <p:nvPr>
            <p:ph idx="1"/>
          </p:nvPr>
        </p:nvSpPr>
        <p:spPr>
          <a:xfrm>
            <a:off x="4730041" y="-862418"/>
            <a:ext cx="7720359" cy="5624358"/>
          </a:xfrm>
        </p:spPr>
        <p:txBody>
          <a:bodyPr anchor="ctr">
            <a:normAutofit/>
          </a:bodyPr>
          <a:lstStyle/>
          <a:p>
            <a:pPr>
              <a:buFont typeface="Wingdings" panose="05000000000000000000" pitchFamily="2" charset="2"/>
              <a:buChar char="v"/>
            </a:pPr>
            <a:r>
              <a:rPr lang="en-US" sz="3200" dirty="0">
                <a:solidFill>
                  <a:srgbClr val="FF0000"/>
                </a:solidFill>
              </a:rPr>
              <a:t> Random Forest Classifier</a:t>
            </a:r>
          </a:p>
          <a:p>
            <a:pPr algn="ctr">
              <a:buFont typeface="Wingdings" panose="05000000000000000000" pitchFamily="2" charset="2"/>
              <a:buChar char="§"/>
            </a:pPr>
            <a:r>
              <a:rPr lang="en-US" sz="2800" dirty="0"/>
              <a:t> </a:t>
            </a:r>
            <a:r>
              <a:rPr lang="en-US" sz="2800" dirty="0">
                <a:solidFill>
                  <a:srgbClr val="FF0000"/>
                </a:solidFill>
              </a:rPr>
              <a:t>USER INPUT</a:t>
            </a:r>
            <a:endParaRPr lang="en-US" sz="2800" dirty="0"/>
          </a:p>
          <a:p>
            <a:pPr>
              <a:buFont typeface="Wingdings" panose="05000000000000000000" pitchFamily="2" charset="2"/>
              <a:buChar char="§"/>
            </a:pPr>
            <a:r>
              <a:rPr lang="en-US" sz="2800" dirty="0"/>
              <a:t>X-label(feature selection)</a:t>
            </a:r>
          </a:p>
          <a:p>
            <a:pPr>
              <a:buFont typeface="Wingdings" panose="05000000000000000000" pitchFamily="2" charset="2"/>
              <a:buChar char="§"/>
            </a:pPr>
            <a:r>
              <a:rPr lang="en-US" sz="2800" dirty="0"/>
              <a:t> Portion of test data</a:t>
            </a:r>
          </a:p>
          <a:p>
            <a:pPr>
              <a:buFont typeface="Wingdings" panose="05000000000000000000" pitchFamily="2" charset="2"/>
              <a:buChar char="§"/>
            </a:pPr>
            <a:r>
              <a:rPr lang="en-US" sz="2800" dirty="0"/>
              <a:t> Number of trees</a:t>
            </a:r>
          </a:p>
          <a:p>
            <a:pPr marL="0" indent="0">
              <a:buNone/>
            </a:pPr>
            <a:endParaRPr lang="en-US" sz="2800" dirty="0"/>
          </a:p>
        </p:txBody>
      </p:sp>
      <p:sp>
        <p:nvSpPr>
          <p:cNvPr id="12" name="Rectangle 1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8259B5FC-4FD2-D17E-9312-54D3F31CB4A6}"/>
              </a:ext>
            </a:extLst>
          </p:cNvPr>
          <p:cNvPicPr>
            <a:picLocks noChangeAspect="1"/>
          </p:cNvPicPr>
          <p:nvPr/>
        </p:nvPicPr>
        <p:blipFill>
          <a:blip r:embed="rId2"/>
          <a:stretch>
            <a:fillRect/>
          </a:stretch>
        </p:blipFill>
        <p:spPr>
          <a:xfrm>
            <a:off x="4357438" y="3193367"/>
            <a:ext cx="7628235" cy="2785402"/>
          </a:xfrm>
          <a:prstGeom prst="rect">
            <a:avLst/>
          </a:prstGeom>
        </p:spPr>
      </p:pic>
    </p:spTree>
    <p:extLst>
      <p:ext uri="{BB962C8B-B14F-4D97-AF65-F5344CB8AC3E}">
        <p14:creationId xmlns:p14="http://schemas.microsoft.com/office/powerpoint/2010/main" val="1215087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E824B0-3CF5-9171-D1A2-A5405187CC36}"/>
              </a:ext>
            </a:extLst>
          </p:cNvPr>
          <p:cNvSpPr>
            <a:spLocks noGrp="1"/>
          </p:cNvSpPr>
          <p:nvPr>
            <p:ph type="title"/>
          </p:nvPr>
        </p:nvSpPr>
        <p:spPr>
          <a:xfrm>
            <a:off x="878911" y="643468"/>
            <a:ext cx="3177847" cy="1674180"/>
          </a:xfrm>
        </p:spPr>
        <p:txBody>
          <a:bodyPr>
            <a:normAutofit/>
          </a:bodyPr>
          <a:lstStyle/>
          <a:p>
            <a:r>
              <a:rPr lang="en-US" sz="3700"/>
              <a:t>GROUP III: AI-BASED MODELS</a:t>
            </a:r>
          </a:p>
        </p:txBody>
      </p:sp>
      <p:cxnSp>
        <p:nvCxnSpPr>
          <p:cNvPr id="19" name="Straight Connector 18">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DB5BAA-7F7C-3D84-A76D-A278ACBF3C0A}"/>
              </a:ext>
            </a:extLst>
          </p:cNvPr>
          <p:cNvSpPr>
            <a:spLocks noGrp="1"/>
          </p:cNvSpPr>
          <p:nvPr>
            <p:ph idx="1"/>
          </p:nvPr>
        </p:nvSpPr>
        <p:spPr>
          <a:xfrm>
            <a:off x="858064" y="2639380"/>
            <a:ext cx="3205049" cy="3229714"/>
          </a:xfrm>
        </p:spPr>
        <p:txBody>
          <a:bodyPr>
            <a:normAutofit/>
          </a:bodyPr>
          <a:lstStyle/>
          <a:p>
            <a:pPr>
              <a:buFont typeface="Wingdings" panose="05000000000000000000" pitchFamily="2" charset="2"/>
              <a:buChar char="v"/>
            </a:pPr>
            <a:r>
              <a:rPr lang="en-US" dirty="0">
                <a:solidFill>
                  <a:srgbClr val="FF0000"/>
                </a:solidFill>
              </a:rPr>
              <a:t> </a:t>
            </a:r>
            <a:r>
              <a:rPr lang="en-US" b="1" dirty="0">
                <a:solidFill>
                  <a:srgbClr val="FF0000"/>
                </a:solidFill>
              </a:rPr>
              <a:t>Random Forest Classifier</a:t>
            </a:r>
          </a:p>
          <a:p>
            <a:pPr lvl="3">
              <a:buFont typeface="Wingdings" panose="05000000000000000000" pitchFamily="2" charset="2"/>
              <a:buChar char="§"/>
            </a:pPr>
            <a:r>
              <a:rPr lang="en-US" sz="2100" dirty="0">
                <a:solidFill>
                  <a:srgbClr val="FF0000"/>
                </a:solidFill>
              </a:rPr>
              <a:t> OUTPUT</a:t>
            </a:r>
          </a:p>
          <a:p>
            <a:pPr>
              <a:buFont typeface="Wingdings" panose="05000000000000000000" pitchFamily="2" charset="2"/>
              <a:buChar char="§"/>
            </a:pPr>
            <a:r>
              <a:rPr lang="en-US" dirty="0"/>
              <a:t> Accuracy on Test and Train data</a:t>
            </a:r>
          </a:p>
          <a:p>
            <a:pPr>
              <a:buFont typeface="Wingdings" panose="05000000000000000000" pitchFamily="2" charset="2"/>
              <a:buChar char="§"/>
            </a:pPr>
            <a:r>
              <a:rPr lang="en-US" dirty="0"/>
              <a:t> Confusion Matrix</a:t>
            </a:r>
          </a:p>
          <a:p>
            <a:pPr>
              <a:buFont typeface="Wingdings" panose="05000000000000000000" pitchFamily="2" charset="2"/>
              <a:buChar char="§"/>
            </a:pPr>
            <a:r>
              <a:rPr lang="en-US" dirty="0"/>
              <a:t> Feature importance chart</a:t>
            </a:r>
          </a:p>
          <a:p>
            <a:pPr marL="0" indent="0">
              <a:buNone/>
            </a:pPr>
            <a:endParaRPr lang="en-US" dirty="0"/>
          </a:p>
        </p:txBody>
      </p:sp>
      <p:pic>
        <p:nvPicPr>
          <p:cNvPr id="5" name="Picture 4">
            <a:extLst>
              <a:ext uri="{FF2B5EF4-FFF2-40B4-BE49-F238E27FC236}">
                <a16:creationId xmlns:a16="http://schemas.microsoft.com/office/drawing/2014/main" id="{1C162F7A-4B67-4F60-F09A-5FFA294EF2AF}"/>
              </a:ext>
            </a:extLst>
          </p:cNvPr>
          <p:cNvPicPr>
            <a:picLocks noChangeAspect="1"/>
          </p:cNvPicPr>
          <p:nvPr/>
        </p:nvPicPr>
        <p:blipFill>
          <a:blip r:embed="rId2"/>
          <a:stretch>
            <a:fillRect/>
          </a:stretch>
        </p:blipFill>
        <p:spPr>
          <a:xfrm>
            <a:off x="4445392" y="1378054"/>
            <a:ext cx="7554350" cy="4333429"/>
          </a:xfrm>
          <a:prstGeom prst="rect">
            <a:avLst/>
          </a:prstGeom>
        </p:spPr>
      </p:pic>
      <p:sp>
        <p:nvSpPr>
          <p:cNvPr id="21" name="Rectangle 20">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52960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AAD0E0-78BC-CF22-81EB-5C78E4DD0A58}"/>
              </a:ext>
            </a:extLst>
          </p:cNvPr>
          <p:cNvSpPr>
            <a:spLocks noGrp="1"/>
          </p:cNvSpPr>
          <p:nvPr>
            <p:ph type="title"/>
          </p:nvPr>
        </p:nvSpPr>
        <p:spPr>
          <a:xfrm>
            <a:off x="643468" y="643467"/>
            <a:ext cx="3073550" cy="5126203"/>
          </a:xfrm>
        </p:spPr>
        <p:txBody>
          <a:bodyPr anchor="ctr">
            <a:normAutofit/>
          </a:bodyPr>
          <a:lstStyle/>
          <a:p>
            <a:pPr algn="r"/>
            <a:r>
              <a:rPr lang="en-US" dirty="0"/>
              <a:t>GROUP III: AI-BASED MODELS</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6B2BECE-FDE1-41E5-3270-9201F470DF46}"/>
              </a:ext>
            </a:extLst>
          </p:cNvPr>
          <p:cNvSpPr>
            <a:spLocks noGrp="1"/>
          </p:cNvSpPr>
          <p:nvPr>
            <p:ph idx="1"/>
          </p:nvPr>
        </p:nvSpPr>
        <p:spPr>
          <a:xfrm>
            <a:off x="4363786" y="621697"/>
            <a:ext cx="6791894" cy="5147973"/>
          </a:xfrm>
        </p:spPr>
        <p:txBody>
          <a:bodyPr anchor="ctr">
            <a:normAutofit/>
          </a:bodyPr>
          <a:lstStyle/>
          <a:p>
            <a:pPr>
              <a:buFont typeface="Wingdings" panose="05000000000000000000" pitchFamily="2" charset="2"/>
              <a:buChar char="v"/>
            </a:pPr>
            <a:r>
              <a:rPr lang="en-US" sz="3200" dirty="0">
                <a:solidFill>
                  <a:srgbClr val="FF0000"/>
                </a:solidFill>
              </a:rPr>
              <a:t>Random Forest: Advantages</a:t>
            </a:r>
          </a:p>
          <a:p>
            <a:pPr>
              <a:buFont typeface="Wingdings" panose="05000000000000000000" pitchFamily="2" charset="2"/>
              <a:buChar char="q"/>
            </a:pPr>
            <a:r>
              <a:rPr lang="en-US" spc="-5" dirty="0">
                <a:effectLst/>
                <a:latin typeface="Georgia" panose="02040502050405020303" pitchFamily="18" charset="0"/>
                <a:ea typeface="Calibri" panose="020F0502020204030204" pitchFamily="34" charset="0"/>
                <a:cs typeface="Times New Roman" panose="02020603050405020304" pitchFamily="18" charset="0"/>
              </a:rPr>
              <a:t>It overcomes the problem of overfitting by averaging or combining the results of different decision trees.</a:t>
            </a:r>
          </a:p>
          <a:p>
            <a:pPr>
              <a:buFont typeface="Wingdings" panose="05000000000000000000" pitchFamily="2" charset="2"/>
              <a:buChar char="q"/>
            </a:pPr>
            <a:r>
              <a:rPr lang="en-US" spc="-5" dirty="0">
                <a:effectLst/>
                <a:latin typeface="Georgia" panose="02040502050405020303" pitchFamily="18" charset="0"/>
                <a:ea typeface="Calibri" panose="020F0502020204030204" pitchFamily="34" charset="0"/>
                <a:cs typeface="Times New Roman" panose="02020603050405020304" pitchFamily="18" charset="0"/>
              </a:rPr>
              <a:t>Random Forest algorithms maintain good accuracy even when a large proportion of the data is missing.</a:t>
            </a:r>
          </a:p>
          <a:p>
            <a:pPr>
              <a:buFont typeface="Wingdings" panose="05000000000000000000" pitchFamily="2" charset="2"/>
              <a:buChar char="q"/>
            </a:pPr>
            <a:r>
              <a:rPr lang="en-US" spc="-5" dirty="0">
                <a:effectLst/>
                <a:latin typeface="Georgia" panose="02040502050405020303" pitchFamily="18" charset="0"/>
                <a:ea typeface="Calibri" panose="020F0502020204030204" pitchFamily="34" charset="0"/>
                <a:cs typeface="Times New Roman" panose="02020603050405020304" pitchFamily="18" charset="0"/>
              </a:rPr>
              <a:t>Random forests work well for a large range of data items than a single decision tree does.</a:t>
            </a:r>
          </a:p>
          <a:p>
            <a:pPr>
              <a:buFont typeface="Wingdings" panose="05000000000000000000" pitchFamily="2" charset="2"/>
              <a:buChar char="q"/>
            </a:pPr>
            <a:r>
              <a:rPr lang="en-US" spc="-5" dirty="0">
                <a:effectLst/>
                <a:latin typeface="Georgia" panose="02040502050405020303" pitchFamily="18" charset="0"/>
                <a:ea typeface="Calibri" panose="020F0502020204030204" pitchFamily="34" charset="0"/>
                <a:cs typeface="Times New Roman" panose="02020603050405020304" pitchFamily="18" charset="0"/>
              </a:rPr>
              <a:t>It can be used for both classification and regression tasks.</a:t>
            </a:r>
          </a:p>
          <a:p>
            <a:pPr>
              <a:buFont typeface="Wingdings" panose="05000000000000000000" pitchFamily="2" charset="2"/>
              <a:buChar char="q"/>
            </a:pPr>
            <a:r>
              <a:rPr lang="en-US" spc="-5" dirty="0">
                <a:effectLst/>
                <a:latin typeface="Georgia" panose="02040502050405020303" pitchFamily="18" charset="0"/>
                <a:ea typeface="Calibri" panose="020F0502020204030204" pitchFamily="34" charset="0"/>
                <a:cs typeface="Times New Roman" panose="02020603050405020304" pitchFamily="18" charset="0"/>
              </a:rPr>
              <a:t>It runs efficiently on large databases.</a:t>
            </a:r>
            <a:endParaRPr lang="en-US" dirty="0"/>
          </a:p>
          <a:p>
            <a:pPr marL="0" indent="0">
              <a:buNone/>
            </a:pPr>
            <a:endParaRPr lang="en-US" dirty="0"/>
          </a:p>
        </p:txBody>
      </p:sp>
      <p:sp>
        <p:nvSpPr>
          <p:cNvPr id="12" name="Rectangle 1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47495190"/>
      </p:ext>
    </p:extLst>
  </p:cSld>
  <p:clrMapOvr>
    <a:masterClrMapping/>
  </p:clrMapOvr>
</p:sld>
</file>

<file path=ppt/theme/theme1.xml><?xml version="1.0" encoding="utf-8"?>
<a:theme xmlns:a="http://schemas.openxmlformats.org/drawingml/2006/main" name="RetrospectVTI">
  <a:themeElements>
    <a:clrScheme name="AnalogousFromLightSeedLeftStep">
      <a:dk1>
        <a:srgbClr val="000000"/>
      </a:dk1>
      <a:lt1>
        <a:srgbClr val="FFFFFF"/>
      </a:lt1>
      <a:dk2>
        <a:srgbClr val="292441"/>
      </a:dk2>
      <a:lt2>
        <a:srgbClr val="E2E8E7"/>
      </a:lt2>
      <a:accent1>
        <a:srgbClr val="E6768A"/>
      </a:accent1>
      <a:accent2>
        <a:srgbClr val="E058A9"/>
      </a:accent2>
      <a:accent3>
        <a:srgbClr val="E576E6"/>
      </a:accent3>
      <a:accent4>
        <a:srgbClr val="A658E0"/>
      </a:accent4>
      <a:accent5>
        <a:srgbClr val="8876E6"/>
      </a:accent5>
      <a:accent6>
        <a:srgbClr val="587CE0"/>
      </a:accent6>
      <a:hlink>
        <a:srgbClr val="568E84"/>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425</TotalTime>
  <Words>750</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Calibri (Body)</vt:lpstr>
      <vt:lpstr>Calibri Light</vt:lpstr>
      <vt:lpstr>Georgia</vt:lpstr>
      <vt:lpstr>Wingdings</vt:lpstr>
      <vt:lpstr>RetrospectVTI</vt:lpstr>
      <vt:lpstr>GROUP III: AI- BASED MODELS</vt:lpstr>
      <vt:lpstr>GROUP III: AI-BASED MODELS</vt:lpstr>
      <vt:lpstr>GROUP III: AI-BASED MODELS</vt:lpstr>
      <vt:lpstr>GROUP III: AI-BASED MODELS</vt:lpstr>
      <vt:lpstr>GROUP III: AI-BASED MODELS</vt:lpstr>
      <vt:lpstr>GROUP III: AI-BASED MODELS</vt:lpstr>
      <vt:lpstr>GROUP III: AI-BASED MODELS</vt:lpstr>
      <vt:lpstr>GROUP III: AI-BASED MODELS</vt:lpstr>
      <vt:lpstr>GROUP III: AI-BASED MODELS</vt:lpstr>
      <vt:lpstr>GROUP III: AI-BASED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III: AI- BASED MODELS</dc:title>
  <dc:creator>Nnamdi Ogbonnaya Odii</dc:creator>
  <cp:lastModifiedBy>Nnamdi Ogbonnaya Odii</cp:lastModifiedBy>
  <cp:revision>12</cp:revision>
  <dcterms:created xsi:type="dcterms:W3CDTF">2023-03-07T14:02:19Z</dcterms:created>
  <dcterms:modified xsi:type="dcterms:W3CDTF">2023-03-09T01:48:56Z</dcterms:modified>
</cp:coreProperties>
</file>