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6.png" ContentType="image/png"/>
  <Override PartName="/ppt/media/image14.png" ContentType="image/png"/>
  <Override PartName="/ppt/media/image13.png" ContentType="image/png"/>
  <Override PartName="/ppt/media/image12.png" ContentType="image/png"/>
  <Override PartName="/ppt/media/image10.png" ContentType="image/png"/>
  <Override PartName="/ppt/media/image15.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1400" y="1768680"/>
            <a:ext cx="5496840" cy="4384080"/>
          </a:xfrm>
          <a:prstGeom prst="rect">
            <a:avLst/>
          </a:prstGeom>
          <a:ln>
            <a:noFill/>
          </a:ln>
        </p:spPr>
      </p:pic>
      <p:pic>
        <p:nvPicPr>
          <p:cNvPr id="35"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1400" y="1768680"/>
            <a:ext cx="5496840" cy="4384080"/>
          </a:xfrm>
          <a:prstGeom prst="rect">
            <a:avLst/>
          </a:prstGeom>
          <a:ln>
            <a:noFill/>
          </a:ln>
        </p:spPr>
      </p:pic>
      <p:pic>
        <p:nvPicPr>
          <p:cNvPr id="71"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75"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6" name="" descr=""/>
          <p:cNvPicPr/>
          <p:nvPr/>
        </p:nvPicPr>
        <p:blipFill>
          <a:blip r:embed="rId2"/>
          <a:stretch>
            <a:fillRect/>
          </a:stretch>
        </p:blipFill>
        <p:spPr>
          <a:xfrm>
            <a:off x="2291400" y="1768680"/>
            <a:ext cx="5496840" cy="4384080"/>
          </a:xfrm>
          <a:prstGeom prst="rect">
            <a:avLst/>
          </a:prstGeom>
          <a:ln>
            <a:noFill/>
          </a:ln>
        </p:spPr>
      </p:pic>
      <p:pic>
        <p:nvPicPr>
          <p:cNvPr id="107"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11"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1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1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2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2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2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3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3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3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3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4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4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42" name="" descr=""/>
          <p:cNvPicPr/>
          <p:nvPr/>
        </p:nvPicPr>
        <p:blipFill>
          <a:blip r:embed="rId2"/>
          <a:stretch>
            <a:fillRect/>
          </a:stretch>
        </p:blipFill>
        <p:spPr>
          <a:xfrm>
            <a:off x="2291400" y="1768680"/>
            <a:ext cx="5496840" cy="4384080"/>
          </a:xfrm>
          <a:prstGeom prst="rect">
            <a:avLst/>
          </a:prstGeom>
          <a:ln>
            <a:noFill/>
          </a:ln>
        </p:spPr>
      </p:pic>
      <p:pic>
        <p:nvPicPr>
          <p:cNvPr id="143"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280" cy="1261800"/>
          </a:xfrm>
          <a:prstGeom prst="rect">
            <a:avLst/>
          </a:prstGeom>
        </p:spPr>
        <p:txBody>
          <a:bodyPr lIns="0" rIns="0" tIns="0" bIns="0" anchor="ctr"/>
          <a:p>
            <a:r>
              <a:rPr lang="en-US">
                <a:latin typeface="Arial"/>
              </a:rPr>
              <a:t>Click to edit the title text format</a:t>
            </a:r>
            <a:endParaRPr/>
          </a:p>
        </p:txBody>
      </p:sp>
      <p:sp>
        <p:nvSpPr>
          <p:cNvPr id="109"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504000" y="301320"/>
            <a:ext cx="9067320" cy="1258200"/>
          </a:xfrm>
          <a:prstGeom prst="rect">
            <a:avLst/>
          </a:prstGeom>
          <a:noFill/>
          <a:ln>
            <a:noFill/>
          </a:ln>
        </p:spPr>
      </p:sp>
      <p:sp>
        <p:nvSpPr>
          <p:cNvPr id="145" name="CustomShape 2"/>
          <p:cNvSpPr/>
          <p:nvPr/>
        </p:nvSpPr>
        <p:spPr>
          <a:xfrm>
            <a:off x="504000" y="1768680"/>
            <a:ext cx="9067680" cy="4379760"/>
          </a:xfrm>
          <a:prstGeom prst="rect">
            <a:avLst/>
          </a:prstGeom>
          <a:noFill/>
          <a:ln>
            <a:noFill/>
          </a:ln>
        </p:spPr>
      </p:sp>
      <p:sp>
        <p:nvSpPr>
          <p:cNvPr id="146" name="CustomShape 3"/>
          <p:cNvSpPr/>
          <p:nvPr/>
        </p:nvSpPr>
        <p:spPr>
          <a:xfrm>
            <a:off x="914400" y="914400"/>
            <a:ext cx="8226360" cy="5483160"/>
          </a:xfrm>
          <a:prstGeom prst="rect">
            <a:avLst/>
          </a:prstGeom>
          <a:noFill/>
          <a:ln>
            <a:noFill/>
          </a:ln>
        </p:spPr>
        <p:txBody>
          <a:bodyPr lIns="0" rIns="0" tIns="0" bIns="0" anchor="ctr"/>
          <a:p>
            <a:pPr algn="ctr">
              <a:lnSpc>
                <a:spcPct val="100000"/>
              </a:lnSpc>
            </a:pPr>
            <a:r>
              <a:rPr lang="en-US" sz="3200">
                <a:latin typeface="Arial"/>
              </a:rPr>
              <a:t>On My Algorithmic Trading</a:t>
            </a:r>
            <a:endParaRPr/>
          </a:p>
          <a:p>
            <a:pPr algn="ctr">
              <a:lnSpc>
                <a:spcPct val="100000"/>
              </a:lnSpc>
            </a:pPr>
            <a:endParaRPr/>
          </a:p>
          <a:p>
            <a:pPr algn="ctr">
              <a:lnSpc>
                <a:spcPct val="100000"/>
              </a:lnSpc>
            </a:pPr>
            <a:endParaRPr/>
          </a:p>
          <a:p>
            <a:pPr algn="ctr">
              <a:lnSpc>
                <a:spcPct val="100000"/>
              </a:lnSpc>
            </a:pPr>
            <a:r>
              <a:rPr lang="en-US" sz="2400">
                <a:latin typeface="Arial"/>
              </a:rPr>
              <a:t>Jan Marek</a:t>
            </a:r>
            <a:endParaRPr/>
          </a:p>
          <a:p>
            <a:pPr algn="ctr">
              <a:lnSpc>
                <a:spcPct val="100000"/>
              </a:lnSpc>
            </a:pPr>
            <a:r>
              <a:rPr lang="en-US" sz="2400">
                <a:latin typeface="Arial"/>
              </a:rPr>
              <a:t>jan.x.marek@gmail.com</a:t>
            </a:r>
            <a:endParaRPr/>
          </a:p>
          <a:p>
            <a:pPr algn="ct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504000" y="301320"/>
            <a:ext cx="9067320" cy="1258560"/>
          </a:xfrm>
          <a:prstGeom prst="rect">
            <a:avLst/>
          </a:prstGeom>
          <a:noFill/>
          <a:ln>
            <a:noFill/>
          </a:ln>
        </p:spPr>
      </p:sp>
      <p:sp>
        <p:nvSpPr>
          <p:cNvPr id="184" name="CustomShape 2"/>
          <p:cNvSpPr/>
          <p:nvPr/>
        </p:nvSpPr>
        <p:spPr>
          <a:xfrm>
            <a:off x="504000" y="1768680"/>
            <a:ext cx="9068760" cy="4380840"/>
          </a:xfrm>
          <a:prstGeom prst="rect">
            <a:avLst/>
          </a:prstGeom>
          <a:noFill/>
          <a:ln>
            <a:noFill/>
          </a:ln>
        </p:spPr>
      </p:sp>
      <p:sp>
        <p:nvSpPr>
          <p:cNvPr id="185" name="CustomShape 3"/>
          <p:cNvSpPr/>
          <p:nvPr/>
        </p:nvSpPr>
        <p:spPr>
          <a:xfrm>
            <a:off x="504000" y="357480"/>
            <a:ext cx="9070920" cy="1096200"/>
          </a:xfrm>
          <a:prstGeom prst="rect">
            <a:avLst/>
          </a:prstGeom>
          <a:noFill/>
          <a:ln>
            <a:noFill/>
          </a:ln>
        </p:spPr>
        <p:txBody>
          <a:bodyPr lIns="0" rIns="0" tIns="0" bIns="0" anchor="ctr"/>
          <a:p>
            <a:pPr algn="ctr">
              <a:lnSpc>
                <a:spcPct val="100000"/>
              </a:lnSpc>
            </a:pPr>
            <a:r>
              <a:rPr lang="en-US" sz="4000">
                <a:latin typeface="Arial"/>
              </a:rPr>
              <a:t>Mine Your Edge (2)</a:t>
            </a:r>
            <a:endParaRPr/>
          </a:p>
        </p:txBody>
      </p:sp>
      <p:sp>
        <p:nvSpPr>
          <p:cNvPr id="186" name="CustomShape 4"/>
          <p:cNvSpPr/>
          <p:nvPr/>
        </p:nvSpPr>
        <p:spPr>
          <a:xfrm>
            <a:off x="504000" y="1188720"/>
            <a:ext cx="9070920" cy="5668200"/>
          </a:xfrm>
          <a:prstGeom prst="rect">
            <a:avLst/>
          </a:prstGeom>
          <a:noFill/>
          <a:ln>
            <a:noFill/>
          </a:ln>
        </p:spPr>
        <p:txBody>
          <a:bodyPr lIns="0" rIns="0" tIns="0" bIns="0"/>
          <a:p>
            <a:endParaRPr/>
          </a:p>
          <a:p>
            <a:endParaRPr/>
          </a:p>
          <a:p>
            <a:endParaRPr/>
          </a:p>
        </p:txBody>
      </p:sp>
      <p:sp>
        <p:nvSpPr>
          <p:cNvPr id="187" name="CustomShape 5"/>
          <p:cNvSpPr/>
          <p:nvPr/>
        </p:nvSpPr>
        <p:spPr>
          <a:xfrm>
            <a:off x="731520" y="1737360"/>
            <a:ext cx="8502840" cy="1187640"/>
          </a:xfrm>
          <a:prstGeom prst="rect">
            <a:avLst/>
          </a:prstGeom>
          <a:noFill/>
          <a:ln>
            <a:noFill/>
          </a:ln>
        </p:spPr>
        <p:txBody>
          <a:bodyPr lIns="0" rIns="0" tIns="0" bIns="0"/>
          <a:p>
            <a:pPr algn="ctr">
              <a:lnSpc>
                <a:spcPct val="100000"/>
              </a:lnSpc>
            </a:pPr>
            <a:endParaRPr/>
          </a:p>
          <a:p>
            <a:pPr algn="ctr">
              <a:lnSpc>
                <a:spcPct val="100000"/>
              </a:lnSpc>
            </a:pPr>
            <a:endParaRPr/>
          </a:p>
        </p:txBody>
      </p:sp>
      <p:pic>
        <p:nvPicPr>
          <p:cNvPr id="188" name="" descr=""/>
          <p:cNvPicPr/>
          <p:nvPr/>
        </p:nvPicPr>
        <p:blipFill>
          <a:blip r:embed="rId1"/>
          <a:stretch>
            <a:fillRect/>
          </a:stretch>
        </p:blipFill>
        <p:spPr>
          <a:xfrm>
            <a:off x="2194560" y="1531080"/>
            <a:ext cx="5418360" cy="5418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504000" y="301320"/>
            <a:ext cx="9067320" cy="1258560"/>
          </a:xfrm>
          <a:prstGeom prst="rect">
            <a:avLst/>
          </a:prstGeom>
          <a:noFill/>
          <a:ln>
            <a:noFill/>
          </a:ln>
        </p:spPr>
      </p:sp>
      <p:sp>
        <p:nvSpPr>
          <p:cNvPr id="190" name="CustomShape 2"/>
          <p:cNvSpPr/>
          <p:nvPr/>
        </p:nvSpPr>
        <p:spPr>
          <a:xfrm>
            <a:off x="504000" y="1768680"/>
            <a:ext cx="9068760" cy="4380840"/>
          </a:xfrm>
          <a:prstGeom prst="rect">
            <a:avLst/>
          </a:prstGeom>
          <a:noFill/>
          <a:ln>
            <a:noFill/>
          </a:ln>
        </p:spPr>
      </p:sp>
      <p:sp>
        <p:nvSpPr>
          <p:cNvPr id="191" name="CustomShape 3"/>
          <p:cNvSpPr/>
          <p:nvPr/>
        </p:nvSpPr>
        <p:spPr>
          <a:xfrm>
            <a:off x="504000" y="357480"/>
            <a:ext cx="9070920" cy="1096200"/>
          </a:xfrm>
          <a:prstGeom prst="rect">
            <a:avLst/>
          </a:prstGeom>
          <a:noFill/>
          <a:ln>
            <a:noFill/>
          </a:ln>
        </p:spPr>
        <p:txBody>
          <a:bodyPr lIns="0" rIns="0" tIns="0" bIns="0" anchor="ctr"/>
          <a:p>
            <a:pPr algn="ctr">
              <a:lnSpc>
                <a:spcPct val="100000"/>
              </a:lnSpc>
            </a:pPr>
            <a:r>
              <a:rPr lang="en-US" sz="4000">
                <a:latin typeface="Arial"/>
              </a:rPr>
              <a:t>Mine Your Edge (3)</a:t>
            </a:r>
            <a:endParaRPr/>
          </a:p>
        </p:txBody>
      </p:sp>
      <p:sp>
        <p:nvSpPr>
          <p:cNvPr id="192" name="CustomShape 4"/>
          <p:cNvSpPr/>
          <p:nvPr/>
        </p:nvSpPr>
        <p:spPr>
          <a:xfrm>
            <a:off x="504000" y="1188720"/>
            <a:ext cx="9070920" cy="5668200"/>
          </a:xfrm>
          <a:prstGeom prst="rect">
            <a:avLst/>
          </a:prstGeom>
          <a:noFill/>
          <a:ln>
            <a:noFill/>
          </a:ln>
        </p:spPr>
        <p:txBody>
          <a:bodyPr lIns="0" rIns="0" tIns="0" bIns="0"/>
          <a:p>
            <a:endParaRPr/>
          </a:p>
          <a:p>
            <a:endParaRPr/>
          </a:p>
          <a:p>
            <a:endParaRPr/>
          </a:p>
        </p:txBody>
      </p:sp>
      <p:sp>
        <p:nvSpPr>
          <p:cNvPr id="193" name="CustomShape 5"/>
          <p:cNvSpPr/>
          <p:nvPr/>
        </p:nvSpPr>
        <p:spPr>
          <a:xfrm>
            <a:off x="731520" y="1737360"/>
            <a:ext cx="8502840" cy="1187640"/>
          </a:xfrm>
          <a:prstGeom prst="rect">
            <a:avLst/>
          </a:prstGeom>
          <a:noFill/>
          <a:ln>
            <a:noFill/>
          </a:ln>
        </p:spPr>
        <p:txBody>
          <a:bodyPr lIns="0" rIns="0" tIns="0" bIns="0"/>
          <a:p>
            <a:pPr algn="ctr">
              <a:lnSpc>
                <a:spcPct val="100000"/>
              </a:lnSpc>
            </a:pPr>
            <a:endParaRPr/>
          </a:p>
          <a:p>
            <a:pPr algn="ctr">
              <a:lnSpc>
                <a:spcPct val="100000"/>
              </a:lnSpc>
            </a:pPr>
            <a:endParaRPr/>
          </a:p>
        </p:txBody>
      </p:sp>
      <p:sp>
        <p:nvSpPr>
          <p:cNvPr id="194" name="TextShape 6"/>
          <p:cNvSpPr txBox="1"/>
          <p:nvPr/>
        </p:nvSpPr>
        <p:spPr>
          <a:xfrm>
            <a:off x="731520" y="1371600"/>
            <a:ext cx="8869680" cy="5922720"/>
          </a:xfrm>
          <a:prstGeom prst="rect">
            <a:avLst/>
          </a:prstGeom>
        </p:spPr>
        <p:txBody>
          <a:bodyPr lIns="90000" rIns="90000" tIns="45000" bIns="45000"/>
          <a:p>
            <a:endParaRPr/>
          </a:p>
          <a:p>
            <a:r>
              <a:rPr lang="en-US" sz="2400">
                <a:latin typeface="Arial"/>
              </a:rPr>
              <a:t>A great book on how to design and verify mechanical trading properly: David Aronson - Evidence-Based Technical Analysis.</a:t>
            </a:r>
            <a:endParaRPr/>
          </a:p>
          <a:p>
            <a:endParaRPr/>
          </a:p>
          <a:p>
            <a:r>
              <a:rPr lang="en-US" sz="2400">
                <a:latin typeface="Arial"/>
              </a:rPr>
              <a:t>Also check </a:t>
            </a:r>
            <a:r>
              <a:rPr lang="en-US" sz="2400">
                <a:latin typeface="Arial"/>
              </a:rPr>
              <a:t>https://www.quantopian.com/</a:t>
            </a:r>
            <a:endParaRPr/>
          </a:p>
          <a:p>
            <a:endParaRPr/>
          </a:p>
          <a:p>
            <a:pPr>
              <a:buSzPct val="45000"/>
              <a:buFont typeface="StarSymbol"/>
              <a:buChar char=""/>
            </a:pPr>
            <a:r>
              <a:rPr lang="en-US" sz="2400">
                <a:latin typeface="Arial"/>
              </a:rPr>
              <a:t>Out-of-sample validation</a:t>
            </a:r>
            <a:endParaRPr/>
          </a:p>
          <a:p>
            <a:pPr>
              <a:buSzPct val="45000"/>
              <a:buFont typeface="StarSymbol"/>
              <a:buChar char=""/>
            </a:pPr>
            <a:r>
              <a:rPr lang="en-US" sz="2400">
                <a:latin typeface="Arial"/>
              </a:rPr>
              <a:t>Bootstrap verification</a:t>
            </a:r>
            <a:endParaRPr/>
          </a:p>
          <a:p>
            <a:pPr>
              <a:buSzPct val="45000"/>
              <a:buFont typeface="StarSymbol"/>
              <a:buChar char=""/>
            </a:pPr>
            <a:r>
              <a:rPr lang="en-US" sz="2400">
                <a:latin typeface="Arial"/>
              </a:rPr>
              <a:t>Simple rules, few parameters</a:t>
            </a:r>
            <a:endParaRPr/>
          </a:p>
          <a:p>
            <a:pPr>
              <a:buSzPct val="45000"/>
              <a:buFont typeface="StarSymbol"/>
              <a:buChar char=""/>
            </a:pPr>
            <a:r>
              <a:rPr lang="en-US" sz="2400">
                <a:latin typeface="Arial"/>
              </a:rPr>
              <a:t>Common sense</a:t>
            </a:r>
            <a:endParaRPr/>
          </a:p>
          <a:p>
            <a:endParaRPr/>
          </a:p>
          <a:p>
            <a:pPr>
              <a:buSzPct val="45000"/>
              <a:buFont typeface="StarSymbol"/>
              <a:buChar char=""/>
            </a:pPr>
            <a:r>
              <a:rPr lang="en-US" sz="2400">
                <a:latin typeface="Arial"/>
              </a:rPr>
              <a:t>Diversification</a:t>
            </a:r>
            <a:endParaRPr/>
          </a:p>
          <a:p>
            <a:endParaRPr/>
          </a:p>
          <a:p>
            <a:pPr>
              <a:buSzPct val="45000"/>
              <a:buFont typeface="StarSymbol"/>
              <a:buChar char=""/>
            </a:pPr>
            <a:r>
              <a:rPr lang="en-US" sz="2400">
                <a:latin typeface="Arial"/>
              </a:rPr>
              <a:t>Bet sizing</a:t>
            </a:r>
            <a:endParaRPr/>
          </a:p>
          <a:p>
            <a:endParaRPr/>
          </a:p>
          <a:p>
            <a:endParaRPr/>
          </a:p>
          <a:p>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504000" y="301320"/>
            <a:ext cx="9067320" cy="1258560"/>
          </a:xfrm>
          <a:prstGeom prst="rect">
            <a:avLst/>
          </a:prstGeom>
          <a:noFill/>
          <a:ln>
            <a:noFill/>
          </a:ln>
        </p:spPr>
      </p:sp>
      <p:sp>
        <p:nvSpPr>
          <p:cNvPr id="196" name="CustomShape 2"/>
          <p:cNvSpPr/>
          <p:nvPr/>
        </p:nvSpPr>
        <p:spPr>
          <a:xfrm>
            <a:off x="504000" y="1768680"/>
            <a:ext cx="9068760" cy="4380840"/>
          </a:xfrm>
          <a:prstGeom prst="rect">
            <a:avLst/>
          </a:prstGeom>
          <a:noFill/>
          <a:ln>
            <a:noFill/>
          </a:ln>
        </p:spPr>
      </p:sp>
      <p:sp>
        <p:nvSpPr>
          <p:cNvPr id="197" name="CustomShape 3"/>
          <p:cNvSpPr/>
          <p:nvPr/>
        </p:nvSpPr>
        <p:spPr>
          <a:xfrm>
            <a:off x="504000" y="357480"/>
            <a:ext cx="9070920" cy="1096200"/>
          </a:xfrm>
          <a:prstGeom prst="rect">
            <a:avLst/>
          </a:prstGeom>
          <a:noFill/>
          <a:ln>
            <a:noFill/>
          </a:ln>
        </p:spPr>
        <p:txBody>
          <a:bodyPr lIns="0" rIns="0" tIns="0" bIns="0" anchor="ctr"/>
          <a:p>
            <a:pPr algn="ctr">
              <a:lnSpc>
                <a:spcPct val="100000"/>
              </a:lnSpc>
            </a:pPr>
            <a:r>
              <a:rPr lang="en-US" sz="4000">
                <a:latin typeface="Arial"/>
              </a:rPr>
              <a:t>The Importance Of Bet Sizing</a:t>
            </a:r>
            <a:endParaRPr/>
          </a:p>
        </p:txBody>
      </p:sp>
      <p:sp>
        <p:nvSpPr>
          <p:cNvPr id="198" name="CustomShape 4"/>
          <p:cNvSpPr/>
          <p:nvPr/>
        </p:nvSpPr>
        <p:spPr>
          <a:xfrm>
            <a:off x="504000" y="1188720"/>
            <a:ext cx="9070920" cy="5668200"/>
          </a:xfrm>
          <a:prstGeom prst="rect">
            <a:avLst/>
          </a:prstGeom>
          <a:noFill/>
          <a:ln>
            <a:noFill/>
          </a:ln>
        </p:spPr>
        <p:txBody>
          <a:bodyPr lIns="0" rIns="0" tIns="0" bIns="0"/>
          <a:p>
            <a:endParaRPr/>
          </a:p>
          <a:p>
            <a:endParaRPr/>
          </a:p>
          <a:p>
            <a:endParaRPr/>
          </a:p>
        </p:txBody>
      </p:sp>
      <p:sp>
        <p:nvSpPr>
          <p:cNvPr id="199" name="CustomShape 5"/>
          <p:cNvSpPr/>
          <p:nvPr/>
        </p:nvSpPr>
        <p:spPr>
          <a:xfrm>
            <a:off x="731520" y="1737360"/>
            <a:ext cx="8502840" cy="1187640"/>
          </a:xfrm>
          <a:prstGeom prst="rect">
            <a:avLst/>
          </a:prstGeom>
          <a:noFill/>
          <a:ln>
            <a:noFill/>
          </a:ln>
        </p:spPr>
        <p:txBody>
          <a:bodyPr lIns="0" rIns="0" tIns="0" bIns="0"/>
          <a:p>
            <a:pPr algn="ctr">
              <a:lnSpc>
                <a:spcPct val="100000"/>
              </a:lnSpc>
            </a:pPr>
            <a:endParaRPr/>
          </a:p>
          <a:p>
            <a:pPr algn="ctr">
              <a:lnSpc>
                <a:spcPct val="100000"/>
              </a:lnSpc>
            </a:pPr>
            <a:endParaRPr/>
          </a:p>
        </p:txBody>
      </p:sp>
      <p:pic>
        <p:nvPicPr>
          <p:cNvPr id="200" name="" descr=""/>
          <p:cNvPicPr/>
          <p:nvPr/>
        </p:nvPicPr>
        <p:blipFill>
          <a:blip r:embed="rId1"/>
          <a:stretch>
            <a:fillRect/>
          </a:stretch>
        </p:blipFill>
        <p:spPr>
          <a:xfrm>
            <a:off x="591840" y="1645920"/>
            <a:ext cx="8917920" cy="50907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504000" y="301320"/>
            <a:ext cx="9067320" cy="1258560"/>
          </a:xfrm>
          <a:prstGeom prst="rect">
            <a:avLst/>
          </a:prstGeom>
          <a:noFill/>
          <a:ln>
            <a:noFill/>
          </a:ln>
        </p:spPr>
      </p:sp>
      <p:sp>
        <p:nvSpPr>
          <p:cNvPr id="202" name="CustomShape 2"/>
          <p:cNvSpPr/>
          <p:nvPr/>
        </p:nvSpPr>
        <p:spPr>
          <a:xfrm>
            <a:off x="504000" y="1768680"/>
            <a:ext cx="9068760" cy="4380840"/>
          </a:xfrm>
          <a:prstGeom prst="rect">
            <a:avLst/>
          </a:prstGeom>
          <a:noFill/>
          <a:ln>
            <a:noFill/>
          </a:ln>
        </p:spPr>
      </p:sp>
      <p:sp>
        <p:nvSpPr>
          <p:cNvPr id="203" name="CustomShape 3"/>
          <p:cNvSpPr/>
          <p:nvPr/>
        </p:nvSpPr>
        <p:spPr>
          <a:xfrm>
            <a:off x="504000" y="357480"/>
            <a:ext cx="9070920" cy="1096200"/>
          </a:xfrm>
          <a:prstGeom prst="rect">
            <a:avLst/>
          </a:prstGeom>
          <a:noFill/>
          <a:ln>
            <a:noFill/>
          </a:ln>
        </p:spPr>
        <p:txBody>
          <a:bodyPr lIns="0" rIns="0" tIns="0" bIns="0" anchor="ctr"/>
          <a:p>
            <a:pPr algn="ctr">
              <a:lnSpc>
                <a:spcPct val="100000"/>
              </a:lnSpc>
            </a:pPr>
            <a:r>
              <a:rPr lang="en-US" sz="4000">
                <a:latin typeface="Arial"/>
              </a:rPr>
              <a:t>The Importance Of Transaction Costs</a:t>
            </a:r>
            <a:endParaRPr/>
          </a:p>
        </p:txBody>
      </p:sp>
      <p:sp>
        <p:nvSpPr>
          <p:cNvPr id="204" name="CustomShape 4"/>
          <p:cNvSpPr/>
          <p:nvPr/>
        </p:nvSpPr>
        <p:spPr>
          <a:xfrm>
            <a:off x="504000" y="1188720"/>
            <a:ext cx="9070920" cy="5668200"/>
          </a:xfrm>
          <a:prstGeom prst="rect">
            <a:avLst/>
          </a:prstGeom>
          <a:noFill/>
          <a:ln>
            <a:noFill/>
          </a:ln>
        </p:spPr>
        <p:txBody>
          <a:bodyPr lIns="0" rIns="0" tIns="0" bIns="0"/>
          <a:p>
            <a:endParaRPr/>
          </a:p>
          <a:p>
            <a:endParaRPr/>
          </a:p>
          <a:p>
            <a:endParaRPr/>
          </a:p>
        </p:txBody>
      </p:sp>
      <p:sp>
        <p:nvSpPr>
          <p:cNvPr id="205" name="CustomShape 5"/>
          <p:cNvSpPr/>
          <p:nvPr/>
        </p:nvSpPr>
        <p:spPr>
          <a:xfrm>
            <a:off x="731520" y="1737360"/>
            <a:ext cx="8502840" cy="1187640"/>
          </a:xfrm>
          <a:prstGeom prst="rect">
            <a:avLst/>
          </a:prstGeom>
          <a:noFill/>
          <a:ln>
            <a:noFill/>
          </a:ln>
        </p:spPr>
        <p:txBody>
          <a:bodyPr lIns="0" rIns="0" tIns="0" bIns="0"/>
          <a:p>
            <a:pPr algn="ctr">
              <a:lnSpc>
                <a:spcPct val="100000"/>
              </a:lnSpc>
            </a:pPr>
            <a:endParaRPr/>
          </a:p>
          <a:p>
            <a:pPr algn="ctr">
              <a:lnSpc>
                <a:spcPct val="100000"/>
              </a:lnSpc>
            </a:pPr>
            <a:endParaRPr/>
          </a:p>
        </p:txBody>
      </p:sp>
      <p:pic>
        <p:nvPicPr>
          <p:cNvPr id="206" name="" descr=""/>
          <p:cNvPicPr/>
          <p:nvPr/>
        </p:nvPicPr>
        <p:blipFill>
          <a:blip r:embed="rId1"/>
          <a:stretch>
            <a:fillRect/>
          </a:stretch>
        </p:blipFill>
        <p:spPr>
          <a:xfrm>
            <a:off x="505080" y="1475640"/>
            <a:ext cx="9144000" cy="4650840"/>
          </a:xfrm>
          <a:prstGeom prst="rect">
            <a:avLst/>
          </a:prstGeom>
          <a:ln>
            <a:noFill/>
          </a:ln>
        </p:spPr>
      </p:pic>
      <p:sp>
        <p:nvSpPr>
          <p:cNvPr id="207" name="TextShape 6"/>
          <p:cNvSpPr txBox="1"/>
          <p:nvPr/>
        </p:nvSpPr>
        <p:spPr>
          <a:xfrm>
            <a:off x="1266840" y="6290280"/>
            <a:ext cx="7785720" cy="659160"/>
          </a:xfrm>
          <a:prstGeom prst="rect">
            <a:avLst/>
          </a:prstGeom>
        </p:spPr>
        <p:txBody>
          <a:bodyPr lIns="90000" rIns="90000" tIns="45000" bIns="45000"/>
          <a:p>
            <a:pPr algn="ctr">
              <a:lnSpc>
                <a:spcPct val="100000"/>
              </a:lnSpc>
            </a:pPr>
            <a:r>
              <a:rPr lang="en-US" sz="3200">
                <a:latin typeface="Arial"/>
              </a:rPr>
              <a:t>Can limit orders help at all?</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504000" y="301320"/>
            <a:ext cx="9067320" cy="792360"/>
          </a:xfrm>
          <a:prstGeom prst="rect">
            <a:avLst/>
          </a:prstGeom>
          <a:noFill/>
          <a:ln>
            <a:noFill/>
          </a:ln>
        </p:spPr>
        <p:txBody>
          <a:bodyPr lIns="0" rIns="0" tIns="0" bIns="0" anchor="ctr"/>
          <a:p>
            <a:pPr algn="ctr">
              <a:lnSpc>
                <a:spcPct val="100000"/>
              </a:lnSpc>
            </a:pPr>
            <a:r>
              <a:rPr lang="en-US" sz="3600">
                <a:latin typeface="Arial"/>
              </a:rPr>
              <a:t>Interactive Brokers – The Big Picture</a:t>
            </a:r>
            <a:endParaRPr/>
          </a:p>
        </p:txBody>
      </p:sp>
      <p:pic>
        <p:nvPicPr>
          <p:cNvPr id="209" name="" descr=""/>
          <p:cNvPicPr/>
          <p:nvPr/>
        </p:nvPicPr>
        <p:blipFill>
          <a:blip r:embed="rId1"/>
          <a:stretch>
            <a:fillRect/>
          </a:stretch>
        </p:blipFill>
        <p:spPr>
          <a:xfrm>
            <a:off x="91440" y="1463040"/>
            <a:ext cx="9871920" cy="53989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504000" y="301320"/>
            <a:ext cx="9067320" cy="883800"/>
          </a:xfrm>
          <a:prstGeom prst="rect">
            <a:avLst/>
          </a:prstGeom>
          <a:noFill/>
          <a:ln>
            <a:noFill/>
          </a:ln>
        </p:spPr>
        <p:txBody>
          <a:bodyPr lIns="0" rIns="0" tIns="0" bIns="0" anchor="ctr"/>
          <a:p>
            <a:pPr algn="ctr">
              <a:lnSpc>
                <a:spcPct val="100000"/>
              </a:lnSpc>
            </a:pPr>
            <a:r>
              <a:rPr lang="en-US" sz="3600">
                <a:latin typeface="Arial"/>
              </a:rPr>
              <a:t>Interactive Brokers Java API (1)</a:t>
            </a:r>
            <a:endParaRPr/>
          </a:p>
        </p:txBody>
      </p:sp>
      <p:sp>
        <p:nvSpPr>
          <p:cNvPr id="211" name="CustomShape 2"/>
          <p:cNvSpPr/>
          <p:nvPr/>
        </p:nvSpPr>
        <p:spPr>
          <a:xfrm>
            <a:off x="504000" y="1280160"/>
            <a:ext cx="4340160" cy="5757120"/>
          </a:xfrm>
          <a:prstGeom prst="rect">
            <a:avLst/>
          </a:prstGeom>
          <a:solidFill>
            <a:srgbClr val="cccccc"/>
          </a:solidFill>
          <a:ln>
            <a:noFill/>
          </a:ln>
        </p:spPr>
        <p:txBody>
          <a:bodyPr lIns="0" rIns="0" tIns="0" bIns="0"/>
          <a:p>
            <a:endParaRPr/>
          </a:p>
          <a:p>
            <a:r>
              <a:rPr lang="en-US" sz="2800">
                <a:latin typeface="Arial"/>
              </a:rPr>
              <a:t> </a:t>
            </a:r>
            <a:r>
              <a:rPr lang="en-US" sz="2800">
                <a:latin typeface="Arial"/>
              </a:rPr>
              <a:t>EClientSocket</a:t>
            </a:r>
            <a:endParaRPr/>
          </a:p>
          <a:p>
            <a:endParaRPr/>
          </a:p>
          <a:p>
            <a:r>
              <a:rPr lang="en-US" sz="2000">
                <a:latin typeface="Arial"/>
              </a:rPr>
              <a:t>Single entry point for sending  requests to IB</a:t>
            </a:r>
            <a:endParaRPr/>
          </a:p>
          <a:p>
            <a:endParaRPr/>
          </a:p>
          <a:p>
            <a:r>
              <a:rPr lang="en-US" sz="2000">
                <a:latin typeface="Arial"/>
              </a:rPr>
              <a:t>placeOrder(reqId, contract, price, …)</a:t>
            </a:r>
            <a:endParaRPr/>
          </a:p>
          <a:p>
            <a:endParaRPr/>
          </a:p>
          <a:p>
            <a:endParaRPr/>
          </a:p>
          <a:p>
            <a:r>
              <a:rPr lang="en-US" sz="2000">
                <a:latin typeface="Arial"/>
              </a:rPr>
              <a:t>reqHistoricalData(reqId, contract,</a:t>
            </a:r>
            <a:endParaRPr/>
          </a:p>
          <a:p>
            <a:r>
              <a:rPr lang="en-US" sz="2000">
                <a:latin typeface="Arial"/>
              </a:rPr>
              <a:t>	</a:t>
            </a:r>
            <a:r>
              <a:rPr lang="en-US" sz="2000">
                <a:latin typeface="Arial"/>
              </a:rPr>
              <a:t>	</a:t>
            </a:r>
            <a:r>
              <a:rPr lang="en-US" sz="2000">
                <a:latin typeface="Arial"/>
              </a:rPr>
              <a:t>	</a:t>
            </a:r>
            <a:r>
              <a:rPr lang="en-US" sz="2000">
                <a:latin typeface="Arial"/>
              </a:rPr>
              <a:t>	</a:t>
            </a:r>
            <a:r>
              <a:rPr lang="en-US" sz="2000">
                <a:latin typeface="Arial"/>
              </a:rPr>
              <a:t>	</a:t>
            </a:r>
            <a:r>
              <a:rPr lang="en-US" sz="2000">
                <a:latin typeface="Arial"/>
              </a:rPr>
              <a:t>timeframe, …)</a:t>
            </a:r>
            <a:endParaRPr/>
          </a:p>
          <a:p>
            <a:endParaRPr/>
          </a:p>
          <a:p>
            <a:endParaRPr/>
          </a:p>
          <a:p>
            <a:r>
              <a:rPr lang="en-US" sz="2000">
                <a:latin typeface="Arial"/>
              </a:rPr>
              <a:t>reqMktData(reqId, contract, details)</a:t>
            </a:r>
            <a:endParaRPr/>
          </a:p>
          <a:p>
            <a:r>
              <a:rPr lang="en-US" sz="2000">
                <a:latin typeface="Arial"/>
              </a:rPr>
              <a:t>…</a:t>
            </a:r>
            <a:endParaRPr/>
          </a:p>
          <a:p>
            <a:r>
              <a:rPr lang="en-US" sz="2000">
                <a:latin typeface="Arial"/>
              </a:rPr>
              <a:t>cancelMktData(reqId)</a:t>
            </a:r>
            <a:endParaRPr/>
          </a:p>
          <a:p>
            <a:endParaRPr/>
          </a:p>
          <a:p>
            <a:endParaRPr/>
          </a:p>
        </p:txBody>
      </p:sp>
      <p:sp>
        <p:nvSpPr>
          <p:cNvPr id="212" name="CustomShape 3"/>
          <p:cNvSpPr/>
          <p:nvPr/>
        </p:nvSpPr>
        <p:spPr>
          <a:xfrm>
            <a:off x="4846320" y="1280160"/>
            <a:ext cx="4569840" cy="5757120"/>
          </a:xfrm>
          <a:prstGeom prst="rect">
            <a:avLst/>
          </a:prstGeom>
          <a:solidFill>
            <a:srgbClr val="ffff99"/>
          </a:solidFill>
          <a:ln>
            <a:noFill/>
          </a:ln>
        </p:spPr>
        <p:txBody>
          <a:bodyPr lIns="0" rIns="0" tIns="0" bIns="0"/>
          <a:p>
            <a:endParaRPr/>
          </a:p>
          <a:p>
            <a:r>
              <a:rPr lang="en-US" sz="2800">
                <a:latin typeface="Arial"/>
              </a:rPr>
              <a:t>EWrapper</a:t>
            </a:r>
            <a:endParaRPr/>
          </a:p>
          <a:p>
            <a:endParaRPr/>
          </a:p>
          <a:p>
            <a:r>
              <a:rPr lang="en-US" sz="2000">
                <a:latin typeface="Arial"/>
              </a:rPr>
              <a:t>Callback interface for receiving any responses or updates.</a:t>
            </a:r>
            <a:endParaRPr/>
          </a:p>
          <a:p>
            <a:endParaRPr/>
          </a:p>
          <a:p>
            <a:r>
              <a:rPr lang="en-US" sz="2000">
                <a:latin typeface="Arial"/>
              </a:rPr>
              <a:t>orderStatus(reqId, status, fillPrice, …)</a:t>
            </a:r>
            <a:endParaRPr/>
          </a:p>
          <a:p>
            <a:r>
              <a:rPr lang="en-US" sz="2000">
                <a:latin typeface="Arial"/>
              </a:rPr>
              <a:t>error(id, errorCode, errorMsg)</a:t>
            </a:r>
            <a:endParaRPr/>
          </a:p>
          <a:p>
            <a:endParaRPr/>
          </a:p>
          <a:p>
            <a:r>
              <a:rPr lang="en-US" sz="2000">
                <a:latin typeface="Arial"/>
              </a:rPr>
              <a:t>historicalData(reqId, data)</a:t>
            </a:r>
            <a:endParaRPr/>
          </a:p>
          <a:p>
            <a:r>
              <a:rPr lang="en-US" sz="2000">
                <a:latin typeface="Arial"/>
              </a:rPr>
              <a:t>error(reqId, errorCode, errorMsg)</a:t>
            </a:r>
            <a:endParaRPr/>
          </a:p>
          <a:p>
            <a:r>
              <a:rPr lang="en-US" sz="2000">
                <a:latin typeface="Arial"/>
              </a:rPr>
              <a:t>historicalDataEnd(reqId)</a:t>
            </a:r>
            <a:endParaRPr/>
          </a:p>
          <a:p>
            <a:endParaRPr/>
          </a:p>
          <a:p>
            <a:r>
              <a:rPr lang="en-US" sz="2000">
                <a:latin typeface="Arial"/>
              </a:rPr>
              <a:t>tickGeneric(reqId, tickType, value)</a:t>
            </a:r>
            <a:endParaRPr/>
          </a:p>
          <a:p>
            <a:r>
              <a:rPr lang="en-US" sz="2000">
                <a:latin typeface="Arial"/>
              </a:rPr>
              <a:t>error(id, errorCode, errorMsg)</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504000" y="301320"/>
            <a:ext cx="9067320" cy="883800"/>
          </a:xfrm>
          <a:prstGeom prst="rect">
            <a:avLst/>
          </a:prstGeom>
          <a:noFill/>
          <a:ln>
            <a:noFill/>
          </a:ln>
        </p:spPr>
        <p:txBody>
          <a:bodyPr lIns="0" rIns="0" tIns="0" bIns="0" anchor="ctr"/>
          <a:p>
            <a:pPr algn="ctr">
              <a:lnSpc>
                <a:spcPct val="100000"/>
              </a:lnSpc>
            </a:pPr>
            <a:r>
              <a:rPr lang="en-US" sz="3600">
                <a:latin typeface="Arial"/>
              </a:rPr>
              <a:t>Interactive Brokers Java API (2)</a:t>
            </a:r>
            <a:endParaRPr/>
          </a:p>
        </p:txBody>
      </p:sp>
      <p:sp>
        <p:nvSpPr>
          <p:cNvPr id="214" name="CustomShape 2"/>
          <p:cNvSpPr/>
          <p:nvPr/>
        </p:nvSpPr>
        <p:spPr>
          <a:xfrm>
            <a:off x="498600" y="1280160"/>
            <a:ext cx="4437360" cy="5757120"/>
          </a:xfrm>
          <a:prstGeom prst="rect">
            <a:avLst/>
          </a:prstGeom>
          <a:solidFill>
            <a:srgbClr val="cccccc"/>
          </a:solidFill>
          <a:ln>
            <a:noFill/>
          </a:ln>
        </p:spPr>
        <p:txBody>
          <a:bodyPr lIns="0" rIns="0" tIns="0" bIns="0"/>
          <a:p>
            <a:endParaRPr/>
          </a:p>
          <a:p>
            <a:r>
              <a:rPr lang="en-US" sz="2000">
                <a:latin typeface="Arial"/>
              </a:rPr>
              <a:t> </a:t>
            </a:r>
            <a:r>
              <a:rPr lang="en-US" sz="2000">
                <a:latin typeface="Arial"/>
              </a:rPr>
              <a:t>EclientSocket s = </a:t>
            </a:r>
            <a:endParaRPr/>
          </a:p>
          <a:p>
            <a:r>
              <a:rPr lang="en-US" sz="2000">
                <a:latin typeface="Arial"/>
              </a:rPr>
              <a:t>	</a:t>
            </a:r>
            <a:r>
              <a:rPr lang="en-US" sz="2000">
                <a:latin typeface="Arial"/>
              </a:rPr>
              <a:t>new EclientSocket(</a:t>
            </a:r>
            <a:endParaRPr/>
          </a:p>
          <a:p>
            <a:r>
              <a:rPr lang="en-US" sz="2000">
                <a:latin typeface="Arial"/>
              </a:rPr>
              <a:t>	</a:t>
            </a:r>
            <a:r>
              <a:rPr lang="en-US" sz="2000">
                <a:latin typeface="Arial"/>
              </a:rPr>
              <a:t>	</a:t>
            </a:r>
            <a:r>
              <a:rPr lang="en-US" sz="2000">
                <a:latin typeface="Arial"/>
              </a:rPr>
              <a:t>new MyEWrapper())</a:t>
            </a:r>
            <a:endParaRPr/>
          </a:p>
          <a:p>
            <a:endParaRPr/>
          </a:p>
          <a:p>
            <a:r>
              <a:rPr lang="en-US" sz="2000">
                <a:latin typeface="Arial"/>
              </a:rPr>
              <a:t> </a:t>
            </a:r>
            <a:r>
              <a:rPr lang="en-US" sz="2000">
                <a:latin typeface="Arial"/>
              </a:rPr>
              <a:t>s.eConnect(“127.0.0.1”, 7497)</a:t>
            </a:r>
            <a:endParaRPr/>
          </a:p>
          <a:p>
            <a:endParaRPr/>
          </a:p>
          <a:p>
            <a:r>
              <a:rPr lang="en-US" sz="2000">
                <a:latin typeface="Arial"/>
              </a:rPr>
              <a:t> </a:t>
            </a:r>
            <a:r>
              <a:rPr lang="en-US" sz="2000">
                <a:latin typeface="Arial"/>
              </a:rPr>
              <a:t>Contract aaplStock = new Contract();</a:t>
            </a:r>
            <a:endParaRPr/>
          </a:p>
          <a:p>
            <a:r>
              <a:rPr lang="en-US" sz="2000">
                <a:latin typeface="Arial"/>
              </a:rPr>
              <a:t> </a:t>
            </a:r>
            <a:r>
              <a:rPr lang="en-US" sz="2000">
                <a:latin typeface="Arial"/>
              </a:rPr>
              <a:t>contract.symbol("AAPL");</a:t>
            </a:r>
            <a:endParaRPr/>
          </a:p>
          <a:p>
            <a:r>
              <a:rPr lang="en-US" sz="2000">
                <a:latin typeface="Arial"/>
              </a:rPr>
              <a:t> </a:t>
            </a:r>
            <a:r>
              <a:rPr lang="en-US" sz="2000">
                <a:latin typeface="Arial"/>
              </a:rPr>
              <a:t>contract.secType("STK");</a:t>
            </a:r>
            <a:endParaRPr/>
          </a:p>
          <a:p>
            <a:r>
              <a:rPr lang="en-US" sz="2000">
                <a:latin typeface="Arial"/>
              </a:rPr>
              <a:t> </a:t>
            </a:r>
            <a:r>
              <a:rPr lang="en-US" sz="2000">
                <a:latin typeface="Arial"/>
              </a:rPr>
              <a:t>contract.currency("USD");</a:t>
            </a:r>
            <a:endParaRPr/>
          </a:p>
          <a:p>
            <a:r>
              <a:rPr lang="en-US" sz="2000">
                <a:latin typeface="Arial"/>
              </a:rPr>
              <a:t> </a:t>
            </a:r>
            <a:r>
              <a:rPr lang="en-US" sz="2000">
                <a:latin typeface="Arial"/>
              </a:rPr>
              <a:t>contract.exchange("SMART");</a:t>
            </a:r>
            <a:endParaRPr/>
          </a:p>
          <a:p>
            <a:endParaRPr/>
          </a:p>
          <a:p>
            <a:r>
              <a:rPr lang="en-US" sz="2000">
                <a:latin typeface="Arial"/>
              </a:rPr>
              <a:t> </a:t>
            </a:r>
            <a:r>
              <a:rPr lang="en-US" sz="2000">
                <a:latin typeface="Arial"/>
              </a:rPr>
              <a:t>client.reqHistoricalData(</a:t>
            </a:r>
            <a:endParaRPr/>
          </a:p>
          <a:p>
            <a:r>
              <a:rPr lang="en-US" sz="2000">
                <a:latin typeface="Arial"/>
              </a:rPr>
              <a:t>	</a:t>
            </a:r>
            <a:r>
              <a:rPr lang="en-US" sz="2000">
                <a:latin typeface="Arial"/>
              </a:rPr>
              <a:t>42, aaplStock, </a:t>
            </a:r>
            <a:endParaRPr/>
          </a:p>
          <a:p>
            <a:r>
              <a:rPr lang="en-US" sz="2000">
                <a:latin typeface="Arial"/>
              </a:rPr>
              <a:t>	</a:t>
            </a:r>
            <a:r>
              <a:rPr lang="en-US" sz="2000">
                <a:latin typeface="Arial"/>
              </a:rPr>
              <a:t>"20170101 00:00:00", </a:t>
            </a:r>
            <a:endParaRPr/>
          </a:p>
          <a:p>
            <a:r>
              <a:rPr lang="en-US" sz="2000">
                <a:latin typeface="Arial"/>
              </a:rPr>
              <a:t>	</a:t>
            </a:r>
            <a:r>
              <a:rPr lang="en-US" sz="2000">
                <a:latin typeface="Arial"/>
              </a:rPr>
              <a:t>"1 M", "1 day", </a:t>
            </a:r>
            <a:endParaRPr/>
          </a:p>
          <a:p>
            <a:r>
              <a:rPr lang="en-US" sz="2000">
                <a:latin typeface="Arial"/>
              </a:rPr>
              <a:t>	</a:t>
            </a:r>
            <a:r>
              <a:rPr lang="en-US" sz="2000">
                <a:latin typeface="Arial"/>
              </a:rPr>
              <a:t>"MIDPOINT", 1, 1, false, null);</a:t>
            </a:r>
            <a:endParaRPr/>
          </a:p>
        </p:txBody>
      </p:sp>
      <p:sp>
        <p:nvSpPr>
          <p:cNvPr id="215" name="CustomShape 3"/>
          <p:cNvSpPr/>
          <p:nvPr/>
        </p:nvSpPr>
        <p:spPr>
          <a:xfrm>
            <a:off x="4937760" y="1280160"/>
            <a:ext cx="4659840" cy="5757120"/>
          </a:xfrm>
          <a:prstGeom prst="rect">
            <a:avLst/>
          </a:prstGeom>
          <a:solidFill>
            <a:srgbClr val="ffff99"/>
          </a:solidFill>
          <a:ln>
            <a:noFill/>
          </a:ln>
        </p:spPr>
        <p:txBody>
          <a:bodyPr lIns="0" rIns="0" tIns="0" bIns="0"/>
          <a:p>
            <a:endParaRPr/>
          </a:p>
          <a:p>
            <a:r>
              <a:rPr lang="en-US" sz="2000">
                <a:latin typeface="Arial"/>
              </a:rPr>
              <a:t> </a:t>
            </a:r>
            <a:r>
              <a:rPr lang="en-US" sz="2000">
                <a:latin typeface="Arial"/>
              </a:rPr>
              <a:t>class MyEWrapper </a:t>
            </a:r>
            <a:endParaRPr/>
          </a:p>
          <a:p>
            <a:r>
              <a:rPr lang="en-US" sz="2000">
                <a:latin typeface="Arial"/>
              </a:rPr>
              <a:t>	</a:t>
            </a:r>
            <a:r>
              <a:rPr lang="en-US" sz="2000">
                <a:latin typeface="Arial"/>
              </a:rPr>
              <a:t>implements Ewrapper {</a:t>
            </a:r>
            <a:endParaRPr/>
          </a:p>
          <a:p>
            <a:endParaRPr/>
          </a:p>
          <a:p>
            <a:r>
              <a:rPr lang="en-US" sz="2000">
                <a:latin typeface="Arial"/>
              </a:rPr>
              <a:t> </a:t>
            </a:r>
            <a:r>
              <a:rPr lang="en-US" sz="2000">
                <a:latin typeface="Arial"/>
              </a:rPr>
              <a:t>public void historicalData(</a:t>
            </a:r>
            <a:endParaRPr/>
          </a:p>
          <a:p>
            <a:r>
              <a:rPr lang="en-US" sz="2000">
                <a:latin typeface="Arial"/>
              </a:rPr>
              <a:t>	</a:t>
            </a:r>
            <a:r>
              <a:rPr lang="en-US" sz="2000">
                <a:latin typeface="Arial"/>
              </a:rPr>
              <a:t>int reqId, Bar bar) </a:t>
            </a:r>
            <a:endParaRPr/>
          </a:p>
          <a:p>
            <a:r>
              <a:rPr lang="en-US" sz="2000">
                <a:latin typeface="Arial"/>
              </a:rPr>
              <a:t> </a:t>
            </a:r>
            <a:r>
              <a:rPr lang="en-US" sz="2000">
                <a:latin typeface="Arial"/>
              </a:rPr>
              <a:t>{</a:t>
            </a:r>
            <a:endParaRPr/>
          </a:p>
          <a:p>
            <a:r>
              <a:rPr lang="en-US" sz="2000">
                <a:latin typeface="Arial"/>
              </a:rPr>
              <a:t>	</a:t>
            </a:r>
            <a:r>
              <a:rPr lang="en-US" sz="2000">
                <a:latin typeface="Arial"/>
              </a:rPr>
              <a:t>System.out.println(“Bar ”+bar);</a:t>
            </a:r>
            <a:endParaRPr/>
          </a:p>
          <a:p>
            <a:r>
              <a:rPr lang="en-US" sz="2000">
                <a:latin typeface="Arial"/>
              </a:rPr>
              <a:t> </a:t>
            </a:r>
            <a:r>
              <a:rPr lang="en-US" sz="2000">
                <a:latin typeface="Arial"/>
              </a:rPr>
              <a:t>}</a:t>
            </a:r>
            <a:endParaRPr/>
          </a:p>
          <a:p>
            <a:endParaRPr/>
          </a:p>
          <a:p>
            <a:r>
              <a:rPr lang="en-US" sz="2000">
                <a:latin typeface="Arial"/>
              </a:rPr>
              <a:t> </a:t>
            </a:r>
            <a:r>
              <a:rPr lang="en-US" sz="2000">
                <a:latin typeface="Arial"/>
              </a:rPr>
              <a:t>public void historicalDataEnd(int reqId) </a:t>
            </a:r>
            <a:endParaRPr/>
          </a:p>
          <a:p>
            <a:r>
              <a:rPr lang="en-US" sz="2000">
                <a:latin typeface="Arial"/>
              </a:rPr>
              <a:t> </a:t>
            </a:r>
            <a:r>
              <a:rPr lang="en-US" sz="2000">
                <a:latin typeface="Arial"/>
              </a:rPr>
              <a:t>{</a:t>
            </a:r>
            <a:endParaRPr/>
          </a:p>
          <a:p>
            <a:r>
              <a:rPr lang="en-US" sz="2000">
                <a:latin typeface="Arial"/>
              </a:rPr>
              <a:t>	</a:t>
            </a:r>
            <a:r>
              <a:rPr lang="en-US" sz="2000">
                <a:latin typeface="Arial"/>
              </a:rPr>
              <a:t>System.out.println(“End”);</a:t>
            </a:r>
            <a:endParaRPr/>
          </a:p>
          <a:p>
            <a:r>
              <a:rPr lang="en-US" sz="2000">
                <a:latin typeface="Arial"/>
              </a:rPr>
              <a:t> </a:t>
            </a:r>
            <a:r>
              <a:rPr lang="en-US" sz="2000">
                <a:latin typeface="Arial"/>
              </a:rPr>
              <a:t>}</a:t>
            </a:r>
            <a:endParaRPr/>
          </a:p>
          <a:p>
            <a:endParaRPr/>
          </a:p>
          <a:p>
            <a:r>
              <a:rPr lang="en-US" sz="2000">
                <a:latin typeface="Arial"/>
              </a:rPr>
              <a:t> </a:t>
            </a:r>
            <a:r>
              <a:rPr lang="en-US" sz="2000">
                <a:latin typeface="Arial"/>
              </a:rPr>
              <a:t>public void error(id, code, msg) </a:t>
            </a:r>
            <a:endParaRPr/>
          </a:p>
          <a:p>
            <a:r>
              <a:rPr lang="en-US" sz="2000">
                <a:latin typeface="Arial"/>
              </a:rPr>
              <a:t> </a:t>
            </a:r>
            <a:r>
              <a:rPr lang="en-US" sz="2000">
                <a:latin typeface="Arial"/>
              </a:rPr>
              <a:t>{</a:t>
            </a:r>
            <a:endParaRPr/>
          </a:p>
          <a:p>
            <a:r>
              <a:rPr lang="en-US" sz="2000">
                <a:latin typeface="Arial"/>
              </a:rPr>
              <a:t>        </a:t>
            </a:r>
            <a:r>
              <a:rPr lang="en-US" sz="2000">
                <a:latin typeface="Arial"/>
              </a:rPr>
              <a:t>System.out.println("Error: "+msg);</a:t>
            </a:r>
            <a:endParaRPr/>
          </a:p>
          <a:p>
            <a:r>
              <a:rPr lang="en-US" sz="2000">
                <a:latin typeface="Arial"/>
              </a:rPr>
              <a:t> </a:t>
            </a:r>
            <a:r>
              <a:rPr lang="en-US" sz="2000">
                <a:latin typeface="Arial"/>
              </a:rPr>
              <a:t>} …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504000" y="301320"/>
            <a:ext cx="9067320" cy="883800"/>
          </a:xfrm>
          <a:prstGeom prst="rect">
            <a:avLst/>
          </a:prstGeom>
          <a:noFill/>
          <a:ln>
            <a:noFill/>
          </a:ln>
        </p:spPr>
        <p:txBody>
          <a:bodyPr lIns="0" rIns="0" tIns="0" bIns="0" anchor="ctr"/>
          <a:p>
            <a:pPr algn="ctr">
              <a:lnSpc>
                <a:spcPct val="100000"/>
              </a:lnSpc>
            </a:pPr>
            <a:r>
              <a:rPr lang="en-US" sz="3600">
                <a:latin typeface="Arial"/>
              </a:rPr>
              <a:t>Interactive Brokers Java API (3)</a:t>
            </a:r>
            <a:endParaRPr/>
          </a:p>
        </p:txBody>
      </p:sp>
      <p:sp>
        <p:nvSpPr>
          <p:cNvPr id="217" name="CustomShape 2"/>
          <p:cNvSpPr/>
          <p:nvPr/>
        </p:nvSpPr>
        <p:spPr>
          <a:xfrm>
            <a:off x="504000" y="1280160"/>
            <a:ext cx="9067680" cy="5757120"/>
          </a:xfrm>
          <a:prstGeom prst="rect">
            <a:avLst/>
          </a:prstGeom>
          <a:noFill/>
          <a:ln>
            <a:noFill/>
          </a:ln>
        </p:spPr>
        <p:txBody>
          <a:bodyPr lIns="0" rIns="0" tIns="0" bIns="0"/>
          <a:p>
            <a:endParaRPr/>
          </a:p>
          <a:p>
            <a:r>
              <a:rPr lang="en-US" sz="2000">
                <a:latin typeface="Arial"/>
              </a:rPr>
              <a:t>Pros</a:t>
            </a:r>
            <a:endParaRPr/>
          </a:p>
          <a:p>
            <a:pPr>
              <a:lnSpc>
                <a:spcPct val="100000"/>
              </a:lnSpc>
              <a:buSzPct val="45000"/>
              <a:buFont typeface="StarSymbol"/>
              <a:buChar char="l"/>
            </a:pPr>
            <a:r>
              <a:rPr lang="en-US" sz="2000">
                <a:latin typeface="Arial"/>
              </a:rPr>
              <a:t>Access to many exchanges all over the world, and wide range of instruments (stocks, forex, futures, options, bonds, …)</a:t>
            </a:r>
            <a:endParaRPr/>
          </a:p>
          <a:p>
            <a:pPr>
              <a:lnSpc>
                <a:spcPct val="100000"/>
              </a:lnSpc>
              <a:buSzPct val="45000"/>
              <a:buFont typeface="StarSymbol"/>
              <a:buChar char="l"/>
            </a:pPr>
            <a:r>
              <a:rPr lang="en-US" sz="2000">
                <a:latin typeface="Arial"/>
              </a:rPr>
              <a:t>Full broker functionality available: order management, advanced order types, market data access (historical and realtime), account balance, current portfolio, market news, fundamental data, etc, etc...</a:t>
            </a:r>
            <a:endParaRPr/>
          </a:p>
          <a:p>
            <a:pPr>
              <a:lnSpc>
                <a:spcPct val="100000"/>
              </a:lnSpc>
              <a:buSzPct val="45000"/>
              <a:buFont typeface="StarSymbol"/>
              <a:buChar char="l"/>
            </a:pPr>
            <a:r>
              <a:rPr lang="en-US" sz="2000">
                <a:latin typeface="Arial"/>
              </a:rPr>
              <a:t>Several programming languages supported</a:t>
            </a:r>
            <a:endParaRPr/>
          </a:p>
          <a:p>
            <a:pPr>
              <a:lnSpc>
                <a:spcPct val="100000"/>
              </a:lnSpc>
              <a:buSzPct val="45000"/>
              <a:buFont typeface="StarSymbol"/>
              <a:buChar char="l"/>
            </a:pPr>
            <a:r>
              <a:rPr lang="en-US" sz="2000">
                <a:latin typeface="Arial"/>
              </a:rPr>
              <a:t>Large community, lots of online resources</a:t>
            </a:r>
            <a:endParaRPr/>
          </a:p>
          <a:p>
            <a:pPr>
              <a:lnSpc>
                <a:spcPct val="100000"/>
              </a:lnSpc>
              <a:buSzPct val="45000"/>
              <a:buFont typeface="StarSymbol"/>
              <a:buChar char="l"/>
            </a:pPr>
            <a:r>
              <a:rPr lang="en-US" sz="2000">
                <a:latin typeface="Arial"/>
              </a:rPr>
              <a:t>Lot's of third-party tools based on the API</a:t>
            </a:r>
            <a:endParaRPr/>
          </a:p>
          <a:p>
            <a:pPr>
              <a:lnSpc>
                <a:spcPct val="100000"/>
              </a:lnSpc>
            </a:pPr>
            <a:endParaRPr/>
          </a:p>
          <a:p>
            <a:pPr>
              <a:lnSpc>
                <a:spcPct val="100000"/>
              </a:lnSpc>
            </a:pPr>
            <a:r>
              <a:rPr lang="en-US" sz="2000">
                <a:latin typeface="Arial"/>
              </a:rPr>
              <a:t>Cons</a:t>
            </a:r>
            <a:endParaRPr/>
          </a:p>
          <a:p>
            <a:pPr>
              <a:lnSpc>
                <a:spcPct val="100000"/>
              </a:lnSpc>
              <a:buSzPct val="45000"/>
              <a:buFont typeface="StarSymbol"/>
              <a:buChar char="l"/>
            </a:pPr>
            <a:r>
              <a:rPr lang="en-US" sz="2000">
                <a:latin typeface="Arial"/>
              </a:rPr>
              <a:t>Non-trivial programming skills required. Multi-threaded environment, management of concurrent requests/responses, dealing with service failures...</a:t>
            </a:r>
            <a:endParaRPr/>
          </a:p>
          <a:p>
            <a:pPr>
              <a:lnSpc>
                <a:spcPct val="100000"/>
              </a:lnSpc>
              <a:buSzPct val="45000"/>
              <a:buFont typeface="StarSymbol"/>
              <a:buChar char="l"/>
            </a:pPr>
            <a:r>
              <a:rPr lang="en-US" sz="2000">
                <a:latin typeface="Arial"/>
              </a:rPr>
              <a:t>Access to market data is severely restricted. Limited number of realtime data streams, limited frequency of historical data requests.</a:t>
            </a:r>
            <a:endParaRPr/>
          </a:p>
          <a:p>
            <a:pPr>
              <a:lnSpc>
                <a:spcPct val="100000"/>
              </a:lnSpc>
              <a:buSzPct val="45000"/>
              <a:buFont typeface="StarSymbol"/>
              <a:buChar char="l"/>
            </a:pPr>
            <a:r>
              <a:rPr lang="en-US" sz="2000">
                <a:latin typeface="Arial"/>
              </a:rPr>
              <a:t>Difficult automated testing</a:t>
            </a:r>
            <a:endParaRPr/>
          </a:p>
          <a:p>
            <a:pPr>
              <a:lnSpc>
                <a:spcPct val="100000"/>
              </a:lnSpc>
              <a:buSzPct val="45000"/>
              <a:buFont typeface="StarSymbol"/>
              <a:buChar char="l"/>
            </a:pPr>
            <a:r>
              <a:rPr lang="en-US" sz="2000">
                <a:latin typeface="Arial"/>
              </a:rPr>
              <a:t>Custom mapping to IB domain objects</a:t>
            </a:r>
            <a:endParaRPr/>
          </a:p>
          <a:p>
            <a:pPr>
              <a:lnSpc>
                <a:spcPct val="100000"/>
              </a:lnSpc>
              <a:buSzPct val="45000"/>
              <a:buFont typeface="StarSymbol"/>
              <a:buChar char="l"/>
            </a:pPr>
            <a:r>
              <a:rPr lang="en-US" sz="2000">
                <a:latin typeface="Arial"/>
              </a:rPr>
              <a:t>Non-compatible API updates</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274320" y="301320"/>
            <a:ext cx="9509760" cy="978840"/>
          </a:xfrm>
          <a:prstGeom prst="rect">
            <a:avLst/>
          </a:prstGeom>
        </p:spPr>
        <p:txBody>
          <a:bodyPr lIns="0" rIns="0" tIns="0" bIns="0" anchor="ctr"/>
          <a:p>
            <a:pPr algn="ctr"/>
            <a:r>
              <a:rPr lang="en-US" sz="4000">
                <a:latin typeface="Arial"/>
              </a:rPr>
              <a:t>Implement Your Own Trading Platform (1)</a:t>
            </a:r>
            <a:endParaRPr/>
          </a:p>
        </p:txBody>
      </p:sp>
      <p:sp>
        <p:nvSpPr>
          <p:cNvPr id="219" name="TextShape 2"/>
          <p:cNvSpPr txBox="1"/>
          <p:nvPr/>
        </p:nvSpPr>
        <p:spPr>
          <a:xfrm>
            <a:off x="457200" y="1416240"/>
            <a:ext cx="9052560" cy="686880"/>
          </a:xfrm>
          <a:prstGeom prst="rect">
            <a:avLst/>
          </a:prstGeom>
        </p:spPr>
        <p:txBody>
          <a:bodyPr lIns="0" rIns="0" tIns="0" bIns="0" anchor="ctr"/>
          <a:p>
            <a:r>
              <a:rPr b="1" lang="en-US" sz="2400">
                <a:latin typeface="Arial"/>
              </a:rPr>
              <a:t>Is it a good idea?</a:t>
            </a:r>
            <a:r>
              <a:rPr lang="en-US" sz="2400">
                <a:latin typeface="Arial"/>
              </a:rPr>
              <a:t> Probably not for most people, definitely yes for some. Depends on your needs, free time, interests...</a:t>
            </a:r>
            <a:endParaRPr/>
          </a:p>
        </p:txBody>
      </p:sp>
      <p:sp>
        <p:nvSpPr>
          <p:cNvPr id="220" name="CustomShape 3"/>
          <p:cNvSpPr/>
          <p:nvPr/>
        </p:nvSpPr>
        <p:spPr>
          <a:xfrm>
            <a:off x="501120" y="2286000"/>
            <a:ext cx="4437360" cy="4754880"/>
          </a:xfrm>
          <a:prstGeom prst="rect">
            <a:avLst/>
          </a:prstGeom>
          <a:solidFill>
            <a:srgbClr val="cccccc"/>
          </a:solidFill>
          <a:ln>
            <a:noFill/>
          </a:ln>
        </p:spPr>
        <p:txBody>
          <a:bodyPr lIns="0" rIns="0" tIns="0" bIns="0"/>
          <a:p>
            <a:r>
              <a:rPr b="1" lang="en-US" sz="2000">
                <a:latin typeface="Arial"/>
              </a:rPr>
              <a:t>Commercial Platform</a:t>
            </a:r>
            <a:endParaRPr/>
          </a:p>
          <a:p>
            <a:endParaRPr/>
          </a:p>
          <a:p>
            <a:r>
              <a:rPr lang="en-US" sz="2000">
                <a:latin typeface="Arial"/>
              </a:rPr>
              <a:t>Easy to start with. Lots of fancy functions readily available. Can be useful, but also misleading.</a:t>
            </a:r>
            <a:endParaRPr/>
          </a:p>
          <a:p>
            <a:endParaRPr/>
          </a:p>
          <a:p>
            <a:endParaRPr/>
          </a:p>
          <a:p>
            <a:endParaRPr/>
          </a:p>
          <a:p>
            <a:r>
              <a:rPr lang="en-US" sz="2000">
                <a:latin typeface="Arial"/>
              </a:rPr>
              <a:t>Ready, documented functions.</a:t>
            </a:r>
            <a:endParaRPr/>
          </a:p>
          <a:p>
            <a:endParaRPr/>
          </a:p>
          <a:p>
            <a:endParaRPr/>
          </a:p>
          <a:p>
            <a:endParaRPr/>
          </a:p>
          <a:p>
            <a:r>
              <a:rPr lang="en-US" sz="2000">
                <a:latin typeface="Arial"/>
              </a:rPr>
              <a:t>Bugfixing: you have to wait for the next release, which may impact your trading.</a:t>
            </a:r>
            <a:endParaRPr/>
          </a:p>
        </p:txBody>
      </p:sp>
      <p:sp>
        <p:nvSpPr>
          <p:cNvPr id="221" name="CustomShape 4"/>
          <p:cNvSpPr/>
          <p:nvPr/>
        </p:nvSpPr>
        <p:spPr>
          <a:xfrm>
            <a:off x="4938480" y="2286000"/>
            <a:ext cx="4659840" cy="4759920"/>
          </a:xfrm>
          <a:prstGeom prst="rect">
            <a:avLst/>
          </a:prstGeom>
          <a:solidFill>
            <a:srgbClr val="ffff99"/>
          </a:solidFill>
          <a:ln>
            <a:noFill/>
          </a:ln>
        </p:spPr>
        <p:txBody>
          <a:bodyPr lIns="0" rIns="0" tIns="0" bIns="0"/>
          <a:p>
            <a:r>
              <a:rPr b="1" lang="en-US" sz="2000">
                <a:latin typeface="Arial"/>
              </a:rPr>
              <a:t>Handcrafted Solution</a:t>
            </a:r>
            <a:endParaRPr/>
          </a:p>
          <a:p>
            <a:endParaRPr/>
          </a:p>
          <a:p>
            <a:r>
              <a:rPr lang="en-US" sz="2000">
                <a:latin typeface="Arial"/>
              </a:rPr>
              <a:t>Start start from zero, play around, discover what you need. Lots of great libraries are freely available, it can be surprisingly easy after all. But it definitely takes some time.</a:t>
            </a:r>
            <a:endParaRPr/>
          </a:p>
          <a:p>
            <a:endParaRPr/>
          </a:p>
          <a:p>
            <a:r>
              <a:rPr lang="en-US" sz="2000">
                <a:latin typeface="Arial"/>
              </a:rPr>
              <a:t>One can learn a lot of useful details about markets by implementing it on his own.</a:t>
            </a:r>
            <a:endParaRPr/>
          </a:p>
          <a:p>
            <a:endParaRPr/>
          </a:p>
          <a:p>
            <a:r>
              <a:rPr lang="en-US" sz="2000">
                <a:latin typeface="Arial"/>
              </a:rPr>
              <a:t>Bugfixing: you can fix it immediately.</a:t>
            </a:r>
            <a:endParaRPr/>
          </a:p>
          <a:p>
            <a:endParaRPr/>
          </a:p>
          <a:p>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274320" y="301320"/>
            <a:ext cx="9509760" cy="978840"/>
          </a:xfrm>
          <a:prstGeom prst="rect">
            <a:avLst/>
          </a:prstGeom>
        </p:spPr>
        <p:txBody>
          <a:bodyPr lIns="0" rIns="0" tIns="0" bIns="0" anchor="ctr"/>
          <a:p>
            <a:pPr algn="ctr"/>
            <a:r>
              <a:rPr lang="en-US" sz="4000">
                <a:latin typeface="Arial"/>
              </a:rPr>
              <a:t>Implement Your Own Trading Platform (2)</a:t>
            </a:r>
            <a:endParaRPr/>
          </a:p>
        </p:txBody>
      </p:sp>
      <p:sp>
        <p:nvSpPr>
          <p:cNvPr id="223" name="CustomShape 2"/>
          <p:cNvSpPr/>
          <p:nvPr/>
        </p:nvSpPr>
        <p:spPr>
          <a:xfrm>
            <a:off x="501120" y="1371600"/>
            <a:ext cx="4437360" cy="5486400"/>
          </a:xfrm>
          <a:prstGeom prst="rect">
            <a:avLst/>
          </a:prstGeom>
          <a:solidFill>
            <a:srgbClr val="cccccc"/>
          </a:solidFill>
          <a:ln>
            <a:noFill/>
          </a:ln>
        </p:spPr>
        <p:txBody>
          <a:bodyPr lIns="0" rIns="0" tIns="0" bIns="0"/>
          <a:p>
            <a:r>
              <a:rPr b="1" lang="en-US" sz="2000">
                <a:latin typeface="Arial"/>
              </a:rPr>
              <a:t>Commercial Platform</a:t>
            </a:r>
            <a:endParaRPr/>
          </a:p>
          <a:p>
            <a:endParaRPr/>
          </a:p>
          <a:p>
            <a:r>
              <a:rPr lang="en-US" sz="2000">
                <a:latin typeface="Arial"/>
              </a:rPr>
              <a:t>New features: wait for the next release, or implement them yourself (as far as the platform's language and openness allows it).</a:t>
            </a:r>
            <a:endParaRPr/>
          </a:p>
          <a:p>
            <a:endParaRPr/>
          </a:p>
          <a:p>
            <a:r>
              <a:rPr lang="en-US" sz="2000">
                <a:latin typeface="Arial"/>
              </a:rPr>
              <a:t>Custom programming experience: often a weird proprietary language and a second-grade IDE. Can hold you back if you need to code something non-trivial.</a:t>
            </a:r>
            <a:endParaRPr/>
          </a:p>
          <a:p>
            <a:endParaRPr/>
          </a:p>
          <a:p>
            <a:r>
              <a:rPr lang="en-US" sz="2000">
                <a:latin typeface="Arial"/>
              </a:rPr>
              <a:t>Reliability: Good enough, at least.</a:t>
            </a:r>
            <a:endParaRPr/>
          </a:p>
        </p:txBody>
      </p:sp>
      <p:sp>
        <p:nvSpPr>
          <p:cNvPr id="224" name="CustomShape 3"/>
          <p:cNvSpPr/>
          <p:nvPr/>
        </p:nvSpPr>
        <p:spPr>
          <a:xfrm>
            <a:off x="4938480" y="1371600"/>
            <a:ext cx="4659840" cy="5486400"/>
          </a:xfrm>
          <a:prstGeom prst="rect">
            <a:avLst/>
          </a:prstGeom>
          <a:solidFill>
            <a:srgbClr val="ffff99"/>
          </a:solidFill>
          <a:ln>
            <a:noFill/>
          </a:ln>
        </p:spPr>
        <p:txBody>
          <a:bodyPr lIns="0" rIns="0" tIns="0" bIns="0"/>
          <a:p>
            <a:r>
              <a:rPr b="1" lang="en-US" sz="2000">
                <a:latin typeface="Arial"/>
              </a:rPr>
              <a:t>Handcrafted Solution</a:t>
            </a:r>
            <a:endParaRPr/>
          </a:p>
          <a:p>
            <a:endParaRPr/>
          </a:p>
          <a:p>
            <a:r>
              <a:rPr lang="en-US" sz="2000">
                <a:latin typeface="Arial"/>
              </a:rPr>
              <a:t>New features: Implement anything as you need it.</a:t>
            </a:r>
            <a:endParaRPr/>
          </a:p>
          <a:p>
            <a:endParaRPr/>
          </a:p>
          <a:p>
            <a:endParaRPr/>
          </a:p>
          <a:p>
            <a:endParaRPr/>
          </a:p>
          <a:p>
            <a:r>
              <a:rPr lang="en-US" sz="2000">
                <a:latin typeface="Arial"/>
              </a:rPr>
              <a:t>Custom programming experience: you can use any language that suits you and first-grade development tools.</a:t>
            </a:r>
            <a:endParaRPr/>
          </a:p>
          <a:p>
            <a:endParaRPr/>
          </a:p>
          <a:p>
            <a:endParaRPr/>
          </a:p>
          <a:p>
            <a:endParaRPr/>
          </a:p>
          <a:p>
            <a:r>
              <a:rPr lang="en-US" sz="2000">
                <a:latin typeface="Arial"/>
              </a:rPr>
              <a:t>Reliability: it's easy to make something simple to prototype and test ideas. It requires quite some professional skill and effort to make it good enough for trading with real money.</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1188720" y="914400"/>
            <a:ext cx="7677720" cy="5235120"/>
          </a:xfrm>
          <a:prstGeom prst="rect">
            <a:avLst/>
          </a:prstGeom>
          <a:noFill/>
          <a:ln>
            <a:noFill/>
          </a:ln>
        </p:spPr>
        <p:txBody>
          <a:bodyPr lIns="0" rIns="0" tIns="0" bIns="0" anchor="ctr"/>
          <a:p>
            <a:endParaRPr/>
          </a:p>
          <a:p>
            <a:r>
              <a:rPr lang="en-US" sz="3200">
                <a:latin typeface="Arial"/>
              </a:rPr>
              <a:t>There are two basic rules about winning in trading as well as in life:</a:t>
            </a:r>
            <a:endParaRPr/>
          </a:p>
          <a:p>
            <a:endParaRPr/>
          </a:p>
          <a:p>
            <a:r>
              <a:rPr lang="en-US" sz="3200">
                <a:latin typeface="Arial"/>
              </a:rPr>
              <a:t>(1) If you don’t bet, you can’t win.</a:t>
            </a:r>
            <a:endParaRPr/>
          </a:p>
          <a:p>
            <a:endParaRPr/>
          </a:p>
          <a:p>
            <a:r>
              <a:rPr lang="en-US" sz="3200">
                <a:latin typeface="Arial"/>
              </a:rPr>
              <a:t>(2) If you lose all your chips, you can’t bet.</a:t>
            </a:r>
            <a:endParaRPr/>
          </a:p>
          <a:p>
            <a:endParaRPr/>
          </a:p>
          <a:p>
            <a:pPr algn="ctr">
              <a:lnSpc>
                <a:spcPct val="100000"/>
              </a:lnSpc>
            </a:pPr>
            <a:r>
              <a:rPr lang="en-US" sz="3200">
                <a:latin typeface="Arial"/>
              </a:rPr>
              <a:t>- Larry Hite, Market Wizards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504000" y="457200"/>
            <a:ext cx="9071280" cy="6765840"/>
          </a:xfrm>
          <a:prstGeom prst="rect">
            <a:avLst/>
          </a:prstGeom>
          <a:noFill/>
          <a:ln>
            <a:noFill/>
          </a:ln>
        </p:spPr>
        <p:txBody>
          <a:bodyPr lIns="0" rIns="0" tIns="0" bIns="0" anchor="ctr"/>
          <a:p>
            <a:pPr algn="ctr">
              <a:lnSpc>
                <a:spcPct val="100000"/>
              </a:lnSpc>
            </a:pPr>
            <a:r>
              <a:rPr lang="en-US" sz="5400">
                <a:latin typeface="Arial"/>
              </a:rPr>
              <a:t>Thank You.</a:t>
            </a:r>
            <a:endParaRPr/>
          </a:p>
          <a:p>
            <a:pPr algn="ctr">
              <a:lnSpc>
                <a:spcPct val="100000"/>
              </a:lnSpc>
            </a:pPr>
            <a:endParaRPr/>
          </a:p>
          <a:p>
            <a:pPr algn="ctr">
              <a:lnSpc>
                <a:spcPct val="100000"/>
              </a:lnSpc>
            </a:pPr>
            <a:endParaRPr/>
          </a:p>
          <a:p>
            <a:pPr algn="ctr">
              <a:lnSpc>
                <a:spcPct val="100000"/>
              </a:lnSpc>
            </a:pPr>
            <a:r>
              <a:rPr lang="en-US" sz="4000">
                <a:latin typeface="Arial"/>
              </a:rPr>
              <a:t>Discussion...</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504000" y="548640"/>
            <a:ext cx="9068760" cy="6489360"/>
          </a:xfrm>
          <a:prstGeom prst="rect">
            <a:avLst/>
          </a:prstGeom>
          <a:noFill/>
          <a:ln>
            <a:noFill/>
          </a:ln>
        </p:spPr>
        <p:txBody>
          <a:bodyPr lIns="0" rIns="0" tIns="0" bIns="0"/>
          <a:p>
            <a:pPr>
              <a:lnSpc>
                <a:spcPct val="100000"/>
              </a:lnSpc>
            </a:pPr>
            <a:r>
              <a:rPr lang="en-US" sz="4000">
                <a:latin typeface="Arial"/>
              </a:rPr>
              <a:t>A few words about myself</a:t>
            </a:r>
            <a:endParaRPr/>
          </a:p>
          <a:p>
            <a:pPr>
              <a:lnSpc>
                <a:spcPct val="100000"/>
              </a:lnSpc>
            </a:pPr>
            <a:endParaRPr/>
          </a:p>
          <a:p>
            <a:pPr>
              <a:lnSpc>
                <a:spcPct val="100000"/>
              </a:lnSpc>
              <a:buSzPct val="45000"/>
              <a:buFont typeface="StarSymbol"/>
              <a:buChar char="l"/>
            </a:pPr>
            <a:r>
              <a:rPr lang="en-US" sz="2400">
                <a:latin typeface="Arial"/>
              </a:rPr>
              <a:t>Programmer by trade</a:t>
            </a:r>
            <a:endParaRPr/>
          </a:p>
          <a:p>
            <a:pPr>
              <a:lnSpc>
                <a:spcPct val="100000"/>
              </a:lnSpc>
              <a:buSzPct val="45000"/>
              <a:buFont typeface="StarSymbol"/>
              <a:buChar char="l"/>
            </a:pPr>
            <a:r>
              <a:rPr lang="en-US" sz="2400">
                <a:latin typeface="Arial"/>
              </a:rPr>
              <a:t>10 years of retail trading experience, 8 years pure algo trading</a:t>
            </a:r>
            <a:endParaRPr/>
          </a:p>
          <a:p>
            <a:pPr>
              <a:lnSpc>
                <a:spcPct val="100000"/>
              </a:lnSpc>
              <a:buSzPct val="45000"/>
              <a:buFont typeface="StarSymbol"/>
              <a:buChar char="l"/>
            </a:pPr>
            <a:r>
              <a:rPr lang="en-US" sz="2400">
                <a:latin typeface="Arial"/>
              </a:rPr>
              <a:t>~1000 trades a year in commodity futures and US stocks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latin typeface="Arial"/>
              </a:rPr>
              <a:t>    </a:t>
            </a:r>
            <a:r>
              <a:rPr lang="en-US" sz="2000">
                <a:latin typeface="Arial"/>
              </a:rPr>
              <a:t>Gross profits (commissions and data fees subtracted, before taxation)</a:t>
            </a:r>
            <a:endParaRPr/>
          </a:p>
        </p:txBody>
      </p:sp>
      <p:pic>
        <p:nvPicPr>
          <p:cNvPr id="149" name="" descr=""/>
          <p:cNvPicPr/>
          <p:nvPr/>
        </p:nvPicPr>
        <p:blipFill>
          <a:blip r:embed="rId1"/>
          <a:stretch>
            <a:fillRect/>
          </a:stretch>
        </p:blipFill>
        <p:spPr>
          <a:xfrm>
            <a:off x="365760" y="3145680"/>
            <a:ext cx="8775720" cy="28868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504000" y="301320"/>
            <a:ext cx="9067320" cy="1258560"/>
          </a:xfrm>
          <a:prstGeom prst="rect">
            <a:avLst/>
          </a:prstGeom>
          <a:noFill/>
          <a:ln>
            <a:noFill/>
          </a:ln>
        </p:spPr>
      </p:sp>
      <p:sp>
        <p:nvSpPr>
          <p:cNvPr id="151" name="CustomShape 2"/>
          <p:cNvSpPr/>
          <p:nvPr/>
        </p:nvSpPr>
        <p:spPr>
          <a:xfrm>
            <a:off x="504000" y="1768680"/>
            <a:ext cx="9068760" cy="4380840"/>
          </a:xfrm>
          <a:prstGeom prst="rect">
            <a:avLst/>
          </a:prstGeom>
          <a:noFill/>
          <a:ln>
            <a:noFill/>
          </a:ln>
        </p:spPr>
      </p:sp>
      <p:sp>
        <p:nvSpPr>
          <p:cNvPr id="152" name="CustomShape 3"/>
          <p:cNvSpPr/>
          <p:nvPr/>
        </p:nvSpPr>
        <p:spPr>
          <a:xfrm>
            <a:off x="504000" y="301320"/>
            <a:ext cx="9070920" cy="977760"/>
          </a:xfrm>
          <a:prstGeom prst="rect">
            <a:avLst/>
          </a:prstGeom>
          <a:noFill/>
          <a:ln>
            <a:noFill/>
          </a:ln>
        </p:spPr>
        <p:txBody>
          <a:bodyPr lIns="0" rIns="0" tIns="0" bIns="0" anchor="ctr"/>
          <a:p>
            <a:pPr algn="ctr">
              <a:lnSpc>
                <a:spcPct val="100000"/>
              </a:lnSpc>
            </a:pPr>
            <a:r>
              <a:rPr lang="en-US" sz="4000">
                <a:latin typeface="Arial"/>
              </a:rPr>
              <a:t>What Would Be My Edge? (1)</a:t>
            </a:r>
            <a:endParaRPr/>
          </a:p>
        </p:txBody>
      </p:sp>
      <p:sp>
        <p:nvSpPr>
          <p:cNvPr id="153" name="CustomShape 4"/>
          <p:cNvSpPr/>
          <p:nvPr/>
        </p:nvSpPr>
        <p:spPr>
          <a:xfrm>
            <a:off x="504000" y="1371600"/>
            <a:ext cx="9070920" cy="5485320"/>
          </a:xfrm>
          <a:prstGeom prst="rect">
            <a:avLst/>
          </a:prstGeom>
          <a:noFill/>
          <a:ln>
            <a:noFill/>
          </a:ln>
        </p:spPr>
        <p:txBody>
          <a:bodyPr lIns="0" rIns="0" tIns="0" bIns="0"/>
          <a:p>
            <a:endParaRPr/>
          </a:p>
          <a:p>
            <a:endParaRPr/>
          </a:p>
          <a:p>
            <a:endParaRPr/>
          </a:p>
          <a:p>
            <a:endParaRPr/>
          </a:p>
          <a:p>
            <a:endParaRPr/>
          </a:p>
        </p:txBody>
      </p:sp>
      <p:sp>
        <p:nvSpPr>
          <p:cNvPr id="154" name="CustomShape 5"/>
          <p:cNvSpPr/>
          <p:nvPr/>
        </p:nvSpPr>
        <p:spPr>
          <a:xfrm>
            <a:off x="914400" y="1645920"/>
            <a:ext cx="8228880" cy="4937040"/>
          </a:xfrm>
          <a:prstGeom prst="rect">
            <a:avLst/>
          </a:prstGeom>
          <a:noFill/>
          <a:ln>
            <a:noFill/>
          </a:ln>
        </p:spPr>
        <p:txBody>
          <a:bodyPr lIns="90000" rIns="90000" tIns="45000" bIns="45000"/>
          <a:p>
            <a:endParaRPr/>
          </a:p>
          <a:p>
            <a:endParaRPr/>
          </a:p>
          <a:p>
            <a:r>
              <a:rPr lang="en-US" sz="3200">
                <a:latin typeface="Arial"/>
              </a:rPr>
              <a:t>Arbitrage?</a:t>
            </a:r>
            <a:endParaRPr/>
          </a:p>
          <a:p>
            <a:r>
              <a:rPr lang="en-US" sz="2400">
                <a:latin typeface="Arial"/>
              </a:rPr>
              <a:t>Unshakable economic fundament, but fierce competition for liquidity/speed – high cost of running the business.</a:t>
            </a:r>
            <a:endParaRPr/>
          </a:p>
          <a:p>
            <a:endParaRPr/>
          </a:p>
          <a:p>
            <a:endParaRPr/>
          </a:p>
          <a:p>
            <a:r>
              <a:rPr lang="en-US" sz="3200">
                <a:latin typeface="Arial"/>
              </a:rPr>
              <a:t>Strategic investing?</a:t>
            </a:r>
            <a:endParaRPr/>
          </a:p>
          <a:p>
            <a:r>
              <a:rPr lang="en-US" sz="2400">
                <a:latin typeface="Arial"/>
              </a:rPr>
              <a:t>Easy to execute, but little action, slow feedback loop.</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504000" y="301320"/>
            <a:ext cx="9067320" cy="1258560"/>
          </a:xfrm>
          <a:prstGeom prst="rect">
            <a:avLst/>
          </a:prstGeom>
          <a:noFill/>
          <a:ln>
            <a:noFill/>
          </a:ln>
        </p:spPr>
      </p:sp>
      <p:sp>
        <p:nvSpPr>
          <p:cNvPr id="156" name="CustomShape 2"/>
          <p:cNvSpPr/>
          <p:nvPr/>
        </p:nvSpPr>
        <p:spPr>
          <a:xfrm>
            <a:off x="504000" y="1768680"/>
            <a:ext cx="9068760" cy="4380840"/>
          </a:xfrm>
          <a:prstGeom prst="rect">
            <a:avLst/>
          </a:prstGeom>
          <a:noFill/>
          <a:ln>
            <a:noFill/>
          </a:ln>
        </p:spPr>
      </p:sp>
      <p:sp>
        <p:nvSpPr>
          <p:cNvPr id="157" name="CustomShape 3"/>
          <p:cNvSpPr/>
          <p:nvPr/>
        </p:nvSpPr>
        <p:spPr>
          <a:xfrm>
            <a:off x="504000" y="301320"/>
            <a:ext cx="9070920" cy="977760"/>
          </a:xfrm>
          <a:prstGeom prst="rect">
            <a:avLst/>
          </a:prstGeom>
          <a:noFill/>
          <a:ln>
            <a:noFill/>
          </a:ln>
        </p:spPr>
        <p:txBody>
          <a:bodyPr lIns="0" rIns="0" tIns="0" bIns="0" anchor="ctr"/>
          <a:p>
            <a:pPr algn="ctr">
              <a:lnSpc>
                <a:spcPct val="100000"/>
              </a:lnSpc>
            </a:pPr>
            <a:r>
              <a:rPr lang="en-US" sz="4000">
                <a:latin typeface="Arial"/>
              </a:rPr>
              <a:t>What Would Be My Edge? (2)</a:t>
            </a:r>
            <a:endParaRPr/>
          </a:p>
        </p:txBody>
      </p:sp>
      <p:sp>
        <p:nvSpPr>
          <p:cNvPr id="158" name="CustomShape 4"/>
          <p:cNvSpPr/>
          <p:nvPr/>
        </p:nvSpPr>
        <p:spPr>
          <a:xfrm>
            <a:off x="504000" y="1371600"/>
            <a:ext cx="9070920" cy="5485320"/>
          </a:xfrm>
          <a:prstGeom prst="rect">
            <a:avLst/>
          </a:prstGeom>
          <a:noFill/>
          <a:ln>
            <a:noFill/>
          </a:ln>
        </p:spPr>
        <p:txBody>
          <a:bodyPr lIns="0" rIns="0" tIns="0" bIns="0"/>
          <a:p>
            <a:endParaRPr/>
          </a:p>
          <a:p>
            <a:endParaRPr/>
          </a:p>
          <a:p>
            <a:endParaRPr/>
          </a:p>
          <a:p>
            <a:endParaRPr/>
          </a:p>
          <a:p>
            <a:endParaRPr/>
          </a:p>
        </p:txBody>
      </p:sp>
      <p:sp>
        <p:nvSpPr>
          <p:cNvPr id="159" name="CustomShape 5"/>
          <p:cNvSpPr/>
          <p:nvPr/>
        </p:nvSpPr>
        <p:spPr>
          <a:xfrm>
            <a:off x="914400" y="1645920"/>
            <a:ext cx="8228880" cy="4937040"/>
          </a:xfrm>
          <a:prstGeom prst="rect">
            <a:avLst/>
          </a:prstGeom>
          <a:noFill/>
          <a:ln>
            <a:noFill/>
          </a:ln>
        </p:spPr>
        <p:txBody>
          <a:bodyPr lIns="90000" rIns="90000" tIns="45000" bIns="45000"/>
          <a:p>
            <a:r>
              <a:rPr lang="en-US" sz="3200">
                <a:latin typeface="Arial"/>
              </a:rPr>
              <a:t>Efficient Market Hypothesis</a:t>
            </a:r>
            <a:endParaRPr/>
          </a:p>
          <a:p>
            <a:r>
              <a:rPr lang="en-US" sz="3200">
                <a:latin typeface="Arial"/>
              </a:rPr>
              <a:t>vs.</a:t>
            </a:r>
            <a:endParaRPr/>
          </a:p>
          <a:p>
            <a:r>
              <a:rPr b="1" lang="en-US" sz="3200">
                <a:latin typeface="Arial"/>
              </a:rPr>
              <a:t>The Misbehavior of Markets </a:t>
            </a:r>
            <a:endParaRPr/>
          </a:p>
          <a:p>
            <a:r>
              <a:rPr b="1" lang="en-US" sz="3200">
                <a:latin typeface="Arial"/>
              </a:rPr>
              <a:t>(Benoit Mandelbrot, 2004)</a:t>
            </a:r>
            <a:endParaRPr/>
          </a:p>
          <a:p>
            <a:endParaRPr/>
          </a:p>
          <a:p>
            <a:r>
              <a:rPr lang="en-US" sz="2400">
                <a:latin typeface="Arial"/>
              </a:rPr>
              <a:t>Markets do not follow random walk, there are measurable anomalies which can be exploited. </a:t>
            </a:r>
            <a:endParaRPr/>
          </a:p>
          <a:p>
            <a:endParaRPr/>
          </a:p>
          <a:p>
            <a:r>
              <a:rPr lang="en-US" sz="2400">
                <a:latin typeface="Arial"/>
              </a:rPr>
              <a:t>Momentum Trading vs Mean Reversion - pure speculation on price direction, based on datamining. Relatively easy to execute, rapid feedback loop.</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504000" y="301320"/>
            <a:ext cx="9067320" cy="1258560"/>
          </a:xfrm>
          <a:prstGeom prst="rect">
            <a:avLst/>
          </a:prstGeom>
          <a:noFill/>
          <a:ln>
            <a:noFill/>
          </a:ln>
        </p:spPr>
      </p:sp>
      <p:sp>
        <p:nvSpPr>
          <p:cNvPr id="161" name="CustomShape 2"/>
          <p:cNvSpPr/>
          <p:nvPr/>
        </p:nvSpPr>
        <p:spPr>
          <a:xfrm>
            <a:off x="504000" y="1768680"/>
            <a:ext cx="9068760" cy="4380840"/>
          </a:xfrm>
          <a:prstGeom prst="rect">
            <a:avLst/>
          </a:prstGeom>
          <a:noFill/>
          <a:ln>
            <a:noFill/>
          </a:ln>
        </p:spPr>
      </p:sp>
      <p:sp>
        <p:nvSpPr>
          <p:cNvPr id="162" name="CustomShape 3"/>
          <p:cNvSpPr/>
          <p:nvPr/>
        </p:nvSpPr>
        <p:spPr>
          <a:xfrm>
            <a:off x="504000" y="301320"/>
            <a:ext cx="9070920" cy="977760"/>
          </a:xfrm>
          <a:prstGeom prst="rect">
            <a:avLst/>
          </a:prstGeom>
          <a:noFill/>
          <a:ln>
            <a:noFill/>
          </a:ln>
        </p:spPr>
        <p:txBody>
          <a:bodyPr lIns="0" rIns="0" tIns="0" bIns="0" anchor="ctr"/>
          <a:p>
            <a:pPr algn="ctr">
              <a:lnSpc>
                <a:spcPct val="100000"/>
              </a:lnSpc>
            </a:pPr>
            <a:r>
              <a:rPr lang="en-US" sz="4000">
                <a:latin typeface="Arial"/>
              </a:rPr>
              <a:t>A Real Algorithm Example (1)</a:t>
            </a:r>
            <a:endParaRPr/>
          </a:p>
        </p:txBody>
      </p:sp>
      <p:sp>
        <p:nvSpPr>
          <p:cNvPr id="163" name="CustomShape 4"/>
          <p:cNvSpPr/>
          <p:nvPr/>
        </p:nvSpPr>
        <p:spPr>
          <a:xfrm>
            <a:off x="504000" y="1371600"/>
            <a:ext cx="9070920" cy="5485320"/>
          </a:xfrm>
          <a:prstGeom prst="rect">
            <a:avLst/>
          </a:prstGeom>
          <a:noFill/>
          <a:ln>
            <a:noFill/>
          </a:ln>
        </p:spPr>
        <p:txBody>
          <a:bodyPr lIns="0" rIns="0" tIns="0" bIns="0"/>
          <a:p>
            <a:pPr>
              <a:lnSpc>
                <a:spcPct val="100000"/>
              </a:lnSpc>
              <a:buSzPct val="45000"/>
              <a:buFont typeface="StarSymbol"/>
              <a:buChar char="l"/>
            </a:pPr>
            <a:r>
              <a:rPr lang="en-US" sz="2400">
                <a:latin typeface="Arial"/>
              </a:rPr>
              <a:t>Enter if the market deviates from the previous close by 1 ATR (stop order)</a:t>
            </a:r>
            <a:endParaRPr/>
          </a:p>
          <a:p>
            <a:pPr>
              <a:lnSpc>
                <a:spcPct val="100000"/>
              </a:lnSpc>
            </a:pPr>
            <a:endParaRPr/>
          </a:p>
          <a:p>
            <a:pPr>
              <a:lnSpc>
                <a:spcPct val="100000"/>
              </a:lnSpc>
              <a:buSzPct val="45000"/>
              <a:buFont typeface="StarSymbol"/>
              <a:buChar char="l"/>
            </a:pPr>
            <a:r>
              <a:rPr lang="en-US" sz="2400">
                <a:latin typeface="Arial"/>
              </a:rPr>
              <a:t>Exit at the next open (market order) or at a 1 ATR loss (stop order)</a:t>
            </a:r>
            <a:endParaRPr/>
          </a:p>
          <a:p>
            <a:pPr>
              <a:lnSpc>
                <a:spcPct val="100000"/>
              </a:lnSpc>
            </a:pPr>
            <a:endParaRPr/>
          </a:p>
          <a:p>
            <a:pPr>
              <a:lnSpc>
                <a:spcPct val="100000"/>
              </a:lnSpc>
            </a:pPr>
            <a:endParaRPr/>
          </a:p>
        </p:txBody>
      </p:sp>
      <p:pic>
        <p:nvPicPr>
          <p:cNvPr id="164" name="" descr=""/>
          <p:cNvPicPr/>
          <p:nvPr/>
        </p:nvPicPr>
        <p:blipFill>
          <a:blip r:embed="rId1"/>
          <a:stretch>
            <a:fillRect/>
          </a:stretch>
        </p:blipFill>
        <p:spPr>
          <a:xfrm>
            <a:off x="457200" y="3291840"/>
            <a:ext cx="9117720" cy="3931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504000" y="301320"/>
            <a:ext cx="9067320" cy="1258560"/>
          </a:xfrm>
          <a:prstGeom prst="rect">
            <a:avLst/>
          </a:prstGeom>
          <a:noFill/>
          <a:ln>
            <a:noFill/>
          </a:ln>
        </p:spPr>
      </p:sp>
      <p:sp>
        <p:nvSpPr>
          <p:cNvPr id="166" name="CustomShape 2"/>
          <p:cNvSpPr/>
          <p:nvPr/>
        </p:nvSpPr>
        <p:spPr>
          <a:xfrm>
            <a:off x="504000" y="1768680"/>
            <a:ext cx="9068760" cy="4380840"/>
          </a:xfrm>
          <a:prstGeom prst="rect">
            <a:avLst/>
          </a:prstGeom>
          <a:noFill/>
          <a:ln>
            <a:noFill/>
          </a:ln>
        </p:spPr>
      </p:sp>
      <p:sp>
        <p:nvSpPr>
          <p:cNvPr id="167" name="CustomShape 3"/>
          <p:cNvSpPr/>
          <p:nvPr/>
        </p:nvSpPr>
        <p:spPr>
          <a:xfrm>
            <a:off x="504000" y="357480"/>
            <a:ext cx="9070920" cy="1096200"/>
          </a:xfrm>
          <a:prstGeom prst="rect">
            <a:avLst/>
          </a:prstGeom>
          <a:noFill/>
          <a:ln>
            <a:noFill/>
          </a:ln>
        </p:spPr>
        <p:txBody>
          <a:bodyPr lIns="0" rIns="0" tIns="0" bIns="0" anchor="ctr"/>
          <a:p>
            <a:pPr algn="ctr">
              <a:lnSpc>
                <a:spcPct val="100000"/>
              </a:lnSpc>
            </a:pPr>
            <a:r>
              <a:rPr lang="en-US" sz="4000">
                <a:latin typeface="Arial"/>
              </a:rPr>
              <a:t>A Real Algorithm Example (2)</a:t>
            </a:r>
            <a:endParaRPr/>
          </a:p>
        </p:txBody>
      </p:sp>
      <p:sp>
        <p:nvSpPr>
          <p:cNvPr id="168" name="CustomShape 4"/>
          <p:cNvSpPr/>
          <p:nvPr/>
        </p:nvSpPr>
        <p:spPr>
          <a:xfrm>
            <a:off x="504000" y="1188720"/>
            <a:ext cx="9070920" cy="5668200"/>
          </a:xfrm>
          <a:prstGeom prst="rect">
            <a:avLst/>
          </a:prstGeom>
          <a:noFill/>
          <a:ln>
            <a:noFill/>
          </a:ln>
        </p:spPr>
        <p:txBody>
          <a:bodyPr lIns="0" rIns="0" tIns="0" bIns="0"/>
          <a:p>
            <a:endParaRPr/>
          </a:p>
          <a:p>
            <a:endParaRPr/>
          </a:p>
          <a:p>
            <a:endParaRPr/>
          </a:p>
        </p:txBody>
      </p:sp>
      <p:pic>
        <p:nvPicPr>
          <p:cNvPr id="169" name="" descr=""/>
          <p:cNvPicPr/>
          <p:nvPr/>
        </p:nvPicPr>
        <p:blipFill>
          <a:blip r:embed="rId1"/>
          <a:stretch>
            <a:fillRect/>
          </a:stretch>
        </p:blipFill>
        <p:spPr>
          <a:xfrm>
            <a:off x="445320" y="3259440"/>
            <a:ext cx="9063360" cy="3780360"/>
          </a:xfrm>
          <a:prstGeom prst="rect">
            <a:avLst/>
          </a:prstGeom>
          <a:ln>
            <a:noFill/>
          </a:ln>
        </p:spPr>
      </p:pic>
      <p:sp>
        <p:nvSpPr>
          <p:cNvPr id="170" name="CustomShape 5"/>
          <p:cNvSpPr/>
          <p:nvPr/>
        </p:nvSpPr>
        <p:spPr>
          <a:xfrm>
            <a:off x="731520" y="1645920"/>
            <a:ext cx="8502840" cy="1279080"/>
          </a:xfrm>
          <a:prstGeom prst="rect">
            <a:avLst/>
          </a:prstGeom>
          <a:noFill/>
          <a:ln>
            <a:noFill/>
          </a:ln>
        </p:spPr>
        <p:txBody>
          <a:bodyPr lIns="0" rIns="0" tIns="0" bIns="0"/>
          <a:p>
            <a:r>
              <a:rPr lang="en-US" sz="2400">
                <a:latin typeface="Arial"/>
              </a:rPr>
              <a:t>Results on COMEX Silver futures 2008-2011. 50 trades a year, 60% profitable, average profit 20 cents per every dollar bet. Looks like a private money-printing machine.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504000" y="301320"/>
            <a:ext cx="9067320" cy="1258560"/>
          </a:xfrm>
          <a:prstGeom prst="rect">
            <a:avLst/>
          </a:prstGeom>
          <a:noFill/>
          <a:ln>
            <a:noFill/>
          </a:ln>
        </p:spPr>
      </p:sp>
      <p:sp>
        <p:nvSpPr>
          <p:cNvPr id="172" name="CustomShape 2"/>
          <p:cNvSpPr/>
          <p:nvPr/>
        </p:nvSpPr>
        <p:spPr>
          <a:xfrm>
            <a:off x="504000" y="1768680"/>
            <a:ext cx="9068760" cy="4380840"/>
          </a:xfrm>
          <a:prstGeom prst="rect">
            <a:avLst/>
          </a:prstGeom>
          <a:noFill/>
          <a:ln>
            <a:noFill/>
          </a:ln>
        </p:spPr>
      </p:sp>
      <p:sp>
        <p:nvSpPr>
          <p:cNvPr id="173" name="CustomShape 3"/>
          <p:cNvSpPr/>
          <p:nvPr/>
        </p:nvSpPr>
        <p:spPr>
          <a:xfrm>
            <a:off x="504000" y="357480"/>
            <a:ext cx="9070920" cy="1096200"/>
          </a:xfrm>
          <a:prstGeom prst="rect">
            <a:avLst/>
          </a:prstGeom>
          <a:noFill/>
          <a:ln>
            <a:noFill/>
          </a:ln>
        </p:spPr>
        <p:txBody>
          <a:bodyPr lIns="0" rIns="0" tIns="0" bIns="0" anchor="ctr"/>
          <a:p>
            <a:pPr algn="ctr">
              <a:lnSpc>
                <a:spcPct val="100000"/>
              </a:lnSpc>
            </a:pPr>
            <a:r>
              <a:rPr lang="en-US" sz="4000">
                <a:latin typeface="Arial"/>
              </a:rPr>
              <a:t>A Real Algorithm Example (3)</a:t>
            </a:r>
            <a:endParaRPr/>
          </a:p>
        </p:txBody>
      </p:sp>
      <p:sp>
        <p:nvSpPr>
          <p:cNvPr id="174" name="CustomShape 4"/>
          <p:cNvSpPr/>
          <p:nvPr/>
        </p:nvSpPr>
        <p:spPr>
          <a:xfrm>
            <a:off x="504000" y="1188720"/>
            <a:ext cx="9070920" cy="5668200"/>
          </a:xfrm>
          <a:prstGeom prst="rect">
            <a:avLst/>
          </a:prstGeom>
          <a:noFill/>
          <a:ln>
            <a:noFill/>
          </a:ln>
        </p:spPr>
        <p:txBody>
          <a:bodyPr lIns="0" rIns="0" tIns="0" bIns="0"/>
          <a:p>
            <a:endParaRPr/>
          </a:p>
          <a:p>
            <a:endParaRPr/>
          </a:p>
          <a:p>
            <a:endParaRPr/>
          </a:p>
        </p:txBody>
      </p:sp>
      <p:sp>
        <p:nvSpPr>
          <p:cNvPr id="175" name="CustomShape 5"/>
          <p:cNvSpPr/>
          <p:nvPr/>
        </p:nvSpPr>
        <p:spPr>
          <a:xfrm>
            <a:off x="731520" y="1737360"/>
            <a:ext cx="8502840" cy="1187640"/>
          </a:xfrm>
          <a:prstGeom prst="rect">
            <a:avLst/>
          </a:prstGeom>
          <a:noFill/>
          <a:ln>
            <a:noFill/>
          </a:ln>
        </p:spPr>
        <p:txBody>
          <a:bodyPr lIns="0" rIns="0" tIns="0" bIns="0"/>
          <a:p>
            <a:pPr algn="ctr">
              <a:lnSpc>
                <a:spcPct val="100000"/>
              </a:lnSpc>
            </a:pPr>
            <a:r>
              <a:rPr lang="en-US" sz="3200">
                <a:latin typeface="Arial"/>
              </a:rPr>
              <a:t>The same algorithm 2008-now.</a:t>
            </a:r>
            <a:endParaRPr/>
          </a:p>
          <a:p>
            <a:pPr algn="ctr">
              <a:lnSpc>
                <a:spcPct val="100000"/>
              </a:lnSpc>
            </a:pPr>
            <a:r>
              <a:rPr lang="en-US" sz="3200">
                <a:latin typeface="Arial"/>
              </a:rPr>
              <a:t>What the **** happened?</a:t>
            </a:r>
            <a:endParaRPr/>
          </a:p>
        </p:txBody>
      </p:sp>
      <p:pic>
        <p:nvPicPr>
          <p:cNvPr id="176" name="" descr=""/>
          <p:cNvPicPr/>
          <p:nvPr/>
        </p:nvPicPr>
        <p:blipFill>
          <a:blip r:embed="rId1"/>
          <a:stretch>
            <a:fillRect/>
          </a:stretch>
        </p:blipFill>
        <p:spPr>
          <a:xfrm>
            <a:off x="457200" y="3017520"/>
            <a:ext cx="9117720" cy="38394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504000" y="301320"/>
            <a:ext cx="9067320" cy="1258560"/>
          </a:xfrm>
          <a:prstGeom prst="rect">
            <a:avLst/>
          </a:prstGeom>
          <a:noFill/>
          <a:ln>
            <a:noFill/>
          </a:ln>
        </p:spPr>
      </p:sp>
      <p:sp>
        <p:nvSpPr>
          <p:cNvPr id="178" name="CustomShape 2"/>
          <p:cNvSpPr/>
          <p:nvPr/>
        </p:nvSpPr>
        <p:spPr>
          <a:xfrm>
            <a:off x="504000" y="1768680"/>
            <a:ext cx="9068760" cy="4380840"/>
          </a:xfrm>
          <a:prstGeom prst="rect">
            <a:avLst/>
          </a:prstGeom>
          <a:noFill/>
          <a:ln>
            <a:noFill/>
          </a:ln>
        </p:spPr>
      </p:sp>
      <p:sp>
        <p:nvSpPr>
          <p:cNvPr id="179" name="CustomShape 3"/>
          <p:cNvSpPr/>
          <p:nvPr/>
        </p:nvSpPr>
        <p:spPr>
          <a:xfrm>
            <a:off x="504000" y="357480"/>
            <a:ext cx="9070920" cy="1096200"/>
          </a:xfrm>
          <a:prstGeom prst="rect">
            <a:avLst/>
          </a:prstGeom>
          <a:noFill/>
          <a:ln>
            <a:noFill/>
          </a:ln>
        </p:spPr>
        <p:txBody>
          <a:bodyPr lIns="0" rIns="0" tIns="0" bIns="0" anchor="ctr"/>
          <a:p>
            <a:pPr algn="ctr">
              <a:lnSpc>
                <a:spcPct val="100000"/>
              </a:lnSpc>
            </a:pPr>
            <a:r>
              <a:rPr lang="en-US" sz="4000">
                <a:latin typeface="Arial"/>
              </a:rPr>
              <a:t>Mine Your Edge (1)</a:t>
            </a:r>
            <a:endParaRPr/>
          </a:p>
        </p:txBody>
      </p:sp>
      <p:sp>
        <p:nvSpPr>
          <p:cNvPr id="180" name="CustomShape 4"/>
          <p:cNvSpPr/>
          <p:nvPr/>
        </p:nvSpPr>
        <p:spPr>
          <a:xfrm>
            <a:off x="504000" y="1188720"/>
            <a:ext cx="9070920" cy="5668200"/>
          </a:xfrm>
          <a:prstGeom prst="rect">
            <a:avLst/>
          </a:prstGeom>
          <a:noFill/>
          <a:ln>
            <a:noFill/>
          </a:ln>
        </p:spPr>
        <p:txBody>
          <a:bodyPr lIns="0" rIns="0" tIns="0" bIns="0"/>
          <a:p>
            <a:endParaRPr/>
          </a:p>
          <a:p>
            <a:endParaRPr/>
          </a:p>
          <a:p>
            <a:endParaRPr/>
          </a:p>
        </p:txBody>
      </p:sp>
      <p:sp>
        <p:nvSpPr>
          <p:cNvPr id="181" name="CustomShape 5"/>
          <p:cNvSpPr/>
          <p:nvPr/>
        </p:nvSpPr>
        <p:spPr>
          <a:xfrm>
            <a:off x="731520" y="1737360"/>
            <a:ext cx="8502840" cy="1187640"/>
          </a:xfrm>
          <a:prstGeom prst="rect">
            <a:avLst/>
          </a:prstGeom>
          <a:noFill/>
          <a:ln>
            <a:noFill/>
          </a:ln>
        </p:spPr>
        <p:txBody>
          <a:bodyPr lIns="0" rIns="0" tIns="0" bIns="0"/>
          <a:p>
            <a:pPr algn="ctr">
              <a:lnSpc>
                <a:spcPct val="100000"/>
              </a:lnSpc>
            </a:pPr>
            <a:endParaRPr/>
          </a:p>
          <a:p>
            <a:pPr algn="ctr">
              <a:lnSpc>
                <a:spcPct val="100000"/>
              </a:lnSpc>
            </a:pPr>
            <a:endParaRPr/>
          </a:p>
        </p:txBody>
      </p:sp>
      <p:sp>
        <p:nvSpPr>
          <p:cNvPr id="182" name="TextShape 6"/>
          <p:cNvSpPr txBox="1"/>
          <p:nvPr/>
        </p:nvSpPr>
        <p:spPr>
          <a:xfrm>
            <a:off x="731520" y="1554480"/>
            <a:ext cx="8869680" cy="5394960"/>
          </a:xfrm>
          <a:prstGeom prst="rect">
            <a:avLst/>
          </a:prstGeom>
        </p:spPr>
        <p:txBody>
          <a:bodyPr lIns="90000" rIns="90000" tIns="45000" bIns="45000"/>
          <a:p>
            <a:pPr>
              <a:lnSpc>
                <a:spcPct val="100000"/>
              </a:lnSpc>
            </a:pPr>
            <a:r>
              <a:rPr lang="en-US" sz="2400">
                <a:latin typeface="Arial"/>
              </a:rPr>
              <a:t>Maybe we can learn something about market dynamics from the history...</a:t>
            </a:r>
            <a:endParaRPr/>
          </a:p>
          <a:p>
            <a:pPr>
              <a:lnSpc>
                <a:spcPct val="100000"/>
              </a:lnSpc>
            </a:pPr>
            <a:endParaRPr/>
          </a:p>
          <a:p>
            <a:pPr>
              <a:lnSpc>
                <a:spcPct val="100000"/>
              </a:lnSpc>
            </a:pPr>
            <a:r>
              <a:rPr lang="en-US" sz="2400">
                <a:latin typeface="Arial"/>
              </a:rPr>
              <a:t>Pick a lot of historical data series (market prices, macroeconomic fundaments, moon phases, baseball league results), combine them into lots of random formulas, and see what would have been the best predictor of price moves in a particular market in the past.</a:t>
            </a:r>
            <a:endParaRPr/>
          </a:p>
          <a:p>
            <a:pPr>
              <a:lnSpc>
                <a:spcPct val="100000"/>
              </a:lnSpc>
            </a:pPr>
            <a:endParaRPr/>
          </a:p>
          <a:p>
            <a:pPr>
              <a:lnSpc>
                <a:spcPct val="100000"/>
              </a:lnSpc>
            </a:pPr>
            <a:r>
              <a:rPr lang="en-US" sz="2400">
                <a:latin typeface="Arial"/>
              </a:rPr>
              <a:t>Even better: Pick a pseudo-random number generator, try to initialize it with millions of different seeds, and see which seed produces a pseudo-random sequence that predicts price moves in a particular market in the past.</a:t>
            </a:r>
            <a:endParaRPr/>
          </a:p>
          <a:p>
            <a:pPr>
              <a:lnSpc>
                <a:spcPct val="100000"/>
              </a:lnSpc>
            </a:pPr>
            <a:endParaRPr/>
          </a:p>
          <a:p>
            <a:pPr>
              <a:lnSpc>
                <a:spcPct val="100000"/>
              </a:lnSpc>
            </a:pPr>
            <a:r>
              <a:rPr lang="en-US" sz="2400">
                <a:latin typeface="Arial"/>
              </a:rPr>
              <a:t>… </a:t>
            </a:r>
            <a:r>
              <a:rPr lang="en-US" sz="2400">
                <a:latin typeface="Arial"/>
              </a:rPr>
              <a:t>and lose.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