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0.xml" ContentType="application/vnd.openxmlformats-officedocument.presentationml.slide+xml"/>
  <Override PartName="/ppt/slides/slide9.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4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24" name="PlaceHolder 2"/>
          <p:cNvSpPr>
            <a:spLocks noGrp="1"/>
          </p:cNvSpPr>
          <p:nvPr>
            <p:ph type="body"/>
          </p:nvPr>
        </p:nvSpPr>
        <p:spPr>
          <a:xfrm>
            <a:off x="504000" y="1768680"/>
            <a:ext cx="9071640" cy="2090880"/>
          </a:xfrm>
          <a:prstGeom prst="rect">
            <a:avLst/>
          </a:prstGeom>
        </p:spPr>
        <p:txBody>
          <a:bodyPr lIns="0" rIns="0" tIns="0" bIns="0"/>
          <a:p>
            <a:endParaRPr/>
          </a:p>
        </p:txBody>
      </p:sp>
      <p:sp>
        <p:nvSpPr>
          <p:cNvPr id="25" name="PlaceHolder 3"/>
          <p:cNvSpPr>
            <a:spLocks noGrp="1"/>
          </p:cNvSpPr>
          <p:nvPr>
            <p:ph type="body"/>
          </p:nvPr>
        </p:nvSpPr>
        <p:spPr>
          <a:xfrm>
            <a:off x="504000" y="4058640"/>
            <a:ext cx="907164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32" name="PlaceHolder 2"/>
          <p:cNvSpPr>
            <a:spLocks noGrp="1"/>
          </p:cNvSpPr>
          <p:nvPr>
            <p:ph type="body"/>
          </p:nvPr>
        </p:nvSpPr>
        <p:spPr>
          <a:xfrm>
            <a:off x="504000" y="1768680"/>
            <a:ext cx="9071640" cy="4383720"/>
          </a:xfrm>
          <a:prstGeom prst="rect">
            <a:avLst/>
          </a:prstGeom>
        </p:spPr>
        <p:txBody>
          <a:bodyPr lIns="0" rIns="0" tIns="0" bIns="0"/>
          <a:p>
            <a:endParaRPr/>
          </a:p>
        </p:txBody>
      </p:sp>
      <p:sp>
        <p:nvSpPr>
          <p:cNvPr id="33" name="PlaceHolder 3"/>
          <p:cNvSpPr>
            <a:spLocks noGrp="1"/>
          </p:cNvSpPr>
          <p:nvPr>
            <p:ph type="body"/>
          </p:nvPr>
        </p:nvSpPr>
        <p:spPr>
          <a:xfrm>
            <a:off x="504000" y="1768680"/>
            <a:ext cx="9071640" cy="4383720"/>
          </a:xfrm>
          <a:prstGeom prst="rect">
            <a:avLst/>
          </a:prstGeom>
        </p:spPr>
        <p:txBody>
          <a:bodyPr lIns="0" rIns="0" tIns="0" bIns="0"/>
          <a:p>
            <a:endParaRPr/>
          </a:p>
        </p:txBody>
      </p:sp>
      <p:pic>
        <p:nvPicPr>
          <p:cNvPr id="34" name="" descr=""/>
          <p:cNvPicPr/>
          <p:nvPr/>
        </p:nvPicPr>
        <p:blipFill>
          <a:blip r:embed="rId2"/>
          <a:stretch>
            <a:fillRect/>
          </a:stretch>
        </p:blipFill>
        <p:spPr>
          <a:xfrm>
            <a:off x="2291400" y="1768320"/>
            <a:ext cx="5496480" cy="4383720"/>
          </a:xfrm>
          <a:prstGeom prst="rect">
            <a:avLst/>
          </a:prstGeom>
          <a:ln>
            <a:noFill/>
          </a:ln>
        </p:spPr>
      </p:pic>
      <p:pic>
        <p:nvPicPr>
          <p:cNvPr id="35" name="" descr=""/>
          <p:cNvPicPr/>
          <p:nvPr/>
        </p:nvPicPr>
        <p:blipFill>
          <a:blip r:embed="rId3"/>
          <a:stretch>
            <a:fillRect/>
          </a:stretch>
        </p:blipFill>
        <p:spPr>
          <a:xfrm>
            <a:off x="2291400" y="1768320"/>
            <a:ext cx="5496480" cy="43837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39" name="PlaceHolder 2"/>
          <p:cNvSpPr>
            <a:spLocks noGrp="1"/>
          </p:cNvSpPr>
          <p:nvPr>
            <p:ph type="subTitle"/>
          </p:nvPr>
        </p:nvSpPr>
        <p:spPr>
          <a:xfrm>
            <a:off x="504000" y="1768680"/>
            <a:ext cx="9071640" cy="43840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41" name="PlaceHolder 2"/>
          <p:cNvSpPr>
            <a:spLocks noGrp="1"/>
          </p:cNvSpPr>
          <p:nvPr>
            <p:ph type="body"/>
          </p:nvPr>
        </p:nvSpPr>
        <p:spPr>
          <a:xfrm>
            <a:off x="504000" y="1768680"/>
            <a:ext cx="9071640" cy="438372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43" name="PlaceHolder 2"/>
          <p:cNvSpPr>
            <a:spLocks noGrp="1"/>
          </p:cNvSpPr>
          <p:nvPr>
            <p:ph type="body"/>
          </p:nvPr>
        </p:nvSpPr>
        <p:spPr>
          <a:xfrm>
            <a:off x="504000" y="1768680"/>
            <a:ext cx="4426920" cy="4383720"/>
          </a:xfrm>
          <a:prstGeom prst="rect">
            <a:avLst/>
          </a:prstGeom>
        </p:spPr>
        <p:txBody>
          <a:bodyPr lIns="0" rIns="0" tIns="0" bIns="0"/>
          <a:p>
            <a:endParaRPr/>
          </a:p>
        </p:txBody>
      </p:sp>
      <p:sp>
        <p:nvSpPr>
          <p:cNvPr id="44" name="PlaceHolder 3"/>
          <p:cNvSpPr>
            <a:spLocks noGrp="1"/>
          </p:cNvSpPr>
          <p:nvPr>
            <p:ph type="body"/>
          </p:nvPr>
        </p:nvSpPr>
        <p:spPr>
          <a:xfrm>
            <a:off x="5152680" y="1768680"/>
            <a:ext cx="4426920" cy="438372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1280" cy="58507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50" name="PlaceHolder 4"/>
          <p:cNvSpPr>
            <a:spLocks noGrp="1"/>
          </p:cNvSpPr>
          <p:nvPr>
            <p:ph type="body"/>
          </p:nvPr>
        </p:nvSpPr>
        <p:spPr>
          <a:xfrm>
            <a:off x="5152680" y="1768680"/>
            <a:ext cx="4426920" cy="438372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3" name="PlaceHolder 2"/>
          <p:cNvSpPr>
            <a:spLocks noGrp="1"/>
          </p:cNvSpPr>
          <p:nvPr>
            <p:ph type="subTitle"/>
          </p:nvPr>
        </p:nvSpPr>
        <p:spPr>
          <a:xfrm>
            <a:off x="504000" y="1768680"/>
            <a:ext cx="9071640" cy="43840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52" name="PlaceHolder 2"/>
          <p:cNvSpPr>
            <a:spLocks noGrp="1"/>
          </p:cNvSpPr>
          <p:nvPr>
            <p:ph type="body"/>
          </p:nvPr>
        </p:nvSpPr>
        <p:spPr>
          <a:xfrm>
            <a:off x="504000" y="1768680"/>
            <a:ext cx="4426920" cy="4383720"/>
          </a:xfrm>
          <a:prstGeom prst="rect">
            <a:avLst/>
          </a:prstGeom>
        </p:spPr>
        <p:txBody>
          <a:bodyPr lIns="0" rIns="0" tIns="0" bIns="0"/>
          <a:p>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8" name="PlaceHolder 4"/>
          <p:cNvSpPr>
            <a:spLocks noGrp="1"/>
          </p:cNvSpPr>
          <p:nvPr>
            <p:ph type="body"/>
          </p:nvPr>
        </p:nvSpPr>
        <p:spPr>
          <a:xfrm>
            <a:off x="504000" y="4058640"/>
            <a:ext cx="907164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60" name="PlaceHolder 2"/>
          <p:cNvSpPr>
            <a:spLocks noGrp="1"/>
          </p:cNvSpPr>
          <p:nvPr>
            <p:ph type="body"/>
          </p:nvPr>
        </p:nvSpPr>
        <p:spPr>
          <a:xfrm>
            <a:off x="504000" y="1768680"/>
            <a:ext cx="9071640" cy="2090880"/>
          </a:xfrm>
          <a:prstGeom prst="rect">
            <a:avLst/>
          </a:prstGeom>
        </p:spPr>
        <p:txBody>
          <a:bodyPr lIns="0" rIns="0" tIns="0" bIns="0"/>
          <a:p>
            <a:endParaRPr/>
          </a:p>
        </p:txBody>
      </p:sp>
      <p:sp>
        <p:nvSpPr>
          <p:cNvPr id="61" name="PlaceHolder 3"/>
          <p:cNvSpPr>
            <a:spLocks noGrp="1"/>
          </p:cNvSpPr>
          <p:nvPr>
            <p:ph type="body"/>
          </p:nvPr>
        </p:nvSpPr>
        <p:spPr>
          <a:xfrm>
            <a:off x="504000" y="4058640"/>
            <a:ext cx="907164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68" name="PlaceHolder 2"/>
          <p:cNvSpPr>
            <a:spLocks noGrp="1"/>
          </p:cNvSpPr>
          <p:nvPr>
            <p:ph type="body"/>
          </p:nvPr>
        </p:nvSpPr>
        <p:spPr>
          <a:xfrm>
            <a:off x="504000" y="1768680"/>
            <a:ext cx="9071640" cy="4383720"/>
          </a:xfrm>
          <a:prstGeom prst="rect">
            <a:avLst/>
          </a:prstGeom>
        </p:spPr>
        <p:txBody>
          <a:bodyPr lIns="0" rIns="0" tIns="0" bIns="0"/>
          <a:p>
            <a:endParaRPr/>
          </a:p>
        </p:txBody>
      </p:sp>
      <p:sp>
        <p:nvSpPr>
          <p:cNvPr id="69" name="PlaceHolder 3"/>
          <p:cNvSpPr>
            <a:spLocks noGrp="1"/>
          </p:cNvSpPr>
          <p:nvPr>
            <p:ph type="body"/>
          </p:nvPr>
        </p:nvSpPr>
        <p:spPr>
          <a:xfrm>
            <a:off x="504000" y="1768680"/>
            <a:ext cx="9071640" cy="4383720"/>
          </a:xfrm>
          <a:prstGeom prst="rect">
            <a:avLst/>
          </a:prstGeom>
        </p:spPr>
        <p:txBody>
          <a:bodyPr lIns="0" rIns="0" tIns="0" bIns="0"/>
          <a:p>
            <a:endParaRPr/>
          </a:p>
        </p:txBody>
      </p:sp>
      <p:pic>
        <p:nvPicPr>
          <p:cNvPr id="70" name="" descr=""/>
          <p:cNvPicPr/>
          <p:nvPr/>
        </p:nvPicPr>
        <p:blipFill>
          <a:blip r:embed="rId2"/>
          <a:stretch>
            <a:fillRect/>
          </a:stretch>
        </p:blipFill>
        <p:spPr>
          <a:xfrm>
            <a:off x="2291400" y="1768320"/>
            <a:ext cx="5496480" cy="4383720"/>
          </a:xfrm>
          <a:prstGeom prst="rect">
            <a:avLst/>
          </a:prstGeom>
          <a:ln>
            <a:noFill/>
          </a:ln>
        </p:spPr>
      </p:pic>
      <p:pic>
        <p:nvPicPr>
          <p:cNvPr id="71" name="" descr=""/>
          <p:cNvPicPr/>
          <p:nvPr/>
        </p:nvPicPr>
        <p:blipFill>
          <a:blip r:embed="rId3"/>
          <a:stretch>
            <a:fillRect/>
          </a:stretch>
        </p:blipFill>
        <p:spPr>
          <a:xfrm>
            <a:off x="2291400" y="1768320"/>
            <a:ext cx="5496480" cy="43837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75" name="PlaceHolder 2"/>
          <p:cNvSpPr>
            <a:spLocks noGrp="1"/>
          </p:cNvSpPr>
          <p:nvPr>
            <p:ph type="subTitle"/>
          </p:nvPr>
        </p:nvSpPr>
        <p:spPr>
          <a:xfrm>
            <a:off x="504000" y="1768680"/>
            <a:ext cx="9071640" cy="43840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77" name="PlaceHolder 2"/>
          <p:cNvSpPr>
            <a:spLocks noGrp="1"/>
          </p:cNvSpPr>
          <p:nvPr>
            <p:ph type="body"/>
          </p:nvPr>
        </p:nvSpPr>
        <p:spPr>
          <a:xfrm>
            <a:off x="504000" y="1768680"/>
            <a:ext cx="9071640" cy="438372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79" name="PlaceHolder 2"/>
          <p:cNvSpPr>
            <a:spLocks noGrp="1"/>
          </p:cNvSpPr>
          <p:nvPr>
            <p:ph type="body"/>
          </p:nvPr>
        </p:nvSpPr>
        <p:spPr>
          <a:xfrm>
            <a:off x="504000" y="1768680"/>
            <a:ext cx="4426920" cy="4383720"/>
          </a:xfrm>
          <a:prstGeom prst="rect">
            <a:avLst/>
          </a:prstGeom>
        </p:spPr>
        <p:txBody>
          <a:bodyPr lIns="0" rIns="0" tIns="0" bIns="0"/>
          <a:p>
            <a:endParaRPr/>
          </a:p>
        </p:txBody>
      </p:sp>
      <p:sp>
        <p:nvSpPr>
          <p:cNvPr id="80" name="PlaceHolder 3"/>
          <p:cNvSpPr>
            <a:spLocks noGrp="1"/>
          </p:cNvSpPr>
          <p:nvPr>
            <p:ph type="body"/>
          </p:nvPr>
        </p:nvSpPr>
        <p:spPr>
          <a:xfrm>
            <a:off x="5152680" y="1768680"/>
            <a:ext cx="4426920" cy="438372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5" name="PlaceHolder 2"/>
          <p:cNvSpPr>
            <a:spLocks noGrp="1"/>
          </p:cNvSpPr>
          <p:nvPr>
            <p:ph type="body"/>
          </p:nvPr>
        </p:nvSpPr>
        <p:spPr>
          <a:xfrm>
            <a:off x="504000" y="1768680"/>
            <a:ext cx="9071640" cy="438372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1280" cy="58507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84"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85"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86" name="PlaceHolder 4"/>
          <p:cNvSpPr>
            <a:spLocks noGrp="1"/>
          </p:cNvSpPr>
          <p:nvPr>
            <p:ph type="body"/>
          </p:nvPr>
        </p:nvSpPr>
        <p:spPr>
          <a:xfrm>
            <a:off x="5152680" y="1768680"/>
            <a:ext cx="4426920" cy="438372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88" name="PlaceHolder 2"/>
          <p:cNvSpPr>
            <a:spLocks noGrp="1"/>
          </p:cNvSpPr>
          <p:nvPr>
            <p:ph type="body"/>
          </p:nvPr>
        </p:nvSpPr>
        <p:spPr>
          <a:xfrm>
            <a:off x="504000" y="1768680"/>
            <a:ext cx="4426920" cy="4383720"/>
          </a:xfrm>
          <a:prstGeom prst="rect">
            <a:avLst/>
          </a:prstGeom>
        </p:spPr>
        <p:txBody>
          <a:bodyPr lIns="0" rIns="0" tIns="0" bIns="0"/>
          <a:p>
            <a:endParaRPr/>
          </a:p>
        </p:txBody>
      </p:sp>
      <p:sp>
        <p:nvSpPr>
          <p:cNvPr id="8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90"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9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94" name="PlaceHolder 4"/>
          <p:cNvSpPr>
            <a:spLocks noGrp="1"/>
          </p:cNvSpPr>
          <p:nvPr>
            <p:ph type="body"/>
          </p:nvPr>
        </p:nvSpPr>
        <p:spPr>
          <a:xfrm>
            <a:off x="504000" y="4058640"/>
            <a:ext cx="9071640" cy="209088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96" name="PlaceHolder 2"/>
          <p:cNvSpPr>
            <a:spLocks noGrp="1"/>
          </p:cNvSpPr>
          <p:nvPr>
            <p:ph type="body"/>
          </p:nvPr>
        </p:nvSpPr>
        <p:spPr>
          <a:xfrm>
            <a:off x="504000" y="1768680"/>
            <a:ext cx="9071640" cy="2090880"/>
          </a:xfrm>
          <a:prstGeom prst="rect">
            <a:avLst/>
          </a:prstGeom>
        </p:spPr>
        <p:txBody>
          <a:bodyPr lIns="0" rIns="0" tIns="0" bIns="0"/>
          <a:p>
            <a:endParaRPr/>
          </a:p>
        </p:txBody>
      </p:sp>
      <p:sp>
        <p:nvSpPr>
          <p:cNvPr id="97" name="PlaceHolder 3"/>
          <p:cNvSpPr>
            <a:spLocks noGrp="1"/>
          </p:cNvSpPr>
          <p:nvPr>
            <p:ph type="body"/>
          </p:nvPr>
        </p:nvSpPr>
        <p:spPr>
          <a:xfrm>
            <a:off x="504000" y="4058640"/>
            <a:ext cx="9071640" cy="209088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01"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02"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104" name="PlaceHolder 2"/>
          <p:cNvSpPr>
            <a:spLocks noGrp="1"/>
          </p:cNvSpPr>
          <p:nvPr>
            <p:ph type="body"/>
          </p:nvPr>
        </p:nvSpPr>
        <p:spPr>
          <a:xfrm>
            <a:off x="504000" y="1768680"/>
            <a:ext cx="9071640" cy="4383720"/>
          </a:xfrm>
          <a:prstGeom prst="rect">
            <a:avLst/>
          </a:prstGeom>
        </p:spPr>
        <p:txBody>
          <a:bodyPr lIns="0" rIns="0" tIns="0" bIns="0"/>
          <a:p>
            <a:endParaRPr/>
          </a:p>
        </p:txBody>
      </p:sp>
      <p:sp>
        <p:nvSpPr>
          <p:cNvPr id="105" name="PlaceHolder 3"/>
          <p:cNvSpPr>
            <a:spLocks noGrp="1"/>
          </p:cNvSpPr>
          <p:nvPr>
            <p:ph type="body"/>
          </p:nvPr>
        </p:nvSpPr>
        <p:spPr>
          <a:xfrm>
            <a:off x="504000" y="1768680"/>
            <a:ext cx="9071640" cy="4383720"/>
          </a:xfrm>
          <a:prstGeom prst="rect">
            <a:avLst/>
          </a:prstGeom>
        </p:spPr>
        <p:txBody>
          <a:bodyPr lIns="0" rIns="0" tIns="0" bIns="0"/>
          <a:p>
            <a:endParaRPr/>
          </a:p>
        </p:txBody>
      </p:sp>
      <p:pic>
        <p:nvPicPr>
          <p:cNvPr id="106" name="" descr=""/>
          <p:cNvPicPr/>
          <p:nvPr/>
        </p:nvPicPr>
        <p:blipFill>
          <a:blip r:embed="rId2"/>
          <a:stretch>
            <a:fillRect/>
          </a:stretch>
        </p:blipFill>
        <p:spPr>
          <a:xfrm>
            <a:off x="2291400" y="1768320"/>
            <a:ext cx="5496480" cy="4383720"/>
          </a:xfrm>
          <a:prstGeom prst="rect">
            <a:avLst/>
          </a:prstGeom>
          <a:ln>
            <a:noFill/>
          </a:ln>
        </p:spPr>
      </p:pic>
      <p:pic>
        <p:nvPicPr>
          <p:cNvPr id="107" name="" descr=""/>
          <p:cNvPicPr/>
          <p:nvPr/>
        </p:nvPicPr>
        <p:blipFill>
          <a:blip r:embed="rId3"/>
          <a:stretch>
            <a:fillRect/>
          </a:stretch>
        </p:blipFill>
        <p:spPr>
          <a:xfrm>
            <a:off x="2291400" y="1768320"/>
            <a:ext cx="5496480" cy="43837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111" name="PlaceHolder 2"/>
          <p:cNvSpPr>
            <a:spLocks noGrp="1"/>
          </p:cNvSpPr>
          <p:nvPr>
            <p:ph type="subTitle"/>
          </p:nvPr>
        </p:nvSpPr>
        <p:spPr>
          <a:xfrm>
            <a:off x="504000" y="1768680"/>
            <a:ext cx="9071640" cy="438408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113" name="PlaceHolder 2"/>
          <p:cNvSpPr>
            <a:spLocks noGrp="1"/>
          </p:cNvSpPr>
          <p:nvPr>
            <p:ph type="body"/>
          </p:nvPr>
        </p:nvSpPr>
        <p:spPr>
          <a:xfrm>
            <a:off x="504000" y="1768680"/>
            <a:ext cx="9071640" cy="438372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7" name="PlaceHolder 2"/>
          <p:cNvSpPr>
            <a:spLocks noGrp="1"/>
          </p:cNvSpPr>
          <p:nvPr>
            <p:ph type="body"/>
          </p:nvPr>
        </p:nvSpPr>
        <p:spPr>
          <a:xfrm>
            <a:off x="504000" y="1768680"/>
            <a:ext cx="4426920" cy="4383720"/>
          </a:xfrm>
          <a:prstGeom prst="rect">
            <a:avLst/>
          </a:prstGeom>
        </p:spPr>
        <p:txBody>
          <a:bodyPr lIns="0" rIns="0" tIns="0" bIns="0"/>
          <a:p>
            <a:endParaRPr/>
          </a:p>
        </p:txBody>
      </p:sp>
      <p:sp>
        <p:nvSpPr>
          <p:cNvPr id="8" name="PlaceHolder 3"/>
          <p:cNvSpPr>
            <a:spLocks noGrp="1"/>
          </p:cNvSpPr>
          <p:nvPr>
            <p:ph type="body"/>
          </p:nvPr>
        </p:nvSpPr>
        <p:spPr>
          <a:xfrm>
            <a:off x="5152680" y="1768680"/>
            <a:ext cx="4426920" cy="438372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115" name="PlaceHolder 2"/>
          <p:cNvSpPr>
            <a:spLocks noGrp="1"/>
          </p:cNvSpPr>
          <p:nvPr>
            <p:ph type="body"/>
          </p:nvPr>
        </p:nvSpPr>
        <p:spPr>
          <a:xfrm>
            <a:off x="504000" y="1768680"/>
            <a:ext cx="4426920" cy="4383720"/>
          </a:xfrm>
          <a:prstGeom prst="rect">
            <a:avLst/>
          </a:prstGeom>
        </p:spPr>
        <p:txBody>
          <a:bodyPr lIns="0" rIns="0" tIns="0" bIns="0"/>
          <a:p>
            <a:endParaRPr/>
          </a:p>
        </p:txBody>
      </p:sp>
      <p:sp>
        <p:nvSpPr>
          <p:cNvPr id="116" name="PlaceHolder 3"/>
          <p:cNvSpPr>
            <a:spLocks noGrp="1"/>
          </p:cNvSpPr>
          <p:nvPr>
            <p:ph type="body"/>
          </p:nvPr>
        </p:nvSpPr>
        <p:spPr>
          <a:xfrm>
            <a:off x="5152680" y="1768680"/>
            <a:ext cx="4426920" cy="438372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504000" y="301320"/>
            <a:ext cx="9071280" cy="585072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12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21"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22" name="PlaceHolder 4"/>
          <p:cNvSpPr>
            <a:spLocks noGrp="1"/>
          </p:cNvSpPr>
          <p:nvPr>
            <p:ph type="body"/>
          </p:nvPr>
        </p:nvSpPr>
        <p:spPr>
          <a:xfrm>
            <a:off x="5152680" y="1768680"/>
            <a:ext cx="4426920" cy="438372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124" name="PlaceHolder 2"/>
          <p:cNvSpPr>
            <a:spLocks noGrp="1"/>
          </p:cNvSpPr>
          <p:nvPr>
            <p:ph type="body"/>
          </p:nvPr>
        </p:nvSpPr>
        <p:spPr>
          <a:xfrm>
            <a:off x="504000" y="1768680"/>
            <a:ext cx="4426920" cy="4383720"/>
          </a:xfrm>
          <a:prstGeom prst="rect">
            <a:avLst/>
          </a:prstGeom>
        </p:spPr>
        <p:txBody>
          <a:bodyPr lIns="0" rIns="0" tIns="0" bIns="0"/>
          <a:p>
            <a:endParaRPr/>
          </a:p>
        </p:txBody>
      </p:sp>
      <p:sp>
        <p:nvSpPr>
          <p:cNvPr id="125"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26"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12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2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30" name="PlaceHolder 4"/>
          <p:cNvSpPr>
            <a:spLocks noGrp="1"/>
          </p:cNvSpPr>
          <p:nvPr>
            <p:ph type="body"/>
          </p:nvPr>
        </p:nvSpPr>
        <p:spPr>
          <a:xfrm>
            <a:off x="504000" y="4058640"/>
            <a:ext cx="9071640" cy="209088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132" name="PlaceHolder 2"/>
          <p:cNvSpPr>
            <a:spLocks noGrp="1"/>
          </p:cNvSpPr>
          <p:nvPr>
            <p:ph type="body"/>
          </p:nvPr>
        </p:nvSpPr>
        <p:spPr>
          <a:xfrm>
            <a:off x="504000" y="1768680"/>
            <a:ext cx="9071640" cy="2090880"/>
          </a:xfrm>
          <a:prstGeom prst="rect">
            <a:avLst/>
          </a:prstGeom>
        </p:spPr>
        <p:txBody>
          <a:bodyPr lIns="0" rIns="0" tIns="0" bIns="0"/>
          <a:p>
            <a:endParaRPr/>
          </a:p>
        </p:txBody>
      </p:sp>
      <p:sp>
        <p:nvSpPr>
          <p:cNvPr id="133" name="PlaceHolder 3"/>
          <p:cNvSpPr>
            <a:spLocks noGrp="1"/>
          </p:cNvSpPr>
          <p:nvPr>
            <p:ph type="body"/>
          </p:nvPr>
        </p:nvSpPr>
        <p:spPr>
          <a:xfrm>
            <a:off x="504000" y="4058640"/>
            <a:ext cx="9071640" cy="209088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135"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6"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37"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38"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140" name="PlaceHolder 2"/>
          <p:cNvSpPr>
            <a:spLocks noGrp="1"/>
          </p:cNvSpPr>
          <p:nvPr>
            <p:ph type="body"/>
          </p:nvPr>
        </p:nvSpPr>
        <p:spPr>
          <a:xfrm>
            <a:off x="504000" y="1768680"/>
            <a:ext cx="9071640" cy="4383720"/>
          </a:xfrm>
          <a:prstGeom prst="rect">
            <a:avLst/>
          </a:prstGeom>
        </p:spPr>
        <p:txBody>
          <a:bodyPr lIns="0" rIns="0" tIns="0" bIns="0"/>
          <a:p>
            <a:endParaRPr/>
          </a:p>
        </p:txBody>
      </p:sp>
      <p:sp>
        <p:nvSpPr>
          <p:cNvPr id="141" name="PlaceHolder 3"/>
          <p:cNvSpPr>
            <a:spLocks noGrp="1"/>
          </p:cNvSpPr>
          <p:nvPr>
            <p:ph type="body"/>
          </p:nvPr>
        </p:nvSpPr>
        <p:spPr>
          <a:xfrm>
            <a:off x="504000" y="1768680"/>
            <a:ext cx="9071640" cy="4383720"/>
          </a:xfrm>
          <a:prstGeom prst="rect">
            <a:avLst/>
          </a:prstGeom>
        </p:spPr>
        <p:txBody>
          <a:bodyPr lIns="0" rIns="0" tIns="0" bIns="0"/>
          <a:p>
            <a:endParaRPr/>
          </a:p>
        </p:txBody>
      </p:sp>
      <p:pic>
        <p:nvPicPr>
          <p:cNvPr id="142" name="" descr=""/>
          <p:cNvPicPr/>
          <p:nvPr/>
        </p:nvPicPr>
        <p:blipFill>
          <a:blip r:embed="rId2"/>
          <a:stretch>
            <a:fillRect/>
          </a:stretch>
        </p:blipFill>
        <p:spPr>
          <a:xfrm>
            <a:off x="2291400" y="1768320"/>
            <a:ext cx="5496480" cy="4383720"/>
          </a:xfrm>
          <a:prstGeom prst="rect">
            <a:avLst/>
          </a:prstGeom>
          <a:ln>
            <a:noFill/>
          </a:ln>
        </p:spPr>
      </p:pic>
      <p:pic>
        <p:nvPicPr>
          <p:cNvPr id="143" name="" descr=""/>
          <p:cNvPicPr/>
          <p:nvPr/>
        </p:nvPicPr>
        <p:blipFill>
          <a:blip r:embed="rId3"/>
          <a:stretch>
            <a:fillRect/>
          </a:stretch>
        </p:blipFill>
        <p:spPr>
          <a:xfrm>
            <a:off x="2291400" y="1768320"/>
            <a:ext cx="5496480" cy="438372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07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4" name="PlaceHolder 4"/>
          <p:cNvSpPr>
            <a:spLocks noGrp="1"/>
          </p:cNvSpPr>
          <p:nvPr>
            <p:ph type="body"/>
          </p:nvPr>
        </p:nvSpPr>
        <p:spPr>
          <a:xfrm>
            <a:off x="5152680" y="1768680"/>
            <a:ext cx="4426920" cy="43837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16" name="PlaceHolder 2"/>
          <p:cNvSpPr>
            <a:spLocks noGrp="1"/>
          </p:cNvSpPr>
          <p:nvPr>
            <p:ph type="body"/>
          </p:nvPr>
        </p:nvSpPr>
        <p:spPr>
          <a:xfrm>
            <a:off x="504000" y="1768680"/>
            <a:ext cx="4426920" cy="4383720"/>
          </a:xfrm>
          <a:prstGeom prst="rect">
            <a:avLst/>
          </a:prstGeom>
        </p:spPr>
        <p:txBody>
          <a:bodyPr lIns="0" rIns="0" tIns="0" bIns="0"/>
          <a:p>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2" name="PlaceHolder 4"/>
          <p:cNvSpPr>
            <a:spLocks noGrp="1"/>
          </p:cNvSpPr>
          <p:nvPr>
            <p:ph type="body"/>
          </p:nvPr>
        </p:nvSpPr>
        <p:spPr>
          <a:xfrm>
            <a:off x="504000" y="4058640"/>
            <a:ext cx="907164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280" cy="1261800"/>
          </a:xfrm>
          <a:prstGeom prst="rect">
            <a:avLst/>
          </a:prstGeom>
        </p:spPr>
        <p:txBody>
          <a:bodyPr lIns="0" rIns="0" tIns="0" bIns="0" anchor="ctr"/>
          <a:p>
            <a:r>
              <a:rPr lang="en-US">
                <a:latin typeface="Arial"/>
              </a:rPr>
              <a:t>Click to edit the title text format</a:t>
            </a:r>
            <a:endParaRPr/>
          </a:p>
        </p:txBody>
      </p:sp>
      <p:sp>
        <p:nvSpPr>
          <p:cNvPr id="73" name="PlaceHolder 2"/>
          <p:cNvSpPr>
            <a:spLocks noGrp="1"/>
          </p:cNvSpPr>
          <p:nvPr>
            <p:ph type="body"/>
          </p:nvPr>
        </p:nvSpPr>
        <p:spPr>
          <a:xfrm>
            <a:off x="504000" y="1768680"/>
            <a:ext cx="9071640" cy="438372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280" cy="1261800"/>
          </a:xfrm>
          <a:prstGeom prst="rect">
            <a:avLst/>
          </a:prstGeom>
        </p:spPr>
        <p:txBody>
          <a:bodyPr lIns="0" rIns="0" tIns="0" bIns="0" anchor="ctr"/>
          <a:p>
            <a:r>
              <a:rPr lang="en-US">
                <a:latin typeface="Arial"/>
              </a:rPr>
              <a:t>Click to edit the title text format</a:t>
            </a:r>
            <a:endParaRPr/>
          </a:p>
        </p:txBody>
      </p:sp>
      <p:sp>
        <p:nvSpPr>
          <p:cNvPr id="109"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CustomShape 1"/>
          <p:cNvSpPr/>
          <p:nvPr/>
        </p:nvSpPr>
        <p:spPr>
          <a:xfrm>
            <a:off x="504000" y="301320"/>
            <a:ext cx="9070200" cy="1260720"/>
          </a:xfrm>
          <a:prstGeom prst="rect">
            <a:avLst/>
          </a:prstGeom>
          <a:noFill/>
          <a:ln>
            <a:noFill/>
          </a:ln>
        </p:spPr>
        <p:txBody>
          <a:bodyPr lIns="0" rIns="0" tIns="0" bIns="0" anchor="ctr"/>
          <a:p>
            <a:pPr algn="ctr">
              <a:lnSpc>
                <a:spcPct val="100000"/>
              </a:lnSpc>
            </a:pPr>
            <a:r>
              <a:rPr lang="en-US" sz="4400">
                <a:latin typeface="Arial"/>
              </a:rPr>
              <a:t>Free Market Data Sources</a:t>
            </a:r>
            <a:endParaRPr/>
          </a:p>
        </p:txBody>
      </p:sp>
      <p:sp>
        <p:nvSpPr>
          <p:cNvPr id="145" name="CustomShape 2"/>
          <p:cNvSpPr/>
          <p:nvPr/>
        </p:nvSpPr>
        <p:spPr>
          <a:xfrm>
            <a:off x="504000" y="1769040"/>
            <a:ext cx="9070200" cy="4383000"/>
          </a:xfrm>
          <a:prstGeom prst="rect">
            <a:avLst/>
          </a:prstGeom>
          <a:noFill/>
          <a:ln>
            <a:noFill/>
          </a:ln>
        </p:spPr>
        <p:txBody>
          <a:bodyPr lIns="0" rIns="0" tIns="0" bIns="0" anchor="ctr"/>
          <a:p>
            <a:pPr algn="ctr">
              <a:lnSpc>
                <a:spcPct val="100000"/>
              </a:lnSpc>
            </a:pPr>
            <a:endParaRPr/>
          </a:p>
          <a:p>
            <a:pPr algn="ctr">
              <a:lnSpc>
                <a:spcPct val="100000"/>
              </a:lnSpc>
            </a:pPr>
            <a:endParaRPr/>
          </a:p>
          <a:p>
            <a:pPr algn="ctr">
              <a:lnSpc>
                <a:spcPct val="100000"/>
              </a:lnSpc>
            </a:pPr>
            <a:r>
              <a:rPr lang="en-US" sz="2400">
                <a:latin typeface="Arial"/>
              </a:rPr>
              <a:t>Jan Marek</a:t>
            </a:r>
            <a:endParaRPr/>
          </a:p>
          <a:p>
            <a:pPr algn="ctr">
              <a:lnSpc>
                <a:spcPct val="100000"/>
              </a:lnSpc>
            </a:pPr>
            <a:r>
              <a:rPr lang="en-US" sz="2400">
                <a:latin typeface="Arial"/>
              </a:rPr>
              <a:t>jan.x.marek@gmail.com</a:t>
            </a: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nSpc>
                <a:spcPct val="100000"/>
              </a:lnSpc>
            </a:pPr>
            <a:r>
              <a:rPr lang="en-US" sz="1600">
                <a:latin typeface="Arial"/>
              </a:rPr>
              <a:t>I present only the sources that I use personally. It presents my subjective opinions and there may be far better services available elsewhere. Also, the presentation will get rather technical.</a:t>
            </a:r>
            <a:endParaRPr/>
          </a:p>
          <a:p>
            <a:pPr>
              <a:lnSpc>
                <a:spcPct val="100000"/>
              </a:lnSpc>
            </a:pPr>
            <a:endParaRPr/>
          </a:p>
          <a:p>
            <a:pPr>
              <a:lnSpc>
                <a:spcPct val="100000"/>
              </a:lnSpc>
            </a:pP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CustomShape 1"/>
          <p:cNvSpPr/>
          <p:nvPr/>
        </p:nvSpPr>
        <p:spPr>
          <a:xfrm>
            <a:off x="504000" y="301320"/>
            <a:ext cx="9071280" cy="1261440"/>
          </a:xfrm>
          <a:prstGeom prst="rect">
            <a:avLst/>
          </a:prstGeom>
          <a:noFill/>
          <a:ln>
            <a:noFill/>
          </a:ln>
        </p:spPr>
        <p:txBody>
          <a:bodyPr lIns="0" rIns="0" tIns="0" bIns="0" anchor="ctr"/>
          <a:p>
            <a:pPr algn="ctr">
              <a:lnSpc>
                <a:spcPct val="100000"/>
              </a:lnSpc>
            </a:pPr>
            <a:r>
              <a:rPr lang="en-US" sz="4400">
                <a:latin typeface="Arial"/>
              </a:rPr>
              <a:t>www.quandl.com</a:t>
            </a:r>
            <a:endParaRPr/>
          </a:p>
        </p:txBody>
      </p:sp>
      <p:sp>
        <p:nvSpPr>
          <p:cNvPr id="167" name="CustomShape 2"/>
          <p:cNvSpPr/>
          <p:nvPr/>
        </p:nvSpPr>
        <p:spPr>
          <a:xfrm>
            <a:off x="504000" y="1768680"/>
            <a:ext cx="9071640" cy="4383720"/>
          </a:xfrm>
          <a:prstGeom prst="rect">
            <a:avLst/>
          </a:prstGeom>
          <a:noFill/>
          <a:ln>
            <a:noFill/>
          </a:ln>
        </p:spPr>
        <p:txBody>
          <a:bodyPr lIns="0" rIns="0" tIns="0" bIns="0"/>
          <a:p>
            <a:r>
              <a:rPr lang="en-US" sz="1600">
                <a:latin typeface="Arial"/>
              </a:rPr>
              <a:t>Online database of all kinds of economic data. Stock prices, macroeconomic data, “alternative data sources” using social media, AI, whatever. </a:t>
            </a:r>
            <a:endParaRPr/>
          </a:p>
          <a:p>
            <a:endParaRPr/>
          </a:p>
          <a:p>
            <a:r>
              <a:rPr lang="en-US" sz="1600">
                <a:latin typeface="Arial"/>
              </a:rPr>
              <a:t>They cooperate with independent of vendors and volunteers, who feed it with countless different datasets from all countries and domains. Some are free, some paid.</a:t>
            </a:r>
            <a:endParaRPr/>
          </a:p>
          <a:p>
            <a:endParaRPr/>
          </a:p>
          <a:p>
            <a:r>
              <a:rPr lang="en-US" sz="1600">
                <a:latin typeface="Arial"/>
              </a:rPr>
              <a:t>It can be accessed via online charts, or via csv/json API.</a:t>
            </a:r>
            <a:endParaRPr/>
          </a:p>
          <a:p>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CustomShape 1"/>
          <p:cNvSpPr/>
          <p:nvPr/>
        </p:nvSpPr>
        <p:spPr>
          <a:xfrm>
            <a:off x="504000" y="301320"/>
            <a:ext cx="9070200" cy="1260720"/>
          </a:xfrm>
          <a:prstGeom prst="rect">
            <a:avLst/>
          </a:prstGeom>
          <a:noFill/>
          <a:ln>
            <a:noFill/>
          </a:ln>
        </p:spPr>
        <p:txBody>
          <a:bodyPr lIns="0" rIns="0" tIns="0" bIns="0" anchor="ctr"/>
          <a:p>
            <a:pPr algn="ctr">
              <a:lnSpc>
                <a:spcPct val="100000"/>
              </a:lnSpc>
            </a:pPr>
            <a:r>
              <a:rPr lang="en-US" sz="4400">
                <a:latin typeface="Arial"/>
              </a:rPr>
              <a:t>finance.yahoo.com (1)</a:t>
            </a:r>
            <a:endParaRPr/>
          </a:p>
        </p:txBody>
      </p:sp>
      <p:sp>
        <p:nvSpPr>
          <p:cNvPr id="147" name="CustomShape 2"/>
          <p:cNvSpPr/>
          <p:nvPr/>
        </p:nvSpPr>
        <p:spPr>
          <a:xfrm>
            <a:off x="504000" y="1769040"/>
            <a:ext cx="9070200" cy="4383000"/>
          </a:xfrm>
          <a:prstGeom prst="rect">
            <a:avLst/>
          </a:prstGeom>
          <a:noFill/>
          <a:ln>
            <a:noFill/>
          </a:ln>
        </p:spPr>
        <p:txBody>
          <a:bodyPr lIns="0" rIns="0" tIns="0" bIns="0"/>
          <a:p>
            <a:r>
              <a:rPr lang="en-US" sz="2000">
                <a:latin typeface="Arial"/>
              </a:rPr>
              <a:t>Online charts, mainly stocks. Historical EOD data can be downloaded freely.</a:t>
            </a:r>
            <a:endParaRPr/>
          </a:p>
          <a:p>
            <a:endParaRPr/>
          </a:p>
          <a:p>
            <a:r>
              <a:rPr b="1" lang="en-US" sz="1600">
                <a:latin typeface="Arial"/>
              </a:rPr>
              <a:t>Request:</a:t>
            </a:r>
            <a:endParaRPr/>
          </a:p>
          <a:p>
            <a:endParaRPr/>
          </a:p>
          <a:p>
            <a:r>
              <a:rPr lang="en-US" sz="1600">
                <a:latin typeface="Arial"/>
              </a:rPr>
              <a:t>http://chart.finance.yahoo.com/table.csv?s=IBM&amp;a=10&amp;b=13&amp;c=2016&amp;d=3&amp;e=17&amp;f=2017&amp;g=d</a:t>
            </a:r>
            <a:endParaRPr/>
          </a:p>
          <a:p>
            <a:endParaRPr/>
          </a:p>
          <a:p>
            <a:r>
              <a:rPr lang="en-US" sz="1600">
                <a:latin typeface="Arial"/>
              </a:rPr>
              <a:t>Ticker: s=IBM</a:t>
            </a:r>
            <a:endParaRPr/>
          </a:p>
          <a:p>
            <a:r>
              <a:rPr lang="en-US" sz="1600">
                <a:latin typeface="Arial"/>
              </a:rPr>
              <a:t>Start date: a=1&amp;b=1&amp;c=2016</a:t>
            </a:r>
            <a:endParaRPr/>
          </a:p>
          <a:p>
            <a:r>
              <a:rPr lang="en-US" sz="1600">
                <a:latin typeface="Arial"/>
              </a:rPr>
              <a:t>End date: d=3&amp;e=17&amp;f=2017</a:t>
            </a:r>
            <a:endParaRPr/>
          </a:p>
          <a:p>
            <a:endParaRPr/>
          </a:p>
          <a:p>
            <a:r>
              <a:rPr b="1" lang="en-US" sz="1600">
                <a:latin typeface="Arial"/>
              </a:rPr>
              <a:t>Response:</a:t>
            </a:r>
            <a:endParaRPr/>
          </a:p>
          <a:p>
            <a:endParaRPr/>
          </a:p>
          <a:p>
            <a:r>
              <a:rPr lang="en-US" sz="1600">
                <a:latin typeface="Arial"/>
              </a:rPr>
              <a:t>Date,Open,High,Low,Close,Volume,Adj Close</a:t>
            </a:r>
            <a:endParaRPr/>
          </a:p>
          <a:p>
            <a:r>
              <a:rPr lang="en-US" sz="1600">
                <a:latin typeface="Arial"/>
              </a:rPr>
              <a:t>2017-04-13,169.919998,171.360001,169.529999,169.529999,3203900,169.529999</a:t>
            </a:r>
            <a:endParaRPr/>
          </a:p>
          <a:p>
            <a:r>
              <a:rPr lang="en-US" sz="1600">
                <a:latin typeface="Arial"/>
              </a:rPr>
              <a:t>2017-04-12,171.039993,171.199997,170.020004,170.660004,3276900,170.660004</a:t>
            </a:r>
            <a:endParaRPr/>
          </a:p>
          <a:p>
            <a:r>
              <a:rPr lang="en-US" sz="1600">
                <a:latin typeface="Arial"/>
              </a:rPr>
              <a:t>2017-04-11,170.649994,171.229996,168.979996,170.580002,4890200,170.580002</a:t>
            </a:r>
            <a:endParaRPr/>
          </a:p>
          <a:p>
            <a:r>
              <a:rPr lang="en-US" sz="1600">
                <a:latin typeface="Arial"/>
              </a:rPr>
              <a:t>...</a:t>
            </a:r>
            <a:endParaRPr/>
          </a:p>
          <a:p>
            <a:endParaRPr/>
          </a:p>
          <a:p>
            <a:r>
              <a:rPr lang="en-US" sz="1600">
                <a:latin typeface="Arial"/>
              </a:rPr>
              <a:t>Open,High,Low,Close – unadjusted “raw” prices</a:t>
            </a:r>
            <a:endParaRPr/>
          </a:p>
          <a:p>
            <a:r>
              <a:rPr lang="en-US" sz="1600">
                <a:latin typeface="Arial"/>
              </a:rPr>
              <a:t>Adj Close – adjusted for splits and dividends</a:t>
            </a:r>
            <a:endParaRPr/>
          </a:p>
          <a:p>
            <a:endParaRPr/>
          </a:p>
          <a:p>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CustomShape 1"/>
          <p:cNvSpPr/>
          <p:nvPr/>
        </p:nvSpPr>
        <p:spPr>
          <a:xfrm>
            <a:off x="504000" y="301320"/>
            <a:ext cx="9070200" cy="1260720"/>
          </a:xfrm>
          <a:prstGeom prst="rect">
            <a:avLst/>
          </a:prstGeom>
          <a:noFill/>
          <a:ln>
            <a:noFill/>
          </a:ln>
        </p:spPr>
      </p:sp>
      <p:sp>
        <p:nvSpPr>
          <p:cNvPr id="149" name="CustomShape 2"/>
          <p:cNvSpPr/>
          <p:nvPr/>
        </p:nvSpPr>
        <p:spPr>
          <a:xfrm>
            <a:off x="504000" y="1769040"/>
            <a:ext cx="9070200" cy="4383000"/>
          </a:xfrm>
          <a:prstGeom prst="rect">
            <a:avLst/>
          </a:prstGeom>
          <a:noFill/>
          <a:ln>
            <a:noFill/>
          </a:ln>
        </p:spPr>
      </p:sp>
      <p:sp>
        <p:nvSpPr>
          <p:cNvPr id="150" name="CustomShape 3"/>
          <p:cNvSpPr/>
          <p:nvPr/>
        </p:nvSpPr>
        <p:spPr>
          <a:xfrm>
            <a:off x="504000" y="301320"/>
            <a:ext cx="9071280" cy="1261080"/>
          </a:xfrm>
          <a:prstGeom prst="rect">
            <a:avLst/>
          </a:prstGeom>
          <a:noFill/>
          <a:ln>
            <a:noFill/>
          </a:ln>
        </p:spPr>
        <p:txBody>
          <a:bodyPr lIns="0" rIns="0" tIns="0" bIns="0" anchor="ctr"/>
          <a:p>
            <a:pPr algn="ctr">
              <a:lnSpc>
                <a:spcPct val="100000"/>
              </a:lnSpc>
            </a:pPr>
            <a:r>
              <a:rPr lang="en-US" sz="4400">
                <a:latin typeface="Arial"/>
              </a:rPr>
              <a:t>finance.yahoo.com (2)</a:t>
            </a:r>
            <a:endParaRPr/>
          </a:p>
        </p:txBody>
      </p:sp>
      <p:sp>
        <p:nvSpPr>
          <p:cNvPr id="151" name="CustomShape 4"/>
          <p:cNvSpPr/>
          <p:nvPr/>
        </p:nvSpPr>
        <p:spPr>
          <a:xfrm>
            <a:off x="504000" y="1768680"/>
            <a:ext cx="9071280" cy="4383360"/>
          </a:xfrm>
          <a:prstGeom prst="rect">
            <a:avLst/>
          </a:prstGeom>
          <a:noFill/>
          <a:ln>
            <a:noFill/>
          </a:ln>
        </p:spPr>
        <p:txBody>
          <a:bodyPr lIns="0" rIns="0" tIns="0" bIns="0" anchor="ctr"/>
          <a:p>
            <a:r>
              <a:rPr lang="en-US" sz="2000">
                <a:latin typeface="Arial"/>
              </a:rPr>
              <a:t>Pros</a:t>
            </a:r>
            <a:endParaRPr/>
          </a:p>
          <a:p>
            <a:pPr>
              <a:lnSpc>
                <a:spcPct val="100000"/>
              </a:lnSpc>
              <a:buSzPct val="45000"/>
              <a:buFont typeface="StarSymbol"/>
              <a:buChar char="l"/>
            </a:pPr>
            <a:r>
              <a:rPr lang="en-US" sz="2000">
                <a:latin typeface="Arial"/>
              </a:rPr>
              <a:t>Trivial interface, easy to integrate, lots of examples on the Internet</a:t>
            </a:r>
            <a:endParaRPr/>
          </a:p>
          <a:p>
            <a:pPr>
              <a:lnSpc>
                <a:spcPct val="100000"/>
              </a:lnSpc>
              <a:buSzPct val="45000"/>
              <a:buFont typeface="StarSymbol"/>
              <a:buChar char="l"/>
            </a:pPr>
            <a:r>
              <a:rPr lang="en-US" sz="2000">
                <a:latin typeface="Arial"/>
              </a:rPr>
              <a:t>Stable, I have never experienced any problems with it</a:t>
            </a:r>
            <a:endParaRPr/>
          </a:p>
          <a:p>
            <a:pPr>
              <a:lnSpc>
                <a:spcPct val="100000"/>
              </a:lnSpc>
              <a:buSzPct val="45000"/>
              <a:buFont typeface="StarSymbol"/>
              <a:buChar char="l"/>
            </a:pPr>
            <a:r>
              <a:rPr lang="en-US" sz="2000">
                <a:latin typeface="Arial"/>
              </a:rPr>
              <a:t>Adjusted prices are available</a:t>
            </a:r>
            <a:endParaRPr/>
          </a:p>
          <a:p>
            <a:pPr>
              <a:lnSpc>
                <a:spcPct val="100000"/>
              </a:lnSpc>
              <a:buSzPct val="45000"/>
              <a:buFont typeface="StarSymbol"/>
              <a:buChar char="l"/>
            </a:pPr>
            <a:r>
              <a:rPr lang="en-US" sz="2000">
                <a:latin typeface="Arial"/>
              </a:rPr>
              <a:t>Long history – back to 1960s for some tickers</a:t>
            </a:r>
            <a:endParaRPr/>
          </a:p>
          <a:p>
            <a:pPr>
              <a:lnSpc>
                <a:spcPct val="100000"/>
              </a:lnSpc>
            </a:pPr>
            <a:endParaRPr/>
          </a:p>
          <a:p>
            <a:pPr>
              <a:lnSpc>
                <a:spcPct val="100000"/>
              </a:lnSpc>
            </a:pPr>
            <a:r>
              <a:rPr lang="en-US" sz="2000">
                <a:latin typeface="Arial"/>
              </a:rPr>
              <a:t>Cons</a:t>
            </a:r>
            <a:endParaRPr/>
          </a:p>
          <a:p>
            <a:pPr>
              <a:lnSpc>
                <a:spcPct val="100000"/>
              </a:lnSpc>
              <a:buSzPct val="45000"/>
              <a:buFont typeface="StarSymbol"/>
              <a:buChar char="l"/>
            </a:pPr>
            <a:r>
              <a:rPr lang="en-US" sz="2000">
                <a:latin typeface="Arial"/>
              </a:rPr>
              <a:t>Survivorship bias – only the currently existing companies are available – it's impossible to make a reliable backtest on the entire stock universe.</a:t>
            </a:r>
            <a:endParaRPr/>
          </a:p>
          <a:p>
            <a:pPr>
              <a:lnSpc>
                <a:spcPct val="100000"/>
              </a:lnSpc>
              <a:buSzPct val="45000"/>
              <a:buFont typeface="StarSymbol"/>
              <a:buChar char="l"/>
            </a:pPr>
            <a:r>
              <a:rPr lang="en-US" sz="2000">
                <a:latin typeface="Arial"/>
              </a:rPr>
              <a:t>Some people on Internet forums say that the data are noisy. Well, they are good enough for me.</a:t>
            </a:r>
            <a:endParaRPr/>
          </a:p>
          <a:p>
            <a:pPr>
              <a:lnSpc>
                <a:spcPct val="10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CustomShape 1"/>
          <p:cNvSpPr/>
          <p:nvPr/>
        </p:nvSpPr>
        <p:spPr>
          <a:xfrm>
            <a:off x="504000" y="301320"/>
            <a:ext cx="9070200" cy="1260720"/>
          </a:xfrm>
          <a:prstGeom prst="rect">
            <a:avLst/>
          </a:prstGeom>
          <a:noFill/>
          <a:ln>
            <a:noFill/>
          </a:ln>
        </p:spPr>
      </p:sp>
      <p:sp>
        <p:nvSpPr>
          <p:cNvPr id="153" name="CustomShape 2"/>
          <p:cNvSpPr/>
          <p:nvPr/>
        </p:nvSpPr>
        <p:spPr>
          <a:xfrm>
            <a:off x="504000" y="1769040"/>
            <a:ext cx="9070200" cy="4383000"/>
          </a:xfrm>
          <a:prstGeom prst="rect">
            <a:avLst/>
          </a:prstGeom>
          <a:noFill/>
          <a:ln>
            <a:noFill/>
          </a:ln>
        </p:spPr>
      </p:sp>
      <p:sp>
        <p:nvSpPr>
          <p:cNvPr id="154" name="CustomShape 3"/>
          <p:cNvSpPr/>
          <p:nvPr/>
        </p:nvSpPr>
        <p:spPr>
          <a:xfrm>
            <a:off x="504000" y="301320"/>
            <a:ext cx="9071280" cy="1261080"/>
          </a:xfrm>
          <a:prstGeom prst="rect">
            <a:avLst/>
          </a:prstGeom>
          <a:noFill/>
          <a:ln>
            <a:noFill/>
          </a:ln>
        </p:spPr>
        <p:txBody>
          <a:bodyPr lIns="0" rIns="0" tIns="0" bIns="0" anchor="ctr"/>
          <a:p>
            <a:pPr algn="ctr">
              <a:lnSpc>
                <a:spcPct val="100000"/>
              </a:lnSpc>
            </a:pPr>
            <a:r>
              <a:rPr lang="en-US" sz="4400">
                <a:latin typeface="Arial"/>
              </a:rPr>
              <a:t>finance.google.com (1)</a:t>
            </a:r>
            <a:endParaRPr/>
          </a:p>
        </p:txBody>
      </p:sp>
      <p:sp>
        <p:nvSpPr>
          <p:cNvPr id="155" name="CustomShape 4"/>
          <p:cNvSpPr/>
          <p:nvPr/>
        </p:nvSpPr>
        <p:spPr>
          <a:xfrm>
            <a:off x="504000" y="1645920"/>
            <a:ext cx="9071280" cy="4629600"/>
          </a:xfrm>
          <a:prstGeom prst="rect">
            <a:avLst/>
          </a:prstGeom>
          <a:noFill/>
          <a:ln>
            <a:noFill/>
          </a:ln>
        </p:spPr>
        <p:txBody>
          <a:bodyPr lIns="0" rIns="0" tIns="0" bIns="0" anchor="ctr"/>
          <a:p>
            <a:r>
              <a:rPr lang="en-US" sz="2000">
                <a:latin typeface="Arial"/>
              </a:rPr>
              <a:t>Free source of realtime stock prices.</a:t>
            </a:r>
            <a:endParaRPr/>
          </a:p>
          <a:p>
            <a:endParaRPr/>
          </a:p>
          <a:p>
            <a:r>
              <a:rPr lang="en-US" sz="1600">
                <a:latin typeface="Arial"/>
              </a:rPr>
              <a:t>Well … realtime … it's an http request/response over the Internet, so it will necesserily be at least a few hundred ms delayed.</a:t>
            </a:r>
            <a:endParaRPr/>
          </a:p>
          <a:p>
            <a:endParaRPr/>
          </a:p>
          <a:p>
            <a:r>
              <a:rPr b="1" lang="en-US" sz="1600">
                <a:latin typeface="Arial"/>
              </a:rPr>
              <a:t>Request:</a:t>
            </a:r>
            <a:endParaRPr/>
          </a:p>
          <a:p>
            <a:endParaRPr/>
          </a:p>
          <a:p>
            <a:r>
              <a:rPr lang="en-US" sz="1600">
                <a:latin typeface="Arial"/>
              </a:rPr>
              <a:t>http://finance.google.com/finance/info?q=AAPL,IBM,MSFT</a:t>
            </a:r>
            <a:endParaRPr/>
          </a:p>
          <a:p>
            <a:endParaRPr/>
          </a:p>
          <a:p>
            <a:r>
              <a:rPr lang="en-US" sz="1600">
                <a:latin typeface="Arial"/>
              </a:rPr>
              <a:t>q=AAPL,IBM,MSFT – list of up to 100 tickers</a:t>
            </a:r>
            <a:endParaRPr/>
          </a:p>
          <a:p>
            <a:endParaRPr/>
          </a:p>
          <a:p>
            <a:r>
              <a:rPr b="1" lang="en-US" sz="1600">
                <a:latin typeface="Arial"/>
              </a:rPr>
              <a:t>Response:</a:t>
            </a:r>
            <a:endParaRPr/>
          </a:p>
          <a:p>
            <a:endParaRPr/>
          </a:p>
          <a:p>
            <a:r>
              <a:rPr lang="en-US" sz="1600">
                <a:latin typeface="Arial"/>
              </a:rPr>
              <a:t>A JSON object containing last trade time and price (and some more fields) for each ticker.</a:t>
            </a:r>
            <a:endParaRPr/>
          </a:p>
          <a:p>
            <a:endParaRPr/>
          </a:p>
          <a:p>
            <a:r>
              <a:rPr lang="en-US" sz="1600">
                <a:latin typeface="Arial"/>
              </a:rPr>
              <a:t>[ { "id": "22144" , "t" : "AAPL" , "e" : "NASDAQ" ,</a:t>
            </a:r>
            <a:endParaRPr/>
          </a:p>
          <a:p>
            <a:r>
              <a:rPr lang="en-US" sz="1600">
                <a:latin typeface="Arial"/>
              </a:rPr>
              <a:t>"l" : "141.05" ,"lt_dts" : "2017-04-13T16:00:02Z" ,</a:t>
            </a:r>
            <a:endParaRPr/>
          </a:p>
          <a:p>
            <a:r>
              <a:rPr lang="en-US" sz="1600">
                <a:latin typeface="Arial"/>
              </a:rPr>
              <a:t>"c" : "-0.75" ,"c_fix" : "-0.75" ,"cp" : "-0.53" </a:t>
            </a:r>
            <a:endParaRPr/>
          </a:p>
          <a:p>
            <a:r>
              <a:rPr lang="en-US" sz="1600">
                <a:latin typeface="Arial"/>
              </a:rPr>
              <a:t>...</a:t>
            </a:r>
            <a:endParaRPr/>
          </a:p>
          <a:p>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CustomShape 1"/>
          <p:cNvSpPr/>
          <p:nvPr/>
        </p:nvSpPr>
        <p:spPr>
          <a:xfrm>
            <a:off x="504000" y="301320"/>
            <a:ext cx="9071280" cy="1261080"/>
          </a:xfrm>
          <a:prstGeom prst="rect">
            <a:avLst/>
          </a:prstGeom>
          <a:noFill/>
          <a:ln>
            <a:noFill/>
          </a:ln>
        </p:spPr>
        <p:txBody>
          <a:bodyPr lIns="0" rIns="0" tIns="0" bIns="0" anchor="ctr"/>
          <a:p>
            <a:pPr algn="ctr">
              <a:lnSpc>
                <a:spcPct val="100000"/>
              </a:lnSpc>
            </a:pPr>
            <a:r>
              <a:rPr lang="en-US" sz="4400">
                <a:latin typeface="Arial"/>
              </a:rPr>
              <a:t>finance.google.com (2)</a:t>
            </a:r>
            <a:endParaRPr/>
          </a:p>
        </p:txBody>
      </p:sp>
      <p:sp>
        <p:nvSpPr>
          <p:cNvPr id="157" name="CustomShape 2"/>
          <p:cNvSpPr/>
          <p:nvPr/>
        </p:nvSpPr>
        <p:spPr>
          <a:xfrm>
            <a:off x="504000" y="1768680"/>
            <a:ext cx="9071280" cy="4383360"/>
          </a:xfrm>
          <a:prstGeom prst="rect">
            <a:avLst/>
          </a:prstGeom>
          <a:noFill/>
          <a:ln>
            <a:noFill/>
          </a:ln>
        </p:spPr>
        <p:txBody>
          <a:bodyPr lIns="0" rIns="0" tIns="0" bIns="0" anchor="ctr"/>
          <a:p>
            <a:r>
              <a:rPr b="1" lang="en-US" sz="2000">
                <a:latin typeface="Arial"/>
              </a:rPr>
              <a:t>It's a “secret”, undocumented, unsupported service, probably meant for internal use by Google.</a:t>
            </a:r>
            <a:endParaRPr/>
          </a:p>
          <a:p>
            <a:endParaRPr/>
          </a:p>
          <a:p>
            <a:r>
              <a:rPr lang="en-US" sz="2000">
                <a:latin typeface="Arial"/>
              </a:rPr>
              <a:t>But it works, and it has worked for a long time, and hopefully it will continue to work for a long time. It is freely available on the Internet for anyone, no registration/authentication.</a:t>
            </a:r>
            <a:endParaRPr/>
          </a:p>
          <a:p>
            <a:endParaRPr/>
          </a:p>
          <a:p>
            <a:r>
              <a:rPr lang="en-US" sz="2000">
                <a:latin typeface="Arial"/>
              </a:rPr>
              <a:t>Some information can be found on Internet forums, but it's inconsistent and often wrong, so you have to rely on your own experiments.</a:t>
            </a:r>
            <a:endParaRPr/>
          </a:p>
          <a:p>
            <a:endParaRPr/>
          </a:p>
          <a:p>
            <a:r>
              <a:rPr lang="en-US" sz="2000">
                <a:latin typeface="Arial"/>
              </a:rPr>
              <a:t>For example, some people claim that the data is several minutes delayed. It's not true, I verified it against other data sources, and the data are accurate and up-to-date.</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CustomShape 1"/>
          <p:cNvSpPr/>
          <p:nvPr/>
        </p:nvSpPr>
        <p:spPr>
          <a:xfrm>
            <a:off x="504000" y="301320"/>
            <a:ext cx="9071280" cy="1261080"/>
          </a:xfrm>
          <a:prstGeom prst="rect">
            <a:avLst/>
          </a:prstGeom>
          <a:noFill/>
          <a:ln>
            <a:noFill/>
          </a:ln>
        </p:spPr>
        <p:txBody>
          <a:bodyPr lIns="0" rIns="0" tIns="0" bIns="0" anchor="ctr"/>
          <a:p>
            <a:pPr algn="ctr">
              <a:lnSpc>
                <a:spcPct val="100000"/>
              </a:lnSpc>
            </a:pPr>
            <a:r>
              <a:rPr lang="en-US" sz="4400">
                <a:latin typeface="Arial"/>
              </a:rPr>
              <a:t>Interactive Brokers (1)</a:t>
            </a:r>
            <a:endParaRPr/>
          </a:p>
        </p:txBody>
      </p:sp>
      <p:sp>
        <p:nvSpPr>
          <p:cNvPr id="159" name="CustomShape 2"/>
          <p:cNvSpPr/>
          <p:nvPr/>
        </p:nvSpPr>
        <p:spPr>
          <a:xfrm>
            <a:off x="504000" y="1768680"/>
            <a:ext cx="9071280" cy="4383360"/>
          </a:xfrm>
          <a:prstGeom prst="rect">
            <a:avLst/>
          </a:prstGeom>
          <a:noFill/>
          <a:ln>
            <a:noFill/>
          </a:ln>
        </p:spPr>
        <p:txBody>
          <a:bodyPr lIns="0" rIns="0" tIns="0" bIns="0" anchor="ctr"/>
          <a:p>
            <a:pPr>
              <a:lnSpc>
                <a:spcPct val="100000"/>
              </a:lnSpc>
            </a:pPr>
            <a:r>
              <a:rPr lang="en-US" sz="2000">
                <a:latin typeface="Arial"/>
              </a:rPr>
              <a:t>https://www.interactivebrokers.com/</a:t>
            </a:r>
            <a:endParaRPr/>
          </a:p>
          <a:p>
            <a:pPr>
              <a:lnSpc>
                <a:spcPct val="100000"/>
              </a:lnSpc>
            </a:pPr>
            <a:endParaRPr/>
          </a:p>
          <a:p>
            <a:pPr>
              <a:lnSpc>
                <a:spcPct val="100000"/>
              </a:lnSpc>
            </a:pPr>
            <a:r>
              <a:rPr lang="en-US" sz="1600">
                <a:latin typeface="Arial"/>
              </a:rPr>
              <a:t>It's a major brokerage service, and they provide market data access (to their customers only). Some data are free (Forex, US stocks, some US futures), others are paid.</a:t>
            </a:r>
            <a:endParaRPr/>
          </a:p>
          <a:p>
            <a:pPr>
              <a:lnSpc>
                <a:spcPct val="100000"/>
              </a:lnSpc>
            </a:pPr>
            <a:endParaRPr/>
          </a:p>
          <a:p>
            <a:pPr>
              <a:lnSpc>
                <a:spcPct val="100000"/>
              </a:lnSpc>
            </a:pPr>
            <a:r>
              <a:rPr lang="en-US" sz="1600">
                <a:latin typeface="Arial"/>
              </a:rPr>
              <a:t>They provide API in several major programing languages (Java, Pytnon, C++, ActiveX), which exposes all their functionality:</a:t>
            </a:r>
            <a:endParaRPr/>
          </a:p>
          <a:p>
            <a:pPr>
              <a:lnSpc>
                <a:spcPct val="100000"/>
              </a:lnSpc>
              <a:buFont typeface="StarSymbol"/>
              <a:buChar char="l"/>
            </a:pPr>
            <a:r>
              <a:rPr lang="en-US" sz="1600">
                <a:latin typeface="Arial"/>
              </a:rPr>
              <a:t>Downloading historical data</a:t>
            </a:r>
            <a:endParaRPr/>
          </a:p>
          <a:p>
            <a:pPr>
              <a:lnSpc>
                <a:spcPct val="100000"/>
              </a:lnSpc>
              <a:buFont typeface="StarSymbol"/>
              <a:buChar char="l"/>
            </a:pPr>
            <a:r>
              <a:rPr lang="en-US" sz="1600">
                <a:latin typeface="Arial"/>
              </a:rPr>
              <a:t>Listening to realtime data</a:t>
            </a:r>
            <a:endParaRPr/>
          </a:p>
          <a:p>
            <a:pPr>
              <a:lnSpc>
                <a:spcPct val="100000"/>
              </a:lnSpc>
              <a:buFont typeface="StarSymbol"/>
              <a:buChar char="l"/>
            </a:pPr>
            <a:r>
              <a:rPr lang="en-US" sz="1600">
                <a:latin typeface="Arial"/>
              </a:rPr>
              <a:t>Order management</a:t>
            </a:r>
            <a:endParaRPr/>
          </a:p>
          <a:p>
            <a:pPr>
              <a:lnSpc>
                <a:spcPct val="100000"/>
              </a:lnSpc>
              <a:buFont typeface="StarSymbol"/>
              <a:buChar char="l"/>
            </a:pPr>
            <a:r>
              <a:rPr lang="en-US" sz="1600">
                <a:latin typeface="Arial"/>
              </a:rPr>
              <a:t>Etc, etc</a:t>
            </a:r>
            <a:endParaRPr/>
          </a:p>
          <a:p>
            <a:pPr>
              <a:lnSpc>
                <a:spcPct val="100000"/>
              </a:lnSpc>
            </a:pPr>
            <a:endParaRPr/>
          </a:p>
          <a:p>
            <a:pPr>
              <a:lnSpc>
                <a:spcPct val="100000"/>
              </a:lnSpc>
            </a:pPr>
            <a:r>
              <a:rPr lang="en-US" sz="1600">
                <a:latin typeface="Arial"/>
              </a:rPr>
              <a:t>There are plenty of resources on the Internet - tutorials, examples, discussions, etc.</a:t>
            </a:r>
            <a:endParaRPr/>
          </a:p>
          <a:p>
            <a:pPr>
              <a:lnSpc>
                <a:spcPct val="100000"/>
              </a:lnSpc>
            </a:pPr>
            <a:endParaRPr/>
          </a:p>
          <a:p>
            <a:pPr>
              <a:lnSpc>
                <a:spcPct val="100000"/>
              </a:lnSpc>
            </a:pPr>
            <a:r>
              <a:rPr b="1" lang="en-US" sz="1600">
                <a:latin typeface="Arial"/>
              </a:rPr>
              <a:t>Tip for non-programmers:</a:t>
            </a:r>
            <a:r>
              <a:rPr lang="en-US" sz="1600">
                <a:latin typeface="Arial"/>
              </a:rPr>
              <a:t> There are several projects that integrate IB API with MS Excel (via ActiveX), and you can work with the data simply via spreadsheets in realtime. I have no personal experience with any any of them though.</a:t>
            </a:r>
            <a:endParaRPr/>
          </a:p>
          <a:p>
            <a:pPr>
              <a:lnSpc>
                <a:spcPct val="100000"/>
              </a:lnSpc>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CustomShape 1"/>
          <p:cNvSpPr/>
          <p:nvPr/>
        </p:nvSpPr>
        <p:spPr>
          <a:xfrm>
            <a:off x="504000" y="301320"/>
            <a:ext cx="9071280" cy="1261440"/>
          </a:xfrm>
          <a:prstGeom prst="rect">
            <a:avLst/>
          </a:prstGeom>
          <a:noFill/>
          <a:ln>
            <a:noFill/>
          </a:ln>
        </p:spPr>
        <p:txBody>
          <a:bodyPr lIns="0" rIns="0" tIns="0" bIns="0" anchor="ctr"/>
          <a:p>
            <a:pPr algn="ctr">
              <a:lnSpc>
                <a:spcPct val="100000"/>
              </a:lnSpc>
            </a:pPr>
            <a:r>
              <a:rPr lang="en-US" sz="4400">
                <a:latin typeface="Arial"/>
              </a:rPr>
              <a:t>Interactive Brokers (2)</a:t>
            </a:r>
            <a:endParaRPr/>
          </a:p>
        </p:txBody>
      </p:sp>
      <p:sp>
        <p:nvSpPr>
          <p:cNvPr id="161" name="CustomShape 2"/>
          <p:cNvSpPr/>
          <p:nvPr/>
        </p:nvSpPr>
        <p:spPr>
          <a:xfrm>
            <a:off x="504000" y="1768680"/>
            <a:ext cx="9071640" cy="4383720"/>
          </a:xfrm>
          <a:prstGeom prst="rect">
            <a:avLst/>
          </a:prstGeom>
          <a:noFill/>
          <a:ln>
            <a:noFill/>
          </a:ln>
        </p:spPr>
        <p:txBody>
          <a:bodyPr lIns="0" rIns="0" tIns="0" bIns="0" anchor="ctr"/>
          <a:p>
            <a:r>
              <a:rPr lang="en-US" sz="2000">
                <a:latin typeface="Arial"/>
              </a:rPr>
              <a:t>Pros:</a:t>
            </a:r>
            <a:endParaRPr/>
          </a:p>
          <a:p>
            <a:pPr>
              <a:lnSpc>
                <a:spcPct val="100000"/>
              </a:lnSpc>
              <a:buSzPct val="45000"/>
              <a:buFont typeface="StarSymbol"/>
              <a:buChar char="l"/>
            </a:pPr>
            <a:r>
              <a:rPr lang="en-US" sz="2000">
                <a:latin typeface="Arial"/>
              </a:rPr>
              <a:t>Rich functionality. Access to wide range of instruments (stocks, forex, futures, options, forex, bonds, …, many exchanges all over the world), any timeframe.</a:t>
            </a:r>
            <a:endParaRPr/>
          </a:p>
          <a:p>
            <a:pPr>
              <a:lnSpc>
                <a:spcPct val="100000"/>
              </a:lnSpc>
              <a:buSzPct val="45000"/>
              <a:buFont typeface="StarSymbol"/>
              <a:buChar char="l"/>
            </a:pPr>
            <a:r>
              <a:rPr lang="en-US" sz="2000">
                <a:latin typeface="Arial"/>
              </a:rPr>
              <a:t>Stable, reliable.</a:t>
            </a:r>
            <a:endParaRPr/>
          </a:p>
          <a:p>
            <a:pPr>
              <a:lnSpc>
                <a:spcPct val="100000"/>
              </a:lnSpc>
              <a:buSzPct val="45000"/>
              <a:buFont typeface="StarSymbol"/>
              <a:buChar char="l"/>
            </a:pPr>
            <a:r>
              <a:rPr lang="en-US" sz="2000">
                <a:latin typeface="Arial"/>
              </a:rPr>
              <a:t>Large community, lots of resources.</a:t>
            </a:r>
            <a:endParaRPr/>
          </a:p>
          <a:p>
            <a:pPr>
              <a:lnSpc>
                <a:spcPct val="100000"/>
              </a:lnSpc>
              <a:buSzPct val="45000"/>
              <a:buFont typeface="StarSymbol"/>
              <a:buChar char="l"/>
            </a:pPr>
            <a:r>
              <a:rPr lang="en-US" sz="2000">
                <a:latin typeface="Arial"/>
              </a:rPr>
              <a:t>Lot's of third-party tools based on the API</a:t>
            </a:r>
            <a:endParaRPr/>
          </a:p>
          <a:p>
            <a:pPr>
              <a:lnSpc>
                <a:spcPct val="100000"/>
              </a:lnSpc>
            </a:pPr>
            <a:endParaRPr/>
          </a:p>
          <a:p>
            <a:pPr>
              <a:lnSpc>
                <a:spcPct val="100000"/>
              </a:lnSpc>
            </a:pPr>
            <a:r>
              <a:rPr lang="en-US" sz="2000">
                <a:latin typeface="Arial"/>
              </a:rPr>
              <a:t>Cons</a:t>
            </a:r>
            <a:endParaRPr/>
          </a:p>
          <a:p>
            <a:pPr>
              <a:lnSpc>
                <a:spcPct val="100000"/>
              </a:lnSpc>
              <a:buSzPct val="45000"/>
              <a:buFont typeface="StarSymbol"/>
              <a:buChar char="l"/>
            </a:pPr>
            <a:r>
              <a:rPr lang="en-US" sz="2000">
                <a:latin typeface="Arial"/>
              </a:rPr>
              <a:t>The core API is not trivial for beginners. Asynchronous, callback-based.</a:t>
            </a:r>
            <a:endParaRPr/>
          </a:p>
          <a:p>
            <a:pPr>
              <a:lnSpc>
                <a:spcPct val="100000"/>
              </a:lnSpc>
              <a:buSzPct val="45000"/>
              <a:buFont typeface="StarSymbol"/>
              <a:buChar char="l"/>
            </a:pPr>
            <a:r>
              <a:rPr lang="en-US" sz="2000">
                <a:latin typeface="Arial"/>
              </a:rPr>
              <a:t>Available for customers only – minimum initial deposit $10000.</a:t>
            </a:r>
            <a:endParaRPr/>
          </a:p>
          <a:p>
            <a:pPr>
              <a:lnSpc>
                <a:spcPct val="100000"/>
              </a:lnSpc>
              <a:buSzPct val="45000"/>
              <a:buFont typeface="StarSymbol"/>
              <a:buChar char="l"/>
            </a:pPr>
            <a:r>
              <a:rPr lang="en-US" sz="2000">
                <a:latin typeface="Arial"/>
              </a:rPr>
              <a:t>Survivorship bias – it contains only data for active instruments.</a:t>
            </a:r>
            <a:endParaRPr/>
          </a:p>
          <a:p>
            <a:pPr>
              <a:lnSpc>
                <a:spcPct val="100000"/>
              </a:lnSpc>
            </a:pPr>
            <a:endParaRPr/>
          </a:p>
          <a:p>
            <a:pPr>
              <a:lnSpc>
                <a:spcPct val="100000"/>
              </a:lnSpc>
            </a:pPr>
            <a:r>
              <a:rPr lang="en-US" sz="2000">
                <a:latin typeface="Arial"/>
              </a:rPr>
              <a:t>API reference guide: http://interactivebrokers.github.io/tws-api/#gsc.tab=0</a:t>
            </a:r>
            <a:endParaRPr/>
          </a:p>
          <a:p>
            <a:pPr algn="ctr">
              <a:lnSpc>
                <a:spcPct val="10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CustomShape 1"/>
          <p:cNvSpPr/>
          <p:nvPr/>
        </p:nvSpPr>
        <p:spPr>
          <a:xfrm>
            <a:off x="504000" y="301320"/>
            <a:ext cx="9071280" cy="1261440"/>
          </a:xfrm>
          <a:prstGeom prst="rect">
            <a:avLst/>
          </a:prstGeom>
          <a:noFill/>
          <a:ln>
            <a:noFill/>
          </a:ln>
        </p:spPr>
        <p:txBody>
          <a:bodyPr lIns="0" rIns="0" tIns="0" bIns="0" anchor="ctr"/>
          <a:p>
            <a:pPr algn="ctr">
              <a:lnSpc>
                <a:spcPct val="100000"/>
              </a:lnSpc>
            </a:pPr>
            <a:r>
              <a:rPr lang="en-US" sz="4400">
                <a:latin typeface="Arial"/>
              </a:rPr>
              <a:t>Quantopian (1)</a:t>
            </a:r>
            <a:endParaRPr/>
          </a:p>
        </p:txBody>
      </p:sp>
      <p:sp>
        <p:nvSpPr>
          <p:cNvPr id="163" name="CustomShape 2"/>
          <p:cNvSpPr/>
          <p:nvPr/>
        </p:nvSpPr>
        <p:spPr>
          <a:xfrm>
            <a:off x="504000" y="1768680"/>
            <a:ext cx="9071640" cy="4383720"/>
          </a:xfrm>
          <a:prstGeom prst="rect">
            <a:avLst/>
          </a:prstGeom>
          <a:noFill/>
          <a:ln>
            <a:noFill/>
          </a:ln>
        </p:spPr>
        <p:txBody>
          <a:bodyPr lIns="0" rIns="0" tIns="0" bIns="0" anchor="ctr"/>
          <a:p>
            <a:r>
              <a:rPr lang="en-US" sz="2000">
                <a:latin typeface="Arial"/>
              </a:rPr>
              <a:t>https://www.quantopian.com/</a:t>
            </a:r>
            <a:endParaRPr/>
          </a:p>
          <a:p>
            <a:endParaRPr/>
          </a:p>
          <a:p>
            <a:pPr>
              <a:lnSpc>
                <a:spcPct val="100000"/>
              </a:lnSpc>
              <a:buSzPct val="45000"/>
              <a:buFont typeface="StarSymbol"/>
              <a:buChar char="l"/>
            </a:pPr>
            <a:r>
              <a:rPr lang="en-US" sz="2000">
                <a:latin typeface="Arial"/>
              </a:rPr>
              <a:t>Online platform for algorithm backtesting and live trading.</a:t>
            </a:r>
            <a:endParaRPr/>
          </a:p>
          <a:p>
            <a:pPr>
              <a:lnSpc>
                <a:spcPct val="100000"/>
              </a:lnSpc>
              <a:buSzPct val="45000"/>
              <a:buFont typeface="StarSymbol"/>
              <a:buChar char="l"/>
            </a:pPr>
            <a:r>
              <a:rPr lang="en-US" sz="2000">
                <a:latin typeface="Arial"/>
              </a:rPr>
              <a:t>Based on Python (Numpy, Pandas, Jupyter, etc)</a:t>
            </a:r>
            <a:endParaRPr/>
          </a:p>
          <a:p>
            <a:pPr>
              <a:lnSpc>
                <a:spcPct val="100000"/>
              </a:lnSpc>
              <a:buSzPct val="45000"/>
              <a:buFont typeface="StarSymbol"/>
              <a:buChar char="l"/>
            </a:pPr>
            <a:r>
              <a:rPr lang="en-US" sz="2000">
                <a:latin typeface="Arial"/>
              </a:rPr>
              <a:t>The data and the algorithms live in the cloud, it's not allowed to copy the data to a local machine.</a:t>
            </a:r>
            <a:endParaRPr/>
          </a:p>
          <a:p>
            <a:pPr>
              <a:lnSpc>
                <a:spcPct val="100000"/>
              </a:lnSpc>
              <a:buSzPct val="45000"/>
              <a:buFont typeface="StarSymbol"/>
              <a:buChar char="l"/>
            </a:pPr>
            <a:r>
              <a:rPr lang="en-US" sz="2000">
                <a:latin typeface="Arial"/>
              </a:rPr>
              <a:t>Free use of the backtesting platform</a:t>
            </a:r>
            <a:endParaRPr/>
          </a:p>
          <a:p>
            <a:pPr>
              <a:lnSpc>
                <a:spcPct val="100000"/>
              </a:lnSpc>
              <a:buSzPct val="45000"/>
              <a:buFont typeface="StarSymbol"/>
              <a:buChar char="l"/>
            </a:pPr>
            <a:r>
              <a:rPr lang="en-US" sz="2000">
                <a:latin typeface="Arial"/>
              </a:rPr>
              <a:t>Free access to some market data (US stocks minute data, some fundamentals)</a:t>
            </a:r>
            <a:endParaRPr/>
          </a:p>
          <a:p>
            <a:pPr>
              <a:lnSpc>
                <a:spcPct val="100000"/>
              </a:lnSpc>
              <a:buSzPct val="45000"/>
              <a:buFont typeface="StarSymbol"/>
              <a:buChar char="l"/>
            </a:pPr>
            <a:r>
              <a:rPr lang="en-US" sz="2000">
                <a:latin typeface="Arial"/>
              </a:rPr>
              <a:t>Paid access to many more data sources.</a:t>
            </a: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CustomShape 1"/>
          <p:cNvSpPr/>
          <p:nvPr/>
        </p:nvSpPr>
        <p:spPr>
          <a:xfrm>
            <a:off x="504000" y="301320"/>
            <a:ext cx="9071280" cy="1261440"/>
          </a:xfrm>
          <a:prstGeom prst="rect">
            <a:avLst/>
          </a:prstGeom>
          <a:noFill/>
          <a:ln>
            <a:noFill/>
          </a:ln>
        </p:spPr>
        <p:txBody>
          <a:bodyPr lIns="0" rIns="0" tIns="0" bIns="0" anchor="ctr"/>
          <a:p>
            <a:pPr algn="ctr">
              <a:lnSpc>
                <a:spcPct val="100000"/>
              </a:lnSpc>
            </a:pPr>
            <a:r>
              <a:rPr lang="en-US" sz="4400">
                <a:latin typeface="Arial"/>
              </a:rPr>
              <a:t>Quantopian (2)</a:t>
            </a:r>
            <a:endParaRPr/>
          </a:p>
        </p:txBody>
      </p:sp>
      <p:sp>
        <p:nvSpPr>
          <p:cNvPr id="165" name="CustomShape 2"/>
          <p:cNvSpPr/>
          <p:nvPr/>
        </p:nvSpPr>
        <p:spPr>
          <a:xfrm>
            <a:off x="504000" y="1768680"/>
            <a:ext cx="9071640" cy="4383720"/>
          </a:xfrm>
          <a:prstGeom prst="rect">
            <a:avLst/>
          </a:prstGeom>
          <a:noFill/>
          <a:ln>
            <a:noFill/>
          </a:ln>
        </p:spPr>
        <p:txBody>
          <a:bodyPr lIns="0" rIns="0" tIns="0" bIns="0"/>
          <a:p>
            <a:r>
              <a:rPr b="1" lang="en-US" sz="2000">
                <a:latin typeface="Arial"/>
              </a:rPr>
              <a:t>Pros</a:t>
            </a:r>
            <a:endParaRPr/>
          </a:p>
          <a:p>
            <a:pPr>
              <a:lnSpc>
                <a:spcPct val="100000"/>
              </a:lnSpc>
              <a:buSzPct val="45000"/>
              <a:buFont typeface="StarSymbol"/>
              <a:buChar char="l"/>
            </a:pPr>
            <a:r>
              <a:rPr lang="en-US" sz="1600">
                <a:latin typeface="Arial"/>
              </a:rPr>
              <a:t>Excellent community. Lots of articles, tutorials, and discussions. Not only about trading, also about statistics, data mining, Python, etc. If you know some Python, this is definitely the platform to start with.</a:t>
            </a:r>
            <a:endParaRPr/>
          </a:p>
          <a:p>
            <a:pPr>
              <a:lnSpc>
                <a:spcPct val="100000"/>
              </a:lnSpc>
              <a:buSzPct val="45000"/>
              <a:buFont typeface="StarSymbol"/>
              <a:buChar char="l"/>
            </a:pPr>
            <a:r>
              <a:rPr lang="en-US" sz="1600">
                <a:latin typeface="Arial"/>
              </a:rPr>
              <a:t>Zero initial cost. And no installation – browser-based GUI.</a:t>
            </a:r>
            <a:endParaRPr/>
          </a:p>
          <a:p>
            <a:pPr>
              <a:lnSpc>
                <a:spcPct val="100000"/>
              </a:lnSpc>
              <a:buSzPct val="45000"/>
              <a:buFont typeface="StarSymbol"/>
              <a:buChar char="l"/>
            </a:pPr>
            <a:r>
              <a:rPr lang="en-US" sz="1600">
                <a:latin typeface="Arial"/>
              </a:rPr>
              <a:t>The data are survivorship-bias-free. Complete database of stocks since 2002.</a:t>
            </a:r>
            <a:endParaRPr/>
          </a:p>
          <a:p>
            <a:pPr>
              <a:lnSpc>
                <a:spcPct val="100000"/>
              </a:lnSpc>
              <a:buSzPct val="45000"/>
              <a:buFont typeface="StarSymbol"/>
              <a:buChar char="l"/>
            </a:pPr>
            <a:r>
              <a:rPr lang="en-US" sz="1600">
                <a:latin typeface="Arial"/>
              </a:rPr>
              <a:t>Support for futures added recently.</a:t>
            </a:r>
            <a:endParaRPr/>
          </a:p>
          <a:p>
            <a:pPr>
              <a:lnSpc>
                <a:spcPct val="100000"/>
              </a:lnSpc>
              <a:buSzPct val="45000"/>
              <a:buFont typeface="StarSymbol"/>
              <a:buChar char="l"/>
            </a:pPr>
            <a:r>
              <a:rPr lang="en-US" sz="1600">
                <a:latin typeface="Arial"/>
              </a:rPr>
              <a:t>The algorithms are private by default, but you can share them with the community and discus them. Valuable source of inspiration.</a:t>
            </a:r>
            <a:endParaRPr/>
          </a:p>
          <a:p>
            <a:pPr>
              <a:lnSpc>
                <a:spcPct val="100000"/>
              </a:lnSpc>
            </a:pPr>
            <a:r>
              <a:rPr b="1" lang="en-US" sz="2000">
                <a:latin typeface="Arial"/>
              </a:rPr>
              <a:t>Cons</a:t>
            </a:r>
            <a:endParaRPr/>
          </a:p>
          <a:p>
            <a:pPr>
              <a:lnSpc>
                <a:spcPct val="100000"/>
              </a:lnSpc>
              <a:buSzPct val="45000"/>
              <a:buFont typeface="StarSymbol"/>
              <a:buChar char="l"/>
            </a:pPr>
            <a:r>
              <a:rPr lang="en-US" sz="1600">
                <a:latin typeface="Arial"/>
              </a:rPr>
              <a:t>I find it all somewhat slow and clumsy – the GUI, the engine, the API. But it's probably only because I am spoiled and my expectations are too high. And I still </a:t>
            </a:r>
            <a:r>
              <a:rPr lang="en-US" sz="1600">
                <a:latin typeface="Arial"/>
              </a:rPr>
              <a:t>sometimes use the engine, so it's not that bad after all. </a:t>
            </a:r>
            <a:r>
              <a:rPr lang="en-US" sz="1600">
                <a:latin typeface="Arial"/>
              </a:rPr>
              <a:t>Many people are completely happy with it.</a:t>
            </a:r>
            <a:r>
              <a:rPr lang="en-US" sz="1600">
                <a:latin typeface="Arial"/>
              </a:rPr>
              <a:t> And it's under active development and getting better and better all the time.</a:t>
            </a:r>
            <a:endParaRPr/>
          </a:p>
          <a:p>
            <a:pPr>
              <a:lnSpc>
                <a:spcPct val="100000"/>
              </a:lnSpc>
              <a:buFont typeface="StarSymbol"/>
              <a:buChar char="l"/>
            </a:pPr>
            <a:r>
              <a:rPr lang="en-US" sz="1600">
                <a:latin typeface="Arial"/>
              </a:rPr>
              <a:t>The data must remain in the cloud. One can not download some partial results and feed them to other tools.</a:t>
            </a:r>
            <a:endParaRPr/>
          </a:p>
          <a:p>
            <a:pPr>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