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jitha V" userId="8b4db8eb04626cc5" providerId="LiveId" clId="{AD90CAD7-8F76-491F-9BDB-FCB69398E279}"/>
    <pc:docChg chg="undo custSel modSld">
      <pc:chgData name="Janjitha V" userId="8b4db8eb04626cc5" providerId="LiveId" clId="{AD90CAD7-8F76-491F-9BDB-FCB69398E279}" dt="2025-02-16T15:54:53.388" v="252" actId="14100"/>
      <pc:docMkLst>
        <pc:docMk/>
      </pc:docMkLst>
      <pc:sldChg chg="modSp mod">
        <pc:chgData name="Janjitha V" userId="8b4db8eb04626cc5" providerId="LiveId" clId="{AD90CAD7-8F76-491F-9BDB-FCB69398E279}" dt="2025-02-16T15:46:06.713" v="153" actId="1076"/>
        <pc:sldMkLst>
          <pc:docMk/>
          <pc:sldMk cId="3202024527" sldId="265"/>
        </pc:sldMkLst>
        <pc:spChg chg="mod">
          <ac:chgData name="Janjitha V" userId="8b4db8eb04626cc5" providerId="LiveId" clId="{AD90CAD7-8F76-491F-9BDB-FCB69398E279}" dt="2025-02-16T15:46:06.713" v="153" actId="1076"/>
          <ac:spMkLst>
            <pc:docMk/>
            <pc:sldMk cId="3202024527" sldId="265"/>
            <ac:spMk id="2" creationId="{C4FFAF3C-BA60-9181-132C-C36C403AAEA7}"/>
          </ac:spMkLst>
        </pc:spChg>
      </pc:sldChg>
      <pc:sldChg chg="modSp mod">
        <pc:chgData name="Janjitha V" userId="8b4db8eb04626cc5" providerId="LiveId" clId="{AD90CAD7-8F76-491F-9BDB-FCB69398E279}" dt="2025-02-16T15:49:16.170" v="173" actId="5793"/>
        <pc:sldMkLst>
          <pc:docMk/>
          <pc:sldMk cId="3819043843" sldId="2146847057"/>
        </pc:sldMkLst>
        <pc:spChg chg="mod">
          <ac:chgData name="Janjitha V" userId="8b4db8eb04626cc5" providerId="LiveId" clId="{AD90CAD7-8F76-491F-9BDB-FCB69398E279}" dt="2025-02-16T15:49:16.170" v="173" actId="5793"/>
          <ac:spMkLst>
            <pc:docMk/>
            <pc:sldMk cId="3819043843" sldId="2146847057"/>
            <ac:spMk id="3" creationId="{AB679E23-F86A-AFA9-FE9C-7F5A518E8198}"/>
          </ac:spMkLst>
        </pc:spChg>
      </pc:sldChg>
      <pc:sldChg chg="addSp delSp modSp mod">
        <pc:chgData name="Janjitha V" userId="8b4db8eb04626cc5" providerId="LiveId" clId="{AD90CAD7-8F76-491F-9BDB-FCB69398E279}" dt="2025-02-16T15:54:53.388" v="252" actId="14100"/>
        <pc:sldMkLst>
          <pc:docMk/>
          <pc:sldMk cId="2083715239" sldId="2146847060"/>
        </pc:sldMkLst>
        <pc:spChg chg="mod">
          <ac:chgData name="Janjitha V" userId="8b4db8eb04626cc5" providerId="LiveId" clId="{AD90CAD7-8F76-491F-9BDB-FCB69398E279}" dt="2025-02-16T15:54:28.518" v="246" actId="1076"/>
          <ac:spMkLst>
            <pc:docMk/>
            <pc:sldMk cId="2083715239" sldId="2146847060"/>
            <ac:spMk id="2" creationId="{A4F8070C-FF0D-BBE3-3D8A-C3794CCCE8A2}"/>
          </ac:spMkLst>
        </pc:spChg>
        <pc:spChg chg="del mod">
          <ac:chgData name="Janjitha V" userId="8b4db8eb04626cc5" providerId="LiveId" clId="{AD90CAD7-8F76-491F-9BDB-FCB69398E279}" dt="2025-02-16T15:50:38.244" v="209" actId="22"/>
          <ac:spMkLst>
            <pc:docMk/>
            <pc:sldMk cId="2083715239" sldId="2146847060"/>
            <ac:spMk id="3" creationId="{805D7125-AC62-752D-6E68-9EB88BCC631C}"/>
          </ac:spMkLst>
        </pc:spChg>
        <pc:picChg chg="add mod ord">
          <ac:chgData name="Janjitha V" userId="8b4db8eb04626cc5" providerId="LiveId" clId="{AD90CAD7-8F76-491F-9BDB-FCB69398E279}" dt="2025-02-16T15:54:26.042" v="245" actId="1076"/>
          <ac:picMkLst>
            <pc:docMk/>
            <pc:sldMk cId="2083715239" sldId="2146847060"/>
            <ac:picMk id="5" creationId="{75C8FF5C-029F-D89B-0553-D9B9FD6E5084}"/>
          </ac:picMkLst>
        </pc:picChg>
        <pc:picChg chg="add mod">
          <ac:chgData name="Janjitha V" userId="8b4db8eb04626cc5" providerId="LiveId" clId="{AD90CAD7-8F76-491F-9BDB-FCB69398E279}" dt="2025-02-16T15:54:22.348" v="243" actId="1076"/>
          <ac:picMkLst>
            <pc:docMk/>
            <pc:sldMk cId="2083715239" sldId="2146847060"/>
            <ac:picMk id="7" creationId="{420CAEA6-EBF4-F61D-0677-9C2F33767A18}"/>
          </ac:picMkLst>
        </pc:picChg>
        <pc:picChg chg="add mod">
          <ac:chgData name="Janjitha V" userId="8b4db8eb04626cc5" providerId="LiveId" clId="{AD90CAD7-8F76-491F-9BDB-FCB69398E279}" dt="2025-02-16T15:54:53.388" v="252" actId="14100"/>
          <ac:picMkLst>
            <pc:docMk/>
            <pc:sldMk cId="2083715239" sldId="2146847060"/>
            <ac:picMk id="9" creationId="{99BB807C-5FFE-7508-CCEE-6A3E924BDC7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85372" y="3573564"/>
            <a:ext cx="9741708" cy="2600712"/>
          </a:xfrm>
          <a:prstGeom prst="rect">
            <a:avLst/>
          </a:prstGeom>
          <a:noFill/>
        </p:spPr>
        <p:txBody>
          <a:bodyPr wrap="square" lIns="91440" tIns="45720" rIns="91440" bIns="45720" rtlCol="0" anchor="t">
            <a:spAutoFit/>
          </a:bodyPr>
          <a:lstStyle/>
          <a:p>
            <a:r>
              <a:rPr lang="en-US" sz="2300" b="1" dirty="0">
                <a:solidFill>
                  <a:schemeClr val="accent1">
                    <a:lumMod val="60000"/>
                    <a:lumOff val="40000"/>
                  </a:schemeClr>
                </a:solidFill>
                <a:latin typeface="Arial" pitchFamily="34" charset="0"/>
                <a:cs typeface="Arial" pitchFamily="34" charset="0"/>
              </a:rPr>
              <a:t>Presented by  : </a:t>
            </a:r>
          </a:p>
          <a:p>
            <a:pPr algn="ctr"/>
            <a:r>
              <a:rPr lang="en-US" sz="1900" b="1" dirty="0">
                <a:solidFill>
                  <a:srgbClr val="00B0F0"/>
                </a:solidFill>
                <a:latin typeface="Arial" pitchFamily="34" charset="0"/>
                <a:cs typeface="Arial" pitchFamily="34" charset="0"/>
              </a:rPr>
              <a:t>   </a:t>
            </a:r>
            <a:r>
              <a:rPr lang="en-US" sz="1900" b="1" dirty="0">
                <a:solidFill>
                  <a:srgbClr val="00B0F0"/>
                </a:solidFill>
                <a:latin typeface="Arial"/>
                <a:cs typeface="Arial"/>
              </a:rPr>
              <a:t>V.JANJITHA </a:t>
            </a:r>
            <a:r>
              <a:rPr lang="en-US" sz="1900" b="1" dirty="0" err="1">
                <a:solidFill>
                  <a:srgbClr val="00B0F0"/>
                </a:solidFill>
                <a:latin typeface="Arial"/>
                <a:cs typeface="Arial"/>
              </a:rPr>
              <a:t>B.Tech</a:t>
            </a:r>
            <a:r>
              <a:rPr lang="en-US" sz="1900" b="1" dirty="0">
                <a:solidFill>
                  <a:srgbClr val="00B0F0"/>
                </a:solidFill>
                <a:latin typeface="Arial"/>
                <a:cs typeface="Arial"/>
              </a:rPr>
              <a:t> (ECE</a:t>
            </a:r>
            <a:r>
              <a:rPr lang="en-US" sz="2000" b="1" dirty="0">
                <a:solidFill>
                  <a:srgbClr val="00B0F0"/>
                </a:solidFill>
                <a:latin typeface="Arial"/>
                <a:cs typeface="Arial"/>
              </a:rPr>
              <a:t>)</a:t>
            </a:r>
            <a:r>
              <a:rPr lang="en-US" sz="2000" dirty="0">
                <a:solidFill>
                  <a:srgbClr val="00B0F0"/>
                </a:solidFill>
              </a:rPr>
              <a:t> </a:t>
            </a:r>
            <a:br>
              <a:rPr lang="en-US" sz="2000" dirty="0"/>
            </a:br>
            <a:r>
              <a:rPr lang="en-US" sz="2000" dirty="0"/>
              <a:t>                          </a:t>
            </a:r>
            <a:r>
              <a:rPr lang="en-US" sz="2000" b="1" dirty="0"/>
              <a:t>   </a:t>
            </a:r>
            <a:r>
              <a:rPr lang="en-US" sz="1900" b="1" i="0" dirty="0">
                <a:solidFill>
                  <a:srgbClr val="00B0F0"/>
                </a:solidFill>
                <a:effectLst/>
                <a:latin typeface="Arial" panose="020B0604020202020204" pitchFamily="34" charset="0"/>
                <a:cs typeface="Arial" panose="020B0604020202020204" pitchFamily="34" charset="0"/>
              </a:rPr>
              <a:t>Vel Tech Rangarajan Dr. </a:t>
            </a:r>
            <a:r>
              <a:rPr lang="en-US" sz="1900" b="1" i="0" dirty="0" err="1">
                <a:solidFill>
                  <a:srgbClr val="00B0F0"/>
                </a:solidFill>
                <a:effectLst/>
                <a:latin typeface="Arial" panose="020B0604020202020204" pitchFamily="34" charset="0"/>
                <a:cs typeface="Arial" panose="020B0604020202020204" pitchFamily="34" charset="0"/>
              </a:rPr>
              <a:t>Sagunthala</a:t>
            </a:r>
            <a:r>
              <a:rPr lang="en-US" sz="1900" b="1" i="0" dirty="0">
                <a:solidFill>
                  <a:srgbClr val="00B0F0"/>
                </a:solidFill>
                <a:effectLst/>
                <a:latin typeface="Arial" panose="020B0604020202020204" pitchFamily="34" charset="0"/>
                <a:cs typeface="Arial" panose="020B0604020202020204" pitchFamily="34" charset="0"/>
              </a:rPr>
              <a:t> R&amp;D Institute of Science and</a:t>
            </a:r>
            <a:r>
              <a:rPr lang="en-US" sz="2000" b="1" i="0" dirty="0">
                <a:solidFill>
                  <a:srgbClr val="00B0F0"/>
                </a:solidFill>
                <a:effectLst/>
                <a:latin typeface="Arial" panose="020B0604020202020204" pitchFamily="34" charset="0"/>
                <a:cs typeface="Arial" panose="020B0604020202020204" pitchFamily="34" charset="0"/>
              </a:rPr>
              <a:t> Technology</a:t>
            </a:r>
            <a:br>
              <a:rPr lang="en-US" sz="2000" dirty="0"/>
            </a:br>
            <a:r>
              <a:rPr lang="en-US" sz="2000" dirty="0"/>
              <a:t>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t>With rising cyber threats, securing sensitive data while keeping its existence hidden is crucial. Traditional encryption protects data but makes it detectable, increasing the risk of attacks. Steganography hides information within images, making it less likely to be noticed. However, existing techniques often lack robustness against compression, noise, and tampering. This project focuses on developing a more secure and resilient method for data hiding in images.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392647" y="1901953"/>
            <a:ext cx="9781321" cy="4509924"/>
          </a:xfrm>
        </p:spPr>
        <p:txBody>
          <a:bodyPr vert="horz" lIns="91440" tIns="45720" rIns="91440" bIns="45720" rtlCol="0" anchor="ctr">
            <a:noAutofit/>
          </a:bodyPr>
          <a:lstStyle/>
          <a:p>
            <a:pPr marL="0" indent="0">
              <a:lnSpc>
                <a:spcPct val="150000"/>
              </a:lnSpc>
              <a:buNone/>
            </a:pPr>
            <a:r>
              <a:rPr lang="en-US" sz="1800" b="1" dirty="0"/>
              <a:t>1.Programming Language</a:t>
            </a:r>
            <a:r>
              <a:rPr lang="en-US" sz="1800" dirty="0"/>
              <a:t>:</a:t>
            </a:r>
          </a:p>
          <a:p>
            <a:pPr marL="0" indent="0">
              <a:lnSpc>
                <a:spcPct val="150000"/>
              </a:lnSpc>
              <a:buNone/>
            </a:pPr>
            <a:r>
              <a:rPr lang="en-US" sz="1800" b="1" dirty="0"/>
              <a:t>        </a:t>
            </a:r>
            <a:r>
              <a:rPr lang="en-US" sz="1800" dirty="0"/>
              <a:t>Python (for implementation and automation)</a:t>
            </a:r>
          </a:p>
          <a:p>
            <a:pPr marL="0" indent="0">
              <a:lnSpc>
                <a:spcPct val="150000"/>
              </a:lnSpc>
              <a:buNone/>
            </a:pPr>
            <a:r>
              <a:rPr lang="en-US" sz="1800" dirty="0"/>
              <a:t>2.</a:t>
            </a:r>
            <a:r>
              <a:rPr lang="en-US" sz="1800" b="1" dirty="0"/>
              <a:t>Image Processing Libraries</a:t>
            </a:r>
            <a:r>
              <a:rPr lang="en-US" sz="1800" dirty="0"/>
              <a:t>:</a:t>
            </a:r>
          </a:p>
          <a:p>
            <a:pPr marL="0" indent="0">
              <a:lnSpc>
                <a:spcPct val="150000"/>
              </a:lnSpc>
              <a:buNone/>
            </a:pPr>
            <a:r>
              <a:rPr lang="en-US" sz="1800" dirty="0"/>
              <a:t>        OpenCV (image handling and pixel manipulation)</a:t>
            </a:r>
          </a:p>
          <a:p>
            <a:pPr marL="0" indent="0">
              <a:lnSpc>
                <a:spcPct val="150000"/>
              </a:lnSpc>
              <a:buNone/>
            </a:pPr>
            <a:r>
              <a:rPr lang="en-US" sz="1800" dirty="0"/>
              <a:t>3.</a:t>
            </a:r>
            <a:r>
              <a:rPr lang="en-IN" sz="1800" b="1" dirty="0"/>
              <a:t> Steganography Techniques</a:t>
            </a:r>
            <a:r>
              <a:rPr lang="en-IN" sz="1800" dirty="0"/>
              <a:t>:</a:t>
            </a:r>
          </a:p>
          <a:p>
            <a:pPr marL="0" indent="0">
              <a:lnSpc>
                <a:spcPct val="150000"/>
              </a:lnSpc>
              <a:buNone/>
            </a:pPr>
            <a:r>
              <a:rPr lang="en-IN" sz="1800" b="1" dirty="0"/>
              <a:t>        </a:t>
            </a:r>
            <a:r>
              <a:rPr lang="en-IN" sz="1800" dirty="0"/>
              <a:t>Least Significant Bit (LSB) Substitution</a:t>
            </a:r>
          </a:p>
          <a:p>
            <a:pPr marL="0" indent="0">
              <a:buNone/>
            </a:pPr>
            <a:r>
              <a:rPr lang="en-US" b="1" dirty="0"/>
              <a:t>4.Security &amp; Cryptography</a:t>
            </a:r>
            <a:r>
              <a:rPr lang="en-US" dirty="0"/>
              <a:t>:</a:t>
            </a:r>
          </a:p>
          <a:p>
            <a:pPr marL="0" indent="0">
              <a:buNone/>
            </a:pPr>
            <a:r>
              <a:rPr lang="en-US" b="1" dirty="0"/>
              <a:t>       </a:t>
            </a:r>
            <a:r>
              <a:rPr lang="en-US" dirty="0"/>
              <a:t>   AES Encryption </a:t>
            </a:r>
          </a:p>
          <a:p>
            <a:pPr marL="0" indent="0">
              <a:buNone/>
            </a:pPr>
            <a:r>
              <a:rPr lang="en-US" dirty="0"/>
              <a:t>          Hashing</a:t>
            </a:r>
            <a:endParaRPr lang="en-IN"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837224" y="3429000"/>
            <a:ext cx="11029615" cy="4673324"/>
          </a:xfrm>
        </p:spPr>
        <p:txBody>
          <a:bodyPr>
            <a:normAutofit fontScale="92500"/>
          </a:bodyPr>
          <a:lstStyle/>
          <a:p>
            <a:r>
              <a:rPr lang="en-US" sz="2000" b="1" dirty="0"/>
              <a:t>Dual-Layer Security (Steganography + Encryption)</a:t>
            </a:r>
            <a:r>
              <a:rPr lang="en-US" sz="2000" dirty="0"/>
              <a:t> :</a:t>
            </a:r>
          </a:p>
          <a:p>
            <a:pPr marL="0" indent="0">
              <a:buNone/>
            </a:pPr>
            <a:r>
              <a:rPr lang="en-US" sz="2000" dirty="0"/>
              <a:t>          Unlike basic steganography, this system </a:t>
            </a:r>
            <a:r>
              <a:rPr lang="en-US" sz="2000" b="1" dirty="0"/>
              <a:t>encrypts data with AES</a:t>
            </a:r>
            <a:r>
              <a:rPr lang="en-US" sz="2000" dirty="0"/>
              <a:t> before </a:t>
            </a:r>
            <a:r>
              <a:rPr lang="en-US" sz="2000" dirty="0" err="1"/>
              <a:t>embedding,ensuring</a:t>
            </a:r>
            <a:r>
              <a:rPr lang="en-US" sz="2000" dirty="0"/>
              <a:t>             double protection even if the image is intercepted.</a:t>
            </a:r>
          </a:p>
          <a:p>
            <a:r>
              <a:rPr lang="en-IN" sz="2000" b="1" dirty="0"/>
              <a:t>Invisible &amp; Tamper-Proof Embedding</a:t>
            </a:r>
            <a:r>
              <a:rPr lang="en-IN" sz="2000" dirty="0"/>
              <a:t> </a:t>
            </a:r>
          </a:p>
          <a:p>
            <a:pPr marL="0" indent="0">
              <a:buNone/>
            </a:pPr>
            <a:r>
              <a:rPr lang="en-IN" sz="2000" dirty="0"/>
              <a:t>            Uses </a:t>
            </a:r>
            <a:r>
              <a:rPr lang="en-IN" sz="2000" b="1" dirty="0"/>
              <a:t>Least Significant Bit (LSB) and Discrete Cosine Transform (DCT)</a:t>
            </a:r>
            <a:r>
              <a:rPr lang="en-IN" sz="2000" dirty="0"/>
              <a:t> to hide data without       visible distortion, making it undetectable by human eyes and resistant to steganalysis</a:t>
            </a:r>
          </a:p>
          <a:p>
            <a:r>
              <a:rPr lang="en-US" sz="2000" b="1" dirty="0"/>
              <a:t>Support for Multiple File Types</a:t>
            </a:r>
            <a:r>
              <a:rPr lang="en-US" sz="2000" dirty="0"/>
              <a:t> </a:t>
            </a:r>
          </a:p>
          <a:p>
            <a:pPr marL="0" indent="0">
              <a:buNone/>
            </a:pPr>
            <a:r>
              <a:rPr lang="en-US" sz="2000" dirty="0"/>
              <a:t>         Can </a:t>
            </a:r>
            <a:r>
              <a:rPr lang="en-US" sz="2000" b="1" dirty="0"/>
              <a:t>hide not just text but also files</a:t>
            </a:r>
            <a:r>
              <a:rPr lang="en-US" sz="2000" dirty="0"/>
              <a:t> (PDFs, documents, or even another image) inside an image, increasing versatility.</a:t>
            </a:r>
          </a:p>
          <a:p>
            <a:r>
              <a:rPr lang="en-US" sz="2000" b="1" dirty="0"/>
              <a:t>Metadata Protection &amp; Integrity Check</a:t>
            </a:r>
            <a:r>
              <a:rPr lang="en-US" sz="2000" dirty="0"/>
              <a:t> ✅</a:t>
            </a:r>
          </a:p>
          <a:p>
            <a:pPr marL="0" indent="0">
              <a:buNone/>
            </a:pPr>
            <a:r>
              <a:rPr lang="en-US" sz="2000" dirty="0"/>
              <a:t>Uses </a:t>
            </a:r>
            <a:r>
              <a:rPr lang="en-US" sz="2000" b="1" dirty="0"/>
              <a:t>hashing (SHA-256)</a:t>
            </a:r>
            <a:r>
              <a:rPr lang="en-US" sz="2000" dirty="0"/>
              <a:t> to ensure the hidden message is </a:t>
            </a:r>
            <a:r>
              <a:rPr lang="en-US" sz="2000" b="1" dirty="0"/>
              <a:t>not altered or corrupted</a:t>
            </a:r>
            <a:r>
              <a:rPr lang="en-US" sz="2000" dirty="0"/>
              <a:t>, making it tamper-proof.</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Cybersecurity Professionals &amp; Ethical Hackers </a:t>
            </a:r>
          </a:p>
          <a:p>
            <a:r>
              <a:rPr lang="en-IN" dirty="0"/>
              <a:t>Journalists &amp; Whistleblowers</a:t>
            </a:r>
          </a:p>
          <a:p>
            <a:r>
              <a:rPr lang="en-IN" dirty="0"/>
              <a:t>Law Enforcement &amp; Intelligence Agencies</a:t>
            </a:r>
          </a:p>
          <a:p>
            <a:r>
              <a:rPr lang="en-IN" dirty="0"/>
              <a:t>Military &amp; Government Organizations</a:t>
            </a:r>
          </a:p>
          <a:p>
            <a:r>
              <a:rPr lang="en-IN" dirty="0"/>
              <a:t>Researchers &amp; Academicians</a:t>
            </a:r>
          </a:p>
          <a:p>
            <a:r>
              <a:rPr lang="en-US" dirty="0"/>
              <a:t>Digital Watermarking &amp; Copyright Protection Companies </a:t>
            </a:r>
          </a:p>
          <a:p>
            <a:r>
              <a:rPr lang="en-IN" dirty="0"/>
              <a:t>Forensic Expert</a:t>
            </a:r>
            <a:r>
              <a:rPr lang="en-US" dirty="0"/>
              <a:t>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601572"/>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5C8FF5C-029F-D89B-0553-D9B9FD6E5084}"/>
              </a:ext>
            </a:extLst>
          </p:cNvPr>
          <p:cNvPicPr>
            <a:picLocks noGrp="1" noChangeAspect="1"/>
          </p:cNvPicPr>
          <p:nvPr>
            <p:ph idx="1"/>
          </p:nvPr>
        </p:nvPicPr>
        <p:blipFill>
          <a:blip r:embed="rId2"/>
          <a:stretch>
            <a:fillRect/>
          </a:stretch>
        </p:blipFill>
        <p:spPr>
          <a:xfrm>
            <a:off x="632501" y="1131868"/>
            <a:ext cx="5042535" cy="2854916"/>
          </a:xfrm>
        </p:spPr>
      </p:pic>
      <p:pic>
        <p:nvPicPr>
          <p:cNvPr id="7" name="Picture 6">
            <a:extLst>
              <a:ext uri="{FF2B5EF4-FFF2-40B4-BE49-F238E27FC236}">
                <a16:creationId xmlns:a16="http://schemas.microsoft.com/office/drawing/2014/main" id="{420CAEA6-EBF4-F61D-0677-9C2F33767A18}"/>
              </a:ext>
            </a:extLst>
          </p:cNvPr>
          <p:cNvPicPr>
            <a:picLocks noChangeAspect="1"/>
          </p:cNvPicPr>
          <p:nvPr/>
        </p:nvPicPr>
        <p:blipFill>
          <a:blip r:embed="rId3"/>
          <a:stretch>
            <a:fillRect/>
          </a:stretch>
        </p:blipFill>
        <p:spPr>
          <a:xfrm>
            <a:off x="5969252" y="601572"/>
            <a:ext cx="5809488" cy="2992020"/>
          </a:xfrm>
          <a:prstGeom prst="rect">
            <a:avLst/>
          </a:prstGeom>
        </p:spPr>
      </p:pic>
      <p:pic>
        <p:nvPicPr>
          <p:cNvPr id="4" name="Picture 3">
            <a:extLst>
              <a:ext uri="{FF2B5EF4-FFF2-40B4-BE49-F238E27FC236}">
                <a16:creationId xmlns:a16="http://schemas.microsoft.com/office/drawing/2014/main" id="{D9BAEF20-7590-0B49-194E-6B0020F4145E}"/>
              </a:ext>
            </a:extLst>
          </p:cNvPr>
          <p:cNvPicPr>
            <a:picLocks noChangeAspect="1"/>
          </p:cNvPicPr>
          <p:nvPr/>
        </p:nvPicPr>
        <p:blipFill>
          <a:blip r:embed="rId4"/>
          <a:stretch>
            <a:fillRect/>
          </a:stretch>
        </p:blipFill>
        <p:spPr>
          <a:xfrm>
            <a:off x="1183172" y="3749040"/>
            <a:ext cx="2939248" cy="2286000"/>
          </a:xfrm>
          <a:prstGeom prst="rect">
            <a:avLst/>
          </a:prstGeom>
        </p:spPr>
      </p:pic>
      <p:sp>
        <p:nvSpPr>
          <p:cNvPr id="8" name="TextBox 7">
            <a:extLst>
              <a:ext uri="{FF2B5EF4-FFF2-40B4-BE49-F238E27FC236}">
                <a16:creationId xmlns:a16="http://schemas.microsoft.com/office/drawing/2014/main" id="{D54A8C71-7C76-0A95-3BDE-B6142D6B9F52}"/>
              </a:ext>
            </a:extLst>
          </p:cNvPr>
          <p:cNvSpPr txBox="1"/>
          <p:nvPr/>
        </p:nvSpPr>
        <p:spPr>
          <a:xfrm>
            <a:off x="1360932" y="6190836"/>
            <a:ext cx="2761488" cy="369332"/>
          </a:xfrm>
          <a:prstGeom prst="rect">
            <a:avLst/>
          </a:prstGeom>
          <a:noFill/>
        </p:spPr>
        <p:txBody>
          <a:bodyPr wrap="square" rtlCol="0">
            <a:spAutoFit/>
          </a:bodyPr>
          <a:lstStyle/>
          <a:p>
            <a:r>
              <a:rPr lang="en-IN" dirty="0"/>
              <a:t>Encrypted Image</a:t>
            </a:r>
          </a:p>
        </p:txBody>
      </p:sp>
      <p:pic>
        <p:nvPicPr>
          <p:cNvPr id="11" name="Picture 10">
            <a:extLst>
              <a:ext uri="{FF2B5EF4-FFF2-40B4-BE49-F238E27FC236}">
                <a16:creationId xmlns:a16="http://schemas.microsoft.com/office/drawing/2014/main" id="{95408B5B-7EEF-9A66-CF7C-3CDE844CDFB6}"/>
              </a:ext>
            </a:extLst>
          </p:cNvPr>
          <p:cNvPicPr>
            <a:picLocks noChangeAspect="1"/>
          </p:cNvPicPr>
          <p:nvPr/>
        </p:nvPicPr>
        <p:blipFill>
          <a:blip r:embed="rId5"/>
          <a:stretch>
            <a:fillRect/>
          </a:stretch>
        </p:blipFill>
        <p:spPr>
          <a:xfrm>
            <a:off x="4673090" y="3749040"/>
            <a:ext cx="2843277" cy="2324620"/>
          </a:xfrm>
          <a:prstGeom prst="rect">
            <a:avLst/>
          </a:prstGeom>
        </p:spPr>
      </p:pic>
      <p:sp>
        <p:nvSpPr>
          <p:cNvPr id="12" name="TextBox 11">
            <a:extLst>
              <a:ext uri="{FF2B5EF4-FFF2-40B4-BE49-F238E27FC236}">
                <a16:creationId xmlns:a16="http://schemas.microsoft.com/office/drawing/2014/main" id="{4681C45B-9FB2-8C93-2588-65195E2E6157}"/>
              </a:ext>
            </a:extLst>
          </p:cNvPr>
          <p:cNvSpPr txBox="1"/>
          <p:nvPr/>
        </p:nvSpPr>
        <p:spPr>
          <a:xfrm>
            <a:off x="4754879" y="6229108"/>
            <a:ext cx="2761488" cy="369332"/>
          </a:xfrm>
          <a:prstGeom prst="rect">
            <a:avLst/>
          </a:prstGeom>
          <a:noFill/>
        </p:spPr>
        <p:txBody>
          <a:bodyPr wrap="square" rtlCol="0">
            <a:spAutoFit/>
          </a:bodyPr>
          <a:lstStyle/>
          <a:p>
            <a:r>
              <a:rPr lang="en-IN" dirty="0"/>
              <a:t>Original Image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1106425" y="1472184"/>
            <a:ext cx="9198864" cy="4475734"/>
          </a:xfrm>
        </p:spPr>
        <p:txBody>
          <a:bodyPr>
            <a:normAutofit/>
          </a:bodyPr>
          <a:lstStyle/>
          <a:p>
            <a:pPr marL="0" indent="0">
              <a:buNone/>
            </a:pPr>
            <a:r>
              <a:rPr lang="en-US" sz="2800" dirty="0"/>
              <a:t>This project ensures </a:t>
            </a:r>
            <a:r>
              <a:rPr lang="en-US" sz="2800" b="1" dirty="0"/>
              <a:t>secure and undetectable data hiding</a:t>
            </a:r>
            <a:r>
              <a:rPr lang="en-US" sz="2800" dirty="0"/>
              <a:t> using steganography, addressing the limitations of traditional encryption. By implementing </a:t>
            </a:r>
            <a:r>
              <a:rPr lang="en-US" sz="2800" b="1" dirty="0"/>
              <a:t>LSB </a:t>
            </a:r>
            <a:r>
              <a:rPr lang="en-US" sz="2800" dirty="0"/>
              <a:t>with </a:t>
            </a:r>
            <a:r>
              <a:rPr lang="en-US" sz="2800" b="1" dirty="0"/>
              <a:t>AES encryption</a:t>
            </a:r>
            <a:r>
              <a:rPr lang="en-US" sz="2800" dirty="0"/>
              <a:t>, it enhances </a:t>
            </a:r>
            <a:r>
              <a:rPr lang="en-US" sz="2800" b="1" dirty="0"/>
              <a:t>confidentiality, integrity, and resistance to detection</a:t>
            </a:r>
            <a:r>
              <a:rPr lang="en-US" sz="2800" dirty="0"/>
              <a:t>. The system provides a </a:t>
            </a:r>
            <a:r>
              <a:rPr lang="en-US" sz="2800" b="1" dirty="0"/>
              <a:t>robust solution for covert communication and secure data transmission</a:t>
            </a:r>
            <a:r>
              <a:rPr lang="en-US" sz="2800" dirty="0"/>
              <a:t>, making it valuable for cybersecurity and privacy protection.</a:t>
            </a:r>
            <a:endParaRPr lang="en-IN" sz="2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https://github.com/jan08-ux/Stegano_-graphy.git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133</TotalTime>
  <Words>431</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Janjitha V</cp:lastModifiedBy>
  <cp:revision>28</cp:revision>
  <dcterms:created xsi:type="dcterms:W3CDTF">2021-05-26T16:50:10Z</dcterms:created>
  <dcterms:modified xsi:type="dcterms:W3CDTF">2025-02-24T17:09:37Z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