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0"/>
  </p:notesMasterIdLst>
  <p:handoutMasterIdLst>
    <p:handoutMasterId r:id="rId31"/>
  </p:handoutMasterIdLst>
  <p:sldIdLst>
    <p:sldId id="333" r:id="rId2"/>
    <p:sldId id="326" r:id="rId3"/>
    <p:sldId id="335" r:id="rId4"/>
    <p:sldId id="336" r:id="rId5"/>
    <p:sldId id="334" r:id="rId6"/>
    <p:sldId id="337" r:id="rId7"/>
    <p:sldId id="338" r:id="rId8"/>
    <p:sldId id="339" r:id="rId9"/>
    <p:sldId id="340" r:id="rId10"/>
    <p:sldId id="343" r:id="rId11"/>
    <p:sldId id="341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296" r:id="rId20"/>
    <p:sldId id="319" r:id="rId21"/>
    <p:sldId id="320" r:id="rId22"/>
    <p:sldId id="330" r:id="rId23"/>
    <p:sldId id="331" r:id="rId24"/>
    <p:sldId id="332" r:id="rId25"/>
    <p:sldId id="328" r:id="rId26"/>
    <p:sldId id="325" r:id="rId27"/>
    <p:sldId id="281" r:id="rId28"/>
    <p:sldId id="318" r:id="rId29"/>
  </p:sldIdLst>
  <p:sldSz cx="12192000" cy="6858000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 starts here" id="{D91D452A-E3E0-4344-8040-7987665A8477}">
          <p14:sldIdLst>
            <p14:sldId id="333"/>
            <p14:sldId id="326"/>
            <p14:sldId id="335"/>
            <p14:sldId id="336"/>
            <p14:sldId id="334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Title variants to copy" id="{2939B5E8-EF71-43FF-B7B6-C3DB42F2B419}">
          <p14:sldIdLst>
            <p14:sldId id="296"/>
            <p14:sldId id="319"/>
            <p14:sldId id="320"/>
            <p14:sldId id="330"/>
          </p14:sldIdLst>
        </p14:section>
        <p14:section name="Page Elements" id="{9B15DDF1-0A1C-4450-A2F2-FA4F67CF33BE}">
          <p14:sldIdLst>
            <p14:sldId id="331"/>
            <p14:sldId id="332"/>
          </p14:sldIdLst>
        </p14:section>
        <p14:section name="Miscellaneous" id="{C1B44B65-E54C-4015-BA26-9B314C6D78B3}">
          <p14:sldIdLst>
            <p14:sldId id="328"/>
            <p14:sldId id="325"/>
            <p14:sldId id="281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CD1719"/>
    <a:srgbClr val="DE2526"/>
    <a:srgbClr val="951B81"/>
    <a:srgbClr val="59358C"/>
    <a:srgbClr val="FFFFFF"/>
    <a:srgbClr val="0069B4"/>
    <a:srgbClr val="F2F2F2"/>
    <a:srgbClr val="000000"/>
    <a:srgbClr val="13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7505" autoAdjust="0"/>
  </p:normalViewPr>
  <p:slideViewPr>
    <p:cSldViewPr snapToGrid="0" snapToObjects="1">
      <p:cViewPr>
        <p:scale>
          <a:sx n="129" d="100"/>
          <a:sy n="129" d="100"/>
        </p:scale>
        <p:origin x="46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2-493F-B775-061CA895142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2-493F-B775-061CA895142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B2-493F-B775-061CA89514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3446264"/>
        <c:axId val="573446656"/>
      </c:barChart>
      <c:catAx>
        <c:axId val="5734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46656"/>
        <c:crosses val="autoZero"/>
        <c:auto val="1"/>
        <c:lblAlgn val="ctr"/>
        <c:lblOffset val="100"/>
        <c:noMultiLvlLbl val="0"/>
      </c:catAx>
      <c:valAx>
        <c:axId val="5734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4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1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336123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299254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50053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873220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73532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445178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937300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326556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pla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intermediate/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2600071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496424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 baseline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für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one column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Standard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(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20pt)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18pt)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(18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(16pt)</a:t>
            </a:r>
          </a:p>
          <a:p>
            <a:pPr lvl="4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5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6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6</a:t>
            </a:r>
          </a:p>
          <a:p>
            <a:pPr lvl="7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7</a:t>
            </a:r>
          </a:p>
          <a:p>
            <a:pPr lvl="8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8 (</a:t>
            </a:r>
            <a:r>
              <a:rPr lang="de-DE" dirty="0" err="1"/>
              <a:t>probably</a:t>
            </a:r>
            <a:r>
              <a:rPr lang="de-DE" dirty="0"/>
              <a:t> not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…)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Title </a:t>
            </a:r>
            <a:r>
              <a:rPr lang="de-DE" sz="800" dirty="0" err="1">
                <a:solidFill>
                  <a:schemeClr val="tx2"/>
                </a:solidFill>
              </a:rPr>
              <a:t>of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presentation</a:t>
            </a:r>
            <a:r>
              <a:rPr lang="de-DE" sz="800" dirty="0">
                <a:solidFill>
                  <a:schemeClr val="tx2"/>
                </a:solidFill>
              </a:rPr>
              <a:t> (</a:t>
            </a:r>
            <a:r>
              <a:rPr lang="de-DE" sz="800" dirty="0" err="1">
                <a:solidFill>
                  <a:schemeClr val="tx2"/>
                </a:solidFill>
              </a:rPr>
              <a:t>please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change</a:t>
            </a:r>
            <a:r>
              <a:rPr lang="de-DE" sz="800" dirty="0">
                <a:solidFill>
                  <a:schemeClr val="tx2"/>
                </a:solidFill>
              </a:rPr>
              <a:t> in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master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slide</a:t>
            </a:r>
            <a:r>
              <a:rPr lang="de-DE" sz="8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40245"/>
            <a:ext cx="972216" cy="3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4" y="6243818"/>
            <a:ext cx="1456352" cy="3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5" r:id="rId2"/>
    <p:sldLayoutId id="2147483908" r:id="rId3"/>
    <p:sldLayoutId id="2147483893" r:id="rId4"/>
    <p:sldLayoutId id="2147483895" r:id="rId5"/>
    <p:sldLayoutId id="2147483894" r:id="rId6"/>
    <p:sldLayoutId id="2147483897" r:id="rId7"/>
    <p:sldLayoutId id="2147483913" r:id="rId8"/>
    <p:sldLayoutId id="2147483918" r:id="rId9"/>
    <p:sldLayoutId id="2147483902" r:id="rId1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2000" b="1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9318C-3F91-3852-7330-12162CB58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30CB9-4B81-2433-6AB4-E6D6E8EF1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240998" cy="246221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B1335F-D13D-3D8E-C437-F0ADE955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7979364" cy="492443"/>
          </a:xfrm>
        </p:spPr>
        <p:txBody>
          <a:bodyPr/>
          <a:lstStyle/>
          <a:p>
            <a:r>
              <a:rPr lang="de-DE" dirty="0"/>
              <a:t>Softwaretechnologie-Projekt (WS24/25)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0AF25E3D-9737-49F1-8089-06FBC45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5857373" cy="307777"/>
          </a:xfrm>
        </p:spPr>
        <p:txBody>
          <a:bodyPr/>
          <a:lstStyle/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FC14CB-168A-452F-AD92-F66F2442E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448334" cy="246221"/>
          </a:xfrm>
        </p:spPr>
        <p:txBody>
          <a:bodyPr/>
          <a:lstStyle/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EFFFE3D-5E40-3B57-FD5D-BFDD118A2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5934317" cy="492443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89B72A7-AE23-6A38-9408-7F4F7B798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5349221" cy="307777"/>
          </a:xfrm>
        </p:spPr>
        <p:txBody>
          <a:bodyPr/>
          <a:lstStyle/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1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EF79-9081-5D07-A452-54E563351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2AF6A-4B3C-A1E9-3F13-A5B03C3D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A09276-400E-CC70-E2E7-44FFBED26F78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5988170-4429-27D9-B8F3-192108A8D89F}"/>
              </a:ext>
            </a:extLst>
          </p:cNvPr>
          <p:cNvSpPr txBox="1">
            <a:spLocks/>
          </p:cNvSpPr>
          <p:nvPr/>
        </p:nvSpPr>
        <p:spPr>
          <a:xfrm>
            <a:off x="720000" y="1029960"/>
            <a:ext cx="10580400" cy="483505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 defTabSz="914400"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Booking Creation</a:t>
            </a:r>
            <a:endParaRPr lang="de-DE" sz="1600"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House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Event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Price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Account Role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  <a:ea typeface="Microsoft YaHei"/>
              </a:rPr>
              <a:t>- Timeframe (startDate &amp; endDate)</a:t>
            </a: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432000" indent="-324000" defTabSz="91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Booking Management</a:t>
            </a:r>
            <a:endParaRPr lang="de-DE" sz="1600"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Cancel Booking (User + Landlord)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Confirm Booking (Landlord)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Pay Booking (User)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Report Booking (User)</a:t>
            </a:r>
            <a:endParaRPr lang="de-DE" sz="1600" b="1" kern="0" dirty="0">
              <a:solidFill>
                <a:schemeClr val="accent1"/>
              </a:solidFill>
              <a:latin typeface="Open San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5ADB38-5786-7F32-6BDB-C97D37090A0A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3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C41A9-B786-D2D6-D75C-E25B84AB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12D-AFAC-1240-0567-1194054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Booking Package Design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2E5719-5333-B143-B13D-C5EB7266C7B4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3C6560-0729-CEAD-9DBC-7B8B1B52C323}"/>
              </a:ext>
            </a:extLst>
          </p:cNvPr>
          <p:cNvSpPr txBox="1"/>
          <p:nvPr/>
        </p:nvSpPr>
        <p:spPr>
          <a:xfrm>
            <a:off x="3866322" y="3170583"/>
            <a:ext cx="406252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Diagramm fehlt noch </a:t>
            </a:r>
            <a:r>
              <a:rPr lang="de-DE" dirty="0" err="1"/>
              <a:t>bzw</a:t>
            </a:r>
            <a:r>
              <a:rPr lang="de-DE" dirty="0"/>
              <a:t> sieht naja aus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AC80F3-F6BF-81E3-4D60-0212B6D4620F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18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2D90-5A8A-EC25-BE89-D518E1CC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C701F-D951-219C-B79E-E6D798AC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2853345" cy="492443"/>
          </a:xfrm>
        </p:spPr>
        <p:txBody>
          <a:bodyPr/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User Package 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530C924-9763-5627-8450-F670CF31B235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9C1A-0378-A59B-0319-A6A75BAA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BDBDD-2D32-9AE9-4695-C3EAEC88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A9BA0A-74A9-1432-FE0C-7132DEA09C08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76D05E5-9BBE-58BB-38DC-2AC441ECDC40}"/>
              </a:ext>
            </a:extLst>
          </p:cNvPr>
          <p:cNvSpPr txBox="1">
            <a:spLocks/>
          </p:cNvSpPr>
          <p:nvPr/>
        </p:nvSpPr>
        <p:spPr>
          <a:xfrm>
            <a:off x="720000" y="1029960"/>
            <a:ext cx="10580400" cy="491004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 defTabSz="914400"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Account Creation</a:t>
            </a:r>
            <a:endParaRPr lang="de-DE" sz="1600"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Name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Password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Email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Account Role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432000" indent="-324000" defTabSz="91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Account Management</a:t>
            </a:r>
            <a:endParaRPr lang="de-DE" sz="1600"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Change Password (User + Admin)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Change Email (User)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Confirm new Provider (Admin)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marL="252000" lvl="2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kern="0">
                <a:solidFill>
                  <a:schemeClr val="accent1"/>
                </a:solidFill>
                <a:latin typeface="Open Sans"/>
              </a:rPr>
              <a:t>- Un-/Lock Account (Admin)</a:t>
            </a:r>
            <a:endParaRPr lang="de-DE" sz="1600" kern="0">
              <a:solidFill>
                <a:schemeClr val="accent1"/>
              </a:solidFill>
              <a:latin typeface="Open Sans"/>
              <a:ea typeface="Microsoft YaHei"/>
            </a:endParaRPr>
          </a:p>
          <a:p>
            <a:pPr defTabSz="914400">
              <a:spcBef>
                <a:spcPts val="1417"/>
              </a:spcBef>
              <a:tabLst>
                <a:tab pos="0" algn="l"/>
              </a:tabLst>
            </a:pPr>
            <a:endParaRPr lang="de-DE" sz="1600">
              <a:latin typeface="Open Sans"/>
            </a:endParaRPr>
          </a:p>
          <a:p>
            <a:pPr marL="432000" indent="-324000" defTabSz="9144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Usage</a:t>
            </a:r>
            <a:endParaRPr lang="de-DE" sz="1600">
              <a:latin typeface="Open Sans"/>
              <a:ea typeface="Microsoft YaHei"/>
            </a:endParaRPr>
          </a:p>
          <a:p>
            <a:pPr defTabSz="914400">
              <a:tabLst>
                <a:tab pos="0" algn="l"/>
              </a:tabLst>
            </a:pPr>
            <a:r>
              <a:rPr lang="de-DE" sz="1600">
                <a:latin typeface="Open Sans"/>
              </a:rPr>
              <a:t>    </a:t>
            </a:r>
            <a:r>
              <a:rPr lang="de-DE" sz="1600" b="0">
                <a:latin typeface="Open Sans"/>
              </a:rPr>
              <a:t>- Login/Logout (User)</a:t>
            </a:r>
            <a:endParaRPr lang="de-DE" sz="1600">
              <a:latin typeface="Open Sans"/>
              <a:ea typeface="Microsoft YaHei"/>
            </a:endParaRPr>
          </a:p>
          <a:p>
            <a:pPr defTabSz="914400">
              <a:tabLst>
                <a:tab pos="0" algn="l"/>
              </a:tabLst>
            </a:pPr>
            <a:r>
              <a:rPr lang="de-DE" sz="1600" b="0">
                <a:latin typeface="Open Sans"/>
              </a:rPr>
              <a:t>   - List Accounts + Search by Property (Admin)</a:t>
            </a:r>
            <a:endParaRPr lang="de-DE" sz="1600" dirty="0">
              <a:latin typeface="Open Sans"/>
              <a:ea typeface="Microsoft YaHei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9C77D7-265E-3837-9D48-469462CD7D0B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43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5EEF-9F85-EFE5-A82C-9925A858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CA532-7C56-FEF8-27B7-6208124B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Package Design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A5467F7-E769-A8E8-A26B-54711868B96E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7FABE4-204F-537F-8749-02CD53373FC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" y="900000"/>
            <a:ext cx="11471760" cy="494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514482B-E32E-864C-440C-5589F2E21DA2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0C16-99E9-C43C-D46F-B8D962122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63096-5131-6B61-BA5A-CA06517F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2965555" cy="492443"/>
          </a:xfrm>
        </p:spPr>
        <p:txBody>
          <a:bodyPr/>
          <a:lstStyle/>
          <a:p>
            <a:r>
              <a:rPr lang="de-DE" sz="3200" b="1" dirty="0" err="1">
                <a:solidFill>
                  <a:schemeClr val="bg1"/>
                </a:solidFill>
                <a:latin typeface="+mj-lt"/>
              </a:rPr>
              <a:t>Issue</a:t>
            </a:r>
            <a:r>
              <a:rPr lang="de-DE" sz="3200" b="1" dirty="0">
                <a:solidFill>
                  <a:schemeClr val="bg1"/>
                </a:solidFill>
                <a:latin typeface="+mj-lt"/>
              </a:rPr>
              <a:t> Package 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6AF93-7196-94FC-30E1-CF8F105389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260782" cy="492443"/>
          </a:xfrm>
        </p:spPr>
        <p:txBody>
          <a:bodyPr/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(Late Client Request)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D8D58E-21CE-26D9-20CC-6B2EEB2A92AC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70292-A3CE-DF2A-8F9F-A2B493682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2D4C9-FF76-F72E-469D-AE4DAB76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300B89-4EAA-B239-EA6A-987D4602C129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28929750-8FB9-6078-FB43-8FAC23F188F3}"/>
              </a:ext>
            </a:extLst>
          </p:cNvPr>
          <p:cNvSpPr txBox="1">
            <a:spLocks/>
          </p:cNvSpPr>
          <p:nvPr/>
        </p:nvSpPr>
        <p:spPr>
          <a:xfrm>
            <a:off x="874800" y="1029960"/>
            <a:ext cx="10580400" cy="43444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de-DE" sz="1600">
                <a:latin typeface="Open Sans"/>
              </a:rPr>
              <a:t>Enable customers to inform Landlords about issues with the currently rented object: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>
                <a:latin typeface="Open Sans"/>
              </a:rPr>
              <a:t>Customers can send messages to the Landlord, owning the rented property during their stay</a:t>
            </a:r>
            <a:endParaRPr lang="de-DE" sz="1600"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>
                <a:latin typeface="Open Sans"/>
              </a:rPr>
              <a:t>Landlords can see if they received new messages</a:t>
            </a:r>
            <a:endParaRPr lang="de-DE" sz="1600"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>
                <a:latin typeface="Open Sans"/>
              </a:rPr>
              <a:t>Landlords can read and manage messages</a:t>
            </a:r>
            <a:endParaRPr lang="de-DE" sz="1600"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>
                <a:latin typeface="Open Sans"/>
              </a:rPr>
              <a:t>Messages are tied to the property they refer to and need to have a time stamp</a:t>
            </a:r>
            <a:endParaRPr lang="de-DE" sz="1600">
              <a:latin typeface="Open Sans"/>
            </a:endParaRPr>
          </a:p>
          <a:p>
            <a:pPr>
              <a:spcBef>
                <a:spcPts val="1417"/>
              </a:spcBef>
            </a:pPr>
            <a:endParaRPr lang="de-DE" sz="1600" dirty="0">
              <a:latin typeface="Open San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15BEB0-42C4-74A4-F4C6-48FBB9638156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8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C58B-CC2A-AB85-8409-C3016D3D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238D-B815-A0E5-9DED-5454C9D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59F618-D55F-CF18-48D5-8AEA3895BC9C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1C0A2150-3986-AD60-93CB-303DF9597EE2}"/>
              </a:ext>
            </a:extLst>
          </p:cNvPr>
          <p:cNvSpPr txBox="1">
            <a:spLocks/>
          </p:cNvSpPr>
          <p:nvPr/>
        </p:nvSpPr>
        <p:spPr>
          <a:xfrm>
            <a:off x="874800" y="1484280"/>
            <a:ext cx="10580400" cy="43444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 defTabSz="914400">
              <a:spcBef>
                <a:spcPts val="73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Message Creation (User only)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Content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Header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Read Status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Time Stamp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Booking Reference (includes a reference to the related property and the user who sends the message)</a:t>
            </a:r>
            <a:endParaRPr lang="de-DE" sz="1600">
              <a:latin typeface="Open Sans"/>
              <a:ea typeface="Microsoft YaHei"/>
            </a:endParaRPr>
          </a:p>
          <a:p>
            <a:pPr marL="216000" defTabSz="914400">
              <a:spcBef>
                <a:spcPts val="448"/>
              </a:spcBef>
              <a:tabLst>
                <a:tab pos="0" algn="l"/>
              </a:tabLst>
            </a:pPr>
            <a:endParaRPr lang="de-DE" sz="1600">
              <a:latin typeface="Open Sans"/>
              <a:ea typeface="Microsoft YaHei"/>
            </a:endParaRPr>
          </a:p>
          <a:p>
            <a:pPr marL="216000" indent="-216000" defTabSz="914400"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Message Management (Landlord only)</a:t>
            </a:r>
          </a:p>
          <a:p>
            <a:pPr marL="216000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Read, Delete Messages</a:t>
            </a:r>
            <a:endParaRPr lang="de-DE" sz="1600">
              <a:latin typeface="Open Sans"/>
            </a:endParaRPr>
          </a:p>
          <a:p>
            <a:pPr marL="216000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View + Search Messages by properties</a:t>
            </a:r>
            <a:endParaRPr lang="de-DE" sz="1600">
              <a:latin typeface="Open Sans"/>
            </a:endParaRPr>
          </a:p>
          <a:p>
            <a:pPr marL="216000" defTabSz="914400">
              <a:spcBef>
                <a:spcPts val="601"/>
              </a:spcBef>
              <a:tabLst>
                <a:tab pos="0" algn="l"/>
              </a:tabLst>
            </a:pPr>
            <a:endParaRPr lang="de-DE" sz="1600">
              <a:latin typeface="Open Sans"/>
            </a:endParaRPr>
          </a:p>
          <a:p>
            <a:pPr marL="216000" indent="-216000" defTabSz="914400"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>
                <a:latin typeface="Open Sans"/>
              </a:rPr>
              <a:t>Usage</a:t>
            </a:r>
          </a:p>
          <a:p>
            <a:pPr marL="216000" defTabSz="914400">
              <a:spcBef>
                <a:spcPts val="601"/>
              </a:spcBef>
              <a:tabLst>
                <a:tab pos="0" algn="l"/>
              </a:tabLst>
            </a:pPr>
            <a:r>
              <a:rPr lang="de-DE" sz="1600" b="0">
                <a:latin typeface="Open Sans"/>
              </a:rPr>
              <a:t>- Landlord Home Page alerts user if some messages are unread</a:t>
            </a:r>
            <a:endParaRPr lang="de-DE" sz="1600" dirty="0">
              <a:latin typeface="Open San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9D6AE6-440A-9A2F-EB97-5B46C0BCB4DE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17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7F751-B6D8-9977-B970-80CC812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EA1E9-B31E-7B68-D600-341D8F16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</a:t>
            </a:r>
            <a:r>
              <a:rPr lang="de-DE" dirty="0"/>
              <a:t> Package Design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657E944-B8E1-D5DA-3DEE-DD336CFB6AA8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3C6245-9F4D-B700-B26B-C2FB48419F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5710" y="960713"/>
            <a:ext cx="11200579" cy="478096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11EEEB3-26BA-F1E0-2BFF-6D6DCF55F72C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0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1531573" cy="246221"/>
          </a:xfrm>
        </p:spPr>
        <p:txBody>
          <a:bodyPr/>
          <a:lstStyle/>
          <a:p>
            <a:r>
              <a:rPr lang="de-DE" dirty="0" err="1"/>
              <a:t>Wasinieski</a:t>
            </a:r>
            <a:r>
              <a:rPr lang="de-DE" dirty="0"/>
              <a:t>, Jan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10764165" cy="492443"/>
          </a:xfrm>
        </p:spPr>
        <p:txBody>
          <a:bodyPr/>
          <a:lstStyle/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5857373" cy="307777"/>
          </a:xfrm>
        </p:spPr>
        <p:txBody>
          <a:bodyPr/>
          <a:lstStyle/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448334" cy="246221"/>
          </a:xfrm>
        </p:spPr>
        <p:txBody>
          <a:bodyPr/>
          <a:lstStyle/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5934317" cy="492443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5349221" cy="307777"/>
          </a:xfrm>
        </p:spPr>
        <p:txBody>
          <a:bodyPr/>
          <a:lstStyle/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Analyse-Klassen-Diagramm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6101AE-571F-2C6E-4C36-8AF83828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04" r="47022" b="33084"/>
          <a:stretch/>
        </p:blipFill>
        <p:spPr>
          <a:xfrm>
            <a:off x="1730800" y="858809"/>
            <a:ext cx="8996903" cy="51403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8155695-48A9-F5E7-6C03-A509F5B2F1A3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4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240998" cy="492443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5857373" cy="307777"/>
          </a:xfrm>
        </p:spPr>
        <p:txBody>
          <a:bodyPr/>
          <a:lstStyle/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448334" cy="246221"/>
          </a:xfrm>
        </p:spPr>
        <p:txBody>
          <a:bodyPr/>
          <a:lstStyle/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5349221" cy="307777"/>
          </a:xfrm>
        </p:spPr>
        <p:txBody>
          <a:bodyPr/>
          <a:lstStyle/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96" y="1127702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Pfeil nach links 13"/>
          <p:cNvSpPr/>
          <p:nvPr/>
        </p:nvSpPr>
        <p:spPr>
          <a:xfrm>
            <a:off x="10033342" y="2386330"/>
            <a:ext cx="1689100" cy="625475"/>
          </a:xfrm>
          <a:prstGeom prst="leftArrow">
            <a:avLst>
              <a:gd name="adj1" fmla="val 50000"/>
              <a:gd name="adj2" fmla="val 575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Use</a:t>
            </a:r>
            <a:r>
              <a:rPr lang="de-DE" sz="800" dirty="0"/>
              <a:t> a </a:t>
            </a:r>
            <a:r>
              <a:rPr lang="de-DE" sz="800" dirty="0" err="1"/>
              <a:t>picture</a:t>
            </a:r>
            <a:r>
              <a:rPr lang="de-DE" sz="800" dirty="0"/>
              <a:t> </a:t>
            </a:r>
            <a:r>
              <a:rPr lang="de-DE" sz="800" dirty="0" err="1"/>
              <a:t>that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appropriate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project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29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5" b="15225"/>
          <a:stretch/>
        </p:blipFill>
        <p:spPr/>
      </p:pic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5899101" cy="307777"/>
          </a:xfrm>
        </p:spPr>
        <p:txBody>
          <a:bodyPr/>
          <a:lstStyle/>
          <a:p>
            <a:r>
              <a:rPr lang="en-GB" dirty="0"/>
              <a:t>Context of the presentation (or type of the work)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6043372" cy="492443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5390950" cy="307777"/>
          </a:xfrm>
        </p:spPr>
        <p:txBody>
          <a:bodyPr/>
          <a:lstStyle/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sp>
        <p:nvSpPr>
          <p:cNvPr id="18" name="Pfeil nach links 17"/>
          <p:cNvSpPr/>
          <p:nvPr/>
        </p:nvSpPr>
        <p:spPr>
          <a:xfrm>
            <a:off x="9386228" y="1800176"/>
            <a:ext cx="1689100" cy="625475"/>
          </a:xfrm>
          <a:prstGeom prst="leftArrow">
            <a:avLst>
              <a:gd name="adj1" fmla="val 50000"/>
              <a:gd name="adj2" fmla="val 575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Use</a:t>
            </a:r>
            <a:r>
              <a:rPr lang="de-DE" sz="800" dirty="0"/>
              <a:t> a </a:t>
            </a:r>
            <a:r>
              <a:rPr lang="de-DE" sz="800" dirty="0" err="1"/>
              <a:t>picture</a:t>
            </a:r>
            <a:r>
              <a:rPr lang="de-DE" sz="800" dirty="0"/>
              <a:t> </a:t>
            </a:r>
            <a:r>
              <a:rPr lang="de-DE" sz="800" dirty="0" err="1"/>
              <a:t>that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appropriate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project</a:t>
            </a:r>
            <a:endParaRPr lang="en-US" sz="8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2771" y="3835706"/>
            <a:ext cx="4284827" cy="492443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chapter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493218" cy="492443"/>
          </a:xfrm>
        </p:spPr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chapter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r="10200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969168" y="1484314"/>
            <a:ext cx="5195887" cy="4357687"/>
          </a:xfrm>
        </p:spPr>
        <p:txBody>
          <a:bodyPr/>
          <a:lstStyle/>
          <a:p>
            <a:r>
              <a:rPr lang="de-DE" dirty="0"/>
              <a:t>Title in </a:t>
            </a:r>
            <a:r>
              <a:rPr lang="de-DE" dirty="0" err="1"/>
              <a:t>bold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(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), </a:t>
            </a:r>
            <a:r>
              <a:rPr lang="de-DE" dirty="0" err="1"/>
              <a:t>one-column</a:t>
            </a:r>
            <a:r>
              <a:rPr lang="de-DE" dirty="0"/>
              <a:t> </a:t>
            </a:r>
            <a:r>
              <a:rPr lang="de-DE" dirty="0" err="1"/>
              <a:t>layout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!)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Stern mit 16 Zacken 11"/>
          <p:cNvSpPr/>
          <p:nvPr/>
        </p:nvSpPr>
        <p:spPr>
          <a:xfrm>
            <a:off x="10294351" y="644034"/>
            <a:ext cx="1792997" cy="1792997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Use</a:t>
            </a:r>
            <a:r>
              <a:rPr lang="de-DE" sz="1050" dirty="0"/>
              <a:t> an </a:t>
            </a:r>
            <a:r>
              <a:rPr lang="de-DE" sz="1050" dirty="0" err="1"/>
              <a:t>appropriate</a:t>
            </a:r>
            <a:r>
              <a:rPr lang="de-DE" sz="1050" dirty="0"/>
              <a:t> </a:t>
            </a:r>
            <a:r>
              <a:rPr lang="de-DE" sz="1050" dirty="0" err="1"/>
              <a:t>picture</a:t>
            </a:r>
            <a:endParaRPr lang="en-US" sz="1050" dirty="0"/>
          </a:p>
          <a:p>
            <a:pPr algn="ctr"/>
            <a:endParaRPr lang="en-US" sz="5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B18A44-F805-0873-7205-6769420837F5}"/>
              </a:ext>
            </a:extLst>
          </p:cNvPr>
          <p:cNvSpPr/>
          <p:nvPr/>
        </p:nvSpPr>
        <p:spPr>
          <a:xfrm>
            <a:off x="2260030" y="6158604"/>
            <a:ext cx="3119718" cy="55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88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chapter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Title in </a:t>
            </a:r>
            <a:r>
              <a:rPr lang="de-DE" dirty="0" err="1"/>
              <a:t>bold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(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), </a:t>
            </a:r>
            <a:r>
              <a:rPr lang="de-DE" dirty="0" err="1"/>
              <a:t>two-column</a:t>
            </a:r>
            <a:r>
              <a:rPr lang="de-DE" dirty="0"/>
              <a:t> </a:t>
            </a:r>
            <a:r>
              <a:rPr lang="de-DE" dirty="0" err="1"/>
              <a:t>layout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!)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1)</a:t>
            </a:r>
          </a:p>
          <a:p>
            <a:pPr lvl="2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</a:t>
            </a:r>
          </a:p>
          <a:p>
            <a:pPr lvl="3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chapter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title (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)</a:t>
            </a:r>
            <a:endParaRPr lang="de-DE" b="0" dirty="0"/>
          </a:p>
        </p:txBody>
      </p:sp>
      <p:pic>
        <p:nvPicPr>
          <p:cNvPr id="64" name="Bildplatzhalter 6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/>
        </p:blipFill>
        <p:spPr/>
      </p:pic>
      <p:pic>
        <p:nvPicPr>
          <p:cNvPr id="45" name="Bildplatzhalter 4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r="14335"/>
          <a:stretch>
            <a:fillRect/>
          </a:stretch>
        </p:blipFill>
        <p:spPr/>
      </p:pic>
      <p:pic>
        <p:nvPicPr>
          <p:cNvPr id="46" name="Bildplatzhalter 4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1" r="14461"/>
          <a:stretch/>
        </p:blipFill>
        <p:spPr/>
      </p:pic>
      <p:pic>
        <p:nvPicPr>
          <p:cNvPr id="47" name="Bildplatzhalter 46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r="14335"/>
          <a:stretch>
            <a:fillRect/>
          </a:stretch>
        </p:blipFill>
        <p:spPr/>
      </p:pic>
      <p:pic>
        <p:nvPicPr>
          <p:cNvPr id="48" name="Bildplatzhalter 47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3" r="19863"/>
          <a:stretch>
            <a:fillRect/>
          </a:stretch>
        </p:blipFill>
        <p:spPr/>
      </p:pic>
      <p:pic>
        <p:nvPicPr>
          <p:cNvPr id="68" name="Bildplatzhalter 67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2" r="14422"/>
          <a:stretch>
            <a:fillRect/>
          </a:stretch>
        </p:blipFill>
        <p:spPr/>
      </p:pic>
      <p:pic>
        <p:nvPicPr>
          <p:cNvPr id="51" name="Bildplatzhalter 50"/>
          <p:cNvPicPr>
            <a:picLocks noGrp="1" noChangeAspect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2" r="14422"/>
          <a:stretch>
            <a:fillRect/>
          </a:stretch>
        </p:blipFill>
        <p:spPr/>
      </p:pic>
      <p:pic>
        <p:nvPicPr>
          <p:cNvPr id="52" name="Bildplatzhalter 51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2" r="7864"/>
          <a:stretch/>
        </p:blipFill>
        <p:spPr>
          <a:xfrm>
            <a:off x="8962845" y="3572347"/>
            <a:ext cx="2502127" cy="2341891"/>
          </a:xfrm>
        </p:spPr>
      </p:pic>
      <p:sp>
        <p:nvSpPr>
          <p:cNvPr id="11" name="Stern mit 16 Zacken 10"/>
          <p:cNvSpPr/>
          <p:nvPr/>
        </p:nvSpPr>
        <p:spPr>
          <a:xfrm>
            <a:off x="10128739" y="135989"/>
            <a:ext cx="1955410" cy="1955410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appropriate</a:t>
            </a:r>
            <a:r>
              <a:rPr lang="de-DE" sz="1200" dirty="0"/>
              <a:t> </a:t>
            </a:r>
            <a:r>
              <a:rPr lang="de-DE" sz="1200" dirty="0" err="1"/>
              <a:t>pictures</a:t>
            </a:r>
            <a:endParaRPr lang="en-US" sz="1200" dirty="0"/>
          </a:p>
          <a:p>
            <a:pPr algn="ctr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6341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chapter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title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3" b="18633"/>
          <a:stretch>
            <a:fillRect/>
          </a:stretch>
        </p:blipFill>
        <p:spPr/>
      </p:pic>
      <p:sp>
        <p:nvSpPr>
          <p:cNvPr id="7" name="Stern mit 16 Zacken 6"/>
          <p:cNvSpPr/>
          <p:nvPr/>
        </p:nvSpPr>
        <p:spPr>
          <a:xfrm>
            <a:off x="8665698" y="267286"/>
            <a:ext cx="2789701" cy="2789701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Use</a:t>
            </a:r>
            <a:r>
              <a:rPr lang="de-DE" sz="1800" dirty="0"/>
              <a:t> an </a:t>
            </a:r>
            <a:r>
              <a:rPr lang="de-DE" sz="1800" dirty="0" err="1"/>
              <a:t>appropriate</a:t>
            </a:r>
            <a:r>
              <a:rPr lang="de-DE" sz="1800" dirty="0"/>
              <a:t> </a:t>
            </a:r>
            <a:r>
              <a:rPr lang="de-DE" sz="1800" dirty="0" err="1"/>
              <a:t>picture</a:t>
            </a:r>
            <a:endParaRPr lang="en-US" sz="1800" dirty="0"/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350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colors</a:t>
            </a:r>
            <a:r>
              <a:rPr lang="de-DE" dirty="0"/>
              <a:t> </a:t>
            </a:r>
            <a:endParaRPr lang="de-DE" b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4"/>
            <a:r>
              <a:rPr lang="de-DE" dirty="0"/>
              <a:t>DRESDEN-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>
              <a:spcBef>
                <a:spcPts val="2000"/>
              </a:spcBef>
            </a:pPr>
            <a:endParaRPr lang="de-DE" dirty="0"/>
          </a:p>
          <a:p>
            <a:pPr lvl="4">
              <a:spcBef>
                <a:spcPts val="2000"/>
              </a:spcBef>
            </a:pPr>
            <a:r>
              <a:rPr lang="de-DE" dirty="0"/>
              <a:t>Colors </a:t>
            </a:r>
            <a:r>
              <a:rPr lang="de-DE" dirty="0" err="1"/>
              <a:t>of</a:t>
            </a:r>
            <a:r>
              <a:rPr lang="de-DE" dirty="0"/>
              <a:t> SINS </a:t>
            </a:r>
            <a:br>
              <a:rPr lang="de-DE" dirty="0"/>
            </a:br>
            <a:r>
              <a:rPr lang="de-DE" dirty="0"/>
              <a:t>(Studieninformationssystem der TUD)</a:t>
            </a:r>
          </a:p>
          <a:p>
            <a:pPr lvl="4">
              <a:spcBef>
                <a:spcPts val="2000"/>
              </a:spcBef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9" name="Bildplatzhalter 8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609502458"/>
              </p:ext>
            </p:extLst>
          </p:nvPr>
        </p:nvGraphicFramePr>
        <p:xfrm>
          <a:off x="6267450" y="1484314"/>
          <a:ext cx="5187950" cy="43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876788" y="1908782"/>
            <a:ext cx="2972700" cy="278541"/>
            <a:chOff x="1770752" y="3694939"/>
            <a:chExt cx="2972700" cy="278541"/>
          </a:xfrm>
        </p:grpSpPr>
        <p:sp>
          <p:nvSpPr>
            <p:cNvPr id="11" name="Rechteck 10"/>
            <p:cNvSpPr/>
            <p:nvPr/>
          </p:nvSpPr>
          <p:spPr>
            <a:xfrm rot="16200000">
              <a:off x="2155372" y="3695304"/>
              <a:ext cx="278539" cy="277812"/>
            </a:xfrm>
            <a:prstGeom prst="rect">
              <a:avLst/>
            </a:prstGeom>
            <a:solidFill>
              <a:srgbClr val="28618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 rot="16200000">
              <a:off x="2540356" y="3695304"/>
              <a:ext cx="278539" cy="277812"/>
            </a:xfrm>
            <a:prstGeom prst="rect">
              <a:avLst/>
            </a:prstGeom>
            <a:solidFill>
              <a:srgbClr val="539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rot="16200000">
              <a:off x="2925340" y="3695304"/>
              <a:ext cx="278539" cy="277812"/>
            </a:xfrm>
            <a:prstGeom prst="rect">
              <a:avLst/>
            </a:prstGeom>
            <a:solidFill>
              <a:srgbClr val="84D1E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 rot="16200000">
              <a:off x="3310324" y="3695305"/>
              <a:ext cx="278539" cy="277812"/>
            </a:xfrm>
            <a:prstGeom prst="rect">
              <a:avLst/>
            </a:prstGeom>
            <a:solidFill>
              <a:srgbClr val="009B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 rot="16200000">
              <a:off x="3695308" y="3695304"/>
              <a:ext cx="278539" cy="277812"/>
            </a:xfrm>
            <a:prstGeom prst="rect">
              <a:avLst/>
            </a:prstGeom>
            <a:solidFill>
              <a:srgbClr val="13A98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16200000">
              <a:off x="4080292" y="3695304"/>
              <a:ext cx="278539" cy="277812"/>
            </a:xfrm>
            <a:prstGeom prst="rect">
              <a:avLst/>
            </a:prstGeom>
            <a:solidFill>
              <a:srgbClr val="93C35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 rot="16200000">
              <a:off x="4465276" y="3695303"/>
              <a:ext cx="278539" cy="277812"/>
            </a:xfrm>
            <a:prstGeom prst="rect">
              <a:avLst/>
            </a:prstGeom>
            <a:solidFill>
              <a:srgbClr val="BCCF0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16200000">
              <a:off x="1770388" y="3695304"/>
              <a:ext cx="278539" cy="277812"/>
            </a:xfrm>
            <a:prstGeom prst="rect">
              <a:avLst/>
            </a:prstGeom>
            <a:solidFill>
              <a:srgbClr val="03305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869486" y="3601850"/>
            <a:ext cx="2202732" cy="278540"/>
            <a:chOff x="1770753" y="4413290"/>
            <a:chExt cx="2202732" cy="278540"/>
          </a:xfrm>
        </p:grpSpPr>
        <p:sp>
          <p:nvSpPr>
            <p:cNvPr id="21" name="Rechteck 20"/>
            <p:cNvSpPr/>
            <p:nvPr/>
          </p:nvSpPr>
          <p:spPr>
            <a:xfrm rot="16200000">
              <a:off x="2155373" y="4413654"/>
              <a:ext cx="278539" cy="277812"/>
            </a:xfrm>
            <a:prstGeom prst="rect">
              <a:avLst/>
            </a:prstGeom>
            <a:solidFill>
              <a:srgbClr val="02A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16200000">
              <a:off x="2540357" y="4413654"/>
              <a:ext cx="278539" cy="277812"/>
            </a:xfrm>
            <a:prstGeom prst="rect">
              <a:avLst/>
            </a:prstGeom>
            <a:solidFill>
              <a:srgbClr val="00A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16200000">
              <a:off x="2925341" y="4413654"/>
              <a:ext cx="278539" cy="277812"/>
            </a:xfrm>
            <a:prstGeom prst="rect">
              <a:avLst/>
            </a:prstGeom>
            <a:solidFill>
              <a:srgbClr val="E02D8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16200000">
              <a:off x="3310325" y="4413655"/>
              <a:ext cx="278539" cy="277812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 rot="16200000">
              <a:off x="3695309" y="4413654"/>
              <a:ext cx="278539" cy="277812"/>
            </a:xfrm>
            <a:prstGeom prst="rect">
              <a:avLst/>
            </a:prstGeom>
            <a:solidFill>
              <a:srgbClr val="F07D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 rot="16200000">
              <a:off x="1770389" y="4413654"/>
              <a:ext cx="278539" cy="277812"/>
            </a:xfrm>
            <a:prstGeom prst="rect">
              <a:avLst/>
            </a:prstGeom>
            <a:solidFill>
              <a:srgbClr val="63B3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78966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42" y="3693405"/>
            <a:ext cx="3959866" cy="272371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08" y="4223004"/>
            <a:ext cx="1252737" cy="188035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642786" y="3321163"/>
            <a:ext cx="35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Diese Maßnahme wird mitfinanziert durch Steuermittel auf der Grundlage des vom Sächsischen Landtag beschlossenen Haushaltes.</a:t>
            </a:r>
          </a:p>
          <a:p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778425" y="1411473"/>
            <a:ext cx="432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slide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cooperation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partners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funders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1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454" y="5862171"/>
            <a:ext cx="782054" cy="782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029" y="5862171"/>
            <a:ext cx="442094" cy="7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6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3A65C-6BD8-EEBA-4D9B-D3AC5268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84A9F-4315-27DD-86F4-BFBE58CB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u="none" strike="noStrike" dirty="0">
                <a:solidFill>
                  <a:schemeClr val="accent1"/>
                </a:solidFill>
                <a:uFillTx/>
                <a:latin typeface="Open Sans"/>
              </a:rPr>
              <a:t> Basic Package </a:t>
            </a:r>
            <a:r>
              <a:rPr lang="de-DE" sz="2400" b="1" u="none" strike="noStrike" dirty="0" err="1">
                <a:solidFill>
                  <a:schemeClr val="accent1"/>
                </a:solidFill>
                <a:uFillTx/>
                <a:latin typeface="Open Sans"/>
              </a:rPr>
              <a:t>Desgin</a:t>
            </a:r>
            <a:endParaRPr lang="en-US" dirty="0"/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66F7D0BA-F27C-FE0B-3DBC-0413EB5E6754}"/>
              </a:ext>
            </a:extLst>
          </p:cNvPr>
          <p:cNvSpPr txBox="1"/>
          <p:nvPr/>
        </p:nvSpPr>
        <p:spPr>
          <a:xfrm>
            <a:off x="720000" y="1439640"/>
            <a:ext cx="5220000" cy="43295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168"/>
              </a:spcBef>
              <a:spcAft>
                <a:spcPts val="567"/>
              </a:spcAft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Frameworks:</a:t>
            </a:r>
          </a:p>
          <a:p>
            <a:pPr marL="432000" indent="-324000" defTabSz="914400">
              <a:lnSpc>
                <a:spcPct val="100000"/>
              </a:lnSpc>
              <a:spcBef>
                <a:spcPts val="1168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Java Spring</a:t>
            </a: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Service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Transactional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Model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CrudRepository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Controller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Assert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, Errors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Salespoint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AbstractAggregateRoot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DataInitializer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-252000" defTabSz="914400">
              <a:lnSpc>
                <a:spcPct val="100000"/>
              </a:lnSpc>
              <a:spcBef>
                <a:spcPts val="601"/>
              </a:spcBef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54A80-D67E-E885-D42E-4198188861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54720" y="1287000"/>
            <a:ext cx="5345280" cy="447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F73A06F-E5FA-1B91-A076-F5262E05CA3E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7A8E95-6FEF-6337-39C2-A2D97FCCF8BF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71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0FD-CA9E-6CED-3215-740A9DC8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A4A10-A77B-7AFC-D0CA-8AF8B6F3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3194785" cy="492443"/>
          </a:xfrm>
        </p:spPr>
        <p:txBody>
          <a:bodyPr/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House Package 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0EDB71-089D-ECDD-E34D-998143506BC8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93AB-70EE-13B3-B6A5-FB8CA8C0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64B80-D607-EDC9-EABB-0C572DC2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9D169EA-278E-61AF-2E62-C38016ACD5AF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DE0823B6-947E-E092-4DD5-F66259A63A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House </a:t>
            </a:r>
            <a:r>
              <a:rPr lang="de-DE" b="1" dirty="0" err="1"/>
              <a:t>Creation</a:t>
            </a:r>
            <a:endParaRPr lang="de-DE" b="1" dirty="0"/>
          </a:p>
          <a:p>
            <a:pPr lvl="1"/>
            <a:r>
              <a:rPr lang="de-DE" dirty="0"/>
              <a:t>  - Name, Price</a:t>
            </a:r>
          </a:p>
          <a:p>
            <a:pPr lvl="1"/>
            <a:r>
              <a:rPr lang="de-DE" dirty="0"/>
              <a:t>  - Type, </a:t>
            </a:r>
            <a:r>
              <a:rPr lang="de-DE" dirty="0" err="1"/>
              <a:t>Landlord</a:t>
            </a:r>
            <a:endParaRPr lang="de-DE" dirty="0"/>
          </a:p>
          <a:p>
            <a:pPr lvl="1"/>
            <a:r>
              <a:rPr lang="de-DE" dirty="0"/>
              <a:t>  - Location, </a:t>
            </a:r>
            <a:r>
              <a:rPr lang="de-DE" dirty="0" err="1"/>
              <a:t>District</a:t>
            </a:r>
            <a:endParaRPr lang="de-DE" dirty="0"/>
          </a:p>
          <a:p>
            <a:pPr lvl="1"/>
            <a:r>
              <a:rPr lang="de-DE" dirty="0"/>
              <a:t>  - Description, Images, Equipment</a:t>
            </a:r>
          </a:p>
          <a:p>
            <a:pPr lvl="1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House Management</a:t>
            </a:r>
          </a:p>
          <a:p>
            <a:pPr lvl="1"/>
            <a:r>
              <a:rPr lang="de-DE" dirty="0"/>
              <a:t>  - </a:t>
            </a:r>
            <a:r>
              <a:rPr lang="de-DE" dirty="0" err="1"/>
              <a:t>modify</a:t>
            </a:r>
            <a:endParaRPr lang="de-DE" dirty="0"/>
          </a:p>
          <a:p>
            <a:pPr lvl="1"/>
            <a:r>
              <a:rPr lang="de-DE" dirty="0"/>
              <a:t>  - </a:t>
            </a:r>
            <a:r>
              <a:rPr lang="de-DE" dirty="0" err="1"/>
              <a:t>delete</a:t>
            </a:r>
            <a:endParaRPr lang="de-DE" dirty="0"/>
          </a:p>
          <a:p>
            <a:pPr lvl="1"/>
            <a:endParaRPr lang="de-DE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Usage</a:t>
            </a:r>
            <a:endParaRPr lang="de-DE" b="1" dirty="0"/>
          </a:p>
          <a:p>
            <a:pPr lvl="1"/>
            <a:r>
              <a:rPr lang="de-DE" dirty="0"/>
              <a:t>  -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booked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328964-9DBC-DB9B-FBB9-F352E6BFE012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9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CC4D-3D36-3A02-6C94-F10A3C2FD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0B068-4BE3-AA1B-A982-FDD1D911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Package Design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0F4C72C-0D1F-8010-E6A7-293F6847BC56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Text, Quittung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B355B2CE-C5CE-9E54-BE84-2EAE809D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0" y="875390"/>
            <a:ext cx="9513449" cy="51072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EA75848-CCE9-5630-E726-3E810AFFF4A4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381E-2FB0-8F37-F061-2878911F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8932-F517-F2F3-8937-AAC8F165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3063339" cy="492443"/>
          </a:xfrm>
        </p:spPr>
        <p:txBody>
          <a:bodyPr/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Event Package 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51E780A-8E0E-B50A-DEAA-2C578B140055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A273-A328-8F9A-1175-4B4F53BA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BE30-CD53-5C0F-BC22-2FBD5080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Package Design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36569B-E0A5-610F-22D2-A338474A75BF}"/>
              </a:ext>
            </a:extLst>
          </p:cNvPr>
          <p:cNvSpPr/>
          <p:nvPr/>
        </p:nvSpPr>
        <p:spPr>
          <a:xfrm>
            <a:off x="8599118" y="5373666"/>
            <a:ext cx="3031298" cy="29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Quittung enthält.&#10;&#10;KI-generierte Inhalte können fehlerhaft sein.">
            <a:extLst>
              <a:ext uri="{FF2B5EF4-FFF2-40B4-BE49-F238E27FC236}">
                <a16:creationId xmlns:a16="http://schemas.microsoft.com/office/drawing/2014/main" id="{8CA14493-BDC4-830B-F7EE-42CCEA05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7" y="703032"/>
            <a:ext cx="11493307" cy="53300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9AFAB28-F6E9-7946-DA4E-5E238EC2CC86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B6F3E-DEE1-530D-ED92-4E27D8E1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037E9-FAB9-ABBE-78BE-579438DC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3577903" cy="492443"/>
          </a:xfrm>
        </p:spPr>
        <p:txBody>
          <a:bodyPr/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Booking Package 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B43125-0DB2-CEE1-9ED2-24A2C267C408}"/>
              </a:ext>
            </a:extLst>
          </p:cNvPr>
          <p:cNvSpPr/>
          <p:nvPr/>
        </p:nvSpPr>
        <p:spPr>
          <a:xfrm>
            <a:off x="2395330" y="6211957"/>
            <a:ext cx="3001618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597272"/>
      </p:ext>
    </p:extLst>
  </p:cSld>
  <p:clrMapOvr>
    <a:masterClrMapping/>
  </p:clrMapOvr>
</p:sld>
</file>

<file path=ppt/theme/theme1.xml><?xml version="1.0" encoding="utf-8"?>
<a:theme xmlns:a="http://schemas.openxmlformats.org/drawingml/2006/main" name="TUD slide modified for CGV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v-slide-template-2022.potx" id="{825312D8-B888-4DC8-84FE-7B7599E7C285}" vid="{A400FB8A-F7D1-4B3F-AB86-8D335D5F16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slide modified for CGV</Template>
  <TotalTime>0</TotalTime>
  <Words>721</Words>
  <Application>Microsoft Macintosh PowerPoint</Application>
  <PresentationFormat>Breitbild</PresentationFormat>
  <Paragraphs>145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Calibri</vt:lpstr>
      <vt:lpstr>Open Sans</vt:lpstr>
      <vt:lpstr>Wingdings</vt:lpstr>
      <vt:lpstr>Symbol</vt:lpstr>
      <vt:lpstr>Arial</vt:lpstr>
      <vt:lpstr>TUD slide modified for CGV</vt:lpstr>
      <vt:lpstr>Softwaretechnologie-Projekt (WS24/25)</vt:lpstr>
      <vt:lpstr>Analyse-Klassen-Diagramm</vt:lpstr>
      <vt:lpstr> Basic Package Desgin</vt:lpstr>
      <vt:lpstr>House Package </vt:lpstr>
      <vt:lpstr>Requirements</vt:lpstr>
      <vt:lpstr>House Package Design</vt:lpstr>
      <vt:lpstr>Event Package </vt:lpstr>
      <vt:lpstr>Event Package Design</vt:lpstr>
      <vt:lpstr>Booking Package </vt:lpstr>
      <vt:lpstr>Requirements</vt:lpstr>
      <vt:lpstr>Booking Package Design</vt:lpstr>
      <vt:lpstr>User Package </vt:lpstr>
      <vt:lpstr>Requirements</vt:lpstr>
      <vt:lpstr>User Package Design</vt:lpstr>
      <vt:lpstr>Issue Package </vt:lpstr>
      <vt:lpstr>Task</vt:lpstr>
      <vt:lpstr>Requirements</vt:lpstr>
      <vt:lpstr>Issue Package Design</vt:lpstr>
      <vt:lpstr>title in large letters must not be longer than one line</vt:lpstr>
      <vt:lpstr>Title of the presentation </vt:lpstr>
      <vt:lpstr>title in large letters must not be longer than one line </vt:lpstr>
      <vt:lpstr>This is a chapter title</vt:lpstr>
      <vt:lpstr>chapter or section title</vt:lpstr>
      <vt:lpstr>chapter or section title</vt:lpstr>
      <vt:lpstr>chapter or section title (image grid)</vt:lpstr>
      <vt:lpstr>chapter or section title (single big image)</vt:lpstr>
      <vt:lpstr>colors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Präsentationsvorlage</dc:subject>
  <dc:creator>Jan Niklas Wasiniewski</dc:creator>
  <cp:lastModifiedBy>Jan Niklas Wasiniewski</cp:lastModifiedBy>
  <cp:revision>12</cp:revision>
  <dcterms:created xsi:type="dcterms:W3CDTF">2025-02-13T22:59:53Z</dcterms:created>
  <dcterms:modified xsi:type="dcterms:W3CDTF">2025-02-13T23:24:37Z</dcterms:modified>
</cp:coreProperties>
</file>