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Amatic SC"/>
      <p:regular r:id="rId41"/>
      <p:bold r:id="rId42"/>
    </p:embeddedFont>
    <p:embeddedFont>
      <p:font typeface="Source Code Pro"/>
      <p:regular r:id="rId43"/>
      <p:bold r:id="rId44"/>
      <p:italic r:id="rId45"/>
      <p:boldItalic r:id="rId46"/>
    </p:embeddedFont>
    <p:embeddedFont>
      <p:font typeface="Merriweather"/>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AmaticSC-bold.fntdata"/><Relationship Id="rId41" Type="http://schemas.openxmlformats.org/officeDocument/2006/relationships/font" Target="fonts/AmaticSC-regular.fntdata"/><Relationship Id="rId44" Type="http://schemas.openxmlformats.org/officeDocument/2006/relationships/font" Target="fonts/SourceCodePro-bold.fntdata"/><Relationship Id="rId43" Type="http://schemas.openxmlformats.org/officeDocument/2006/relationships/font" Target="fonts/SourceCodePro-regular.fntdata"/><Relationship Id="rId46" Type="http://schemas.openxmlformats.org/officeDocument/2006/relationships/font" Target="fonts/SourceCodePro-boldItalic.fntdata"/><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2567d65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567d65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26a7581c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26a7581c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259705e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259705e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259705e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259705e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260488f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60488f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25aaf79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25aaf79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25aaf79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5aaf79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2567d65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2567d65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6a7581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6a7581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26a7581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26a7581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269cd70f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269cd70f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26a7581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a7581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26a7581c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26a7581c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2567d65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2567d65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25aaf791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25aaf791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257e71f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57e71f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26a7581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26a7581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26a7581c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26a7581c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26a7581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26a7581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26a7581c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26a7581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26a7581c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26a7581c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17f8f3e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17f8f3e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269cd70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269cd70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269cd70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269cd70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17f8f3e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17f8f3e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17f8f3e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17f8f3e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26a7581c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26a7581c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59705e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259705e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2567d658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2567d65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2567d65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567d65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12.xml"/><Relationship Id="rId4" Type="http://schemas.openxmlformats.org/officeDocument/2006/relationships/slide" Target="/ppt/slides/slide13.xml"/><Relationship Id="rId9" Type="http://schemas.openxmlformats.org/officeDocument/2006/relationships/slide" Target="/ppt/slides/slide17.xml"/><Relationship Id="rId5" Type="http://schemas.openxmlformats.org/officeDocument/2006/relationships/slide" Target="/ppt/slides/slide15.xml"/><Relationship Id="rId6" Type="http://schemas.openxmlformats.org/officeDocument/2006/relationships/slide" Target="/ppt/slides/slide16.xml"/><Relationship Id="rId7" Type="http://schemas.openxmlformats.org/officeDocument/2006/relationships/slide" Target="/ppt/slides/slide18.xml"/><Relationship Id="rId8" Type="http://schemas.openxmlformats.org/officeDocument/2006/relationships/slide" Target="/ppt/slides/slide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rive.google.com/open?id=1Hvn8_hK0Kbv71likKmTE_Umff3uf024Y" TargetMode="External"/><Relationship Id="rId4" Type="http://schemas.openxmlformats.org/officeDocument/2006/relationships/hyperlink" Target="https://drive.google.com/open?id=1Hvn8_hK0Kbv71likKmTE_Umff3uf024Y" TargetMode="External"/><Relationship Id="rId5" Type="http://schemas.openxmlformats.org/officeDocument/2006/relationships/image" Target="../media/image15.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5.xml"/><Relationship Id="rId5" Type="http://schemas.openxmlformats.org/officeDocument/2006/relationships/slide" Target="/ppt/slides/slide10.xml"/><Relationship Id="rId6" Type="http://schemas.openxmlformats.org/officeDocument/2006/relationships/slide" Target="/ppt/slides/slide30.xml"/><Relationship Id="rId7" Type="http://schemas.openxmlformats.org/officeDocument/2006/relationships/slide" Target="/ppt/slides/slide31.xml"/><Relationship Id="rId8" Type="http://schemas.openxmlformats.org/officeDocument/2006/relationships/slide" Target="/ppt/slides/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rive.google.com/open?id=1rONHJzO2PRznjKUerhtcJJ3CvUpaHuMJ" TargetMode="Externa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rive.google.com/open?id=1jW8pSOcOs7i4OesdyOFdnE5bnl07oxd5" TargetMode="Externa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rive.google.com/open?id=1EoiAM3kvHoW7uq64SR0aM_RcZRIlzSUp" TargetMode="Externa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colab.research.google.com/drive/1n5IRYFeT3z2kAy0tl5pMk9Bo0Oinb-gZ" TargetMode="External"/><Relationship Id="rId4" Type="http://schemas.openxmlformats.org/officeDocument/2006/relationships/hyperlink" Target="https://drive.google.com/open?id=1n5IRYFeT3z2kAy0tl5pMk9Bo0Oinb-gZ" TargetMode="External"/><Relationship Id="rId5"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rive.google.com/open?id=1zio8C1D_cymM2mNR8vdWU2i3fecJI7Rn" TargetMode="External"/><Relationship Id="rId4" Type="http://schemas.openxmlformats.org/officeDocument/2006/relationships/image" Target="../media/image16.png"/><Relationship Id="rId5" Type="http://schemas.openxmlformats.org/officeDocument/2006/relationships/hyperlink" Target="https://drive.google.com/open?id=1zio8C1D_cymM2mNR8vdWU2i3fecJI7R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ncbi.nlm.nih.gov/pmc/articles/PMC635912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open?id=1HoAvUBX5h-Ysp5tqC4ArIvf-hy4lQajW" TargetMode="External"/><Relationship Id="rId4" Type="http://schemas.openxmlformats.org/officeDocument/2006/relationships/hyperlink" Target="https://physionet.org/content/gaitpdb/1.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Parkinson%27s_disea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616000" cy="15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PREDICTIVE ANALYSIS</a:t>
            </a:r>
            <a:endParaRPr/>
          </a:p>
        </p:txBody>
      </p:sp>
      <p:sp>
        <p:nvSpPr>
          <p:cNvPr id="57" name="Google Shape;57;p13"/>
          <p:cNvSpPr txBox="1"/>
          <p:nvPr>
            <p:ph idx="1" type="subTitle"/>
          </p:nvPr>
        </p:nvSpPr>
        <p:spPr>
          <a:xfrm>
            <a:off x="311700" y="364635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PARKINSON’S DISEASE DIAGNOSIS USING GAIT VARIABLES</a:t>
            </a:r>
            <a:endParaRPr/>
          </a:p>
        </p:txBody>
      </p:sp>
      <p:sp>
        <p:nvSpPr>
          <p:cNvPr id="58" name="Google Shape;58;p13"/>
          <p:cNvSpPr txBox="1"/>
          <p:nvPr/>
        </p:nvSpPr>
        <p:spPr>
          <a:xfrm>
            <a:off x="7311100" y="2406400"/>
            <a:ext cx="1689900" cy="9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HASHINI 18PD11</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JANANI  18PD12</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VARSHA  18PD39</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5" name="Google Shape;115;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u="sng">
                <a:solidFill>
                  <a:schemeClr val="hlink"/>
                </a:solidFill>
                <a:hlinkClick action="ppaction://hlinksldjump" r:id="rId3"/>
              </a:rPr>
              <a:t>Feature extraction</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4"/>
              </a:rPr>
              <a:t>Feature selection</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5"/>
              </a:rPr>
              <a:t>Decision tree</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6"/>
              </a:rPr>
              <a:t>Random forest</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7"/>
              </a:rPr>
              <a:t>KNN classifier</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8"/>
              </a:rPr>
              <a:t>K mean clustering</a:t>
            </a:r>
            <a:endParaRPr/>
          </a:p>
          <a:p>
            <a:pPr indent="-342900" lvl="0" marL="457200" rtl="0" algn="l">
              <a:spcBef>
                <a:spcPts val="0"/>
              </a:spcBef>
              <a:spcAft>
                <a:spcPts val="0"/>
              </a:spcAft>
              <a:buSzPts val="1800"/>
              <a:buAutoNum type="arabicPeriod"/>
            </a:pPr>
            <a:r>
              <a:rPr lang="en" u="sng">
                <a:solidFill>
                  <a:schemeClr val="hlink"/>
                </a:solidFill>
                <a:hlinkClick action="ppaction://hlinksldjump" r:id="rId9"/>
              </a:rPr>
              <a:t>SVG method</a:t>
            </a:r>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rPr lang="en" sz="1100">
                <a:solidFill>
                  <a:srgbClr val="FF0000"/>
                </a:solidFill>
              </a:rPr>
              <a:t>*Hyperlinks to that particular topic is included</a:t>
            </a:r>
            <a:endParaRPr sz="1100">
              <a:solidFill>
                <a:srgbClr val="FF0000"/>
              </a:solidFill>
            </a:endParaRPr>
          </a:p>
          <a:p>
            <a:pPr indent="0" lvl="0" marL="0" rtl="0" algn="l">
              <a:spcBef>
                <a:spcPts val="1600"/>
              </a:spcBef>
              <a:spcAft>
                <a:spcPts val="0"/>
              </a:spcAft>
              <a:buNone/>
            </a:pPr>
            <a:r>
              <a:rPr lang="en" sz="1100">
                <a:solidFill>
                  <a:srgbClr val="FF0000"/>
                </a:solidFill>
              </a:rPr>
              <a:t>*kindly open the links in google colaboratory.</a:t>
            </a:r>
            <a:endParaRPr sz="1100">
              <a:solidFill>
                <a:srgbClr val="FF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3498704" y="0"/>
            <a:ext cx="5645295" cy="2571750"/>
          </a:xfrm>
          <a:prstGeom prst="rect">
            <a:avLst/>
          </a:prstGeom>
          <a:noFill/>
          <a:ln>
            <a:noFill/>
          </a:ln>
        </p:spPr>
      </p:pic>
      <p:pic>
        <p:nvPicPr>
          <p:cNvPr id="121" name="Google Shape;121;p23"/>
          <p:cNvPicPr preferRelativeResize="0"/>
          <p:nvPr/>
        </p:nvPicPr>
        <p:blipFill>
          <a:blip r:embed="rId4">
            <a:alphaModFix/>
          </a:blip>
          <a:stretch>
            <a:fillRect/>
          </a:stretch>
        </p:blipFill>
        <p:spPr>
          <a:xfrm>
            <a:off x="0" y="2484900"/>
            <a:ext cx="5139491" cy="2658600"/>
          </a:xfrm>
          <a:prstGeom prst="rect">
            <a:avLst/>
          </a:prstGeom>
          <a:noFill/>
          <a:ln>
            <a:noFill/>
          </a:ln>
        </p:spPr>
      </p:pic>
      <p:sp>
        <p:nvSpPr>
          <p:cNvPr id="122" name="Google Shape;122;p23"/>
          <p:cNvSpPr txBox="1"/>
          <p:nvPr/>
        </p:nvSpPr>
        <p:spPr>
          <a:xfrm>
            <a:off x="341550" y="421925"/>
            <a:ext cx="2963400" cy="17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vGRFs measured on left foot (blue) and right foot (red); (</a:t>
            </a:r>
            <a:r>
              <a:rPr b="1" lang="en" sz="1800">
                <a:latin typeface="Times New Roman"/>
                <a:ea typeface="Times New Roman"/>
                <a:cs typeface="Times New Roman"/>
                <a:sym typeface="Times New Roman"/>
              </a:rPr>
              <a:t>a</a:t>
            </a:r>
            <a:r>
              <a:rPr lang="en" sz="1800">
                <a:latin typeface="Times New Roman"/>
                <a:ea typeface="Times New Roman"/>
                <a:cs typeface="Times New Roman"/>
                <a:sym typeface="Times New Roman"/>
              </a:rPr>
              <a:t>) healthy subject, (</a:t>
            </a:r>
            <a:r>
              <a:rPr b="1" lang="en" sz="1800">
                <a:latin typeface="Times New Roman"/>
                <a:ea typeface="Times New Roman"/>
                <a:cs typeface="Times New Roman"/>
                <a:sym typeface="Times New Roman"/>
              </a:rPr>
              <a:t>b</a:t>
            </a:r>
            <a:r>
              <a:rPr lang="en" sz="1800">
                <a:latin typeface="Times New Roman"/>
                <a:ea typeface="Times New Roman"/>
                <a:cs typeface="Times New Roman"/>
                <a:sym typeface="Times New Roman"/>
              </a:rPr>
              <a:t>) subject with PD.</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175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28" name="Google Shape;128;p24"/>
          <p:cNvSpPr txBox="1"/>
          <p:nvPr>
            <p:ph idx="1" type="body"/>
          </p:nvPr>
        </p:nvSpPr>
        <p:spPr>
          <a:xfrm>
            <a:off x="311700" y="1219600"/>
            <a:ext cx="8520600" cy="21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In this study, the most relevant spatiotemporal features from the clinical point of view are extracted from vGRF signals. A total of nineteen features were extracted.</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000000"/>
                </a:solidFill>
                <a:highlight>
                  <a:srgbClr val="FFFFFF"/>
                </a:highlight>
                <a:latin typeface="Arial"/>
                <a:ea typeface="Arial"/>
                <a:cs typeface="Arial"/>
                <a:sym typeface="Arial"/>
              </a:rPr>
              <a:t>A few of them are Coefficients of Variations in percentage (%) of Swing Time of the left,coefficient of Variations in duration (s) of the Stride Time of the left,coefficient of Variation of the Gait Asymmetry,mean in percentage (%)of the Swing Time of the left foot ,mean of the Short Swing Time etc..</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000000"/>
              </a:solidFill>
              <a:highlight>
                <a:srgbClr val="FFFFFF"/>
              </a:highlight>
              <a:latin typeface="Arial"/>
              <a:ea typeface="Arial"/>
              <a:cs typeface="Arial"/>
              <a:sym typeface="Arial"/>
            </a:endParaRPr>
          </a:p>
        </p:txBody>
      </p:sp>
      <p:pic>
        <p:nvPicPr>
          <p:cNvPr id="129" name="Google Shape;129;p24"/>
          <p:cNvPicPr preferRelativeResize="0"/>
          <p:nvPr/>
        </p:nvPicPr>
        <p:blipFill>
          <a:blip r:embed="rId3">
            <a:alphaModFix/>
          </a:blip>
          <a:stretch>
            <a:fillRect/>
          </a:stretch>
        </p:blipFill>
        <p:spPr>
          <a:xfrm>
            <a:off x="2450850" y="3520525"/>
            <a:ext cx="4346425" cy="129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35" name="Google Shape;135;p25"/>
          <p:cNvSpPr txBox="1"/>
          <p:nvPr>
            <p:ph idx="1" type="body"/>
          </p:nvPr>
        </p:nvSpPr>
        <p:spPr>
          <a:xfrm>
            <a:off x="311700" y="1093850"/>
            <a:ext cx="8520600" cy="39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Feature selection is an important step before applying classification algorithms because it improves the overall classification performances and reduces the complexity and computation time of the algorithms. To achieve accurate classification results, using more than one feature is common. However, increasing the number of features may lead to the so-called curse of dimensionality, which results in a degraded classifier performance and increases the computation time and model complexity.</a:t>
            </a:r>
            <a:endParaRPr>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
                <a:solidFill>
                  <a:srgbClr val="000000"/>
                </a:solidFill>
                <a:highlight>
                  <a:srgbClr val="FFFFFF"/>
                </a:highlight>
                <a:latin typeface="Arial"/>
                <a:ea typeface="Arial"/>
                <a:cs typeface="Arial"/>
                <a:sym typeface="Arial"/>
              </a:rPr>
              <a:t>Feature selection can be done in three steps:</a:t>
            </a:r>
            <a:endParaRPr>
              <a:solidFill>
                <a:srgbClr val="000000"/>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AutoNum type="arabicPeriod"/>
            </a:pPr>
            <a:r>
              <a:rPr lang="en">
                <a:solidFill>
                  <a:srgbClr val="000000"/>
                </a:solidFill>
                <a:highlight>
                  <a:srgbClr val="FFFFFF"/>
                </a:highlight>
                <a:latin typeface="Arial"/>
                <a:ea typeface="Arial"/>
                <a:cs typeface="Arial"/>
                <a:sym typeface="Arial"/>
              </a:rPr>
              <a:t>Generation of a subset of features by different strategies.</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highlight>
                  <a:srgbClr val="FFFFFF"/>
                </a:highlight>
                <a:latin typeface="Arial"/>
                <a:ea typeface="Arial"/>
                <a:cs typeface="Arial"/>
                <a:sym typeface="Arial"/>
              </a:rPr>
              <a:t>Evaluation of generated subset using various evaluation models.</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highlight>
                  <a:srgbClr val="FFFFFF"/>
                </a:highlight>
                <a:latin typeface="Arial"/>
                <a:ea typeface="Arial"/>
                <a:cs typeface="Arial"/>
                <a:sym typeface="Arial"/>
              </a:rPr>
              <a:t>Halting the feature selection using specific terminating conditions.</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a:hlinkClick r:id="rId3"/>
          </p:cNvPr>
          <p:cNvSpPr txBox="1"/>
          <p:nvPr>
            <p:ph idx="1" type="body"/>
          </p:nvPr>
        </p:nvSpPr>
        <p:spPr>
          <a:xfrm>
            <a:off x="311700" y="511550"/>
            <a:ext cx="85206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Feature Selection.ipynb</a:t>
            </a:r>
            <a:endParaRPr/>
          </a:p>
          <a:p>
            <a:pPr indent="0" lvl="0" marL="0" rtl="0" algn="l">
              <a:spcBef>
                <a:spcPts val="1600"/>
              </a:spcBef>
              <a:spcAft>
                <a:spcPts val="0"/>
              </a:spcAft>
              <a:buNone/>
            </a:pPr>
            <a:r>
              <a:rPr lang="en"/>
              <a:t>We have selected 7 features from the given dataset using the Feature Selection methods.</a:t>
            </a:r>
            <a:endParaRPr/>
          </a:p>
          <a:p>
            <a:pPr indent="0" lvl="0" marL="0" rtl="0" algn="l">
              <a:spcBef>
                <a:spcPts val="1600"/>
              </a:spcBef>
              <a:spcAft>
                <a:spcPts val="1600"/>
              </a:spcAft>
              <a:buNone/>
            </a:pPr>
            <a:r>
              <a:rPr lang="en"/>
              <a:t>OUTPUT:</a:t>
            </a:r>
            <a:endParaRPr/>
          </a:p>
        </p:txBody>
      </p:sp>
      <p:pic>
        <p:nvPicPr>
          <p:cNvPr id="141" name="Google Shape;141;p26"/>
          <p:cNvPicPr preferRelativeResize="0"/>
          <p:nvPr/>
        </p:nvPicPr>
        <p:blipFill>
          <a:blip r:embed="rId5">
            <a:alphaModFix/>
          </a:blip>
          <a:stretch>
            <a:fillRect/>
          </a:stretch>
        </p:blipFill>
        <p:spPr>
          <a:xfrm>
            <a:off x="311700" y="2241750"/>
            <a:ext cx="4448500" cy="2745301"/>
          </a:xfrm>
          <a:prstGeom prst="rect">
            <a:avLst/>
          </a:prstGeom>
          <a:noFill/>
          <a:ln>
            <a:noFill/>
          </a:ln>
        </p:spPr>
      </p:pic>
      <p:pic>
        <p:nvPicPr>
          <p:cNvPr id="142" name="Google Shape;142;p26"/>
          <p:cNvPicPr preferRelativeResize="0"/>
          <p:nvPr/>
        </p:nvPicPr>
        <p:blipFill>
          <a:blip r:embed="rId6">
            <a:alphaModFix/>
          </a:blip>
          <a:stretch>
            <a:fillRect/>
          </a:stretch>
        </p:blipFill>
        <p:spPr>
          <a:xfrm>
            <a:off x="4912600" y="2095800"/>
            <a:ext cx="3828551" cy="3037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199575" y="1106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48" name="Google Shape;148;p27"/>
          <p:cNvSpPr txBox="1"/>
          <p:nvPr>
            <p:ph idx="1" type="body"/>
          </p:nvPr>
        </p:nvSpPr>
        <p:spPr>
          <a:xfrm>
            <a:off x="0" y="911650"/>
            <a:ext cx="5278800" cy="42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4251"/>
                </a:solidFill>
                <a:highlight>
                  <a:srgbClr val="FFFFFF"/>
                </a:highlight>
                <a:latin typeface="Arial"/>
                <a:ea typeface="Arial"/>
                <a:cs typeface="Arial"/>
                <a:sym typeface="Arial"/>
              </a:rPr>
              <a:t>A 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 manner calling the recursive partitioning method . This flowchart-like structure helps you in decision making. It's visualization like a flowchart diagram which easily mimics the human level thinking. That is why decision trees are easy to understand and interpret.</a:t>
            </a:r>
            <a:endParaRPr>
              <a:solidFill>
                <a:srgbClr val="3D4251"/>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3D4251"/>
              </a:solidFill>
              <a:highlight>
                <a:srgbClr val="FFFFFF"/>
              </a:highlight>
              <a:latin typeface="Arial"/>
              <a:ea typeface="Arial"/>
              <a:cs typeface="Arial"/>
              <a:sym typeface="Arial"/>
            </a:endParaRPr>
          </a:p>
        </p:txBody>
      </p:sp>
      <p:pic>
        <p:nvPicPr>
          <p:cNvPr id="149" name="Google Shape;149;p27"/>
          <p:cNvPicPr preferRelativeResize="0"/>
          <p:nvPr/>
        </p:nvPicPr>
        <p:blipFill>
          <a:blip r:embed="rId3">
            <a:alphaModFix/>
          </a:blip>
          <a:stretch>
            <a:fillRect/>
          </a:stretch>
        </p:blipFill>
        <p:spPr>
          <a:xfrm>
            <a:off x="5278925" y="654050"/>
            <a:ext cx="3865074" cy="44024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sp>
        <p:nvSpPr>
          <p:cNvPr id="155" name="Google Shape;155;p28"/>
          <p:cNvSpPr txBox="1"/>
          <p:nvPr>
            <p:ph idx="1" type="body"/>
          </p:nvPr>
        </p:nvSpPr>
        <p:spPr>
          <a:xfrm>
            <a:off x="311700" y="1228675"/>
            <a:ext cx="4896600" cy="317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D4251"/>
                </a:solidFill>
                <a:highlight>
                  <a:srgbClr val="FFFFFF"/>
                </a:highlight>
                <a:latin typeface="Arial"/>
                <a:ea typeface="Arial"/>
                <a:cs typeface="Arial"/>
                <a:sym typeface="Arial"/>
              </a:rPr>
              <a:t>Random forests is a supervised learning algorithm. It can be used both for classification and regression. It is also the most flexible and easy to use algorithm. A forest is comprised of trees. It is said that the more trees it has, the more robust a forest is. Random forests creates decision trees on randomly selected data samples, gets prediction from each tree and selects the best solution by means of voting. It also provides a pretty good indicator of the feature importance.</a:t>
            </a:r>
            <a:endParaRPr>
              <a:latin typeface="Arial"/>
              <a:ea typeface="Arial"/>
              <a:cs typeface="Arial"/>
              <a:sym typeface="Arial"/>
            </a:endParaRPr>
          </a:p>
        </p:txBody>
      </p:sp>
      <p:pic>
        <p:nvPicPr>
          <p:cNvPr id="156" name="Google Shape;156;p28"/>
          <p:cNvPicPr preferRelativeResize="0"/>
          <p:nvPr/>
        </p:nvPicPr>
        <p:blipFill>
          <a:blip r:embed="rId3">
            <a:alphaModFix/>
          </a:blip>
          <a:stretch>
            <a:fillRect/>
          </a:stretch>
        </p:blipFill>
        <p:spPr>
          <a:xfrm>
            <a:off x="5360700" y="292850"/>
            <a:ext cx="3783300" cy="457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367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machine(svm)</a:t>
            </a:r>
            <a:endParaRPr/>
          </a:p>
        </p:txBody>
      </p:sp>
      <p:sp>
        <p:nvSpPr>
          <p:cNvPr id="162" name="Google Shape;162;p29"/>
          <p:cNvSpPr txBox="1"/>
          <p:nvPr>
            <p:ph idx="1" type="body"/>
          </p:nvPr>
        </p:nvSpPr>
        <p:spPr>
          <a:xfrm>
            <a:off x="311700" y="1093850"/>
            <a:ext cx="4159200" cy="343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highlight>
                  <a:srgbClr val="FFFFFF"/>
                </a:highlight>
                <a:latin typeface="Arial"/>
                <a:ea typeface="Arial"/>
                <a:cs typeface="Arial"/>
                <a:sym typeface="Arial"/>
              </a:rPr>
              <a:t>The support vector machine is a well-known supervised machine learning model  that is used primarily for binary prediction problems. The underlying idea of this model is based on the concepts of a </a:t>
            </a:r>
            <a:r>
              <a:rPr lang="en">
                <a:solidFill>
                  <a:srgbClr val="000000"/>
                </a:solidFill>
                <a:highlight>
                  <a:srgbClr val="FFFFFF"/>
                </a:highlight>
                <a:latin typeface="Arial"/>
                <a:ea typeface="Arial"/>
                <a:cs typeface="Arial"/>
                <a:sym typeface="Arial"/>
              </a:rPr>
              <a:t>hyperplane</a:t>
            </a:r>
            <a:r>
              <a:rPr lang="en">
                <a:solidFill>
                  <a:srgbClr val="000000"/>
                </a:solidFill>
                <a:highlight>
                  <a:srgbClr val="FFFFFF"/>
                </a:highlight>
                <a:latin typeface="Arial"/>
                <a:ea typeface="Arial"/>
                <a:cs typeface="Arial"/>
                <a:sym typeface="Arial"/>
              </a:rPr>
              <a:t> and the margin. The learning process consists of finding a linear separator (also called a hyperplane) which separates the training data while maximizing the margin between the hyperplane and these training data. </a:t>
            </a:r>
            <a:endParaRPr>
              <a:latin typeface="Arial"/>
              <a:ea typeface="Arial"/>
              <a:cs typeface="Arial"/>
              <a:sym typeface="Arial"/>
            </a:endParaRPr>
          </a:p>
        </p:txBody>
      </p:sp>
      <p:pic>
        <p:nvPicPr>
          <p:cNvPr id="163" name="Google Shape;163;p29"/>
          <p:cNvPicPr preferRelativeResize="0"/>
          <p:nvPr/>
        </p:nvPicPr>
        <p:blipFill>
          <a:blip r:embed="rId3">
            <a:alphaModFix/>
          </a:blip>
          <a:stretch>
            <a:fillRect/>
          </a:stretch>
        </p:blipFill>
        <p:spPr>
          <a:xfrm>
            <a:off x="4218500" y="1228700"/>
            <a:ext cx="4849174" cy="351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Clustering</a:t>
            </a:r>
            <a:endParaRPr/>
          </a:p>
        </p:txBody>
      </p:sp>
      <p:sp>
        <p:nvSpPr>
          <p:cNvPr id="169" name="Google Shape;169;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K-nearest neighbour  is one of the simplest supervised classification approaches. It is a non-parametric supervised classification method.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In K-NN, no explicit or modelling phase occurs before the classification phase. Classification with K-NN involves two main steps: </a:t>
            </a:r>
            <a:endParaRPr>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(1) a distance calculation (usually, Euclidean distance) is made between the new sample and all training samples; </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(2) the new sample is assigned to the majority class of the nearest samples using the K nearest neighbour selection.</a:t>
            </a:r>
            <a:endParaRPr sz="18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0" y="0"/>
            <a:ext cx="5314721" cy="5143499"/>
          </a:xfrm>
          <a:prstGeom prst="rect">
            <a:avLst/>
          </a:prstGeom>
          <a:noFill/>
          <a:ln>
            <a:noFill/>
          </a:ln>
        </p:spPr>
      </p:pic>
      <p:sp>
        <p:nvSpPr>
          <p:cNvPr id="175" name="Google Shape;175;p31"/>
          <p:cNvSpPr txBox="1"/>
          <p:nvPr/>
        </p:nvSpPr>
        <p:spPr>
          <a:xfrm>
            <a:off x="5505150" y="1149375"/>
            <a:ext cx="3184500" cy="24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858"/>
                </a:solidFill>
                <a:highlight>
                  <a:srgbClr val="FFFFFF"/>
                </a:highlight>
                <a:latin typeface="Roboto"/>
                <a:ea typeface="Roboto"/>
                <a:cs typeface="Roboto"/>
                <a:sym typeface="Roboto"/>
              </a:rPr>
              <a:t>If we watch carefully, you can see that the boundary becomes smoother with increasing value of K.</a:t>
            </a:r>
            <a:endParaRPr sz="1800">
              <a:solidFill>
                <a:srgbClr val="595858"/>
              </a:solidFill>
              <a:highlight>
                <a:srgbClr val="FFFFFF"/>
              </a:highlight>
              <a:latin typeface="Roboto"/>
              <a:ea typeface="Roboto"/>
              <a:cs typeface="Roboto"/>
              <a:sym typeface="Roboto"/>
            </a:endParaRPr>
          </a:p>
          <a:p>
            <a:pPr indent="457200" lvl="0" marL="0" rtl="0" algn="l">
              <a:spcBef>
                <a:spcPts val="0"/>
              </a:spcBef>
              <a:spcAft>
                <a:spcPts val="0"/>
              </a:spcAft>
              <a:buNone/>
            </a:pPr>
            <a:r>
              <a:rPr lang="en" sz="1800">
                <a:solidFill>
                  <a:srgbClr val="595858"/>
                </a:solidFill>
                <a:highlight>
                  <a:srgbClr val="FFFFFF"/>
                </a:highlight>
                <a:latin typeface="Roboto"/>
                <a:ea typeface="Roboto"/>
                <a:cs typeface="Roboto"/>
                <a:sym typeface="Roboto"/>
              </a:rPr>
              <a:t> With K increasing to infinity it finally becomes all blue or all red depending on the total majority.  </a:t>
            </a:r>
            <a:endParaRPr sz="1800">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4" name="Google Shape;64;p14"/>
          <p:cNvSpPr txBox="1"/>
          <p:nvPr>
            <p:ph idx="1" type="body"/>
          </p:nvPr>
        </p:nvSpPr>
        <p:spPr>
          <a:xfrm>
            <a:off x="77225" y="1199350"/>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action="ppaction://hlinkshowjump?jump=nextslide"/>
              </a:rPr>
              <a:t>Stating the problem</a:t>
            </a:r>
            <a:endParaRPr/>
          </a:p>
          <a:p>
            <a:pPr indent="-342900" lvl="0" marL="457200" rtl="0" algn="l">
              <a:spcBef>
                <a:spcPts val="0"/>
              </a:spcBef>
              <a:spcAft>
                <a:spcPts val="0"/>
              </a:spcAft>
              <a:buSzPts val="1800"/>
              <a:buChar char="★"/>
            </a:pPr>
            <a:r>
              <a:rPr lang="en" u="sng">
                <a:solidFill>
                  <a:schemeClr val="hlink"/>
                </a:solidFill>
                <a:hlinkClick action="ppaction://hlinksldjump" r:id="rId3"/>
              </a:rPr>
              <a:t>Objective</a:t>
            </a:r>
            <a:endParaRPr/>
          </a:p>
          <a:p>
            <a:pPr indent="-342900" lvl="0" marL="457200" rtl="0" algn="l">
              <a:spcBef>
                <a:spcPts val="0"/>
              </a:spcBef>
              <a:spcAft>
                <a:spcPts val="0"/>
              </a:spcAft>
              <a:buSzPts val="1800"/>
              <a:buChar char="★"/>
            </a:pPr>
            <a:r>
              <a:rPr lang="en" u="sng">
                <a:solidFill>
                  <a:schemeClr val="hlink"/>
                </a:solidFill>
                <a:hlinkClick action="ppaction://hlinksldjump" r:id="rId4"/>
              </a:rPr>
              <a:t>Dataset description</a:t>
            </a:r>
            <a:endParaRPr/>
          </a:p>
          <a:p>
            <a:pPr indent="-342900" lvl="0" marL="457200" rtl="0" algn="l">
              <a:spcBef>
                <a:spcPts val="0"/>
              </a:spcBef>
              <a:spcAft>
                <a:spcPts val="0"/>
              </a:spcAft>
              <a:buSzPts val="1800"/>
              <a:buChar char="★"/>
            </a:pPr>
            <a:r>
              <a:rPr lang="en" u="sng">
                <a:solidFill>
                  <a:schemeClr val="hlink"/>
                </a:solidFill>
                <a:hlinkClick action="ppaction://hlinksldjump" r:id="rId5"/>
              </a:rPr>
              <a:t>Methodology</a:t>
            </a:r>
            <a:endParaRPr/>
          </a:p>
          <a:p>
            <a:pPr indent="-342900" lvl="0" marL="457200" rtl="0" algn="l">
              <a:spcBef>
                <a:spcPts val="0"/>
              </a:spcBef>
              <a:spcAft>
                <a:spcPts val="0"/>
              </a:spcAft>
              <a:buSzPts val="1800"/>
              <a:buChar char="★"/>
            </a:pPr>
            <a:r>
              <a:rPr lang="en" u="sng">
                <a:solidFill>
                  <a:schemeClr val="hlink"/>
                </a:solidFill>
                <a:hlinkClick action="ppaction://hlinksldjump" r:id="rId6"/>
              </a:rPr>
              <a:t>Results and discussions</a:t>
            </a:r>
            <a:endParaRPr/>
          </a:p>
          <a:p>
            <a:pPr indent="-342900" lvl="0" marL="457200" rtl="0" algn="l">
              <a:spcBef>
                <a:spcPts val="0"/>
              </a:spcBef>
              <a:spcAft>
                <a:spcPts val="0"/>
              </a:spcAft>
              <a:buSzPts val="1800"/>
              <a:buChar char="★"/>
            </a:pPr>
            <a:r>
              <a:rPr lang="en" u="sng">
                <a:solidFill>
                  <a:schemeClr val="hlink"/>
                </a:solidFill>
                <a:hlinkClick action="ppaction://hlinksldjump" r:id="rId7"/>
              </a:rPr>
              <a:t>Bibliography</a:t>
            </a:r>
            <a:r>
              <a:rPr lang="en" u="sng">
                <a:solidFill>
                  <a:schemeClr val="hlink"/>
                </a:solidFill>
                <a:hlinkClick action="ppaction://hlinksldjump" r:id="rId8"/>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181" name="Google Shape;181;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K-means is still another simple unsupervised machine learning model.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This method divides the training data into </a:t>
            </a:r>
            <a:r>
              <a:rPr i="1" lang="en">
                <a:solidFill>
                  <a:srgbClr val="000000"/>
                </a:solidFill>
                <a:highlight>
                  <a:srgbClr val="FFFFFF"/>
                </a:highlight>
                <a:latin typeface="Arial"/>
                <a:ea typeface="Arial"/>
                <a:cs typeface="Arial"/>
                <a:sym typeface="Arial"/>
              </a:rPr>
              <a:t>k</a:t>
            </a:r>
            <a:r>
              <a:rPr lang="en">
                <a:solidFill>
                  <a:srgbClr val="000000"/>
                </a:solidFill>
                <a:highlight>
                  <a:srgbClr val="FFFFFF"/>
                </a:highlight>
                <a:latin typeface="Arial"/>
                <a:ea typeface="Arial"/>
                <a:cs typeface="Arial"/>
                <a:sym typeface="Arial"/>
              </a:rPr>
              <a:t> homogeneous clusters .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objective is to minimize the total intra-cluster variance and the distortion measure as a cost function.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K-means model finds the cluster centroids iteratively and assigns the data to the various cluster centroids based on their distance (e.g., Euclidean) until convergence occurs.</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3"/>
          <p:cNvPicPr preferRelativeResize="0"/>
          <p:nvPr/>
        </p:nvPicPr>
        <p:blipFill>
          <a:blip r:embed="rId3">
            <a:alphaModFix/>
          </a:blip>
          <a:stretch>
            <a:fillRect/>
          </a:stretch>
        </p:blipFill>
        <p:spPr>
          <a:xfrm>
            <a:off x="963250" y="292850"/>
            <a:ext cx="6721851" cy="47115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&amp;  RESULTS</a:t>
            </a:r>
            <a:endParaRPr/>
          </a:p>
        </p:txBody>
      </p:sp>
      <p:sp>
        <p:nvSpPr>
          <p:cNvPr id="192" name="Google Shape;192;p34"/>
          <p:cNvSpPr txBox="1"/>
          <p:nvPr>
            <p:ph idx="1" type="body"/>
          </p:nvPr>
        </p:nvSpPr>
        <p:spPr>
          <a:xfrm>
            <a:off x="311700" y="10056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a:t>
            </a:r>
            <a:endParaRPr/>
          </a:p>
          <a:p>
            <a:pPr indent="0" lvl="0" marL="0" rtl="0" algn="l">
              <a:spcBef>
                <a:spcPts val="1600"/>
              </a:spcBef>
              <a:spcAft>
                <a:spcPts val="0"/>
              </a:spcAft>
              <a:buNone/>
            </a:pPr>
            <a:r>
              <a:rPr lang="en" u="sng">
                <a:solidFill>
                  <a:schemeClr val="hlink"/>
                </a:solidFill>
                <a:hlinkClick r:id="rId3"/>
              </a:rPr>
              <a:t>https://drive.google.com/open?id=1rONHJzO2PRznjKUerhtcJJ3CvUpaHuMJ</a:t>
            </a:r>
            <a:endParaRPr/>
          </a:p>
          <a:p>
            <a:pPr indent="0" lvl="0" marL="0" rtl="0" algn="l">
              <a:spcBef>
                <a:spcPts val="1600"/>
              </a:spcBef>
              <a:spcAft>
                <a:spcPts val="0"/>
              </a:spcAft>
              <a:buNone/>
            </a:pPr>
            <a:r>
              <a:rPr lang="en"/>
              <a:t>Output: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3" name="Google Shape;193;p34"/>
          <p:cNvPicPr preferRelativeResize="0"/>
          <p:nvPr/>
        </p:nvPicPr>
        <p:blipFill>
          <a:blip r:embed="rId4">
            <a:alphaModFix/>
          </a:blip>
          <a:stretch>
            <a:fillRect/>
          </a:stretch>
        </p:blipFill>
        <p:spPr>
          <a:xfrm>
            <a:off x="1677450" y="2446025"/>
            <a:ext cx="3048000" cy="2476500"/>
          </a:xfrm>
          <a:prstGeom prst="rect">
            <a:avLst/>
          </a:prstGeom>
          <a:noFill/>
          <a:ln>
            <a:noFill/>
          </a:ln>
        </p:spPr>
      </p:pic>
      <p:sp>
        <p:nvSpPr>
          <p:cNvPr id="194" name="Google Shape;194;p34"/>
          <p:cNvSpPr txBox="1"/>
          <p:nvPr/>
        </p:nvSpPr>
        <p:spPr>
          <a:xfrm>
            <a:off x="4966150" y="2446025"/>
            <a:ext cx="3708600" cy="22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Inference :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If the Hoehn Yahr scale rating is less than or equal to 1 then the subject may have Parkinson disease.</a:t>
            </a:r>
            <a:endParaRPr sz="1800">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idx="1" type="body"/>
          </p:nvPr>
        </p:nvSpPr>
        <p:spPr>
          <a:xfrm>
            <a:off x="311700" y="3418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 </a:t>
            </a:r>
            <a:r>
              <a:rPr lang="en" u="sng">
                <a:solidFill>
                  <a:schemeClr val="hlink"/>
                </a:solidFill>
                <a:hlinkClick r:id="rId3"/>
              </a:rPr>
              <a:t>https://drive.google.com/open?id=1jW8pSOcOs7i4OesdyOFdnE5bnl07oxd5</a:t>
            </a:r>
            <a:endParaRPr/>
          </a:p>
          <a:p>
            <a:pPr indent="0" lvl="0" marL="0" rtl="0" algn="l">
              <a:spcBef>
                <a:spcPts val="1600"/>
              </a:spcBef>
              <a:spcAft>
                <a:spcPts val="0"/>
              </a:spcAft>
              <a:buNone/>
            </a:pPr>
            <a:r>
              <a:rPr lang="en"/>
              <a:t>Output:</a:t>
            </a:r>
            <a:endParaRPr/>
          </a:p>
          <a:p>
            <a:pPr indent="0" lvl="0" marL="0" rtl="0" algn="l">
              <a:spcBef>
                <a:spcPts val="1600"/>
              </a:spcBef>
              <a:spcAft>
                <a:spcPts val="1600"/>
              </a:spcAft>
              <a:buNone/>
            </a:pPr>
            <a:r>
              <a:t/>
            </a:r>
            <a:endParaRPr/>
          </a:p>
        </p:txBody>
      </p:sp>
      <p:pic>
        <p:nvPicPr>
          <p:cNvPr id="200" name="Google Shape;200;p35"/>
          <p:cNvPicPr preferRelativeResize="0"/>
          <p:nvPr/>
        </p:nvPicPr>
        <p:blipFill>
          <a:blip r:embed="rId4">
            <a:alphaModFix/>
          </a:blip>
          <a:stretch>
            <a:fillRect/>
          </a:stretch>
        </p:blipFill>
        <p:spPr>
          <a:xfrm>
            <a:off x="1493100" y="1221525"/>
            <a:ext cx="5448300" cy="3829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6"/>
          <p:cNvSpPr txBox="1"/>
          <p:nvPr>
            <p:ph idx="1" type="body"/>
          </p:nvPr>
        </p:nvSpPr>
        <p:spPr>
          <a:xfrm>
            <a:off x="311700" y="630675"/>
            <a:ext cx="8520600" cy="14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Classifier:</a:t>
            </a:r>
            <a:endParaRPr/>
          </a:p>
          <a:p>
            <a:pPr indent="0" lvl="0" marL="0" rtl="0" algn="l">
              <a:spcBef>
                <a:spcPts val="1600"/>
              </a:spcBef>
              <a:spcAft>
                <a:spcPts val="1600"/>
              </a:spcAft>
              <a:buNone/>
            </a:pPr>
            <a:r>
              <a:rPr lang="en" u="sng">
                <a:solidFill>
                  <a:schemeClr val="hlink"/>
                </a:solidFill>
                <a:hlinkClick r:id="rId3"/>
              </a:rPr>
              <a:t>https://drive.google.com/open?id=1EoiAM3kvHoW7uq64SR0aM_RcZRIlzSUp</a:t>
            </a:r>
            <a:endParaRPr u="sng">
              <a:solidFill>
                <a:schemeClr val="accent5"/>
              </a:solidFill>
            </a:endParaRPr>
          </a:p>
        </p:txBody>
      </p:sp>
      <p:sp>
        <p:nvSpPr>
          <p:cNvPr id="206" name="Google Shape;206;p36"/>
          <p:cNvSpPr txBox="1"/>
          <p:nvPr/>
        </p:nvSpPr>
        <p:spPr>
          <a:xfrm>
            <a:off x="311700" y="2058075"/>
            <a:ext cx="22563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OUTPUT</a:t>
            </a:r>
            <a:r>
              <a:rPr lang="en" sz="1800">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p:txBody>
      </p:sp>
      <p:pic>
        <p:nvPicPr>
          <p:cNvPr id="207" name="Google Shape;207;p36"/>
          <p:cNvPicPr preferRelativeResize="0"/>
          <p:nvPr/>
        </p:nvPicPr>
        <p:blipFill>
          <a:blip r:embed="rId4">
            <a:alphaModFix/>
          </a:blip>
          <a:stretch>
            <a:fillRect/>
          </a:stretch>
        </p:blipFill>
        <p:spPr>
          <a:xfrm>
            <a:off x="2304725" y="1948075"/>
            <a:ext cx="4820626" cy="3043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idx="1" type="body"/>
          </p:nvPr>
        </p:nvSpPr>
        <p:spPr>
          <a:xfrm>
            <a:off x="100450" y="74725"/>
            <a:ext cx="8961000" cy="50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PSEUDO CODE OF KNN:-</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000000"/>
                </a:solidFill>
                <a:highlight>
                  <a:srgbClr val="FFFFFF"/>
                </a:highlight>
                <a:latin typeface="Arial"/>
                <a:ea typeface="Arial"/>
                <a:cs typeface="Arial"/>
                <a:sym typeface="Arial"/>
              </a:rPr>
              <a:t>We can implement a KNN model by following the below steps:</a:t>
            </a:r>
            <a:endParaRPr>
              <a:solidFill>
                <a:srgbClr val="000000"/>
              </a:solidFill>
              <a:highlight>
                <a:srgbClr val="FFFFFF"/>
              </a:highlight>
              <a:latin typeface="Arial"/>
              <a:ea typeface="Arial"/>
              <a:cs typeface="Arial"/>
              <a:sym typeface="Arial"/>
            </a:endParaRPr>
          </a:p>
          <a:p>
            <a:pPr indent="-342900" lvl="0" marL="457200" rtl="0" algn="l">
              <a:spcBef>
                <a:spcPts val="1600"/>
              </a:spcBef>
              <a:spcAft>
                <a:spcPts val="0"/>
              </a:spcAft>
              <a:buClr>
                <a:srgbClr val="000000"/>
              </a:buClr>
              <a:buSzPts val="1800"/>
              <a:buFont typeface="Arial"/>
              <a:buAutoNum type="arabicPeriod"/>
            </a:pPr>
            <a:r>
              <a:rPr lang="en">
                <a:solidFill>
                  <a:srgbClr val="000000"/>
                </a:solidFill>
                <a:highlight>
                  <a:srgbClr val="FFFFFF"/>
                </a:highlight>
                <a:latin typeface="Arial"/>
                <a:ea typeface="Arial"/>
                <a:cs typeface="Arial"/>
                <a:sym typeface="Arial"/>
              </a:rPr>
              <a:t>Load the data</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highlight>
                  <a:srgbClr val="FFFFFF"/>
                </a:highlight>
                <a:latin typeface="Arial"/>
                <a:ea typeface="Arial"/>
                <a:cs typeface="Arial"/>
                <a:sym typeface="Arial"/>
              </a:rPr>
              <a:t>Initialise the value of k</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highlight>
                  <a:srgbClr val="FFFFFF"/>
                </a:highlight>
                <a:latin typeface="Arial"/>
                <a:ea typeface="Arial"/>
                <a:cs typeface="Arial"/>
                <a:sym typeface="Arial"/>
              </a:rPr>
              <a:t>For getting the predicted class, iterate from 1 to total number of training data points</a:t>
            </a:r>
            <a:endParaRPr>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AutoNum type="arabicPeriod"/>
            </a:pPr>
            <a:r>
              <a:rPr lang="en" sz="1800">
                <a:solidFill>
                  <a:srgbClr val="000000"/>
                </a:solidFill>
                <a:highlight>
                  <a:srgbClr val="FFFFFF"/>
                </a:highlight>
                <a:latin typeface="Arial"/>
                <a:ea typeface="Arial"/>
                <a:cs typeface="Arial"/>
                <a:sym typeface="Arial"/>
              </a:rPr>
              <a:t>Calculate the distance between test data and each row of training data. Here we will use Euclidean distance as our distance metric since it’s the most popular method. The other metrics that can be used are Chebyshev, cosine, etc.</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AutoNum type="arabicPeriod"/>
            </a:pPr>
            <a:r>
              <a:rPr lang="en" sz="1800">
                <a:solidFill>
                  <a:srgbClr val="000000"/>
                </a:solidFill>
                <a:highlight>
                  <a:srgbClr val="FFFFFF"/>
                </a:highlight>
                <a:latin typeface="Arial"/>
                <a:ea typeface="Arial"/>
                <a:cs typeface="Arial"/>
                <a:sym typeface="Arial"/>
              </a:rPr>
              <a:t>Sort the calculated distances in ascending order based on distance values</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AutoNum type="arabicPeriod"/>
            </a:pPr>
            <a:r>
              <a:rPr lang="en" sz="1800">
                <a:solidFill>
                  <a:srgbClr val="000000"/>
                </a:solidFill>
                <a:highlight>
                  <a:srgbClr val="FFFFFF"/>
                </a:highlight>
                <a:latin typeface="Arial"/>
                <a:ea typeface="Arial"/>
                <a:cs typeface="Arial"/>
                <a:sym typeface="Arial"/>
              </a:rPr>
              <a:t>Get top k rows from the sorted array</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AutoNum type="arabicPeriod"/>
            </a:pPr>
            <a:r>
              <a:rPr lang="en" sz="1800">
                <a:solidFill>
                  <a:srgbClr val="000000"/>
                </a:solidFill>
                <a:highlight>
                  <a:srgbClr val="FFFFFF"/>
                </a:highlight>
                <a:latin typeface="Arial"/>
                <a:ea typeface="Arial"/>
                <a:cs typeface="Arial"/>
                <a:sym typeface="Arial"/>
              </a:rPr>
              <a:t>Get the most frequent class of these rows</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AutoNum type="arabicPeriod"/>
            </a:pPr>
            <a:r>
              <a:rPr lang="en" sz="1800">
                <a:solidFill>
                  <a:srgbClr val="000000"/>
                </a:solidFill>
                <a:highlight>
                  <a:srgbClr val="FFFFFF"/>
                </a:highlight>
                <a:latin typeface="Arial"/>
                <a:ea typeface="Arial"/>
                <a:cs typeface="Arial"/>
                <a:sym typeface="Arial"/>
              </a:rPr>
              <a:t>Return the predicted class</a:t>
            </a:r>
            <a:endParaRPr sz="1800">
              <a:solidFill>
                <a:srgbClr val="000000"/>
              </a:solidFill>
              <a:highlight>
                <a:srgbClr val="FFFFFF"/>
              </a:highlight>
              <a:latin typeface="Arial"/>
              <a:ea typeface="Arial"/>
              <a:cs typeface="Arial"/>
              <a:sym typeface="Arial"/>
            </a:endParaRPr>
          </a:p>
          <a:p>
            <a:pPr indent="0" lvl="0" marL="0" rtl="0" algn="l">
              <a:spcBef>
                <a:spcPts val="3200"/>
              </a:spcBef>
              <a:spcAft>
                <a:spcPts val="1600"/>
              </a:spcAft>
              <a:buNone/>
            </a:pPr>
            <a:r>
              <a:t/>
            </a:r>
            <a:endParaRPr>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a:hlinkClick r:id="rId3"/>
          </p:cNvPr>
          <p:cNvSpPr txBox="1"/>
          <p:nvPr>
            <p:ph idx="1" type="body"/>
          </p:nvPr>
        </p:nvSpPr>
        <p:spPr>
          <a:xfrm>
            <a:off x="206100" y="1587275"/>
            <a:ext cx="8731800" cy="27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8" name="Google Shape;218;p38"/>
          <p:cNvSpPr txBox="1"/>
          <p:nvPr/>
        </p:nvSpPr>
        <p:spPr>
          <a:xfrm>
            <a:off x="61150" y="80350"/>
            <a:ext cx="88404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Check out this link for the </a:t>
            </a:r>
            <a:r>
              <a:rPr lang="en">
                <a:latin typeface="Source Code Pro"/>
                <a:ea typeface="Source Code Pro"/>
                <a:cs typeface="Source Code Pro"/>
                <a:sym typeface="Source Code Pro"/>
              </a:rPr>
              <a:t>implementation</a:t>
            </a:r>
            <a:r>
              <a:rPr lang="en">
                <a:latin typeface="Source Code Pro"/>
                <a:ea typeface="Source Code Pro"/>
                <a:cs typeface="Source Code Pro"/>
                <a:sym typeface="Source Code Pro"/>
              </a:rPr>
              <a:t> of KNN clustering in Python.</a:t>
            </a:r>
            <a:endParaRPr>
              <a:latin typeface="Source Code Pro"/>
              <a:ea typeface="Source Code Pro"/>
              <a:cs typeface="Source Code Pro"/>
              <a:sym typeface="Source Code Pro"/>
            </a:endParaRPr>
          </a:p>
        </p:txBody>
      </p:sp>
      <p:sp>
        <p:nvSpPr>
          <p:cNvPr id="219" name="Google Shape;219;p38"/>
          <p:cNvSpPr txBox="1"/>
          <p:nvPr/>
        </p:nvSpPr>
        <p:spPr>
          <a:xfrm>
            <a:off x="392650" y="673150"/>
            <a:ext cx="81774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Source Code Pro"/>
                <a:ea typeface="Source Code Pro"/>
                <a:cs typeface="Source Code Pro"/>
                <a:sym typeface="Source Code Pro"/>
                <a:hlinkClick r:id="rId4"/>
              </a:rPr>
              <a:t>https://drive.google.com/open?id=1n5IRYFeT3z2kAy0tl5pMk9Bo0Oinb-gZ</a:t>
            </a:r>
            <a:endParaRPr sz="1800">
              <a:latin typeface="Source Code Pro"/>
              <a:ea typeface="Source Code Pro"/>
              <a:cs typeface="Source Code Pro"/>
              <a:sym typeface="Source Code Pro"/>
            </a:endParaRPr>
          </a:p>
        </p:txBody>
      </p:sp>
      <p:pic>
        <p:nvPicPr>
          <p:cNvPr id="220" name="Google Shape;220;p38"/>
          <p:cNvPicPr preferRelativeResize="0"/>
          <p:nvPr/>
        </p:nvPicPr>
        <p:blipFill>
          <a:blip r:embed="rId5">
            <a:alphaModFix/>
          </a:blip>
          <a:stretch>
            <a:fillRect/>
          </a:stretch>
        </p:blipFill>
        <p:spPr>
          <a:xfrm>
            <a:off x="1596700" y="2082775"/>
            <a:ext cx="6209601" cy="2648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39"/>
          <p:cNvPicPr preferRelativeResize="0"/>
          <p:nvPr/>
        </p:nvPicPr>
        <p:blipFill>
          <a:blip r:embed="rId3">
            <a:alphaModFix/>
          </a:blip>
          <a:stretch>
            <a:fillRect/>
          </a:stretch>
        </p:blipFill>
        <p:spPr>
          <a:xfrm>
            <a:off x="152400" y="152400"/>
            <a:ext cx="8839200" cy="45935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40"/>
          <p:cNvPicPr preferRelativeResize="0"/>
          <p:nvPr/>
        </p:nvPicPr>
        <p:blipFill>
          <a:blip r:embed="rId3">
            <a:alphaModFix/>
          </a:blip>
          <a:stretch>
            <a:fillRect/>
          </a:stretch>
        </p:blipFill>
        <p:spPr>
          <a:xfrm>
            <a:off x="453775" y="1266325"/>
            <a:ext cx="8378526" cy="3247415"/>
          </a:xfrm>
          <a:prstGeom prst="rect">
            <a:avLst/>
          </a:prstGeom>
          <a:noFill/>
          <a:ln>
            <a:noFill/>
          </a:ln>
        </p:spPr>
      </p:pic>
      <p:sp>
        <p:nvSpPr>
          <p:cNvPr id="231" name="Google Shape;231;p40"/>
          <p:cNvSpPr txBox="1"/>
          <p:nvPr/>
        </p:nvSpPr>
        <p:spPr>
          <a:xfrm>
            <a:off x="462100" y="419925"/>
            <a:ext cx="74841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Source Code Pro"/>
                <a:ea typeface="Source Code Pro"/>
                <a:cs typeface="Source Code Pro"/>
                <a:sym typeface="Source Code Pro"/>
              </a:rPr>
              <a:t>PSEUDO-CODE FOR K MEANS</a:t>
            </a:r>
            <a:endParaRPr sz="2400">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a:hlinkClick r:id="rId3"/>
          </p:cNvPr>
          <p:cNvSpPr txBox="1"/>
          <p:nvPr/>
        </p:nvSpPr>
        <p:spPr>
          <a:xfrm>
            <a:off x="0" y="0"/>
            <a:ext cx="91440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Check out this link for the implementation of KNN clustering in Python.</a:t>
            </a:r>
            <a:endParaRPr/>
          </a:p>
        </p:txBody>
      </p:sp>
      <p:pic>
        <p:nvPicPr>
          <p:cNvPr id="237" name="Google Shape;237;p41"/>
          <p:cNvPicPr preferRelativeResize="0"/>
          <p:nvPr/>
        </p:nvPicPr>
        <p:blipFill>
          <a:blip r:embed="rId4">
            <a:alphaModFix/>
          </a:blip>
          <a:stretch>
            <a:fillRect/>
          </a:stretch>
        </p:blipFill>
        <p:spPr>
          <a:xfrm>
            <a:off x="1568875" y="1326700"/>
            <a:ext cx="5540942" cy="3623250"/>
          </a:xfrm>
          <a:prstGeom prst="rect">
            <a:avLst/>
          </a:prstGeom>
          <a:noFill/>
          <a:ln>
            <a:noFill/>
          </a:ln>
        </p:spPr>
      </p:pic>
      <p:sp>
        <p:nvSpPr>
          <p:cNvPr id="238" name="Google Shape;238;p41"/>
          <p:cNvSpPr txBox="1"/>
          <p:nvPr/>
        </p:nvSpPr>
        <p:spPr>
          <a:xfrm>
            <a:off x="241125" y="592800"/>
            <a:ext cx="75444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Source Code Pro"/>
                <a:ea typeface="Source Code Pro"/>
                <a:cs typeface="Source Code Pro"/>
                <a:sym typeface="Source Code Pro"/>
                <a:hlinkClick r:id="rId5"/>
              </a:rPr>
              <a:t>https://drive.google.com/open?id=1zio8C1D_cymM2mNR8vdWU2i3fecJI7Rn</a:t>
            </a:r>
            <a:endParaRPr sz="1800">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168200" y="1401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0" name="Google Shape;70;p15"/>
          <p:cNvSpPr txBox="1"/>
          <p:nvPr/>
        </p:nvSpPr>
        <p:spPr>
          <a:xfrm>
            <a:off x="391625" y="1164225"/>
            <a:ext cx="8187000" cy="3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71" name="Google Shape;71;p15"/>
          <p:cNvSpPr txBox="1"/>
          <p:nvPr/>
        </p:nvSpPr>
        <p:spPr>
          <a:xfrm>
            <a:off x="308325" y="801000"/>
            <a:ext cx="8706900" cy="38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33333"/>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800">
                <a:solidFill>
                  <a:srgbClr val="333333"/>
                </a:solidFill>
                <a:highlight>
                  <a:srgbClr val="FFFFFF"/>
                </a:highlight>
              </a:rPr>
              <a:t>Parkinson’s disease (PD) is a cognitive degenerative disorder of the central nervous system that mainly affects the motor system. The earliest symptoms evidence a general deficit of coordination and an unsteady gait. Current approaches for the evaluation and assessment of gait disturbances in PD have proved to be expensive, inconvenient and ineffective in the detection of anomalous walking patterns.</a:t>
            </a:r>
            <a:r>
              <a:rPr lang="en" sz="1800">
                <a:solidFill>
                  <a:srgbClr val="333333"/>
                </a:solidFill>
                <a:highlight>
                  <a:schemeClr val="lt1"/>
                </a:highlight>
              </a:rPr>
              <a:t>In this project , we address these issues by designing  a predictive analytic model for the detection of anomalous walking patterns in the gait dynamics of elderly people by analyzing the acceleration values of their movements. The results show a training accuracy and testing accuracy of over 90% with an accuracy improvement of 4.28% in comparison with related works.</a:t>
            </a:r>
            <a:endParaRPr sz="1800"/>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rgbClr val="333333"/>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discussions</a:t>
            </a:r>
            <a:endParaRPr/>
          </a:p>
        </p:txBody>
      </p:sp>
      <p:sp>
        <p:nvSpPr>
          <p:cNvPr id="244" name="Google Shape;244;p4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highlight>
                  <a:srgbClr val="FFFFFF"/>
                </a:highlight>
                <a:latin typeface="Times New Roman"/>
                <a:ea typeface="Times New Roman"/>
                <a:cs typeface="Times New Roman"/>
                <a:sym typeface="Times New Roman"/>
              </a:rPr>
              <a:t>The classification techniques described above were implemented to classify subjects with PD. Five supervised classification techniques, namely, K-nearest neighbour (K-NN), SVM, Decision tree,and  Random Forest , as well as an unsupervised technique, the  K-means, were compared using standard evaluation metrics. The inputs to both the supervised and unsupervised approaches are the extracted and selected features from the raw data.</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250" name="Google Shape;250;p43"/>
          <p:cNvSpPr txBox="1"/>
          <p:nvPr>
            <p:ph idx="1" type="body"/>
          </p:nvPr>
        </p:nvSpPr>
        <p:spPr>
          <a:xfrm>
            <a:off x="311700" y="1037100"/>
            <a:ext cx="8520600" cy="379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G. Paragliola and A. Coronato, "Gait Anomaly Detection of Subjects With Parkinson’s Disease Using a Deep Time Series-Based Approach," in IEEE Access, vol. 6, pp. 73280-73292, 2018.</a:t>
            </a:r>
            <a:endParaRPr>
              <a:latin typeface="Merriweather"/>
              <a:ea typeface="Merriweather"/>
              <a:cs typeface="Merriweather"/>
              <a:sym typeface="Merriweather"/>
            </a:endParaRPr>
          </a:p>
          <a:p>
            <a:pPr indent="-342900" lvl="0" marL="457200" rtl="0" algn="l">
              <a:spcBef>
                <a:spcPts val="0"/>
              </a:spcBef>
              <a:spcAft>
                <a:spcPts val="0"/>
              </a:spcAft>
              <a:buClr>
                <a:srgbClr val="666666"/>
              </a:buClr>
              <a:buSzPts val="1800"/>
              <a:buFont typeface="Merriweather"/>
              <a:buAutoNum type="arabicPeriod"/>
            </a:pPr>
            <a:r>
              <a:rPr lang="en">
                <a:solidFill>
                  <a:srgbClr val="666666"/>
                </a:solidFill>
                <a:highlight>
                  <a:srgbClr val="FFFFFF"/>
                </a:highlight>
                <a:latin typeface="Merriweather"/>
                <a:ea typeface="Merriweather"/>
                <a:cs typeface="Merriweather"/>
                <a:sym typeface="Merriweather"/>
              </a:rPr>
              <a:t>Perlmutter, Joel S. “Assessment of Parkinson disease manifestations.” </a:t>
            </a:r>
            <a:r>
              <a:rPr i="1" lang="en">
                <a:solidFill>
                  <a:srgbClr val="666666"/>
                </a:solidFill>
                <a:highlight>
                  <a:srgbClr val="FFFFFF"/>
                </a:highlight>
                <a:latin typeface="Merriweather"/>
                <a:ea typeface="Merriweather"/>
                <a:cs typeface="Merriweather"/>
                <a:sym typeface="Merriweather"/>
              </a:rPr>
              <a:t>Current protocols in neuroscience</a:t>
            </a:r>
            <a:r>
              <a:rPr lang="en">
                <a:solidFill>
                  <a:srgbClr val="666666"/>
                </a:solidFill>
                <a:highlight>
                  <a:srgbClr val="FFFFFF"/>
                </a:highlight>
                <a:latin typeface="Merriweather"/>
                <a:ea typeface="Merriweather"/>
                <a:cs typeface="Merriweather"/>
                <a:sym typeface="Merriweather"/>
              </a:rPr>
              <a:t> vol. Chapter 10 (2009): Unit10.1. doi:10.1002/0471142301.ns1001s49</a:t>
            </a:r>
            <a:endParaRPr>
              <a:solidFill>
                <a:srgbClr val="666666"/>
              </a:solidFill>
              <a:highlight>
                <a:srgbClr val="FFFFFF"/>
              </a:highlight>
              <a:latin typeface="Merriweather"/>
              <a:ea typeface="Merriweather"/>
              <a:cs typeface="Merriweather"/>
              <a:sym typeface="Merriweather"/>
            </a:endParaRPr>
          </a:p>
          <a:p>
            <a:pPr indent="-342900" lvl="0" marL="457200" rtl="0" algn="l">
              <a:spcBef>
                <a:spcPts val="0"/>
              </a:spcBef>
              <a:spcAft>
                <a:spcPts val="0"/>
              </a:spcAft>
              <a:buClr>
                <a:srgbClr val="666666"/>
              </a:buClr>
              <a:buSzPts val="1800"/>
              <a:buFont typeface="Merriweather"/>
              <a:buAutoNum type="arabicPeriod"/>
            </a:pPr>
            <a:r>
              <a:rPr lang="en">
                <a:solidFill>
                  <a:srgbClr val="666666"/>
                </a:solidFill>
                <a:highlight>
                  <a:srgbClr val="FFFFFF"/>
                </a:highlight>
                <a:latin typeface="Merriweather"/>
                <a:ea typeface="Merriweather"/>
                <a:cs typeface="Merriweather"/>
                <a:sym typeface="Merriweather"/>
              </a:rPr>
              <a:t>Khoury, Nicolas et al. “Data-Driven Based Approach to Aid Parkinson's Disease Diagnosis.” </a:t>
            </a:r>
            <a:r>
              <a:rPr i="1" lang="en">
                <a:solidFill>
                  <a:srgbClr val="666666"/>
                </a:solidFill>
                <a:highlight>
                  <a:srgbClr val="FFFFFF"/>
                </a:highlight>
                <a:latin typeface="Merriweather"/>
                <a:ea typeface="Merriweather"/>
                <a:cs typeface="Merriweather"/>
                <a:sym typeface="Merriweather"/>
              </a:rPr>
              <a:t>Sensors (Basel, Switzerland)</a:t>
            </a:r>
            <a:r>
              <a:rPr lang="en">
                <a:solidFill>
                  <a:srgbClr val="666666"/>
                </a:solidFill>
                <a:highlight>
                  <a:srgbClr val="FFFFFF"/>
                </a:highlight>
                <a:latin typeface="Merriweather"/>
                <a:ea typeface="Merriweather"/>
                <a:cs typeface="Merriweather"/>
                <a:sym typeface="Merriweather"/>
              </a:rPr>
              <a:t> vol. 19,2 242. 10 Jan. 2019, doi:10.3390/s19020242 </a:t>
            </a:r>
            <a:endParaRPr>
              <a:solidFill>
                <a:srgbClr val="666666"/>
              </a:solidFill>
              <a:highlight>
                <a:srgbClr val="FFFFFF"/>
              </a:highlight>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u="sng">
                <a:solidFill>
                  <a:schemeClr val="hlink"/>
                </a:solidFill>
                <a:highlight>
                  <a:srgbClr val="FFFFFF"/>
                </a:highlight>
                <a:latin typeface="Merriweather"/>
                <a:ea typeface="Merriweather"/>
                <a:cs typeface="Merriweather"/>
                <a:sym typeface="Merriweather"/>
                <a:hlinkClick r:id="rId3"/>
              </a:rPr>
              <a:t>https://www.ncbi.nlm.nih.gov/pmc/articles/PMC6359125/</a:t>
            </a:r>
            <a:endParaRPr>
              <a:solidFill>
                <a:srgbClr val="666666"/>
              </a:solidFill>
              <a:highlight>
                <a:srgbClr val="FFFFFF"/>
              </a:highlight>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7" name="Google Shape;77;p16"/>
          <p:cNvSpPr txBox="1"/>
          <p:nvPr>
            <p:ph idx="1" type="body"/>
          </p:nvPr>
        </p:nvSpPr>
        <p:spPr>
          <a:xfrm>
            <a:off x="311700" y="1228675"/>
            <a:ext cx="4741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a:solidFill>
                  <a:srgbClr val="000000"/>
                </a:solidFill>
                <a:latin typeface="Arial"/>
                <a:ea typeface="Arial"/>
                <a:cs typeface="Arial"/>
                <a:sym typeface="Arial"/>
              </a:rPr>
              <a:t>To classify subjects into either healthy or parkinsonian classes using various classification methods such as K-NN ( K nearest neighbours) , K means , SVM (support vector machines) , random forest and decision tree algorithms .</a:t>
            </a:r>
            <a:endParaRPr>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5443450" y="718000"/>
            <a:ext cx="3516900" cy="398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84" name="Google Shape;84;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This database contains measures of gait from 93 patients with idiopathic PD (mean age: 66.3 years; 63% men), and 73 healthy controls (mean age: 66.3 years; 55% men). The database includes the vertical ground reaction force records of subjects as they walked at their usual, self-selected pace for approximately 2 minutes on level ground. Underneath each foot were 8 sensors that measure force (in Newtons) as a function of time. The output of each of these 16 sensors has been digitized and recorded at 100 samples per second, and the records also include two signals that reflect the sum of the 8 sensor outputs for each foot. </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444444"/>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endParaRPr/>
          </a:p>
        </p:txBody>
      </p:sp>
      <p:sp>
        <p:nvSpPr>
          <p:cNvPr id="90" name="Google Shape;90;p18"/>
          <p:cNvSpPr txBox="1"/>
          <p:nvPr>
            <p:ph idx="1" type="body"/>
          </p:nvPr>
        </p:nvSpPr>
        <p:spPr>
          <a:xfrm>
            <a:off x="191250" y="1842925"/>
            <a:ext cx="8520600" cy="111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https://drive.google.com/open?id=1GGQeBwTSKVQx1a-nQT81i2Q0JfEDy7PE</a:t>
            </a:r>
            <a:endParaRPr/>
          </a:p>
        </p:txBody>
      </p:sp>
      <p:sp>
        <p:nvSpPr>
          <p:cNvPr id="91" name="Google Shape;91;p18"/>
          <p:cNvSpPr txBox="1"/>
          <p:nvPr/>
        </p:nvSpPr>
        <p:spPr>
          <a:xfrm>
            <a:off x="191250" y="1312925"/>
            <a:ext cx="8640900" cy="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Below is our GAIT variable dataset,taken from </a:t>
            </a:r>
            <a:r>
              <a:rPr lang="en" sz="1100" u="sng">
                <a:solidFill>
                  <a:schemeClr val="hlink"/>
                </a:solidFill>
                <a:hlinkClick r:id="rId4"/>
              </a:rPr>
              <a:t>https://physionet.org/content/gaitpdb/1.0.0/</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152400" y="152400"/>
            <a:ext cx="4152361" cy="4838701"/>
          </a:xfrm>
          <a:prstGeom prst="rect">
            <a:avLst/>
          </a:prstGeom>
          <a:noFill/>
          <a:ln>
            <a:noFill/>
          </a:ln>
        </p:spPr>
      </p:pic>
      <p:pic>
        <p:nvPicPr>
          <p:cNvPr id="97" name="Google Shape;97;p19"/>
          <p:cNvPicPr preferRelativeResize="0"/>
          <p:nvPr/>
        </p:nvPicPr>
        <p:blipFill>
          <a:blip r:embed="rId4">
            <a:alphaModFix/>
          </a:blip>
          <a:stretch>
            <a:fillRect/>
          </a:stretch>
        </p:blipFill>
        <p:spPr>
          <a:xfrm>
            <a:off x="4457161" y="152400"/>
            <a:ext cx="4534440" cy="2561173"/>
          </a:xfrm>
          <a:prstGeom prst="rect">
            <a:avLst/>
          </a:prstGeom>
          <a:noFill/>
          <a:ln>
            <a:noFill/>
          </a:ln>
        </p:spPr>
      </p:pic>
      <p:sp>
        <p:nvSpPr>
          <p:cNvPr id="98" name="Google Shape;98;p19"/>
          <p:cNvSpPr txBox="1"/>
          <p:nvPr/>
        </p:nvSpPr>
        <p:spPr>
          <a:xfrm>
            <a:off x="4679750" y="2657350"/>
            <a:ext cx="4311900" cy="20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There are many companies that produce these sensors to measure gait variables one such is made by </a:t>
            </a:r>
            <a:r>
              <a:rPr b="1" lang="en" sz="1800"/>
              <a:t>RunScribe</a:t>
            </a:r>
            <a:r>
              <a:rPr lang="en" sz="1800"/>
              <a:t> which is an online platform which measures gait variables using sensors and keeps track of the </a:t>
            </a:r>
            <a:r>
              <a:rPr lang="en" sz="1800"/>
              <a:t>patient's</a:t>
            </a:r>
            <a:r>
              <a:rPr lang="en" sz="1800"/>
              <a:t> gait activities in </a:t>
            </a:r>
            <a:r>
              <a:rPr lang="en" sz="1800"/>
              <a:t>their</a:t>
            </a:r>
            <a:r>
              <a:rPr lang="en" sz="1800"/>
              <a:t> app , it costs around $400.</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241800" y="501875"/>
            <a:ext cx="8801100" cy="44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Arial"/>
                <a:ea typeface="Arial"/>
                <a:cs typeface="Arial"/>
                <a:sym typeface="Arial"/>
              </a:rPr>
              <a:t>The dataset includes the following attributes</a:t>
            </a:r>
            <a:endParaRPr>
              <a:solidFill>
                <a:srgbClr val="434343"/>
              </a:solidFill>
              <a:latin typeface="Arial"/>
              <a:ea typeface="Arial"/>
              <a:cs typeface="Arial"/>
              <a:sym typeface="Arial"/>
            </a:endParaRPr>
          </a:p>
          <a:p>
            <a:pPr indent="-342900" lvl="0" marL="457200" rtl="0" algn="l">
              <a:spcBef>
                <a:spcPts val="1600"/>
              </a:spcBef>
              <a:spcAft>
                <a:spcPts val="0"/>
              </a:spcAft>
              <a:buClr>
                <a:srgbClr val="434343"/>
              </a:buClr>
              <a:buSzPts val="1800"/>
              <a:buFont typeface="Arial"/>
              <a:buAutoNum type="arabicPeriod"/>
            </a:pPr>
            <a:r>
              <a:rPr lang="en">
                <a:solidFill>
                  <a:srgbClr val="FF0000"/>
                </a:solidFill>
                <a:latin typeface="Arial"/>
                <a:ea typeface="Arial"/>
                <a:cs typeface="Arial"/>
                <a:sym typeface="Arial"/>
              </a:rPr>
              <a:t>Group</a:t>
            </a:r>
            <a:r>
              <a:rPr lang="en">
                <a:solidFill>
                  <a:srgbClr val="434343"/>
                </a:solidFill>
                <a:latin typeface="Arial"/>
                <a:ea typeface="Arial"/>
                <a:cs typeface="Arial"/>
                <a:sym typeface="Arial"/>
              </a:rPr>
              <a:t> : whether the person has PD or not</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FF0000"/>
                </a:solidFill>
                <a:latin typeface="Arial"/>
                <a:ea typeface="Arial"/>
                <a:cs typeface="Arial"/>
                <a:sym typeface="Arial"/>
              </a:rPr>
              <a:t>Subject number</a:t>
            </a:r>
            <a:endParaRPr>
              <a:solidFill>
                <a:srgbClr val="FF0000"/>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FF0000"/>
                </a:solidFill>
                <a:latin typeface="Arial"/>
                <a:ea typeface="Arial"/>
                <a:cs typeface="Arial"/>
                <a:sym typeface="Arial"/>
              </a:rPr>
              <a:t>Gender</a:t>
            </a:r>
            <a:endParaRPr>
              <a:solidFill>
                <a:srgbClr val="FF0000"/>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FF0000"/>
                </a:solidFill>
                <a:latin typeface="Arial"/>
                <a:ea typeface="Arial"/>
                <a:cs typeface="Arial"/>
                <a:sym typeface="Arial"/>
              </a:rPr>
              <a:t>Age</a:t>
            </a:r>
            <a:endParaRPr>
              <a:solidFill>
                <a:srgbClr val="FF0000"/>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FF0000"/>
                </a:solidFill>
                <a:latin typeface="Arial"/>
                <a:ea typeface="Arial"/>
                <a:cs typeface="Arial"/>
                <a:sym typeface="Arial"/>
              </a:rPr>
              <a:t>Height in meters</a:t>
            </a:r>
            <a:endParaRPr>
              <a:solidFill>
                <a:srgbClr val="FF0000"/>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FF0000"/>
                </a:solidFill>
                <a:latin typeface="Arial"/>
                <a:ea typeface="Arial"/>
                <a:cs typeface="Arial"/>
                <a:sym typeface="Arial"/>
              </a:rPr>
              <a:t>Weight in kilograms</a:t>
            </a:r>
            <a:endParaRPr>
              <a:solidFill>
                <a:srgbClr val="FF0000"/>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FF0000"/>
                </a:solidFill>
                <a:latin typeface="Arial"/>
                <a:ea typeface="Arial"/>
                <a:cs typeface="Arial"/>
                <a:sym typeface="Arial"/>
              </a:rPr>
              <a:t>Hoehn-Yahr scale</a:t>
            </a:r>
            <a:r>
              <a:rPr lang="en">
                <a:solidFill>
                  <a:srgbClr val="434343"/>
                </a:solidFill>
                <a:latin typeface="Arial"/>
                <a:ea typeface="Arial"/>
                <a:cs typeface="Arial"/>
                <a:sym typeface="Arial"/>
              </a:rPr>
              <a:t> : </a:t>
            </a:r>
            <a:r>
              <a:rPr lang="en">
                <a:solidFill>
                  <a:srgbClr val="434343"/>
                </a:solidFill>
                <a:highlight>
                  <a:srgbClr val="FFFFFF"/>
                </a:highlight>
                <a:latin typeface="Arial"/>
                <a:ea typeface="Arial"/>
                <a:cs typeface="Arial"/>
                <a:sym typeface="Arial"/>
              </a:rPr>
              <a:t>commonly used system for describing how the symptoms of </a:t>
            </a:r>
            <a:r>
              <a:rPr lang="en">
                <a:solidFill>
                  <a:srgbClr val="434343"/>
                </a:solidFill>
                <a:highlight>
                  <a:srgbClr val="FFFFFF"/>
                </a:highlight>
                <a:uFill>
                  <a:noFill/>
                </a:uFill>
                <a:latin typeface="Arial"/>
                <a:ea typeface="Arial"/>
                <a:cs typeface="Arial"/>
                <a:sym typeface="Arial"/>
                <a:hlinkClick r:id="rId3"/>
              </a:rPr>
              <a:t>Parkinson's disease</a:t>
            </a:r>
            <a:r>
              <a:rPr lang="en">
                <a:solidFill>
                  <a:srgbClr val="434343"/>
                </a:solidFill>
                <a:highlight>
                  <a:srgbClr val="FFFFFF"/>
                </a:highlight>
                <a:latin typeface="Arial"/>
                <a:ea typeface="Arial"/>
                <a:cs typeface="Arial"/>
                <a:sym typeface="Arial"/>
              </a:rPr>
              <a:t> progress</a:t>
            </a:r>
            <a:endParaRPr>
              <a:solidFill>
                <a:srgbClr val="434343"/>
              </a:solidFill>
              <a:highlight>
                <a:srgbClr val="FFFFFF"/>
              </a:highlight>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FF0000"/>
                </a:solidFill>
                <a:highlight>
                  <a:srgbClr val="FFFFFF"/>
                </a:highlight>
                <a:latin typeface="Arial"/>
                <a:ea typeface="Arial"/>
                <a:cs typeface="Arial"/>
                <a:sym typeface="Arial"/>
              </a:rPr>
              <a:t>UPDRS </a:t>
            </a:r>
            <a:r>
              <a:rPr lang="en">
                <a:solidFill>
                  <a:srgbClr val="434343"/>
                </a:solidFill>
                <a:highlight>
                  <a:srgbClr val="FFFFFF"/>
                </a:highlight>
                <a:latin typeface="Arial"/>
                <a:ea typeface="Arial"/>
                <a:cs typeface="Arial"/>
                <a:sym typeface="Arial"/>
              </a:rPr>
              <a:t>: Unified Parkinson’s Disease Rating Scale to evaluate various aspects of Parkinson’s disease including non-motor and motor experiences of daily living and motor complications.</a:t>
            </a:r>
            <a:endParaRPr>
              <a:solidFill>
                <a:srgbClr val="43434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143975" y="2509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9. </a:t>
            </a:r>
            <a:r>
              <a:rPr lang="en">
                <a:solidFill>
                  <a:srgbClr val="FF0000"/>
                </a:solidFill>
                <a:latin typeface="Arial"/>
                <a:ea typeface="Arial"/>
                <a:cs typeface="Arial"/>
                <a:sym typeface="Arial"/>
              </a:rPr>
              <a:t>TUAG</a:t>
            </a:r>
            <a:r>
              <a:rPr lang="en">
                <a:latin typeface="Arial"/>
                <a:ea typeface="Arial"/>
                <a:cs typeface="Arial"/>
                <a:sym typeface="Arial"/>
              </a:rPr>
              <a:t> : time up and go is a simple measure of mobility</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10. </a:t>
            </a:r>
            <a:r>
              <a:rPr lang="en">
                <a:solidFill>
                  <a:srgbClr val="FF0000"/>
                </a:solidFill>
                <a:latin typeface="Arial"/>
                <a:ea typeface="Arial"/>
                <a:cs typeface="Arial"/>
                <a:sym typeface="Arial"/>
              </a:rPr>
              <a:t>Speed_01 (m/sec) </a:t>
            </a:r>
            <a:r>
              <a:rPr lang="en">
                <a:latin typeface="Arial"/>
                <a:ea typeface="Arial"/>
                <a:cs typeface="Arial"/>
                <a:sym typeface="Arial"/>
              </a:rPr>
              <a:t>: speed maintained to walk 1 meter</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11. </a:t>
            </a:r>
            <a:r>
              <a:rPr lang="en">
                <a:solidFill>
                  <a:srgbClr val="FF0000"/>
                </a:solidFill>
                <a:latin typeface="Arial"/>
                <a:ea typeface="Arial"/>
                <a:cs typeface="Arial"/>
                <a:sym typeface="Arial"/>
              </a:rPr>
              <a:t>Speed_10 (m/sec)</a:t>
            </a:r>
            <a:r>
              <a:rPr lang="en">
                <a:latin typeface="Arial"/>
                <a:ea typeface="Arial"/>
                <a:cs typeface="Arial"/>
                <a:sym typeface="Arial"/>
              </a:rPr>
              <a:t> : speed maintained to walk 10 meter</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pic>
        <p:nvPicPr>
          <p:cNvPr id="109" name="Google Shape;109;p21"/>
          <p:cNvPicPr preferRelativeResize="0"/>
          <p:nvPr/>
        </p:nvPicPr>
        <p:blipFill>
          <a:blip r:embed="rId3">
            <a:alphaModFix/>
          </a:blip>
          <a:stretch>
            <a:fillRect/>
          </a:stretch>
        </p:blipFill>
        <p:spPr>
          <a:xfrm>
            <a:off x="352387" y="1843075"/>
            <a:ext cx="8439223" cy="310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