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Barlow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notesSlides/notesSlide3.xml" Type="http://schemas.openxmlformats.org/officeDocument/2006/relationships/notesSlide"/><Relationship Id="rId26" Target="notesSlides/notesSlide4.xml" Type="http://schemas.openxmlformats.org/officeDocument/2006/relationships/notesSlide"/><Relationship Id="rId27" Target="notesSlides/notesSlide5.xml" Type="http://schemas.openxmlformats.org/officeDocument/2006/relationships/notesSlide"/><Relationship Id="rId28" Target="notesSlides/notesSlide6.xml" Type="http://schemas.openxmlformats.org/officeDocument/2006/relationships/notesSlide"/><Relationship Id="rId29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8.xml" Type="http://schemas.openxmlformats.org/officeDocument/2006/relationships/notesSlide"/><Relationship Id="rId31" Target="notesSlides/notesSlide9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important for overall market sentiment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 test data</a:t>
            </a:r>
          </a:p>
          <a:p>
            <a:r>
              <a:rPr lang="en-US"/>
              <a:t>short analysis:</a:t>
            </a:r>
          </a:p>
          <a:p>
            <a:r>
              <a:rPr lang="en-US"/>
              <a:t/>
            </a:r>
          </a:p>
          <a:p>
            <a:r>
              <a:rPr lang="en-US"/>
              <a:t>normalized price data</a:t>
            </a:r>
          </a:p>
          <a:p>
            <a:r>
              <a:rPr lang="en-US"/>
              <a:t/>
            </a:r>
          </a:p>
          <a:p>
            <a:r>
              <a:rPr lang="en-US"/>
              <a:t>average of all s&amp;p 500 stocks:</a:t>
            </a:r>
          </a:p>
          <a:p>
            <a:r>
              <a:rPr lang="en-US"/>
              <a:t>8.5 x since 2010</a:t>
            </a:r>
          </a:p>
          <a:p>
            <a:r>
              <a:rPr lang="en-US"/>
              <a:t/>
            </a:r>
          </a:p>
          <a:p>
            <a:r>
              <a:rPr lang="en-US"/>
              <a:t>long term investing seems to pay out</a:t>
            </a:r>
          </a:p>
          <a:p>
            <a:r>
              <a:rPr lang="en-US"/>
              <a:t/>
            </a:r>
          </a:p>
          <a:p>
            <a:r>
              <a:rPr lang="en-US"/>
              <a:t>2022: large dip because of war in ukraine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regarding volatility:</a:t>
            </a:r>
          </a:p>
          <a:p>
            <a:r>
              <a:rPr lang="en-US"/>
              <a:t/>
            </a:r>
          </a:p>
          <a:p>
            <a:r>
              <a:rPr lang="en-US"/>
              <a:t>day to day volatility</a:t>
            </a:r>
          </a:p>
          <a:p>
            <a:r>
              <a:rPr lang="en-US"/>
              <a:t>--&gt; per stock:</a:t>
            </a:r>
          </a:p>
          <a:p>
            <a:r>
              <a:rPr lang="en-US"/>
              <a:t/>
            </a:r>
          </a:p>
          <a:p>
            <a:r>
              <a:rPr lang="en-US"/>
              <a:t>price change = </a:t>
            </a:r>
          </a:p>
          <a:p>
            <a:r>
              <a:rPr lang="en-US"/>
              <a:t>percentual difference to day before</a:t>
            </a:r>
          </a:p>
          <a:p>
            <a:r>
              <a:rPr lang="en-US"/>
              <a:t/>
            </a:r>
          </a:p>
          <a:p>
            <a:r>
              <a:rPr lang="en-US"/>
              <a:t>standard deviation</a:t>
            </a:r>
          </a:p>
          <a:p>
            <a:r>
              <a:rPr lang="en-US"/>
              <a:t/>
            </a:r>
          </a:p>
          <a:p>
            <a:r>
              <a:rPr lang="en-US"/>
              <a:t>aggregated sectors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very low p-value</a:t>
            </a:r>
          </a:p>
          <a:p>
            <a:r>
              <a:rPr lang="en-US"/>
              <a:t>--&gt; we clearly reject null hypothesis</a:t>
            </a:r>
          </a:p>
          <a:p>
            <a:r>
              <a:rPr lang="en-US"/>
              <a:t/>
            </a:r>
          </a:p>
          <a:p>
            <a:r>
              <a:rPr lang="en-US"/>
              <a:t>energy has high median and overall</a:t>
            </a:r>
          </a:p>
          <a:p>
            <a:r>
              <a:rPr lang="en-US"/>
              <a:t/>
            </a:r>
          </a:p>
          <a:p>
            <a:r>
              <a:rPr lang="en-US"/>
              <a:t>on the other side:</a:t>
            </a:r>
          </a:p>
          <a:p>
            <a:r>
              <a:rPr lang="en-US"/>
              <a:t>consumer staples, utilities</a:t>
            </a:r>
          </a:p>
          <a:p>
            <a:r>
              <a:rPr lang="en-US"/>
              <a:t>--&gt; lower volatility values</a:t>
            </a:r>
          </a:p>
          <a:p>
            <a:r>
              <a:rPr lang="en-US"/>
              <a:t/>
            </a:r>
          </a:p>
          <a:p>
            <a:r>
              <a:rPr lang="en-US"/>
              <a:t>right side:</a:t>
            </a:r>
          </a:p>
          <a:p>
            <a:r>
              <a:rPr lang="en-US"/>
              <a:t>ranked from high to low volatility</a:t>
            </a:r>
          </a:p>
          <a:p>
            <a:r>
              <a:rPr lang="en-US"/>
              <a:t/>
            </a:r>
          </a:p>
          <a:p>
            <a:r>
              <a:rPr lang="en-US"/>
              <a:t>significant difference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preparation for machine learning</a:t>
            </a:r>
          </a:p>
          <a:p>
            <a:r>
              <a:rPr lang="en-US"/>
              <a:t/>
            </a:r>
          </a:p>
          <a:p>
            <a:r>
              <a:rPr lang="en-US"/>
              <a:t>used some of the original features,</a:t>
            </a:r>
          </a:p>
          <a:p>
            <a:r>
              <a:rPr lang="en-US"/>
              <a:t>added some using webscraping,</a:t>
            </a:r>
          </a:p>
          <a:p>
            <a:r>
              <a:rPr lang="en-US"/>
              <a:t>added with feature engineering</a:t>
            </a:r>
          </a:p>
          <a:p>
            <a:r>
              <a:rPr lang="en-US"/>
              <a:t/>
            </a:r>
          </a:p>
          <a:p>
            <a:r>
              <a:rPr lang="en-US"/>
              <a:t>already talk about:</a:t>
            </a:r>
          </a:p>
          <a:p>
            <a:r>
              <a:rPr lang="en-US"/>
              <a:t>norm price</a:t>
            </a:r>
          </a:p>
          <a:p>
            <a:r>
              <a:rPr lang="en-US"/>
              <a:t>price change</a:t>
            </a:r>
          </a:p>
          <a:p>
            <a:r>
              <a:rPr lang="en-US"/>
              <a:t>volatility</a:t>
            </a:r>
          </a:p>
          <a:p>
            <a:r>
              <a:rPr lang="en-US"/>
              <a:t/>
            </a:r>
          </a:p>
          <a:p>
            <a:r>
              <a:rPr lang="en-US"/>
              <a:t>added financial indicators:</a:t>
            </a:r>
          </a:p>
          <a:p>
            <a:r>
              <a:rPr lang="en-US"/>
              <a:t>moving averages</a:t>
            </a:r>
          </a:p>
          <a:p>
            <a:r>
              <a:rPr lang="en-US"/>
              <a:t>also exponential</a:t>
            </a:r>
          </a:p>
          <a:p>
            <a:r>
              <a:rPr lang="en-US"/>
              <a:t/>
            </a:r>
          </a:p>
          <a:p>
            <a:r>
              <a:rPr lang="en-US"/>
              <a:t>bollinger bands:</a:t>
            </a:r>
          </a:p>
          <a:p>
            <a:r>
              <a:rPr lang="en-US"/>
              <a:t>standard deviation x2</a:t>
            </a:r>
          </a:p>
          <a:p>
            <a:r>
              <a:rPr lang="en-US"/>
              <a:t/>
            </a:r>
          </a:p>
          <a:p>
            <a:r>
              <a:rPr lang="en-US"/>
              <a:t>RSI:</a:t>
            </a:r>
          </a:p>
          <a:p>
            <a:r>
              <a:rPr lang="en-US"/>
              <a:t>relative strength index</a:t>
            </a:r>
          </a:p>
          <a:p>
            <a:r>
              <a:rPr lang="en-US"/>
              <a:t>indicates overbought / oversold conditions</a:t>
            </a:r>
          </a:p>
          <a:p>
            <a:r>
              <a:rPr lang="en-US"/>
              <a:t>not in the same scale as price data</a:t>
            </a:r>
          </a:p>
          <a:p>
            <a:r>
              <a:rPr lang="en-US"/>
              <a:t/>
            </a:r>
          </a:p>
          <a:p>
            <a:r>
              <a:rPr lang="en-US"/>
              <a:t>MACD:</a:t>
            </a:r>
          </a:p>
          <a:p>
            <a:r>
              <a:rPr lang="en-US"/>
              <a:t>Moving Average Convergence/Divergence</a:t>
            </a:r>
          </a:p>
          <a:p>
            <a:r>
              <a:rPr lang="en-US"/>
              <a:t>another important trading indicator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example price data for one stock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start machine learning with xg boost</a:t>
            </a:r>
          </a:p>
          <a:p>
            <a:r>
              <a:rPr lang="en-US"/>
              <a:t>- works well with large datasets</a:t>
            </a:r>
          </a:p>
          <a:p>
            <a:r>
              <a:rPr lang="en-US"/>
              <a:t>- does not care about outliers too much</a:t>
            </a:r>
          </a:p>
          <a:p>
            <a:r>
              <a:rPr lang="en-US"/>
              <a:t>- already know some of the parameters from previous experience</a:t>
            </a:r>
          </a:p>
          <a:p>
            <a:r>
              <a:rPr lang="en-US"/>
              <a:t/>
            </a:r>
          </a:p>
          <a:p>
            <a:r>
              <a:rPr lang="en-US"/>
              <a:t>lagged features:</a:t>
            </a:r>
          </a:p>
          <a:p>
            <a:r>
              <a:rPr lang="en-US"/>
              <a:t>technical indicators</a:t>
            </a:r>
          </a:p>
          <a:p>
            <a:r>
              <a:rPr lang="en-US"/>
              <a:t>--&gt; shifted for 1, 2, ... days</a:t>
            </a:r>
          </a:p>
          <a:p>
            <a:r>
              <a:rPr lang="en-US"/>
              <a:t/>
            </a:r>
          </a:p>
          <a:p>
            <a:r>
              <a:rPr lang="en-US"/>
              <a:t>metrics: profit on virtual portfolio: invested in 10 top predicted profit stocks</a:t>
            </a:r>
          </a:p>
          <a:p>
            <a:r>
              <a:rPr lang="en-US"/>
              <a:t/>
            </a:r>
          </a:p>
          <a:p>
            <a:r>
              <a:rPr lang="en-US"/>
              <a:t>non tuned model</a:t>
            </a:r>
          </a:p>
          <a:p>
            <a:r>
              <a:rPr lang="en-US"/>
              <a:t>already good numbers</a:t>
            </a:r>
          </a:p>
          <a:p>
            <a:r>
              <a:rPr lang="en-US"/>
              <a:t/>
            </a:r>
          </a:p>
          <a:p>
            <a:r>
              <a:rPr lang="en-US"/>
              <a:t>want to make use of the categorical features</a:t>
            </a:r>
          </a:p>
          <a:p>
            <a:r>
              <a:rPr lang="en-US"/>
              <a:t/>
            </a:r>
          </a:p>
          <a:p>
            <a:r>
              <a:rPr lang="en-US"/>
              <a:t>categoricals:</a:t>
            </a:r>
          </a:p>
          <a:p>
            <a:r>
              <a:rPr lang="en-US"/>
              <a:t>0ne-hot encoding: over 600 new features</a:t>
            </a:r>
          </a:p>
          <a:p>
            <a:r>
              <a:rPr lang="en-US"/>
              <a:t>--&gt; way too much</a:t>
            </a:r>
          </a:p>
          <a:p>
            <a:r>
              <a:rPr lang="en-US"/>
              <a:t>integer encoding: implies an order but there is no order</a:t>
            </a:r>
          </a:p>
          <a:p>
            <a:r>
              <a:rPr lang="en-US"/>
              <a:t/>
            </a:r>
          </a:p>
          <a:p>
            <a:r>
              <a:rPr lang="en-US"/>
              <a:t>researched opportunities</a:t>
            </a:r>
          </a:p>
          <a:p>
            <a:r>
              <a:rPr lang="en-US"/>
              <a:t>neural networks are great with this kind of categorical data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tensor flow:</a:t>
            </a:r>
          </a:p>
          <a:p>
            <a:r>
              <a:rPr lang="en-US"/>
              <a:t>deep learning framework</a:t>
            </a:r>
          </a:p>
          <a:p>
            <a:r>
              <a:rPr lang="en-US"/>
              <a:t/>
            </a:r>
          </a:p>
          <a:p>
            <a:r>
              <a:rPr lang="en-US"/>
              <a:t>logic behind deep learning model: different layers:</a:t>
            </a:r>
          </a:p>
          <a:p>
            <a:r>
              <a:rPr lang="en-US"/>
              <a:t>- input layer: every categorical feature needs own layer</a:t>
            </a:r>
          </a:p>
          <a:p>
            <a:r>
              <a:rPr lang="en-US"/>
              <a:t>embedding + flatten</a:t>
            </a:r>
          </a:p>
          <a:p>
            <a:r>
              <a:rPr lang="en-US"/>
              <a:t/>
            </a:r>
          </a:p>
          <a:p>
            <a:r>
              <a:rPr lang="en-US"/>
              <a:t>- hidden layers: where the magic happens</a:t>
            </a:r>
          </a:p>
          <a:p>
            <a:r>
              <a:rPr lang="en-US"/>
              <a:t>dense layers (basic building blocks), lstm (long short term memory) for time series predictions</a:t>
            </a:r>
          </a:p>
          <a:p>
            <a:r>
              <a:rPr lang="en-US"/>
              <a:t/>
            </a:r>
          </a:p>
          <a:p>
            <a:r>
              <a:rPr lang="en-US"/>
              <a:t>- output layer for predictions</a:t>
            </a:r>
          </a:p>
          <a:p>
            <a:r>
              <a:rPr lang="en-US"/>
              <a:t/>
            </a:r>
          </a:p>
          <a:p>
            <a:r>
              <a:rPr lang="en-US"/>
              <a:t>adam:</a:t>
            </a:r>
          </a:p>
          <a:p>
            <a:r>
              <a:rPr lang="en-US"/>
              <a:t>optimizer</a:t>
            </a:r>
          </a:p>
          <a:p>
            <a:r>
              <a:rPr lang="en-US"/>
              <a:t>Adaptive Moment Estimation</a:t>
            </a:r>
          </a:p>
          <a:p>
            <a:r>
              <a:rPr lang="en-US"/>
              <a:t>efficiently adjusts the weights while training, </a:t>
            </a:r>
          </a:p>
          <a:p>
            <a:r>
              <a:rPr lang="en-US"/>
              <a:t/>
            </a:r>
          </a:p>
          <a:p>
            <a:r>
              <a:rPr lang="en-US"/>
              <a:t>not include in further steps of project, focus on xg boost 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keras</a:t>
            </a:r>
          </a:p>
          <a:p>
            <a:r>
              <a:rPr lang="en-US"/>
              <a:t>not sure if it works entirely as it should</a:t>
            </a:r>
          </a:p>
          <a:p>
            <a:r>
              <a:rPr lang="en-US"/>
              <a:t>--&gt; potential</a:t>
            </a:r>
          </a:p>
          <a:p>
            <a:r>
              <a:rPr lang="en-US"/>
              <a:t/>
            </a:r>
          </a:p>
          <a:p>
            <a:r>
              <a:rPr lang="en-US"/>
              <a:t>second risk profile</a:t>
            </a:r>
          </a:p>
          <a:p>
            <a:r>
              <a:rPr lang="en-US"/>
              <a:t>top predicted profits</a:t>
            </a:r>
          </a:p>
          <a:p>
            <a:r>
              <a:rPr lang="en-US"/>
              <a:t>prefer more steady growth, a bit safer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742329"/>
          </a:xfrm>
          <a:custGeom>
            <a:avLst/>
            <a:gdLst/>
            <a:ahLst/>
            <a:cxnLst/>
            <a:rect r="r" b="b" t="t" l="l"/>
            <a:pathLst>
              <a:path h="10742329" w="18288000">
                <a:moveTo>
                  <a:pt x="0" y="0"/>
                </a:moveTo>
                <a:lnTo>
                  <a:pt x="18288000" y="0"/>
                </a:lnTo>
                <a:lnTo>
                  <a:pt x="18288000" y="10742329"/>
                </a:lnTo>
                <a:lnTo>
                  <a:pt x="0" y="10742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-4592" r="0" b="-883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9236" y="577192"/>
            <a:ext cx="16640064" cy="3086100"/>
            <a:chOff x="0" y="0"/>
            <a:chExt cx="4382568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82568" cy="812800"/>
            </a:xfrm>
            <a:custGeom>
              <a:avLst/>
              <a:gdLst/>
              <a:ahLst/>
              <a:cxnLst/>
              <a:rect r="r" b="b" t="t" l="l"/>
              <a:pathLst>
                <a:path h="812800" w="4382568">
                  <a:moveTo>
                    <a:pt x="23728" y="0"/>
                  </a:moveTo>
                  <a:lnTo>
                    <a:pt x="4358840" y="0"/>
                  </a:lnTo>
                  <a:cubicBezTo>
                    <a:pt x="4365133" y="0"/>
                    <a:pt x="4371168" y="2500"/>
                    <a:pt x="4375618" y="6950"/>
                  </a:cubicBezTo>
                  <a:cubicBezTo>
                    <a:pt x="4380068" y="11400"/>
                    <a:pt x="4382568" y="17435"/>
                    <a:pt x="4382568" y="23728"/>
                  </a:cubicBezTo>
                  <a:lnTo>
                    <a:pt x="4382568" y="789072"/>
                  </a:lnTo>
                  <a:cubicBezTo>
                    <a:pt x="4382568" y="802177"/>
                    <a:pt x="4371945" y="812800"/>
                    <a:pt x="4358840" y="812800"/>
                  </a:cubicBezTo>
                  <a:lnTo>
                    <a:pt x="23728" y="812800"/>
                  </a:lnTo>
                  <a:cubicBezTo>
                    <a:pt x="10623" y="812800"/>
                    <a:pt x="0" y="802177"/>
                    <a:pt x="0" y="789072"/>
                  </a:cubicBezTo>
                  <a:lnTo>
                    <a:pt x="0" y="23728"/>
                  </a:lnTo>
                  <a:cubicBezTo>
                    <a:pt x="0" y="10623"/>
                    <a:pt x="10623" y="0"/>
                    <a:pt x="23728" y="0"/>
                  </a:cubicBezTo>
                  <a:close/>
                </a:path>
              </a:pathLst>
            </a:custGeom>
            <a:solidFill>
              <a:srgbClr val="000000">
                <a:alpha val="5294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8256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275433" y="857250"/>
            <a:ext cx="1373713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Playing against S&amp;P 500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63751" y="2576352"/>
            <a:ext cx="113604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 about investing in Stocks of the S&amp;P 500 Index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9390123"/>
            <a:ext cx="57748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Mid-Project by Jan Gfeller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77390" y="45958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Streamlit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92638" y="5830326"/>
            <a:ext cx="3109586" cy="3109586"/>
          </a:xfrm>
          <a:custGeom>
            <a:avLst/>
            <a:gdLst/>
            <a:ahLst/>
            <a:cxnLst/>
            <a:rect r="r" b="b" t="t" l="l"/>
            <a:pathLst>
              <a:path h="3109586" w="3109586">
                <a:moveTo>
                  <a:pt x="0" y="0"/>
                </a:moveTo>
                <a:lnTo>
                  <a:pt x="3109587" y="0"/>
                </a:lnTo>
                <a:lnTo>
                  <a:pt x="3109587" y="3109587"/>
                </a:lnTo>
                <a:lnTo>
                  <a:pt x="0" y="3109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89250" y="719496"/>
            <a:ext cx="3553691" cy="4114800"/>
          </a:xfrm>
          <a:custGeom>
            <a:avLst/>
            <a:gdLst/>
            <a:ahLst/>
            <a:cxnLst/>
            <a:rect r="r" b="b" t="t" l="l"/>
            <a:pathLst>
              <a:path h="4114800" w="3553691">
                <a:moveTo>
                  <a:pt x="0" y="0"/>
                </a:moveTo>
                <a:lnTo>
                  <a:pt x="3553691" y="0"/>
                </a:lnTo>
                <a:lnTo>
                  <a:pt x="35536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0938" y="4810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To do: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1241" y="4028972"/>
            <a:ext cx="398904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XG Boost: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Refine, Grid Search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86678" y="5599962"/>
            <a:ext cx="234731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Keras: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Fix, Refine,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LSTM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1440" y="7656727"/>
            <a:ext cx="488915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Streamlit: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second Risk profile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896016" y="1853289"/>
            <a:ext cx="53286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Restructure, Clean Up,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34760" y="4495278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029" y="1576388"/>
            <a:ext cx="9900271" cy="8229600"/>
          </a:xfrm>
          <a:custGeom>
            <a:avLst/>
            <a:gdLst/>
            <a:ahLst/>
            <a:cxnLst/>
            <a:rect r="r" b="b" t="t" l="l"/>
            <a:pathLst>
              <a:path h="8229600" w="9900271">
                <a:moveTo>
                  <a:pt x="0" y="0"/>
                </a:moveTo>
                <a:lnTo>
                  <a:pt x="9900271" y="0"/>
                </a:lnTo>
                <a:lnTo>
                  <a:pt x="990027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0938" y="4810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66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55864" y="1874745"/>
            <a:ext cx="10335985" cy="6537510"/>
          </a:xfrm>
          <a:custGeom>
            <a:avLst/>
            <a:gdLst/>
            <a:ahLst/>
            <a:cxnLst/>
            <a:rect r="r" b="b" t="t" l="l"/>
            <a:pathLst>
              <a:path h="6537510" w="10335985">
                <a:moveTo>
                  <a:pt x="0" y="0"/>
                </a:moveTo>
                <a:lnTo>
                  <a:pt x="10335984" y="0"/>
                </a:lnTo>
                <a:lnTo>
                  <a:pt x="10335984" y="6537510"/>
                </a:lnTo>
                <a:lnTo>
                  <a:pt x="0" y="6537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5323" y="318536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About S&amp;P 500 Index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5323" y="3177121"/>
            <a:ext cx="613499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 Sectors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126 Subsectors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500 of largest U.S. companies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Index for overall market</a:t>
            </a:r>
          </a:p>
        </p:txBody>
      </p:sp>
      <p:sp>
        <p:nvSpPr>
          <p:cNvPr name="AutoShape 8" id="8"/>
          <p:cNvSpPr/>
          <p:nvPr/>
        </p:nvSpPr>
        <p:spPr>
          <a:xfrm>
            <a:off x="455323" y="1432961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66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69684" y="2315619"/>
            <a:ext cx="6570369" cy="5369204"/>
          </a:xfrm>
          <a:custGeom>
            <a:avLst/>
            <a:gdLst/>
            <a:ahLst/>
            <a:cxnLst/>
            <a:rect r="r" b="b" t="t" l="l"/>
            <a:pathLst>
              <a:path h="5369204" w="6570369">
                <a:moveTo>
                  <a:pt x="0" y="0"/>
                </a:moveTo>
                <a:lnTo>
                  <a:pt x="6570369" y="0"/>
                </a:lnTo>
                <a:lnTo>
                  <a:pt x="6570369" y="5369204"/>
                </a:lnTo>
                <a:lnTo>
                  <a:pt x="0" y="5369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96792" y="481012"/>
            <a:ext cx="1069441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Exploratory Data Analysis</a:t>
            </a:r>
          </a:p>
        </p:txBody>
      </p:sp>
      <p:sp>
        <p:nvSpPr>
          <p:cNvPr name="AutoShape 7" id="7"/>
          <p:cNvSpPr/>
          <p:nvPr/>
        </p:nvSpPr>
        <p:spPr>
          <a:xfrm>
            <a:off x="3587449" y="1703311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556813" y="3579034"/>
            <a:ext cx="521077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Statistics: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 Mio. rows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Starting 1960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Entry per day/Stock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66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08517" y="2086304"/>
            <a:ext cx="7422365" cy="5675926"/>
          </a:xfrm>
          <a:custGeom>
            <a:avLst/>
            <a:gdLst/>
            <a:ahLst/>
            <a:cxnLst/>
            <a:rect r="r" b="b" t="t" l="l"/>
            <a:pathLst>
              <a:path h="5675926" w="7422365">
                <a:moveTo>
                  <a:pt x="0" y="0"/>
                </a:moveTo>
                <a:lnTo>
                  <a:pt x="7422365" y="0"/>
                </a:lnTo>
                <a:lnTo>
                  <a:pt x="7422365" y="5675927"/>
                </a:lnTo>
                <a:lnTo>
                  <a:pt x="0" y="5675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96792" y="481012"/>
            <a:ext cx="1069441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Inferential Statistics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367342"/>
            <a:ext cx="7011888" cy="231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 Hypothesis: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difference in volatility over different sectors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Alternative Hypothesis: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is a difference in volatility visible</a:t>
            </a:r>
          </a:p>
        </p:txBody>
      </p:sp>
      <p:sp>
        <p:nvSpPr>
          <p:cNvPr name="AutoShape 8" id="8"/>
          <p:cNvSpPr/>
          <p:nvPr/>
        </p:nvSpPr>
        <p:spPr>
          <a:xfrm>
            <a:off x="3587449" y="1595437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66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5947" y="1992878"/>
            <a:ext cx="9357696" cy="5252007"/>
          </a:xfrm>
          <a:custGeom>
            <a:avLst/>
            <a:gdLst/>
            <a:ahLst/>
            <a:cxnLst/>
            <a:rect r="r" b="b" t="t" l="l"/>
            <a:pathLst>
              <a:path h="5252007" w="9357696">
                <a:moveTo>
                  <a:pt x="0" y="0"/>
                </a:moveTo>
                <a:lnTo>
                  <a:pt x="9357696" y="0"/>
                </a:lnTo>
                <a:lnTo>
                  <a:pt x="9357696" y="5252007"/>
                </a:lnTo>
                <a:lnTo>
                  <a:pt x="0" y="5252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587449" y="1783328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309071" y="5202986"/>
            <a:ext cx="7083518" cy="4055314"/>
          </a:xfrm>
          <a:custGeom>
            <a:avLst/>
            <a:gdLst/>
            <a:ahLst/>
            <a:cxnLst/>
            <a:rect r="r" b="b" t="t" l="l"/>
            <a:pathLst>
              <a:path h="4055314" w="7083518">
                <a:moveTo>
                  <a:pt x="0" y="0"/>
                </a:moveTo>
                <a:lnTo>
                  <a:pt x="7083519" y="0"/>
                </a:lnTo>
                <a:lnTo>
                  <a:pt x="7083519" y="4055314"/>
                </a:lnTo>
                <a:lnTo>
                  <a:pt x="0" y="4055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3401082" y="3090535"/>
            <a:ext cx="1265642" cy="598304"/>
          </a:xfrm>
          <a:custGeom>
            <a:avLst/>
            <a:gdLst/>
            <a:ahLst/>
            <a:cxnLst/>
            <a:rect r="r" b="b" t="t" l="l"/>
            <a:pathLst>
              <a:path h="598304" w="1265642">
                <a:moveTo>
                  <a:pt x="0" y="0"/>
                </a:moveTo>
                <a:lnTo>
                  <a:pt x="1265643" y="0"/>
                </a:lnTo>
                <a:lnTo>
                  <a:pt x="1265643" y="598303"/>
                </a:lnTo>
                <a:lnTo>
                  <a:pt x="0" y="5983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96792" y="481012"/>
            <a:ext cx="1069441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Inferential Statistics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73521" y="3927258"/>
            <a:ext cx="61190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p-Value = 1.4 * e-22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11545" y="2064241"/>
            <a:ext cx="341099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one-way ANOVA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80938" y="432214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Feature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4798" y="1666579"/>
            <a:ext cx="4408054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Original Columns: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Company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(open, 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close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high, low)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Volume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Dividends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Stock Splits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93965" y="1666579"/>
            <a:ext cx="305893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Web Scraping: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Marketcap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Sector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Subsector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93377" y="1789062"/>
            <a:ext cx="5015159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Engineering: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Norm Price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Price Change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Volatility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Averages (MA &amp; EMA)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Bollinger Bands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RSI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MACD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94472" y="4375649"/>
            <a:ext cx="8598905" cy="5675278"/>
          </a:xfrm>
          <a:custGeom>
            <a:avLst/>
            <a:gdLst/>
            <a:ahLst/>
            <a:cxnLst/>
            <a:rect r="r" b="b" t="t" l="l"/>
            <a:pathLst>
              <a:path h="5675278" w="8598905">
                <a:moveTo>
                  <a:pt x="0" y="0"/>
                </a:moveTo>
                <a:lnTo>
                  <a:pt x="8598905" y="0"/>
                </a:lnTo>
                <a:lnTo>
                  <a:pt x="8598905" y="5675277"/>
                </a:lnTo>
                <a:lnTo>
                  <a:pt x="0" y="5675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21864" y="236074"/>
            <a:ext cx="1188907" cy="1487656"/>
          </a:xfrm>
          <a:custGeom>
            <a:avLst/>
            <a:gdLst/>
            <a:ahLst/>
            <a:cxnLst/>
            <a:rect r="r" b="b" t="t" l="l"/>
            <a:pathLst>
              <a:path h="1487656" w="1188907">
                <a:moveTo>
                  <a:pt x="0" y="0"/>
                </a:moveTo>
                <a:lnTo>
                  <a:pt x="1188907" y="0"/>
                </a:lnTo>
                <a:lnTo>
                  <a:pt x="1188907" y="1487655"/>
                </a:lnTo>
                <a:lnTo>
                  <a:pt x="0" y="1487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0938" y="432214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Feature Engineering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4798" y="1666579"/>
            <a:ext cx="4408054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Original Columns: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Company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(open, 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close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high, low)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Volume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Dividends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Stock Splits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93965" y="1666579"/>
            <a:ext cx="305893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Web Scraping: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Marketcap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Sector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Subsector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93377" y="1789062"/>
            <a:ext cx="5015159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Engineering: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Norm Price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Price Change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Volatility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Averages (MA 20 &amp; 60)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Bollinger Bands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RSI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MACD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83891" y="3811254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1" y="0"/>
                </a:lnTo>
                <a:lnTo>
                  <a:pt x="40699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80938" y="4810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84282E"/>
                </a:solidFill>
                <a:latin typeface="Barlow Bold"/>
                <a:ea typeface="Barlow Bold"/>
                <a:cs typeface="Barlow Bold"/>
                <a:sym typeface="Barlow Bold"/>
              </a:rPr>
              <a:t>XG Boost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3788" y="4645009"/>
            <a:ext cx="436870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Preprocessing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lagged features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drop categoricals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default settings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03729" y="8297067"/>
            <a:ext cx="406991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Test: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2022 - 2024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03729" y="2298095"/>
            <a:ext cx="406991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Training Data: 1960 - 2021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82053" y="4645009"/>
            <a:ext cx="556245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Metrics: Profit on Portfolio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2022: -25%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2023: +53%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2024: +36%</a:t>
            </a:r>
          </a:p>
        </p:txBody>
      </p:sp>
      <p:sp>
        <p:nvSpPr>
          <p:cNvPr name="AutoShape 11" id="11"/>
          <p:cNvSpPr/>
          <p:nvPr/>
        </p:nvSpPr>
        <p:spPr>
          <a:xfrm>
            <a:off x="3566879" y="1907570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66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65923" y="588627"/>
            <a:ext cx="3918658" cy="1451355"/>
          </a:xfrm>
          <a:custGeom>
            <a:avLst/>
            <a:gdLst/>
            <a:ahLst/>
            <a:cxnLst/>
            <a:rect r="r" b="b" t="t" l="l"/>
            <a:pathLst>
              <a:path h="1451355" w="3918658">
                <a:moveTo>
                  <a:pt x="0" y="0"/>
                </a:moveTo>
                <a:lnTo>
                  <a:pt x="3918658" y="0"/>
                </a:lnTo>
                <a:lnTo>
                  <a:pt x="3918658" y="1451355"/>
                </a:lnTo>
                <a:lnTo>
                  <a:pt x="0" y="1451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587449" y="2529573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10800000">
            <a:off x="1028700" y="3482073"/>
            <a:ext cx="3663863" cy="4744233"/>
          </a:xfrm>
          <a:custGeom>
            <a:avLst/>
            <a:gdLst/>
            <a:ahLst/>
            <a:cxnLst/>
            <a:rect r="r" b="b" t="t" l="l"/>
            <a:pathLst>
              <a:path h="4744233" w="3663863">
                <a:moveTo>
                  <a:pt x="0" y="0"/>
                </a:moveTo>
                <a:lnTo>
                  <a:pt x="3663863" y="0"/>
                </a:lnTo>
                <a:lnTo>
                  <a:pt x="3663863" y="4744233"/>
                </a:lnTo>
                <a:lnTo>
                  <a:pt x="0" y="4744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94" t="-7711" r="-31407" b="-1827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80938" y="4810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Keras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84939" y="2712333"/>
            <a:ext cx="613231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b="true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level Python library </a:t>
            </a:r>
          </a:p>
          <a:p>
            <a:pPr algn="ctr">
              <a:lnSpc>
                <a:spcPts val="5319"/>
              </a:lnSpc>
            </a:pPr>
            <a:r>
              <a:rPr lang="en-US" b="true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on top of Tensorflow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15030" y="5663404"/>
            <a:ext cx="1065415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Components: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Embedding, Flatten: used for Input Categoricals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Dense: Basic Building Block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Optimizer: Adam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DAGZe1qqJpk</dc:identifier>
  <dcterms:modified xsi:type="dcterms:W3CDTF">2011-08-01T06:04:30Z</dcterms:modified>
  <cp:revision>1</cp:revision>
  <dc:title>Investing in S&amp;P 500 Stocks</dc:title>
</cp:coreProperties>
</file>