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3" r:id="rId3"/>
    <p:sldId id="257" r:id="rId4"/>
    <p:sldId id="258" r:id="rId5"/>
    <p:sldId id="259" r:id="rId6"/>
    <p:sldId id="262" r:id="rId7"/>
    <p:sldId id="261" r:id="rId8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58"/>
    <a:srgbClr val="358A4B"/>
    <a:srgbClr val="F7E5A7"/>
    <a:srgbClr val="C5F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38B08-C4DB-449B-A406-FF7CAEA9B616}" v="1" dt="2025-09-16T08:24:3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030" autoAdjust="0"/>
  </p:normalViewPr>
  <p:slideViewPr>
    <p:cSldViewPr snapToGrid="0">
      <p:cViewPr varScale="1">
        <p:scale>
          <a:sx n="105" d="100"/>
          <a:sy n="105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군 임" userId="b0ca47fc2879dc50" providerId="LiveId" clId="{A511F11D-F034-4DDB-B15F-C686BCB8A2B3}"/>
    <pc:docChg chg="custSel modSld">
      <pc:chgData name="장군 임" userId="b0ca47fc2879dc50" providerId="LiveId" clId="{A511F11D-F034-4DDB-B15F-C686BCB8A2B3}" dt="2025-08-29T05:54:20.591" v="9" actId="14100"/>
      <pc:docMkLst>
        <pc:docMk/>
      </pc:docMkLst>
      <pc:sldChg chg="addSp delSp modSp mod">
        <pc:chgData name="장군 임" userId="b0ca47fc2879dc50" providerId="LiveId" clId="{A511F11D-F034-4DDB-B15F-C686BCB8A2B3}" dt="2025-08-29T05:54:20.591" v="9" actId="14100"/>
        <pc:sldMkLst>
          <pc:docMk/>
          <pc:sldMk cId="3844505374" sldId="262"/>
        </pc:sldMkLst>
        <pc:picChg chg="add mod">
          <ac:chgData name="장군 임" userId="b0ca47fc2879dc50" providerId="LiveId" clId="{A511F11D-F034-4DDB-B15F-C686BCB8A2B3}" dt="2025-08-29T05:54:20.591" v="9" actId="14100"/>
          <ac:picMkLst>
            <pc:docMk/>
            <pc:sldMk cId="3844505374" sldId="262"/>
            <ac:picMk id="15" creationId="{0096C6A2-109D-0344-3793-C53D482645FC}"/>
          </ac:picMkLst>
        </pc:picChg>
      </pc:sldChg>
    </pc:docChg>
  </pc:docChgLst>
  <pc:docChgLst>
    <pc:chgData name="장군 임" userId="b0ca47fc2879dc50" providerId="LiveId" clId="{257D36AA-1FB2-4F98-B273-6CC98951C4FF}"/>
    <pc:docChg chg="modNotesMaster">
      <pc:chgData name="장군 임" userId="b0ca47fc2879dc50" providerId="LiveId" clId="{257D36AA-1FB2-4F98-B273-6CC98951C4FF}" dt="2025-09-16T08:24:30.360" v="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6C3211-23B1-4DD8-86C8-9471884AE1D5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A173AB3-6A21-411D-A23E-D76637595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3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224" userDrawn="1">
          <p15:clr>
            <a:srgbClr val="F26B43"/>
          </p15:clr>
        </p15:guide>
        <p15:guide id="2" pos="223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73AB3-6A21-411D-A23E-D76637595C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1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73AB3-6A21-411D-A23E-D76637595C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73AB3-6A21-411D-A23E-D76637595C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1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F0227-ACC5-8338-A021-FE8332F6F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230405-A8CE-E2FF-37D8-5AD6F299F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0B8D67-0ADE-5D85-40C0-C71A954F0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A3C4B-1C1F-75CA-BFF3-208B75333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73AB3-6A21-411D-A23E-D76637595C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56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73AB3-6A21-411D-A23E-D76637595C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6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F465A-F729-ED0A-4C78-8ACAC4138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790270-11D5-9A11-04B8-D2954D05B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D3F71-6BAB-1921-B7E2-82C11A72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35D6D-64D1-20FB-79F9-2F237696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C82F0-B5A7-AF7D-27CA-6A115243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4C9AF-58AF-4903-D890-12486E08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6786F-8585-48F4-2E81-13B49968A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DD847-C505-C9E1-B1F3-8EC8B00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CA401-0DD3-5D53-D2D7-1E8C5657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FDD51-53D9-5120-FD33-E3B6400C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89527A-BEE3-3772-3134-9D1C839E6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FD1E71-39EB-6B17-A48E-1F41242FF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DB3EF-D4DA-DDE2-01D3-A15211E0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39F3A-9B16-1309-0364-B2F91B44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AB93E-3FA6-94B3-57BE-DF70DB94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3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4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3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60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69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2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511D6-A95F-6D19-96C4-1E869CB5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20FED-E67B-97CF-1F8E-FD8D54EB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9544B-AD61-C298-73A4-4416A428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38326-493B-92C1-59C5-3B5259BB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9D018403-809E-42F5-12CE-74D478CA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38" y="340472"/>
            <a:ext cx="10096025" cy="385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598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18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51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D3A2-1257-2D39-2E12-8A95748F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78270-72DC-700C-670D-DECD3783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27308-C8E8-CB9A-F3D8-873C7C46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7C058-43EC-8C6B-B66F-AEF6778E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57231-2467-6B8C-9668-F59B776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5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95033-CEAE-2A67-CEBD-4DB5FACC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B3075-9648-FBAB-7A9E-AEE4E5013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8E20E-62AD-9C71-CB60-8751696F3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BC36A8-4170-8104-0C0B-81D9DF5E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B244C-CA0A-8B85-97BB-18E893A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41D0C-1946-D310-34A2-9A6B26F2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4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507F3-14BE-25AC-9EB9-884266ED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FE355-A19E-F86B-EE87-E2CBF66B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B5AE17-A732-7AAF-0A3F-9025519D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463E4E-2729-DEBB-AED5-449B40710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E4D2EB-BBE3-B73C-88FE-730F16C40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564778-A44B-0591-6503-FC2ACBBB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B1BC7D-6A29-0FFA-162A-ADE538EC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E196AD-01D0-A942-0968-76F35996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8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17B50-856E-D21A-8190-49905F27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34FDDA-3EFE-9108-CCBB-A167D20E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C418CF-36E6-6CC7-6F47-39A6E2CD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AC9FD5-FF8F-CDFD-BE05-CF167AD4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B32327-8A68-250A-FBBD-440DEF9C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59B058-38E3-F563-99C5-7E9C01A6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E0D338-4786-B200-17A1-4B5598D6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5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9C8CC-53EA-8291-CB5B-C4CFF2BF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931AD-C8BC-8532-B354-43327E28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CAAB39-7854-1967-CC48-95D56622D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3C1B3-9937-D619-343D-83CEBC4D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3C71E-2CD3-762F-954F-C0023CE8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3DA56-823D-1E8F-1EBB-E1E15067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8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380D2-0211-0D56-7B55-E1FA635F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04A447-F9B6-95DA-C2A0-AA9F40FF3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BCBB7-FD57-E0FE-99C3-A9C4C0BFC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0E197-D078-F2D8-6DC6-9DC7A0B2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F3F12-9E51-2034-7F2E-617A5E2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36388-B13E-A60E-35AB-B91EB709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0758EB-460F-5579-DEE7-530A6F48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38" y="340472"/>
            <a:ext cx="10096025" cy="385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7BBEB-DDF5-4309-41F7-1706B082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5161"/>
            <a:ext cx="10515600" cy="509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70045-C833-D109-DDE2-79FDB9C73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64536-CAD3-40F6-B112-F0849534747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7C927-3F5B-E4FE-FB48-E682F60A8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ED408-F308-007C-244F-45E2F53BF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7665EA-D733-1EE9-BF8A-9A09A433EDF3}"/>
              </a:ext>
            </a:extLst>
          </p:cNvPr>
          <p:cNvCxnSpPr>
            <a:cxnSpLocks/>
          </p:cNvCxnSpPr>
          <p:nvPr userDrawn="1"/>
        </p:nvCxnSpPr>
        <p:spPr>
          <a:xfrm>
            <a:off x="724619" y="905773"/>
            <a:ext cx="1079164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그래픽 15" descr="길 단색으로 채워진">
            <a:extLst>
              <a:ext uri="{FF2B5EF4-FFF2-40B4-BE49-F238E27FC236}">
                <a16:creationId xmlns:a16="http://schemas.microsoft.com/office/drawing/2014/main" id="{D9017457-2393-4A59-97B4-B06C051CAD7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4619" y="161192"/>
            <a:ext cx="602409" cy="6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5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rgbClr val="007158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png"/><Relationship Id="rId7" Type="http://schemas.openxmlformats.org/officeDocument/2006/relationships/hyperlink" Target="https://www.korea.kr/briefing/pressReleaseView.do?newsId=15649544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A57D1D-5396-2D59-98C0-9DBFC971F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3047F0B-ADE3-7330-339F-B4514EB7B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34" y="1574800"/>
            <a:ext cx="5147733" cy="491067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334C2F57-B3C2-9B30-9C59-2EA93FA20210}"/>
              </a:ext>
            </a:extLst>
          </p:cNvPr>
          <p:cNvSpPr txBox="1"/>
          <p:nvPr/>
        </p:nvSpPr>
        <p:spPr>
          <a:xfrm>
            <a:off x="3310467" y="2438400"/>
            <a:ext cx="5571067" cy="177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 defTabSz="609630" latinLnBrk="0">
              <a:lnSpc>
                <a:spcPct val="107899"/>
              </a:lnSpc>
            </a:pPr>
            <a:r>
              <a:rPr lang="ko-KR" altLang="en-US" sz="520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공공데이터</a:t>
            </a:r>
            <a:br>
              <a:rPr lang="en-US" altLang="ko-KR" sz="520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520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홍보기획서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CE79521-511A-F3B1-3483-988D5B469C22}"/>
              </a:ext>
            </a:extLst>
          </p:cNvPr>
          <p:cNvSpPr txBox="1"/>
          <p:nvPr/>
        </p:nvSpPr>
        <p:spPr>
          <a:xfrm>
            <a:off x="4563533" y="1667934"/>
            <a:ext cx="3056467" cy="347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 defTabSz="609630" latinLnBrk="0">
              <a:lnSpc>
                <a:spcPct val="107899"/>
              </a:lnSpc>
            </a:pPr>
            <a:r>
              <a:rPr lang="ko-KR" altLang="en-US" sz="2000" spc="-67" dirty="0" err="1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한국등산</a:t>
            </a:r>
            <a:r>
              <a:rPr lang="en-US" altLang="ko-KR" sz="200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</a:t>
            </a:r>
            <a:r>
              <a:rPr lang="ko-KR" altLang="en-US" sz="2000" spc="-67" dirty="0" err="1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트레킹지원센터</a:t>
            </a:r>
            <a:endParaRPr lang="ko-KR" altLang="en-US" sz="2000" spc="-67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0D93570-C051-BD82-CB71-580BCC23D172}"/>
              </a:ext>
            </a:extLst>
          </p:cNvPr>
          <p:cNvSpPr txBox="1"/>
          <p:nvPr/>
        </p:nvSpPr>
        <p:spPr>
          <a:xfrm>
            <a:off x="3505200" y="4445000"/>
            <a:ext cx="51816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 defTabSz="609630" latinLnBrk="0">
              <a:lnSpc>
                <a:spcPct val="124499"/>
              </a:lnSpc>
            </a:pPr>
            <a:r>
              <a:rPr lang="ko-KR" altLang="en-US" sz="1267" spc="133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활용도 향상을 위한 홍보 전략</a:t>
            </a:r>
            <a:endParaRPr lang="en-US" sz="1267" spc="133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DB05587-9AFC-18BF-B579-D9860451D133}"/>
              </a:ext>
            </a:extLst>
          </p:cNvPr>
          <p:cNvSpPr txBox="1"/>
          <p:nvPr/>
        </p:nvSpPr>
        <p:spPr>
          <a:xfrm rot="-5400000">
            <a:off x="-25400" y="880533"/>
            <a:ext cx="1092200" cy="186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r" defTabSz="609630" latinLnBrk="0">
              <a:lnSpc>
                <a:spcPct val="124499"/>
              </a:lnSpc>
            </a:pPr>
            <a:r>
              <a:rPr lang="en-US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en-US" altLang="ko-KR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25</a:t>
            </a:r>
            <a:r>
              <a:rPr lang="en-US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en-US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8. </a:t>
            </a:r>
            <a:r>
              <a:rPr lang="en-US" altLang="ko-KR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29</a:t>
            </a:r>
            <a:r>
              <a:rPr lang="en-US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1EC8B0C-CBF8-2ECB-AC3B-01E246D344B6}"/>
              </a:ext>
            </a:extLst>
          </p:cNvPr>
          <p:cNvSpPr txBox="1"/>
          <p:nvPr/>
        </p:nvSpPr>
        <p:spPr>
          <a:xfrm rot="5400000">
            <a:off x="11116733" y="5782733"/>
            <a:ext cx="1092200" cy="186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 defTabSz="609630" latinLnBrk="0">
              <a:lnSpc>
                <a:spcPct val="124499"/>
              </a:lnSpc>
            </a:pPr>
            <a:r>
              <a:rPr lang="en-US" altLang="ko-KR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DACON</a:t>
            </a:r>
            <a:endParaRPr lang="en-US" sz="1000" spc="67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39B2B87-052D-016C-476D-7C9AD9A467A3}"/>
              </a:ext>
            </a:extLst>
          </p:cNvPr>
          <p:cNvSpPr txBox="1"/>
          <p:nvPr/>
        </p:nvSpPr>
        <p:spPr>
          <a:xfrm>
            <a:off x="4224867" y="6180667"/>
            <a:ext cx="3742267" cy="245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 defTabSz="609630" latinLnBrk="0">
              <a:lnSpc>
                <a:spcPct val="124499"/>
              </a:lnSpc>
            </a:pPr>
            <a:r>
              <a:rPr lang="ko-KR" altLang="en-US" sz="14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데이터본부 임장군 컨설턴트</a:t>
            </a:r>
            <a:endParaRPr lang="en-US" sz="1400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래픽 9" descr="길 단색으로 채워진">
            <a:extLst>
              <a:ext uri="{FF2B5EF4-FFF2-40B4-BE49-F238E27FC236}">
                <a16:creationId xmlns:a16="http://schemas.microsoft.com/office/drawing/2014/main" id="{49E361D7-7ADE-CDB5-A9FE-80E96FBE2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0561" y="371257"/>
            <a:ext cx="602409" cy="6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0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3055E-223F-6E77-B3F0-857D425D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38" y="361260"/>
            <a:ext cx="10096026" cy="36512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개요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52069F6-1156-1555-34B9-ACECB50B678A}"/>
              </a:ext>
            </a:extLst>
          </p:cNvPr>
          <p:cNvGrpSpPr/>
          <p:nvPr/>
        </p:nvGrpSpPr>
        <p:grpSpPr>
          <a:xfrm>
            <a:off x="6793506" y="1282147"/>
            <a:ext cx="4560293" cy="4894816"/>
            <a:chOff x="2618740" y="767662"/>
            <a:chExt cx="8140700" cy="6578599"/>
          </a:xfrm>
        </p:grpSpPr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AF5E6BC4-661C-EF45-8A24-B8B2698F6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8740" y="767662"/>
              <a:ext cx="8128001" cy="635000"/>
            </a:xfrm>
            <a:prstGeom prst="rect">
              <a:avLst/>
            </a:prstGeom>
          </p:spPr>
        </p:pic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36CE51CE-93F0-A4C5-6189-D94F304D6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4676140" y="1504261"/>
              <a:ext cx="6070600" cy="1905000"/>
            </a:xfrm>
            <a:prstGeom prst="rect">
              <a:avLst/>
            </a:prstGeom>
          </p:spPr>
        </p:pic>
        <p:pic>
          <p:nvPicPr>
            <p:cNvPr id="14" name="Picture 7">
              <a:extLst>
                <a:ext uri="{FF2B5EF4-FFF2-40B4-BE49-F238E27FC236}">
                  <a16:creationId xmlns:a16="http://schemas.microsoft.com/office/drawing/2014/main" id="{4CA7E4F0-E273-0C2E-6C69-BB7998031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8740" y="1504261"/>
              <a:ext cx="3238500" cy="1905000"/>
            </a:xfrm>
            <a:prstGeom prst="rect">
              <a:avLst/>
            </a:prstGeom>
          </p:spPr>
        </p:pic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1BC51033-35F7-2297-55FF-DD933398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8740" y="3472761"/>
              <a:ext cx="3238500" cy="1905000"/>
            </a:xfrm>
            <a:prstGeom prst="rect">
              <a:avLst/>
            </a:prstGeom>
          </p:spPr>
        </p:pic>
        <p:pic>
          <p:nvPicPr>
            <p:cNvPr id="16" name="Picture 9">
              <a:extLst>
                <a:ext uri="{FF2B5EF4-FFF2-40B4-BE49-F238E27FC236}">
                  <a16:creationId xmlns:a16="http://schemas.microsoft.com/office/drawing/2014/main" id="{2263A24C-D0AB-1634-1374-68D646DB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8740" y="5441261"/>
              <a:ext cx="3238500" cy="1905000"/>
            </a:xfrm>
            <a:prstGeom prst="rect">
              <a:avLst/>
            </a:prstGeom>
          </p:spPr>
        </p:pic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A8CC5700-5FC2-AA5E-4723-DAFB45A5F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4688840" y="3472761"/>
              <a:ext cx="6070599" cy="1905000"/>
            </a:xfrm>
            <a:prstGeom prst="rect">
              <a:avLst/>
            </a:prstGeom>
          </p:spPr>
        </p:pic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id="{1848613A-A966-908A-2A8E-A4C78CE5D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4688841" y="5441261"/>
              <a:ext cx="6070599" cy="1905000"/>
            </a:xfrm>
            <a:prstGeom prst="rect">
              <a:avLst/>
            </a:prstGeom>
          </p:spPr>
        </p:pic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841C0DB-09DF-8308-A623-ECAE8CC28640}"/>
                </a:ext>
              </a:extLst>
            </p:cNvPr>
            <p:cNvSpPr txBox="1"/>
            <p:nvPr/>
          </p:nvSpPr>
          <p:spPr>
            <a:xfrm>
              <a:off x="4517388" y="881962"/>
              <a:ext cx="4330701" cy="40639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07899"/>
                </a:lnSpc>
              </a:pPr>
              <a:r>
                <a:rPr lang="ko-KR" altLang="en-US" sz="2000" b="0" i="0" u="none" strike="noStrike" dirty="0">
                  <a:solidFill>
                    <a:srgbClr val="0071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홍보 목적</a:t>
              </a:r>
              <a:endParaRPr lang="en-US" sz="2000" b="0" i="0" u="none" strike="noStrike" dirty="0">
                <a:solidFill>
                  <a:srgbClr val="0071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2D09696C-9191-F6C0-40F7-354A32594ED3}"/>
                </a:ext>
              </a:extLst>
            </p:cNvPr>
            <p:cNvSpPr txBox="1"/>
            <p:nvPr/>
          </p:nvSpPr>
          <p:spPr>
            <a:xfrm>
              <a:off x="2821940" y="2063061"/>
              <a:ext cx="2832100" cy="787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6199"/>
                </a:lnSpc>
              </a:pPr>
              <a:r>
                <a:rPr lang="ko-KR" altLang="en-US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공공데이터</a:t>
              </a:r>
              <a:endParaRPr lang="en-US" altLang="ko-KR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lvl="0" algn="ctr">
                <a:lnSpc>
                  <a:spcPct val="116199"/>
                </a:lnSpc>
              </a:pPr>
              <a:r>
                <a:rPr lang="ko-KR" altLang="en-US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인지도 제고</a:t>
              </a:r>
              <a:endParaRPr lang="en-US" b="0" i="0" u="none" strike="noStrike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D1284E2C-77E5-8221-7E7C-55322578DC02}"/>
                </a:ext>
              </a:extLst>
            </p:cNvPr>
            <p:cNvSpPr txBox="1"/>
            <p:nvPr/>
          </p:nvSpPr>
          <p:spPr>
            <a:xfrm>
              <a:off x="2821939" y="3844066"/>
              <a:ext cx="2832100" cy="1168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6199"/>
                </a:lnSpc>
              </a:pPr>
              <a:r>
                <a:rPr lang="ko-KR" altLang="en-US" b="0" i="0" u="none" strike="noStrike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활용 방법</a:t>
              </a:r>
              <a:br>
                <a:rPr lang="en-US" altLang="ko-KR" b="0" i="0" u="none" strike="noStrike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</a:br>
              <a:r>
                <a:rPr lang="ko-KR" altLang="en-US" b="0" i="0" u="none" strike="noStrike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이해 지원</a:t>
              </a:r>
              <a:endParaRPr lang="en-US" b="0" i="0" u="none" strike="noStrike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6E09BE93-C948-8596-29AE-F66DC6F98F7C}"/>
                </a:ext>
              </a:extLst>
            </p:cNvPr>
            <p:cNvSpPr txBox="1"/>
            <p:nvPr/>
          </p:nvSpPr>
          <p:spPr>
            <a:xfrm>
              <a:off x="2821939" y="5796861"/>
              <a:ext cx="2832100" cy="1168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6199"/>
                </a:lnSpc>
              </a:pPr>
              <a:r>
                <a:rPr lang="ko-KR" altLang="en-US" b="0" i="0" u="none" strike="noStrike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기관 이미지</a:t>
              </a:r>
              <a:br>
                <a:rPr lang="en-US" altLang="ko-KR" b="0" i="0" u="none" strike="noStrike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</a:br>
              <a:r>
                <a:rPr lang="ko-KR" altLang="en-US" b="0" i="0" u="none" strike="noStrike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제고</a:t>
              </a:r>
              <a:endParaRPr lang="en-US" b="0" i="0" u="none" strike="noStrike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E0336B21-3A08-489F-D60F-85140246DE1D}"/>
                </a:ext>
              </a:extLst>
            </p:cNvPr>
            <p:cNvSpPr txBox="1"/>
            <p:nvPr/>
          </p:nvSpPr>
          <p:spPr>
            <a:xfrm>
              <a:off x="6155690" y="1897962"/>
              <a:ext cx="4292599" cy="1117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4499"/>
                </a:lnSpc>
              </a:pP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국민과 기업이</a:t>
              </a:r>
              <a:br>
                <a:rPr lang="en-US" altLang="ko-KR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공공데이터의</a:t>
              </a:r>
              <a:r>
                <a:rPr lang="en-US" altLang="ko-KR" sz="1500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존재와 중요성을</a:t>
              </a:r>
              <a:br>
                <a:rPr lang="en-US" altLang="ko-KR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쉽게 인식할 수 있도록 함</a:t>
              </a:r>
              <a:endParaRPr lang="en-US" sz="15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3C384E2F-0D9D-5435-77C7-AD862C458449}"/>
                </a:ext>
              </a:extLst>
            </p:cNvPr>
            <p:cNvSpPr txBox="1"/>
            <p:nvPr/>
          </p:nvSpPr>
          <p:spPr>
            <a:xfrm>
              <a:off x="6155688" y="3866461"/>
              <a:ext cx="4292599" cy="1117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4499"/>
                </a:lnSpc>
              </a:pP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공공데이터 활용 절차를</a:t>
              </a:r>
              <a:br>
                <a:rPr lang="en-US" altLang="ko-KR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단계별로 설명하여</a:t>
              </a:r>
              <a:br>
                <a:rPr lang="en-US" altLang="ko-KR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쉽고</a:t>
              </a:r>
              <a:r>
                <a:rPr lang="en-US" altLang="ko-KR" sz="1500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간단하게 안내</a:t>
              </a:r>
              <a:endParaRPr lang="en-US" sz="15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93489DD2-F308-56B1-7A4B-B3FAB8E0B026}"/>
                </a:ext>
              </a:extLst>
            </p:cNvPr>
            <p:cNvSpPr txBox="1"/>
            <p:nvPr/>
          </p:nvSpPr>
          <p:spPr>
            <a:xfrm>
              <a:off x="6155686" y="5822262"/>
              <a:ext cx="4292599" cy="1117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4499"/>
                </a:lnSpc>
              </a:pP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공공데이터 개방과 활용 촉진을 선도하는 기관으로서</a:t>
              </a:r>
              <a:br>
                <a:rPr lang="en-US" altLang="ko-KR" sz="1500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신뢰도 및 긍정적 이미지 강화</a:t>
              </a:r>
              <a:endParaRPr lang="en-US" sz="15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3" name="Picture 4">
            <a:extLst>
              <a:ext uri="{FF2B5EF4-FFF2-40B4-BE49-F238E27FC236}">
                <a16:creationId xmlns:a16="http://schemas.microsoft.com/office/drawing/2014/main" id="{0342D744-5504-B4BD-E73C-E3D9BC497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931" y="3079888"/>
            <a:ext cx="820136" cy="698224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879922-B9A6-D739-6B6B-40A1CEFC5466}"/>
              </a:ext>
            </a:extLst>
          </p:cNvPr>
          <p:cNvGrpSpPr/>
          <p:nvPr/>
        </p:nvGrpSpPr>
        <p:grpSpPr>
          <a:xfrm>
            <a:off x="838201" y="1282146"/>
            <a:ext cx="4560292" cy="472473"/>
            <a:chOff x="838201" y="1282146"/>
            <a:chExt cx="4560292" cy="472473"/>
          </a:xfrm>
        </p:grpSpPr>
        <p:pic>
          <p:nvPicPr>
            <p:cNvPr id="29" name="Picture 5">
              <a:extLst>
                <a:ext uri="{FF2B5EF4-FFF2-40B4-BE49-F238E27FC236}">
                  <a16:creationId xmlns:a16="http://schemas.microsoft.com/office/drawing/2014/main" id="{7C2B9885-7A2E-FC3F-DEE0-5F09C4C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1282146"/>
              <a:ext cx="4560292" cy="472473"/>
            </a:xfrm>
            <a:prstGeom prst="rect">
              <a:avLst/>
            </a:prstGeom>
          </p:spPr>
        </p:pic>
        <p:sp>
          <p:nvSpPr>
            <p:cNvPr id="37" name="TextBox 19">
              <a:extLst>
                <a:ext uri="{FF2B5EF4-FFF2-40B4-BE49-F238E27FC236}">
                  <a16:creationId xmlns:a16="http://schemas.microsoft.com/office/drawing/2014/main" id="{8717B6CC-EE85-4CFE-B572-346B9F4D4CC4}"/>
                </a:ext>
              </a:extLst>
            </p:cNvPr>
            <p:cNvSpPr txBox="1"/>
            <p:nvPr/>
          </p:nvSpPr>
          <p:spPr>
            <a:xfrm>
              <a:off x="1905349" y="1367192"/>
              <a:ext cx="2425991" cy="30238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07899"/>
                </a:lnSpc>
              </a:pPr>
              <a:r>
                <a:rPr lang="ko-KR" altLang="en-US" sz="2000" b="0" i="0" u="none" strike="noStrike" dirty="0">
                  <a:solidFill>
                    <a:srgbClr val="0071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현황</a:t>
              </a:r>
              <a:endParaRPr lang="en-US" sz="2000" b="0" i="0" u="none" strike="noStrike" dirty="0">
                <a:solidFill>
                  <a:srgbClr val="0071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5B9F657-5672-F8A1-B359-7ECDB232EBAC}"/>
              </a:ext>
            </a:extLst>
          </p:cNvPr>
          <p:cNvGrpSpPr/>
          <p:nvPr/>
        </p:nvGrpSpPr>
        <p:grpSpPr>
          <a:xfrm>
            <a:off x="838198" y="4759545"/>
            <a:ext cx="4560292" cy="472473"/>
            <a:chOff x="838200" y="3641992"/>
            <a:chExt cx="4560292" cy="472473"/>
          </a:xfrm>
        </p:grpSpPr>
        <p:pic>
          <p:nvPicPr>
            <p:cNvPr id="31" name="Picture 5">
              <a:extLst>
                <a:ext uri="{FF2B5EF4-FFF2-40B4-BE49-F238E27FC236}">
                  <a16:creationId xmlns:a16="http://schemas.microsoft.com/office/drawing/2014/main" id="{51D0F3D1-54C2-FA4F-0B58-283241BD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641992"/>
              <a:ext cx="4560292" cy="472473"/>
            </a:xfrm>
            <a:prstGeom prst="rect">
              <a:avLst/>
            </a:prstGeom>
          </p:spPr>
        </p:pic>
        <p:sp>
          <p:nvSpPr>
            <p:cNvPr id="38" name="TextBox 19">
              <a:extLst>
                <a:ext uri="{FF2B5EF4-FFF2-40B4-BE49-F238E27FC236}">
                  <a16:creationId xmlns:a16="http://schemas.microsoft.com/office/drawing/2014/main" id="{605D3CF4-A66A-0FDE-DA8C-7266B6AAB478}"/>
                </a:ext>
              </a:extLst>
            </p:cNvPr>
            <p:cNvSpPr txBox="1"/>
            <p:nvPr/>
          </p:nvSpPr>
          <p:spPr>
            <a:xfrm>
              <a:off x="1905349" y="3727037"/>
              <a:ext cx="2425991" cy="30238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07899"/>
                </a:lnSpc>
              </a:pPr>
              <a:r>
                <a:rPr lang="ko-KR" altLang="en-US" sz="2000" b="0" i="0" u="none" strike="noStrike" dirty="0">
                  <a:solidFill>
                    <a:srgbClr val="0071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문제점</a:t>
              </a:r>
              <a:endParaRPr lang="en-US" sz="2000" b="0" i="0" u="none" strike="noStrike" dirty="0">
                <a:solidFill>
                  <a:srgbClr val="0071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9" name="TextBox 17">
            <a:extLst>
              <a:ext uri="{FF2B5EF4-FFF2-40B4-BE49-F238E27FC236}">
                <a16:creationId xmlns:a16="http://schemas.microsoft.com/office/drawing/2014/main" id="{5956FE58-95ED-CA55-5306-4F96B66B9543}"/>
              </a:ext>
            </a:extLst>
          </p:cNvPr>
          <p:cNvSpPr txBox="1"/>
          <p:nvPr/>
        </p:nvSpPr>
        <p:spPr>
          <a:xfrm>
            <a:off x="838198" y="1769067"/>
            <a:ext cx="4560292" cy="299047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7158"/>
              </a:buClr>
              <a:buFont typeface="Arial"/>
              <a:buChar char="●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개방</a:t>
            </a:r>
            <a:r>
              <a:rPr lang="en-US" altLang="ko-KR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br>
              <a:rPr lang="en-US" altLang="ko-KR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유공 </a:t>
            </a:r>
            <a:r>
              <a:rPr lang="ko-KR" altLang="en-US" sz="1600" b="0" i="0" u="none" strike="noStrike" dirty="0" err="1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장관상</a:t>
            </a: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표창</a:t>
            </a:r>
            <a:br>
              <a:rPr lang="en-US" altLang="ko-KR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(2021.12, </a:t>
            </a: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행정안전부</a:t>
            </a:r>
            <a:r>
              <a:rPr lang="en-US" altLang="ko-KR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sz="800" b="0" i="0" u="none" strike="noStrike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lvl="0" indent="-342900">
              <a:lnSpc>
                <a:spcPct val="146079"/>
              </a:lnSpc>
              <a:buClr>
                <a:srgbClr val="007158"/>
              </a:buClr>
              <a:buFont typeface="Arial"/>
              <a:buChar char="●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산림청 숲길 연결망 구축사업</a:t>
            </a:r>
            <a:r>
              <a:rPr lang="en-US" altLang="ko-KR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(2020)</a:t>
            </a: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을 통한</a:t>
            </a:r>
            <a:br>
              <a:rPr lang="en-US" altLang="ko-KR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</a:br>
            <a:r>
              <a:rPr lang="ko-KR" altLang="en-US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숲길종합정보 데이터 개방 </a:t>
            </a:r>
            <a:r>
              <a:rPr lang="en-US" altLang="ko-KR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(2022.01)</a:t>
            </a:r>
            <a:endParaRPr lang="en-US" altLang="ko-KR" sz="1600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lvl="0" indent="-342900">
              <a:lnSpc>
                <a:spcPct val="146079"/>
              </a:lnSpc>
              <a:buClr>
                <a:srgbClr val="007158"/>
              </a:buClr>
              <a:buFont typeface="Arial"/>
              <a:buChar char="●"/>
            </a:pPr>
            <a:r>
              <a:rPr lang="ko-KR" altLang="en-US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제공 운영실태 평가 최고 등급 </a:t>
            </a:r>
            <a:r>
              <a:rPr lang="en-US" altLang="ko-KR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우수</a:t>
            </a:r>
            <a:r>
              <a:rPr lang="en-US" altLang="ko-KR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(2023)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3DFB7333-FDC9-1CF6-0C6A-7F5E057AEDD6}"/>
              </a:ext>
            </a:extLst>
          </p:cNvPr>
          <p:cNvSpPr txBox="1"/>
          <p:nvPr/>
        </p:nvSpPr>
        <p:spPr>
          <a:xfrm>
            <a:off x="838200" y="5220929"/>
            <a:ext cx="4560292" cy="9560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7158"/>
              </a:buClr>
              <a:buFont typeface="Arial"/>
              <a:buChar char="●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체계적인 홍보 전략 부재로 인한 낮은 인지도</a:t>
            </a:r>
            <a:endParaRPr lang="en-US" altLang="ko-KR" sz="800" b="0" i="0" u="none" strike="noStrike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lvl="0" indent="-342900" algn="l">
              <a:lnSpc>
                <a:spcPct val="146079"/>
              </a:lnSpc>
              <a:buClr>
                <a:srgbClr val="007158"/>
              </a:buClr>
              <a:buFont typeface="Arial"/>
              <a:buChar char="●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구체적인 활용 사례 부족</a:t>
            </a:r>
            <a:endParaRPr lang="en-US" altLang="ko-KR" sz="1600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4" name="그림 43" descr="텍스트, 폰트, 편지, 종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F5ADAD5-4F9A-DF96-C414-6CCFAA612A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98" y="1947819"/>
            <a:ext cx="831684" cy="117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8FC32-0E24-042A-C80E-61216DCF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38" y="361260"/>
            <a:ext cx="10096026" cy="36512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홍보 전략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F053AD4-CE93-2823-78D2-40F09FCE6801}"/>
              </a:ext>
            </a:extLst>
          </p:cNvPr>
          <p:cNvGrpSpPr/>
          <p:nvPr/>
        </p:nvGrpSpPr>
        <p:grpSpPr>
          <a:xfrm>
            <a:off x="3120888" y="1792334"/>
            <a:ext cx="5950223" cy="3601853"/>
            <a:chOff x="4762500" y="2476500"/>
            <a:chExt cx="8763000" cy="5304513"/>
          </a:xfrm>
        </p:grpSpPr>
        <p:pic>
          <p:nvPicPr>
            <p:cNvPr id="49" name="Picture 3">
              <a:extLst>
                <a:ext uri="{FF2B5EF4-FFF2-40B4-BE49-F238E27FC236}">
                  <a16:creationId xmlns:a16="http://schemas.microsoft.com/office/drawing/2014/main" id="{453509F3-9240-2E6B-6EFE-7A7B4AAEA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4100" y="5435600"/>
              <a:ext cx="952500" cy="25400"/>
            </a:xfrm>
            <a:prstGeom prst="rect">
              <a:avLst/>
            </a:prstGeom>
          </p:spPr>
        </p:pic>
        <p:pic>
          <p:nvPicPr>
            <p:cNvPr id="50" name="Picture 5">
              <a:extLst>
                <a:ext uri="{FF2B5EF4-FFF2-40B4-BE49-F238E27FC236}">
                  <a16:creationId xmlns:a16="http://schemas.microsoft.com/office/drawing/2014/main" id="{AC7F2849-B2EB-6CDD-0032-C4B72A1BA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88900" y="2654300"/>
              <a:ext cx="736600" cy="139700"/>
            </a:xfrm>
            <a:prstGeom prst="rect">
              <a:avLst/>
            </a:prstGeom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56D2A108-5782-33EE-6939-19003C9E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88900" y="7480300"/>
              <a:ext cx="736600" cy="139700"/>
            </a:xfrm>
            <a:prstGeom prst="rect">
              <a:avLst/>
            </a:prstGeom>
          </p:spPr>
        </p:pic>
        <p:pic>
          <p:nvPicPr>
            <p:cNvPr id="52" name="Picture 7">
              <a:extLst>
                <a:ext uri="{FF2B5EF4-FFF2-40B4-BE49-F238E27FC236}">
                  <a16:creationId xmlns:a16="http://schemas.microsoft.com/office/drawing/2014/main" id="{CDADD3BE-5C78-02A9-632E-70119053C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11049000" y="5092700"/>
              <a:ext cx="4813300" cy="139700"/>
            </a:xfrm>
            <a:prstGeom prst="rect">
              <a:avLst/>
            </a:prstGeom>
          </p:spPr>
        </p:pic>
        <p:pic>
          <p:nvPicPr>
            <p:cNvPr id="53" name="Picture 9">
              <a:extLst>
                <a:ext uri="{FF2B5EF4-FFF2-40B4-BE49-F238E27FC236}">
                  <a16:creationId xmlns:a16="http://schemas.microsoft.com/office/drawing/2014/main" id="{51B8C533-96D9-9C92-C1B1-AC3C012F0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2500" y="2654300"/>
              <a:ext cx="736600" cy="139700"/>
            </a:xfrm>
            <a:prstGeom prst="rect">
              <a:avLst/>
            </a:prstGeom>
          </p:spPr>
        </p:pic>
        <p:pic>
          <p:nvPicPr>
            <p:cNvPr id="54" name="Picture 10">
              <a:extLst>
                <a:ext uri="{FF2B5EF4-FFF2-40B4-BE49-F238E27FC236}">
                  <a16:creationId xmlns:a16="http://schemas.microsoft.com/office/drawing/2014/main" id="{CF859BCC-9A0B-86CA-AA18-E831B6BC8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2500" y="7480300"/>
              <a:ext cx="736600" cy="139700"/>
            </a:xfrm>
            <a:prstGeom prst="rect">
              <a:avLst/>
            </a:prstGeom>
          </p:spPr>
        </p:pic>
        <p:pic>
          <p:nvPicPr>
            <p:cNvPr id="55" name="Picture 11">
              <a:extLst>
                <a:ext uri="{FF2B5EF4-FFF2-40B4-BE49-F238E27FC236}">
                  <a16:creationId xmlns:a16="http://schemas.microsoft.com/office/drawing/2014/main" id="{6640C00B-023B-4B4C-FC7F-289A145D0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425700" y="5092700"/>
              <a:ext cx="4813300" cy="139700"/>
            </a:xfrm>
            <a:prstGeom prst="rect">
              <a:avLst/>
            </a:prstGeom>
          </p:spPr>
        </p:pic>
        <p:sp>
          <p:nvSpPr>
            <p:cNvPr id="56" name="TextBox 15">
              <a:extLst>
                <a:ext uri="{FF2B5EF4-FFF2-40B4-BE49-F238E27FC236}">
                  <a16:creationId xmlns:a16="http://schemas.microsoft.com/office/drawing/2014/main" id="{6ABCCFFC-106D-0995-BE1B-9CB45E2135BE}"/>
                </a:ext>
              </a:extLst>
            </p:cNvPr>
            <p:cNvSpPr txBox="1"/>
            <p:nvPr/>
          </p:nvSpPr>
          <p:spPr>
            <a:xfrm>
              <a:off x="5753097" y="6079214"/>
              <a:ext cx="3276606" cy="17017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285750" lvl="0" indent="-285750">
                <a:lnSpc>
                  <a:spcPct val="11122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집중 메시지 전달</a:t>
              </a:r>
              <a:br>
                <a:rPr lang="en-US" altLang="ko-KR" sz="1400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 ‘</a:t>
              </a:r>
              <a:r>
                <a:rPr lang="ko-KR" altLang="en-US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공공데이터</a:t>
              </a:r>
              <a:r>
                <a:rPr lang="en-US" altLang="ko-KR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 </a:t>
              </a:r>
              <a:r>
                <a:rPr lang="ko-KR" altLang="en-US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라는</a:t>
              </a:r>
              <a:br>
                <a:rPr lang="en-US" altLang="ko-KR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동일 주제를</a:t>
              </a:r>
              <a:r>
                <a:rPr lang="en-US" altLang="ko-KR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중심으로</a:t>
              </a:r>
              <a:br>
                <a:rPr lang="en-US" altLang="ko-KR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일관성 있게 제작</a:t>
              </a:r>
              <a:endPara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" name="TextBox 18">
              <a:extLst>
                <a:ext uri="{FF2B5EF4-FFF2-40B4-BE49-F238E27FC236}">
                  <a16:creationId xmlns:a16="http://schemas.microsoft.com/office/drawing/2014/main" id="{4FB46C86-5F9E-09F0-144B-4663F0A35D91}"/>
                </a:ext>
              </a:extLst>
            </p:cNvPr>
            <p:cNvSpPr txBox="1"/>
            <p:nvPr/>
          </p:nvSpPr>
          <p:spPr>
            <a:xfrm>
              <a:off x="5835649" y="2476500"/>
              <a:ext cx="6616701" cy="2667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3669"/>
                </a:lnSpc>
              </a:pPr>
              <a:r>
                <a:rPr lang="ko-KR" altLang="en-US" sz="3600" b="0" i="0" u="none" strike="noStrike" spc="-200" dirty="0">
                  <a:solidFill>
                    <a:srgbClr val="0071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공공데이터는 누구나 쉽고 유용하게 활용할 수 있다</a:t>
              </a:r>
              <a:endParaRPr lang="en-US" sz="3600" b="0" i="0" u="none" strike="noStrike" spc="-200" dirty="0">
                <a:solidFill>
                  <a:srgbClr val="0071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8" name="TextBox 15">
            <a:extLst>
              <a:ext uri="{FF2B5EF4-FFF2-40B4-BE49-F238E27FC236}">
                <a16:creationId xmlns:a16="http://schemas.microsoft.com/office/drawing/2014/main" id="{D7C959D4-5364-D3FE-C705-E3D409B48EE5}"/>
              </a:ext>
            </a:extLst>
          </p:cNvPr>
          <p:cNvSpPr txBox="1"/>
          <p:nvPr/>
        </p:nvSpPr>
        <p:spPr>
          <a:xfrm>
            <a:off x="6173611" y="4238637"/>
            <a:ext cx="2224870" cy="11555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285750" lvl="0" indent="-285750">
              <a:lnSpc>
                <a:spcPct val="11122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단계적 절차 안내</a:t>
            </a:r>
            <a:br>
              <a:rPr lang="en-US" altLang="ko-KR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 </a:t>
            </a:r>
            <a:r>
              <a:rPr lang="ko-KR" altLang="en-US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공공데이터 안내</a:t>
            </a:r>
            <a:br>
              <a: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 </a:t>
            </a:r>
            <a:r>
              <a:rPr lang="ko-KR" altLang="en-US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공공데이터 활용예시</a:t>
            </a:r>
            <a:br>
              <a: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 </a:t>
            </a:r>
            <a:r>
              <a:rPr lang="ko-KR" altLang="en-US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공공데이터 사용방법</a:t>
            </a:r>
            <a:endParaRPr lang="en-US" altLang="ko-KR" sz="1400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A6FB1-F2A0-E670-2C3B-13B9F8B0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38" y="361260"/>
            <a:ext cx="10096026" cy="36512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카드뉴스 제작 계획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EB6FBF7-53F1-9B3E-6799-78BA1CCE8234}"/>
              </a:ext>
            </a:extLst>
          </p:cNvPr>
          <p:cNvSpPr/>
          <p:nvPr/>
        </p:nvSpPr>
        <p:spPr>
          <a:xfrm>
            <a:off x="1281846" y="4650406"/>
            <a:ext cx="9628307" cy="1368005"/>
          </a:xfrm>
          <a:prstGeom prst="roundRect">
            <a:avLst/>
          </a:prstGeom>
          <a:ln>
            <a:solidFill>
              <a:srgbClr val="00715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D49B4F-965E-DDBE-667C-E5E63423E8D6}"/>
              </a:ext>
            </a:extLst>
          </p:cNvPr>
          <p:cNvSpPr txBox="1"/>
          <p:nvPr/>
        </p:nvSpPr>
        <p:spPr>
          <a:xfrm>
            <a:off x="1644034" y="5000985"/>
            <a:ext cx="2451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algn="l">
              <a:buNone/>
            </a:pPr>
            <a:endParaRPr lang="ko-KR" altLang="en-US" sz="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i="0" dirty="0" err="1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한국등산</a:t>
            </a:r>
            <a:r>
              <a:rPr lang="en-US" altLang="ko-KR" sz="1600" spc="-67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spc="-67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1600" i="0" dirty="0" err="1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트레킹지원센터</a:t>
            </a:r>
            <a:br>
              <a:rPr lang="en-US" altLang="ko-KR" sz="1600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활용가이드</a:t>
            </a:r>
            <a:endParaRPr lang="ko-KR" altLang="en-US" sz="1600" i="0" dirty="0">
              <a:solidFill>
                <a:srgbClr val="007158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E2EB3C1-4F95-9E4E-A08B-853F04365776}"/>
              </a:ext>
            </a:extLst>
          </p:cNvPr>
          <p:cNvSpPr/>
          <p:nvPr/>
        </p:nvSpPr>
        <p:spPr>
          <a:xfrm>
            <a:off x="1444680" y="4480972"/>
            <a:ext cx="1635393" cy="336235"/>
          </a:xfrm>
          <a:prstGeom prst="roundRect">
            <a:avLst>
              <a:gd name="adj" fmla="val 50000"/>
            </a:avLst>
          </a:prstGeom>
          <a:solidFill>
            <a:srgbClr val="0071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125"/>
              </a:spcAft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계획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17C77A-5332-6307-36D2-0A6A1B1C444C}"/>
              </a:ext>
            </a:extLst>
          </p:cNvPr>
          <p:cNvSpPr txBox="1"/>
          <p:nvPr/>
        </p:nvSpPr>
        <p:spPr>
          <a:xfrm>
            <a:off x="4815282" y="5000985"/>
            <a:ext cx="245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툴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algn="l">
              <a:buNone/>
            </a:pPr>
            <a:endParaRPr lang="en-US" altLang="ko-KR" sz="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2AFE10-C477-25B4-2443-1C66D43565CE}"/>
              </a:ext>
            </a:extLst>
          </p:cNvPr>
          <p:cNvSpPr txBox="1"/>
          <p:nvPr/>
        </p:nvSpPr>
        <p:spPr>
          <a:xfrm>
            <a:off x="8097041" y="5000985"/>
            <a:ext cx="2450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배포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F07F82-912D-AF4E-8535-517E7376E78F}"/>
              </a:ext>
            </a:extLst>
          </p:cNvPr>
          <p:cNvSpPr txBox="1"/>
          <p:nvPr/>
        </p:nvSpPr>
        <p:spPr>
          <a:xfrm>
            <a:off x="831340" y="2397700"/>
            <a:ext cx="2077550" cy="1779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  <a:buNone/>
            </a:pPr>
            <a:endParaRPr lang="ko-KR" altLang="en-US" sz="1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  <a:buNone/>
            </a:pPr>
            <a:r>
              <a:rPr lang="ko-KR" altLang="en-US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공공데이터를</a:t>
            </a:r>
            <a:br>
              <a:rPr lang="en-US" altLang="ko-KR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소개합니다</a:t>
            </a:r>
            <a:b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표지 이미지</a:t>
            </a:r>
            <a:endParaRPr lang="ko-KR" altLang="en-US" sz="12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공공데이터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등산정보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542F57-150F-9C0C-0D1A-98C3FAF30090}"/>
              </a:ext>
            </a:extLst>
          </p:cNvPr>
          <p:cNvSpPr txBox="1"/>
          <p:nvPr/>
        </p:nvSpPr>
        <p:spPr>
          <a:xfrm>
            <a:off x="3038585" y="2396384"/>
            <a:ext cx="1900403" cy="1456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  <a:buNone/>
            </a:pPr>
            <a:endParaRPr lang="ko-KR" altLang="en-US" sz="1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  <a:buNone/>
            </a:pPr>
            <a:r>
              <a:rPr lang="ko-KR" altLang="en-US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공공데이터란</a:t>
            </a:r>
            <a:r>
              <a:rPr lang="en-US" altLang="ko-KR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공공데이터 기본 정의</a:t>
            </a:r>
            <a:endParaRPr lang="en-US" altLang="ko-KR" sz="1200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  <a:buNone/>
            </a:pP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공공데이터</a:t>
            </a:r>
            <a:endParaRPr lang="ko-KR" altLang="en-US" sz="1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5F8B59-823D-EBFB-8E8A-B37ADA114112}"/>
              </a:ext>
            </a:extLst>
          </p:cNvPr>
          <p:cNvSpPr txBox="1"/>
          <p:nvPr/>
        </p:nvSpPr>
        <p:spPr>
          <a:xfrm>
            <a:off x="5069712" y="2396384"/>
            <a:ext cx="2052578" cy="2025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None/>
            </a:pPr>
            <a:endParaRPr lang="ko-KR" altLang="en-US" sz="13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</a:pPr>
            <a:r>
              <a:rPr lang="ko-KR" altLang="en-US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기관 공공데이터를</a:t>
            </a:r>
            <a:br>
              <a:rPr lang="en-US" altLang="ko-KR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400" b="1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소개합니다</a:t>
            </a:r>
            <a:br>
              <a: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err="1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한국등산</a:t>
            </a:r>
            <a:r>
              <a:rPr lang="en-US" altLang="ko-KR" sz="1200" spc="-67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1200" spc="-67" dirty="0" err="1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트레킹지원센터</a:t>
            </a:r>
            <a:br>
              <a:rPr lang="en-US" altLang="ko-KR" sz="1200" spc="-67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spc="-67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공공데이터 안내</a:t>
            </a:r>
            <a:endParaRPr lang="en-US" altLang="ko-KR" sz="1200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  <a:buNone/>
            </a:pP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등산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트레킹</a:t>
            </a:r>
            <a:endParaRPr lang="ko-KR" altLang="en-US" sz="1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2A86B3-251C-6894-A660-394F4FE10C4A}"/>
              </a:ext>
            </a:extLst>
          </p:cNvPr>
          <p:cNvSpPr txBox="1"/>
          <p:nvPr/>
        </p:nvSpPr>
        <p:spPr>
          <a:xfrm>
            <a:off x="7310363" y="2395809"/>
            <a:ext cx="1797161" cy="1669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  <a:buNone/>
            </a:pPr>
            <a:endParaRPr lang="ko-KR" altLang="en-US" sz="1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  <a:buNone/>
            </a:pPr>
            <a:r>
              <a:rPr lang="ko-KR" altLang="en-US" sz="14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여기서 만날 수</a:t>
            </a:r>
            <a:br>
              <a:rPr lang="en-US" altLang="ko-KR" sz="14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4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있습니다</a:t>
            </a:r>
            <a:br>
              <a:rPr lang="ko-KR" altLang="en-US" sz="140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사이트 및 </a:t>
            </a:r>
            <a:r>
              <a:rPr lang="en-US" altLang="ko-KR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SNS </a:t>
            </a:r>
            <a:r>
              <a:rPr lang="ko-KR" altLang="en-US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안내</a:t>
            </a:r>
            <a:br>
              <a:rPr lang="en-US" altLang="ko-KR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dirty="0" err="1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공공데이터포털</a:t>
            </a:r>
            <a:endParaRPr lang="ko-KR" altLang="en-US" sz="1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59C89B-45A4-1B7F-BCF1-A0BDC50B842B}"/>
              </a:ext>
            </a:extLst>
          </p:cNvPr>
          <p:cNvSpPr txBox="1"/>
          <p:nvPr/>
        </p:nvSpPr>
        <p:spPr>
          <a:xfrm>
            <a:off x="9263099" y="2397600"/>
            <a:ext cx="2117569" cy="175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  <a:buNone/>
            </a:pPr>
            <a:endParaRPr lang="ko-KR" altLang="en-US" sz="13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  <a:buNone/>
            </a:pPr>
            <a:r>
              <a:rPr lang="ko-KR" altLang="en-US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</a:t>
            </a:r>
            <a:r>
              <a:rPr lang="ko-KR" altLang="en-US" sz="1400" b="1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</a:t>
            </a:r>
            <a:r>
              <a:rPr lang="ko-KR" altLang="en-US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br>
              <a:rPr lang="en-US" altLang="ko-KR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관심과 이용 바랍니다</a:t>
            </a:r>
            <a:b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마무리 인사</a:t>
            </a:r>
            <a:endParaRPr lang="en-US" altLang="ko-KR" sz="1200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  <a:buNone/>
            </a:pP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관심감사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안전등산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C98BAAF-5ACE-38E1-1A87-0D1CA67AEF30}"/>
              </a:ext>
            </a:extLst>
          </p:cNvPr>
          <p:cNvCxnSpPr>
            <a:cxnSpLocks/>
          </p:cNvCxnSpPr>
          <p:nvPr/>
        </p:nvCxnSpPr>
        <p:spPr>
          <a:xfrm flipV="1">
            <a:off x="1870115" y="2220133"/>
            <a:ext cx="8342207" cy="6242"/>
          </a:xfrm>
          <a:prstGeom prst="line">
            <a:avLst/>
          </a:prstGeom>
          <a:ln>
            <a:solidFill>
              <a:srgbClr val="00715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D4AFFB2-3B4D-45B4-A9CE-3DF25C05C727}"/>
              </a:ext>
            </a:extLst>
          </p:cNvPr>
          <p:cNvSpPr/>
          <p:nvPr/>
        </p:nvSpPr>
        <p:spPr>
          <a:xfrm>
            <a:off x="1644034" y="1978360"/>
            <a:ext cx="452162" cy="501231"/>
          </a:xfrm>
          <a:prstGeom prst="roundRect">
            <a:avLst/>
          </a:prstGeom>
          <a:solidFill>
            <a:srgbClr val="F7E5A7"/>
          </a:solidFill>
          <a:ln>
            <a:solidFill>
              <a:srgbClr val="007158"/>
            </a:solidFill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C85285-F8AC-2611-806C-D2B594658817}"/>
              </a:ext>
            </a:extLst>
          </p:cNvPr>
          <p:cNvSpPr txBox="1"/>
          <p:nvPr/>
        </p:nvSpPr>
        <p:spPr>
          <a:xfrm>
            <a:off x="1531176" y="1571573"/>
            <a:ext cx="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A0ADEA-DCBA-F9F6-7300-59515CE3377E}"/>
              </a:ext>
            </a:extLst>
          </p:cNvPr>
          <p:cNvSpPr txBox="1"/>
          <p:nvPr/>
        </p:nvSpPr>
        <p:spPr>
          <a:xfrm>
            <a:off x="3644209" y="1572851"/>
            <a:ext cx="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458A65-4F07-3FA7-53F5-17B9C68FE56F}"/>
              </a:ext>
            </a:extLst>
          </p:cNvPr>
          <p:cNvSpPr txBox="1"/>
          <p:nvPr/>
        </p:nvSpPr>
        <p:spPr>
          <a:xfrm>
            <a:off x="5757242" y="1572851"/>
            <a:ext cx="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691FD8-4B65-F4B3-D145-1167B20CEC32}"/>
              </a:ext>
            </a:extLst>
          </p:cNvPr>
          <p:cNvSpPr txBox="1"/>
          <p:nvPr/>
        </p:nvSpPr>
        <p:spPr>
          <a:xfrm>
            <a:off x="7808790" y="1567451"/>
            <a:ext cx="80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707A57-5323-9693-19CF-730373CAFE16}"/>
              </a:ext>
            </a:extLst>
          </p:cNvPr>
          <p:cNvSpPr txBox="1"/>
          <p:nvPr/>
        </p:nvSpPr>
        <p:spPr>
          <a:xfrm>
            <a:off x="9873383" y="1572901"/>
            <a:ext cx="89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마무리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F4C500A-4519-9DF8-C07E-F5C7657558B8}"/>
              </a:ext>
            </a:extLst>
          </p:cNvPr>
          <p:cNvSpPr/>
          <p:nvPr/>
        </p:nvSpPr>
        <p:spPr>
          <a:xfrm>
            <a:off x="5869920" y="1975758"/>
            <a:ext cx="452162" cy="501231"/>
          </a:xfrm>
          <a:prstGeom prst="roundRect">
            <a:avLst/>
          </a:prstGeom>
          <a:solidFill>
            <a:srgbClr val="F7E5A7"/>
          </a:solidFill>
          <a:ln>
            <a:solidFill>
              <a:srgbClr val="007158"/>
            </a:solidFill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15F4BE1-F24E-D8BC-1AEC-778E18FAC2DA}"/>
              </a:ext>
            </a:extLst>
          </p:cNvPr>
          <p:cNvSpPr/>
          <p:nvPr/>
        </p:nvSpPr>
        <p:spPr>
          <a:xfrm>
            <a:off x="7982863" y="1975757"/>
            <a:ext cx="452162" cy="501231"/>
          </a:xfrm>
          <a:prstGeom prst="roundRect">
            <a:avLst/>
          </a:prstGeom>
          <a:solidFill>
            <a:srgbClr val="F7E5A7"/>
          </a:solidFill>
          <a:ln>
            <a:solidFill>
              <a:srgbClr val="007158"/>
            </a:solidFill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117F25A-A093-9B92-82C2-3EB051F72442}"/>
              </a:ext>
            </a:extLst>
          </p:cNvPr>
          <p:cNvSpPr/>
          <p:nvPr/>
        </p:nvSpPr>
        <p:spPr>
          <a:xfrm>
            <a:off x="3756977" y="1975759"/>
            <a:ext cx="452162" cy="501231"/>
          </a:xfrm>
          <a:prstGeom prst="roundRect">
            <a:avLst/>
          </a:prstGeom>
          <a:solidFill>
            <a:srgbClr val="F7E5A7"/>
          </a:solidFill>
          <a:ln>
            <a:solidFill>
              <a:srgbClr val="007158"/>
            </a:solidFill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4E69610-8158-B04C-75EA-586FF686320D}"/>
              </a:ext>
            </a:extLst>
          </p:cNvPr>
          <p:cNvSpPr/>
          <p:nvPr/>
        </p:nvSpPr>
        <p:spPr>
          <a:xfrm>
            <a:off x="10095804" y="1975757"/>
            <a:ext cx="452162" cy="501231"/>
          </a:xfrm>
          <a:prstGeom prst="roundRect">
            <a:avLst/>
          </a:prstGeom>
          <a:solidFill>
            <a:srgbClr val="F7E5A7"/>
          </a:solidFill>
          <a:ln>
            <a:solidFill>
              <a:srgbClr val="007158"/>
            </a:solidFill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78C97DC-E9BE-F384-7402-DB43200F0278}"/>
              </a:ext>
            </a:extLst>
          </p:cNvPr>
          <p:cNvGrpSpPr/>
          <p:nvPr/>
        </p:nvGrpSpPr>
        <p:grpSpPr>
          <a:xfrm>
            <a:off x="960263" y="1004286"/>
            <a:ext cx="1624646" cy="338554"/>
            <a:chOff x="960263" y="1004286"/>
            <a:chExt cx="1624646" cy="33855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B04DE39-6767-3DC8-89E5-470404D03FC7}"/>
                </a:ext>
              </a:extLst>
            </p:cNvPr>
            <p:cNvSpPr txBox="1"/>
            <p:nvPr/>
          </p:nvSpPr>
          <p:spPr>
            <a:xfrm>
              <a:off x="1155321" y="1004286"/>
              <a:ext cx="1429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카드뉴스 구성</a:t>
              </a:r>
            </a:p>
          </p:txBody>
        </p:sp>
        <p:sp>
          <p:nvSpPr>
            <p:cNvPr id="74" name="object 20">
              <a:extLst>
                <a:ext uri="{FF2B5EF4-FFF2-40B4-BE49-F238E27FC236}">
                  <a16:creationId xmlns:a16="http://schemas.microsoft.com/office/drawing/2014/main" id="{72524ADF-58D1-99E5-73A8-8B8CADACA495}"/>
                </a:ext>
              </a:extLst>
            </p:cNvPr>
            <p:cNvSpPr/>
            <p:nvPr/>
          </p:nvSpPr>
          <p:spPr>
            <a:xfrm>
              <a:off x="960263" y="1076363"/>
              <a:ext cx="195059" cy="194400"/>
            </a:xfrm>
            <a:custGeom>
              <a:avLst/>
              <a:gdLst/>
              <a:ahLst/>
              <a:cxnLst/>
              <a:rect l="l" t="t" r="r" b="b"/>
              <a:pathLst>
                <a:path w="300355" h="300990">
                  <a:moveTo>
                    <a:pt x="158481" y="0"/>
                  </a:moveTo>
                  <a:lnTo>
                    <a:pt x="141036" y="0"/>
                  </a:lnTo>
                  <a:lnTo>
                    <a:pt x="135057" y="6726"/>
                  </a:lnTo>
                  <a:lnTo>
                    <a:pt x="134808" y="17438"/>
                  </a:lnTo>
                  <a:lnTo>
                    <a:pt x="134808" y="128779"/>
                  </a:lnTo>
                  <a:lnTo>
                    <a:pt x="134310" y="135502"/>
                  </a:lnTo>
                  <a:lnTo>
                    <a:pt x="6727" y="135502"/>
                  </a:lnTo>
                  <a:lnTo>
                    <a:pt x="0" y="140984"/>
                  </a:lnTo>
                  <a:lnTo>
                    <a:pt x="0" y="159663"/>
                  </a:lnTo>
                  <a:lnTo>
                    <a:pt x="6727" y="164648"/>
                  </a:lnTo>
                  <a:lnTo>
                    <a:pt x="134808" y="164648"/>
                  </a:lnTo>
                  <a:lnTo>
                    <a:pt x="134808" y="283461"/>
                  </a:lnTo>
                  <a:lnTo>
                    <a:pt x="135057" y="286948"/>
                  </a:lnTo>
                  <a:lnTo>
                    <a:pt x="136053" y="289937"/>
                  </a:lnTo>
                  <a:lnTo>
                    <a:pt x="138048" y="297161"/>
                  </a:lnTo>
                  <a:lnTo>
                    <a:pt x="143280" y="300897"/>
                  </a:lnTo>
                  <a:lnTo>
                    <a:pt x="150756" y="300150"/>
                  </a:lnTo>
                  <a:lnTo>
                    <a:pt x="157734" y="299651"/>
                  </a:lnTo>
                  <a:lnTo>
                    <a:pt x="162468" y="295666"/>
                  </a:lnTo>
                  <a:lnTo>
                    <a:pt x="163712" y="288692"/>
                  </a:lnTo>
                  <a:lnTo>
                    <a:pt x="164210" y="285453"/>
                  </a:lnTo>
                  <a:lnTo>
                    <a:pt x="164459" y="282215"/>
                  </a:lnTo>
                  <a:lnTo>
                    <a:pt x="164459" y="164648"/>
                  </a:lnTo>
                  <a:lnTo>
                    <a:pt x="283071" y="164648"/>
                  </a:lnTo>
                  <a:lnTo>
                    <a:pt x="294285" y="164399"/>
                  </a:lnTo>
                  <a:lnTo>
                    <a:pt x="300264" y="157673"/>
                  </a:lnTo>
                  <a:lnTo>
                    <a:pt x="298023" y="139986"/>
                  </a:lnTo>
                  <a:lnTo>
                    <a:pt x="292290" y="135503"/>
                  </a:lnTo>
                  <a:lnTo>
                    <a:pt x="164459" y="135503"/>
                  </a:lnTo>
                  <a:lnTo>
                    <a:pt x="164459" y="17438"/>
                  </a:lnTo>
                  <a:lnTo>
                    <a:pt x="164210" y="6477"/>
                  </a:lnTo>
                  <a:lnTo>
                    <a:pt x="158481" y="0"/>
                  </a:lnTo>
                  <a:close/>
                </a:path>
              </a:pathLst>
            </a:custGeom>
            <a:solidFill>
              <a:srgbClr val="007158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F3A4657-CC00-4EE4-EE62-0BB141912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72" y="5044356"/>
            <a:ext cx="622668" cy="580103"/>
          </a:xfrm>
          <a:prstGeom prst="rect">
            <a:avLst/>
          </a:prstGeom>
        </p:spPr>
      </p:pic>
      <p:pic>
        <p:nvPicPr>
          <p:cNvPr id="12" name="그림 11" descr="폰트, 스크린샷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0BCBBFA-7EF7-90CB-90B2-1DC81A424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20" y="4942097"/>
            <a:ext cx="1808546" cy="317289"/>
          </a:xfrm>
          <a:prstGeom prst="rect">
            <a:avLst/>
          </a:prstGeom>
        </p:spPr>
      </p:pic>
      <p:pic>
        <p:nvPicPr>
          <p:cNvPr id="15" name="그림 14" descr="그래픽, 다채로움, 원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64AEC0A-823D-FDEF-2E79-E7116D594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966" y="5432541"/>
            <a:ext cx="467280" cy="467280"/>
          </a:xfrm>
          <a:prstGeom prst="rect">
            <a:avLst/>
          </a:prstGeom>
        </p:spPr>
      </p:pic>
      <p:pic>
        <p:nvPicPr>
          <p:cNvPr id="19" name="그림 18" descr="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067F500-35BD-7D7F-3FAC-FAB346673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1" t="14586" r="15512" b="16192"/>
          <a:stretch>
            <a:fillRect/>
          </a:stretch>
        </p:blipFill>
        <p:spPr>
          <a:xfrm>
            <a:off x="8739420" y="5425341"/>
            <a:ext cx="467280" cy="468000"/>
          </a:xfrm>
          <a:prstGeom prst="rect">
            <a:avLst/>
          </a:prstGeom>
        </p:spPr>
      </p:pic>
      <p:pic>
        <p:nvPicPr>
          <p:cNvPr id="21" name="그림 20" descr="그래픽, 로고, 폰트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DC3EFDC-E95F-03A9-2F29-87BDA84B91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333" y="5425341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EF7B4-7A45-48B6-37B1-F9F6C296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103BC-B8B0-79B3-3F1F-224B7C82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38" y="361260"/>
            <a:ext cx="10096026" cy="36512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영상 콘텐츠 제작 계획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5D7E31-7850-6A46-C7C8-7B99278B06CD}"/>
              </a:ext>
            </a:extLst>
          </p:cNvPr>
          <p:cNvSpPr/>
          <p:nvPr/>
        </p:nvSpPr>
        <p:spPr>
          <a:xfrm>
            <a:off x="7135537" y="1620740"/>
            <a:ext cx="3719960" cy="4397671"/>
          </a:xfrm>
          <a:prstGeom prst="roundRect">
            <a:avLst>
              <a:gd name="adj" fmla="val 4493"/>
            </a:avLst>
          </a:prstGeom>
          <a:noFill/>
          <a:ln>
            <a:solidFill>
              <a:srgbClr val="00715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3D42903-A25E-225E-6C91-CC52BC807C27}"/>
              </a:ext>
            </a:extLst>
          </p:cNvPr>
          <p:cNvGrpSpPr/>
          <p:nvPr/>
        </p:nvGrpSpPr>
        <p:grpSpPr>
          <a:xfrm>
            <a:off x="960263" y="1004286"/>
            <a:ext cx="1773104" cy="338554"/>
            <a:chOff x="960263" y="1004286"/>
            <a:chExt cx="1773104" cy="33855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0BB0EB-CD15-71CA-2185-A8C113136549}"/>
                </a:ext>
              </a:extLst>
            </p:cNvPr>
            <p:cNvSpPr txBox="1"/>
            <p:nvPr/>
          </p:nvSpPr>
          <p:spPr>
            <a:xfrm>
              <a:off x="1155320" y="1004286"/>
              <a:ext cx="1578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영상 콘텐츠 구성</a:t>
              </a:r>
            </a:p>
          </p:txBody>
        </p:sp>
        <p:sp>
          <p:nvSpPr>
            <p:cNvPr id="74" name="object 20">
              <a:extLst>
                <a:ext uri="{FF2B5EF4-FFF2-40B4-BE49-F238E27FC236}">
                  <a16:creationId xmlns:a16="http://schemas.microsoft.com/office/drawing/2014/main" id="{F99A2737-7954-1DFB-50AB-7391E3DE32D6}"/>
                </a:ext>
              </a:extLst>
            </p:cNvPr>
            <p:cNvSpPr/>
            <p:nvPr/>
          </p:nvSpPr>
          <p:spPr>
            <a:xfrm>
              <a:off x="960263" y="1076363"/>
              <a:ext cx="195059" cy="194400"/>
            </a:xfrm>
            <a:custGeom>
              <a:avLst/>
              <a:gdLst/>
              <a:ahLst/>
              <a:cxnLst/>
              <a:rect l="l" t="t" r="r" b="b"/>
              <a:pathLst>
                <a:path w="300355" h="300990">
                  <a:moveTo>
                    <a:pt x="158481" y="0"/>
                  </a:moveTo>
                  <a:lnTo>
                    <a:pt x="141036" y="0"/>
                  </a:lnTo>
                  <a:lnTo>
                    <a:pt x="135057" y="6726"/>
                  </a:lnTo>
                  <a:lnTo>
                    <a:pt x="134808" y="17438"/>
                  </a:lnTo>
                  <a:lnTo>
                    <a:pt x="134808" y="128779"/>
                  </a:lnTo>
                  <a:lnTo>
                    <a:pt x="134310" y="135502"/>
                  </a:lnTo>
                  <a:lnTo>
                    <a:pt x="6727" y="135502"/>
                  </a:lnTo>
                  <a:lnTo>
                    <a:pt x="0" y="140984"/>
                  </a:lnTo>
                  <a:lnTo>
                    <a:pt x="0" y="159663"/>
                  </a:lnTo>
                  <a:lnTo>
                    <a:pt x="6727" y="164648"/>
                  </a:lnTo>
                  <a:lnTo>
                    <a:pt x="134808" y="164648"/>
                  </a:lnTo>
                  <a:lnTo>
                    <a:pt x="134808" y="283461"/>
                  </a:lnTo>
                  <a:lnTo>
                    <a:pt x="135057" y="286948"/>
                  </a:lnTo>
                  <a:lnTo>
                    <a:pt x="136053" y="289937"/>
                  </a:lnTo>
                  <a:lnTo>
                    <a:pt x="138048" y="297161"/>
                  </a:lnTo>
                  <a:lnTo>
                    <a:pt x="143280" y="300897"/>
                  </a:lnTo>
                  <a:lnTo>
                    <a:pt x="150756" y="300150"/>
                  </a:lnTo>
                  <a:lnTo>
                    <a:pt x="157734" y="299651"/>
                  </a:lnTo>
                  <a:lnTo>
                    <a:pt x="162468" y="295666"/>
                  </a:lnTo>
                  <a:lnTo>
                    <a:pt x="163712" y="288692"/>
                  </a:lnTo>
                  <a:lnTo>
                    <a:pt x="164210" y="285453"/>
                  </a:lnTo>
                  <a:lnTo>
                    <a:pt x="164459" y="282215"/>
                  </a:lnTo>
                  <a:lnTo>
                    <a:pt x="164459" y="164648"/>
                  </a:lnTo>
                  <a:lnTo>
                    <a:pt x="283071" y="164648"/>
                  </a:lnTo>
                  <a:lnTo>
                    <a:pt x="294285" y="164399"/>
                  </a:lnTo>
                  <a:lnTo>
                    <a:pt x="300264" y="157673"/>
                  </a:lnTo>
                  <a:lnTo>
                    <a:pt x="298023" y="139986"/>
                  </a:lnTo>
                  <a:lnTo>
                    <a:pt x="292290" y="135503"/>
                  </a:lnTo>
                  <a:lnTo>
                    <a:pt x="164459" y="135503"/>
                  </a:lnTo>
                  <a:lnTo>
                    <a:pt x="164459" y="17438"/>
                  </a:lnTo>
                  <a:lnTo>
                    <a:pt x="164210" y="6477"/>
                  </a:lnTo>
                  <a:lnTo>
                    <a:pt x="158481" y="0"/>
                  </a:lnTo>
                  <a:close/>
                </a:path>
              </a:pathLst>
            </a:custGeom>
            <a:solidFill>
              <a:srgbClr val="007158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58BEB7-CEA1-DB65-8BE0-5F6B9747A9D7}"/>
              </a:ext>
            </a:extLst>
          </p:cNvPr>
          <p:cNvGrpSpPr/>
          <p:nvPr/>
        </p:nvGrpSpPr>
        <p:grpSpPr>
          <a:xfrm>
            <a:off x="1228614" y="5447072"/>
            <a:ext cx="5196776" cy="720000"/>
            <a:chOff x="3396435" y="5602486"/>
            <a:chExt cx="5196776" cy="827664"/>
          </a:xfrm>
        </p:grpSpPr>
        <p:sp>
          <p:nvSpPr>
            <p:cNvPr id="9" name="Text 17">
              <a:extLst>
                <a:ext uri="{FF2B5EF4-FFF2-40B4-BE49-F238E27FC236}">
                  <a16:creationId xmlns:a16="http://schemas.microsoft.com/office/drawing/2014/main" id="{52492879-538E-7693-BDD1-5581F941E141}"/>
                </a:ext>
              </a:extLst>
            </p:cNvPr>
            <p:cNvSpPr/>
            <p:nvPr/>
          </p:nvSpPr>
          <p:spPr>
            <a:xfrm>
              <a:off x="6864012" y="5974864"/>
              <a:ext cx="176808" cy="2210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00"/>
                </a:lnSpc>
                <a:buNone/>
              </a:pPr>
              <a:endParaRPr lang="en-US" sz="135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FAB9831-4D34-F402-38AD-081DB6386F97}"/>
                </a:ext>
              </a:extLst>
            </p:cNvPr>
            <p:cNvSpPr/>
            <p:nvPr/>
          </p:nvSpPr>
          <p:spPr>
            <a:xfrm>
              <a:off x="3396435" y="5602486"/>
              <a:ext cx="5196776" cy="785026"/>
            </a:xfrm>
            <a:prstGeom prst="roundRect">
              <a:avLst/>
            </a:prstGeom>
            <a:noFill/>
            <a:ln>
              <a:solidFill>
                <a:srgbClr val="007158"/>
              </a:solidFill>
            </a:ln>
            <a:effectLst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13AA991-4E06-EEC9-6818-1FA5BD1EE0F0}"/>
                </a:ext>
              </a:extLst>
            </p:cNvPr>
            <p:cNvSpPr/>
            <p:nvPr/>
          </p:nvSpPr>
          <p:spPr>
            <a:xfrm>
              <a:off x="3476049" y="5808056"/>
              <a:ext cx="926162" cy="373887"/>
            </a:xfrm>
            <a:prstGeom prst="roundRect">
              <a:avLst>
                <a:gd name="adj" fmla="val 50000"/>
              </a:avLst>
            </a:prstGeom>
            <a:solidFill>
              <a:srgbClr val="007158"/>
            </a:solidFill>
            <a:ln>
              <a:solidFill>
                <a:srgbClr val="0071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35~40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806EA-7595-AD06-DD1E-4C12CEDDE969}"/>
                </a:ext>
              </a:extLst>
            </p:cNvPr>
            <p:cNvSpPr txBox="1"/>
            <p:nvPr/>
          </p:nvSpPr>
          <p:spPr>
            <a:xfrm>
              <a:off x="4440282" y="5676858"/>
              <a:ext cx="3076632" cy="46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6. </a:t>
              </a:r>
              <a:r>
                <a:rPr lang="ko-KR" altLang="en-US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마무리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2295BA-4DA5-A705-3859-56AE35A01E9D}"/>
                </a:ext>
              </a:extLst>
            </p:cNvPr>
            <p:cNvSpPr txBox="1"/>
            <p:nvPr/>
          </p:nvSpPr>
          <p:spPr>
            <a:xfrm>
              <a:off x="4440282" y="6049551"/>
              <a:ext cx="4010053" cy="38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관심독려</a:t>
              </a:r>
              <a:r>
                <a:rPr lang="ko-KR" altLang="en-US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및 문의처 안내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1A389FC-346B-D54A-1580-5DEEA61913C4}"/>
              </a:ext>
            </a:extLst>
          </p:cNvPr>
          <p:cNvSpPr/>
          <p:nvPr/>
        </p:nvSpPr>
        <p:spPr>
          <a:xfrm>
            <a:off x="7360124" y="1452622"/>
            <a:ext cx="1635393" cy="336235"/>
          </a:xfrm>
          <a:prstGeom prst="roundRect">
            <a:avLst>
              <a:gd name="adj" fmla="val 50000"/>
            </a:avLst>
          </a:prstGeom>
          <a:solidFill>
            <a:srgbClr val="0071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125"/>
              </a:spcAft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계획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C28A141-9368-84EB-698D-A24B7ED09070}"/>
              </a:ext>
            </a:extLst>
          </p:cNvPr>
          <p:cNvGrpSpPr/>
          <p:nvPr/>
        </p:nvGrpSpPr>
        <p:grpSpPr>
          <a:xfrm>
            <a:off x="1228614" y="1620737"/>
            <a:ext cx="5196776" cy="720000"/>
            <a:chOff x="3396435" y="5602486"/>
            <a:chExt cx="5196776" cy="827666"/>
          </a:xfrm>
        </p:grpSpPr>
        <p:sp>
          <p:nvSpPr>
            <p:cNvPr id="42" name="Text 17">
              <a:extLst>
                <a:ext uri="{FF2B5EF4-FFF2-40B4-BE49-F238E27FC236}">
                  <a16:creationId xmlns:a16="http://schemas.microsoft.com/office/drawing/2014/main" id="{2DD603B2-7021-4AD0-4EF6-B0A0F4E145A6}"/>
                </a:ext>
              </a:extLst>
            </p:cNvPr>
            <p:cNvSpPr/>
            <p:nvPr/>
          </p:nvSpPr>
          <p:spPr>
            <a:xfrm>
              <a:off x="6864012" y="5974864"/>
              <a:ext cx="176808" cy="2210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00"/>
                </a:lnSpc>
                <a:buNone/>
              </a:pPr>
              <a:endParaRPr lang="en-US" sz="135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F9CC38C-0CF7-92D7-E1F2-3A1B450A1F8C}"/>
                </a:ext>
              </a:extLst>
            </p:cNvPr>
            <p:cNvSpPr/>
            <p:nvPr/>
          </p:nvSpPr>
          <p:spPr>
            <a:xfrm>
              <a:off x="3396435" y="5602486"/>
              <a:ext cx="5196776" cy="785026"/>
            </a:xfrm>
            <a:prstGeom prst="roundRect">
              <a:avLst/>
            </a:prstGeom>
            <a:noFill/>
            <a:ln>
              <a:solidFill>
                <a:srgbClr val="007158"/>
              </a:solidFill>
            </a:ln>
            <a:effectLst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0FAD880-645B-7616-FD14-9E1D40CE4773}"/>
                </a:ext>
              </a:extLst>
            </p:cNvPr>
            <p:cNvSpPr/>
            <p:nvPr/>
          </p:nvSpPr>
          <p:spPr>
            <a:xfrm>
              <a:off x="3476049" y="5807723"/>
              <a:ext cx="926162" cy="373887"/>
            </a:xfrm>
            <a:prstGeom prst="roundRect">
              <a:avLst>
                <a:gd name="adj" fmla="val 50000"/>
              </a:avLst>
            </a:prstGeom>
            <a:solidFill>
              <a:srgbClr val="007158"/>
            </a:solidFill>
            <a:ln>
              <a:solidFill>
                <a:srgbClr val="0071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0~5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69AFBCD-6DEB-037C-C956-87F69EAB18F7}"/>
                </a:ext>
              </a:extLst>
            </p:cNvPr>
            <p:cNvSpPr txBox="1"/>
            <p:nvPr/>
          </p:nvSpPr>
          <p:spPr>
            <a:xfrm>
              <a:off x="4440282" y="5676858"/>
              <a:ext cx="3076632" cy="46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71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 </a:t>
              </a:r>
              <a:r>
                <a:rPr lang="ko-KR" altLang="en-US" sz="1600" dirty="0">
                  <a:solidFill>
                    <a:srgbClr val="0071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오프닝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958A61-1194-6C08-1C72-EEBF1B9268EE}"/>
                </a:ext>
              </a:extLst>
            </p:cNvPr>
            <p:cNvSpPr txBox="1"/>
            <p:nvPr/>
          </p:nvSpPr>
          <p:spPr>
            <a:xfrm>
              <a:off x="4440282" y="6049553"/>
              <a:ext cx="4010053" cy="38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공공데이터를 소개합니다</a:t>
              </a:r>
              <a:r>
                <a:rPr lang="en-US" altLang="ko-KR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  <a:endParaRPr lang="ko-KR" altLang="en-US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377EB2C-58A5-C69C-172B-D10AB161E9B5}"/>
              </a:ext>
            </a:extLst>
          </p:cNvPr>
          <p:cNvGrpSpPr/>
          <p:nvPr/>
        </p:nvGrpSpPr>
        <p:grpSpPr>
          <a:xfrm>
            <a:off x="1228614" y="2577321"/>
            <a:ext cx="5196776" cy="720000"/>
            <a:chOff x="3396435" y="5602486"/>
            <a:chExt cx="5196776" cy="827666"/>
          </a:xfrm>
        </p:grpSpPr>
        <p:sp>
          <p:nvSpPr>
            <p:cNvPr id="64" name="Text 17">
              <a:extLst>
                <a:ext uri="{FF2B5EF4-FFF2-40B4-BE49-F238E27FC236}">
                  <a16:creationId xmlns:a16="http://schemas.microsoft.com/office/drawing/2014/main" id="{FD391D0C-F561-64B5-259A-688C63AF1728}"/>
                </a:ext>
              </a:extLst>
            </p:cNvPr>
            <p:cNvSpPr/>
            <p:nvPr/>
          </p:nvSpPr>
          <p:spPr>
            <a:xfrm>
              <a:off x="6864012" y="5974864"/>
              <a:ext cx="176808" cy="2210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00"/>
                </a:lnSpc>
                <a:buNone/>
              </a:pPr>
              <a:endParaRPr lang="en-US" sz="135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2A9FADDB-4020-3F56-170A-AEC0AB22E44F}"/>
                </a:ext>
              </a:extLst>
            </p:cNvPr>
            <p:cNvSpPr/>
            <p:nvPr/>
          </p:nvSpPr>
          <p:spPr>
            <a:xfrm>
              <a:off x="3396435" y="5602486"/>
              <a:ext cx="5196776" cy="785026"/>
            </a:xfrm>
            <a:prstGeom prst="roundRect">
              <a:avLst/>
            </a:prstGeom>
            <a:noFill/>
            <a:ln>
              <a:solidFill>
                <a:srgbClr val="007158"/>
              </a:solidFill>
            </a:ln>
            <a:effectLst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A4C74EF5-BE16-94AD-5DDC-340B19A375DB}"/>
                </a:ext>
              </a:extLst>
            </p:cNvPr>
            <p:cNvSpPr/>
            <p:nvPr/>
          </p:nvSpPr>
          <p:spPr>
            <a:xfrm>
              <a:off x="3476049" y="5808056"/>
              <a:ext cx="926162" cy="373887"/>
            </a:xfrm>
            <a:prstGeom prst="roundRect">
              <a:avLst>
                <a:gd name="adj" fmla="val 50000"/>
              </a:avLst>
            </a:prstGeom>
            <a:solidFill>
              <a:srgbClr val="007158"/>
            </a:solidFill>
            <a:ln>
              <a:solidFill>
                <a:srgbClr val="0071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5~15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019AE6-03BB-D2D6-A9B3-C6D97BE7EA73}"/>
                </a:ext>
              </a:extLst>
            </p:cNvPr>
            <p:cNvSpPr txBox="1"/>
            <p:nvPr/>
          </p:nvSpPr>
          <p:spPr>
            <a:xfrm>
              <a:off x="4440282" y="5676858"/>
              <a:ext cx="3076632" cy="46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 </a:t>
              </a:r>
              <a:r>
                <a:rPr lang="ko-KR" altLang="en-US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공공데이터 소개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82C606-B4D1-0CEC-8588-9AA65D5D04EB}"/>
                </a:ext>
              </a:extLst>
            </p:cNvPr>
            <p:cNvSpPr txBox="1"/>
            <p:nvPr/>
          </p:nvSpPr>
          <p:spPr>
            <a:xfrm>
              <a:off x="4440282" y="6049553"/>
              <a:ext cx="4010053" cy="38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공공데이터 소개 및 무료 제공 언급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48CCCCD-4A2C-4C19-DD46-FC3655CCF9EF}"/>
              </a:ext>
            </a:extLst>
          </p:cNvPr>
          <p:cNvGrpSpPr/>
          <p:nvPr/>
        </p:nvGrpSpPr>
        <p:grpSpPr>
          <a:xfrm>
            <a:off x="1228614" y="4490489"/>
            <a:ext cx="5196776" cy="720000"/>
            <a:chOff x="3396435" y="5602486"/>
            <a:chExt cx="5196776" cy="827666"/>
          </a:xfrm>
        </p:grpSpPr>
        <p:sp>
          <p:nvSpPr>
            <p:cNvPr id="83" name="Text 17">
              <a:extLst>
                <a:ext uri="{FF2B5EF4-FFF2-40B4-BE49-F238E27FC236}">
                  <a16:creationId xmlns:a16="http://schemas.microsoft.com/office/drawing/2014/main" id="{02901FDF-530F-9F6C-6F63-FB1F3A651EB6}"/>
                </a:ext>
              </a:extLst>
            </p:cNvPr>
            <p:cNvSpPr/>
            <p:nvPr/>
          </p:nvSpPr>
          <p:spPr>
            <a:xfrm>
              <a:off x="6864012" y="5974864"/>
              <a:ext cx="176808" cy="2210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00"/>
                </a:lnSpc>
                <a:buNone/>
              </a:pPr>
              <a:endParaRPr lang="en-US" sz="135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9BB42A57-1979-7B4A-CBFC-89248BB20FD4}"/>
                </a:ext>
              </a:extLst>
            </p:cNvPr>
            <p:cNvSpPr/>
            <p:nvPr/>
          </p:nvSpPr>
          <p:spPr>
            <a:xfrm>
              <a:off x="3396435" y="5602486"/>
              <a:ext cx="5196776" cy="785026"/>
            </a:xfrm>
            <a:prstGeom prst="roundRect">
              <a:avLst/>
            </a:prstGeom>
            <a:noFill/>
            <a:ln>
              <a:solidFill>
                <a:srgbClr val="007158"/>
              </a:solidFill>
            </a:ln>
            <a:effectLst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0067E4D6-C421-D408-9335-633D24F0AF92}"/>
                </a:ext>
              </a:extLst>
            </p:cNvPr>
            <p:cNvSpPr/>
            <p:nvPr/>
          </p:nvSpPr>
          <p:spPr>
            <a:xfrm>
              <a:off x="3476049" y="5808056"/>
              <a:ext cx="926162" cy="373887"/>
            </a:xfrm>
            <a:prstGeom prst="roundRect">
              <a:avLst>
                <a:gd name="adj" fmla="val 50000"/>
              </a:avLst>
            </a:prstGeom>
            <a:solidFill>
              <a:srgbClr val="007158"/>
            </a:solidFill>
            <a:ln>
              <a:solidFill>
                <a:srgbClr val="0071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25~35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7F2E33-B0DE-D5A0-A4B0-808095C5B373}"/>
                </a:ext>
              </a:extLst>
            </p:cNvPr>
            <p:cNvSpPr txBox="1"/>
            <p:nvPr/>
          </p:nvSpPr>
          <p:spPr>
            <a:xfrm>
              <a:off x="4440281" y="5676858"/>
              <a:ext cx="3282765" cy="554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4. </a:t>
              </a:r>
              <a:r>
                <a:rPr lang="ko-KR" altLang="en-US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공공데이터 사용방법 설명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F232B00-5B96-7221-6538-9460C04E47B0}"/>
                </a:ext>
              </a:extLst>
            </p:cNvPr>
            <p:cNvSpPr txBox="1"/>
            <p:nvPr/>
          </p:nvSpPr>
          <p:spPr>
            <a:xfrm>
              <a:off x="4440282" y="6049553"/>
              <a:ext cx="4010053" cy="38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공공데이터 사용에 대한 단계별 설명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3073B19-CD72-A7B9-2784-701DBB0BA47B}"/>
              </a:ext>
            </a:extLst>
          </p:cNvPr>
          <p:cNvGrpSpPr/>
          <p:nvPr/>
        </p:nvGrpSpPr>
        <p:grpSpPr>
          <a:xfrm>
            <a:off x="1228614" y="3533905"/>
            <a:ext cx="5196776" cy="720000"/>
            <a:chOff x="3396435" y="5602486"/>
            <a:chExt cx="5196776" cy="827666"/>
          </a:xfrm>
        </p:grpSpPr>
        <p:sp>
          <p:nvSpPr>
            <p:cNvPr id="95" name="Text 17">
              <a:extLst>
                <a:ext uri="{FF2B5EF4-FFF2-40B4-BE49-F238E27FC236}">
                  <a16:creationId xmlns:a16="http://schemas.microsoft.com/office/drawing/2014/main" id="{6E75E06C-3F50-0513-9CDD-FD50653F6DDD}"/>
                </a:ext>
              </a:extLst>
            </p:cNvPr>
            <p:cNvSpPr/>
            <p:nvPr/>
          </p:nvSpPr>
          <p:spPr>
            <a:xfrm>
              <a:off x="6864012" y="5974864"/>
              <a:ext cx="176808" cy="2210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00"/>
                </a:lnSpc>
                <a:buNone/>
              </a:pPr>
              <a:endParaRPr lang="en-US" sz="135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94228E55-344A-8AFB-3AB9-EE8EAE950311}"/>
                </a:ext>
              </a:extLst>
            </p:cNvPr>
            <p:cNvSpPr/>
            <p:nvPr/>
          </p:nvSpPr>
          <p:spPr>
            <a:xfrm>
              <a:off x="3396435" y="5602486"/>
              <a:ext cx="5196776" cy="785026"/>
            </a:xfrm>
            <a:prstGeom prst="roundRect">
              <a:avLst/>
            </a:prstGeom>
            <a:noFill/>
            <a:ln>
              <a:solidFill>
                <a:srgbClr val="007158"/>
              </a:solidFill>
            </a:ln>
            <a:effectLst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3542169-AC20-CC8E-7DEC-CC47C01B1940}"/>
                </a:ext>
              </a:extLst>
            </p:cNvPr>
            <p:cNvSpPr/>
            <p:nvPr/>
          </p:nvSpPr>
          <p:spPr>
            <a:xfrm>
              <a:off x="3476049" y="5808056"/>
              <a:ext cx="926162" cy="373887"/>
            </a:xfrm>
            <a:prstGeom prst="roundRect">
              <a:avLst>
                <a:gd name="adj" fmla="val 50000"/>
              </a:avLst>
            </a:prstGeom>
            <a:solidFill>
              <a:srgbClr val="007158"/>
            </a:solidFill>
            <a:ln>
              <a:solidFill>
                <a:srgbClr val="0071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15~25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F4CD2EB-A72C-3CCA-0BAC-9B18C66938C5}"/>
                </a:ext>
              </a:extLst>
            </p:cNvPr>
            <p:cNvSpPr txBox="1"/>
            <p:nvPr/>
          </p:nvSpPr>
          <p:spPr>
            <a:xfrm>
              <a:off x="4440282" y="5676858"/>
              <a:ext cx="3076632" cy="46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3. </a:t>
              </a:r>
              <a:r>
                <a:rPr lang="ko-KR" altLang="en-US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서비스 활용 제시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D4DDD78-E32D-DDD0-F13D-803F58A98898}"/>
                </a:ext>
              </a:extLst>
            </p:cNvPr>
            <p:cNvSpPr txBox="1"/>
            <p:nvPr/>
          </p:nvSpPr>
          <p:spPr>
            <a:xfrm>
              <a:off x="4440282" y="6049553"/>
              <a:ext cx="4010053" cy="38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등산</a:t>
              </a:r>
              <a:r>
                <a:rPr lang="en-US" altLang="ko-KR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트레킹 전문 앱 서비스 개발 제시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889CF8-336A-525C-D497-5544826951A0}"/>
              </a:ext>
            </a:extLst>
          </p:cNvPr>
          <p:cNvSpPr txBox="1"/>
          <p:nvPr/>
        </p:nvSpPr>
        <p:spPr>
          <a:xfrm>
            <a:off x="7661717" y="2135078"/>
            <a:ext cx="2667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algn="l">
              <a:buNone/>
            </a:pPr>
            <a:endParaRPr lang="ko-KR" altLang="en-US" sz="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i="0" dirty="0" err="1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한국등산</a:t>
            </a:r>
            <a:r>
              <a:rPr lang="en-US" altLang="ko-KR" sz="1600" spc="-67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1600" i="0" dirty="0" err="1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트레킹지원센터</a:t>
            </a:r>
            <a:br>
              <a:rPr lang="en-US" altLang="ko-KR" sz="1600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소개</a:t>
            </a:r>
            <a:endParaRPr lang="ko-KR" altLang="en-US" sz="1600" i="0" dirty="0">
              <a:solidFill>
                <a:srgbClr val="007158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707F9-E699-C333-08F6-2D59D4DCE084}"/>
              </a:ext>
            </a:extLst>
          </p:cNvPr>
          <p:cNvSpPr txBox="1"/>
          <p:nvPr/>
        </p:nvSpPr>
        <p:spPr>
          <a:xfrm>
            <a:off x="7660282" y="4643596"/>
            <a:ext cx="2669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배포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1971E-DEED-96F0-AB11-C4E54E2BE818}"/>
              </a:ext>
            </a:extLst>
          </p:cNvPr>
          <p:cNvSpPr txBox="1"/>
          <p:nvPr/>
        </p:nvSpPr>
        <p:spPr>
          <a:xfrm>
            <a:off x="7661717" y="3511798"/>
            <a:ext cx="266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툴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algn="l">
              <a:buNone/>
            </a:pPr>
            <a:endParaRPr lang="ko-KR" altLang="en-US" sz="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 descr="폰트, 그래픽, 디자인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A328749-56D4-9D0B-FB28-B2454B738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82" y="3753641"/>
            <a:ext cx="1635393" cy="520125"/>
          </a:xfrm>
          <a:prstGeom prst="rect">
            <a:avLst/>
          </a:prstGeom>
        </p:spPr>
      </p:pic>
      <p:pic>
        <p:nvPicPr>
          <p:cNvPr id="18" name="그림 17" descr="폰트, 스크린샷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CB0254A-4348-C84F-90AE-71D55F212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507" y="4571891"/>
            <a:ext cx="1961095" cy="344052"/>
          </a:xfrm>
          <a:prstGeom prst="rect">
            <a:avLst/>
          </a:prstGeom>
        </p:spPr>
      </p:pic>
      <p:pic>
        <p:nvPicPr>
          <p:cNvPr id="6" name="그림 5" descr="그래픽, 다채로움, 원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3E5B40-A840-B24D-CB3F-3B985D134F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602" y="5074483"/>
            <a:ext cx="468000" cy="468000"/>
          </a:xfrm>
          <a:prstGeom prst="rect">
            <a:avLst/>
          </a:prstGeom>
        </p:spPr>
      </p:pic>
      <p:pic>
        <p:nvPicPr>
          <p:cNvPr id="19" name="그림 18" descr="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B490F23-D476-C9AA-E4D6-0D2F802DD8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1" t="14586" r="15512" b="16192"/>
          <a:stretch>
            <a:fillRect/>
          </a:stretch>
        </p:blipFill>
        <p:spPr>
          <a:xfrm>
            <a:off x="8540885" y="5067313"/>
            <a:ext cx="467280" cy="468000"/>
          </a:xfrm>
          <a:prstGeom prst="rect">
            <a:avLst/>
          </a:prstGeom>
        </p:spPr>
      </p:pic>
      <p:pic>
        <p:nvPicPr>
          <p:cNvPr id="20" name="그림 19" descr="그래픽, 로고, 폰트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B34F999-B7C9-4410-782B-205A0659D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383" y="5067313"/>
            <a:ext cx="468000" cy="468000"/>
          </a:xfrm>
          <a:prstGeom prst="rect">
            <a:avLst/>
          </a:prstGeom>
        </p:spPr>
      </p:pic>
      <p:pic>
        <p:nvPicPr>
          <p:cNvPr id="24" name="그림 23" descr="레드, 그래픽, 카민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ADD80C-1235-4CB3-8E40-74B6C42705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82" y="5074483"/>
            <a:ext cx="668385" cy="468000"/>
          </a:xfrm>
          <a:prstGeom prst="rect">
            <a:avLst/>
          </a:prstGeom>
        </p:spPr>
      </p:pic>
      <p:pic>
        <p:nvPicPr>
          <p:cNvPr id="15" name="그림 14" descr="클립아트, 그래픽, 라인 아트, 일러스트레이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96C6A2-109D-0344-3793-C53D482645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74" y="3646507"/>
            <a:ext cx="1072927" cy="6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0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5587C-C82D-47BB-6FBC-944B0346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38" y="361260"/>
            <a:ext cx="10096026" cy="36512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추진 일정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12ACDAA-8682-A67D-33F3-285516B9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014" y="2298242"/>
            <a:ext cx="3020786" cy="1494065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E80ACF75-BB09-9A8A-AEBD-FF8DF7958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743" y="2298242"/>
            <a:ext cx="3020786" cy="1494065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3299F55-62AE-B433-3B7A-449436B9C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471" y="2298242"/>
            <a:ext cx="3020786" cy="1494065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8CADDB1F-480B-1C3E-94E6-387EF51F2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298242"/>
            <a:ext cx="3020786" cy="1494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3BABD-77FA-ECD6-C1E2-7704BDB05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690745" y="4893860"/>
            <a:ext cx="1584000" cy="9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9D8851-3410-9184-7CF3-E2CF57654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197180" y="4893860"/>
            <a:ext cx="1584000" cy="9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709082-5397-870C-8A70-6E0224679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703616" y="4893860"/>
            <a:ext cx="1584000" cy="9543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17C9B8-E663-9944-A390-7B977E49DBCA}"/>
              </a:ext>
            </a:extLst>
          </p:cNvPr>
          <p:cNvGrpSpPr/>
          <p:nvPr/>
        </p:nvGrpSpPr>
        <p:grpSpPr>
          <a:xfrm>
            <a:off x="2354689" y="1812467"/>
            <a:ext cx="808264" cy="485774"/>
            <a:chOff x="2528207" y="1856655"/>
            <a:chExt cx="808264" cy="391886"/>
          </a:xfrm>
        </p:grpSpPr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693C3C9E-354C-A8C7-590F-DC10320BA16C}"/>
                </a:ext>
              </a:extLst>
            </p:cNvPr>
            <p:cNvSpPr txBox="1"/>
            <p:nvPr/>
          </p:nvSpPr>
          <p:spPr>
            <a:xfrm>
              <a:off x="2528207" y="1856655"/>
              <a:ext cx="685800" cy="39188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70550"/>
                </a:lnSpc>
              </a:pPr>
              <a:r>
                <a:rPr lang="en-US" altLang="ko-KR" sz="40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endParaRPr lang="en-US" sz="40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6EBB512F-C711-2F89-5979-91B48207D0CE}"/>
                </a:ext>
              </a:extLst>
            </p:cNvPr>
            <p:cNvSpPr txBox="1"/>
            <p:nvPr/>
          </p:nvSpPr>
          <p:spPr>
            <a:xfrm>
              <a:off x="2732314" y="1950545"/>
              <a:ext cx="604157" cy="23676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0550"/>
                </a:lnSpc>
              </a:pPr>
              <a:r>
                <a:rPr lang="ko-KR" altLang="en-US" sz="2000" b="0" i="0" u="none" strike="noStrike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주차</a:t>
              </a:r>
              <a:endParaRPr lang="en-US" sz="20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0" name="TextBox 21">
            <a:extLst>
              <a:ext uri="{FF2B5EF4-FFF2-40B4-BE49-F238E27FC236}">
                <a16:creationId xmlns:a16="http://schemas.microsoft.com/office/drawing/2014/main" id="{D5AEA743-A098-0F45-E6FF-2F234A8C5711}"/>
              </a:ext>
            </a:extLst>
          </p:cNvPr>
          <p:cNvSpPr txBox="1"/>
          <p:nvPr/>
        </p:nvSpPr>
        <p:spPr>
          <a:xfrm>
            <a:off x="8831036" y="4106631"/>
            <a:ext cx="1836964" cy="1355272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285750" lvl="0" indent="-285750">
              <a:lnSpc>
                <a:spcPct val="12865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콘텐츠 검토</a:t>
            </a:r>
            <a:endParaRPr lang="en-US" sz="1600" b="0" i="0" u="none" strike="noStrike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2E703B55-05C4-51D0-2209-8ACE9AAFD1F5}"/>
              </a:ext>
            </a:extLst>
          </p:cNvPr>
          <p:cNvSpPr txBox="1"/>
          <p:nvPr/>
        </p:nvSpPr>
        <p:spPr>
          <a:xfrm>
            <a:off x="6324600" y="4106631"/>
            <a:ext cx="1836964" cy="1355272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285750" lvl="0" indent="-285750">
              <a:lnSpc>
                <a:spcPct val="12865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카드뉴스 보완</a:t>
            </a:r>
            <a:endParaRPr lang="en-US" altLang="ko-KR" sz="1600" b="0" i="0" u="none" strike="noStrike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0" indent="-285750">
              <a:lnSpc>
                <a:spcPct val="12865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영상 콘텐츠 제작</a:t>
            </a:r>
            <a:br>
              <a:rPr lang="en-US" altLang="ko-KR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0" i="0" u="none" strike="noStrike" dirty="0" err="1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미리캔버스</a:t>
            </a:r>
            <a:r>
              <a:rPr lang="en-US" altLang="ko-KR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sz="1200" b="0" i="0" u="none" strike="noStrike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44C15D8B-E069-8315-E7A5-886CCC489CB6}"/>
              </a:ext>
            </a:extLst>
          </p:cNvPr>
          <p:cNvSpPr txBox="1"/>
          <p:nvPr/>
        </p:nvSpPr>
        <p:spPr>
          <a:xfrm>
            <a:off x="3810000" y="4106631"/>
            <a:ext cx="1836964" cy="1355272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285750" lvl="0" indent="-285750">
              <a:lnSpc>
                <a:spcPct val="12865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홍보기획서 작성</a:t>
            </a:r>
            <a:endParaRPr lang="en-US" altLang="ko-KR" sz="1600" b="0" i="0" u="none" strike="noStrike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0" indent="-285750">
              <a:lnSpc>
                <a:spcPct val="12865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홍보기획 </a:t>
            </a:r>
            <a:r>
              <a:rPr lang="en-US" altLang="ko-KR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PPT </a:t>
            </a: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</a:t>
            </a:r>
            <a:r>
              <a:rPr lang="en-US" altLang="ko-KR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반영 제외 및 보완</a:t>
            </a:r>
            <a:endParaRPr lang="en-US" sz="1600" b="0" i="0" u="none" strike="noStrike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65045093-3195-3E6C-CAF1-66BE85418FD0}"/>
              </a:ext>
            </a:extLst>
          </p:cNvPr>
          <p:cNvSpPr txBox="1"/>
          <p:nvPr/>
        </p:nvSpPr>
        <p:spPr>
          <a:xfrm>
            <a:off x="1303564" y="4106631"/>
            <a:ext cx="1836964" cy="158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2865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홍보기획 </a:t>
            </a:r>
            <a:r>
              <a:rPr lang="en-US" altLang="ko-KR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PPT</a:t>
            </a:r>
            <a:br>
              <a:rPr lang="en-US" altLang="ko-KR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변동으로 인해</a:t>
            </a:r>
            <a:br>
              <a:rPr lang="en-US" altLang="ko-KR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재구성 필요 </a:t>
            </a:r>
            <a:r>
              <a:rPr lang="en-US" altLang="ko-KR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lvl="0" indent="-342900">
              <a:lnSpc>
                <a:spcPct val="12865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카드뉴스</a:t>
            </a:r>
            <a:br>
              <a:rPr lang="en-US" altLang="ko-KR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변동으로 인해</a:t>
            </a:r>
            <a:br>
              <a:rPr lang="en-US" altLang="ko-KR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재구성</a:t>
            </a:r>
            <a:r>
              <a:rPr lang="en-US" altLang="ko-KR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필요 </a:t>
            </a:r>
            <a:r>
              <a:rPr lang="en-US" altLang="ko-KR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sz="1200" b="0" i="0" u="none" strike="noStrike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E5AFF292-41F7-0D3C-8FC8-6E256BB04104}"/>
              </a:ext>
            </a:extLst>
          </p:cNvPr>
          <p:cNvSpPr txBox="1"/>
          <p:nvPr/>
        </p:nvSpPr>
        <p:spPr>
          <a:xfrm>
            <a:off x="8941254" y="2600899"/>
            <a:ext cx="2114550" cy="76744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24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검토</a:t>
            </a:r>
            <a:endParaRPr lang="en-US" sz="2400" b="0" i="0" u="none" strike="noStrike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6">
            <a:extLst>
              <a:ext uri="{FF2B5EF4-FFF2-40B4-BE49-F238E27FC236}">
                <a16:creationId xmlns:a16="http://schemas.microsoft.com/office/drawing/2014/main" id="{2FC9D4E4-2F49-F63F-CD0B-039A13009D1B}"/>
              </a:ext>
            </a:extLst>
          </p:cNvPr>
          <p:cNvSpPr txBox="1"/>
          <p:nvPr/>
        </p:nvSpPr>
        <p:spPr>
          <a:xfrm>
            <a:off x="6458008" y="2671759"/>
            <a:ext cx="2114550" cy="76744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24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콘텐츠 제작</a:t>
            </a:r>
            <a:endParaRPr lang="en-US" sz="2400" b="0" i="0" u="none" strike="noStrike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7">
            <a:extLst>
              <a:ext uri="{FF2B5EF4-FFF2-40B4-BE49-F238E27FC236}">
                <a16:creationId xmlns:a16="http://schemas.microsoft.com/office/drawing/2014/main" id="{B1F15B93-1C85-C5F9-E442-C7985F474D5D}"/>
              </a:ext>
            </a:extLst>
          </p:cNvPr>
          <p:cNvSpPr txBox="1"/>
          <p:nvPr/>
        </p:nvSpPr>
        <p:spPr>
          <a:xfrm>
            <a:off x="3928382" y="2659954"/>
            <a:ext cx="2114550" cy="76744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24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홍보 기획</a:t>
            </a:r>
            <a:endParaRPr lang="en-US" sz="2400" b="0" i="0" u="none" strike="noStrike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03E80229-6409-8371-7A68-3EE586F2D0A7}"/>
              </a:ext>
            </a:extLst>
          </p:cNvPr>
          <p:cNvSpPr txBox="1"/>
          <p:nvPr/>
        </p:nvSpPr>
        <p:spPr>
          <a:xfrm>
            <a:off x="1503590" y="2845249"/>
            <a:ext cx="2114550" cy="4000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2400" b="0" i="0" u="none" strike="noStrike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사전 준비 현황</a:t>
            </a:r>
            <a:endParaRPr lang="en-US" sz="2400" b="0" i="0" u="none" strike="noStrike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B56A835-EA85-732C-882C-3D39ADEBCD31}"/>
              </a:ext>
            </a:extLst>
          </p:cNvPr>
          <p:cNvGrpSpPr/>
          <p:nvPr/>
        </p:nvGrpSpPr>
        <p:grpSpPr>
          <a:xfrm>
            <a:off x="4858077" y="1810413"/>
            <a:ext cx="808264" cy="485774"/>
            <a:chOff x="2528207" y="1856655"/>
            <a:chExt cx="808264" cy="391886"/>
          </a:xfrm>
        </p:grpSpPr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944F745C-B35F-C54A-178F-272A161B74D3}"/>
                </a:ext>
              </a:extLst>
            </p:cNvPr>
            <p:cNvSpPr txBox="1"/>
            <p:nvPr/>
          </p:nvSpPr>
          <p:spPr>
            <a:xfrm>
              <a:off x="2528207" y="1856655"/>
              <a:ext cx="685800" cy="39188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70550"/>
                </a:lnSpc>
              </a:pPr>
              <a:r>
                <a:rPr lang="en-US" altLang="ko-KR" sz="40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en-US" sz="40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TextBox 14">
              <a:extLst>
                <a:ext uri="{FF2B5EF4-FFF2-40B4-BE49-F238E27FC236}">
                  <a16:creationId xmlns:a16="http://schemas.microsoft.com/office/drawing/2014/main" id="{01D250A7-D2B6-28AF-38DA-99D9A15ECCFA}"/>
                </a:ext>
              </a:extLst>
            </p:cNvPr>
            <p:cNvSpPr txBox="1"/>
            <p:nvPr/>
          </p:nvSpPr>
          <p:spPr>
            <a:xfrm>
              <a:off x="2732314" y="1950545"/>
              <a:ext cx="604157" cy="23676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0550"/>
                </a:lnSpc>
              </a:pPr>
              <a:r>
                <a:rPr lang="ko-KR" altLang="en-US" sz="2000" b="0" i="0" u="none" strike="noStrike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주차</a:t>
              </a:r>
              <a:endParaRPr lang="en-US" sz="20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E0D5BBE-6C38-1DF7-B5BF-F167071CB69F}"/>
              </a:ext>
            </a:extLst>
          </p:cNvPr>
          <p:cNvGrpSpPr/>
          <p:nvPr/>
        </p:nvGrpSpPr>
        <p:grpSpPr>
          <a:xfrm>
            <a:off x="7361465" y="1810413"/>
            <a:ext cx="808264" cy="485774"/>
            <a:chOff x="2528207" y="1856655"/>
            <a:chExt cx="808264" cy="391886"/>
          </a:xfrm>
        </p:grpSpPr>
        <p:sp>
          <p:nvSpPr>
            <p:cNvPr id="35" name="TextBox 13">
              <a:extLst>
                <a:ext uri="{FF2B5EF4-FFF2-40B4-BE49-F238E27FC236}">
                  <a16:creationId xmlns:a16="http://schemas.microsoft.com/office/drawing/2014/main" id="{8B409451-4695-7022-93B8-2B454821BEF6}"/>
                </a:ext>
              </a:extLst>
            </p:cNvPr>
            <p:cNvSpPr txBox="1"/>
            <p:nvPr/>
          </p:nvSpPr>
          <p:spPr>
            <a:xfrm>
              <a:off x="2528207" y="1856655"/>
              <a:ext cx="685800" cy="39188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70550"/>
                </a:lnSpc>
              </a:pPr>
              <a:r>
                <a:rPr lang="en-US" altLang="ko-KR" sz="40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en-US" sz="40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TextBox 14">
              <a:extLst>
                <a:ext uri="{FF2B5EF4-FFF2-40B4-BE49-F238E27FC236}">
                  <a16:creationId xmlns:a16="http://schemas.microsoft.com/office/drawing/2014/main" id="{2395AF4B-1788-58F6-167E-4832D7FB6C32}"/>
                </a:ext>
              </a:extLst>
            </p:cNvPr>
            <p:cNvSpPr txBox="1"/>
            <p:nvPr/>
          </p:nvSpPr>
          <p:spPr>
            <a:xfrm>
              <a:off x="2732314" y="1950545"/>
              <a:ext cx="604157" cy="23676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0550"/>
                </a:lnSpc>
              </a:pPr>
              <a:r>
                <a:rPr lang="ko-KR" altLang="en-US" sz="2000" b="0" i="0" u="none" strike="noStrike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주차</a:t>
              </a:r>
              <a:endParaRPr lang="en-US" sz="20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899ECEC-34D2-831B-F54C-0062FC398871}"/>
              </a:ext>
            </a:extLst>
          </p:cNvPr>
          <p:cNvGrpSpPr/>
          <p:nvPr/>
        </p:nvGrpSpPr>
        <p:grpSpPr>
          <a:xfrm>
            <a:off x="9859736" y="1810413"/>
            <a:ext cx="808264" cy="485774"/>
            <a:chOff x="2528207" y="1856655"/>
            <a:chExt cx="808264" cy="391886"/>
          </a:xfrm>
        </p:grpSpPr>
        <p:sp>
          <p:nvSpPr>
            <p:cNvPr id="38" name="TextBox 13">
              <a:extLst>
                <a:ext uri="{FF2B5EF4-FFF2-40B4-BE49-F238E27FC236}">
                  <a16:creationId xmlns:a16="http://schemas.microsoft.com/office/drawing/2014/main" id="{CCA27FAA-113A-1021-7549-2D5F585DE013}"/>
                </a:ext>
              </a:extLst>
            </p:cNvPr>
            <p:cNvSpPr txBox="1"/>
            <p:nvPr/>
          </p:nvSpPr>
          <p:spPr>
            <a:xfrm>
              <a:off x="2528207" y="1856655"/>
              <a:ext cx="685800" cy="39188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70550"/>
                </a:lnSpc>
              </a:pPr>
              <a:r>
                <a:rPr lang="en-US" altLang="ko-KR" sz="40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en-US" sz="40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14">
              <a:extLst>
                <a:ext uri="{FF2B5EF4-FFF2-40B4-BE49-F238E27FC236}">
                  <a16:creationId xmlns:a16="http://schemas.microsoft.com/office/drawing/2014/main" id="{3CB10AB9-549A-622D-0801-AA6B64B022B6}"/>
                </a:ext>
              </a:extLst>
            </p:cNvPr>
            <p:cNvSpPr txBox="1"/>
            <p:nvPr/>
          </p:nvSpPr>
          <p:spPr>
            <a:xfrm>
              <a:off x="2732314" y="1950545"/>
              <a:ext cx="604157" cy="23676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0550"/>
                </a:lnSpc>
              </a:pPr>
              <a:r>
                <a:rPr lang="ko-KR" altLang="en-US" sz="2000" b="0" i="0" u="none" strike="noStrike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주차</a:t>
              </a:r>
              <a:endParaRPr lang="en-US" sz="20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0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405</Words>
  <Application>Microsoft Office PowerPoint</Application>
  <PresentationFormat>와이드스크린</PresentationFormat>
  <Paragraphs>106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나눔스퀘어</vt:lpstr>
      <vt:lpstr>나눔스퀘어 Bold</vt:lpstr>
      <vt:lpstr>나눔스퀘어 ExtraBold</vt:lpstr>
      <vt:lpstr>맑은 고딕</vt:lpstr>
      <vt:lpstr>Arial</vt:lpstr>
      <vt:lpstr>Calibri</vt:lpstr>
      <vt:lpstr>Office 테마</vt:lpstr>
      <vt:lpstr>Office Theme</vt:lpstr>
      <vt:lpstr>PowerPoint 프레젠테이션</vt:lpstr>
      <vt:lpstr>개요</vt:lpstr>
      <vt:lpstr>홍보 전략</vt:lpstr>
      <vt:lpstr>카드뉴스 제작 계획</vt:lpstr>
      <vt:lpstr>영상 콘텐츠 제작 계획</vt:lpstr>
      <vt:lpstr>추진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장군 임</dc:creator>
  <cp:lastModifiedBy>장군 임</cp:lastModifiedBy>
  <cp:revision>2</cp:revision>
  <dcterms:created xsi:type="dcterms:W3CDTF">2025-08-20T01:39:30Z</dcterms:created>
  <dcterms:modified xsi:type="dcterms:W3CDTF">2025-09-16T08:24:41Z</dcterms:modified>
</cp:coreProperties>
</file>