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7"/>
  </p:notesMasterIdLst>
  <p:handoutMasterIdLst>
    <p:handoutMasterId r:id="rId8"/>
  </p:handoutMasterIdLst>
  <p:sldIdLst>
    <p:sldId id="452" r:id="rId2"/>
    <p:sldId id="635" r:id="rId3"/>
    <p:sldId id="659" r:id="rId4"/>
    <p:sldId id="660" r:id="rId5"/>
    <p:sldId id="657" r:id="rId6"/>
  </p:sldIdLst>
  <p:sldSz cx="9144000" cy="6858000" type="screen4x3"/>
  <p:notesSz cx="6794500" cy="9906000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2614">
          <p15:clr>
            <a:srgbClr val="A4A3A4"/>
          </p15:clr>
        </p15:guide>
        <p15:guide id="3" orient="horz" pos="1502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orient="horz" pos="1344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1298">
          <p15:clr>
            <a:srgbClr val="A4A3A4"/>
          </p15:clr>
        </p15:guide>
        <p15:guide id="8" orient="horz" pos="2341">
          <p15:clr>
            <a:srgbClr val="A4A3A4"/>
          </p15:clr>
        </p15:guide>
        <p15:guide id="9" pos="5579">
          <p15:clr>
            <a:srgbClr val="A4A3A4"/>
          </p15:clr>
        </p15:guide>
        <p15:guide id="10" pos="624">
          <p15:clr>
            <a:srgbClr val="A4A3A4"/>
          </p15:clr>
        </p15:guide>
        <p15:guide id="11" pos="3719">
          <p15:clr>
            <a:srgbClr val="A4A3A4"/>
          </p15:clr>
        </p15:guide>
        <p15:guide id="12" pos="3175">
          <p15:clr>
            <a:srgbClr val="A4A3A4"/>
          </p15:clr>
        </p15:guide>
        <p15:guide id="13" pos="158">
          <p15:clr>
            <a:srgbClr val="A4A3A4"/>
          </p15:clr>
        </p15:guide>
        <p15:guide id="14" pos="1950">
          <p15:clr>
            <a:srgbClr val="A4A3A4"/>
          </p15:clr>
        </p15:guide>
        <p15:guide id="15" pos="2018">
          <p15:clr>
            <a:srgbClr val="A4A3A4"/>
          </p15:clr>
        </p15:guide>
        <p15:guide id="16" pos="38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FD1FF"/>
    <a:srgbClr val="CCECFF"/>
    <a:srgbClr val="DDE6F0"/>
    <a:srgbClr val="AFAFEB"/>
    <a:srgbClr val="FECECE"/>
    <a:srgbClr val="FFECC5"/>
    <a:srgbClr val="FFE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1304" autoAdjust="0"/>
  </p:normalViewPr>
  <p:slideViewPr>
    <p:cSldViewPr>
      <p:cViewPr varScale="1">
        <p:scale>
          <a:sx n="121" d="100"/>
          <a:sy n="121" d="100"/>
        </p:scale>
        <p:origin x="1482" y="102"/>
      </p:cViewPr>
      <p:guideLst>
        <p:guide orient="horz" pos="527"/>
        <p:guide orient="horz" pos="2614"/>
        <p:guide orient="horz" pos="1502"/>
        <p:guide orient="horz" pos="1026"/>
        <p:guide orient="horz" pos="1344"/>
        <p:guide orient="horz" pos="1207"/>
        <p:guide orient="horz" pos="1298"/>
        <p:guide orient="horz" pos="2341"/>
        <p:guide pos="5579"/>
        <p:guide pos="624"/>
        <p:guide pos="3719"/>
        <p:guide pos="3175"/>
        <p:guide pos="158"/>
        <p:guide pos="1950"/>
        <p:guide pos="2018"/>
        <p:guide pos="38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82" y="-96"/>
      </p:cViewPr>
      <p:guideLst>
        <p:guide orient="horz" pos="312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t" anchorCtr="0" compatLnSpc="1">
            <a:prstTxWarp prst="textNoShape">
              <a:avLst/>
            </a:prstTxWarp>
          </a:bodyPr>
          <a:lstStyle>
            <a:lvl1pPr algn="l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t" anchorCtr="0" compatLnSpc="1">
            <a:prstTxWarp prst="textNoShape">
              <a:avLst/>
            </a:prstTxWarp>
          </a:bodyPr>
          <a:lstStyle>
            <a:lvl1pPr algn="r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b" anchorCtr="0" compatLnSpc="1">
            <a:prstTxWarp prst="textNoShape">
              <a:avLst/>
            </a:prstTxWarp>
          </a:bodyPr>
          <a:lstStyle>
            <a:lvl1pPr algn="l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b" anchorCtr="0" compatLnSpc="1">
            <a:prstTxWarp prst="textNoShape">
              <a:avLst/>
            </a:prstTxWarp>
          </a:bodyPr>
          <a:lstStyle>
            <a:lvl1pPr algn="r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DE6E172-E9EC-4CDC-9C56-27E01A9816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53346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t" anchorCtr="0" compatLnSpc="1">
            <a:prstTxWarp prst="textNoShape">
              <a:avLst/>
            </a:prstTxWarp>
          </a:bodyPr>
          <a:lstStyle>
            <a:lvl1pPr algn="l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t" anchorCtr="0" compatLnSpc="1">
            <a:prstTxWarp prst="textNoShape">
              <a:avLst/>
            </a:prstTxWarp>
          </a:bodyPr>
          <a:lstStyle>
            <a:lvl1pPr algn="r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33388" y="661988"/>
            <a:ext cx="5929312" cy="44465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5343525"/>
            <a:ext cx="5435600" cy="381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b" anchorCtr="0" compatLnSpc="1">
            <a:prstTxWarp prst="textNoShape">
              <a:avLst/>
            </a:prstTxWarp>
          </a:bodyPr>
          <a:lstStyle>
            <a:lvl1pPr algn="l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85" tIns="47693" rIns="95385" bIns="47693" numCol="1" anchor="b" anchorCtr="0" compatLnSpc="1">
            <a:prstTxWarp prst="textNoShape">
              <a:avLst/>
            </a:prstTxWarp>
          </a:bodyPr>
          <a:lstStyle>
            <a:lvl1pPr algn="r" defTabSz="95271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19F59C2-24CE-4424-85B3-63DFA813501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1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Guten morgen! Ich freue mich, Ihnen heute morgen den aktuellen Stand der Aktivitäten zum Aufbau der Anwendungsplattform Intelligente Mobilität am Institut für Verkehrssystemtechnik darstellen zu können.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Ich möchte Ihnen vorstellen, 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was AIM eigentlich ist.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Wie gemeinsame Forschung verschiedener Partner in AIM funktionieren soll.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Welche Bandbreite an Bausteinen AIM zur Verfügung stellt. Ich möchte dies an einigen Beispielen exemplarisch erläutern.</a:t>
            </a:r>
          </a:p>
          <a:p>
            <a:pPr>
              <a:defRPr/>
            </a:pPr>
            <a:endParaRPr lang="de-DE" dirty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7C0F2813-6BF8-4764-B42E-86F798A1B0D8}" type="slidenum">
              <a:rPr lang="de-DE" altLang="de-DE" sz="1300" smtClean="0">
                <a:latin typeface="Arial" pitchFamily="34" charset="0"/>
              </a:rPr>
              <a:pPr eaLnBrk="1" hangingPunct="1"/>
              <a:t>1</a:t>
            </a:fld>
            <a:endParaRPr lang="de-DE" altLang="de-DE" sz="1300" smtClean="0">
              <a:latin typeface="Arial" pitchFamily="34" charset="0"/>
            </a:endParaRPr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6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4036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1pPr>
            <a:lvl2pPr marL="742950" indent="-28575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2pPr>
            <a:lvl3pPr marL="11430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3pPr>
            <a:lvl4pPr marL="16002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4pPr>
            <a:lvl5pPr marL="2057400" indent="-228600" defTabSz="9525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5pPr>
            <a:lvl6pPr marL="25146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6pPr>
            <a:lvl7pPr marL="29718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7pPr>
            <a:lvl8pPr marL="34290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8pPr>
            <a:lvl9pPr marL="3886200" indent="-228600" algn="ctr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fld id="{7C0F2813-6BF8-4764-B42E-86F798A1B0D8}" type="slidenum">
              <a:rPr lang="de-DE" altLang="de-DE" sz="1300" smtClean="0">
                <a:latin typeface="Arial" pitchFamily="34" charset="0"/>
              </a:rPr>
              <a:pPr eaLnBrk="1" hangingPunct="1"/>
              <a:t>5</a:t>
            </a:fld>
            <a:endParaRPr lang="de-DE" altLang="de-DE" sz="1300" smtClean="0">
              <a:latin typeface="Arial" pitchFamily="34" charset="0"/>
            </a:endParaRPr>
          </a:p>
        </p:txBody>
      </p:sp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12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fik 10" descr="dlr_sig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5857875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1392238"/>
            <a:ext cx="7342188" cy="741362"/>
          </a:xfrm>
        </p:spPr>
        <p:txBody>
          <a:bodyPr/>
          <a:lstStyle>
            <a:lvl1pPr>
              <a:tabLst>
                <a:tab pos="2038350" algn="l"/>
              </a:tabLst>
              <a:defRPr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5029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159000"/>
            <a:ext cx="7342188" cy="371475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686868"/>
                </a:solidFill>
              </a:defRPr>
            </a:lvl1pPr>
          </a:lstStyle>
          <a:p>
            <a:pPr>
              <a:defRPr/>
            </a:pPr>
            <a:r>
              <a:t>www.DLR.de  •  Folie </a:t>
            </a:r>
            <a:fld id="{72CD1F93-C2C1-4F90-AB81-C6FF1FA5AD21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00000"/>
              </a:lnSpc>
              <a:buFontTx/>
              <a:buNone/>
              <a:defRPr sz="800" smtClean="0">
                <a:solidFill>
                  <a:srgbClr val="686868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5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 smtClean="0"/>
              <a:t>www.DLR.de  •  Chart </a:t>
            </a:r>
            <a:fld id="{A106F5D4-0108-439D-982C-89CDDAFB674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7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1143000" y="1884362"/>
            <a:ext cx="3770313" cy="413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65713" y="1884362"/>
            <a:ext cx="3769200" cy="413692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www.DLR.de  •  Folie </a:t>
            </a:r>
            <a:fld id="{A5B533FE-5150-4734-8B1B-8B6CBABB4E86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4800" y="1871439"/>
            <a:ext cx="3769200" cy="333425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65200" y="1872000"/>
            <a:ext cx="3769200" cy="33480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143000" y="938213"/>
            <a:ext cx="7342188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1144800" y="2420888"/>
            <a:ext cx="3769200" cy="36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3"/>
          </p:nvPr>
        </p:nvSpPr>
        <p:spPr>
          <a:xfrm>
            <a:off x="5065200" y="2420888"/>
            <a:ext cx="3769200" cy="36004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www.DLR.de  •  Folie </a:t>
            </a:r>
            <a:fld id="{BE5F46B5-BB43-4690-868D-A302444F3484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8" name="Rectangle 51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www.DLR.de  •  Folie </a:t>
            </a:r>
            <a:fld id="{68D45828-8EFF-43EB-848E-150A01C74064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www.DLR.de  •  Folie </a:t>
            </a:r>
            <a:fld id="{0453C6E8-27D6-4E61-AED2-2DE01C465992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3" name="Rectangle 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938213"/>
            <a:ext cx="7342188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884363"/>
            <a:ext cx="7694613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74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" y="122238"/>
            <a:ext cx="1195388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lang="de-DE" sz="800" kern="1200" dirty="0" smtClean="0">
                <a:solidFill>
                  <a:srgbClr val="686868"/>
                </a:solidFill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r>
              <a:rPr/>
              <a:t>www.DLR.de  •  Folie </a:t>
            </a:r>
            <a:fld id="{F4162F0C-7E4E-49C4-B53F-ADA0B205B60A}" type="slidenum">
              <a:rPr/>
              <a:pPr>
                <a:defRPr/>
              </a:pPr>
              <a:t>‹Nr.›</a:t>
            </a:fld>
            <a:endParaRPr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76488" y="122238"/>
            <a:ext cx="5399087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buFontTx/>
              <a:buNone/>
              <a:defRPr sz="800" smtClean="0">
                <a:solidFill>
                  <a:srgbClr val="686868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>
              <a:latin typeface="Times New Roman" pitchFamily="18" charset="0"/>
            </a:endParaRPr>
          </a:p>
        </p:txBody>
      </p:sp>
      <p:pic>
        <p:nvPicPr>
          <p:cNvPr id="1031" name="Grafik 10" descr="dlr_signet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2" r:id="rId2"/>
    <p:sldLayoutId id="2147483853" r:id="rId3"/>
    <p:sldLayoutId id="2147483854" r:id="rId4"/>
    <p:sldLayoutId id="2147483855" r:id="rId5"/>
    <p:sldLayoutId id="2147483856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5pPr>
      <a:lvl6pPr marL="4572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6pPr>
      <a:lvl7pPr marL="9144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7pPr>
      <a:lvl8pPr marL="13716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8pPr>
      <a:lvl9pPr marL="1828800" algn="l" rtl="0" eaLnBrk="1" fontAlgn="base" hangingPunct="1">
        <a:lnSpc>
          <a:spcPts val="2900"/>
        </a:lnSpc>
        <a:spcBef>
          <a:spcPct val="0"/>
        </a:spcBef>
        <a:spcAft>
          <a:spcPct val="0"/>
        </a:spcAft>
        <a:defRPr sz="2400" b="1">
          <a:solidFill>
            <a:srgbClr val="686868"/>
          </a:solidFill>
          <a:latin typeface="Arial" charset="0"/>
          <a:ea typeface="ヒラギノ角ゴ Pro W3" charset="-128"/>
          <a:cs typeface="Arial" charset="0"/>
        </a:defRPr>
      </a:lvl9pPr>
    </p:titleStyle>
    <p:bodyStyle>
      <a:lvl1pPr marL="179388" indent="-179388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5475" indent="-179388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77913" indent="-179388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9388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970088" indent="-173038" algn="l" rtl="0" eaLnBrk="1" fontAlgn="base" hangingPunct="1"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427288" indent="-17303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884488" indent="-17303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341688" indent="-17303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798888" indent="-173038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Char char="-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WP4 Scrum of Scrum needs</a:t>
            </a:r>
            <a:r>
              <a:rPr lang="de-DE" altLang="de-DE" b="0" dirty="0" smtClean="0"/>
              <a:t/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sz="2000" b="0" dirty="0" smtClean="0"/>
          </a:p>
        </p:txBody>
      </p:sp>
      <p:sp>
        <p:nvSpPr>
          <p:cNvPr id="3075" name="Untertitel 1"/>
          <p:cNvSpPr>
            <a:spLocks noGrp="1"/>
          </p:cNvSpPr>
          <p:nvPr>
            <p:ph type="subTitle" idx="1"/>
          </p:nvPr>
        </p:nvSpPr>
        <p:spPr>
          <a:xfrm>
            <a:off x="1143000" y="2301875"/>
            <a:ext cx="7342188" cy="3714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000" dirty="0" err="1"/>
              <a:t>München</a:t>
            </a:r>
            <a:r>
              <a:rPr lang="en-GB" sz="2000" dirty="0"/>
              <a:t>, 15.10.2014</a:t>
            </a:r>
          </a:p>
          <a:p>
            <a:pPr>
              <a:lnSpc>
                <a:spcPct val="110000"/>
              </a:lnSpc>
            </a:pPr>
            <a:r>
              <a:rPr lang="de-DE" altLang="de-DE" sz="2000" dirty="0" smtClean="0"/>
              <a:t>Karsten Falk</a:t>
            </a:r>
            <a:br>
              <a:rPr lang="de-DE" altLang="de-DE" sz="2000" dirty="0" smtClean="0"/>
            </a:br>
            <a:r>
              <a:rPr lang="de-DE" altLang="de-DE" sz="2000" dirty="0" smtClean="0"/>
              <a:t>Deutsches Zentrum für Luft- und Raumfahrt e.V.</a:t>
            </a:r>
          </a:p>
          <a:p>
            <a:pPr>
              <a:lnSpc>
                <a:spcPct val="110000"/>
              </a:lnSpc>
            </a:pPr>
            <a:r>
              <a:rPr lang="de-DE" altLang="de-DE" sz="2000" dirty="0" smtClean="0"/>
              <a:t>Institut für Verkehrssystemtechnik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www.DLR.de  •  </a:t>
            </a:r>
            <a:r>
              <a:rPr dirty="0" smtClean="0"/>
              <a:t>Chart </a:t>
            </a:r>
            <a:fld id="{C5706202-5D0F-47E7-A876-244B706C1A18}" type="slidenum">
              <a:rPr smtClean="0"/>
              <a:pPr>
                <a:defRPr/>
              </a:pPr>
              <a:t>2</a:t>
            </a:fld>
            <a:endParaRPr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>
              <a:latin typeface="Times New Roman" pitchFamily="18" charset="0"/>
            </a:endParaRPr>
          </a:p>
        </p:txBody>
      </p:sp>
      <p:sp>
        <p:nvSpPr>
          <p:cNvPr id="78" name="Titel 9"/>
          <p:cNvSpPr txBox="1">
            <a:spLocks/>
          </p:cNvSpPr>
          <p:nvPr/>
        </p:nvSpPr>
        <p:spPr bwMode="auto">
          <a:xfrm>
            <a:off x="485999" y="387538"/>
            <a:ext cx="8334473" cy="7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686868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Inputs</a:t>
            </a:r>
            <a:br>
              <a:rPr kumimoji="0" lang="en-GB" sz="2400" b="1" i="0" u="none" strike="noStrike" kern="1200" cap="none" spc="0" normalizeH="0" baseline="0" noProof="0" smtClean="0">
                <a:ln>
                  <a:noFill/>
                </a:ln>
                <a:solidFill>
                  <a:srgbClr val="686868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686868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372368" y="1618276"/>
            <a:ext cx="12607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Peter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Mahlmann</a:t>
            </a:r>
            <a:endParaRPr lang="de-DE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80" name="Gruppieren 79"/>
          <p:cNvGrpSpPr>
            <a:grpSpLocks noChangeAspect="1"/>
          </p:cNvGrpSpPr>
          <p:nvPr/>
        </p:nvGrpSpPr>
        <p:grpSpPr>
          <a:xfrm>
            <a:off x="1037791" y="1125541"/>
            <a:ext cx="266644" cy="586551"/>
            <a:chOff x="552971" y="1989634"/>
            <a:chExt cx="720080" cy="1236469"/>
          </a:xfrm>
          <a:solidFill>
            <a:srgbClr val="C0504D">
              <a:lumMod val="60000"/>
              <a:lumOff val="40000"/>
            </a:srgbClr>
          </a:solidFill>
        </p:grpSpPr>
        <p:sp>
          <p:nvSpPr>
            <p:cNvPr id="81" name="Smiley 80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Flussdiagramm: Verzögerung 81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Eingekerbter Pfeil nach rechts 82"/>
          <p:cNvSpPr/>
          <p:nvPr/>
        </p:nvSpPr>
        <p:spPr>
          <a:xfrm>
            <a:off x="1547664" y="1340768"/>
            <a:ext cx="1008000" cy="396000"/>
          </a:xfrm>
          <a:prstGeom prst="notched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1700027" y="1446435"/>
            <a:ext cx="71173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050" b="1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1st </a:t>
            </a:r>
            <a:r>
              <a:rPr lang="de-DE" sz="1050" b="1" dirty="0" err="1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endParaRPr lang="de-DE" sz="1050" b="1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2699792" y="1389630"/>
            <a:ext cx="130484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Product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Backlog</a:t>
            </a:r>
            <a:endParaRPr lang="de-DE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6" name="Flussdiagramm: Magnetplattenspeicher 85"/>
          <p:cNvSpPr/>
          <p:nvPr/>
        </p:nvSpPr>
        <p:spPr>
          <a:xfrm>
            <a:off x="4929527" y="2614723"/>
            <a:ext cx="1081566" cy="1172706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ITEA</a:t>
            </a:r>
            <a:r>
              <a: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efforts</a:t>
            </a:r>
            <a:endParaRPr kumimoji="0" lang="de-DE" sz="16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1300770" y="3685309"/>
            <a:ext cx="12607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all </a:t>
            </a:r>
            <a:r>
              <a:rPr lang="de-DE" sz="140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partners</a:t>
            </a:r>
            <a:endParaRPr lang="de-DE" sz="14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8" name="Eingekerbter Pfeil nach rechts 87"/>
          <p:cNvSpPr/>
          <p:nvPr/>
        </p:nvSpPr>
        <p:spPr>
          <a:xfrm>
            <a:off x="2627880" y="3027047"/>
            <a:ext cx="864000" cy="396000"/>
          </a:xfrm>
          <a:prstGeom prst="notched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2907038" y="3132714"/>
            <a:ext cx="44082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050" b="1" dirty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update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3734980" y="2884837"/>
            <a:ext cx="112505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ITEA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planned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/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spent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effords</a:t>
            </a:r>
            <a:endParaRPr lang="de-DE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91" name="Gruppieren 90"/>
          <p:cNvGrpSpPr>
            <a:grpSpLocks noChangeAspect="1"/>
          </p:cNvGrpSpPr>
          <p:nvPr/>
        </p:nvGrpSpPr>
        <p:grpSpPr>
          <a:xfrm>
            <a:off x="1692802" y="2740824"/>
            <a:ext cx="266644" cy="586551"/>
            <a:chOff x="552971" y="1989634"/>
            <a:chExt cx="720080" cy="1236469"/>
          </a:xfrm>
          <a:solidFill>
            <a:srgbClr val="8064A2"/>
          </a:solidFill>
        </p:grpSpPr>
        <p:sp>
          <p:nvSpPr>
            <p:cNvPr id="92" name="Smiley 91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lussdiagramm: Verzögerung 92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uppieren 93"/>
          <p:cNvGrpSpPr>
            <a:grpSpLocks noChangeAspect="1"/>
          </p:cNvGrpSpPr>
          <p:nvPr/>
        </p:nvGrpSpPr>
        <p:grpSpPr>
          <a:xfrm>
            <a:off x="1997602" y="2770692"/>
            <a:ext cx="266644" cy="586551"/>
            <a:chOff x="552971" y="1989634"/>
            <a:chExt cx="720080" cy="1236469"/>
          </a:xfrm>
          <a:solidFill>
            <a:srgbClr val="1F497D">
              <a:lumMod val="60000"/>
              <a:lumOff val="40000"/>
            </a:srgbClr>
          </a:solidFill>
        </p:grpSpPr>
        <p:sp>
          <p:nvSpPr>
            <p:cNvPr id="95" name="Smiley 94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Flussdiagramm: Verzögerung 95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7" name="Gruppieren 96"/>
          <p:cNvGrpSpPr>
            <a:grpSpLocks noChangeAspect="1"/>
          </p:cNvGrpSpPr>
          <p:nvPr/>
        </p:nvGrpSpPr>
        <p:grpSpPr>
          <a:xfrm>
            <a:off x="2150002" y="2923092"/>
            <a:ext cx="266644" cy="586551"/>
            <a:chOff x="552971" y="1989634"/>
            <a:chExt cx="720080" cy="1236469"/>
          </a:xfrm>
          <a:solidFill>
            <a:srgbClr val="1F497D">
              <a:lumMod val="60000"/>
              <a:lumOff val="40000"/>
            </a:srgbClr>
          </a:solidFill>
        </p:grpSpPr>
        <p:sp>
          <p:nvSpPr>
            <p:cNvPr id="98" name="Smiley 97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Flussdiagramm: Verzögerung 98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0" name="Gruppieren 99"/>
          <p:cNvGrpSpPr>
            <a:grpSpLocks noChangeAspect="1"/>
          </p:cNvGrpSpPr>
          <p:nvPr/>
        </p:nvGrpSpPr>
        <p:grpSpPr>
          <a:xfrm>
            <a:off x="1845202" y="2893224"/>
            <a:ext cx="266644" cy="586551"/>
            <a:chOff x="552971" y="1989634"/>
            <a:chExt cx="720080" cy="1236469"/>
          </a:xfrm>
          <a:solidFill>
            <a:srgbClr val="F79646">
              <a:lumMod val="60000"/>
              <a:lumOff val="40000"/>
            </a:srgbClr>
          </a:solidFill>
        </p:grpSpPr>
        <p:sp>
          <p:nvSpPr>
            <p:cNvPr id="101" name="Smiley 100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Flussdiagramm: Verzögerung 101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3" name="Gruppieren 102"/>
          <p:cNvGrpSpPr>
            <a:grpSpLocks noChangeAspect="1"/>
          </p:cNvGrpSpPr>
          <p:nvPr/>
        </p:nvGrpSpPr>
        <p:grpSpPr>
          <a:xfrm>
            <a:off x="1093032" y="2732440"/>
            <a:ext cx="266644" cy="586551"/>
            <a:chOff x="552971" y="1989634"/>
            <a:chExt cx="720080" cy="1236469"/>
          </a:xfrm>
          <a:solidFill>
            <a:srgbClr val="C0504D">
              <a:lumMod val="60000"/>
              <a:lumOff val="40000"/>
            </a:srgbClr>
          </a:solidFill>
        </p:grpSpPr>
        <p:sp>
          <p:nvSpPr>
            <p:cNvPr id="104" name="Smiley 103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lussdiagramm: Verzögerung 104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6" name="Gruppieren 105"/>
          <p:cNvGrpSpPr>
            <a:grpSpLocks noChangeAspect="1"/>
          </p:cNvGrpSpPr>
          <p:nvPr/>
        </p:nvGrpSpPr>
        <p:grpSpPr>
          <a:xfrm>
            <a:off x="1397832" y="2762308"/>
            <a:ext cx="266644" cy="586551"/>
            <a:chOff x="552971" y="1989634"/>
            <a:chExt cx="720080" cy="1236469"/>
          </a:xfrm>
          <a:solidFill>
            <a:srgbClr val="4BACC6">
              <a:lumMod val="60000"/>
              <a:lumOff val="40000"/>
            </a:srgbClr>
          </a:solidFill>
        </p:grpSpPr>
        <p:sp>
          <p:nvSpPr>
            <p:cNvPr id="107" name="Smiley 106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Flussdiagramm: Verzögerung 107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" name="Gruppieren 108"/>
          <p:cNvGrpSpPr>
            <a:grpSpLocks noChangeAspect="1"/>
          </p:cNvGrpSpPr>
          <p:nvPr/>
        </p:nvGrpSpPr>
        <p:grpSpPr>
          <a:xfrm>
            <a:off x="1550232" y="2914708"/>
            <a:ext cx="266644" cy="586551"/>
            <a:chOff x="552971" y="1989634"/>
            <a:chExt cx="720080" cy="1236469"/>
          </a:xfrm>
          <a:solidFill>
            <a:srgbClr val="4BACC6">
              <a:lumMod val="60000"/>
              <a:lumOff val="40000"/>
            </a:srgbClr>
          </a:solidFill>
        </p:grpSpPr>
        <p:sp>
          <p:nvSpPr>
            <p:cNvPr id="110" name="Smiley 109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Flussdiagramm: Verzögerung 110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2" name="Gruppieren 111"/>
          <p:cNvGrpSpPr>
            <a:grpSpLocks noChangeAspect="1"/>
          </p:cNvGrpSpPr>
          <p:nvPr/>
        </p:nvGrpSpPr>
        <p:grpSpPr>
          <a:xfrm>
            <a:off x="1245432" y="2884840"/>
            <a:ext cx="266644" cy="586551"/>
            <a:chOff x="552971" y="1989634"/>
            <a:chExt cx="720080" cy="1236469"/>
          </a:xfrm>
          <a:solidFill>
            <a:srgbClr val="9BBB59"/>
          </a:solidFill>
        </p:grpSpPr>
        <p:sp>
          <p:nvSpPr>
            <p:cNvPr id="113" name="Smiley 112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Flussdiagramm: Verzögerung 113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5" name="Textfeld 114"/>
          <p:cNvSpPr txBox="1"/>
          <p:nvPr/>
        </p:nvSpPr>
        <p:spPr>
          <a:xfrm>
            <a:off x="1561083" y="5324068"/>
            <a:ext cx="126072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all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partners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within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WP</a:t>
            </a:r>
          </a:p>
        </p:txBody>
      </p:sp>
      <p:sp>
        <p:nvSpPr>
          <p:cNvPr id="116" name="Eingekerbter Pfeil nach rechts 115"/>
          <p:cNvSpPr/>
          <p:nvPr/>
        </p:nvSpPr>
        <p:spPr>
          <a:xfrm>
            <a:off x="3073251" y="4654773"/>
            <a:ext cx="864000" cy="396000"/>
          </a:xfrm>
          <a:prstGeom prst="notched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3289520" y="4760440"/>
            <a:ext cx="4183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050" b="1" dirty="0" err="1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groom</a:t>
            </a:r>
            <a:endParaRPr lang="de-DE" sz="1050" b="1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4125220" y="4725724"/>
            <a:ext cx="10948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Github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Issues</a:t>
            </a:r>
            <a:endParaRPr lang="de-DE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9" name="Gruppieren 118"/>
          <p:cNvGrpSpPr>
            <a:grpSpLocks noChangeAspect="1"/>
          </p:cNvGrpSpPr>
          <p:nvPr/>
        </p:nvGrpSpPr>
        <p:grpSpPr>
          <a:xfrm>
            <a:off x="2438034" y="4550818"/>
            <a:ext cx="266644" cy="586551"/>
            <a:chOff x="552971" y="1989634"/>
            <a:chExt cx="720080" cy="1236469"/>
          </a:xfrm>
          <a:solidFill>
            <a:srgbClr val="1F497D">
              <a:lumMod val="60000"/>
              <a:lumOff val="40000"/>
            </a:srgbClr>
          </a:solidFill>
        </p:grpSpPr>
        <p:sp>
          <p:nvSpPr>
            <p:cNvPr id="120" name="Smiley 119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Flussdiagramm: Verzögerung 120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2" name="Gruppieren 121"/>
          <p:cNvGrpSpPr>
            <a:grpSpLocks noChangeAspect="1"/>
          </p:cNvGrpSpPr>
          <p:nvPr/>
        </p:nvGrpSpPr>
        <p:grpSpPr>
          <a:xfrm>
            <a:off x="2133234" y="4520950"/>
            <a:ext cx="266644" cy="586551"/>
            <a:chOff x="552971" y="1989634"/>
            <a:chExt cx="720080" cy="1236469"/>
          </a:xfrm>
          <a:solidFill>
            <a:srgbClr val="F79646">
              <a:lumMod val="60000"/>
              <a:lumOff val="40000"/>
            </a:srgbClr>
          </a:solidFill>
        </p:grpSpPr>
        <p:sp>
          <p:nvSpPr>
            <p:cNvPr id="123" name="Smiley 122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4" name="Flussdiagramm: Verzögerung 123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5" name="Gruppieren 124"/>
          <p:cNvGrpSpPr>
            <a:grpSpLocks noChangeAspect="1"/>
          </p:cNvGrpSpPr>
          <p:nvPr/>
        </p:nvGrpSpPr>
        <p:grpSpPr>
          <a:xfrm>
            <a:off x="1838264" y="4542434"/>
            <a:ext cx="266644" cy="586551"/>
            <a:chOff x="552971" y="1989634"/>
            <a:chExt cx="720080" cy="1236469"/>
          </a:xfrm>
          <a:solidFill>
            <a:srgbClr val="4BACC6">
              <a:lumMod val="60000"/>
              <a:lumOff val="40000"/>
            </a:srgbClr>
          </a:solidFill>
        </p:grpSpPr>
        <p:sp>
          <p:nvSpPr>
            <p:cNvPr id="126" name="Smiley 125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7" name="Flussdiagramm: Verzögerung 126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8" name="Gruppieren 127"/>
          <p:cNvGrpSpPr>
            <a:grpSpLocks noChangeAspect="1"/>
          </p:cNvGrpSpPr>
          <p:nvPr/>
        </p:nvGrpSpPr>
        <p:grpSpPr>
          <a:xfrm>
            <a:off x="1533464" y="4512566"/>
            <a:ext cx="266644" cy="586551"/>
            <a:chOff x="552971" y="1989634"/>
            <a:chExt cx="720080" cy="1236469"/>
          </a:xfrm>
          <a:solidFill>
            <a:srgbClr val="9BBB59"/>
          </a:solidFill>
        </p:grpSpPr>
        <p:sp>
          <p:nvSpPr>
            <p:cNvPr id="129" name="Smiley 128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Flussdiagramm: Verzögerung 129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1" name="Gruppieren 130"/>
          <p:cNvGrpSpPr>
            <a:grpSpLocks noChangeAspect="1"/>
          </p:cNvGrpSpPr>
          <p:nvPr/>
        </p:nvGrpSpPr>
        <p:grpSpPr>
          <a:xfrm>
            <a:off x="1281436" y="4458424"/>
            <a:ext cx="266644" cy="586551"/>
            <a:chOff x="552971" y="1989634"/>
            <a:chExt cx="720080" cy="1236469"/>
          </a:xfrm>
          <a:solidFill>
            <a:srgbClr val="8064A2"/>
          </a:solidFill>
        </p:grpSpPr>
        <p:sp>
          <p:nvSpPr>
            <p:cNvPr id="132" name="Smiley 131"/>
            <p:cNvSpPr/>
            <p:nvPr/>
          </p:nvSpPr>
          <p:spPr>
            <a:xfrm>
              <a:off x="624979" y="1989634"/>
              <a:ext cx="576064" cy="498539"/>
            </a:xfrm>
            <a:prstGeom prst="smileyFace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Flussdiagramm: Verzögerung 132"/>
            <p:cNvSpPr/>
            <p:nvPr/>
          </p:nvSpPr>
          <p:spPr>
            <a:xfrm rot="16200000">
              <a:off x="555092" y="2508144"/>
              <a:ext cx="715838" cy="720080"/>
            </a:xfrm>
            <a:prstGeom prst="flowChartDelay">
              <a:avLst/>
            </a:prstGeom>
            <a:grpFill/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4" name="Eingekerbter Pfeil nach rechts 133"/>
          <p:cNvSpPr/>
          <p:nvPr/>
        </p:nvSpPr>
        <p:spPr>
          <a:xfrm>
            <a:off x="3409694" y="5432758"/>
            <a:ext cx="864000" cy="396000"/>
          </a:xfrm>
          <a:prstGeom prst="notched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3590069" y="5530762"/>
            <a:ext cx="36708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050" b="1" dirty="0" err="1" smtClean="0">
                <a:solidFill>
                  <a:prstClr val="white"/>
                </a:solidFill>
                <a:latin typeface="Arial" pitchFamily="34" charset="0"/>
                <a:ea typeface="+mn-ea"/>
                <a:cs typeface="Arial" pitchFamily="34" charset="0"/>
              </a:rPr>
              <a:t>poker</a:t>
            </a:r>
            <a:endParaRPr lang="de-DE" sz="1050" b="1" dirty="0">
              <a:solidFill>
                <a:prstClr val="white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4397477" y="5517812"/>
            <a:ext cx="96661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Story Points</a:t>
            </a:r>
          </a:p>
        </p:txBody>
      </p:sp>
      <p:sp>
        <p:nvSpPr>
          <p:cNvPr id="137" name="Flussdiagramm: Magnetplattenspeicher 136"/>
          <p:cNvSpPr/>
          <p:nvPr/>
        </p:nvSpPr>
        <p:spPr>
          <a:xfrm>
            <a:off x="3994869" y="883360"/>
            <a:ext cx="1081566" cy="1080998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PBL</a:t>
            </a: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700" b="0" i="0" u="none" strike="noStrike" kern="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ussdiagramm: Magnetplattenspeicher 137"/>
          <p:cNvSpPr/>
          <p:nvPr/>
        </p:nvSpPr>
        <p:spPr>
          <a:xfrm>
            <a:off x="5579045" y="4542138"/>
            <a:ext cx="1081566" cy="1294983"/>
          </a:xfrm>
          <a:prstGeom prst="flowChartMagneticDisk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WP </a:t>
            </a:r>
            <a:r>
              <a:rPr kumimoji="0" lang="de-DE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Backlog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Bogen 138"/>
          <p:cNvSpPr/>
          <p:nvPr/>
        </p:nvSpPr>
        <p:spPr>
          <a:xfrm>
            <a:off x="5579045" y="3681056"/>
            <a:ext cx="934735" cy="1083824"/>
          </a:xfrm>
          <a:prstGeom prst="arc">
            <a:avLst>
              <a:gd name="adj1" fmla="val 16200000"/>
              <a:gd name="adj2" fmla="val 2332670"/>
            </a:avLst>
          </a:prstGeom>
          <a:noFill/>
          <a:ln w="762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Bogen 139"/>
          <p:cNvSpPr/>
          <p:nvPr/>
        </p:nvSpPr>
        <p:spPr>
          <a:xfrm>
            <a:off x="4573137" y="1625929"/>
            <a:ext cx="1073231" cy="1056597"/>
          </a:xfrm>
          <a:prstGeom prst="arc">
            <a:avLst>
              <a:gd name="adj1" fmla="val 16200000"/>
              <a:gd name="adj2" fmla="val 1878704"/>
            </a:avLst>
          </a:prstGeom>
          <a:noFill/>
          <a:ln w="762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Textfeld 140"/>
          <p:cNvSpPr txBox="1"/>
          <p:nvPr/>
        </p:nvSpPr>
        <p:spPr>
          <a:xfrm rot="4130871">
            <a:off x="5049346" y="2873378"/>
            <a:ext cx="251511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Manual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extraction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and</a:t>
            </a:r>
            <a:r>
              <a:rPr lang="de-DE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4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reporting</a:t>
            </a:r>
            <a:endParaRPr lang="de-DE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2" name="Bogen 141"/>
          <p:cNvSpPr/>
          <p:nvPr/>
        </p:nvSpPr>
        <p:spPr>
          <a:xfrm>
            <a:off x="5837351" y="3213770"/>
            <a:ext cx="1530048" cy="2218988"/>
          </a:xfrm>
          <a:prstGeom prst="arc">
            <a:avLst>
              <a:gd name="adj1" fmla="val 16200000"/>
              <a:gd name="adj2" fmla="val 3410463"/>
            </a:avLst>
          </a:prstGeom>
          <a:noFill/>
          <a:ln w="76200" cap="flat" cmpd="sng" algn="ctr">
            <a:solidFill>
              <a:srgbClr val="F79646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Bogen 142"/>
          <p:cNvSpPr/>
          <p:nvPr/>
        </p:nvSpPr>
        <p:spPr>
          <a:xfrm rot="20810412">
            <a:off x="5127412" y="1464225"/>
            <a:ext cx="1530048" cy="2098551"/>
          </a:xfrm>
          <a:prstGeom prst="arc">
            <a:avLst>
              <a:gd name="adj1" fmla="val 16200000"/>
              <a:gd name="adj2" fmla="val 3041675"/>
            </a:avLst>
          </a:prstGeom>
          <a:noFill/>
          <a:ln w="76200" cap="flat" cmpd="sng" algn="ctr">
            <a:solidFill>
              <a:srgbClr val="F79646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6876256" y="1059255"/>
            <a:ext cx="2267744" cy="21185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auto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u="sng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Toolchain</a:t>
            </a:r>
            <a:r>
              <a:rPr lang="en-US" sz="1400" b="1" u="sng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should enable:</a:t>
            </a:r>
            <a:endParaRPr lang="en-US" sz="1400" b="1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l" fontAlgn="auto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automated 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extraction and </a:t>
            </a:r>
            <a:b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reporting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marL="285750" indent="-285750" algn="l" fontAlgn="auto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+ defined Syntax 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for github issues 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and sub-issues </a:t>
            </a:r>
            <a:b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(check-box) [ ] </a:t>
            </a:r>
            <a:r>
              <a:rPr lang="en-US" sz="14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  <a:sym typeface="Wingdings"/>
              </a:rPr>
              <a:t></a:t>
            </a:r>
            <a:endParaRPr lang="en-US" sz="140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5" name="Gerade Verbindung mit Pfeil 144"/>
          <p:cNvCxnSpPr/>
          <p:nvPr/>
        </p:nvCxnSpPr>
        <p:spPr>
          <a:xfrm flipH="1">
            <a:off x="3851920" y="4975750"/>
            <a:ext cx="324000" cy="4680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146" name="Textfeld 145"/>
          <p:cNvSpPr txBox="1"/>
          <p:nvPr/>
        </p:nvSpPr>
        <p:spPr>
          <a:xfrm>
            <a:off x="2359983" y="1802493"/>
            <a:ext cx="1681551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features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assigned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 </a:t>
            </a: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to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WPs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b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</a:b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priorized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de-DE" sz="1100" dirty="0" err="1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PMB</a:t>
            </a:r>
            <a:r>
              <a:rPr lang="de-DE" sz="110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 (Fr.)</a:t>
            </a:r>
          </a:p>
        </p:txBody>
      </p:sp>
      <p:sp>
        <p:nvSpPr>
          <p:cNvPr id="6" name="Rechteck 5"/>
          <p:cNvSpPr/>
          <p:nvPr/>
        </p:nvSpPr>
        <p:spPr>
          <a:xfrm>
            <a:off x="5023673" y="5837121"/>
            <a:ext cx="20454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kern="0" dirty="0" err="1" smtClean="0">
                <a:solidFill>
                  <a:prstClr val="black"/>
                </a:solidFill>
                <a:latin typeface="+mj-lt"/>
              </a:rPr>
              <a:t>Issues</a:t>
            </a:r>
            <a:r>
              <a:rPr lang="de-DE" sz="1600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600" kern="0" dirty="0" err="1" smtClean="0">
                <a:solidFill>
                  <a:prstClr val="black"/>
                </a:solidFill>
                <a:latin typeface="+mj-lt"/>
              </a:rPr>
              <a:t>with</a:t>
            </a:r>
            <a:r>
              <a:rPr lang="de-DE" sz="1600" kern="0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600" kern="0" dirty="0" err="1">
                <a:solidFill>
                  <a:prstClr val="black"/>
                </a:solidFill>
                <a:latin typeface="+mj-lt"/>
              </a:rPr>
              <a:t>SP</a:t>
            </a:r>
            <a:endParaRPr lang="de-DE" sz="16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A106F5D4-0108-439D-982C-89CDDAFB674D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275012" y="517637"/>
            <a:ext cx="11221200" cy="738000"/>
          </a:xfrm>
        </p:spPr>
        <p:txBody>
          <a:bodyPr/>
          <a:lstStyle/>
          <a:p>
            <a:r>
              <a:rPr lang="en-US" dirty="0" smtClean="0"/>
              <a:t>Needs</a:t>
            </a: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275013" y="1196752"/>
            <a:ext cx="8868987" cy="792088"/>
          </a:xfrm>
          <a:prstGeom prst="rect">
            <a:avLst/>
          </a:prstGeom>
        </p:spPr>
        <p:txBody>
          <a:bodyPr/>
          <a:lstStyle>
            <a:lvl1pPr marL="179388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kern="0" dirty="0" smtClean="0"/>
              <a:t>Automatically generated statistics on planned and spent efforts (e.g. of </a:t>
            </a:r>
            <a:r>
              <a:rPr lang="en-US" sz="1800" kern="0" dirty="0" err="1" smtClean="0"/>
              <a:t>ITEA</a:t>
            </a:r>
            <a:r>
              <a:rPr lang="en-US" sz="1800" kern="0" dirty="0" smtClean="0"/>
              <a:t> tables)</a:t>
            </a:r>
          </a:p>
          <a:p>
            <a:r>
              <a:rPr lang="en-US" sz="1800" kern="0" dirty="0" smtClean="0"/>
              <a:t>Automatically generated reports on gained </a:t>
            </a:r>
            <a:r>
              <a:rPr lang="en-US" sz="1800" kern="0" dirty="0" err="1" smtClean="0"/>
              <a:t>SPs</a:t>
            </a:r>
            <a:r>
              <a:rPr lang="en-US" sz="1800" kern="0" dirty="0" smtClean="0"/>
              <a:t> (e.g. from closed github issues)</a:t>
            </a:r>
          </a:p>
          <a:p>
            <a:endParaRPr lang="en-US" sz="1800" kern="0" dirty="0" smtClean="0"/>
          </a:p>
          <a:p>
            <a:endParaRPr lang="en-US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10"/>
              <p:cNvSpPr txBox="1">
                <a:spLocks/>
              </p:cNvSpPr>
              <p:nvPr/>
            </p:nvSpPr>
            <p:spPr bwMode="auto">
              <a:xfrm>
                <a:off x="486000" y="2191740"/>
                <a:ext cx="8406480" cy="3901555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35000">
                    <a:schemeClr val="accent6">
                      <a:lumMod val="12000"/>
                      <a:lumOff val="88000"/>
                    </a:schemeClr>
                  </a:gs>
                  <a:gs pos="100000">
                    <a:schemeClr val="accent6">
                      <a:tint val="15000"/>
                      <a:satMod val="350000"/>
                      <a:lumMod val="45000"/>
                      <a:lumOff val="55000"/>
                    </a:schemeClr>
                  </a:gs>
                </a:gsLst>
              </a:gradFill>
              <a:ln/>
              <a:ex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180000" tIns="72000" rIns="0" bIns="0" numCol="1" anchor="t" anchorCtr="0" compatLnSpc="1">
                <a:prstTxWarp prst="textNoShape">
                  <a:avLst/>
                </a:prstTxWarp>
              </a:bodyPr>
              <a:lstStyle>
                <a:lvl1pPr marL="180000" indent="-180000" algn="l" defTabSz="914400" rtl="0" eaLnBrk="1" latinLnBrk="0" hangingPunct="1">
                  <a:spcBef>
                    <a:spcPts val="300"/>
                  </a:spcBef>
                  <a:spcAft>
                    <a:spcPts val="0"/>
                  </a:spcAft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626400" indent="-18000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076400" indent="-18000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522800" indent="-18000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1969200" indent="-18000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GB" b="1" u="sng" dirty="0" smtClean="0"/>
                  <a:t>Based on these proposed internal relations</a:t>
                </a:r>
              </a:p>
              <a:p>
                <a:r>
                  <a:rPr lang="en-GB" dirty="0" smtClean="0"/>
                  <a:t>Nominal </a:t>
                </a:r>
                <a:r>
                  <a:rPr lang="en-GB" dirty="0"/>
                  <a:t>	</a:t>
                </a:r>
                <a:r>
                  <a:rPr lang="en-GB" dirty="0" smtClean="0"/>
                  <a:t>1 working day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de-DE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UppPr>
                      <m:e>
                        <m:r>
                          <a:rPr lang="en-GB" b="1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  <m:lim>
                        <m:r>
                          <a:rPr lang="de-DE" b="1">
                            <a:latin typeface="Cambria Math"/>
                            <a:ea typeface="Cambria Math"/>
                          </a:rPr>
                          <m:t>!</m:t>
                        </m:r>
                      </m:lim>
                    </m:limUpp>
                  </m:oMath>
                </a14:m>
                <a:r>
                  <a:rPr lang="en-GB" dirty="0" smtClean="0"/>
                  <a:t> 1 story point (</a:t>
                </a:r>
                <a:r>
                  <a:rPr lang="en-GB" dirty="0" err="1" smtClean="0"/>
                  <a:t>SP</a:t>
                </a:r>
                <a:r>
                  <a:rPr lang="en-GB" dirty="0" smtClean="0"/>
                  <a:t>)</a:t>
                </a:r>
              </a:p>
              <a:p>
                <a:pPr marL="896400" lvl="2" indent="0">
                  <a:buFont typeface="Arial" pitchFamily="34" charset="0"/>
                  <a:buNone/>
                </a:pPr>
                <a:r>
                  <a:rPr lang="en-GB" dirty="0"/>
                  <a:t> =&gt; </a:t>
                </a:r>
                <a:r>
                  <a:rPr lang="en-GB" dirty="0" smtClean="0"/>
                  <a:t>	  228 </a:t>
                </a:r>
                <a:r>
                  <a:rPr lang="en-GB" dirty="0" err="1" smtClean="0"/>
                  <a:t>SP</a:t>
                </a:r>
                <a:r>
                  <a:rPr lang="en-GB" dirty="0" smtClean="0"/>
                  <a:t> per year (presumed)  </a:t>
                </a:r>
                <a:r>
                  <a:rPr lang="en-GB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(365 days per year minus 						        weekends, holidays &amp; vacations )</a:t>
                </a:r>
                <a:br>
                  <a:rPr lang="en-GB" sz="1600" i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GB" dirty="0" smtClean="0"/>
                  <a:t>	    =&gt; 	    19 </a:t>
                </a:r>
                <a:r>
                  <a:rPr lang="en-GB" dirty="0" err="1" smtClean="0"/>
                  <a:t>SP</a:t>
                </a:r>
                <a:r>
                  <a:rPr lang="en-GB" dirty="0" smtClean="0"/>
                  <a:t> / PM</a:t>
                </a:r>
              </a:p>
              <a:p>
                <a:r>
                  <a:rPr lang="en-GB" dirty="0" smtClean="0"/>
                  <a:t>Optimal Efficiency for Partner is aim: 	  19 </a:t>
                </a:r>
                <a:r>
                  <a:rPr lang="en-GB" dirty="0" err="1"/>
                  <a:t>SP</a:t>
                </a:r>
                <a:r>
                  <a:rPr lang="en-GB" dirty="0"/>
                  <a:t> / </a:t>
                </a:r>
                <a:r>
                  <a:rPr lang="en-GB" dirty="0" smtClean="0"/>
                  <a:t>PM 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de-DE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limUppPr>
                      <m:e>
                        <m:r>
                          <a:rPr lang="en-GB" sz="2000" b="1" smtClean="0">
                            <a:latin typeface="Cambria Math"/>
                            <a:ea typeface="Cambria Math"/>
                          </a:rPr>
                          <m:t>=</m:t>
                        </m:r>
                      </m:e>
                      <m:lim>
                        <m:r>
                          <a:rPr lang="de-DE" sz="2000" b="1" smtClean="0">
                            <a:latin typeface="Cambria Math"/>
                            <a:ea typeface="Cambria Math"/>
                          </a:rPr>
                          <m:t>!</m:t>
                        </m:r>
                      </m:lim>
                    </m:limUpp>
                  </m:oMath>
                </a14:m>
                <a:r>
                  <a:rPr lang="en-GB" dirty="0" smtClean="0"/>
                  <a:t>  100 </a:t>
                </a:r>
                <a:r>
                  <a:rPr lang="en-GB" dirty="0"/>
                  <a:t>% efficient  </a:t>
                </a:r>
                <a:r>
                  <a:rPr lang="en-GB" dirty="0" smtClean="0"/>
                  <a:t>  </a:t>
                </a:r>
              </a:p>
              <a:p>
                <a:endParaRPr lang="en-GB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GB" b="1" u="sng" dirty="0"/>
                  <a:t>Based on these </a:t>
                </a:r>
                <a:r>
                  <a:rPr lang="en-GB" b="1" u="sng" dirty="0" smtClean="0"/>
                  <a:t>principles</a:t>
                </a:r>
                <a:endParaRPr lang="en-GB" b="1" u="sng" dirty="0"/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de-DE" dirty="0" err="1" smtClean="0"/>
                  <a:t>SP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feature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part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should</a:t>
                </a:r>
                <a:r>
                  <a:rPr lang="de-DE" dirty="0" smtClean="0"/>
                  <a:t> </a:t>
                </a:r>
                <a:r>
                  <a:rPr lang="en-US" dirty="0" smtClean="0"/>
                  <a:t>only </a:t>
                </a:r>
                <a:r>
                  <a:rPr lang="en-US" dirty="0"/>
                  <a:t>be assigned to on closing Sprint</a:t>
                </a:r>
                <a:r>
                  <a:rPr lang="en-US" dirty="0" smtClean="0"/>
                  <a:t>!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smtClean="0"/>
                  <a:t>Sprints last 2 weeks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 smtClean="0"/>
                  <a:t>SP</a:t>
                </a:r>
                <a:r>
                  <a:rPr lang="en-US" dirty="0" smtClean="0"/>
                  <a:t> only to be groomed for one party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10" name="Textplatzhalter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0" y="2191740"/>
                <a:ext cx="8406480" cy="39015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C:\Users\falk_ka\AppData\Local\Microsoft\Windows\Temporary Internet Files\Content.IE5\QPS950W1\MC900312138[1].wmf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75587"/>
            <a:ext cx="1368152" cy="106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287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/>
              <a:t>www.DLR.de  •  Chart </a:t>
            </a:r>
            <a:fld id="{A106F5D4-0108-439D-982C-89CDDAFB674D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&gt; Scrum of Scrum &gt; Karsten Falk  •  needs of SoS in WP4 &gt; October 15, 2014</a:t>
            </a:r>
            <a:endParaRPr lang="de-DE" dirty="0">
              <a:latin typeface="Times New Roman" pitchFamily="18" charset="0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85999" y="387538"/>
            <a:ext cx="8334473" cy="738000"/>
          </a:xfrm>
        </p:spPr>
        <p:txBody>
          <a:bodyPr/>
          <a:lstStyle/>
          <a:p>
            <a:r>
              <a:rPr lang="en-US" dirty="0" smtClean="0"/>
              <a:t>Queries</a:t>
            </a:r>
            <a:r>
              <a:rPr lang="de-DE" dirty="0" smtClean="0"/>
              <a:t>:	</a:t>
            </a:r>
            <a:endParaRPr lang="de-DE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80963" y="980728"/>
            <a:ext cx="8334473" cy="2953122"/>
          </a:xfrm>
          <a:prstGeom prst="rect">
            <a:avLst/>
          </a:prstGeom>
        </p:spPr>
        <p:txBody>
          <a:bodyPr/>
          <a:lstStyle>
            <a:lvl1pPr marL="179388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kern="0" dirty="0" smtClean="0"/>
              <a:t>Daily:  </a:t>
            </a:r>
            <a:r>
              <a:rPr lang="en-US" sz="1600" kern="0" dirty="0" smtClean="0"/>
              <a:t>How many story points (</a:t>
            </a:r>
            <a:r>
              <a:rPr lang="en-US" sz="1600" kern="0" dirty="0" err="1" smtClean="0"/>
              <a:t>SP</a:t>
            </a:r>
            <a:r>
              <a:rPr lang="en-US" sz="1600" kern="0" dirty="0" smtClean="0"/>
              <a:t>) are planned for each feature part on</a:t>
            </a:r>
          </a:p>
          <a:p>
            <a:pPr lvl="2"/>
            <a:r>
              <a:rPr lang="en-US" sz="1600" kern="0" dirty="0" smtClean="0"/>
              <a:t>WP level?</a:t>
            </a:r>
          </a:p>
          <a:p>
            <a:pPr lvl="2"/>
            <a:r>
              <a:rPr lang="en-US" sz="1600" kern="0" dirty="0" smtClean="0"/>
              <a:t>Project level?</a:t>
            </a:r>
          </a:p>
          <a:p>
            <a:pPr lvl="2"/>
            <a:endParaRPr lang="en-US" sz="1600" kern="0" dirty="0" smtClean="0"/>
          </a:p>
          <a:p>
            <a:r>
              <a:rPr lang="en-US" sz="1600" kern="0" dirty="0" smtClean="0"/>
              <a:t>Based on closed issues or subtasks: How many story points (</a:t>
            </a:r>
            <a:r>
              <a:rPr lang="en-US" sz="1600" kern="0" dirty="0" err="1" smtClean="0"/>
              <a:t>SP</a:t>
            </a:r>
            <a:r>
              <a:rPr lang="en-US" sz="1600" kern="0" dirty="0" smtClean="0"/>
              <a:t>) were achieved for each feature part?</a:t>
            </a:r>
            <a:endParaRPr lang="de-DE" sz="1600" kern="0" dirty="0" smtClean="0"/>
          </a:p>
          <a:p>
            <a:pPr lvl="2"/>
            <a:endParaRPr lang="en-US" sz="1600" kern="0" dirty="0" smtClean="0"/>
          </a:p>
          <a:p>
            <a:r>
              <a:rPr lang="en-US" sz="1600" kern="0" dirty="0" smtClean="0"/>
              <a:t>Daily:  How many story points (</a:t>
            </a:r>
            <a:r>
              <a:rPr lang="en-US" sz="1600" kern="0" dirty="0" err="1" smtClean="0"/>
              <a:t>SP</a:t>
            </a:r>
            <a:r>
              <a:rPr lang="en-US" sz="1600" kern="0" dirty="0" smtClean="0"/>
              <a:t>) for each Partner </a:t>
            </a:r>
          </a:p>
          <a:p>
            <a:pPr lvl="2"/>
            <a:r>
              <a:rPr lang="en-US" sz="1600" kern="0" dirty="0" smtClean="0"/>
              <a:t>are planned ?</a:t>
            </a:r>
          </a:p>
          <a:p>
            <a:pPr lvl="2"/>
            <a:r>
              <a:rPr lang="en-US" sz="1600" kern="0" dirty="0" smtClean="0"/>
              <a:t>are achieved?</a:t>
            </a:r>
          </a:p>
          <a:p>
            <a:pPr lvl="2"/>
            <a:endParaRPr lang="de-DE" sz="1600" kern="0" dirty="0" smtClean="0"/>
          </a:p>
          <a:p>
            <a:pPr lvl="2"/>
            <a:endParaRPr lang="de-DE" sz="1600" kern="0" dirty="0" smtClean="0"/>
          </a:p>
          <a:p>
            <a:pPr lvl="2"/>
            <a:endParaRPr lang="de-DE" sz="1600" kern="0" dirty="0" smtClean="0"/>
          </a:p>
          <a:p>
            <a:pPr lvl="2"/>
            <a:endParaRPr lang="de-DE" sz="1600" kern="0" dirty="0" smtClean="0"/>
          </a:p>
          <a:p>
            <a:pPr lvl="2"/>
            <a:endParaRPr lang="de-DE" sz="1600" kern="0" dirty="0"/>
          </a:p>
        </p:txBody>
      </p:sp>
      <p:sp>
        <p:nvSpPr>
          <p:cNvPr id="13" name="Textplatzhalter 10"/>
          <p:cNvSpPr txBox="1">
            <a:spLocks/>
          </p:cNvSpPr>
          <p:nvPr/>
        </p:nvSpPr>
        <p:spPr bwMode="auto">
          <a:xfrm>
            <a:off x="4345761" y="3933056"/>
            <a:ext cx="4536048" cy="1800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0" rIns="36000" bIns="0" numCol="1" spcCol="36000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Internal Reports</a:t>
            </a:r>
            <a:r>
              <a:rPr lang="en-US" sz="1600" u="sng" dirty="0" smtClean="0"/>
              <a:t> </a:t>
            </a:r>
            <a:r>
              <a:rPr lang="en-US" sz="1600" i="1" u="sng" dirty="0" smtClean="0"/>
              <a:t>(</a:t>
            </a:r>
            <a:r>
              <a:rPr lang="en-US" sz="1600" i="1" u="sng" dirty="0" err="1" smtClean="0"/>
              <a:t>non public</a:t>
            </a:r>
            <a:r>
              <a:rPr lang="en-US" sz="1600" i="1" u="sng" dirty="0" smtClean="0"/>
              <a:t>)</a:t>
            </a:r>
          </a:p>
          <a:p>
            <a:r>
              <a:rPr lang="en-US" sz="1600" dirty="0" smtClean="0"/>
              <a:t>Indicating planed and spent effort  (</a:t>
            </a:r>
            <a:r>
              <a:rPr lang="en-US" sz="1600" dirty="0" err="1" smtClean="0"/>
              <a:t>ITEA</a:t>
            </a:r>
            <a:r>
              <a:rPr lang="en-US" sz="1600" dirty="0" smtClean="0"/>
              <a:t> table)</a:t>
            </a:r>
          </a:p>
          <a:p>
            <a:endParaRPr lang="en-US" sz="1600" dirty="0" smtClean="0"/>
          </a:p>
          <a:p>
            <a:r>
              <a:rPr lang="en-US" sz="1600" dirty="0" smtClean="0"/>
              <a:t>calculating agile efficiency for each partner </a:t>
            </a:r>
          </a:p>
          <a:p>
            <a:pPr lvl="1"/>
            <a:r>
              <a:rPr lang="en-US" sz="1600" dirty="0" smtClean="0"/>
              <a:t>a cumulated overall WP efficiency on</a:t>
            </a:r>
          </a:p>
          <a:p>
            <a:pPr lvl="1"/>
            <a:r>
              <a:rPr lang="en-US" sz="1600" dirty="0" smtClean="0"/>
              <a:t>How many days spent for earning 1 </a:t>
            </a:r>
            <a:r>
              <a:rPr lang="en-US" sz="1600" dirty="0" err="1" smtClean="0"/>
              <a:t>SP</a:t>
            </a:r>
            <a:endParaRPr lang="en-US" sz="1600" dirty="0" smtClean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14" name="Textplatzhalter 10"/>
          <p:cNvSpPr txBox="1">
            <a:spLocks/>
          </p:cNvSpPr>
          <p:nvPr/>
        </p:nvSpPr>
        <p:spPr bwMode="auto">
          <a:xfrm>
            <a:off x="558995" y="3933056"/>
            <a:ext cx="3436941" cy="18002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72000" tIns="0" rIns="36000" bIns="0" numCol="1" spcCol="36000" anchor="t" anchorCtr="0" compatLnSpc="1">
            <a:prstTxWarp prst="textNoShape">
              <a:avLst/>
            </a:prstTxWarp>
          </a:bodyPr>
          <a:lstStyle>
            <a:lvl1pPr marL="180000" indent="-180000" algn="l" defTabSz="914400" rtl="0" eaLnBrk="1" latinLnBrk="0" hangingPunct="1">
              <a:spcBef>
                <a:spcPts val="300"/>
              </a:spcBef>
              <a:spcAft>
                <a:spcPts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2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764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228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969200" indent="-180000" algn="l" defTabSz="914400" rtl="0" eaLnBrk="1" latinLnBrk="0" hangingPunct="1">
              <a:spcBef>
                <a:spcPts val="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u="sng" dirty="0" smtClean="0"/>
              <a:t>External Reports</a:t>
            </a:r>
          </a:p>
          <a:p>
            <a:r>
              <a:rPr lang="en-US" sz="1600" dirty="0" smtClean="0"/>
              <a:t>Reached </a:t>
            </a:r>
            <a:r>
              <a:rPr lang="en-US" sz="1600" dirty="0" err="1" smtClean="0"/>
              <a:t>SP</a:t>
            </a:r>
            <a:r>
              <a:rPr lang="en-US" sz="1600" dirty="0" smtClean="0"/>
              <a:t> per Partner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Representing potential capacity</a:t>
            </a:r>
            <a:br>
              <a:rPr lang="en-US" sz="1600" dirty="0" smtClean="0"/>
            </a:br>
            <a:r>
              <a:rPr lang="en-US" sz="1600" dirty="0" smtClean="0"/>
              <a:t>for future Sprints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491880" y="4437509"/>
            <a:ext cx="1002088" cy="6480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5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dirty="0"/>
              <a:t>WP4 Scrum of Scrum needs</a:t>
            </a:r>
            <a:r>
              <a:rPr lang="de-DE" altLang="de-DE" b="0" dirty="0" smtClean="0"/>
              <a:t/>
            </a:r>
            <a:br>
              <a:rPr lang="de-DE" altLang="de-DE" b="0" dirty="0" smtClean="0"/>
            </a:br>
            <a:r>
              <a:rPr lang="de-DE" altLang="de-DE" b="0" dirty="0" smtClean="0"/>
              <a:t/>
            </a:r>
            <a:br>
              <a:rPr lang="de-DE" altLang="de-DE" b="0" dirty="0" smtClean="0"/>
            </a:br>
            <a:endParaRPr lang="de-DE" altLang="de-DE" sz="2000" b="0" dirty="0" smtClean="0"/>
          </a:p>
        </p:txBody>
      </p:sp>
      <p:sp>
        <p:nvSpPr>
          <p:cNvPr id="3075" name="Untertitel 1"/>
          <p:cNvSpPr>
            <a:spLocks noGrp="1"/>
          </p:cNvSpPr>
          <p:nvPr>
            <p:ph type="subTitle" idx="1"/>
          </p:nvPr>
        </p:nvSpPr>
        <p:spPr>
          <a:xfrm>
            <a:off x="1143000" y="2301875"/>
            <a:ext cx="7342188" cy="3714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GB" sz="2000" dirty="0" err="1"/>
              <a:t>München</a:t>
            </a:r>
            <a:r>
              <a:rPr lang="en-GB" sz="2000" dirty="0"/>
              <a:t>, 15.10.2014</a:t>
            </a:r>
          </a:p>
          <a:p>
            <a:pPr>
              <a:lnSpc>
                <a:spcPct val="110000"/>
              </a:lnSpc>
            </a:pPr>
            <a:r>
              <a:rPr lang="de-DE" altLang="de-DE" sz="2000" dirty="0" smtClean="0"/>
              <a:t>Karsten Falk</a:t>
            </a:r>
            <a:br>
              <a:rPr lang="de-DE" altLang="de-DE" sz="2000" dirty="0" smtClean="0"/>
            </a:br>
            <a:r>
              <a:rPr lang="de-DE" altLang="de-DE" sz="2000" dirty="0" smtClean="0"/>
              <a:t>Deutsches Zentrum für Luft- und Raumfahrt e.V.</a:t>
            </a:r>
          </a:p>
          <a:p>
            <a:pPr>
              <a:lnSpc>
                <a:spcPct val="110000"/>
              </a:lnSpc>
            </a:pPr>
            <a:r>
              <a:rPr lang="de-DE" altLang="de-DE" sz="2000" dirty="0" smtClean="0"/>
              <a:t>Institut für Verkehrssystemtechnik</a:t>
            </a:r>
          </a:p>
        </p:txBody>
      </p:sp>
      <p:sp>
        <p:nvSpPr>
          <p:cNvPr id="3077" name="Rectangle 47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altLang="de-DE" sz="800" smtClean="0">
                <a:solidFill>
                  <a:srgbClr val="686868"/>
                </a:solidFill>
                <a:latin typeface="Arial" pitchFamily="34" charset="0"/>
              </a:rPr>
              <a:t>www.DLR.de  •  Folie </a:t>
            </a:r>
            <a:fld id="{E02DA39F-06A7-47B1-9914-0123C64CF1CD}" type="slidenum">
              <a:rPr altLang="de-DE" sz="800" smtClean="0">
                <a:solidFill>
                  <a:srgbClr val="686868"/>
                </a:solidFill>
                <a:latin typeface="Arial" pitchFamily="34" charset="0"/>
              </a:rPr>
              <a:pPr eaLnBrk="1" hangingPunct="1"/>
              <a:t>5</a:t>
            </a:fld>
            <a:endParaRPr altLang="de-DE" sz="800" smtClean="0">
              <a:solidFill>
                <a:srgbClr val="686868"/>
              </a:solidFill>
              <a:latin typeface="Arial" pitchFamily="34" charset="0"/>
            </a:endParaRPr>
          </a:p>
        </p:txBody>
      </p:sp>
      <p:sp>
        <p:nvSpPr>
          <p:cNvPr id="3078" name="Rectangle 51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ヒラギノ角ゴ Pro W3"/>
                <a:cs typeface="ヒラギノ角ゴ Pro W3"/>
              </a:defRPr>
            </a:lvl9pPr>
          </a:lstStyle>
          <a:p>
            <a:pPr eaLnBrk="1" hangingPunct="1"/>
            <a:r>
              <a:rPr lang="en-US" altLang="de-DE" sz="800" smtClean="0">
                <a:solidFill>
                  <a:srgbClr val="686868"/>
                </a:solidFill>
                <a:latin typeface="Arial" pitchFamily="34" charset="0"/>
              </a:rPr>
              <a:t>&gt; Scrum of Scrum &gt; Karsten Falk  •  needs of SoS in WP4 &gt; October 15, 2014</a:t>
            </a:r>
            <a:endParaRPr lang="de-DE" altLang="de-DE" sz="800">
              <a:solidFill>
                <a:srgbClr val="686868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55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_TS_AIM_was ist AIM_Standardfolien_120627">
  <a:themeElements>
    <a:clrScheme name="Standard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Standarddesign">
      <a:majorFont>
        <a:latin typeface="Arial"/>
        <a:ea typeface="ヒラギノ角ゴ Pro W3"/>
        <a:cs typeface="Arial"/>
      </a:majorFont>
      <a:minorFont>
        <a:latin typeface="Arial"/>
        <a:ea typeface="ヒラギノ角ゴ Pro W3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ts val="2600"/>
          </a:lnSpc>
          <a:spcBef>
            <a:spcPct val="0"/>
          </a:spcBef>
          <a:spcAft>
            <a:spcPct val="0"/>
          </a:spcAft>
          <a:buClrTx/>
          <a:buSzTx/>
          <a:buFontTx/>
          <a:buChar char="-"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FO_TS_AIM_was ist AIM_Standardfolien_120627</Template>
  <TotalTime>0</TotalTime>
  <Words>367</Words>
  <Application>Microsoft Office PowerPoint</Application>
  <PresentationFormat>Bildschirmpräsentation (4:3)</PresentationFormat>
  <Paragraphs>82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Wingdings</vt:lpstr>
      <vt:lpstr>ヒラギノ角ゴ Pro W3</vt:lpstr>
      <vt:lpstr>FO_TS_AIM_was ist AIM_Standardfolien_120627</vt:lpstr>
      <vt:lpstr>WP4 Scrum of Scrum needs  </vt:lpstr>
      <vt:lpstr>PowerPoint-Präsentation</vt:lpstr>
      <vt:lpstr>Needs </vt:lpstr>
      <vt:lpstr>Queries: </vt:lpstr>
      <vt:lpstr>WP4 Scrum of Scrum needs  </vt:lpstr>
    </vt:vector>
  </TitlesOfParts>
  <Company>DLR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WP4 Scrum of Scrum needs</dc:title>
  <dc:subject>AIM / Struktur</dc:subject>
  <dc:creator>Falk, Karsten</dc:creator>
  <cp:lastModifiedBy>Bernd</cp:lastModifiedBy>
  <cp:revision>6</cp:revision>
  <cp:lastPrinted>2012-05-09T06:14:03Z</cp:lastPrinted>
  <dcterms:created xsi:type="dcterms:W3CDTF">2014-10-14T07:50:25Z</dcterms:created>
  <dcterms:modified xsi:type="dcterms:W3CDTF">2014-10-21T14:56:02Z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jekt">
    <vt:lpwstr>DLR allgemein</vt:lpwstr>
  </property>
</Properties>
</file>