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sldIdLst>
    <p:sldId id="274" r:id="rId2"/>
    <p:sldId id="259" r:id="rId3"/>
    <p:sldId id="275" r:id="rId4"/>
    <p:sldId id="265" r:id="rId5"/>
    <p:sldId id="266" r:id="rId6"/>
    <p:sldId id="267" r:id="rId7"/>
    <p:sldId id="276" r:id="rId8"/>
    <p:sldId id="268" r:id="rId9"/>
    <p:sldId id="269" r:id="rId10"/>
    <p:sldId id="270" r:id="rId11"/>
    <p:sldId id="277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5C45"/>
    <a:srgbClr val="EFF86E"/>
    <a:srgbClr val="8AB0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3" autoAdjust="0"/>
    <p:restoredTop sz="94660"/>
  </p:normalViewPr>
  <p:slideViewPr>
    <p:cSldViewPr snapToGrid="0" snapToObjects="1">
      <p:cViewPr>
        <p:scale>
          <a:sx n="70" d="100"/>
          <a:sy n="70" d="100"/>
        </p:scale>
        <p:origin x="1920" y="119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" Type="http://schemas.openxmlformats.org/officeDocument/2006/relationships/slide" Target="slides/slide1.xml"/><Relationship Id="rId20" Type="http://schemas.openxmlformats.org/officeDocument/2006/relationships/tableStyles" Target="tableStyles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C3DB7C-2842-4F75-B8D2-BAB97C0F8BB1}" type="doc">
      <dgm:prSet loTypeId="urn:microsoft.com/office/officeart/2005/8/layout/vProcess5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de-DE"/>
        </a:p>
      </dgm:t>
    </dgm:pt>
    <dgm:pt modelId="{9BB80551-9B6A-4E10-AB79-CE9E6AA21664}">
      <dgm:prSet phldrT="[Text]" custT="1"/>
      <dgm:spPr>
        <a:noFill/>
      </dgm:spPr>
      <dgm:t>
        <a:bodyPr/>
        <a:lstStyle/>
        <a:p>
          <a:r>
            <a:rPr lang="en-US" sz="1600" dirty="0" smtClean="0">
              <a:solidFill>
                <a:srgbClr val="065C45"/>
              </a:solidFill>
              <a:latin typeface="Arial" panose="020B0604020202020204" pitchFamily="34" charset="0"/>
              <a:cs typeface="Arial" panose="020B0604020202020204" pitchFamily="34" charset="0"/>
            </a:rPr>
            <a:t>Understand the processes</a:t>
          </a:r>
        </a:p>
        <a:p>
          <a:r>
            <a:rPr lang="en-US" sz="105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 set up meetings and side by side work to get to know their way of working. As one result I draw a simplified process flow with crucial action points.</a:t>
          </a:r>
          <a:endParaRPr lang="de-DE" sz="16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3BFA930-63F3-495A-B2D4-43CBEA6A6F53}" type="parTrans" cxnId="{C3B95B74-F1B4-42B6-8CFE-4A2B97EE27A1}">
      <dgm:prSet/>
      <dgm:spPr/>
      <dgm:t>
        <a:bodyPr/>
        <a:lstStyle/>
        <a:p>
          <a:endParaRPr lang="de-DE" sz="20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A566352-60D6-4F95-866D-5248176EC7A1}" type="sibTrans" cxnId="{C3B95B74-F1B4-42B6-8CFE-4A2B97EE27A1}">
      <dgm:prSet custT="1"/>
      <dgm:spPr>
        <a:solidFill>
          <a:srgbClr val="065C45">
            <a:alpha val="80000"/>
          </a:srgb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de-DE" sz="2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DB1A06C-8C55-443A-AF5E-212E591AE492}">
      <dgm:prSet custT="1"/>
      <dgm:spPr>
        <a:noFill/>
      </dgm:spPr>
      <dgm:t>
        <a:bodyPr/>
        <a:lstStyle/>
        <a:p>
          <a:r>
            <a:rPr lang="en-US" sz="1600" dirty="0" smtClean="0">
              <a:solidFill>
                <a:srgbClr val="065C45"/>
              </a:solidFill>
              <a:latin typeface="Arial" panose="020B0604020202020204" pitchFamily="34" charset="0"/>
              <a:cs typeface="Arial" panose="020B0604020202020204" pitchFamily="34" charset="0"/>
            </a:rPr>
            <a:t>Define the goal</a:t>
          </a:r>
        </a:p>
        <a:p>
          <a:r>
            <a:rPr lang="en-US" sz="105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 guided through multiple workshops with head of and team leads where we were discussing the process and identified the relevant measures for each person / use case. Together we agreed on naming and definitions of the new KPIs. I also gathered the requirements for different reports (measure productivity, analyze complaint causes, estimate negative effect on company revenue,…)</a:t>
          </a:r>
          <a:endParaRPr lang="en-US" sz="1600" dirty="0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5560865-084E-4ED2-988B-32935EF1CDF0}" type="parTrans" cxnId="{9CC00C5B-7AA8-4403-8B6A-D47988422CA9}">
      <dgm:prSet/>
      <dgm:spPr/>
      <dgm:t>
        <a:bodyPr/>
        <a:lstStyle/>
        <a:p>
          <a:endParaRPr lang="de-DE" sz="20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2197A0E-1B67-4A06-BA4F-1DCE604D9EBF}" type="sibTrans" cxnId="{9CC00C5B-7AA8-4403-8B6A-D47988422CA9}">
      <dgm:prSet custT="1"/>
      <dgm:spPr>
        <a:solidFill>
          <a:srgbClr val="065C45">
            <a:alpha val="80000"/>
          </a:srgb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de-DE" sz="2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1A1C759-B31B-40F0-8742-B6AAF8DD7AE5}">
      <dgm:prSet custT="1"/>
      <dgm:spPr>
        <a:noFill/>
      </dgm:spPr>
      <dgm:t>
        <a:bodyPr/>
        <a:lstStyle/>
        <a:p>
          <a:r>
            <a:rPr lang="en-US" sz="1600" dirty="0" smtClean="0">
              <a:solidFill>
                <a:srgbClr val="065C45"/>
              </a:solidFill>
              <a:latin typeface="Arial" panose="020B0604020202020204" pitchFamily="34" charset="0"/>
              <a:cs typeface="Arial" panose="020B0604020202020204" pitchFamily="34" charset="0"/>
            </a:rPr>
            <a:t>Translate into technical requirements</a:t>
          </a:r>
        </a:p>
        <a:p>
          <a:r>
            <a:rPr lang="en-US" sz="105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Given the new KPI definitions I translated it into tracking points within the new software and made sure relevant data was collected and transferred to the single point of truth. Besides tracking points I also defined connections to other data sources and of primary keys.</a:t>
          </a:r>
          <a:endParaRPr lang="en-US" sz="1600" dirty="0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6680288-CB41-4C6D-B902-8F0FA7AD1985}" type="parTrans" cxnId="{B3BE4018-A83E-4E20-8947-2CC6CE4A9461}">
      <dgm:prSet/>
      <dgm:spPr/>
      <dgm:t>
        <a:bodyPr/>
        <a:lstStyle/>
        <a:p>
          <a:endParaRPr lang="de-DE" sz="20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135D20F-E23D-45C7-BE23-4BA2279BBD7A}" type="sibTrans" cxnId="{B3BE4018-A83E-4E20-8947-2CC6CE4A9461}">
      <dgm:prSet custT="1"/>
      <dgm:spPr>
        <a:solidFill>
          <a:srgbClr val="065C45">
            <a:alpha val="80000"/>
          </a:srgb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de-DE" sz="2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1A95779-9829-4F1F-8010-A54C6306B1E0}">
      <dgm:prSet custT="1"/>
      <dgm:spPr>
        <a:noFill/>
      </dgm:spPr>
      <dgm:t>
        <a:bodyPr/>
        <a:lstStyle/>
        <a:p>
          <a:r>
            <a:rPr lang="en-US" sz="1600" dirty="0" smtClean="0">
              <a:solidFill>
                <a:srgbClr val="065C45"/>
              </a:solidFill>
              <a:latin typeface="Arial" panose="020B0604020202020204" pitchFamily="34" charset="0"/>
              <a:cs typeface="Arial" panose="020B0604020202020204" pitchFamily="34" charset="0"/>
            </a:rPr>
            <a:t>First MVP</a:t>
          </a:r>
        </a:p>
        <a:p>
          <a:r>
            <a:rPr lang="en-US" sz="105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Based on the raw data I build a first dashboard in Metabase. So the team could use it for first insights and team management.</a:t>
          </a:r>
          <a:endParaRPr lang="en-US" sz="16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87A06B4-4218-4474-904B-1C873591C32A}" type="parTrans" cxnId="{BE5A0B1A-3AAA-4B7B-8F7E-DAE567C57412}">
      <dgm:prSet/>
      <dgm:spPr/>
      <dgm:t>
        <a:bodyPr/>
        <a:lstStyle/>
        <a:p>
          <a:endParaRPr lang="de-DE" sz="20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3C10710-44AF-40BA-96CB-CD6D4C4A94AF}" type="sibTrans" cxnId="{BE5A0B1A-3AAA-4B7B-8F7E-DAE567C57412}">
      <dgm:prSet custT="1"/>
      <dgm:spPr>
        <a:solidFill>
          <a:srgbClr val="065C45">
            <a:alpha val="80000"/>
          </a:srgb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de-DE" sz="2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82DFD82-DACA-472F-9F0D-5871C62502EB}">
      <dgm:prSet custT="1"/>
      <dgm:spPr>
        <a:noFill/>
      </dgm:spPr>
      <dgm:t>
        <a:bodyPr/>
        <a:lstStyle/>
        <a:p>
          <a:r>
            <a:rPr lang="en-US" sz="1600" dirty="0" smtClean="0">
              <a:solidFill>
                <a:srgbClr val="065C45"/>
              </a:solidFill>
              <a:latin typeface="Arial" panose="020B0604020202020204" pitchFamily="34" charset="0"/>
              <a:cs typeface="Arial" panose="020B0604020202020204" pitchFamily="34" charset="0"/>
            </a:rPr>
            <a:t>Translate into new reporting environment</a:t>
          </a:r>
        </a:p>
        <a:p>
          <a:r>
            <a:rPr lang="en-US" sz="105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tbd – I left before final Data warehouse was finished</a:t>
          </a:r>
          <a:endParaRPr lang="en-US" sz="16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5379FD6-B55E-4754-90DF-A515F53F735B}" type="parTrans" cxnId="{B79F8E5C-F5C8-4720-83BF-E111CE96152C}">
      <dgm:prSet/>
      <dgm:spPr/>
      <dgm:t>
        <a:bodyPr/>
        <a:lstStyle/>
        <a:p>
          <a:endParaRPr lang="de-DE" sz="20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C508AED-5650-40EB-B14B-568E36F4888E}" type="sibTrans" cxnId="{B79F8E5C-F5C8-4720-83BF-E111CE96152C}">
      <dgm:prSet/>
      <dgm:spPr/>
      <dgm:t>
        <a:bodyPr/>
        <a:lstStyle/>
        <a:p>
          <a:endParaRPr lang="de-DE" sz="20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5146BBF-D24D-46FF-9898-A11FF87C778F}" type="pres">
      <dgm:prSet presAssocID="{0CC3DB7C-2842-4F75-B8D2-BAB97C0F8BB1}" presName="outerComposite" presStyleCnt="0">
        <dgm:presLayoutVars>
          <dgm:chMax val="5"/>
          <dgm:dir/>
          <dgm:resizeHandles val="exact"/>
        </dgm:presLayoutVars>
      </dgm:prSet>
      <dgm:spPr/>
    </dgm:pt>
    <dgm:pt modelId="{BDE2A17B-5694-474E-B022-C248A15D680C}" type="pres">
      <dgm:prSet presAssocID="{0CC3DB7C-2842-4F75-B8D2-BAB97C0F8BB1}" presName="dummyMaxCanvas" presStyleCnt="0">
        <dgm:presLayoutVars/>
      </dgm:prSet>
      <dgm:spPr/>
    </dgm:pt>
    <dgm:pt modelId="{F074093D-D63B-4255-9CF5-897A4601419F}" type="pres">
      <dgm:prSet presAssocID="{0CC3DB7C-2842-4F75-B8D2-BAB97C0F8BB1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2A58DE3-F4EC-4A4C-8119-750DF164D9EE}" type="pres">
      <dgm:prSet presAssocID="{0CC3DB7C-2842-4F75-B8D2-BAB97C0F8BB1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979438E-A643-48D9-BD6B-F714BE9ED51F}" type="pres">
      <dgm:prSet presAssocID="{0CC3DB7C-2842-4F75-B8D2-BAB97C0F8BB1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085B8DA-AC4B-4BAA-B516-47185C53F3AF}" type="pres">
      <dgm:prSet presAssocID="{0CC3DB7C-2842-4F75-B8D2-BAB97C0F8BB1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09D35C1-385D-489C-B05D-02E015133E5C}" type="pres">
      <dgm:prSet presAssocID="{0CC3DB7C-2842-4F75-B8D2-BAB97C0F8BB1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18C6FA7-B69C-41CC-BE18-7D9F7C8FC4AD}" type="pres">
      <dgm:prSet presAssocID="{0CC3DB7C-2842-4F75-B8D2-BAB97C0F8BB1}" presName="FiveConn_1-2" presStyleLbl="fgAccFollowNode1" presStyleIdx="0" presStyleCnt="4">
        <dgm:presLayoutVars>
          <dgm:bulletEnabled val="1"/>
        </dgm:presLayoutVars>
      </dgm:prSet>
      <dgm:spPr/>
    </dgm:pt>
    <dgm:pt modelId="{9682221F-3597-4AE7-9D64-77D2E777905C}" type="pres">
      <dgm:prSet presAssocID="{0CC3DB7C-2842-4F75-B8D2-BAB97C0F8BB1}" presName="FiveConn_2-3" presStyleLbl="fgAccFollowNode1" presStyleIdx="1" presStyleCnt="4">
        <dgm:presLayoutVars>
          <dgm:bulletEnabled val="1"/>
        </dgm:presLayoutVars>
      </dgm:prSet>
      <dgm:spPr/>
    </dgm:pt>
    <dgm:pt modelId="{6AD1DC67-102E-4FF4-BA43-211771B145F3}" type="pres">
      <dgm:prSet presAssocID="{0CC3DB7C-2842-4F75-B8D2-BAB97C0F8BB1}" presName="FiveConn_3-4" presStyleLbl="fgAccFollowNode1" presStyleIdx="2" presStyleCnt="4">
        <dgm:presLayoutVars>
          <dgm:bulletEnabled val="1"/>
        </dgm:presLayoutVars>
      </dgm:prSet>
      <dgm:spPr/>
    </dgm:pt>
    <dgm:pt modelId="{7ECA0758-B9E9-4541-983D-810E73EB8097}" type="pres">
      <dgm:prSet presAssocID="{0CC3DB7C-2842-4F75-B8D2-BAB97C0F8BB1}" presName="FiveConn_4-5" presStyleLbl="fgAccFollowNode1" presStyleIdx="3" presStyleCnt="4">
        <dgm:presLayoutVars>
          <dgm:bulletEnabled val="1"/>
        </dgm:presLayoutVars>
      </dgm:prSet>
      <dgm:spPr/>
    </dgm:pt>
    <dgm:pt modelId="{32AA7D69-2EA6-4707-8AE8-5C06CEEE0D3B}" type="pres">
      <dgm:prSet presAssocID="{0CC3DB7C-2842-4F75-B8D2-BAB97C0F8BB1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B536BEE-D1F7-4050-B3CC-08A5D3871181}" type="pres">
      <dgm:prSet presAssocID="{0CC3DB7C-2842-4F75-B8D2-BAB97C0F8BB1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CEF5EA1-6464-4838-B00C-80B2240B52B9}" type="pres">
      <dgm:prSet presAssocID="{0CC3DB7C-2842-4F75-B8D2-BAB97C0F8BB1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1BCCE5B-4CFF-4C4B-8AF8-C24197D9591B}" type="pres">
      <dgm:prSet presAssocID="{0CC3DB7C-2842-4F75-B8D2-BAB97C0F8BB1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B25EEC3-A295-4136-8607-43309429CB63}" type="pres">
      <dgm:prSet presAssocID="{0CC3DB7C-2842-4F75-B8D2-BAB97C0F8BB1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3A6077EE-C170-4CBC-97FD-2B556398AFE0}" type="presOf" srcId="{91A95779-9829-4F1F-8010-A54C6306B1E0}" destId="{01BCCE5B-4CFF-4C4B-8AF8-C24197D9591B}" srcOrd="1" destOrd="0" presId="urn:microsoft.com/office/officeart/2005/8/layout/vProcess5"/>
    <dgm:cxn modelId="{D7A122BB-5FD9-4107-9D5A-BA883BCD3362}" type="presOf" srcId="{8DB1A06C-8C55-443A-AF5E-212E591AE492}" destId="{8B536BEE-D1F7-4050-B3CC-08A5D3871181}" srcOrd="1" destOrd="0" presId="urn:microsoft.com/office/officeart/2005/8/layout/vProcess5"/>
    <dgm:cxn modelId="{C3B95B74-F1B4-42B6-8CFE-4A2B97EE27A1}" srcId="{0CC3DB7C-2842-4F75-B8D2-BAB97C0F8BB1}" destId="{9BB80551-9B6A-4E10-AB79-CE9E6AA21664}" srcOrd="0" destOrd="0" parTransId="{C3BFA930-63F3-495A-B2D4-43CBEA6A6F53}" sibTransId="{4A566352-60D6-4F95-866D-5248176EC7A1}"/>
    <dgm:cxn modelId="{014ADB2B-E899-4D9C-BC14-B044D477839E}" type="presOf" srcId="{22197A0E-1B67-4A06-BA4F-1DCE604D9EBF}" destId="{9682221F-3597-4AE7-9D64-77D2E777905C}" srcOrd="0" destOrd="0" presId="urn:microsoft.com/office/officeart/2005/8/layout/vProcess5"/>
    <dgm:cxn modelId="{0DFECEB4-1403-4BA5-8548-75B75143D64A}" type="presOf" srcId="{83C10710-44AF-40BA-96CB-CD6D4C4A94AF}" destId="{7ECA0758-B9E9-4541-983D-810E73EB8097}" srcOrd="0" destOrd="0" presId="urn:microsoft.com/office/officeart/2005/8/layout/vProcess5"/>
    <dgm:cxn modelId="{B3BE4018-A83E-4E20-8947-2CC6CE4A9461}" srcId="{0CC3DB7C-2842-4F75-B8D2-BAB97C0F8BB1}" destId="{71A1C759-B31B-40F0-8742-B6AAF8DD7AE5}" srcOrd="2" destOrd="0" parTransId="{66680288-CB41-4C6D-B902-8F0FA7AD1985}" sibTransId="{0135D20F-E23D-45C7-BE23-4BA2279BBD7A}"/>
    <dgm:cxn modelId="{23C469C7-65F4-4D6D-9CD7-22DDEE084410}" type="presOf" srcId="{71A1C759-B31B-40F0-8742-B6AAF8DD7AE5}" destId="{2CEF5EA1-6464-4838-B00C-80B2240B52B9}" srcOrd="1" destOrd="0" presId="urn:microsoft.com/office/officeart/2005/8/layout/vProcess5"/>
    <dgm:cxn modelId="{98964E9F-A87D-482C-995B-F0C4045C99C8}" type="presOf" srcId="{0135D20F-E23D-45C7-BE23-4BA2279BBD7A}" destId="{6AD1DC67-102E-4FF4-BA43-211771B145F3}" srcOrd="0" destOrd="0" presId="urn:microsoft.com/office/officeart/2005/8/layout/vProcess5"/>
    <dgm:cxn modelId="{8C4B6D0F-693F-443D-B653-5DB20F0615AE}" type="presOf" srcId="{71A1C759-B31B-40F0-8742-B6AAF8DD7AE5}" destId="{9979438E-A643-48D9-BD6B-F714BE9ED51F}" srcOrd="0" destOrd="0" presId="urn:microsoft.com/office/officeart/2005/8/layout/vProcess5"/>
    <dgm:cxn modelId="{0DAEB9EF-8D83-47A0-A78B-E38C105301D7}" type="presOf" srcId="{4A566352-60D6-4F95-866D-5248176EC7A1}" destId="{318C6FA7-B69C-41CC-BE18-7D9F7C8FC4AD}" srcOrd="0" destOrd="0" presId="urn:microsoft.com/office/officeart/2005/8/layout/vProcess5"/>
    <dgm:cxn modelId="{B79F8E5C-F5C8-4720-83BF-E111CE96152C}" srcId="{0CC3DB7C-2842-4F75-B8D2-BAB97C0F8BB1}" destId="{382DFD82-DACA-472F-9F0D-5871C62502EB}" srcOrd="4" destOrd="0" parTransId="{65379FD6-B55E-4754-90DF-A515F53F735B}" sibTransId="{FC508AED-5650-40EB-B14B-568E36F4888E}"/>
    <dgm:cxn modelId="{1651E9FC-5FEB-4AC7-8905-AEBF2D9E4FC7}" type="presOf" srcId="{91A95779-9829-4F1F-8010-A54C6306B1E0}" destId="{4085B8DA-AC4B-4BAA-B516-47185C53F3AF}" srcOrd="0" destOrd="0" presId="urn:microsoft.com/office/officeart/2005/8/layout/vProcess5"/>
    <dgm:cxn modelId="{BE5A0B1A-3AAA-4B7B-8F7E-DAE567C57412}" srcId="{0CC3DB7C-2842-4F75-B8D2-BAB97C0F8BB1}" destId="{91A95779-9829-4F1F-8010-A54C6306B1E0}" srcOrd="3" destOrd="0" parTransId="{687A06B4-4218-4474-904B-1C873591C32A}" sibTransId="{83C10710-44AF-40BA-96CB-CD6D4C4A94AF}"/>
    <dgm:cxn modelId="{20DBDB94-C8F0-409F-B973-1B03A6A1CFFC}" type="presOf" srcId="{382DFD82-DACA-472F-9F0D-5871C62502EB}" destId="{509D35C1-385D-489C-B05D-02E015133E5C}" srcOrd="0" destOrd="0" presId="urn:microsoft.com/office/officeart/2005/8/layout/vProcess5"/>
    <dgm:cxn modelId="{E1E11DBA-E500-498D-99FA-7C9DB80BBAA8}" type="presOf" srcId="{8DB1A06C-8C55-443A-AF5E-212E591AE492}" destId="{12A58DE3-F4EC-4A4C-8119-750DF164D9EE}" srcOrd="0" destOrd="0" presId="urn:microsoft.com/office/officeart/2005/8/layout/vProcess5"/>
    <dgm:cxn modelId="{8773B843-2FE7-49E0-AF05-5790993B0104}" type="presOf" srcId="{9BB80551-9B6A-4E10-AB79-CE9E6AA21664}" destId="{32AA7D69-2EA6-4707-8AE8-5C06CEEE0D3B}" srcOrd="1" destOrd="0" presId="urn:microsoft.com/office/officeart/2005/8/layout/vProcess5"/>
    <dgm:cxn modelId="{DA572A38-163E-4E72-B6E5-84597A4CC9B6}" type="presOf" srcId="{0CC3DB7C-2842-4F75-B8D2-BAB97C0F8BB1}" destId="{D5146BBF-D24D-46FF-9898-A11FF87C778F}" srcOrd="0" destOrd="0" presId="urn:microsoft.com/office/officeart/2005/8/layout/vProcess5"/>
    <dgm:cxn modelId="{9CC00C5B-7AA8-4403-8B6A-D47988422CA9}" srcId="{0CC3DB7C-2842-4F75-B8D2-BAB97C0F8BB1}" destId="{8DB1A06C-8C55-443A-AF5E-212E591AE492}" srcOrd="1" destOrd="0" parTransId="{C5560865-084E-4ED2-988B-32935EF1CDF0}" sibTransId="{22197A0E-1B67-4A06-BA4F-1DCE604D9EBF}"/>
    <dgm:cxn modelId="{1785D36E-6198-46AA-90BF-4B92A7E21506}" type="presOf" srcId="{382DFD82-DACA-472F-9F0D-5871C62502EB}" destId="{2B25EEC3-A295-4136-8607-43309429CB63}" srcOrd="1" destOrd="0" presId="urn:microsoft.com/office/officeart/2005/8/layout/vProcess5"/>
    <dgm:cxn modelId="{1C2599EA-7623-487A-9700-D1C0A3FCC36B}" type="presOf" srcId="{9BB80551-9B6A-4E10-AB79-CE9E6AA21664}" destId="{F074093D-D63B-4255-9CF5-897A4601419F}" srcOrd="0" destOrd="0" presId="urn:microsoft.com/office/officeart/2005/8/layout/vProcess5"/>
    <dgm:cxn modelId="{7DC563B1-C853-447F-BF3D-7A1268BE53AA}" type="presParOf" srcId="{D5146BBF-D24D-46FF-9898-A11FF87C778F}" destId="{BDE2A17B-5694-474E-B022-C248A15D680C}" srcOrd="0" destOrd="0" presId="urn:microsoft.com/office/officeart/2005/8/layout/vProcess5"/>
    <dgm:cxn modelId="{D21DB9C1-69DF-47DC-9B6C-A69EF6181F68}" type="presParOf" srcId="{D5146BBF-D24D-46FF-9898-A11FF87C778F}" destId="{F074093D-D63B-4255-9CF5-897A4601419F}" srcOrd="1" destOrd="0" presId="urn:microsoft.com/office/officeart/2005/8/layout/vProcess5"/>
    <dgm:cxn modelId="{8680021E-23EB-423F-9779-DF75760FEDF6}" type="presParOf" srcId="{D5146BBF-D24D-46FF-9898-A11FF87C778F}" destId="{12A58DE3-F4EC-4A4C-8119-750DF164D9EE}" srcOrd="2" destOrd="0" presId="urn:microsoft.com/office/officeart/2005/8/layout/vProcess5"/>
    <dgm:cxn modelId="{3790C562-EEFB-4D04-A38F-278E0C6DEDA9}" type="presParOf" srcId="{D5146BBF-D24D-46FF-9898-A11FF87C778F}" destId="{9979438E-A643-48D9-BD6B-F714BE9ED51F}" srcOrd="3" destOrd="0" presId="urn:microsoft.com/office/officeart/2005/8/layout/vProcess5"/>
    <dgm:cxn modelId="{B1307ED9-10E4-4D49-8C30-3B32C2A84D16}" type="presParOf" srcId="{D5146BBF-D24D-46FF-9898-A11FF87C778F}" destId="{4085B8DA-AC4B-4BAA-B516-47185C53F3AF}" srcOrd="4" destOrd="0" presId="urn:microsoft.com/office/officeart/2005/8/layout/vProcess5"/>
    <dgm:cxn modelId="{EEFDE6A0-D284-4850-82AC-F2C5BCCC0B56}" type="presParOf" srcId="{D5146BBF-D24D-46FF-9898-A11FF87C778F}" destId="{509D35C1-385D-489C-B05D-02E015133E5C}" srcOrd="5" destOrd="0" presId="urn:microsoft.com/office/officeart/2005/8/layout/vProcess5"/>
    <dgm:cxn modelId="{FB5ABE94-5DAD-494B-B94A-AEEBF3AE7D12}" type="presParOf" srcId="{D5146BBF-D24D-46FF-9898-A11FF87C778F}" destId="{318C6FA7-B69C-41CC-BE18-7D9F7C8FC4AD}" srcOrd="6" destOrd="0" presId="urn:microsoft.com/office/officeart/2005/8/layout/vProcess5"/>
    <dgm:cxn modelId="{A3245F1A-8A73-49C4-AB8E-DEAA6394F247}" type="presParOf" srcId="{D5146BBF-D24D-46FF-9898-A11FF87C778F}" destId="{9682221F-3597-4AE7-9D64-77D2E777905C}" srcOrd="7" destOrd="0" presId="urn:microsoft.com/office/officeart/2005/8/layout/vProcess5"/>
    <dgm:cxn modelId="{EEE71A41-A1ED-40EE-80C1-79421600CB36}" type="presParOf" srcId="{D5146BBF-D24D-46FF-9898-A11FF87C778F}" destId="{6AD1DC67-102E-4FF4-BA43-211771B145F3}" srcOrd="8" destOrd="0" presId="urn:microsoft.com/office/officeart/2005/8/layout/vProcess5"/>
    <dgm:cxn modelId="{BA3B5220-801F-4DF9-A6D1-E71AD416E8BF}" type="presParOf" srcId="{D5146BBF-D24D-46FF-9898-A11FF87C778F}" destId="{7ECA0758-B9E9-4541-983D-810E73EB8097}" srcOrd="9" destOrd="0" presId="urn:microsoft.com/office/officeart/2005/8/layout/vProcess5"/>
    <dgm:cxn modelId="{16D80E17-EE90-413D-82EA-00F7056AA659}" type="presParOf" srcId="{D5146BBF-D24D-46FF-9898-A11FF87C778F}" destId="{32AA7D69-2EA6-4707-8AE8-5C06CEEE0D3B}" srcOrd="10" destOrd="0" presId="urn:microsoft.com/office/officeart/2005/8/layout/vProcess5"/>
    <dgm:cxn modelId="{8B41C5D3-4088-47C1-8C20-FFD1511B064A}" type="presParOf" srcId="{D5146BBF-D24D-46FF-9898-A11FF87C778F}" destId="{8B536BEE-D1F7-4050-B3CC-08A5D3871181}" srcOrd="11" destOrd="0" presId="urn:microsoft.com/office/officeart/2005/8/layout/vProcess5"/>
    <dgm:cxn modelId="{59D9F7AE-589E-4D4D-A5A8-398F1D83B640}" type="presParOf" srcId="{D5146BBF-D24D-46FF-9898-A11FF87C778F}" destId="{2CEF5EA1-6464-4838-B00C-80B2240B52B9}" srcOrd="12" destOrd="0" presId="urn:microsoft.com/office/officeart/2005/8/layout/vProcess5"/>
    <dgm:cxn modelId="{474CE54B-4D78-4180-8AFD-93164BD3C471}" type="presParOf" srcId="{D5146BBF-D24D-46FF-9898-A11FF87C778F}" destId="{01BCCE5B-4CFF-4C4B-8AF8-C24197D9591B}" srcOrd="13" destOrd="0" presId="urn:microsoft.com/office/officeart/2005/8/layout/vProcess5"/>
    <dgm:cxn modelId="{E807BAFD-13CB-4920-8610-D1A4F348AE88}" type="presParOf" srcId="{D5146BBF-D24D-46FF-9898-A11FF87C778F}" destId="{2B25EEC3-A295-4136-8607-43309429CB63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74093D-D63B-4255-9CF5-897A4601419F}">
      <dsp:nvSpPr>
        <dsp:cNvPr id="0" name=""/>
        <dsp:cNvSpPr/>
      </dsp:nvSpPr>
      <dsp:spPr>
        <a:xfrm>
          <a:off x="0" y="0"/>
          <a:ext cx="8601069" cy="804530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065C45"/>
              </a:solidFill>
              <a:latin typeface="Arial" panose="020B0604020202020204" pitchFamily="34" charset="0"/>
              <a:cs typeface="Arial" panose="020B0604020202020204" pitchFamily="34" charset="0"/>
            </a:rPr>
            <a:t>Understand the processes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 set up meetings and side by side work to get to know their way of working. As one result I draw a simplified process flow with crucial action points.</a:t>
          </a:r>
          <a:endParaRPr lang="de-DE" sz="16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564" y="23564"/>
        <a:ext cx="7638787" cy="757402"/>
      </dsp:txXfrm>
    </dsp:sp>
    <dsp:sp modelId="{12A58DE3-F4EC-4A4C-8119-750DF164D9EE}">
      <dsp:nvSpPr>
        <dsp:cNvPr id="0" name=""/>
        <dsp:cNvSpPr/>
      </dsp:nvSpPr>
      <dsp:spPr>
        <a:xfrm>
          <a:off x="642287" y="916271"/>
          <a:ext cx="8601069" cy="804530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065C45"/>
              </a:solidFill>
              <a:latin typeface="Arial" panose="020B0604020202020204" pitchFamily="34" charset="0"/>
              <a:cs typeface="Arial" panose="020B0604020202020204" pitchFamily="34" charset="0"/>
            </a:rPr>
            <a:t>Define the goal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I guided through multiple workshops with head of and team leads where we were discussing the process and identified the relevant measures for each person / use case. Together we agreed on naming and definitions of the new KPIs. I also gathered the requirements for different reports (measure productivity, analyze complaint causes, estimate negative effect on company revenue,…)</a:t>
          </a:r>
          <a:endParaRPr lang="en-US" sz="1600" kern="1200" dirty="0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65851" y="939835"/>
        <a:ext cx="7388708" cy="757402"/>
      </dsp:txXfrm>
    </dsp:sp>
    <dsp:sp modelId="{9979438E-A643-48D9-BD6B-F714BE9ED51F}">
      <dsp:nvSpPr>
        <dsp:cNvPr id="0" name=""/>
        <dsp:cNvSpPr/>
      </dsp:nvSpPr>
      <dsp:spPr>
        <a:xfrm>
          <a:off x="1284575" y="1832542"/>
          <a:ext cx="8601069" cy="804530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065C45"/>
              </a:solidFill>
              <a:latin typeface="Arial" panose="020B0604020202020204" pitchFamily="34" charset="0"/>
              <a:cs typeface="Arial" panose="020B0604020202020204" pitchFamily="34" charset="0"/>
            </a:rPr>
            <a:t>Translate into technical requirements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Given the new KPI definitions I translated it into tracking points within the new software and made sure relevant data was collected and transferred to the single point of truth. Besides tracking points I also defined connections to other data sources and of primary keys.</a:t>
          </a:r>
          <a:endParaRPr lang="en-US" sz="1600" kern="1200" dirty="0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308139" y="1856106"/>
        <a:ext cx="7388708" cy="757402"/>
      </dsp:txXfrm>
    </dsp:sp>
    <dsp:sp modelId="{4085B8DA-AC4B-4BAA-B516-47185C53F3AF}">
      <dsp:nvSpPr>
        <dsp:cNvPr id="0" name=""/>
        <dsp:cNvSpPr/>
      </dsp:nvSpPr>
      <dsp:spPr>
        <a:xfrm>
          <a:off x="1926862" y="2748813"/>
          <a:ext cx="8601069" cy="804530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065C45"/>
              </a:solidFill>
              <a:latin typeface="Arial" panose="020B0604020202020204" pitchFamily="34" charset="0"/>
              <a:cs typeface="Arial" panose="020B0604020202020204" pitchFamily="34" charset="0"/>
            </a:rPr>
            <a:t>First MVP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Based on the raw data I build a first dashboard in Metabase. So the team could use it for first insights and team management.</a:t>
          </a:r>
          <a:endParaRPr lang="en-US" sz="16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950426" y="2772377"/>
        <a:ext cx="7388708" cy="757402"/>
      </dsp:txXfrm>
    </dsp:sp>
    <dsp:sp modelId="{509D35C1-385D-489C-B05D-02E015133E5C}">
      <dsp:nvSpPr>
        <dsp:cNvPr id="0" name=""/>
        <dsp:cNvSpPr/>
      </dsp:nvSpPr>
      <dsp:spPr>
        <a:xfrm>
          <a:off x="2569150" y="3665084"/>
          <a:ext cx="8601069" cy="804530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rgbClr val="065C45"/>
              </a:solidFill>
              <a:latin typeface="Arial" panose="020B0604020202020204" pitchFamily="34" charset="0"/>
              <a:cs typeface="Arial" panose="020B0604020202020204" pitchFamily="34" charset="0"/>
            </a:rPr>
            <a:t>Translate into new reporting environment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tbd – I left before final Data warehouse was finished</a:t>
          </a:r>
          <a:endParaRPr lang="en-US" sz="16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592714" y="3688648"/>
        <a:ext cx="7388708" cy="757402"/>
      </dsp:txXfrm>
    </dsp:sp>
    <dsp:sp modelId="{318C6FA7-B69C-41CC-BE18-7D9F7C8FC4AD}">
      <dsp:nvSpPr>
        <dsp:cNvPr id="0" name=""/>
        <dsp:cNvSpPr/>
      </dsp:nvSpPr>
      <dsp:spPr>
        <a:xfrm>
          <a:off x="8078124" y="587754"/>
          <a:ext cx="522944" cy="522944"/>
        </a:xfrm>
        <a:prstGeom prst="downArrow">
          <a:avLst>
            <a:gd name="adj1" fmla="val 55000"/>
            <a:gd name="adj2" fmla="val 45000"/>
          </a:avLst>
        </a:prstGeom>
        <a:solidFill>
          <a:srgbClr val="065C45">
            <a:alpha val="80000"/>
          </a:srgbClr>
        </a:solidFill>
        <a:ln w="25400" cap="flat" cmpd="sng" algn="ctr">
          <a:noFill/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195786" y="587754"/>
        <a:ext cx="287620" cy="393515"/>
      </dsp:txXfrm>
    </dsp:sp>
    <dsp:sp modelId="{9682221F-3597-4AE7-9D64-77D2E777905C}">
      <dsp:nvSpPr>
        <dsp:cNvPr id="0" name=""/>
        <dsp:cNvSpPr/>
      </dsp:nvSpPr>
      <dsp:spPr>
        <a:xfrm>
          <a:off x="8720412" y="1504025"/>
          <a:ext cx="522944" cy="522944"/>
        </a:xfrm>
        <a:prstGeom prst="downArrow">
          <a:avLst>
            <a:gd name="adj1" fmla="val 55000"/>
            <a:gd name="adj2" fmla="val 45000"/>
          </a:avLst>
        </a:prstGeom>
        <a:solidFill>
          <a:srgbClr val="065C45">
            <a:alpha val="80000"/>
          </a:srgbClr>
        </a:solidFill>
        <a:ln w="25400" cap="flat" cmpd="sng" algn="ctr">
          <a:noFill/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838074" y="1504025"/>
        <a:ext cx="287620" cy="393515"/>
      </dsp:txXfrm>
    </dsp:sp>
    <dsp:sp modelId="{6AD1DC67-102E-4FF4-BA43-211771B145F3}">
      <dsp:nvSpPr>
        <dsp:cNvPr id="0" name=""/>
        <dsp:cNvSpPr/>
      </dsp:nvSpPr>
      <dsp:spPr>
        <a:xfrm>
          <a:off x="9362699" y="2406887"/>
          <a:ext cx="522944" cy="522944"/>
        </a:xfrm>
        <a:prstGeom prst="downArrow">
          <a:avLst>
            <a:gd name="adj1" fmla="val 55000"/>
            <a:gd name="adj2" fmla="val 45000"/>
          </a:avLst>
        </a:prstGeom>
        <a:solidFill>
          <a:srgbClr val="065C45">
            <a:alpha val="80000"/>
          </a:srgbClr>
        </a:solidFill>
        <a:ln w="25400" cap="flat" cmpd="sng" algn="ctr">
          <a:noFill/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480361" y="2406887"/>
        <a:ext cx="287620" cy="393515"/>
      </dsp:txXfrm>
    </dsp:sp>
    <dsp:sp modelId="{7ECA0758-B9E9-4541-983D-810E73EB8097}">
      <dsp:nvSpPr>
        <dsp:cNvPr id="0" name=""/>
        <dsp:cNvSpPr/>
      </dsp:nvSpPr>
      <dsp:spPr>
        <a:xfrm>
          <a:off x="10004987" y="3332097"/>
          <a:ext cx="522944" cy="522944"/>
        </a:xfrm>
        <a:prstGeom prst="downArrow">
          <a:avLst>
            <a:gd name="adj1" fmla="val 55000"/>
            <a:gd name="adj2" fmla="val 45000"/>
          </a:avLst>
        </a:prstGeom>
        <a:solidFill>
          <a:srgbClr val="065C45">
            <a:alpha val="80000"/>
          </a:srgbClr>
        </a:solidFill>
        <a:ln w="25400" cap="flat" cmpd="sng" algn="ctr">
          <a:noFill/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2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0122649" y="3332097"/>
        <a:ext cx="287620" cy="3935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0F4966-F5B6-451E-B71C-7B85870CEA9E}" type="datetimeFigureOut">
              <a:rPr lang="de-DE" smtClean="0"/>
              <a:t>11.07.2025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85CCD-E222-44B1-A0CF-EE4B303AADE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032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7/11/2025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Case Study - Jana Bettzüge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7/11/2025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Case Study - Jana Bettzüge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7/11/2025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Case Study - Jana Bettzüge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080" y="302400"/>
            <a:ext cx="10499270" cy="54509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7/11/2025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Case Study - Jana Bettzüge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1625" y="947584"/>
            <a:ext cx="10499725" cy="4349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err="1" smtClean="0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7/11/2025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Case Study - Jana Bettzüge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7/11/2025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Case Study - Jana Bettzüge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7/11/2025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Case Study - Jana Bettzüge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7/11/2025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Case Study - Jana Bettzüge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7/11/2025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Case Study - Jana Bettzüge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7/11/2025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Case Study - Jana Bettzüge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7/11/2025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Case Study - Jana Bettzüge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2080" y="302400"/>
            <a:ext cx="10499270" cy="6900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400" y="1743897"/>
            <a:ext cx="11659557" cy="4366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2080" y="6356351"/>
            <a:ext cx="3152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7/11/2025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Case Study - Jana Bettzüge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1FF6DA9-008F-8B48-92A6-B652298478BF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7" name="Picture 4" descr="Favicon 256x25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6041" y="332262"/>
            <a:ext cx="1035916" cy="103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Gerader Verbinder 9"/>
          <p:cNvCxnSpPr/>
          <p:nvPr userDrawn="1"/>
        </p:nvCxnSpPr>
        <p:spPr>
          <a:xfrm flipV="1">
            <a:off x="302080" y="1518570"/>
            <a:ext cx="10499270" cy="16038"/>
          </a:xfrm>
          <a:prstGeom prst="line">
            <a:avLst/>
          </a:prstGeom>
          <a:ln w="57150">
            <a:solidFill>
              <a:srgbClr val="EFF86E"/>
            </a:solidFill>
            <a:headEnd type="diamond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Senior Data Analyst @[Unternehmen] - Case Study</a:t>
            </a:r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Presented by</a:t>
            </a:r>
          </a:p>
          <a:p>
            <a:r>
              <a:t>Senior Data Analyst (anonymisiert)</a:t>
            </a:r>
          </a:p>
        </p:txBody>
      </p:sp>
    </p:spTree>
    <p:extLst>
      <p:ext uri="{BB962C8B-B14F-4D97-AF65-F5344CB8AC3E}">
        <p14:creationId xmlns:p14="http://schemas.microsoft.com/office/powerpoint/2010/main" val="1118091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📈 Part 2: “The Data Is Wrong”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numCol="1"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65C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„Real mistakes“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Dual control principle for main data pipelines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Ensure clean data input, standards / automatic data validation at data entry</a:t>
            </a: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65C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Hidden data background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Create single source of truth (pre-calculated metrics etc.) as base for all reports</a:t>
            </a: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65C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Mismatch in understanding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Central (company wide) definition of metrics and data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logic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65C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Expectations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Involve stakeholders at begin of report creation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Onboarding sessions to data topics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301625" y="961232"/>
            <a:ext cx="10499725" cy="43497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How to fix it – long term</a:t>
            </a:r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Case Study - Senior Data Analyst (anonymisiert)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t>[Datum entfernt]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673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🌟 Part 3: Real Impact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Tell us about a past project you’re genuinely proud of. Ideally one where:</a:t>
            </a:r>
          </a:p>
          <a:p>
            <a:r>
              <a:t>You made a measurable impact with data</a:t>
            </a:r>
          </a:p>
          <a:p>
            <a:r>
              <a:t>The work was messy or ambiguous</a:t>
            </a:r>
          </a:p>
          <a:p>
            <a:r>
              <a:t>You had to collaborate with skeptical or non-technical stakeholders</a:t>
            </a:r>
          </a:p>
          <a:p>
            <a:r>
              <a:t>And now, looking back:</a:t>
            </a:r>
          </a:p>
          <a:p>
            <a:r>
              <a:t>Would you do anything differently?</a:t>
            </a:r>
          </a:p>
          <a:p>
            <a:r>
              <a:t>What key lessons would you bring to [Unternehmen]?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Case Study - Senior Data Analyst (anonymisiert)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t>[Datum entfernt]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738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🌟 Part 3: Real Impact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65C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Background: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company took over billing as a service. Within the company there was also a team handling the complaints of clients regarding these bills.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team was working in an old software which didn’t have a configurable reporting engine. So they were working with filter overviews within the software and self set up excel sheets.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company itself had a more traditional mindset and was far beyond modern digitalization standards.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When I started the company started a project to develop a new software that will replace the old one.</a:t>
            </a: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65C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Goal: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It was my responsibility to set up a proper reporting system.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65C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 trustworthy historic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 definition of processes, reports, KPIs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Company culture not data-driven, limited knowledge about how to use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Data scheme and data storage not set yet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Making complaints countable - Context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Case Study - Senior Data Analyst (anonymisiert)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t>[Datum entfernt]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830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🌟 Part 3: Real Impact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Case Study - Senior Data Analyst (anonymisiert)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4294967295"/>
          </p:nvPr>
        </p:nvSpPr>
        <p:spPr>
          <a:xfrm>
            <a:off x="301625" y="947738"/>
            <a:ext cx="10499725" cy="4349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Making complaints countable – Approach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Diagramm 8"/>
          <p:cNvGraphicFramePr/>
          <p:nvPr>
            <p:extLst>
              <p:ext uri="{D42A27DB-BD31-4B8C-83A1-F6EECF244321}">
                <p14:modId xmlns:p14="http://schemas.microsoft.com/office/powerpoint/2010/main" val="292973118"/>
              </p:ext>
            </p:extLst>
          </p:nvPr>
        </p:nvGraphicFramePr>
        <p:xfrm>
          <a:off x="791737" y="1743898"/>
          <a:ext cx="11170220" cy="4469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Datumsplatzhalt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t>[Datum entfernt]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427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🌟 Part 3: Real Impact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65C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Clear definition of company-wide KPIs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Reliable insights on costs and causes of billing mistakes</a:t>
            </a: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65C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learnings – what would I change</a:t>
            </a:r>
          </a:p>
          <a:p>
            <a:pPr>
              <a:buClr>
                <a:srgbClr val="065C45"/>
              </a:buClr>
              <a:buFont typeface="Wingdings" panose="05000000000000000000" pitchFamily="2" charset="2"/>
              <a:buChar char="v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Data pipelines changed during the creation 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documentation of goal of transformations is mandatory</a:t>
            </a:r>
          </a:p>
          <a:p>
            <a:pPr marL="0" indent="0">
              <a:buNone/>
            </a:pPr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065C45"/>
              </a:buClr>
              <a:buFont typeface="Wingdings" panose="05000000000000000000" pitchFamily="2" charset="2"/>
              <a:buChar char="v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Despite the meeting where we agreed on the definition of metrics there were still various interpretation of the KPIs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Documentation of the main info at a central place where everyone has access and look it up</a:t>
            </a:r>
          </a:p>
          <a:p>
            <a:pPr>
              <a:buFont typeface="Symbol" panose="05050102010706020507" pitchFamily="18" charset="2"/>
              <a:buChar char="Þ"/>
            </a:pP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65C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learnings – what would I keep</a:t>
            </a:r>
          </a:p>
          <a:p>
            <a:pPr>
              <a:buClr>
                <a:srgbClr val="065C45"/>
              </a:buClr>
              <a:buFont typeface="Wingdings" panose="05000000000000000000" pitchFamily="2" charset="2"/>
              <a:buChar char="v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Cooperative decisions in workshops over theoretical 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suggestions</a:t>
            </a:r>
          </a:p>
          <a:p>
            <a:pPr>
              <a:buClr>
                <a:srgbClr val="065C45"/>
              </a:buClr>
              <a:buFont typeface="Wingdings" panose="05000000000000000000" pitchFamily="2" charset="2"/>
              <a:buChar char="v"/>
            </a:pPr>
            <a:endParaRPr lang="en-US" sz="2600" dirty="0"/>
          </a:p>
          <a:p>
            <a:pPr>
              <a:buClr>
                <a:srgbClr val="065C45"/>
              </a:buClr>
              <a:buFont typeface="Wingdings" panose="05000000000000000000" pitchFamily="2" charset="2"/>
              <a:buChar char="v"/>
            </a:pP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Empathy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, curiosity and service approach when it comes to communication with stakeholders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Making complaints countable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Takeaways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Case Study - Senior Data Analyst (anonymisiert)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t>[Datum entfernt]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877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Senior Data Analyst @[Unternehmen] - Case Study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 numCol="2">
            <a:normAutofit fontScale="62500" lnSpcReduction="20000"/>
          </a:bodyPr>
          <a:lstStyle/>
          <a:p>
            <a:r>
              <a:t>Duration: </a:t>
            </a:r>
          </a:p>
          <a:p>
            <a:r>
              <a:t>Max. 2 hours</a:t>
            </a:r>
          </a:p>
          <a:p/>
          <a:p>
            <a:r>
              <a:t>Format:</a:t>
            </a:r>
          </a:p>
          <a:p>
            <a:r>
              <a:t>Your choice. Slides, structured notes, bullet points, or prose - choose the format that helps you communicate clearly and efficiently.</a:t>
            </a:r>
          </a:p>
          <a:p/>
          <a:p>
            <a:r>
              <a:t>Purpose: </a:t>
            </a:r>
          </a:p>
          <a:p>
            <a:r>
              <a:t>Evaluate your analytical thinking, stakeholder empathy, and experience driving impact with data.</a:t>
            </a:r>
          </a:p>
          <a:p/>
          <a:p/>
          <a:p>
            <a:r>
              <a:t>Background:</a:t>
            </a:r>
          </a:p>
          <a:p>
            <a:r>
              <a:t>You’ve just joined [Unternehmen] as a Senior Data Analyst, responsible for stakeholder facing analytics. [Unternehmen] is scaling -  across farmers, food companies, and internal operations. </a:t>
            </a:r>
          </a:p>
          <a:p>
            <a:r>
              <a:t>Our goal: make regenerative agriculture the default. </a:t>
            </a:r>
          </a:p>
          <a:p>
            <a:r>
              <a:t>Your team supports data strategy and insights across the org. We’re now focusing on transforming our Sales team (focused on food company partnerships) into a truly data-driven, insight-empowered function. </a:t>
            </a:r>
          </a:p>
          <a:p>
            <a:r>
              <a:t>Until now, they’ve relied on unstructured Excel reports, fragmented CRM entries, and anecdotal win/loss insights.</a:t>
            </a:r>
          </a:p>
          <a:p/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Case Study - Senior Data Analyst (anonymisiert)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t>[Datum entfernt]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536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📊 Part 1: Making Sales Data-Driven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t>You’ve just joined [Unternehmen] as a Senior Data Analyst. The Sales team (focused on B2B food companies) has limited reporting, mostly Excel and CRM exports. The Head of Sales says: “We need to become data-driven. Right now, I don’t trust the numbers, and I don’t know what to focus on.”</a:t>
            </a:r>
          </a:p>
          <a:p/>
          <a:p>
            <a:r>
              <a:t>Your task:</a:t>
            </a:r>
          </a:p>
          <a:p>
            <a:r>
              <a:t>Outline how you’d approach enabling the Sales team with actionable, trustworthy insights.</a:t>
            </a:r>
          </a:p>
          <a:p>
            <a:r>
              <a:t>We’re especially interested in:</a:t>
            </a:r>
          </a:p>
          <a:p>
            <a:r>
              <a:t>What would be your first few steps?</a:t>
            </a:r>
          </a:p>
          <a:p>
            <a:r>
              <a:t>How would you win trust and adoption?</a:t>
            </a:r>
          </a:p>
          <a:p>
            <a:r>
              <a:t>Any hard-earned lessons from similar past work?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Case Study - Senior Data Analyst (anonymisiert)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t>[Datum entfernt]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409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📊 Part 1: Making Sales Data-Driven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nhaltsplatzhalter 7" descr="Guide to Franchise Sellers - International Franchise Association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EFF86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98" y="1795404"/>
            <a:ext cx="3441877" cy="3911801"/>
          </a:xfrm>
        </p:spPr>
      </p:pic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Case Study - Senior Data Analyst (anonymisiert)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Steps to become data driven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3998486" y="1763890"/>
            <a:ext cx="3107164" cy="86501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>
              <a:solidFill>
                <a:srgbClr val="065C4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Auf der gleichen Seite des Rechtecks liegende Ecken abrunden 4"/>
          <p:cNvSpPr txBox="1"/>
          <p:nvPr/>
        </p:nvSpPr>
        <p:spPr>
          <a:xfrm>
            <a:off x="4021852" y="1859575"/>
            <a:ext cx="3083798" cy="27029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910" tIns="20955" rIns="41910" bIns="20955" numCol="1" spcCol="1270" anchor="t" anchorCtr="0">
            <a:noAutofit/>
          </a:bodyPr>
          <a:lstStyle/>
          <a:p>
            <a:pPr marL="0" lvl="1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de-DE" sz="1600" dirty="0" smtClean="0">
                <a:solidFill>
                  <a:srgbClr val="065C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🔍 </a:t>
            </a:r>
            <a:r>
              <a:rPr lang="en-US" sz="1600" b="1" dirty="0" smtClean="0">
                <a:solidFill>
                  <a:srgbClr val="065C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1: Understand current situation, needs</a:t>
            </a:r>
          </a:p>
          <a:p>
            <a:pPr marL="285750" lvl="1" indent="-2857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40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Analyze / audit</a:t>
            </a:r>
            <a:r>
              <a:rPr lang="de-DE" sz="140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kern="1200" noProof="0" dirty="0" smtClean="0">
                <a:latin typeface="Arial" panose="020B0604020202020204" pitchFamily="34" charset="0"/>
                <a:cs typeface="Arial" panose="020B0604020202020204" pitchFamily="34" charset="0"/>
              </a:rPr>
              <a:t>current</a:t>
            </a:r>
            <a:r>
              <a:rPr lang="de-DE" sz="140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 Excel, </a:t>
            </a:r>
            <a:r>
              <a:rPr lang="de-DE" sz="140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40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RM reports,…</a:t>
            </a:r>
          </a:p>
          <a:p>
            <a:pPr marL="285750" lvl="1" indent="-2857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Meetings with sales representatives</a:t>
            </a:r>
          </a:p>
          <a:p>
            <a:pPr marL="285750" lvl="1" indent="-2857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140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------</a:t>
            </a:r>
          </a:p>
          <a:p>
            <a:pPr marL="0" lvl="1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1400" b="1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Goals:</a:t>
            </a:r>
          </a:p>
          <a:p>
            <a:pPr marL="285750" lvl="1" indent="-2857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40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get to know what is already used, what sources are available, which reports are duplicates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Identify and document main KPIs and lean (main) sales processes</a:t>
            </a:r>
          </a:p>
          <a:p>
            <a:pPr marL="285750" lvl="1" indent="-2857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sz="14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Auf der gleichen Seite des Rechtecks liegende Ecken abrunden 4"/>
          <p:cNvSpPr txBox="1"/>
          <p:nvPr/>
        </p:nvSpPr>
        <p:spPr>
          <a:xfrm>
            <a:off x="7717552" y="1795404"/>
            <a:ext cx="3083798" cy="29999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910" tIns="20955" rIns="41910" bIns="20955" numCol="1" spcCol="1270" anchor="t" anchorCtr="0">
            <a:noAutofit/>
          </a:bodyPr>
          <a:lstStyle/>
          <a:p>
            <a:pPr marL="0" lvl="1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1600" b="1" dirty="0" smtClean="0">
                <a:solidFill>
                  <a:srgbClr val="065C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65C45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 </a:t>
            </a:r>
            <a:r>
              <a:rPr lang="en-US" sz="1600" b="1" dirty="0" smtClean="0">
                <a:solidFill>
                  <a:srgbClr val="065C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</a:t>
            </a:r>
            <a:r>
              <a:rPr lang="en-US" sz="1600" b="1" dirty="0">
                <a:solidFill>
                  <a:srgbClr val="065C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2: Fix Foundation</a:t>
            </a:r>
            <a:endParaRPr lang="de-DE" sz="1600" b="1" dirty="0">
              <a:solidFill>
                <a:srgbClr val="065C4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Data quality review (Numbers in current reports valid? If not: entries in source systems correct?)</a:t>
            </a:r>
          </a:p>
          <a:p>
            <a:pPr marL="285750" lvl="1" indent="-2857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Clean data and ensure correct input in future via employee training </a:t>
            </a:r>
          </a:p>
          <a:p>
            <a:pPr marL="285750" lvl="1" indent="-2857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Create one database view / excel file with most relevant KPI to build up on</a:t>
            </a:r>
          </a:p>
          <a:p>
            <a:pPr marL="0" lvl="1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US" sz="1400" kern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140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------</a:t>
            </a:r>
          </a:p>
          <a:p>
            <a:pPr marL="0" lvl="1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1400" b="1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Goals:</a:t>
            </a:r>
          </a:p>
          <a:p>
            <a:pPr marL="285750" lvl="1" indent="-2857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40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Build a trustworthy foundation</a:t>
            </a:r>
          </a:p>
          <a:p>
            <a:pPr marL="285750" lvl="1" indent="-2857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Establish one version of truth</a:t>
            </a:r>
            <a:endParaRPr lang="en-US" sz="14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501698" y="2000256"/>
            <a:ext cx="2669264" cy="10705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need to become data-driven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 now, I don’t trust the numbers, and I don’t know what to focus on.</a:t>
            </a:r>
            <a:r>
              <a:rPr lang="de-DE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de-DE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t>[Datum entfernt]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181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📊 Part 1: Making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Data-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Driven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Steps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become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smtClean="0"/>
              <a:t>data</a:t>
            </a:r>
            <a:r>
              <a:rPr lang="de-DE" dirty="0"/>
              <a:t>-</a:t>
            </a:r>
            <a:r>
              <a:rPr lang="de-DE" dirty="0" smtClean="0"/>
              <a:t>driven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Auf der gleichen Seite des Rechtecks liegende Ecken abrunden 4"/>
          <p:cNvSpPr txBox="1"/>
          <p:nvPr/>
        </p:nvSpPr>
        <p:spPr>
          <a:xfrm>
            <a:off x="4708983" y="1840090"/>
            <a:ext cx="3083798" cy="42266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910" tIns="20955" rIns="41910" bIns="20955" numCol="1" spcCol="1270" anchor="t" anchorCtr="0">
            <a:noAutofit/>
          </a:bodyPr>
          <a:lstStyle/>
          <a:p>
            <a:pPr marL="0" lvl="1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1600" b="1" dirty="0">
                <a:solidFill>
                  <a:srgbClr val="065C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👥 Step 4: Team Usage</a:t>
            </a:r>
            <a:endParaRPr lang="de-DE" sz="1600" b="1" kern="1200" dirty="0" smtClean="0">
              <a:solidFill>
                <a:srgbClr val="065C4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40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Walkthrough of dashboard for all sales members</a:t>
            </a:r>
          </a:p>
          <a:p>
            <a:pPr marL="285750" lvl="1" indent="-2857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Make dashboard part of referring sales weekly</a:t>
            </a:r>
          </a:p>
          <a:p>
            <a:pPr marL="285750" lvl="1" indent="-2857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140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------</a:t>
            </a:r>
          </a:p>
          <a:p>
            <a:pPr marL="0" lvl="1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1400" b="1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Goals:</a:t>
            </a:r>
          </a:p>
          <a:p>
            <a:pPr marL="285750" lvl="1" indent="-2857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40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Feedback on dashboard – what‘s missing / confusing</a:t>
            </a:r>
          </a:p>
          <a:p>
            <a:pPr marL="285750" lvl="1" indent="-2857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Make data driven discussions / decisions a habit</a:t>
            </a:r>
            <a:endParaRPr lang="en-US" sz="1400" kern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Auf der gleichen Seite des Rechtecks liegende Ecken abrunden 4"/>
          <p:cNvSpPr txBox="1"/>
          <p:nvPr/>
        </p:nvSpPr>
        <p:spPr>
          <a:xfrm>
            <a:off x="8404683" y="1840090"/>
            <a:ext cx="3083798" cy="42266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910" tIns="20955" rIns="41910" bIns="20955" numCol="1" spcCol="1270" anchor="t" anchorCtr="0">
            <a:noAutofit/>
          </a:bodyPr>
          <a:lstStyle/>
          <a:p>
            <a:pPr marL="0" lvl="1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1600" b="1" dirty="0">
                <a:solidFill>
                  <a:srgbClr val="065C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🚀 Step 5: Scale Up</a:t>
            </a:r>
            <a:endParaRPr lang="de-DE" sz="1600" b="1" dirty="0" smtClean="0">
              <a:solidFill>
                <a:srgbClr val="065C4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Integrate sales sources in data warehouse</a:t>
            </a:r>
          </a:p>
          <a:p>
            <a:pPr marL="285750" lvl="1" indent="-2857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Move from excel reports to BI tool</a:t>
            </a:r>
          </a:p>
          <a:p>
            <a:pPr marL="285750" lvl="1" indent="-2857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Add (self service) reports for further sales questions</a:t>
            </a:r>
          </a:p>
          <a:p>
            <a:pPr marL="285750" lvl="1" indent="-2857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140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------</a:t>
            </a:r>
          </a:p>
          <a:p>
            <a:pPr marL="0" lvl="1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1400" b="1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Goals:</a:t>
            </a:r>
          </a:p>
          <a:p>
            <a:pPr marL="285750" lvl="1" indent="-2857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40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Level up</a:t>
            </a:r>
          </a:p>
          <a:p>
            <a:pPr marL="285750" lvl="1" indent="-2857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Increase use of data</a:t>
            </a:r>
            <a:endParaRPr lang="en-US" sz="14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Auf der gleichen Seite des Rechtecks liegende Ecken abrunden 4"/>
          <p:cNvSpPr txBox="1"/>
          <p:nvPr/>
        </p:nvSpPr>
        <p:spPr>
          <a:xfrm>
            <a:off x="1036647" y="1840090"/>
            <a:ext cx="3083798" cy="42708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910" tIns="20955" rIns="41910" bIns="20955" numCol="1" spcCol="1270" anchor="t" anchorCtr="0">
            <a:noAutofit/>
          </a:bodyPr>
          <a:lstStyle/>
          <a:p>
            <a:pPr marL="0" lvl="1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1600" b="1" dirty="0">
                <a:solidFill>
                  <a:srgbClr val="065C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📊 Step 3: Build Dashboards</a:t>
            </a:r>
            <a:endParaRPr lang="de-DE" sz="1600" b="1" dirty="0" smtClean="0">
              <a:solidFill>
                <a:srgbClr val="065C4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Create simple interactive dashboard</a:t>
            </a:r>
          </a:p>
          <a:p>
            <a:pPr marL="742950" lvl="2" indent="-2857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on version of truth</a:t>
            </a:r>
          </a:p>
          <a:p>
            <a:pPr marL="742950" lvl="2" indent="-2857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Uses current reporting tool (probably excel)</a:t>
            </a:r>
          </a:p>
          <a:p>
            <a:pPr marL="742950" lvl="2" indent="-2857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shows main KPIs / answers main Sales questions</a:t>
            </a:r>
          </a:p>
          <a:p>
            <a:pPr marL="742950" lvl="2" indent="-2857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140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------</a:t>
            </a:r>
          </a:p>
          <a:p>
            <a:pPr marL="0" lvl="1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1400" b="1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Goals:</a:t>
            </a:r>
          </a:p>
          <a:p>
            <a:pPr marL="285750" lvl="1" indent="-2857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400" kern="1200" dirty="0" smtClean="0">
                <a:latin typeface="Arial" panose="020B0604020202020204" pitchFamily="34" charset="0"/>
                <a:cs typeface="Arial" panose="020B0604020202020204" pitchFamily="34" charset="0"/>
              </a:rPr>
              <a:t>Show value of data</a:t>
            </a:r>
          </a:p>
          <a:p>
            <a:pPr marL="285750" lvl="1" indent="-2857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Early wins from working with data even before full report system established</a:t>
            </a:r>
            <a:endParaRPr lang="en-US" sz="14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Case Study - Senior Data Analyst (anonymisiert)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t>[Datum entfernt]</a:t>
            </a: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772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📊 Part 1: Making Sales Data-Driven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2400" y="1743896"/>
            <a:ext cx="11659557" cy="4733103"/>
          </a:xfrm>
        </p:spPr>
        <p:txBody>
          <a:bodyPr>
            <a:normAutofit fontScale="77500" lnSpcReduction="20000"/>
          </a:bodyPr>
          <a:lstStyle/>
          <a:p>
            <a:pPr>
              <a:buClr>
                <a:srgbClr val="065C45"/>
              </a:buCl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Different point of views lead to different data 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make sure there is aligned understanding of KPIs and one single truth of data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065C45"/>
              </a:buCl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People won’t use data they don’t understand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create self- explaining dashboards, give introductions / walkthroughs, be available for questions</a:t>
            </a: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065C45"/>
              </a:buCl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Trust in / understanding of data is key for adaption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Make sure data is trustworthy and be open about limits, hick-ups</a:t>
            </a:r>
          </a:p>
          <a:p>
            <a:pPr>
              <a:buFont typeface="Symbol" panose="05050102010706020507" pitchFamily="18" charset="2"/>
              <a:buChar char="Þ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065C45"/>
              </a:buCl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first attempt is almost never the last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needs, questions, wishes for changes come with the usage of data. Rather send out 80% perfect reports with clear communication then don’t send out anything at all.</a:t>
            </a: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Lessons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learned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Case Study - Senior Data Analyst (anonymisiert)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t>[Datum entfernt]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260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📈 Part 2: “The Data Is Wrong”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 </a:t>
            </a:r>
            <a:r>
              <a:rPr lang="en-US" dirty="0"/>
              <a:t>deliver your first dashboards. The feedback from your stakeholders: “</a:t>
            </a:r>
            <a:r>
              <a:rPr lang="en-US" dirty="0" smtClean="0"/>
              <a:t>These numbers </a:t>
            </a:r>
            <a:r>
              <a:rPr lang="en-US" dirty="0"/>
              <a:t>are wrong. This doesn’t match our Excel tracker</a:t>
            </a:r>
            <a:r>
              <a:rPr lang="en-US" dirty="0" smtClean="0"/>
              <a:t>.”</a:t>
            </a:r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is a pivotal moment. Based on your </a:t>
            </a:r>
            <a:r>
              <a:rPr lang="en-US" dirty="0" smtClean="0"/>
              <a:t>experience:</a:t>
            </a:r>
          </a:p>
          <a:p>
            <a:pPr>
              <a:buFontTx/>
              <a:buChar char="-"/>
            </a:pPr>
            <a:r>
              <a:rPr lang="en-US" dirty="0" smtClean="0"/>
              <a:t>What </a:t>
            </a:r>
            <a:r>
              <a:rPr lang="en-US" dirty="0"/>
              <a:t>could be driving this </a:t>
            </a:r>
            <a:r>
              <a:rPr lang="en-US" dirty="0" smtClean="0"/>
              <a:t>reaction?</a:t>
            </a:r>
          </a:p>
          <a:p>
            <a:pPr>
              <a:buFontTx/>
              <a:buChar char="-"/>
            </a:pPr>
            <a:r>
              <a:rPr lang="en-US" dirty="0" smtClean="0"/>
              <a:t>What </a:t>
            </a:r>
            <a:r>
              <a:rPr lang="en-US" dirty="0"/>
              <a:t>would you do short </a:t>
            </a:r>
            <a:r>
              <a:rPr lang="en-US" dirty="0" smtClean="0"/>
              <a:t>term?</a:t>
            </a:r>
          </a:p>
          <a:p>
            <a:pPr>
              <a:buFontTx/>
              <a:buChar char="-"/>
            </a:pPr>
            <a:r>
              <a:rPr lang="en-US" dirty="0" smtClean="0"/>
              <a:t>How </a:t>
            </a:r>
            <a:r>
              <a:rPr lang="en-US" dirty="0"/>
              <a:t>would you solve the root causes long term?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Case Study - Senior Data Analyst (anonymisiert)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t>[Datum entfernt]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819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📈 Part 2: “The Data Is Wrong”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numCol="1"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65C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„Real mistakes“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Mistake in data pulling in new report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Mistake in data pulling in old report</a:t>
            </a: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65C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Hidden data background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Using different data sources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Different times for updating / refreshing the data</a:t>
            </a: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65C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Mismatch in understanding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Different calculation in reports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Different definition of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Comparing different metrics</a:t>
            </a:r>
          </a:p>
          <a:p>
            <a:pPr marL="0" indent="0">
              <a:buNone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65C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Expectations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Sometimes it‘s just not what is expected, new reports feel wrong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Reasons</a:t>
            </a:r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Case Study - Senior Data Analyst (anonymisiert)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t>[Datum entfernt]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082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📈 Part 2: “The Data Is Wrong”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2400" y="1757545"/>
            <a:ext cx="11659557" cy="4366066"/>
          </a:xfrm>
        </p:spPr>
        <p:txBody>
          <a:bodyPr/>
          <a:lstStyle/>
          <a:p>
            <a:pPr>
              <a:buClr>
                <a:srgbClr val="065C45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Stay calm and take doubts serious</a:t>
            </a:r>
          </a:p>
          <a:p>
            <a:pPr>
              <a:buClr>
                <a:srgbClr val="065C45"/>
              </a:buCl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Clr>
                <a:srgbClr val="065C45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Schedule a meeting to look at it together: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Find a common understanding in how to read the reports, the data logic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Compare data sources, definitions, expectations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Either adjust if necessary or write down limitations, definitions, differences in reading the reports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Short-Term Response: Restore Trust Through Transparency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t>Case Study - Senior Data Analyst (anonymisiert)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t>[Datum entfernt]</a:t>
            </a:r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549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1615</Words>
  <Application>Microsoft Office PowerPoint</Application>
  <PresentationFormat>Breitbild</PresentationFormat>
  <Paragraphs>240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Symbol</vt:lpstr>
      <vt:lpstr>Wingdings</vt:lpstr>
      <vt:lpstr>Office Theme</vt:lpstr>
      <vt:lpstr>Senior Data Analyst @Klim - Case Study</vt:lpstr>
      <vt:lpstr>Senior Data Analyst @Klim - Case Study</vt:lpstr>
      <vt:lpstr>📊 Part 1: Making Sales Data-Driven</vt:lpstr>
      <vt:lpstr>📊 Part 1: Making Sales Data-Driven</vt:lpstr>
      <vt:lpstr>📊 Part 1: Making Sales Data-Driven</vt:lpstr>
      <vt:lpstr>📊 Part 1: Making Sales Data-Driven</vt:lpstr>
      <vt:lpstr>📈 Part 2: “The Data Is Wrong”</vt:lpstr>
      <vt:lpstr>📈 Part 2: “The Data Is Wrong”</vt:lpstr>
      <vt:lpstr>📈 Part 2: “The Data Is Wrong”</vt:lpstr>
      <vt:lpstr>📈 Part 2: “The Data Is Wrong”</vt:lpstr>
      <vt:lpstr>🌟 Part 3: Real Impact</vt:lpstr>
      <vt:lpstr>🌟 Part 3: Real Impact</vt:lpstr>
      <vt:lpstr>🌟 Part 3: Real Impact</vt:lpstr>
      <vt:lpstr>🌟 Part 3: Real Impact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Jana</dc:creator>
  <cp:keywords/>
  <dc:description>generated using python-pptx</dc:description>
  <cp:lastModifiedBy>Jana Bettzüge</cp:lastModifiedBy>
  <cp:revision>36</cp:revision>
  <dcterms:created xsi:type="dcterms:W3CDTF">2013-01-27T09:14:16Z</dcterms:created>
  <dcterms:modified xsi:type="dcterms:W3CDTF">2025-07-11T17:48:26Z</dcterms:modified>
  <cp:category/>
</cp:coreProperties>
</file>