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6" r:id="rId2"/>
    <p:sldId id="265" r:id="rId3"/>
    <p:sldId id="256" r:id="rId4"/>
    <p:sldId id="261" r:id="rId5"/>
    <p:sldId id="263" r:id="rId6"/>
    <p:sldId id="260" r:id="rId7"/>
    <p:sldId id="264" r:id="rId8"/>
    <p:sldId id="257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FAFE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 showGuides="1">
      <p:cViewPr>
        <p:scale>
          <a:sx n="116" d="100"/>
          <a:sy n="116" d="100"/>
        </p:scale>
        <p:origin x="10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97E2B-4710-4C83-86B5-176FBFD4CF63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A8B81B02-CBC0-485E-9639-D09891639B5F}">
      <dgm:prSet phldrT="[Text]"/>
      <dgm:spPr/>
      <dgm:t>
        <a:bodyPr/>
        <a:lstStyle/>
        <a:p>
          <a:r>
            <a:rPr lang="en-US" noProof="0" dirty="0"/>
            <a:t>Student prospect</a:t>
          </a:r>
        </a:p>
      </dgm:t>
    </dgm:pt>
    <dgm:pt modelId="{EA055F01-2FFA-43AE-81EB-F1C56EB31239}" type="parTrans" cxnId="{209A6816-B9BF-44EE-A789-DAB25DD5CFA6}">
      <dgm:prSet/>
      <dgm:spPr/>
      <dgm:t>
        <a:bodyPr/>
        <a:lstStyle/>
        <a:p>
          <a:endParaRPr lang="en-US" noProof="0" dirty="0"/>
        </a:p>
      </dgm:t>
    </dgm:pt>
    <dgm:pt modelId="{1ADA6F24-4D97-402E-8160-381D28839BF1}" type="sibTrans" cxnId="{209A6816-B9BF-44EE-A789-DAB25DD5CFA6}">
      <dgm:prSet/>
      <dgm:spPr/>
      <dgm:t>
        <a:bodyPr/>
        <a:lstStyle/>
        <a:p>
          <a:endParaRPr lang="en-US" noProof="0" dirty="0"/>
        </a:p>
      </dgm:t>
    </dgm:pt>
    <dgm:pt modelId="{BD6B1742-A39F-4C25-9C31-9134A550C1D3}">
      <dgm:prSet phldrT="[Text]"/>
      <dgm:spPr/>
      <dgm:t>
        <a:bodyPr/>
        <a:lstStyle/>
        <a:p>
          <a:r>
            <a:rPr lang="en-US" noProof="0" dirty="0"/>
            <a:t>Sign up for studies</a:t>
          </a:r>
        </a:p>
      </dgm:t>
    </dgm:pt>
    <dgm:pt modelId="{46215348-4558-445B-BCFD-2533934C3184}" type="parTrans" cxnId="{9A4368CD-F623-4530-A676-7DDB7903B2C0}">
      <dgm:prSet/>
      <dgm:spPr/>
      <dgm:t>
        <a:bodyPr/>
        <a:lstStyle/>
        <a:p>
          <a:endParaRPr lang="en-US" noProof="0" dirty="0"/>
        </a:p>
      </dgm:t>
    </dgm:pt>
    <dgm:pt modelId="{40E03BAD-C11D-4C47-941D-457EAF7701DC}" type="sibTrans" cxnId="{9A4368CD-F623-4530-A676-7DDB7903B2C0}">
      <dgm:prSet/>
      <dgm:spPr/>
      <dgm:t>
        <a:bodyPr/>
        <a:lstStyle/>
        <a:p>
          <a:endParaRPr lang="en-US" noProof="0" dirty="0"/>
        </a:p>
      </dgm:t>
    </dgm:pt>
    <dgm:pt modelId="{2AE7E012-B7E3-4C61-ABAB-0E852E2854FB}">
      <dgm:prSet phldrT="[Text]"/>
      <dgm:spPr/>
      <dgm:t>
        <a:bodyPr/>
        <a:lstStyle/>
        <a:p>
          <a:r>
            <a:rPr lang="en-US" noProof="0" dirty="0"/>
            <a:t>Study</a:t>
          </a:r>
        </a:p>
        <a:p>
          <a:r>
            <a:rPr lang="en-US" noProof="0" dirty="0"/>
            <a:t>(take courses, learn, interact with other students / </a:t>
          </a:r>
          <a:r>
            <a:rPr lang="en-US" noProof="0" dirty="0" smtClean="0"/>
            <a:t>management</a:t>
          </a:r>
          <a:r>
            <a:rPr lang="en-US" noProof="0" dirty="0"/>
            <a:t>)</a:t>
          </a:r>
        </a:p>
      </dgm:t>
    </dgm:pt>
    <dgm:pt modelId="{05C00223-7D68-4DEC-8DE6-F9B82BA8186E}" type="parTrans" cxnId="{15A45DB7-B227-454A-A65F-20E4D2B7BEE5}">
      <dgm:prSet/>
      <dgm:spPr/>
      <dgm:t>
        <a:bodyPr/>
        <a:lstStyle/>
        <a:p>
          <a:endParaRPr lang="en-US" noProof="0" dirty="0"/>
        </a:p>
      </dgm:t>
    </dgm:pt>
    <dgm:pt modelId="{96183B28-1A01-406A-9C70-5200EA69E6B1}" type="sibTrans" cxnId="{15A45DB7-B227-454A-A65F-20E4D2B7BEE5}">
      <dgm:prSet/>
      <dgm:spPr/>
      <dgm:t>
        <a:bodyPr/>
        <a:lstStyle/>
        <a:p>
          <a:endParaRPr lang="en-US" noProof="0" dirty="0"/>
        </a:p>
      </dgm:t>
    </dgm:pt>
    <dgm:pt modelId="{2AD61CB3-1403-4649-875D-234B6437173C}">
      <dgm:prSet/>
      <dgm:spPr/>
      <dgm:t>
        <a:bodyPr/>
        <a:lstStyle/>
        <a:p>
          <a:r>
            <a:rPr lang="en-US" noProof="0" dirty="0"/>
            <a:t>Graduate</a:t>
          </a:r>
        </a:p>
        <a:p>
          <a:r>
            <a:rPr lang="en-US" noProof="0" dirty="0"/>
            <a:t>(successfully pass all tests)</a:t>
          </a:r>
        </a:p>
      </dgm:t>
    </dgm:pt>
    <dgm:pt modelId="{07942E4B-E512-44C1-9054-A87D2E583066}" type="parTrans" cxnId="{308D6AD8-BE54-40A3-B967-85C90DBC27DF}">
      <dgm:prSet/>
      <dgm:spPr/>
      <dgm:t>
        <a:bodyPr/>
        <a:lstStyle/>
        <a:p>
          <a:endParaRPr lang="en-US" noProof="0" dirty="0"/>
        </a:p>
      </dgm:t>
    </dgm:pt>
    <dgm:pt modelId="{1D165ADA-93C6-4636-8B0B-E927929FF910}" type="sibTrans" cxnId="{308D6AD8-BE54-40A3-B967-85C90DBC27DF}">
      <dgm:prSet/>
      <dgm:spPr/>
      <dgm:t>
        <a:bodyPr/>
        <a:lstStyle/>
        <a:p>
          <a:endParaRPr lang="en-US" noProof="0" dirty="0"/>
        </a:p>
      </dgm:t>
    </dgm:pt>
    <dgm:pt modelId="{9AD24B77-444F-4535-80A2-B350A0B3BB9C}" type="pres">
      <dgm:prSet presAssocID="{6F097E2B-4710-4C83-86B5-176FBFD4CF63}" presName="Name0" presStyleCnt="0">
        <dgm:presLayoutVars>
          <dgm:dir/>
          <dgm:animLvl val="lvl"/>
          <dgm:resizeHandles val="exact"/>
        </dgm:presLayoutVars>
      </dgm:prSet>
      <dgm:spPr/>
    </dgm:pt>
    <dgm:pt modelId="{244C3A93-502C-499A-B873-FA04B5D1112A}" type="pres">
      <dgm:prSet presAssocID="{A8B81B02-CBC0-485E-9639-D09891639B5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D24BBAF-3C55-41AA-BC00-A94F7037E060}" type="pres">
      <dgm:prSet presAssocID="{1ADA6F24-4D97-402E-8160-381D28839BF1}" presName="parTxOnlySpace" presStyleCnt="0"/>
      <dgm:spPr/>
    </dgm:pt>
    <dgm:pt modelId="{06E02E3F-1FC8-4706-A06A-8800636D6A8B}" type="pres">
      <dgm:prSet presAssocID="{BD6B1742-A39F-4C25-9C31-9134A550C1D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2BD136-74B0-4512-AF68-10E5AE91D042}" type="pres">
      <dgm:prSet presAssocID="{40E03BAD-C11D-4C47-941D-457EAF7701DC}" presName="parTxOnlySpace" presStyleCnt="0"/>
      <dgm:spPr/>
    </dgm:pt>
    <dgm:pt modelId="{6110D40A-49EA-4969-8985-5DF600C82155}" type="pres">
      <dgm:prSet presAssocID="{2AE7E012-B7E3-4C61-ABAB-0E852E2854F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E55FC8-A321-4354-8E5A-8F4D2D0694BA}" type="pres">
      <dgm:prSet presAssocID="{96183B28-1A01-406A-9C70-5200EA69E6B1}" presName="parTxOnlySpace" presStyleCnt="0"/>
      <dgm:spPr/>
    </dgm:pt>
    <dgm:pt modelId="{D2C324EC-E3F9-4EFC-8E42-F8485B552D90}" type="pres">
      <dgm:prSet presAssocID="{2AD61CB3-1403-4649-875D-234B6437173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ADBF133-C323-4626-9766-EB694FCE8779}" type="presOf" srcId="{2AE7E012-B7E3-4C61-ABAB-0E852E2854FB}" destId="{6110D40A-49EA-4969-8985-5DF600C82155}" srcOrd="0" destOrd="0" presId="urn:microsoft.com/office/officeart/2005/8/layout/chevron1"/>
    <dgm:cxn modelId="{9A4368CD-F623-4530-A676-7DDB7903B2C0}" srcId="{6F097E2B-4710-4C83-86B5-176FBFD4CF63}" destId="{BD6B1742-A39F-4C25-9C31-9134A550C1D3}" srcOrd="1" destOrd="0" parTransId="{46215348-4558-445B-BCFD-2533934C3184}" sibTransId="{40E03BAD-C11D-4C47-941D-457EAF7701DC}"/>
    <dgm:cxn modelId="{15A45DB7-B227-454A-A65F-20E4D2B7BEE5}" srcId="{6F097E2B-4710-4C83-86B5-176FBFD4CF63}" destId="{2AE7E012-B7E3-4C61-ABAB-0E852E2854FB}" srcOrd="2" destOrd="0" parTransId="{05C00223-7D68-4DEC-8DE6-F9B82BA8186E}" sibTransId="{96183B28-1A01-406A-9C70-5200EA69E6B1}"/>
    <dgm:cxn modelId="{41846370-3B7F-48EA-9F74-4375ECD7E1A5}" type="presOf" srcId="{6F097E2B-4710-4C83-86B5-176FBFD4CF63}" destId="{9AD24B77-444F-4535-80A2-B350A0B3BB9C}" srcOrd="0" destOrd="0" presId="urn:microsoft.com/office/officeart/2005/8/layout/chevron1"/>
    <dgm:cxn modelId="{A292461C-A0AF-4461-AA17-61382CE765A8}" type="presOf" srcId="{2AD61CB3-1403-4649-875D-234B6437173C}" destId="{D2C324EC-E3F9-4EFC-8E42-F8485B552D90}" srcOrd="0" destOrd="0" presId="urn:microsoft.com/office/officeart/2005/8/layout/chevron1"/>
    <dgm:cxn modelId="{6BEF0C17-B891-4176-842D-9D9EB0BEC698}" type="presOf" srcId="{BD6B1742-A39F-4C25-9C31-9134A550C1D3}" destId="{06E02E3F-1FC8-4706-A06A-8800636D6A8B}" srcOrd="0" destOrd="0" presId="urn:microsoft.com/office/officeart/2005/8/layout/chevron1"/>
    <dgm:cxn modelId="{209A6816-B9BF-44EE-A789-DAB25DD5CFA6}" srcId="{6F097E2B-4710-4C83-86B5-176FBFD4CF63}" destId="{A8B81B02-CBC0-485E-9639-D09891639B5F}" srcOrd="0" destOrd="0" parTransId="{EA055F01-2FFA-43AE-81EB-F1C56EB31239}" sibTransId="{1ADA6F24-4D97-402E-8160-381D28839BF1}"/>
    <dgm:cxn modelId="{308D6AD8-BE54-40A3-B967-85C90DBC27DF}" srcId="{6F097E2B-4710-4C83-86B5-176FBFD4CF63}" destId="{2AD61CB3-1403-4649-875D-234B6437173C}" srcOrd="3" destOrd="0" parTransId="{07942E4B-E512-44C1-9054-A87D2E583066}" sibTransId="{1D165ADA-93C6-4636-8B0B-E927929FF910}"/>
    <dgm:cxn modelId="{D8814512-EF9F-4348-84C1-230DD56F4C12}" type="presOf" srcId="{A8B81B02-CBC0-485E-9639-D09891639B5F}" destId="{244C3A93-502C-499A-B873-FA04B5D1112A}" srcOrd="0" destOrd="0" presId="urn:microsoft.com/office/officeart/2005/8/layout/chevron1"/>
    <dgm:cxn modelId="{C204EB64-30C9-4CA8-99C8-BB14D745E2AA}" type="presParOf" srcId="{9AD24B77-444F-4535-80A2-B350A0B3BB9C}" destId="{244C3A93-502C-499A-B873-FA04B5D1112A}" srcOrd="0" destOrd="0" presId="urn:microsoft.com/office/officeart/2005/8/layout/chevron1"/>
    <dgm:cxn modelId="{E5B8A269-3AE8-47DA-AFCB-0B0C0C22561F}" type="presParOf" srcId="{9AD24B77-444F-4535-80A2-B350A0B3BB9C}" destId="{AD24BBAF-3C55-41AA-BC00-A94F7037E060}" srcOrd="1" destOrd="0" presId="urn:microsoft.com/office/officeart/2005/8/layout/chevron1"/>
    <dgm:cxn modelId="{D2AA6ABB-F123-48D9-B3D9-D1905D7F6345}" type="presParOf" srcId="{9AD24B77-444F-4535-80A2-B350A0B3BB9C}" destId="{06E02E3F-1FC8-4706-A06A-8800636D6A8B}" srcOrd="2" destOrd="0" presId="urn:microsoft.com/office/officeart/2005/8/layout/chevron1"/>
    <dgm:cxn modelId="{E8881A36-ED5C-4D56-9D62-2CBAC960537F}" type="presParOf" srcId="{9AD24B77-444F-4535-80A2-B350A0B3BB9C}" destId="{B22BD136-74B0-4512-AF68-10E5AE91D042}" srcOrd="3" destOrd="0" presId="urn:microsoft.com/office/officeart/2005/8/layout/chevron1"/>
    <dgm:cxn modelId="{9492033D-8568-43AF-B4C3-0850142CEF6B}" type="presParOf" srcId="{9AD24B77-444F-4535-80A2-B350A0B3BB9C}" destId="{6110D40A-49EA-4969-8985-5DF600C82155}" srcOrd="4" destOrd="0" presId="urn:microsoft.com/office/officeart/2005/8/layout/chevron1"/>
    <dgm:cxn modelId="{41B49B92-1B40-4BC8-8548-44821BA38D48}" type="presParOf" srcId="{9AD24B77-444F-4535-80A2-B350A0B3BB9C}" destId="{0CE55FC8-A321-4354-8E5A-8F4D2D0694BA}" srcOrd="5" destOrd="0" presId="urn:microsoft.com/office/officeart/2005/8/layout/chevron1"/>
    <dgm:cxn modelId="{C8B8E11F-83C6-40CF-B31B-106431D582B4}" type="presParOf" srcId="{9AD24B77-444F-4535-80A2-B350A0B3BB9C}" destId="{D2C324EC-E3F9-4EFC-8E42-F8485B552D9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C3A93-502C-499A-B873-FA04B5D1112A}">
      <dsp:nvSpPr>
        <dsp:cNvPr id="0" name=""/>
        <dsp:cNvSpPr/>
      </dsp:nvSpPr>
      <dsp:spPr>
        <a:xfrm>
          <a:off x="4454" y="0"/>
          <a:ext cx="2592984" cy="6513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/>
            <a:t>Student prospect</a:t>
          </a:r>
        </a:p>
      </dsp:txBody>
      <dsp:txXfrm>
        <a:off x="330154" y="0"/>
        <a:ext cx="1941585" cy="651399"/>
      </dsp:txXfrm>
    </dsp:sp>
    <dsp:sp modelId="{06E02E3F-1FC8-4706-A06A-8800636D6A8B}">
      <dsp:nvSpPr>
        <dsp:cNvPr id="0" name=""/>
        <dsp:cNvSpPr/>
      </dsp:nvSpPr>
      <dsp:spPr>
        <a:xfrm>
          <a:off x="2338140" y="0"/>
          <a:ext cx="2592984" cy="65139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/>
            <a:t>Sign up for studies</a:t>
          </a:r>
        </a:p>
      </dsp:txBody>
      <dsp:txXfrm>
        <a:off x="2663840" y="0"/>
        <a:ext cx="1941585" cy="651399"/>
      </dsp:txXfrm>
    </dsp:sp>
    <dsp:sp modelId="{6110D40A-49EA-4969-8985-5DF600C82155}">
      <dsp:nvSpPr>
        <dsp:cNvPr id="0" name=""/>
        <dsp:cNvSpPr/>
      </dsp:nvSpPr>
      <dsp:spPr>
        <a:xfrm>
          <a:off x="4671826" y="0"/>
          <a:ext cx="2592984" cy="6513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/>
            <a:t>Study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/>
            <a:t>(take courses, learn, interact with other students / </a:t>
          </a:r>
          <a:r>
            <a:rPr lang="en-US" sz="1000" kern="1200" noProof="0" dirty="0" smtClean="0"/>
            <a:t>management</a:t>
          </a:r>
          <a:r>
            <a:rPr lang="en-US" sz="1000" kern="1200" noProof="0" dirty="0"/>
            <a:t>)</a:t>
          </a:r>
        </a:p>
      </dsp:txBody>
      <dsp:txXfrm>
        <a:off x="4997526" y="0"/>
        <a:ext cx="1941585" cy="651399"/>
      </dsp:txXfrm>
    </dsp:sp>
    <dsp:sp modelId="{D2C324EC-E3F9-4EFC-8E42-F8485B552D90}">
      <dsp:nvSpPr>
        <dsp:cNvPr id="0" name=""/>
        <dsp:cNvSpPr/>
      </dsp:nvSpPr>
      <dsp:spPr>
        <a:xfrm>
          <a:off x="7005512" y="0"/>
          <a:ext cx="2592984" cy="65139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/>
            <a:t>Graduate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noProof="0" dirty="0"/>
            <a:t>(successfully pass all tests)</a:t>
          </a:r>
        </a:p>
      </dsp:txBody>
      <dsp:txXfrm>
        <a:off x="7331212" y="0"/>
        <a:ext cx="1941585" cy="651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E475F-98F1-4E52-95D5-79ABFB82AA27}" type="datetimeFigureOut">
              <a:rPr lang="de-DE" smtClean="0"/>
              <a:t>07.08.2025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C23CB-1490-4D4B-8894-ED8CFEF99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8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4512-9AFB-4272-A9CF-2A4FBF2E02BB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8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11" y="189719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D275-C1ED-4C37-941C-829CFBAC29FA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31DC-475C-4E63-8026-BA1DB70502FF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EF1F-5147-4451-9642-07540828A8D4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65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464" y="189723"/>
            <a:ext cx="904453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466" y="1675393"/>
            <a:ext cx="904453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7237" y="649287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39BC7D1-68EC-4CE3-A401-B32C6CD15BBA}" type="datetime1">
              <a:rPr lang="de-DE" smtClean="0"/>
              <a:t>07.08.2025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9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  <p:sldLayoutId id="2147483727" r:id="rId3"/>
    <p:sldLayoutId id="2147483731" r:id="rId4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bg1">
              <a:lumMod val="50000"/>
            </a:schemeClr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Case </a:t>
            </a:r>
            <a:r>
              <a:rPr lang="en-US" dirty="0">
                <a:solidFill>
                  <a:schemeClr val="tx1"/>
                </a:solidFill>
              </a:rPr>
              <a:t>Web &amp; App Analytics Manager (m/f/d)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D275-C1ED-4C37-941C-829CFBAC29FA}" type="datetime1">
              <a:rPr lang="de-DE" smtClean="0"/>
              <a:t>07.08.2025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5894388" y="6492875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Jana </a:t>
            </a:r>
            <a:r>
              <a:rPr lang="de-DE" sz="900" smtClean="0"/>
              <a:t>Bettzüge</a:t>
            </a:r>
            <a:endParaRPr lang="de-DE" sz="900" dirty="0" smtClean="0"/>
          </a:p>
        </p:txBody>
      </p:sp>
    </p:spTree>
    <p:extLst>
      <p:ext uri="{BB962C8B-B14F-4D97-AF65-F5344CB8AC3E}">
        <p14:creationId xmlns:p14="http://schemas.microsoft.com/office/powerpoint/2010/main" val="212061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</a:t>
            </a:r>
            <a:r>
              <a:rPr lang="en-US" dirty="0"/>
              <a:t>journey and my campus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00269" y="2423319"/>
            <a:ext cx="93507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Goal </a:t>
            </a:r>
            <a:r>
              <a:rPr lang="en-US" sz="1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general: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As many students as possible should successfully graduate within the regular time</a:t>
            </a:r>
          </a:p>
          <a:p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Goal </a:t>
            </a:r>
            <a:r>
              <a:rPr lang="en-US" sz="1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Platform:</a:t>
            </a:r>
            <a:endParaRPr lang="en-US" sz="1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 students during study phase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Give access to needed courses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 self- learning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Simplify admin tasks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Metrics for general goal: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Amount students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Successful graduates / Amount students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Duration between sign up and successful graduation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Tx/>
              <a:buChar char="-"/>
            </a:pPr>
            <a:endParaRPr lang="en-US" sz="1200" dirty="0">
              <a:latin typeface="Calibri Light" panose="020F0302020204030204"/>
            </a:endParaRPr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550505599"/>
              </p:ext>
            </p:extLst>
          </p:nvPr>
        </p:nvGraphicFramePr>
        <p:xfrm>
          <a:off x="400269" y="1282504"/>
          <a:ext cx="9602952" cy="651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hteck 5"/>
          <p:cNvSpPr/>
          <p:nvPr/>
        </p:nvSpPr>
        <p:spPr>
          <a:xfrm>
            <a:off x="4800600" y="1145628"/>
            <a:ext cx="4950372" cy="1124606"/>
          </a:xfrm>
          <a:prstGeom prst="rect">
            <a:avLst/>
          </a:prstGeom>
          <a:noFill/>
          <a:ln w="38100">
            <a:solidFill>
              <a:srgbClr val="43FAF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de-DE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My</a:t>
            </a:r>
            <a:r>
              <a:rPr lang="de-DE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6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campus</a:t>
            </a:r>
            <a:endParaRPr lang="de-DE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3A60-D3B2-49AF-B534-97B4B79E9B33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03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04" y="1701640"/>
            <a:ext cx="6988211" cy="3454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hteck 4"/>
          <p:cNvSpPr/>
          <p:nvPr/>
        </p:nvSpPr>
        <p:spPr>
          <a:xfrm>
            <a:off x="5553520" y="1701640"/>
            <a:ext cx="576429" cy="297645"/>
          </a:xfrm>
          <a:prstGeom prst="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1168155" y="4657170"/>
            <a:ext cx="444674" cy="29764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933393" y="2584938"/>
            <a:ext cx="1015613" cy="297645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1526650" y="1701640"/>
            <a:ext cx="238460" cy="2976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667174" y="1422209"/>
            <a:ext cx="3892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Main sections:</a:t>
            </a:r>
          </a:p>
          <a:p>
            <a:r>
              <a:rPr lang="en-US" sz="1200" dirty="0">
                <a:solidFill>
                  <a:srgbClr val="92D050"/>
                </a:solidFill>
                <a:latin typeface="Wingdings" panose="05000000000000000000" pitchFamily="2" charset="2"/>
              </a:rPr>
              <a:t>n 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section</a:t>
            </a:r>
          </a:p>
          <a:p>
            <a:r>
              <a:rPr lang="en-US" sz="1200" dirty="0">
                <a:solidFill>
                  <a:srgbClr val="FFC000"/>
                </a:solidFill>
                <a:latin typeface="Wingdings" panose="05000000000000000000" pitchFamily="2" charset="2"/>
              </a:rPr>
              <a:t>n 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Admin section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solidFill>
                  <a:srgbClr val="C55A11"/>
                </a:solidFill>
                <a:latin typeface="Wingdings" panose="05000000000000000000" pitchFamily="2" charset="2"/>
              </a:rPr>
              <a:t>n 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Flashcards</a:t>
            </a:r>
          </a:p>
          <a:p>
            <a:endParaRPr lang="en-US" sz="1200" dirty="0">
              <a:latin typeface="Wingdings" panose="05000000000000000000" pitchFamily="2" charset="2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User interaction:</a:t>
            </a:r>
          </a:p>
          <a:p>
            <a:pPr marL="285750" lvl="0" indent="-285750">
              <a:buClr>
                <a:srgbClr val="92D050"/>
              </a:buClr>
              <a:buFont typeface="Wingdings" panose="05000000000000000000" pitchFamily="2" charset="2"/>
              <a:buChar char="n"/>
            </a:pPr>
            <a:r>
              <a:rPr lang="en-US" sz="1200" dirty="0">
                <a:solidFill>
                  <a:prstClr val="black"/>
                </a:solidFill>
                <a:latin typeface="Calibri Light" panose="020F0302020204030204"/>
              </a:rPr>
              <a:t>Course section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 Light" panose="020F0302020204030204"/>
              </a:rPr>
              <a:t>Plan a course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 Light" panose="020F0302020204030204"/>
              </a:rPr>
              <a:t>Start / continue an existing course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 Light" panose="020F0302020204030204"/>
              </a:rPr>
              <a:t>Get an overview about students status</a:t>
            </a:r>
            <a:endParaRPr lang="en-US" sz="1200" dirty="0">
              <a:latin typeface="Wingdings" panose="05000000000000000000" pitchFamily="2" charset="2"/>
            </a:endParaRPr>
          </a:p>
          <a:p>
            <a:pPr lvl="0"/>
            <a:r>
              <a:rPr lang="en-US" sz="1200" dirty="0">
                <a:solidFill>
                  <a:srgbClr val="FFC000"/>
                </a:solidFill>
                <a:latin typeface="Wingdings" panose="05000000000000000000" pitchFamily="2" charset="2"/>
              </a:rPr>
              <a:t>n 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</a:rPr>
              <a:t>Admin section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/>
              </a:rPr>
              <a:t>Find solutions / answers (Help section)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/>
              </a:rPr>
              <a:t>Information about UX / design preferences</a:t>
            </a:r>
          </a:p>
          <a:p>
            <a:pPr lvl="0"/>
            <a:r>
              <a:rPr lang="en-US" sz="1200" dirty="0">
                <a:solidFill>
                  <a:srgbClr val="ED7D31">
                    <a:lumMod val="75000"/>
                  </a:srgbClr>
                </a:solidFill>
                <a:latin typeface="Wingdings" panose="05000000000000000000" pitchFamily="2" charset="2"/>
              </a:rPr>
              <a:t>n 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</a:rPr>
              <a:t>Flashcards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flashcards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questioning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Technical construct: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/>
              </a:rPr>
              <a:t>My campus admin + flashcards within web app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/>
              </a:rPr>
              <a:t>Courses links to </a:t>
            </a:r>
            <a:r>
              <a:rPr lang="en-US" sz="1200" dirty="0" smtClean="0">
                <a:latin typeface="Calibri Light" panose="020F0302020204030204"/>
              </a:rPr>
              <a:t>old </a:t>
            </a:r>
            <a:r>
              <a:rPr lang="en-US" sz="1200" dirty="0" err="1" smtClean="0">
                <a:latin typeface="Calibri Light" panose="020F0302020204030204"/>
              </a:rPr>
              <a:t>webiste</a:t>
            </a:r>
            <a:r>
              <a:rPr lang="en-US" sz="1200" dirty="0" smtClean="0">
                <a:latin typeface="Calibri Light" panose="020F0302020204030204"/>
              </a:rPr>
              <a:t>, </a:t>
            </a:r>
            <a:r>
              <a:rPr lang="en-US" sz="1200" dirty="0">
                <a:latin typeface="Calibri Light" panose="020F0302020204030204"/>
              </a:rPr>
              <a:t>responsive website implementation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>
                <a:latin typeface="Calibri Light" panose="020F0302020204030204"/>
              </a:rPr>
              <a:t>To combine all information tracking via Google Analytics 4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>
                <a:latin typeface="Calibri Light" panose="020F0302020204030204"/>
              </a:rPr>
              <a:t>Usage of standard reports / Google Looker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>
                <a:latin typeface="Calibri Light" panose="020F0302020204030204"/>
              </a:rPr>
              <a:t>For more details integration of student data necessary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Platform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01C1-1A73-4073-93CC-777997A853DB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74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182812" y="843127"/>
            <a:ext cx="68180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Background: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Students expect a structured overview, find their relevant courses fast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Maintaining courses needs resources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=&gt; goal should be to have as many courses as needed but as few as possible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To maintain high quality of the education process, courses should be completed successfully by the students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=&gt; Aiming for a high rate of successful tests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Leading questions: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courses are used the most?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courses are irrelevant for students?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Which courses need quality improvement?</a:t>
            </a:r>
          </a:p>
          <a:p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Key metrics: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interaction rate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Test success rate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Course interaction rate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Defined as interactions with course material / registered active students with online access to course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scripts, example tests, solutions = downloads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Online test = new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measured via standard event tracking in GA4 (page view + download event)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Test success rate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Defined as: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Avg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grade per online test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Manual event push with achieved grade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trigger: confirmation submit button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Page tracking on test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sites</a:t>
            </a:r>
          </a:p>
          <a:p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Additional optional implementations for quality measurement: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Students survey on courses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General survey about course offering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182811" y="189719"/>
            <a:ext cx="8596668" cy="858111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planning | quality of course offer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922" y="1256826"/>
            <a:ext cx="3240000" cy="18077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922" y="3835904"/>
            <a:ext cx="3240000" cy="16434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Ellipse 29"/>
          <p:cNvSpPr/>
          <p:nvPr/>
        </p:nvSpPr>
        <p:spPr>
          <a:xfrm>
            <a:off x="7089740" y="3254138"/>
            <a:ext cx="252000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576717" y="3236408"/>
            <a:ext cx="214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overview</a:t>
            </a:r>
          </a:p>
        </p:txBody>
      </p:sp>
      <p:sp>
        <p:nvSpPr>
          <p:cNvPr id="32" name="Ellipse 31"/>
          <p:cNvSpPr/>
          <p:nvPr/>
        </p:nvSpPr>
        <p:spPr>
          <a:xfrm>
            <a:off x="7085970" y="5688303"/>
            <a:ext cx="252000" cy="25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72948" y="5670573"/>
            <a:ext cx="2145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detail page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0250-71ED-4566-BA05-3AE4AAC6B207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04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 Report | </a:t>
            </a:r>
            <a:r>
              <a:rPr lang="en-US" dirty="0"/>
              <a:t>quality of course offer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941379" y="1655380"/>
            <a:ext cx="7228490" cy="39650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4422227" y="1655380"/>
            <a:ext cx="28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</a:t>
            </a:r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quality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288914" y="1715698"/>
            <a:ext cx="3789558" cy="6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panel: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Time frame 1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time frame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Subject of study</a:t>
            </a:r>
          </a:p>
        </p:txBody>
      </p:sp>
      <p:sp>
        <p:nvSpPr>
          <p:cNvPr id="6" name="Rechteck 5"/>
          <p:cNvSpPr/>
          <p:nvPr/>
        </p:nvSpPr>
        <p:spPr>
          <a:xfrm>
            <a:off x="4099034" y="2461370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interaction rate</a:t>
            </a:r>
          </a:p>
        </p:txBody>
      </p:sp>
      <p:sp>
        <p:nvSpPr>
          <p:cNvPr id="8" name="Rechteck 7"/>
          <p:cNvSpPr/>
          <p:nvPr/>
        </p:nvSpPr>
        <p:spPr>
          <a:xfrm>
            <a:off x="5068614" y="2461369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interaction rate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time</a:t>
            </a:r>
          </a:p>
        </p:txBody>
      </p:sp>
      <p:sp>
        <p:nvSpPr>
          <p:cNvPr id="7" name="Rechteck 6"/>
          <p:cNvSpPr/>
          <p:nvPr/>
        </p:nvSpPr>
        <p:spPr>
          <a:xfrm>
            <a:off x="4099034" y="3216169"/>
            <a:ext cx="2829911" cy="103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Top 5 courses (courses with highest interaction rate)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1 interaction rate current (comparison)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2 interaction rate current (comparison)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3 interaction rate current (comparison)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4 interaction rate current (comparison)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5 interaction rate current (comparison)</a:t>
            </a:r>
          </a:p>
        </p:txBody>
      </p:sp>
      <p:sp>
        <p:nvSpPr>
          <p:cNvPr id="10" name="Rechteck 9"/>
          <p:cNvSpPr/>
          <p:nvPr/>
        </p:nvSpPr>
        <p:spPr>
          <a:xfrm>
            <a:off x="4099034" y="4361797"/>
            <a:ext cx="2829911" cy="103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Flop 5 courses (courses with lowest interaction rate)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1 interaction rate current (comparison)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2 interaction rate current (comparison)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3 interaction rate current (comparison)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4 interaction rate current (comparison)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Course 5 interaction rate current (comparison)</a:t>
            </a:r>
          </a:p>
        </p:txBody>
      </p:sp>
      <p:sp>
        <p:nvSpPr>
          <p:cNvPr id="9" name="Legende mit Linie 1 8"/>
          <p:cNvSpPr/>
          <p:nvPr/>
        </p:nvSpPr>
        <p:spPr>
          <a:xfrm>
            <a:off x="4162097" y="5776253"/>
            <a:ext cx="1439922" cy="545720"/>
          </a:xfrm>
          <a:prstGeom prst="borderCallout1">
            <a:avLst>
              <a:gd name="adj1" fmla="val 2004"/>
              <a:gd name="adj2" fmla="val 49953"/>
              <a:gd name="adj3" fmla="val -156193"/>
              <a:gd name="adj4" fmla="val 653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Deep dive option on interactions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44406" y="2461369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Change in %</a:t>
            </a:r>
          </a:p>
        </p:txBody>
      </p:sp>
      <p:sp>
        <p:nvSpPr>
          <p:cNvPr id="13" name="Rechteck 12"/>
          <p:cNvSpPr/>
          <p:nvPr/>
        </p:nvSpPr>
        <p:spPr>
          <a:xfrm>
            <a:off x="7305794" y="2433030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success rate</a:t>
            </a:r>
          </a:p>
        </p:txBody>
      </p:sp>
      <p:sp>
        <p:nvSpPr>
          <p:cNvPr id="14" name="Rechteck 13"/>
          <p:cNvSpPr/>
          <p:nvPr/>
        </p:nvSpPr>
        <p:spPr>
          <a:xfrm>
            <a:off x="8275374" y="2433029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success rate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time</a:t>
            </a:r>
          </a:p>
        </p:txBody>
      </p:sp>
      <p:sp>
        <p:nvSpPr>
          <p:cNvPr id="15" name="Rechteck 14"/>
          <p:cNvSpPr/>
          <p:nvPr/>
        </p:nvSpPr>
        <p:spPr>
          <a:xfrm>
            <a:off x="9244954" y="2433029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Change in %</a:t>
            </a:r>
          </a:p>
        </p:txBody>
      </p:sp>
      <p:sp>
        <p:nvSpPr>
          <p:cNvPr id="11" name="Rechteck 10"/>
          <p:cNvSpPr/>
          <p:nvPr/>
        </p:nvSpPr>
        <p:spPr>
          <a:xfrm>
            <a:off x="7288914" y="3216169"/>
            <a:ext cx="3163624" cy="2033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Funnel</a:t>
            </a:r>
            <a:r>
              <a:rPr lang="de-DE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testing</a:t>
            </a:r>
            <a:r>
              <a:rPr lang="de-DE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10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pages</a:t>
            </a:r>
            <a:endParaRPr lang="de-DE" sz="10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de-DE" sz="10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</a:t>
            </a:r>
            <a:r>
              <a:rPr lang="de-DE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de-DE" sz="10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success</a:t>
            </a:r>
            <a:r>
              <a:rPr lang="de-DE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rate on different </a:t>
            </a:r>
            <a:r>
              <a:rPr lang="de-DE" sz="1000" b="1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pages</a:t>
            </a:r>
            <a:r>
              <a:rPr lang="de-DE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7" name="Legende mit Linie 1 16"/>
          <p:cNvSpPr/>
          <p:nvPr/>
        </p:nvSpPr>
        <p:spPr>
          <a:xfrm>
            <a:off x="7669924" y="5804166"/>
            <a:ext cx="2270233" cy="517807"/>
          </a:xfrm>
          <a:prstGeom prst="borderCallout1">
            <a:avLst>
              <a:gd name="adj1" fmla="val 482"/>
              <a:gd name="adj2" fmla="val 49096"/>
              <a:gd name="adj3" fmla="val -102911"/>
              <a:gd name="adj4" fmla="val 2938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Can be filtered by click on course on the left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05339" y="850119"/>
            <a:ext cx="36009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requirements: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Event tracking on course content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Page tracking on testing pages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Event tracking for test submission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Information on student ID (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) about subject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Depending on test structure event tracking on testing pages for grades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Insights interaction rate: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Identifying most used courses: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Prominent placement of these courses on the page for better usability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structure of the courses as blue print (if possible)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 most used features of the courses (to add these features in other courses as well)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Identifying less used courses: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Discussion if courses are needed at all (clean up for better overview)</a:t>
            </a:r>
          </a:p>
          <a:p>
            <a:pPr marL="742950" lvl="1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If so either adjusting content to improve them or change positioning on website to make them more prominent)</a:t>
            </a:r>
          </a:p>
          <a:p>
            <a:pPr marL="742950" lvl="1" indent="-2857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Insights test success rate: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Insights about how often a course has to be repeated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Funnel or success rate on pages give insights about breaking points in the test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Goal is to pass tests at first try, if not check if test matches the course content and adjust either test or course content</a:t>
            </a:r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E225-39DF-4127-A2D4-9A0B1C0F592C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67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Userflow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|Admin Help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Section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351011" y="1832899"/>
            <a:ext cx="11335709" cy="1807244"/>
            <a:chOff x="415039" y="1931166"/>
            <a:chExt cx="11335709" cy="1807244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8004" y="1931166"/>
              <a:ext cx="2520000" cy="132218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4376" y="1931166"/>
              <a:ext cx="2520000" cy="137466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632" y="1931166"/>
              <a:ext cx="2520000" cy="137183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Ellipse 7"/>
            <p:cNvSpPr/>
            <p:nvPr/>
          </p:nvSpPr>
          <p:spPr>
            <a:xfrm>
              <a:off x="415039" y="317700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</a:t>
              </a:r>
            </a:p>
          </p:txBody>
        </p:sp>
        <p:sp>
          <p:nvSpPr>
            <p:cNvPr id="10" name="Ellipse 9"/>
            <p:cNvSpPr/>
            <p:nvPr/>
          </p:nvSpPr>
          <p:spPr>
            <a:xfrm>
              <a:off x="3247916" y="317700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2</a:t>
              </a:r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0748" y="1931166"/>
              <a:ext cx="2520000" cy="120006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4" name="Ellipse 13"/>
            <p:cNvSpPr/>
            <p:nvPr/>
          </p:nvSpPr>
          <p:spPr>
            <a:xfrm>
              <a:off x="6161984" y="3201400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3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9070760" y="3182618"/>
              <a:ext cx="252000" cy="25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4</a:t>
              </a:r>
            </a:p>
          </p:txBody>
        </p:sp>
        <p:sp>
          <p:nvSpPr>
            <p:cNvPr id="16" name="Chevron 15"/>
            <p:cNvSpPr/>
            <p:nvPr/>
          </p:nvSpPr>
          <p:spPr>
            <a:xfrm>
              <a:off x="3083965" y="2270719"/>
              <a:ext cx="246097" cy="692727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7" name="Chevron 16"/>
            <p:cNvSpPr/>
            <p:nvPr/>
          </p:nvSpPr>
          <p:spPr>
            <a:xfrm>
              <a:off x="5991965" y="2233025"/>
              <a:ext cx="246097" cy="692727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8904503" y="2245372"/>
              <a:ext cx="246097" cy="692727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15039" y="3456991"/>
              <a:ext cx="1153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Open </a:t>
              </a:r>
              <a:r>
                <a:rPr lang="de-DE" sz="11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side</a:t>
              </a:r>
              <a:r>
                <a:rPr lang="de-DE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de-DE" sz="11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menu</a:t>
              </a:r>
              <a:endParaRPr lang="de-DE" sz="11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268098" y="3476800"/>
              <a:ext cx="1153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Select </a:t>
              </a:r>
              <a:r>
                <a:rPr lang="de-DE" sz="11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topic</a:t>
              </a:r>
              <a:endParaRPr lang="de-DE" sz="11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226409" y="3476800"/>
              <a:ext cx="1153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Select </a:t>
              </a:r>
              <a:r>
                <a:rPr lang="de-DE" sz="11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question</a:t>
              </a:r>
              <a:endParaRPr lang="de-DE" sz="11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9196760" y="3471247"/>
              <a:ext cx="1153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Read </a:t>
              </a:r>
              <a:r>
                <a:rPr lang="de-DE" sz="11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answer</a:t>
              </a:r>
              <a:endParaRPr lang="de-DE" sz="11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257705" y="833624"/>
            <a:ext cx="9704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Background: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Tool is one of the basics for online students, so it should be easy to handle and self explaining to students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Next to user surveys information about difficulties can also be interpreted by the usage of help section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help section itself should provide answers to open questions fast and satisfy the students need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351011" y="3778977"/>
            <a:ext cx="9704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Goal student: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Answer question</a:t>
            </a: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Goal </a:t>
            </a:r>
            <a:r>
              <a:rPr lang="en-US" sz="1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company</a:t>
            </a:r>
            <a:r>
              <a:rPr lang="en-US" sz="1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side: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provide relevant information fast / easily accessible</a:t>
            </a:r>
          </a:p>
          <a:p>
            <a:endParaRPr lang="en-US" sz="1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Key metrics: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Search rate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Defined as number of searches / number sessions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Amount of searches per search topic / keyword 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defined as sessions per keyword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Quality search result 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defined as positive rating search result / all rating search results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Search duration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defined as duration between time to click help section in side menu and open search result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DCE2-5F44-4053-B762-7A88ABC3F91E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49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gende mit Linie 1 8"/>
          <p:cNvSpPr/>
          <p:nvPr/>
        </p:nvSpPr>
        <p:spPr>
          <a:xfrm>
            <a:off x="6251028" y="520262"/>
            <a:ext cx="2396358" cy="859221"/>
          </a:xfrm>
          <a:prstGeom prst="borderCallout1">
            <a:avLst>
              <a:gd name="adj1" fmla="val 49943"/>
              <a:gd name="adj2" fmla="val -438"/>
              <a:gd name="adj3" fmla="val 181308"/>
              <a:gd name="adj4" fmla="val -1982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Depending on other tracking discussion if event defined as a page view</a:t>
            </a:r>
          </a:p>
          <a:p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Pro: session context</a:t>
            </a:r>
          </a:p>
          <a:p>
            <a:r>
              <a:rPr lang="en-US" sz="1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Con: influences basic metrics like page views / session, page duration</a:t>
            </a:r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 Report | </a:t>
            </a:r>
            <a:r>
              <a:rPr lang="en-US" dirty="0"/>
              <a:t>search function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3941379" y="1655380"/>
            <a:ext cx="7228490" cy="39650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4422227" y="1655380"/>
            <a:ext cx="280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Search </a:t>
            </a:r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r>
              <a:rPr lang="de-DE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u="sng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usage</a:t>
            </a:r>
            <a:endParaRPr lang="de-DE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288914" y="1715698"/>
            <a:ext cx="3789558" cy="657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panel: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Time frame 1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time frame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Students type (full online vs hybrid)</a:t>
            </a:r>
          </a:p>
        </p:txBody>
      </p:sp>
      <p:sp>
        <p:nvSpPr>
          <p:cNvPr id="6" name="Rechteck 5"/>
          <p:cNvSpPr/>
          <p:nvPr/>
        </p:nvSpPr>
        <p:spPr>
          <a:xfrm>
            <a:off x="4099034" y="2461370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Search rate</a:t>
            </a:r>
          </a:p>
        </p:txBody>
      </p:sp>
      <p:sp>
        <p:nvSpPr>
          <p:cNvPr id="8" name="Rechteck 7"/>
          <p:cNvSpPr/>
          <p:nvPr/>
        </p:nvSpPr>
        <p:spPr>
          <a:xfrm>
            <a:off x="5068614" y="2461369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Search rate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time</a:t>
            </a:r>
          </a:p>
        </p:txBody>
      </p:sp>
      <p:sp>
        <p:nvSpPr>
          <p:cNvPr id="7" name="Rechteck 6"/>
          <p:cNvSpPr/>
          <p:nvPr/>
        </p:nvSpPr>
        <p:spPr>
          <a:xfrm>
            <a:off x="4099034" y="3216169"/>
            <a:ext cx="2829911" cy="103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Top 5 search topics / keywords:</a:t>
            </a:r>
            <a:endParaRPr lang="en-US" sz="1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Keyword 1: number searches + search rating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Keyword 2: number searches + search rating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Keyword 3: number searches + search rating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Keyword 4: number searches + search rating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Keyword 5: number searches + search rating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44406" y="2461369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Change in %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05339" y="850119"/>
            <a:ext cx="3600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requirements: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Interaction at the same </a:t>
            </a:r>
            <a:r>
              <a:rPr lang="en-US" sz="1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/ within app</a:t>
            </a:r>
          </a:p>
          <a:p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=&gt; Event tracking on help section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On click event request for all menus and sub menus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On click event request for rating function search result page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Insights search rate: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lower the search rate the more self explaining the tool / functions</a:t>
            </a:r>
          </a:p>
          <a:p>
            <a:pPr marL="742950" lvl="1" indent="-2857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Insights search results: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Identifying pain points of students</a:t>
            </a:r>
          </a:p>
          <a:p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Insights search rating / search funnel: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Quality of help texts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Positive rating: information / tool part itself is helpful but wrongly placed / not well enough explained in intro of tool function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Negative rating: tool itself is not easy to use / help text are not user-friendly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Insights search duration: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Technical issues when very long time until search result</a:t>
            </a:r>
          </a:p>
          <a:p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288914" y="3328473"/>
            <a:ext cx="2829911" cy="2008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Search funnel (event flow):</a:t>
            </a:r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Page 1 </a:t>
            </a:r>
            <a:r>
              <a:rPr lang="en-US" sz="1050" dirty="0" err="1">
                <a:solidFill>
                  <a:schemeClr val="tx1"/>
                </a:solidFill>
                <a:latin typeface="Wingdings" panose="05000000000000000000" pitchFamily="2" charset="2"/>
                <a:cs typeface="Calibri Light" panose="020F0302020204030204" pitchFamily="34" charset="0"/>
              </a:rPr>
              <a:t>nnnnnnnnnn</a:t>
            </a:r>
            <a:endParaRPr lang="en-US" sz="1050" dirty="0">
              <a:solidFill>
                <a:schemeClr val="tx1"/>
              </a:solidFill>
              <a:latin typeface="Wingdings" panose="05000000000000000000" pitchFamily="2" charset="2"/>
              <a:cs typeface="Calibri Light" panose="020F030202020403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Page 2 </a:t>
            </a:r>
            <a:r>
              <a:rPr lang="en-US" sz="1050" dirty="0" err="1">
                <a:solidFill>
                  <a:schemeClr val="tx1"/>
                </a:solidFill>
                <a:latin typeface="Wingdings" panose="05000000000000000000" pitchFamily="2" charset="2"/>
                <a:cs typeface="Calibri Light" panose="020F0302020204030204" pitchFamily="34" charset="0"/>
              </a:rPr>
              <a:t>nnnnnn</a:t>
            </a:r>
            <a:endParaRPr lang="en-US" sz="1050" dirty="0">
              <a:solidFill>
                <a:schemeClr val="tx1"/>
              </a:solidFill>
              <a:latin typeface="Wingdings" panose="05000000000000000000" pitchFamily="2" charset="2"/>
              <a:cs typeface="Calibri Light" panose="020F030202020403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Page 3 </a:t>
            </a:r>
            <a:r>
              <a:rPr lang="en-US" sz="1050" dirty="0" err="1">
                <a:solidFill>
                  <a:schemeClr val="tx1"/>
                </a:solidFill>
                <a:latin typeface="Wingdings" panose="05000000000000000000" pitchFamily="2" charset="2"/>
                <a:cs typeface="Calibri Light" panose="020F0302020204030204" pitchFamily="34" charset="0"/>
              </a:rPr>
              <a:t>nnnnn</a:t>
            </a:r>
            <a:endParaRPr lang="en-US" sz="1050" dirty="0">
              <a:solidFill>
                <a:schemeClr val="tx1"/>
              </a:solidFill>
              <a:latin typeface="Wingdings" panose="05000000000000000000" pitchFamily="2" charset="2"/>
              <a:cs typeface="Calibri Light" panose="020F0302020204030204" pitchFamily="34" charset="0"/>
            </a:endParaRPr>
          </a:p>
          <a:p>
            <a:r>
              <a:rPr lang="en-US" sz="105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Page 4 </a:t>
            </a:r>
            <a:r>
              <a:rPr lang="en-US" sz="1050" dirty="0" err="1">
                <a:solidFill>
                  <a:schemeClr val="tx1"/>
                </a:solidFill>
                <a:latin typeface="Wingdings" panose="05000000000000000000" pitchFamily="2" charset="2"/>
                <a:cs typeface="Calibri Light" panose="020F0302020204030204" pitchFamily="34" charset="0"/>
              </a:rPr>
              <a:t>nn</a:t>
            </a:r>
            <a:endParaRPr lang="en-US" sz="1050" dirty="0">
              <a:solidFill>
                <a:schemeClr val="tx1"/>
              </a:solidFill>
              <a:latin typeface="Wingdings" panose="05000000000000000000" pitchFamily="2" charset="2"/>
              <a:cs typeface="Calibri Light" panose="020F0302020204030204" pitchFamily="34" charset="0"/>
            </a:endParaRPr>
          </a:p>
          <a:p>
            <a:endParaRPr lang="en-US" sz="105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317827" y="2461369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Search rating</a:t>
            </a:r>
          </a:p>
        </p:txBody>
      </p:sp>
      <p:sp>
        <p:nvSpPr>
          <p:cNvPr id="21" name="Rechteck 20"/>
          <p:cNvSpPr/>
          <p:nvPr/>
        </p:nvSpPr>
        <p:spPr>
          <a:xfrm>
            <a:off x="8287407" y="2461368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Search rating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Comparison time</a:t>
            </a:r>
          </a:p>
        </p:txBody>
      </p:sp>
      <p:sp>
        <p:nvSpPr>
          <p:cNvPr id="22" name="Rechteck 21"/>
          <p:cNvSpPr/>
          <p:nvPr/>
        </p:nvSpPr>
        <p:spPr>
          <a:xfrm>
            <a:off x="9363199" y="2461368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Change in %</a:t>
            </a:r>
          </a:p>
        </p:txBody>
      </p:sp>
      <p:sp>
        <p:nvSpPr>
          <p:cNvPr id="23" name="Rechteck 22"/>
          <p:cNvSpPr/>
          <p:nvPr/>
        </p:nvSpPr>
        <p:spPr>
          <a:xfrm>
            <a:off x="4099034" y="4712677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AVG search duration</a:t>
            </a:r>
          </a:p>
        </p:txBody>
      </p:sp>
      <p:sp>
        <p:nvSpPr>
          <p:cNvPr id="24" name="Rechteck 23"/>
          <p:cNvSpPr/>
          <p:nvPr/>
        </p:nvSpPr>
        <p:spPr>
          <a:xfrm>
            <a:off x="5068614" y="4712676"/>
            <a:ext cx="811925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AVG session duration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4F106-A502-41DA-A912-5F93610D0316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73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777184" y="2352067"/>
            <a:ext cx="3240000" cy="1694024"/>
            <a:chOff x="322606" y="344964"/>
            <a:chExt cx="7098102" cy="3711221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607" y="344964"/>
              <a:ext cx="6918766" cy="35822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4" name="Rechteck 3"/>
            <p:cNvSpPr/>
            <p:nvPr/>
          </p:nvSpPr>
          <p:spPr>
            <a:xfrm>
              <a:off x="6189785" y="3598985"/>
              <a:ext cx="1230923" cy="457200"/>
            </a:xfrm>
            <a:prstGeom prst="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/>
            <p:cNvSpPr/>
            <p:nvPr/>
          </p:nvSpPr>
          <p:spPr>
            <a:xfrm>
              <a:off x="322607" y="1057364"/>
              <a:ext cx="1230923" cy="457200"/>
            </a:xfrm>
            <a:prstGeom prst="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322606" y="1578708"/>
              <a:ext cx="1230923" cy="457200"/>
            </a:xfrm>
            <a:prstGeom prst="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6502400" y="656492"/>
              <a:ext cx="738974" cy="457200"/>
            </a:xfrm>
            <a:prstGeom prst="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Additional </a:t>
            </a:r>
            <a:r>
              <a:rPr lang="de-DE" dirty="0" err="1" smtClean="0"/>
              <a:t>analysis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504526" y="2352067"/>
            <a:ext cx="4867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FlashCard</a:t>
            </a:r>
            <a:r>
              <a:rPr lang="en-US" sz="1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Section: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Area 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creating / structure / use vocabulary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cards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Analyze user </a:t>
            </a: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flows: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Creating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cards (event tracking save card vs. close card window)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Categorize cards along specific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subjects (amount main folders + sub folders)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 with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cards (funnel analysis on card learning process – page tracking)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Export cards for offline 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learning (amount downloads – event tracking triggered by download button</a:t>
            </a: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04526" y="4365010"/>
            <a:ext cx="48671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Course Section: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Usage of app vs. old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Clicks on “plan now” vs. “additional courses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Within courses: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Duration between first page view and last page view per student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Video tracking =&gt; media tracking (start video, markers on chapters, end video)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Scroll depth on written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Quizzes success rate analogous page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Usage overview: path analyses on page views, starting with overview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5756284" y="4365010"/>
            <a:ext cx="3240000" cy="1668473"/>
            <a:chOff x="5779144" y="2944342"/>
            <a:chExt cx="3240000" cy="1668473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9144" y="2944342"/>
              <a:ext cx="3240000" cy="166847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Rechteck 11"/>
            <p:cNvSpPr/>
            <p:nvPr/>
          </p:nvSpPr>
          <p:spPr>
            <a:xfrm>
              <a:off x="5943600" y="3260090"/>
              <a:ext cx="317500" cy="1905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8681833" y="4269740"/>
              <a:ext cx="317500" cy="1905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504526" y="911871"/>
            <a:ext cx="4867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General: 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Students engagement: sessions / student / week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Identify inactive students: last session &gt; 1month ago =&gt; activate students per mail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Education duration: first course sign up to last taken test, comparison with estimated times</a:t>
            </a:r>
          </a:p>
          <a:p>
            <a:pPr marL="285750" indent="-285750">
              <a:buFontTx/>
              <a:buChar char="-"/>
            </a:pP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Targeting prospects: login for my campus but no </a:t>
            </a:r>
            <a:r>
              <a:rPr lang="en-US" sz="12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pageview</a:t>
            </a:r>
            <a:r>
              <a:rPr lang="en-US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in this area</a:t>
            </a:r>
          </a:p>
          <a:p>
            <a:pPr marL="285750" indent="-285750">
              <a:buFontTx/>
              <a:buChar char="-"/>
            </a:pPr>
            <a:endParaRPr lang="en-US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Datumsplatzhalt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1B2D8-442E-4678-9771-791DECD3D1A7}" type="datetime1">
              <a:rPr lang="de-DE" smtClean="0"/>
              <a:t>07.08.2025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5901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1372</Words>
  <Application>Microsoft Office PowerPoint</Application>
  <PresentationFormat>Breitbild</PresentationFormat>
  <Paragraphs>239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Wingdings 3</vt:lpstr>
      <vt:lpstr>Facette</vt:lpstr>
      <vt:lpstr>Case Web &amp; App Analytics Manager (m/f/d)</vt:lpstr>
      <vt:lpstr>student journey and my campus</vt:lpstr>
      <vt:lpstr>Structure of Platform</vt:lpstr>
      <vt:lpstr>Course planning | quality of course offer</vt:lpstr>
      <vt:lpstr>Mock Report | quality of course offer</vt:lpstr>
      <vt:lpstr>Userflow |Admin Help Section</vt:lpstr>
      <vt:lpstr>Mock Report | search function</vt:lpstr>
      <vt:lpstr>Additional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Jana Bettzüge</dc:creator>
  <cp:lastModifiedBy>Jana Bettzüge</cp:lastModifiedBy>
  <cp:revision>41</cp:revision>
  <dcterms:created xsi:type="dcterms:W3CDTF">2023-11-26T14:58:14Z</dcterms:created>
  <dcterms:modified xsi:type="dcterms:W3CDTF">2025-08-07T20:24:50Z</dcterms:modified>
</cp:coreProperties>
</file>