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8" r:id="rId13"/>
    <p:sldId id="265" r:id="rId14"/>
    <p:sldId id="269" r:id="rId15"/>
    <p:sldId id="270" r:id="rId16"/>
    <p:sldId id="272" r:id="rId17"/>
    <p:sldId id="27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p:scale>
          <a:sx n="50" d="100"/>
          <a:sy n="50" d="100"/>
        </p:scale>
        <p:origin x="29" y="6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68932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266381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1A69E2-8610-4B9D-B3A8-1C6175D66954}" type="slidenum">
              <a:rPr lang="ar-SY" smtClean="0"/>
              <a:t>‹#›</a:t>
            </a:fld>
            <a:endParaRPr lang="ar-SY"/>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8669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191AAB77-BE83-4643-83C9-5F1CDB2DBDDD}" type="datetimeFigureOut">
              <a:rPr lang="ar-SY" smtClean="0"/>
              <a:t>17/05/1445</a:t>
            </a:fld>
            <a:endParaRPr lang="ar-SY"/>
          </a:p>
        </p:txBody>
      </p:sp>
      <p:sp>
        <p:nvSpPr>
          <p:cNvPr id="6" name="Footer Placeholder 5"/>
          <p:cNvSpPr>
            <a:spLocks noGrp="1"/>
          </p:cNvSpPr>
          <p:nvPr>
            <p:ph type="ftr" sz="quarter" idx="11"/>
          </p:nvPr>
        </p:nvSpPr>
        <p:spPr/>
        <p:txBody>
          <a:bodyPr/>
          <a:lstStyle/>
          <a:p>
            <a:endParaRPr lang="ar-S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3728015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191AAB77-BE83-4643-83C9-5F1CDB2DBDDD}" type="datetimeFigureOut">
              <a:rPr lang="ar-SY" smtClean="0"/>
              <a:t>17/05/1445</a:t>
            </a:fld>
            <a:endParaRPr lang="ar-SY"/>
          </a:p>
        </p:txBody>
      </p:sp>
      <p:sp>
        <p:nvSpPr>
          <p:cNvPr id="6" name="Footer Placeholder 5"/>
          <p:cNvSpPr>
            <a:spLocks noGrp="1"/>
          </p:cNvSpPr>
          <p:nvPr>
            <p:ph type="ftr" sz="quarter" idx="11"/>
          </p:nvPr>
        </p:nvSpPr>
        <p:spPr/>
        <p:txBody>
          <a:bodyPr/>
          <a:lstStyle/>
          <a:p>
            <a:endParaRPr lang="ar-SY"/>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1A69E2-8610-4B9D-B3A8-1C6175D66954}" type="slidenum">
              <a:rPr lang="ar-SY" smtClean="0"/>
              <a:t>‹#›</a:t>
            </a:fld>
            <a:endParaRPr lang="ar-SY"/>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7140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191AAB77-BE83-4643-83C9-5F1CDB2DBDDD}" type="datetimeFigureOut">
              <a:rPr lang="ar-SY" smtClean="0"/>
              <a:t>17/05/1445</a:t>
            </a:fld>
            <a:endParaRPr lang="ar-SY"/>
          </a:p>
        </p:txBody>
      </p:sp>
      <p:sp>
        <p:nvSpPr>
          <p:cNvPr id="6" name="Footer Placeholder 5"/>
          <p:cNvSpPr>
            <a:spLocks noGrp="1"/>
          </p:cNvSpPr>
          <p:nvPr>
            <p:ph type="ftr" sz="quarter" idx="11"/>
          </p:nvPr>
        </p:nvSpPr>
        <p:spPr/>
        <p:txBody>
          <a:bodyPr/>
          <a:lstStyle/>
          <a:p>
            <a:endParaRPr lang="ar-S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47865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415917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372242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184764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191AAB77-BE83-4643-83C9-5F1CDB2DBDDD}" type="datetimeFigureOut">
              <a:rPr lang="ar-SY" smtClean="0"/>
              <a:t>17/05/1445</a:t>
            </a:fld>
            <a:endParaRPr lang="ar-SY"/>
          </a:p>
        </p:txBody>
      </p:sp>
      <p:sp>
        <p:nvSpPr>
          <p:cNvPr id="5" name="Footer Placeholder 4"/>
          <p:cNvSpPr>
            <a:spLocks noGrp="1"/>
          </p:cNvSpPr>
          <p:nvPr>
            <p:ph type="ftr" sz="quarter" idx="11"/>
          </p:nvPr>
        </p:nvSpPr>
        <p:spPr/>
        <p:txBody>
          <a:bodyPr/>
          <a:lstStyle/>
          <a:p>
            <a:endParaRPr lang="ar-S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176563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91AAB77-BE83-4643-83C9-5F1CDB2DBDDD}" type="datetimeFigureOut">
              <a:rPr lang="ar-SY" smtClean="0"/>
              <a:t>17/05/1445</a:t>
            </a:fld>
            <a:endParaRPr lang="ar-SY"/>
          </a:p>
        </p:txBody>
      </p:sp>
      <p:sp>
        <p:nvSpPr>
          <p:cNvPr id="6" name="Footer Placeholder 5"/>
          <p:cNvSpPr>
            <a:spLocks noGrp="1"/>
          </p:cNvSpPr>
          <p:nvPr>
            <p:ph type="ftr" sz="quarter" idx="11"/>
          </p:nvPr>
        </p:nvSpPr>
        <p:spPr/>
        <p:txBody>
          <a:bodyPr/>
          <a:lstStyle/>
          <a:p>
            <a:endParaRPr lang="ar-SY"/>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188194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91AAB77-BE83-4643-83C9-5F1CDB2DBDDD}" type="datetimeFigureOut">
              <a:rPr lang="ar-SY" smtClean="0"/>
              <a:t>17/05/1445</a:t>
            </a:fld>
            <a:endParaRPr lang="ar-SY"/>
          </a:p>
        </p:txBody>
      </p:sp>
      <p:sp>
        <p:nvSpPr>
          <p:cNvPr id="8" name="Footer Placeholder 7"/>
          <p:cNvSpPr>
            <a:spLocks noGrp="1"/>
          </p:cNvSpPr>
          <p:nvPr>
            <p:ph type="ftr" sz="quarter" idx="11"/>
          </p:nvPr>
        </p:nvSpPr>
        <p:spPr/>
        <p:txBody>
          <a:bodyPr/>
          <a:lstStyle/>
          <a:p>
            <a:endParaRPr lang="ar-SY"/>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39648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191AAB77-BE83-4643-83C9-5F1CDB2DBDDD}" type="datetimeFigureOut">
              <a:rPr lang="ar-SY" smtClean="0"/>
              <a:t>17/05/1445</a:t>
            </a:fld>
            <a:endParaRPr lang="ar-SY"/>
          </a:p>
        </p:txBody>
      </p:sp>
      <p:sp>
        <p:nvSpPr>
          <p:cNvPr id="4" name="Footer Placeholder 3"/>
          <p:cNvSpPr>
            <a:spLocks noGrp="1"/>
          </p:cNvSpPr>
          <p:nvPr>
            <p:ph type="ftr" sz="quarter" idx="11"/>
          </p:nvPr>
        </p:nvSpPr>
        <p:spPr/>
        <p:txBody>
          <a:bodyPr/>
          <a:lstStyle/>
          <a:p>
            <a:endParaRPr lang="ar-SY"/>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27849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AAB77-BE83-4643-83C9-5F1CDB2DBDDD}" type="datetimeFigureOut">
              <a:rPr lang="ar-SY" smtClean="0"/>
              <a:t>17/05/1445</a:t>
            </a:fld>
            <a:endParaRPr lang="ar-SY"/>
          </a:p>
        </p:txBody>
      </p:sp>
      <p:sp>
        <p:nvSpPr>
          <p:cNvPr id="3" name="Footer Placeholder 2"/>
          <p:cNvSpPr>
            <a:spLocks noGrp="1"/>
          </p:cNvSpPr>
          <p:nvPr>
            <p:ph type="ftr" sz="quarter" idx="11"/>
          </p:nvPr>
        </p:nvSpPr>
        <p:spPr/>
        <p:txBody>
          <a:bodyPr/>
          <a:lstStyle/>
          <a:p>
            <a:endParaRPr lang="ar-SY"/>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16311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91AAB77-BE83-4643-83C9-5F1CDB2DBDDD}" type="datetimeFigureOut">
              <a:rPr lang="ar-SY" smtClean="0"/>
              <a:t>17/05/1445</a:t>
            </a:fld>
            <a:endParaRPr lang="ar-SY"/>
          </a:p>
        </p:txBody>
      </p:sp>
      <p:sp>
        <p:nvSpPr>
          <p:cNvPr id="6" name="Footer Placeholder 5"/>
          <p:cNvSpPr>
            <a:spLocks noGrp="1"/>
          </p:cNvSpPr>
          <p:nvPr>
            <p:ph type="ftr" sz="quarter" idx="11"/>
          </p:nvPr>
        </p:nvSpPr>
        <p:spPr/>
        <p:txBody>
          <a:bodyPr/>
          <a:lstStyle/>
          <a:p>
            <a:endParaRPr lang="ar-SY"/>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408441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91AAB77-BE83-4643-83C9-5F1CDB2DBDDD}" type="datetimeFigureOut">
              <a:rPr lang="ar-SY" smtClean="0"/>
              <a:t>17/05/1445</a:t>
            </a:fld>
            <a:endParaRPr lang="ar-SY"/>
          </a:p>
        </p:txBody>
      </p:sp>
      <p:sp>
        <p:nvSpPr>
          <p:cNvPr id="6" name="Footer Placeholder 5"/>
          <p:cNvSpPr>
            <a:spLocks noGrp="1"/>
          </p:cNvSpPr>
          <p:nvPr>
            <p:ph type="ftr" sz="quarter" idx="11"/>
          </p:nvPr>
        </p:nvSpPr>
        <p:spPr/>
        <p:txBody>
          <a:bodyPr/>
          <a:lstStyle/>
          <a:p>
            <a:endParaRPr lang="ar-S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1A69E2-8610-4B9D-B3A8-1C6175D66954}" type="slidenum">
              <a:rPr lang="ar-SY" smtClean="0"/>
              <a:t>‹#›</a:t>
            </a:fld>
            <a:endParaRPr lang="ar-SY"/>
          </a:p>
        </p:txBody>
      </p:sp>
    </p:spTree>
    <p:extLst>
      <p:ext uri="{BB962C8B-B14F-4D97-AF65-F5344CB8AC3E}">
        <p14:creationId xmlns:p14="http://schemas.microsoft.com/office/powerpoint/2010/main" val="424202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1AAB77-BE83-4643-83C9-5F1CDB2DBDDD}" type="datetimeFigureOut">
              <a:rPr lang="ar-SY" smtClean="0"/>
              <a:t>17/05/1445</a:t>
            </a:fld>
            <a:endParaRPr lang="ar-SY"/>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Y"/>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1A69E2-8610-4B9D-B3A8-1C6175D66954}" type="slidenum">
              <a:rPr lang="ar-SY" smtClean="0"/>
              <a:t>‹#›</a:t>
            </a:fld>
            <a:endParaRPr lang="ar-SY"/>
          </a:p>
        </p:txBody>
      </p:sp>
    </p:spTree>
    <p:extLst>
      <p:ext uri="{BB962C8B-B14F-4D97-AF65-F5344CB8AC3E}">
        <p14:creationId xmlns:p14="http://schemas.microsoft.com/office/powerpoint/2010/main" val="1904128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A75838-FB08-4CAC-987C-A49103B15ED3}"/>
              </a:ext>
            </a:extLst>
          </p:cNvPr>
          <p:cNvSpPr>
            <a:spLocks noGrp="1"/>
          </p:cNvSpPr>
          <p:nvPr>
            <p:ph type="ctrTitle"/>
          </p:nvPr>
        </p:nvSpPr>
        <p:spPr/>
        <p:txBody>
          <a:bodyPr/>
          <a:lstStyle/>
          <a:p>
            <a:r>
              <a:rPr lang="en-US" dirty="0" err="1"/>
              <a:t>Youtube</a:t>
            </a:r>
            <a:r>
              <a:rPr lang="en-US" dirty="0"/>
              <a:t>-like application </a:t>
            </a:r>
            <a:endParaRPr lang="ar-SY" dirty="0"/>
          </a:p>
        </p:txBody>
      </p:sp>
      <p:sp>
        <p:nvSpPr>
          <p:cNvPr id="3" name="عنوان فرعي 2">
            <a:extLst>
              <a:ext uri="{FF2B5EF4-FFF2-40B4-BE49-F238E27FC236}">
                <a16:creationId xmlns:a16="http://schemas.microsoft.com/office/drawing/2014/main" id="{3A5FD589-40B1-4CE3-AF29-04FAD6CA12E8}"/>
              </a:ext>
            </a:extLst>
          </p:cNvPr>
          <p:cNvSpPr>
            <a:spLocks noGrp="1"/>
          </p:cNvSpPr>
          <p:nvPr>
            <p:ph type="subTitle" idx="1"/>
          </p:nvPr>
        </p:nvSpPr>
        <p:spPr/>
        <p:txBody>
          <a:bodyPr/>
          <a:lstStyle/>
          <a:p>
            <a:r>
              <a:rPr lang="en-US" dirty="0" err="1"/>
              <a:t>Analysing</a:t>
            </a:r>
            <a:r>
              <a:rPr lang="en-US" dirty="0"/>
              <a:t> and design document</a:t>
            </a:r>
            <a:endParaRPr lang="ar-SY" dirty="0"/>
          </a:p>
          <a:p>
            <a:endParaRPr lang="ar-SY" dirty="0"/>
          </a:p>
        </p:txBody>
      </p:sp>
    </p:spTree>
    <p:extLst>
      <p:ext uri="{BB962C8B-B14F-4D97-AF65-F5344CB8AC3E}">
        <p14:creationId xmlns:p14="http://schemas.microsoft.com/office/powerpoint/2010/main" val="66155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pPr rtl="0"/>
            <a:r>
              <a:rPr lang="en-US" dirty="0" err="1"/>
              <a:t>Usecase</a:t>
            </a:r>
            <a:r>
              <a:rPr lang="en-US" dirty="0"/>
              <a:t> modelling - Actors</a:t>
            </a:r>
            <a:endParaRPr lang="ar-SY" dirty="0"/>
          </a:p>
        </p:txBody>
      </p:sp>
      <p:graphicFrame>
        <p:nvGraphicFramePr>
          <p:cNvPr id="4" name="عنصر نائب للمحتوى 3">
            <a:extLst>
              <a:ext uri="{FF2B5EF4-FFF2-40B4-BE49-F238E27FC236}">
                <a16:creationId xmlns:a16="http://schemas.microsoft.com/office/drawing/2014/main" id="{AD057AEF-55CB-4798-B067-58641736C888}"/>
              </a:ext>
            </a:extLst>
          </p:cNvPr>
          <p:cNvGraphicFramePr>
            <a:graphicFrameLocks noGrp="1"/>
          </p:cNvGraphicFramePr>
          <p:nvPr>
            <p:ph idx="1"/>
            <p:extLst>
              <p:ext uri="{D42A27DB-BD31-4B8C-83A1-F6EECF244321}">
                <p14:modId xmlns:p14="http://schemas.microsoft.com/office/powerpoint/2010/main" val="545084583"/>
              </p:ext>
            </p:extLst>
          </p:nvPr>
        </p:nvGraphicFramePr>
        <p:xfrm>
          <a:off x="2773680" y="2302795"/>
          <a:ext cx="6629400" cy="3210688"/>
        </p:xfrm>
        <a:graphic>
          <a:graphicData uri="http://schemas.openxmlformats.org/drawingml/2006/table">
            <a:tbl>
              <a:tblPr firstRow="1" firstCol="1" bandRow="1">
                <a:tableStyleId>{5C22544A-7EE6-4342-B048-85BDC9FD1C3A}</a:tableStyleId>
              </a:tblPr>
              <a:tblGrid>
                <a:gridCol w="2087880">
                  <a:extLst>
                    <a:ext uri="{9D8B030D-6E8A-4147-A177-3AD203B41FA5}">
                      <a16:colId xmlns:a16="http://schemas.microsoft.com/office/drawing/2014/main" val="2557430728"/>
                    </a:ext>
                  </a:extLst>
                </a:gridCol>
                <a:gridCol w="4541520">
                  <a:extLst>
                    <a:ext uri="{9D8B030D-6E8A-4147-A177-3AD203B41FA5}">
                      <a16:colId xmlns:a16="http://schemas.microsoft.com/office/drawing/2014/main" val="3866130000"/>
                    </a:ext>
                  </a:extLst>
                </a:gridCol>
              </a:tblGrid>
              <a:tr h="494665">
                <a:tc>
                  <a:txBody>
                    <a:bodyPr/>
                    <a:lstStyle/>
                    <a:p>
                      <a:pPr marL="0" marR="0" algn="just" rtl="0">
                        <a:lnSpc>
                          <a:spcPct val="107000"/>
                        </a:lnSpc>
                        <a:spcBef>
                          <a:spcPts val="0"/>
                        </a:spcBef>
                        <a:spcAft>
                          <a:spcPts val="0"/>
                        </a:spcAft>
                      </a:pPr>
                      <a:r>
                        <a:rPr lang="en-US" sz="1400">
                          <a:effectLst/>
                        </a:rPr>
                        <a:t>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07000"/>
                        </a:lnSpc>
                        <a:spcBef>
                          <a:spcPts val="0"/>
                        </a:spcBef>
                        <a:spcAft>
                          <a:spcPts val="0"/>
                        </a:spcAft>
                      </a:pPr>
                      <a:r>
                        <a:rPr lang="en-US" sz="1400">
                          <a:effectLst/>
                        </a:rPr>
                        <a:t>role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7275144"/>
                  </a:ext>
                </a:extLst>
              </a:tr>
              <a:tr h="494665">
                <a:tc>
                  <a:txBody>
                    <a:bodyPr/>
                    <a:lstStyle/>
                    <a:p>
                      <a:pPr marL="0" marR="0" algn="just" rtl="0">
                        <a:lnSpc>
                          <a:spcPct val="107000"/>
                        </a:lnSpc>
                        <a:spcBef>
                          <a:spcPts val="0"/>
                        </a:spcBef>
                        <a:spcAft>
                          <a:spcPts val="0"/>
                        </a:spcAft>
                      </a:pPr>
                      <a:r>
                        <a:rPr lang="en-US" sz="1400" dirty="0">
                          <a:effectLst/>
                        </a:rPr>
                        <a:t>Viewer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Browse videos</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Search for videos </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Watch videos</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Like/dislike video</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Comment on video</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Subscribe to channel</a:t>
                      </a:r>
                      <a:endParaRPr lang="en-US" sz="1100" dirty="0">
                        <a:effectLst/>
                      </a:endParaRPr>
                    </a:p>
                    <a:p>
                      <a:pPr marL="457200" marR="0" algn="just" rtl="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3610011"/>
                  </a:ext>
                </a:extLst>
              </a:tr>
              <a:tr h="494665">
                <a:tc>
                  <a:txBody>
                    <a:bodyPr/>
                    <a:lstStyle/>
                    <a:p>
                      <a:pPr marL="0" marR="0" algn="just" rtl="0">
                        <a:lnSpc>
                          <a:spcPct val="107000"/>
                        </a:lnSpc>
                        <a:spcBef>
                          <a:spcPts val="0"/>
                        </a:spcBef>
                        <a:spcAft>
                          <a:spcPts val="0"/>
                        </a:spcAft>
                      </a:pPr>
                      <a:r>
                        <a:rPr lang="en-US" sz="1400">
                          <a:effectLst/>
                        </a:rPr>
                        <a:t>Video creator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(all previous roles of viewer)</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Upload videos</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view video analytics (e.g., views, likes</a:t>
                      </a:r>
                      <a:endParaRPr lang="en-US" sz="1100" dirty="0">
                        <a:effectLst/>
                      </a:endParaRPr>
                    </a:p>
                    <a:p>
                      <a:pPr marL="342900" marR="0" lvl="0" indent="-342900" algn="just" rtl="0">
                        <a:lnSpc>
                          <a:spcPct val="107000"/>
                        </a:lnSpc>
                        <a:spcBef>
                          <a:spcPts val="0"/>
                        </a:spcBef>
                        <a:spcAft>
                          <a:spcPts val="0"/>
                        </a:spcAft>
                        <a:buFont typeface="Times New Roman" panose="02020603050405020304" pitchFamily="18" charset="0"/>
                        <a:buChar char="-"/>
                      </a:pPr>
                      <a:r>
                        <a:rPr lang="en-US" sz="1400" dirty="0">
                          <a:effectLst/>
                        </a:rPr>
                        <a:t>manage uploaded videos</a:t>
                      </a:r>
                      <a:endParaRPr lang="en-US" sz="1100" dirty="0">
                        <a:effectLst/>
                      </a:endParaRPr>
                    </a:p>
                    <a:p>
                      <a:pPr marL="457200" marR="0" algn="just" rtl="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5616435"/>
                  </a:ext>
                </a:extLst>
              </a:tr>
            </a:tbl>
          </a:graphicData>
        </a:graphic>
      </p:graphicFrame>
    </p:spTree>
    <p:extLst>
      <p:ext uri="{BB962C8B-B14F-4D97-AF65-F5344CB8AC3E}">
        <p14:creationId xmlns:p14="http://schemas.microsoft.com/office/powerpoint/2010/main" val="253467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normAutofit/>
          </a:bodyPr>
          <a:lstStyle/>
          <a:p>
            <a:r>
              <a:rPr lang="en-US" sz="3200" b="1" dirty="0" err="1"/>
              <a:t>Usecase</a:t>
            </a:r>
            <a:r>
              <a:rPr lang="en-US" sz="3200" b="1" dirty="0"/>
              <a:t> modelling – </a:t>
            </a:r>
            <a:r>
              <a:rPr lang="en-US" sz="2800" b="1" dirty="0" err="1"/>
              <a:t>usecase</a:t>
            </a:r>
            <a:r>
              <a:rPr lang="en-US" sz="2800" b="1" dirty="0"/>
              <a:t> diagram1</a:t>
            </a:r>
            <a:endParaRPr lang="ar-SY" sz="3200"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a:xfrm>
            <a:off x="2491338" y="2240280"/>
            <a:ext cx="2825833" cy="1493520"/>
          </a:xfrm>
        </p:spPr>
        <p:txBody>
          <a:bodyPr/>
          <a:lstStyle/>
          <a:p>
            <a:pPr algn="l" rtl="0"/>
            <a:r>
              <a:rPr lang="en-US" dirty="0" err="1"/>
              <a:t>Usecase</a:t>
            </a:r>
            <a:r>
              <a:rPr lang="en-US" dirty="0"/>
              <a:t> diagram that represent viewer interact with the application</a:t>
            </a:r>
            <a:endParaRPr lang="ar-SY" dirty="0"/>
          </a:p>
        </p:txBody>
      </p:sp>
      <p:pic>
        <p:nvPicPr>
          <p:cNvPr id="4" name="صورة 3">
            <a:extLst>
              <a:ext uri="{FF2B5EF4-FFF2-40B4-BE49-F238E27FC236}">
                <a16:creationId xmlns:a16="http://schemas.microsoft.com/office/drawing/2014/main" id="{FB99AC02-2BCA-429B-99A0-601050E4146F}"/>
              </a:ext>
            </a:extLst>
          </p:cNvPr>
          <p:cNvPicPr/>
          <p:nvPr/>
        </p:nvPicPr>
        <p:blipFill>
          <a:blip r:embed="rId2">
            <a:extLst>
              <a:ext uri="{28A0092B-C50C-407E-A947-70E740481C1C}">
                <a14:useLocalDpi xmlns:a14="http://schemas.microsoft.com/office/drawing/2010/main" val="0"/>
              </a:ext>
            </a:extLst>
          </a:blip>
          <a:stretch>
            <a:fillRect/>
          </a:stretch>
        </p:blipFill>
        <p:spPr>
          <a:xfrm>
            <a:off x="6584282" y="1610627"/>
            <a:ext cx="4320540" cy="4815840"/>
          </a:xfrm>
          <a:prstGeom prst="rect">
            <a:avLst/>
          </a:prstGeom>
        </p:spPr>
      </p:pic>
    </p:spTree>
    <p:extLst>
      <p:ext uri="{BB962C8B-B14F-4D97-AF65-F5344CB8AC3E}">
        <p14:creationId xmlns:p14="http://schemas.microsoft.com/office/powerpoint/2010/main" val="232229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dirty="0" err="1"/>
              <a:t>Usecase</a:t>
            </a:r>
            <a:r>
              <a:rPr lang="en-US" dirty="0"/>
              <a:t> modelling – </a:t>
            </a:r>
            <a:r>
              <a:rPr lang="en-US" sz="3200" dirty="0" err="1"/>
              <a:t>usecase</a:t>
            </a:r>
            <a:r>
              <a:rPr lang="en-US" sz="3200" dirty="0"/>
              <a:t> diagram2</a:t>
            </a:r>
            <a:endParaRPr lang="ar-SY"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a:xfrm>
            <a:off x="2514601" y="2133600"/>
            <a:ext cx="2956560" cy="1767840"/>
          </a:xfrm>
        </p:spPr>
        <p:txBody>
          <a:bodyPr/>
          <a:lstStyle/>
          <a:p>
            <a:pPr algn="l" rtl="0"/>
            <a:r>
              <a:rPr lang="en-US" dirty="0" err="1"/>
              <a:t>Usecase</a:t>
            </a:r>
            <a:r>
              <a:rPr lang="en-US" dirty="0"/>
              <a:t> diagram that represent viewer interact with the application</a:t>
            </a:r>
            <a:endParaRPr lang="ar-SY" dirty="0"/>
          </a:p>
          <a:p>
            <a:pPr algn="l" rtl="0"/>
            <a:endParaRPr lang="ar-SY" dirty="0"/>
          </a:p>
        </p:txBody>
      </p:sp>
      <p:pic>
        <p:nvPicPr>
          <p:cNvPr id="5" name="صورة 4">
            <a:extLst>
              <a:ext uri="{FF2B5EF4-FFF2-40B4-BE49-F238E27FC236}">
                <a16:creationId xmlns:a16="http://schemas.microsoft.com/office/drawing/2014/main" id="{55CCF613-CF1B-4496-8093-96EC1A7843FB}"/>
              </a:ext>
            </a:extLst>
          </p:cNvPr>
          <p:cNvPicPr/>
          <p:nvPr/>
        </p:nvPicPr>
        <p:blipFill>
          <a:blip r:embed="rId2"/>
          <a:stretch>
            <a:fillRect/>
          </a:stretch>
        </p:blipFill>
        <p:spPr>
          <a:xfrm>
            <a:off x="6288305" y="1584960"/>
            <a:ext cx="4960620" cy="4782953"/>
          </a:xfrm>
          <a:prstGeom prst="rect">
            <a:avLst/>
          </a:prstGeom>
        </p:spPr>
      </p:pic>
    </p:spTree>
    <p:extLst>
      <p:ext uri="{BB962C8B-B14F-4D97-AF65-F5344CB8AC3E}">
        <p14:creationId xmlns:p14="http://schemas.microsoft.com/office/powerpoint/2010/main" val="342254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Create account table</a:t>
            </a:r>
            <a:endParaRPr lang="ar-SY" b="1" dirty="0"/>
          </a:p>
        </p:txBody>
      </p:sp>
      <p:graphicFrame>
        <p:nvGraphicFramePr>
          <p:cNvPr id="4" name="عنصر نائب للمحتوى 3">
            <a:extLst>
              <a:ext uri="{FF2B5EF4-FFF2-40B4-BE49-F238E27FC236}">
                <a16:creationId xmlns:a16="http://schemas.microsoft.com/office/drawing/2014/main" id="{52F3EC3C-59D6-44E4-BDA5-E89CD212862F}"/>
              </a:ext>
            </a:extLst>
          </p:cNvPr>
          <p:cNvGraphicFramePr>
            <a:graphicFrameLocks noGrp="1"/>
          </p:cNvGraphicFramePr>
          <p:nvPr>
            <p:ph idx="1"/>
            <p:extLst>
              <p:ext uri="{D42A27DB-BD31-4B8C-83A1-F6EECF244321}">
                <p14:modId xmlns:p14="http://schemas.microsoft.com/office/powerpoint/2010/main" val="2179562681"/>
              </p:ext>
            </p:extLst>
          </p:nvPr>
        </p:nvGraphicFramePr>
        <p:xfrm>
          <a:off x="2956560" y="2133600"/>
          <a:ext cx="7543800" cy="3957274"/>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1134712000"/>
                    </a:ext>
                  </a:extLst>
                </a:gridCol>
                <a:gridCol w="6096000">
                  <a:extLst>
                    <a:ext uri="{9D8B030D-6E8A-4147-A177-3AD203B41FA5}">
                      <a16:colId xmlns:a16="http://schemas.microsoft.com/office/drawing/2014/main" val="3691145435"/>
                    </a:ext>
                  </a:extLst>
                </a:gridCol>
              </a:tblGrid>
              <a:tr h="474196">
                <a:tc>
                  <a:txBody>
                    <a:bodyPr/>
                    <a:lstStyle/>
                    <a:p>
                      <a:pPr marL="0" marR="0" algn="l" rtl="0">
                        <a:lnSpc>
                          <a:spcPct val="107000"/>
                        </a:lnSpc>
                        <a:spcBef>
                          <a:spcPts val="0"/>
                        </a:spcBef>
                        <a:spcAft>
                          <a:spcPts val="0"/>
                        </a:spcAft>
                      </a:pPr>
                      <a:r>
                        <a:rPr lang="en-US" sz="1400">
                          <a:effectLst/>
                        </a:rPr>
                        <a:t>Actors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tc>
                  <a:txBody>
                    <a:bodyPr/>
                    <a:lstStyle/>
                    <a:p>
                      <a:pPr marL="0" marR="0" algn="l" rtl="0">
                        <a:lnSpc>
                          <a:spcPct val="107000"/>
                        </a:lnSpc>
                        <a:spcBef>
                          <a:spcPts val="0"/>
                        </a:spcBef>
                        <a:spcAft>
                          <a:spcPts val="0"/>
                        </a:spcAft>
                      </a:pPr>
                      <a:r>
                        <a:rPr lang="en-US" sz="1400">
                          <a:effectLst/>
                        </a:rPr>
                        <a:t>Viewer, video creator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extLst>
                  <a:ext uri="{0D108BD9-81ED-4DB2-BD59-A6C34878D82A}">
                    <a16:rowId xmlns:a16="http://schemas.microsoft.com/office/drawing/2014/main" val="4022303213"/>
                  </a:ext>
                </a:extLst>
              </a:tr>
              <a:tr h="1407270">
                <a:tc>
                  <a:txBody>
                    <a:bodyPr/>
                    <a:lstStyle/>
                    <a:p>
                      <a:pPr marL="0" marR="0" algn="l" rtl="0">
                        <a:lnSpc>
                          <a:spcPct val="107000"/>
                        </a:lnSpc>
                        <a:spcBef>
                          <a:spcPts val="0"/>
                        </a:spcBef>
                        <a:spcAft>
                          <a:spcPts val="0"/>
                        </a:spcAft>
                      </a:pPr>
                      <a:r>
                        <a:rPr lang="en-US" sz="1400">
                          <a:effectLst/>
                        </a:rPr>
                        <a:t>Description</a:t>
                      </a:r>
                    </a:p>
                    <a:p>
                      <a:pPr marL="0" marR="0" algn="l" rtl="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tc>
                  <a:txBody>
                    <a:bodyPr/>
                    <a:lstStyle/>
                    <a:p>
                      <a:pPr marL="0" marR="0" algn="l" rtl="0">
                        <a:lnSpc>
                          <a:spcPct val="107000"/>
                        </a:lnSpc>
                        <a:spcBef>
                          <a:spcPts val="0"/>
                        </a:spcBef>
                        <a:spcAft>
                          <a:spcPts val="0"/>
                        </a:spcAft>
                      </a:pPr>
                      <a:r>
                        <a:rPr lang="en-US" sz="1400" dirty="0">
                          <a:effectLst/>
                        </a:rPr>
                        <a:t>When the user requests creating account:</a:t>
                      </a:r>
                    </a:p>
                    <a:p>
                      <a:pPr marL="342900" marR="0" lvl="0" indent="-342900" algn="l" rtl="0">
                        <a:lnSpc>
                          <a:spcPct val="107000"/>
                        </a:lnSpc>
                        <a:spcBef>
                          <a:spcPts val="0"/>
                        </a:spcBef>
                        <a:spcAft>
                          <a:spcPts val="0"/>
                        </a:spcAft>
                        <a:buFont typeface="Symbol" panose="05050102010706020507" pitchFamily="18" charset="2"/>
                        <a:buChar char=""/>
                      </a:pPr>
                      <a:r>
                        <a:rPr lang="en-US" sz="1400" dirty="0">
                          <a:effectLst/>
                        </a:rPr>
                        <a:t>System view the required information (name, google account, birthday, gender, password)</a:t>
                      </a:r>
                    </a:p>
                    <a:p>
                      <a:pPr marL="342900" marR="0" lvl="0" indent="-342900" algn="l" rtl="0">
                        <a:lnSpc>
                          <a:spcPct val="107000"/>
                        </a:lnSpc>
                        <a:spcBef>
                          <a:spcPts val="0"/>
                        </a:spcBef>
                        <a:spcAft>
                          <a:spcPts val="0"/>
                        </a:spcAft>
                        <a:buFont typeface="Symbol" panose="05050102010706020507" pitchFamily="18" charset="2"/>
                        <a:buChar char=""/>
                      </a:pPr>
                      <a:r>
                        <a:rPr lang="en-US" sz="1400" dirty="0">
                          <a:effectLst/>
                        </a:rPr>
                        <a:t>If the user need a google account to create an account </a:t>
                      </a:r>
                    </a:p>
                    <a:p>
                      <a:pPr marL="342900" marR="0" lvl="0" indent="-342900" algn="l" rtl="0">
                        <a:lnSpc>
                          <a:spcPct val="107000"/>
                        </a:lnSpc>
                        <a:spcBef>
                          <a:spcPts val="0"/>
                        </a:spcBef>
                        <a:spcAft>
                          <a:spcPts val="0"/>
                        </a:spcAft>
                        <a:buFont typeface="Symbol" panose="05050102010706020507" pitchFamily="18" charset="2"/>
                        <a:buChar char=""/>
                      </a:pPr>
                      <a:r>
                        <a:rPr lang="en-US" sz="1400" dirty="0">
                          <a:effectLst/>
                        </a:rPr>
                        <a:t>System adds the new account to the database and allocate updatable personalization content to him.</a:t>
                      </a:r>
                    </a:p>
                    <a:p>
                      <a:pPr marL="0" marR="0" algn="l" rtl="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extLst>
                  <a:ext uri="{0D108BD9-81ED-4DB2-BD59-A6C34878D82A}">
                    <a16:rowId xmlns:a16="http://schemas.microsoft.com/office/drawing/2014/main" val="2927212333"/>
                  </a:ext>
                </a:extLst>
              </a:tr>
              <a:tr h="474196">
                <a:tc>
                  <a:txBody>
                    <a:bodyPr/>
                    <a:lstStyle/>
                    <a:p>
                      <a:pPr marL="0" marR="0" algn="l" rtl="0">
                        <a:lnSpc>
                          <a:spcPct val="107000"/>
                        </a:lnSpc>
                        <a:spcBef>
                          <a:spcPts val="0"/>
                        </a:spcBef>
                        <a:spcAft>
                          <a:spcPts val="0"/>
                        </a:spcAft>
                      </a:pPr>
                      <a:r>
                        <a:rPr lang="en-US" sz="1400">
                          <a:effectLst/>
                        </a:rPr>
                        <a:t>Data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tc>
                  <a:txBody>
                    <a:bodyPr/>
                    <a:lstStyle/>
                    <a:p>
                      <a:pPr marL="0" marR="0" algn="l" rtl="0">
                        <a:lnSpc>
                          <a:spcPct val="107000"/>
                        </a:lnSpc>
                        <a:spcBef>
                          <a:spcPts val="0"/>
                        </a:spcBef>
                        <a:spcAft>
                          <a:spcPts val="0"/>
                        </a:spcAft>
                      </a:pPr>
                      <a:r>
                        <a:rPr lang="en-US" sz="1400" dirty="0">
                          <a:effectLst/>
                        </a:rPr>
                        <a:t>Name, email, password, gender, birthday, profile picture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extLst>
                  <a:ext uri="{0D108BD9-81ED-4DB2-BD59-A6C34878D82A}">
                    <a16:rowId xmlns:a16="http://schemas.microsoft.com/office/drawing/2014/main" val="1067150820"/>
                  </a:ext>
                </a:extLst>
              </a:tr>
              <a:tr h="496723">
                <a:tc>
                  <a:txBody>
                    <a:bodyPr/>
                    <a:lstStyle/>
                    <a:p>
                      <a:pPr marL="0" marR="0" algn="l" rtl="0">
                        <a:lnSpc>
                          <a:spcPct val="107000"/>
                        </a:lnSpc>
                        <a:spcBef>
                          <a:spcPts val="0"/>
                        </a:spcBef>
                        <a:spcAft>
                          <a:spcPts val="0"/>
                        </a:spcAft>
                      </a:pPr>
                      <a:r>
                        <a:rPr lang="en-US" sz="1400">
                          <a:effectLst/>
                        </a:rPr>
                        <a:t>Stimulus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tc>
                  <a:txBody>
                    <a:bodyPr/>
                    <a:lstStyle/>
                    <a:p>
                      <a:pPr marL="0" marR="0" algn="l" rtl="0">
                        <a:lnSpc>
                          <a:spcPct val="107000"/>
                        </a:lnSpc>
                        <a:spcBef>
                          <a:spcPts val="0"/>
                        </a:spcBef>
                        <a:spcAft>
                          <a:spcPts val="0"/>
                        </a:spcAft>
                      </a:pPr>
                      <a:r>
                        <a:rPr lang="en-US" sz="1400">
                          <a:effectLst/>
                        </a:rPr>
                        <a:t>Viewer wants to create an account to login to the application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extLst>
                  <a:ext uri="{0D108BD9-81ED-4DB2-BD59-A6C34878D82A}">
                    <a16:rowId xmlns:a16="http://schemas.microsoft.com/office/drawing/2014/main" val="3845946856"/>
                  </a:ext>
                </a:extLst>
              </a:tr>
              <a:tr h="474196">
                <a:tc>
                  <a:txBody>
                    <a:bodyPr/>
                    <a:lstStyle/>
                    <a:p>
                      <a:pPr marL="0" marR="0" algn="l" rtl="0">
                        <a:lnSpc>
                          <a:spcPct val="107000"/>
                        </a:lnSpc>
                        <a:spcBef>
                          <a:spcPts val="0"/>
                        </a:spcBef>
                        <a:spcAft>
                          <a:spcPts val="0"/>
                        </a:spcAft>
                      </a:pPr>
                      <a:r>
                        <a:rPr lang="en-US" sz="1400">
                          <a:effectLst/>
                        </a:rPr>
                        <a:t>Response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tc>
                  <a:txBody>
                    <a:bodyPr/>
                    <a:lstStyle/>
                    <a:p>
                      <a:pPr marL="0" marR="0" algn="l" rtl="0">
                        <a:lnSpc>
                          <a:spcPct val="107000"/>
                        </a:lnSpc>
                        <a:spcBef>
                          <a:spcPts val="0"/>
                        </a:spcBef>
                        <a:spcAft>
                          <a:spcPts val="0"/>
                        </a:spcAft>
                      </a:pPr>
                      <a:r>
                        <a:rPr lang="en-US" sz="1400">
                          <a:effectLst/>
                        </a:rPr>
                        <a:t>Create viewer account with information(Name, email, password, gender, birthday, profile picture)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extLst>
                  <a:ext uri="{0D108BD9-81ED-4DB2-BD59-A6C34878D82A}">
                    <a16:rowId xmlns:a16="http://schemas.microsoft.com/office/drawing/2014/main" val="1208220698"/>
                  </a:ext>
                </a:extLst>
              </a:tr>
              <a:tr h="451669">
                <a:tc>
                  <a:txBody>
                    <a:bodyPr/>
                    <a:lstStyle/>
                    <a:p>
                      <a:pPr marL="0" marR="0" algn="l" rtl="0">
                        <a:lnSpc>
                          <a:spcPct val="107000"/>
                        </a:lnSpc>
                        <a:spcBef>
                          <a:spcPts val="0"/>
                        </a:spcBef>
                        <a:spcAft>
                          <a:spcPts val="0"/>
                        </a:spcAft>
                      </a:pPr>
                      <a:r>
                        <a:rPr lang="en-US" sz="1400">
                          <a:effectLst/>
                        </a:rPr>
                        <a:t>Comment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tc>
                  <a:txBody>
                    <a:bodyPr/>
                    <a:lstStyle/>
                    <a:p>
                      <a:pPr marL="0" marR="0" algn="l" rtl="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0823" marR="60823" marT="0" marB="0"/>
                </a:tc>
                <a:extLst>
                  <a:ext uri="{0D108BD9-81ED-4DB2-BD59-A6C34878D82A}">
                    <a16:rowId xmlns:a16="http://schemas.microsoft.com/office/drawing/2014/main" val="673675808"/>
                  </a:ext>
                </a:extLst>
              </a:tr>
            </a:tbl>
          </a:graphicData>
        </a:graphic>
      </p:graphicFrame>
    </p:spTree>
    <p:extLst>
      <p:ext uri="{BB962C8B-B14F-4D97-AF65-F5344CB8AC3E}">
        <p14:creationId xmlns:p14="http://schemas.microsoft.com/office/powerpoint/2010/main" val="411274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Sharing a video table</a:t>
            </a:r>
            <a:endParaRPr lang="ar-SY" dirty="0"/>
          </a:p>
        </p:txBody>
      </p:sp>
      <p:graphicFrame>
        <p:nvGraphicFramePr>
          <p:cNvPr id="5" name="جدول 4">
            <a:extLst>
              <a:ext uri="{FF2B5EF4-FFF2-40B4-BE49-F238E27FC236}">
                <a16:creationId xmlns:a16="http://schemas.microsoft.com/office/drawing/2014/main" id="{ACC4B215-A3DD-466C-B952-9803EE69263B}"/>
              </a:ext>
            </a:extLst>
          </p:cNvPr>
          <p:cNvGraphicFramePr>
            <a:graphicFrameLocks noGrp="1"/>
          </p:cNvGraphicFramePr>
          <p:nvPr>
            <p:extLst>
              <p:ext uri="{D42A27DB-BD31-4B8C-83A1-F6EECF244321}">
                <p14:modId xmlns:p14="http://schemas.microsoft.com/office/powerpoint/2010/main" val="517261340"/>
              </p:ext>
            </p:extLst>
          </p:nvPr>
        </p:nvGraphicFramePr>
        <p:xfrm>
          <a:off x="2636520" y="1936480"/>
          <a:ext cx="8275320" cy="4349121"/>
        </p:xfrm>
        <a:graphic>
          <a:graphicData uri="http://schemas.openxmlformats.org/drawingml/2006/table">
            <a:tbl>
              <a:tblPr firstRow="1" firstCol="1" bandRow="1">
                <a:tableStyleId>{5C22544A-7EE6-4342-B048-85BDC9FD1C3A}</a:tableStyleId>
              </a:tblPr>
              <a:tblGrid>
                <a:gridCol w="1584335">
                  <a:extLst>
                    <a:ext uri="{9D8B030D-6E8A-4147-A177-3AD203B41FA5}">
                      <a16:colId xmlns:a16="http://schemas.microsoft.com/office/drawing/2014/main" val="1786791458"/>
                    </a:ext>
                  </a:extLst>
                </a:gridCol>
                <a:gridCol w="6690985">
                  <a:extLst>
                    <a:ext uri="{9D8B030D-6E8A-4147-A177-3AD203B41FA5}">
                      <a16:colId xmlns:a16="http://schemas.microsoft.com/office/drawing/2014/main" val="2665452521"/>
                    </a:ext>
                  </a:extLst>
                </a:gridCol>
              </a:tblGrid>
              <a:tr h="413182">
                <a:tc>
                  <a:txBody>
                    <a:bodyPr/>
                    <a:lstStyle/>
                    <a:p>
                      <a:pPr marL="0" marR="0" algn="just" rtl="0">
                        <a:lnSpc>
                          <a:spcPct val="107000"/>
                        </a:lnSpc>
                        <a:spcBef>
                          <a:spcPts val="0"/>
                        </a:spcBef>
                        <a:spcAft>
                          <a:spcPts val="0"/>
                        </a:spcAft>
                      </a:pPr>
                      <a:r>
                        <a:rPr lang="en-US" sz="1400">
                          <a:effectLst/>
                        </a:rPr>
                        <a:t>Actors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tc>
                  <a:txBody>
                    <a:bodyPr/>
                    <a:lstStyle/>
                    <a:p>
                      <a:pPr marL="0" marR="0" algn="just" rtl="0">
                        <a:lnSpc>
                          <a:spcPct val="107000"/>
                        </a:lnSpc>
                        <a:spcBef>
                          <a:spcPts val="0"/>
                        </a:spcBef>
                        <a:spcAft>
                          <a:spcPts val="0"/>
                        </a:spcAft>
                      </a:pPr>
                      <a:r>
                        <a:rPr lang="en-US" sz="1400">
                          <a:effectLst/>
                        </a:rPr>
                        <a:t>Video creator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extLst>
                  <a:ext uri="{0D108BD9-81ED-4DB2-BD59-A6C34878D82A}">
                    <a16:rowId xmlns:a16="http://schemas.microsoft.com/office/drawing/2014/main" val="4181993085"/>
                  </a:ext>
                </a:extLst>
              </a:tr>
              <a:tr h="2047889">
                <a:tc>
                  <a:txBody>
                    <a:bodyPr/>
                    <a:lstStyle/>
                    <a:p>
                      <a:pPr marL="0" marR="0" algn="just" rtl="0">
                        <a:lnSpc>
                          <a:spcPct val="107000"/>
                        </a:lnSpc>
                        <a:spcBef>
                          <a:spcPts val="0"/>
                        </a:spcBef>
                        <a:spcAft>
                          <a:spcPts val="0"/>
                        </a:spcAft>
                      </a:pPr>
                      <a:r>
                        <a:rPr lang="en-US" sz="1400">
                          <a:effectLst/>
                        </a:rPr>
                        <a:t>Description</a:t>
                      </a:r>
                    </a:p>
                    <a:p>
                      <a:pPr marL="0" marR="0" algn="just" rtl="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tc>
                  <a:txBody>
                    <a:bodyPr/>
                    <a:lstStyle/>
                    <a:p>
                      <a:pPr marL="0" marR="0" algn="just" rtl="0">
                        <a:lnSpc>
                          <a:spcPct val="107000"/>
                        </a:lnSpc>
                        <a:spcBef>
                          <a:spcPts val="0"/>
                        </a:spcBef>
                        <a:spcAft>
                          <a:spcPts val="0"/>
                        </a:spcAft>
                      </a:pPr>
                      <a:r>
                        <a:rPr lang="en-US" sz="1400" dirty="0">
                          <a:effectLst/>
                        </a:rPr>
                        <a:t>User can share a video to his channel through the following steps: </a:t>
                      </a:r>
                    </a:p>
                    <a:p>
                      <a:pPr marL="342900" marR="0" lvl="0" indent="-342900" algn="just" rtl="0">
                        <a:lnSpc>
                          <a:spcPct val="107000"/>
                        </a:lnSpc>
                        <a:spcBef>
                          <a:spcPts val="0"/>
                        </a:spcBef>
                        <a:spcAft>
                          <a:spcPts val="0"/>
                        </a:spcAft>
                        <a:buFont typeface="Symbol" panose="05050102010706020507" pitchFamily="18" charset="2"/>
                        <a:buChar char=""/>
                      </a:pPr>
                      <a:r>
                        <a:rPr lang="en-US" sz="1400" dirty="0">
                          <a:effectLst/>
                        </a:rPr>
                        <a:t>User uploads video from his gallery or camera recording directly for live appearing.</a:t>
                      </a:r>
                    </a:p>
                    <a:p>
                      <a:pPr marL="342900" marR="0" lvl="0" indent="-342900" algn="just" rtl="0">
                        <a:lnSpc>
                          <a:spcPct val="107000"/>
                        </a:lnSpc>
                        <a:spcBef>
                          <a:spcPts val="0"/>
                        </a:spcBef>
                        <a:spcAft>
                          <a:spcPts val="0"/>
                        </a:spcAft>
                        <a:buFont typeface="Symbol" panose="05050102010706020507" pitchFamily="18" charset="2"/>
                        <a:buChar char=""/>
                      </a:pPr>
                      <a:r>
                        <a:rPr lang="en-US" sz="1400" dirty="0">
                          <a:effectLst/>
                        </a:rPr>
                        <a:t>Then he adds a title and description for the video.</a:t>
                      </a:r>
                    </a:p>
                    <a:p>
                      <a:pPr marL="342900" marR="0" lvl="0" indent="-342900" algn="just" rtl="0">
                        <a:lnSpc>
                          <a:spcPct val="107000"/>
                        </a:lnSpc>
                        <a:spcBef>
                          <a:spcPts val="0"/>
                        </a:spcBef>
                        <a:spcAft>
                          <a:spcPts val="0"/>
                        </a:spcAft>
                        <a:buFont typeface="Symbol" panose="05050102010706020507" pitchFamily="18" charset="2"/>
                        <a:buChar char=""/>
                      </a:pPr>
                      <a:r>
                        <a:rPr lang="en-US" sz="1400" dirty="0">
                          <a:effectLst/>
                        </a:rPr>
                        <a:t> User selects a thumbnail for video or suggested options by the system</a:t>
                      </a:r>
                    </a:p>
                    <a:p>
                      <a:pPr marL="342900" marR="0" lvl="0" indent="-342900" algn="just" rtl="0">
                        <a:lnSpc>
                          <a:spcPct val="107000"/>
                        </a:lnSpc>
                        <a:spcBef>
                          <a:spcPts val="0"/>
                        </a:spcBef>
                        <a:spcAft>
                          <a:spcPts val="0"/>
                        </a:spcAft>
                        <a:buFont typeface="Symbol" panose="05050102010706020507" pitchFamily="18" charset="2"/>
                        <a:buChar char=""/>
                      </a:pPr>
                      <a:r>
                        <a:rPr lang="en-US" sz="1400" dirty="0">
                          <a:effectLst/>
                        </a:rPr>
                        <a:t>User chooses the privacy setting for the video (public, unlisted, private, downloadable or not)</a:t>
                      </a:r>
                    </a:p>
                    <a:p>
                      <a:pPr marL="342900" marR="0" lvl="0" indent="-342900" algn="just" rtl="0">
                        <a:lnSpc>
                          <a:spcPct val="107000"/>
                        </a:lnSpc>
                        <a:spcBef>
                          <a:spcPts val="0"/>
                        </a:spcBef>
                        <a:spcAft>
                          <a:spcPts val="0"/>
                        </a:spcAft>
                        <a:buFont typeface="Symbol" panose="05050102010706020507" pitchFamily="18" charset="2"/>
                        <a:buChar char=""/>
                      </a:pPr>
                      <a:r>
                        <a:rPr lang="en-US" sz="1400" dirty="0">
                          <a:effectLst/>
                        </a:rPr>
                        <a:t>User can add relevant tags or keywords to help viewers find the video and insure uploading operation</a:t>
                      </a:r>
                    </a:p>
                    <a:p>
                      <a:pPr marL="228600" marR="0" algn="just" rtl="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extLst>
                  <a:ext uri="{0D108BD9-81ED-4DB2-BD59-A6C34878D82A}">
                    <a16:rowId xmlns:a16="http://schemas.microsoft.com/office/drawing/2014/main" val="2599661222"/>
                  </a:ext>
                </a:extLst>
              </a:tr>
              <a:tr h="413182">
                <a:tc>
                  <a:txBody>
                    <a:bodyPr/>
                    <a:lstStyle/>
                    <a:p>
                      <a:pPr marL="0" marR="0" algn="just" rtl="0">
                        <a:lnSpc>
                          <a:spcPct val="107000"/>
                        </a:lnSpc>
                        <a:spcBef>
                          <a:spcPts val="0"/>
                        </a:spcBef>
                        <a:spcAft>
                          <a:spcPts val="0"/>
                        </a:spcAft>
                      </a:pPr>
                      <a:r>
                        <a:rPr lang="en-US" sz="1400">
                          <a:effectLst/>
                        </a:rPr>
                        <a:t>Data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tc>
                  <a:txBody>
                    <a:bodyPr/>
                    <a:lstStyle/>
                    <a:p>
                      <a:pPr marL="0" marR="0" algn="just" rtl="0">
                        <a:lnSpc>
                          <a:spcPct val="107000"/>
                        </a:lnSpc>
                        <a:spcBef>
                          <a:spcPts val="0"/>
                        </a:spcBef>
                        <a:spcAft>
                          <a:spcPts val="0"/>
                        </a:spcAft>
                      </a:pPr>
                      <a:r>
                        <a:rPr lang="en-US" sz="1400" dirty="0">
                          <a:effectLst/>
                        </a:rPr>
                        <a:t>Video, title, privacy setting(public, unlisted, private, downloadable or not)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extLst>
                  <a:ext uri="{0D108BD9-81ED-4DB2-BD59-A6C34878D82A}">
                    <a16:rowId xmlns:a16="http://schemas.microsoft.com/office/drawing/2014/main" val="2595359455"/>
                  </a:ext>
                </a:extLst>
              </a:tr>
              <a:tr h="432811">
                <a:tc>
                  <a:txBody>
                    <a:bodyPr/>
                    <a:lstStyle/>
                    <a:p>
                      <a:pPr marL="0" marR="0" algn="just" rtl="0">
                        <a:lnSpc>
                          <a:spcPct val="107000"/>
                        </a:lnSpc>
                        <a:spcBef>
                          <a:spcPts val="0"/>
                        </a:spcBef>
                        <a:spcAft>
                          <a:spcPts val="0"/>
                        </a:spcAft>
                      </a:pPr>
                      <a:r>
                        <a:rPr lang="en-US" sz="1400">
                          <a:effectLst/>
                        </a:rPr>
                        <a:t>Stimulus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tc>
                  <a:txBody>
                    <a:bodyPr/>
                    <a:lstStyle/>
                    <a:p>
                      <a:pPr marL="0" marR="0" algn="just" rtl="0">
                        <a:lnSpc>
                          <a:spcPct val="107000"/>
                        </a:lnSpc>
                        <a:spcBef>
                          <a:spcPts val="0"/>
                        </a:spcBef>
                        <a:spcAft>
                          <a:spcPts val="0"/>
                        </a:spcAft>
                      </a:pPr>
                      <a:r>
                        <a:rPr lang="en-US" sz="1400">
                          <a:effectLst/>
                        </a:rPr>
                        <a:t>Video creator wans to share a video with people through his channel in the application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extLst>
                  <a:ext uri="{0D108BD9-81ED-4DB2-BD59-A6C34878D82A}">
                    <a16:rowId xmlns:a16="http://schemas.microsoft.com/office/drawing/2014/main" val="1797269594"/>
                  </a:ext>
                </a:extLst>
              </a:tr>
              <a:tr h="413182">
                <a:tc>
                  <a:txBody>
                    <a:bodyPr/>
                    <a:lstStyle/>
                    <a:p>
                      <a:pPr marL="0" marR="0" algn="just" rtl="0">
                        <a:lnSpc>
                          <a:spcPct val="107000"/>
                        </a:lnSpc>
                        <a:spcBef>
                          <a:spcPts val="0"/>
                        </a:spcBef>
                        <a:spcAft>
                          <a:spcPts val="0"/>
                        </a:spcAft>
                      </a:pPr>
                      <a:r>
                        <a:rPr lang="en-US" sz="1400">
                          <a:effectLst/>
                        </a:rPr>
                        <a:t>Response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tc>
                  <a:txBody>
                    <a:bodyPr/>
                    <a:lstStyle/>
                    <a:p>
                      <a:pPr marL="0" marR="0" algn="just" rtl="0">
                        <a:lnSpc>
                          <a:spcPct val="107000"/>
                        </a:lnSpc>
                        <a:spcBef>
                          <a:spcPts val="0"/>
                        </a:spcBef>
                        <a:spcAft>
                          <a:spcPts val="0"/>
                        </a:spcAft>
                      </a:pPr>
                      <a:r>
                        <a:rPr lang="en-US" sz="1400">
                          <a:effectLst/>
                        </a:rPr>
                        <a:t>Sharing the video in video creator’s channel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extLst>
                  <a:ext uri="{0D108BD9-81ED-4DB2-BD59-A6C34878D82A}">
                    <a16:rowId xmlns:a16="http://schemas.microsoft.com/office/drawing/2014/main" val="142258601"/>
                  </a:ext>
                </a:extLst>
              </a:tr>
              <a:tr h="393553">
                <a:tc>
                  <a:txBody>
                    <a:bodyPr/>
                    <a:lstStyle/>
                    <a:p>
                      <a:pPr marL="0" marR="0" algn="just" rtl="0">
                        <a:lnSpc>
                          <a:spcPct val="107000"/>
                        </a:lnSpc>
                        <a:spcBef>
                          <a:spcPts val="0"/>
                        </a:spcBef>
                        <a:spcAft>
                          <a:spcPts val="0"/>
                        </a:spcAft>
                      </a:pPr>
                      <a:r>
                        <a:rPr lang="en-US" sz="1400">
                          <a:effectLst/>
                        </a:rPr>
                        <a:t>Comment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tc>
                  <a:txBody>
                    <a:bodyPr/>
                    <a:lstStyle/>
                    <a:p>
                      <a:pPr marL="0" marR="0" algn="just" rtl="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360" marR="39360" marT="0" marB="0"/>
                </a:tc>
                <a:extLst>
                  <a:ext uri="{0D108BD9-81ED-4DB2-BD59-A6C34878D82A}">
                    <a16:rowId xmlns:a16="http://schemas.microsoft.com/office/drawing/2014/main" val="1968497593"/>
                  </a:ext>
                </a:extLst>
              </a:tr>
            </a:tbl>
          </a:graphicData>
        </a:graphic>
      </p:graphicFrame>
    </p:spTree>
    <p:extLst>
      <p:ext uri="{BB962C8B-B14F-4D97-AF65-F5344CB8AC3E}">
        <p14:creationId xmlns:p14="http://schemas.microsoft.com/office/powerpoint/2010/main" val="331540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normAutofit fontScale="90000"/>
          </a:bodyPr>
          <a:lstStyle/>
          <a:p>
            <a:r>
              <a:rPr lang="en-US" b="1" dirty="0"/>
              <a:t>Sequence diagram:</a:t>
            </a:r>
            <a:br>
              <a:rPr lang="ar-SY" b="1" dirty="0"/>
            </a:br>
            <a:r>
              <a:rPr lang="en-US" b="1" dirty="0"/>
              <a:t>(</a:t>
            </a:r>
            <a:r>
              <a:rPr lang="en-US" sz="2700" b="1" dirty="0"/>
              <a:t>Uploading and posting a video to video creator channel)</a:t>
            </a:r>
            <a:br>
              <a:rPr lang="en-US" dirty="0"/>
            </a:br>
            <a:endParaRPr lang="ar-SY" b="1" dirty="0"/>
          </a:p>
        </p:txBody>
      </p:sp>
      <p:pic>
        <p:nvPicPr>
          <p:cNvPr id="4" name="صورة 3">
            <a:extLst>
              <a:ext uri="{FF2B5EF4-FFF2-40B4-BE49-F238E27FC236}">
                <a16:creationId xmlns:a16="http://schemas.microsoft.com/office/drawing/2014/main" id="{C2530DD4-0451-49BC-AEC0-96CA9807CA0D}"/>
              </a:ext>
            </a:extLst>
          </p:cNvPr>
          <p:cNvPicPr/>
          <p:nvPr/>
        </p:nvPicPr>
        <p:blipFill>
          <a:blip r:embed="rId2"/>
          <a:stretch>
            <a:fillRect/>
          </a:stretch>
        </p:blipFill>
        <p:spPr>
          <a:xfrm>
            <a:off x="4251960" y="2148840"/>
            <a:ext cx="6708808" cy="3817971"/>
          </a:xfrm>
          <a:prstGeom prst="rect">
            <a:avLst/>
          </a:prstGeom>
        </p:spPr>
      </p:pic>
    </p:spTree>
    <p:extLst>
      <p:ext uri="{BB962C8B-B14F-4D97-AF65-F5344CB8AC3E}">
        <p14:creationId xmlns:p14="http://schemas.microsoft.com/office/powerpoint/2010/main" val="310486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Class diagram</a:t>
            </a:r>
            <a:endParaRPr lang="ar-SY" b="1" dirty="0"/>
          </a:p>
        </p:txBody>
      </p:sp>
      <p:pic>
        <p:nvPicPr>
          <p:cNvPr id="5" name="صورة 4">
            <a:extLst>
              <a:ext uri="{FF2B5EF4-FFF2-40B4-BE49-F238E27FC236}">
                <a16:creationId xmlns:a16="http://schemas.microsoft.com/office/drawing/2014/main" id="{5D4ECCD7-FC61-4B9F-B9F8-988D2CB99C95}"/>
              </a:ext>
            </a:extLst>
          </p:cNvPr>
          <p:cNvPicPr/>
          <p:nvPr/>
        </p:nvPicPr>
        <p:blipFill>
          <a:blip r:embed="rId2"/>
          <a:stretch>
            <a:fillRect/>
          </a:stretch>
        </p:blipFill>
        <p:spPr>
          <a:xfrm>
            <a:off x="1695049" y="1541647"/>
            <a:ext cx="5433060" cy="5090160"/>
          </a:xfrm>
          <a:prstGeom prst="rect">
            <a:avLst/>
          </a:prstGeom>
        </p:spPr>
      </p:pic>
      <p:pic>
        <p:nvPicPr>
          <p:cNvPr id="6" name="صورة 5">
            <a:extLst>
              <a:ext uri="{FF2B5EF4-FFF2-40B4-BE49-F238E27FC236}">
                <a16:creationId xmlns:a16="http://schemas.microsoft.com/office/drawing/2014/main" id="{FEEA9054-4271-4313-94BD-8BC18807AB55}"/>
              </a:ext>
            </a:extLst>
          </p:cNvPr>
          <p:cNvPicPr/>
          <p:nvPr/>
        </p:nvPicPr>
        <p:blipFill>
          <a:blip r:embed="rId3">
            <a:extLst>
              <a:ext uri="{28A0092B-C50C-407E-A947-70E740481C1C}">
                <a14:useLocalDpi xmlns:a14="http://schemas.microsoft.com/office/drawing/2010/main" val="0"/>
              </a:ext>
            </a:extLst>
          </a:blip>
          <a:stretch>
            <a:fillRect/>
          </a:stretch>
        </p:blipFill>
        <p:spPr>
          <a:xfrm>
            <a:off x="7234988" y="2286000"/>
            <a:ext cx="4347411" cy="2895600"/>
          </a:xfrm>
          <a:prstGeom prst="rect">
            <a:avLst/>
          </a:prstGeom>
        </p:spPr>
      </p:pic>
    </p:spTree>
    <p:extLst>
      <p:ext uri="{BB962C8B-B14F-4D97-AF65-F5344CB8AC3E}">
        <p14:creationId xmlns:p14="http://schemas.microsoft.com/office/powerpoint/2010/main" val="53121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References </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p:txBody>
          <a:bodyPr/>
          <a:lstStyle/>
          <a:p>
            <a:pPr algn="l" rtl="0"/>
            <a:r>
              <a:rPr lang="en-US" dirty="0"/>
              <a:t>Lectures of the course </a:t>
            </a:r>
          </a:p>
          <a:p>
            <a:pPr algn="l" rtl="0"/>
            <a:r>
              <a:rPr lang="en-US" u="sng" dirty="0">
                <a:hlinkClick r:id="rId2"/>
              </a:rPr>
              <a:t>draw.io (diagrams.net)</a:t>
            </a:r>
            <a:r>
              <a:rPr lang="en-US" dirty="0"/>
              <a:t> </a:t>
            </a:r>
            <a:r>
              <a:rPr lang="en-US" i="1" dirty="0"/>
              <a:t> website</a:t>
            </a:r>
            <a:r>
              <a:rPr lang="en-US" dirty="0"/>
              <a:t>.</a:t>
            </a:r>
            <a:endParaRPr lang="ar-SY" dirty="0"/>
          </a:p>
        </p:txBody>
      </p:sp>
    </p:spTree>
    <p:extLst>
      <p:ext uri="{BB962C8B-B14F-4D97-AF65-F5344CB8AC3E}">
        <p14:creationId xmlns:p14="http://schemas.microsoft.com/office/powerpoint/2010/main" val="89034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A75838-FB08-4CAC-987C-A49103B15ED3}"/>
              </a:ext>
            </a:extLst>
          </p:cNvPr>
          <p:cNvSpPr>
            <a:spLocks noGrp="1"/>
          </p:cNvSpPr>
          <p:nvPr>
            <p:ph type="title"/>
          </p:nvPr>
        </p:nvSpPr>
        <p:spPr/>
        <p:txBody>
          <a:bodyPr>
            <a:normAutofit/>
          </a:bodyPr>
          <a:lstStyle/>
          <a:p>
            <a:r>
              <a:rPr lang="en-US" b="1" dirty="0">
                <a:solidFill>
                  <a:srgbClr val="00B050"/>
                </a:solidFill>
              </a:rPr>
              <a:t>Presented by:</a:t>
            </a:r>
            <a:br>
              <a:rPr lang="en-US" b="1" dirty="0">
                <a:solidFill>
                  <a:srgbClr val="00B050"/>
                </a:solidFill>
              </a:rPr>
            </a:br>
            <a:r>
              <a:rPr lang="en-US" b="1" dirty="0">
                <a:solidFill>
                  <a:schemeClr val="accent1"/>
                </a:solidFill>
              </a:rPr>
              <a:t>Jana </a:t>
            </a:r>
            <a:r>
              <a:rPr lang="en-US" b="1" dirty="0" err="1">
                <a:solidFill>
                  <a:schemeClr val="accent1"/>
                </a:solidFill>
              </a:rPr>
              <a:t>Abdulaziz</a:t>
            </a:r>
            <a:r>
              <a:rPr lang="en-US" b="1" dirty="0">
                <a:solidFill>
                  <a:schemeClr val="accent1"/>
                </a:solidFill>
              </a:rPr>
              <a:t> </a:t>
            </a:r>
            <a:r>
              <a:rPr lang="en-US" b="1" dirty="0" err="1">
                <a:solidFill>
                  <a:schemeClr val="accent1"/>
                </a:solidFill>
              </a:rPr>
              <a:t>Alajalen</a:t>
            </a:r>
            <a:endParaRPr lang="ar-SY" b="1" dirty="0">
              <a:solidFill>
                <a:schemeClr val="accent1"/>
              </a:solidFill>
            </a:endParaRPr>
          </a:p>
        </p:txBody>
      </p:sp>
      <p:sp>
        <p:nvSpPr>
          <p:cNvPr id="3" name="عنوان فرعي 2">
            <a:extLst>
              <a:ext uri="{FF2B5EF4-FFF2-40B4-BE49-F238E27FC236}">
                <a16:creationId xmlns:a16="http://schemas.microsoft.com/office/drawing/2014/main" id="{3A5FD589-40B1-4CE3-AF29-04FAD6CA12E8}"/>
              </a:ext>
            </a:extLst>
          </p:cNvPr>
          <p:cNvSpPr>
            <a:spLocks noGrp="1"/>
          </p:cNvSpPr>
          <p:nvPr>
            <p:ph type="body" idx="1"/>
          </p:nvPr>
        </p:nvSpPr>
        <p:spPr/>
        <p:txBody>
          <a:bodyPr/>
          <a:lstStyle/>
          <a:p>
            <a:endParaRPr lang="ar-SY" dirty="0"/>
          </a:p>
          <a:p>
            <a:endParaRPr lang="ar-SY" dirty="0"/>
          </a:p>
        </p:txBody>
      </p:sp>
    </p:spTree>
    <p:extLst>
      <p:ext uri="{BB962C8B-B14F-4D97-AF65-F5344CB8AC3E}">
        <p14:creationId xmlns:p14="http://schemas.microsoft.com/office/powerpoint/2010/main" val="320831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A75838-FB08-4CAC-987C-A49103B15ED3}"/>
              </a:ext>
            </a:extLst>
          </p:cNvPr>
          <p:cNvSpPr>
            <a:spLocks noGrp="1"/>
          </p:cNvSpPr>
          <p:nvPr>
            <p:ph type="ctrTitle"/>
          </p:nvPr>
        </p:nvSpPr>
        <p:spPr/>
        <p:txBody>
          <a:bodyPr/>
          <a:lstStyle/>
          <a:p>
            <a:r>
              <a:rPr lang="en-US" b="1" dirty="0"/>
              <a:t>The End</a:t>
            </a:r>
            <a:endParaRPr lang="ar-SY" b="1" dirty="0"/>
          </a:p>
        </p:txBody>
      </p:sp>
      <p:sp>
        <p:nvSpPr>
          <p:cNvPr id="3" name="عنوان فرعي 2">
            <a:extLst>
              <a:ext uri="{FF2B5EF4-FFF2-40B4-BE49-F238E27FC236}">
                <a16:creationId xmlns:a16="http://schemas.microsoft.com/office/drawing/2014/main" id="{3A5FD589-40B1-4CE3-AF29-04FAD6CA12E8}"/>
              </a:ext>
            </a:extLst>
          </p:cNvPr>
          <p:cNvSpPr>
            <a:spLocks noGrp="1"/>
          </p:cNvSpPr>
          <p:nvPr>
            <p:ph type="subTitle" idx="1"/>
          </p:nvPr>
        </p:nvSpPr>
        <p:spPr/>
        <p:txBody>
          <a:bodyPr/>
          <a:lstStyle/>
          <a:p>
            <a:endParaRPr lang="ar-SY" dirty="0"/>
          </a:p>
          <a:p>
            <a:endParaRPr lang="ar-SY" dirty="0"/>
          </a:p>
        </p:txBody>
      </p:sp>
    </p:spTree>
    <p:extLst>
      <p:ext uri="{BB962C8B-B14F-4D97-AF65-F5344CB8AC3E}">
        <p14:creationId xmlns:p14="http://schemas.microsoft.com/office/powerpoint/2010/main" val="81953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Introduction </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a:xfrm>
            <a:off x="2589212" y="2133600"/>
            <a:ext cx="8915400" cy="2057400"/>
          </a:xfrm>
        </p:spPr>
        <p:txBody>
          <a:bodyPr/>
          <a:lstStyle/>
          <a:p>
            <a:pPr marL="0" indent="0" algn="just" rtl="0">
              <a:buNone/>
            </a:pPr>
            <a:r>
              <a:rPr lang="en-US" dirty="0"/>
              <a:t>video has vastly become the primary way the world consumes content. With its increased popularity, digital video can be used to connect with and captivate an audience, develop user trust and engage people.</a:t>
            </a:r>
            <a:endParaRPr lang="ar-SY" dirty="0"/>
          </a:p>
        </p:txBody>
      </p:sp>
    </p:spTree>
    <p:extLst>
      <p:ext uri="{BB962C8B-B14F-4D97-AF65-F5344CB8AC3E}">
        <p14:creationId xmlns:p14="http://schemas.microsoft.com/office/powerpoint/2010/main" val="94509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Problem statement </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p:txBody>
          <a:bodyPr/>
          <a:lstStyle/>
          <a:p>
            <a:pPr algn="l" rtl="0"/>
            <a:r>
              <a:rPr lang="en-US" dirty="0"/>
              <a:t>sharing video, uploading it electronically, and interacting with it, face a lot of challenges in browsing and obtain them</a:t>
            </a:r>
          </a:p>
          <a:p>
            <a:pPr algn="l" rtl="0"/>
            <a:endParaRPr lang="en-US" dirty="0"/>
          </a:p>
          <a:p>
            <a:pPr algn="l" rtl="0"/>
            <a:r>
              <a:rPr lang="en-US" dirty="0"/>
              <a:t>needing to a special platform that provides these services easily.</a:t>
            </a:r>
            <a:endParaRPr lang="ar-SY" dirty="0"/>
          </a:p>
        </p:txBody>
      </p:sp>
    </p:spTree>
    <p:extLst>
      <p:ext uri="{BB962C8B-B14F-4D97-AF65-F5344CB8AC3E}">
        <p14:creationId xmlns:p14="http://schemas.microsoft.com/office/powerpoint/2010/main" val="68542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Background</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p:txBody>
          <a:bodyPr/>
          <a:lstStyle/>
          <a:p>
            <a:pPr algn="l" rtl="0"/>
            <a:r>
              <a:rPr lang="en-US" dirty="0"/>
              <a:t>YouTube is a video sharing and social media platform</a:t>
            </a:r>
          </a:p>
          <a:p>
            <a:pPr algn="l" rtl="0"/>
            <a:endParaRPr lang="en-US" dirty="0"/>
          </a:p>
          <a:p>
            <a:pPr algn="l" rtl="0"/>
            <a:r>
              <a:rPr lang="en-US" dirty="0"/>
              <a:t>California, United State,2005</a:t>
            </a:r>
          </a:p>
          <a:p>
            <a:pPr algn="l" rtl="0"/>
            <a:endParaRPr lang="en-US" dirty="0"/>
          </a:p>
          <a:p>
            <a:pPr algn="l" rtl="0"/>
            <a:endParaRPr lang="ar-SY" dirty="0"/>
          </a:p>
        </p:txBody>
      </p:sp>
    </p:spTree>
    <p:extLst>
      <p:ext uri="{BB962C8B-B14F-4D97-AF65-F5344CB8AC3E}">
        <p14:creationId xmlns:p14="http://schemas.microsoft.com/office/powerpoint/2010/main" val="90240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Proposed Solution</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p:txBody>
          <a:bodyPr/>
          <a:lstStyle/>
          <a:p>
            <a:pPr algn="just" rtl="0"/>
            <a:r>
              <a:rPr lang="en-US" dirty="0"/>
              <a:t>YouTube application has been proposed to work on various mobile devices, eliminating the need for a video playback program or application in ad</a:t>
            </a:r>
            <a:endParaRPr lang="ar-SY" dirty="0"/>
          </a:p>
        </p:txBody>
      </p:sp>
    </p:spTree>
    <p:extLst>
      <p:ext uri="{BB962C8B-B14F-4D97-AF65-F5344CB8AC3E}">
        <p14:creationId xmlns:p14="http://schemas.microsoft.com/office/powerpoint/2010/main" val="336718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Work plan</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a:xfrm>
            <a:off x="2269172" y="2042160"/>
            <a:ext cx="8915400" cy="3777622"/>
          </a:xfrm>
        </p:spPr>
        <p:txBody>
          <a:bodyPr/>
          <a:lstStyle/>
          <a:p>
            <a:pPr algn="l" rtl="0"/>
            <a:r>
              <a:rPr lang="en-US" dirty="0"/>
              <a:t>Using incremental process model:</a:t>
            </a:r>
          </a:p>
          <a:p>
            <a:pPr algn="l" rtl="0"/>
            <a:endParaRPr lang="en-US" dirty="0"/>
          </a:p>
          <a:p>
            <a:pPr algn="l" rtl="0"/>
            <a:endParaRPr lang="ar-SY" dirty="0"/>
          </a:p>
        </p:txBody>
      </p:sp>
      <p:pic>
        <p:nvPicPr>
          <p:cNvPr id="1026" name="Picture 2" descr="Incremental Process Model In Software Engineering From A-Z">
            <a:extLst>
              <a:ext uri="{FF2B5EF4-FFF2-40B4-BE49-F238E27FC236}">
                <a16:creationId xmlns:a16="http://schemas.microsoft.com/office/drawing/2014/main" id="{395362B3-6E88-494D-A7C7-B5366985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239" y="2740343"/>
            <a:ext cx="5358765" cy="3114675"/>
          </a:xfrm>
          <a:prstGeom prst="rect">
            <a:avLst/>
          </a:prstGeom>
          <a:noFill/>
          <a:extLst>
            <a:ext uri="{909E8E84-426E-40DD-AFC4-6F175D3DCCD1}">
              <a14:hiddenFill xmlns:a14="http://schemas.microsoft.com/office/drawing/2010/main">
                <a:solidFill>
                  <a:srgbClr val="FFFFFF"/>
                </a:solidFill>
              </a14:hiddenFill>
            </a:ext>
          </a:extLst>
        </p:spPr>
      </p:pic>
      <p:sp>
        <p:nvSpPr>
          <p:cNvPr id="4" name="مستطيل 3">
            <a:extLst>
              <a:ext uri="{FF2B5EF4-FFF2-40B4-BE49-F238E27FC236}">
                <a16:creationId xmlns:a16="http://schemas.microsoft.com/office/drawing/2014/main" id="{23B6EE0A-A9EC-420A-9562-1FD166866844}"/>
              </a:ext>
            </a:extLst>
          </p:cNvPr>
          <p:cNvSpPr/>
          <p:nvPr/>
        </p:nvSpPr>
        <p:spPr>
          <a:xfrm>
            <a:off x="2331720" y="3002280"/>
            <a:ext cx="3200400" cy="2887329"/>
          </a:xfrm>
          <a:prstGeom prst="rect">
            <a:avLst/>
          </a:prstGeom>
        </p:spPr>
        <p:txBody>
          <a:bodyPr wrap="square">
            <a:spAutoFit/>
          </a:bodyPr>
          <a:lstStyle/>
          <a:p>
            <a:pPr>
              <a:lnSpc>
                <a:spcPct val="107000"/>
              </a:lnSpc>
              <a:spcAft>
                <a:spcPts val="800"/>
              </a:spcAft>
            </a:pPr>
            <a:r>
              <a:rPr lang="en-US" b="1" dirty="0">
                <a:ea typeface="Calibri" panose="020F0502020204030204" pitchFamily="34" charset="0"/>
                <a:cs typeface="Arial" panose="020B0604020202020204" pitchFamily="34" charset="0"/>
              </a:rPr>
              <a:t>increment1</a:t>
            </a:r>
            <a:r>
              <a:rPr lang="en-US" dirty="0">
                <a:ea typeface="Calibri" panose="020F0502020204030204" pitchFamily="34" charset="0"/>
                <a:cs typeface="Arial" panose="020B0604020202020204" pitchFamily="34" charset="0"/>
              </a:rPr>
              <a:t>: Determine the main requirements that the system must initially meet.</a:t>
            </a:r>
          </a:p>
          <a:p>
            <a:pPr>
              <a:lnSpc>
                <a:spcPct val="107000"/>
              </a:lnSpc>
              <a:spcAft>
                <a:spcPts val="800"/>
              </a:spcAft>
            </a:pPr>
            <a:r>
              <a:rPr lang="en-US" b="1" dirty="0">
                <a:ea typeface="Calibri" panose="020F0502020204030204" pitchFamily="34" charset="0"/>
                <a:cs typeface="Arial" panose="020B0604020202020204" pitchFamily="34" charset="0"/>
              </a:rPr>
              <a:t>Increment2 and Later required increments:</a:t>
            </a:r>
            <a:endParaRPr lang="en-US" sz="1400" dirty="0">
              <a:ea typeface="Calibri" panose="020F0502020204030204" pitchFamily="34" charset="0"/>
              <a:cs typeface="Arial" panose="020B0604020202020204" pitchFamily="34" charset="0"/>
            </a:endParaRPr>
          </a:p>
          <a:p>
            <a:r>
              <a:rPr lang="en-US" dirty="0">
                <a:ea typeface="Calibri" panose="020F0502020204030204" pitchFamily="34" charset="0"/>
              </a:rPr>
              <a:t>Determine the new requirements and changes and repeat  previous increment </a:t>
            </a:r>
            <a:endParaRPr lang="en-US" sz="2400" dirty="0">
              <a:ea typeface="Calibri" panose="020F0502020204030204" pitchFamily="34" charset="0"/>
            </a:endParaRPr>
          </a:p>
        </p:txBody>
      </p:sp>
    </p:spTree>
    <p:extLst>
      <p:ext uri="{BB962C8B-B14F-4D97-AF65-F5344CB8AC3E}">
        <p14:creationId xmlns:p14="http://schemas.microsoft.com/office/powerpoint/2010/main" val="297945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b="1" dirty="0"/>
              <a:t>Requirements specification</a:t>
            </a:r>
            <a:endParaRPr lang="ar-SY" b="1"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p:txBody>
          <a:bodyPr/>
          <a:lstStyle/>
          <a:p>
            <a:pPr algn="l" rtl="0"/>
            <a:r>
              <a:rPr lang="en-US" sz="2000" b="1" dirty="0"/>
              <a:t>Functional requirements</a:t>
            </a:r>
          </a:p>
          <a:p>
            <a:pPr lvl="1" algn="l" rtl="0"/>
            <a:r>
              <a:rPr lang="en-US" dirty="0"/>
              <a:t>Create account</a:t>
            </a:r>
          </a:p>
          <a:p>
            <a:pPr lvl="1" algn="l" rtl="0"/>
            <a:r>
              <a:rPr lang="en-US" dirty="0"/>
              <a:t>Search and browsing</a:t>
            </a:r>
          </a:p>
          <a:p>
            <a:pPr lvl="1" algn="l" rtl="0"/>
            <a:r>
              <a:rPr lang="en-US" dirty="0"/>
              <a:t>Video playback</a:t>
            </a:r>
          </a:p>
          <a:p>
            <a:pPr lvl="1" algn="l" rtl="0"/>
            <a:r>
              <a:rPr lang="en-US" dirty="0"/>
              <a:t>Commenting and interaction</a:t>
            </a:r>
          </a:p>
          <a:p>
            <a:pPr lvl="1" algn="l" rtl="0"/>
            <a:r>
              <a:rPr lang="en-US" dirty="0"/>
              <a:t>Sharing a video</a:t>
            </a:r>
          </a:p>
          <a:p>
            <a:pPr lvl="1" algn="l" rtl="0"/>
            <a:r>
              <a:rPr lang="en-US" dirty="0"/>
              <a:t>Delete a shared video</a:t>
            </a:r>
          </a:p>
          <a:p>
            <a:pPr lvl="1" algn="l" rtl="0"/>
            <a:r>
              <a:rPr lang="en-US" dirty="0"/>
              <a:t>Subscribing</a:t>
            </a:r>
          </a:p>
          <a:p>
            <a:pPr lvl="1" algn="l" rtl="0"/>
            <a:r>
              <a:rPr lang="en-US" dirty="0"/>
              <a:t>downloading</a:t>
            </a:r>
            <a:endParaRPr lang="ar-SY" dirty="0"/>
          </a:p>
        </p:txBody>
      </p:sp>
    </p:spTree>
    <p:extLst>
      <p:ext uri="{BB962C8B-B14F-4D97-AF65-F5344CB8AC3E}">
        <p14:creationId xmlns:p14="http://schemas.microsoft.com/office/powerpoint/2010/main" val="66621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dirty="0"/>
              <a:t>Requirements specification</a:t>
            </a:r>
            <a:endParaRPr lang="ar-SY" dirty="0"/>
          </a:p>
        </p:txBody>
      </p:sp>
      <p:sp>
        <p:nvSpPr>
          <p:cNvPr id="3" name="عنصر نائب للمحتوى 2">
            <a:extLst>
              <a:ext uri="{FF2B5EF4-FFF2-40B4-BE49-F238E27FC236}">
                <a16:creationId xmlns:a16="http://schemas.microsoft.com/office/drawing/2014/main" id="{0300D5DF-EC57-4F20-9303-B725A5959EB5}"/>
              </a:ext>
            </a:extLst>
          </p:cNvPr>
          <p:cNvSpPr>
            <a:spLocks noGrp="1"/>
          </p:cNvSpPr>
          <p:nvPr>
            <p:ph idx="1"/>
          </p:nvPr>
        </p:nvSpPr>
        <p:spPr/>
        <p:txBody>
          <a:bodyPr/>
          <a:lstStyle/>
          <a:p>
            <a:pPr algn="l" rtl="0"/>
            <a:r>
              <a:rPr lang="en-US" sz="2000" b="1" dirty="0"/>
              <a:t>Non-Functional requirements</a:t>
            </a:r>
          </a:p>
          <a:p>
            <a:pPr lvl="1" algn="l" rtl="0"/>
            <a:r>
              <a:rPr lang="en-US" dirty="0"/>
              <a:t>Compatible with Operating System</a:t>
            </a:r>
          </a:p>
          <a:p>
            <a:pPr lvl="1" algn="l" rtl="0"/>
            <a:r>
              <a:rPr lang="en-US" dirty="0"/>
              <a:t>Security</a:t>
            </a:r>
          </a:p>
          <a:p>
            <a:pPr lvl="1" algn="l" rtl="0"/>
            <a:r>
              <a:rPr lang="en-US" dirty="0"/>
              <a:t>Scalability</a:t>
            </a:r>
          </a:p>
          <a:p>
            <a:pPr lvl="1" algn="l" rtl="0"/>
            <a:r>
              <a:rPr lang="en-US" dirty="0"/>
              <a:t>Bandwidth</a:t>
            </a:r>
            <a:endParaRPr lang="ar-SY" dirty="0"/>
          </a:p>
        </p:txBody>
      </p:sp>
    </p:spTree>
    <p:extLst>
      <p:ext uri="{BB962C8B-B14F-4D97-AF65-F5344CB8AC3E}">
        <p14:creationId xmlns:p14="http://schemas.microsoft.com/office/powerpoint/2010/main" val="14995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6EDA5F-8098-4BA5-AE11-C55FB3C8EDC1}"/>
              </a:ext>
            </a:extLst>
          </p:cNvPr>
          <p:cNvSpPr>
            <a:spLocks noGrp="1"/>
          </p:cNvSpPr>
          <p:nvPr>
            <p:ph type="title"/>
          </p:nvPr>
        </p:nvSpPr>
        <p:spPr/>
        <p:txBody>
          <a:bodyPr/>
          <a:lstStyle/>
          <a:p>
            <a:r>
              <a:rPr lang="en-US" dirty="0"/>
              <a:t>Activity diagram</a:t>
            </a:r>
            <a:endParaRPr lang="ar-SY" dirty="0"/>
          </a:p>
        </p:txBody>
      </p:sp>
      <p:pic>
        <p:nvPicPr>
          <p:cNvPr id="4" name="صورة 3">
            <a:extLst>
              <a:ext uri="{FF2B5EF4-FFF2-40B4-BE49-F238E27FC236}">
                <a16:creationId xmlns:a16="http://schemas.microsoft.com/office/drawing/2014/main" id="{4B29E834-5C1F-4684-B4C5-7B4526C8CA53}"/>
              </a:ext>
            </a:extLst>
          </p:cNvPr>
          <p:cNvPicPr/>
          <p:nvPr/>
        </p:nvPicPr>
        <p:blipFill>
          <a:blip r:embed="rId2">
            <a:extLst>
              <a:ext uri="{28A0092B-C50C-407E-A947-70E740481C1C}">
                <a14:useLocalDpi xmlns:a14="http://schemas.microsoft.com/office/drawing/2010/main" val="0"/>
              </a:ext>
            </a:extLst>
          </a:blip>
          <a:stretch>
            <a:fillRect/>
          </a:stretch>
        </p:blipFill>
        <p:spPr>
          <a:xfrm>
            <a:off x="2621280" y="1965960"/>
            <a:ext cx="7894319" cy="3840479"/>
          </a:xfrm>
          <a:prstGeom prst="rect">
            <a:avLst/>
          </a:prstGeom>
        </p:spPr>
      </p:pic>
    </p:spTree>
    <p:extLst>
      <p:ext uri="{BB962C8B-B14F-4D97-AF65-F5344CB8AC3E}">
        <p14:creationId xmlns:p14="http://schemas.microsoft.com/office/powerpoint/2010/main" val="1093766801"/>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724</TotalTime>
  <Words>465</Words>
  <Application>Microsoft Office PowerPoint</Application>
  <PresentationFormat>شاشة عريضة</PresentationFormat>
  <Paragraphs>102</Paragraphs>
  <Slides>19</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19</vt:i4>
      </vt:variant>
    </vt:vector>
  </HeadingPairs>
  <TitlesOfParts>
    <vt:vector size="26" baseType="lpstr">
      <vt:lpstr>Arial</vt:lpstr>
      <vt:lpstr>Calibri</vt:lpstr>
      <vt:lpstr>Century Gothic</vt:lpstr>
      <vt:lpstr>Symbol</vt:lpstr>
      <vt:lpstr>Times New Roman</vt:lpstr>
      <vt:lpstr>Wingdings 3</vt:lpstr>
      <vt:lpstr>ربطة</vt:lpstr>
      <vt:lpstr>Youtube-like application </vt:lpstr>
      <vt:lpstr>Introduction </vt:lpstr>
      <vt:lpstr>Problem statement </vt:lpstr>
      <vt:lpstr>Background</vt:lpstr>
      <vt:lpstr>Proposed Solution</vt:lpstr>
      <vt:lpstr>Work plan</vt:lpstr>
      <vt:lpstr>Requirements specification</vt:lpstr>
      <vt:lpstr>Requirements specification</vt:lpstr>
      <vt:lpstr>Activity diagram</vt:lpstr>
      <vt:lpstr>Usecase modelling - Actors</vt:lpstr>
      <vt:lpstr>Usecase modelling – usecase diagram1</vt:lpstr>
      <vt:lpstr>Usecase modelling – usecase diagram2</vt:lpstr>
      <vt:lpstr>Create account table</vt:lpstr>
      <vt:lpstr>Sharing a video table</vt:lpstr>
      <vt:lpstr>Sequence diagram: (Uploading and posting a video to video creator channel) </vt:lpstr>
      <vt:lpstr>Class diagram</vt:lpstr>
      <vt:lpstr>References </vt:lpstr>
      <vt:lpstr>Presented by: Jana Abdulaziz Alajalen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HANAA</dc:creator>
  <cp:lastModifiedBy>HANAA</cp:lastModifiedBy>
  <cp:revision>27</cp:revision>
  <dcterms:created xsi:type="dcterms:W3CDTF">2023-11-29T14:43:05Z</dcterms:created>
  <dcterms:modified xsi:type="dcterms:W3CDTF">2023-11-30T08:33:17Z</dcterms:modified>
</cp:coreProperties>
</file>