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entury Gothic Paneuropean" panose="020B0604020202020204" charset="0"/>
      <p:regular r:id="rId9"/>
    </p:embeddedFont>
    <p:embeddedFont>
      <p:font typeface="Century Gothic Paneuropean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34754" y="2171875"/>
            <a:ext cx="13018493" cy="2127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sz="124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SWIFTTOLL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44229" y="4681210"/>
            <a:ext cx="12709017" cy="234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62"/>
              </a:lnSpc>
            </a:pPr>
            <a:r>
              <a:rPr lang="en-US" sz="44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GPS-DRIVEN SMART TOLL PAYMENT AND ROUTE OPTIMIZATION SYSTEM FOR SEAMLESS HIGHWAY TRAVEL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74206" y="876300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74206" y="2613376"/>
            <a:ext cx="13200173" cy="7194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18"/>
              </a:lnSpc>
            </a:pPr>
            <a:r>
              <a:rPr lang="en-US" sz="344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•Enable seamless, cashless toll transactions through </a:t>
            </a:r>
            <a:r>
              <a:rPr lang="en-US" sz="3441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GPS-based tracking</a:t>
            </a:r>
            <a:r>
              <a:rPr lang="en-US" sz="344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.</a:t>
            </a:r>
          </a:p>
          <a:p>
            <a:pPr algn="l">
              <a:lnSpc>
                <a:spcPts val="4818"/>
              </a:lnSpc>
            </a:pPr>
            <a:r>
              <a:rPr lang="en-US" sz="344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•Use </a:t>
            </a:r>
            <a:r>
              <a:rPr lang="en-US" sz="3441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real-time geofencing and AI-based license plate recognition</a:t>
            </a:r>
            <a:r>
              <a:rPr lang="en-US" sz="344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instead of RFID tags.</a:t>
            </a:r>
          </a:p>
          <a:p>
            <a:pPr algn="l">
              <a:lnSpc>
                <a:spcPts val="4818"/>
              </a:lnSpc>
            </a:pPr>
            <a:r>
              <a:rPr lang="en-US" sz="344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•Ensure </a:t>
            </a:r>
            <a:r>
              <a:rPr lang="en-US" sz="3441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quick vehicle clearance</a:t>
            </a:r>
            <a:r>
              <a:rPr lang="en-US" sz="344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at toll gates to </a:t>
            </a:r>
            <a:r>
              <a:rPr lang="en-US" sz="3441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minimize waiting time</a:t>
            </a:r>
            <a:r>
              <a:rPr lang="en-US" sz="344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.</a:t>
            </a:r>
          </a:p>
          <a:p>
            <a:pPr algn="l">
              <a:lnSpc>
                <a:spcPts val="4818"/>
              </a:lnSpc>
            </a:pPr>
            <a:r>
              <a:rPr lang="en-US" sz="344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</a:t>
            </a:r>
            <a:r>
              <a:rPr lang="en-US" sz="3441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Enhance Security &amp; Prevent Toll Evasion</a:t>
            </a:r>
            <a:r>
              <a:rPr lang="en-US" sz="344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by integrating </a:t>
            </a:r>
            <a:r>
              <a:rPr lang="en-US" sz="3441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AI-based vehicle verification and geofencing alerts</a:t>
            </a:r>
            <a:r>
              <a:rPr lang="en-US" sz="344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to ensure only paid vehicles pass through.</a:t>
            </a:r>
          </a:p>
          <a:p>
            <a:pPr algn="l">
              <a:lnSpc>
                <a:spcPts val="4818"/>
              </a:lnSpc>
            </a:pPr>
            <a:r>
              <a:rPr lang="en-US" sz="344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•Utilize </a:t>
            </a:r>
            <a:r>
              <a:rPr lang="en-US" sz="3441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low-cost IoT and AI</a:t>
            </a:r>
            <a:r>
              <a:rPr lang="en-US" sz="344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instead of expensive hardware solutions.</a:t>
            </a:r>
          </a:p>
          <a:p>
            <a:pPr algn="l">
              <a:lnSpc>
                <a:spcPts val="4553"/>
              </a:lnSpc>
            </a:pPr>
            <a:endParaRPr lang="en-US" sz="3441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1576" y="336272"/>
            <a:ext cx="853717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EXISTING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65952" y="2140112"/>
            <a:ext cx="14060408" cy="2925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68"/>
              </a:lnSpc>
            </a:pPr>
            <a:r>
              <a:rPr lang="en-US" sz="3334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1.Manual Toll Collection:</a:t>
            </a:r>
          </a:p>
          <a:p>
            <a:pPr marL="719936" lvl="1" indent="-359968" algn="l">
              <a:lnSpc>
                <a:spcPts val="4668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Vehicles stop at toll booths where cash payments are made.</a:t>
            </a:r>
          </a:p>
          <a:p>
            <a:pPr marL="719936" lvl="1" indent="-359968" algn="l">
              <a:lnSpc>
                <a:spcPts val="4668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Time-consuming, leading to congestion.</a:t>
            </a:r>
          </a:p>
          <a:p>
            <a:pPr marL="719936" lvl="1" indent="-359968" algn="l">
              <a:lnSpc>
                <a:spcPts val="4668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Prone to human errors and fraud.</a:t>
            </a:r>
          </a:p>
          <a:p>
            <a:pPr algn="l">
              <a:lnSpc>
                <a:spcPts val="4668"/>
              </a:lnSpc>
            </a:pPr>
            <a:endParaRPr lang="en-US" sz="3334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065952" y="5008164"/>
            <a:ext cx="14060408" cy="4696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68"/>
              </a:lnSpc>
            </a:pPr>
            <a:r>
              <a:rPr lang="en-US" sz="3334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2.ANPR (Automatic Number Plate Recognition) Based Systems:</a:t>
            </a:r>
          </a:p>
          <a:p>
            <a:pPr marL="719936" lvl="1" indent="-359968" algn="l">
              <a:lnSpc>
                <a:spcPts val="4668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Uses cameras with OCR (Optical Character Recognition) to read license plates.</a:t>
            </a:r>
          </a:p>
          <a:p>
            <a:pPr marL="719936" lvl="1" indent="-359968" algn="l">
              <a:lnSpc>
                <a:spcPts val="4668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No RFID tags needed, but:</a:t>
            </a:r>
          </a:p>
          <a:p>
            <a:pPr marL="1439873" lvl="2" indent="-479958" algn="l">
              <a:lnSpc>
                <a:spcPts val="4668"/>
              </a:lnSpc>
              <a:buFont typeface="Arial"/>
              <a:buChar char="⚬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Requires high-quality cameras and cloud processing.</a:t>
            </a:r>
          </a:p>
          <a:p>
            <a:pPr marL="1439873" lvl="2" indent="-479958" algn="l">
              <a:lnSpc>
                <a:spcPts val="4668"/>
              </a:lnSpc>
              <a:buFont typeface="Arial"/>
              <a:buChar char="⚬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Errors in plate recognition can lead to wrong toll charges.</a:t>
            </a:r>
          </a:p>
          <a:p>
            <a:pPr algn="l">
              <a:lnSpc>
                <a:spcPts val="4668"/>
              </a:lnSpc>
            </a:pPr>
            <a:endParaRPr lang="en-US" sz="3334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4668"/>
              </a:lnSpc>
            </a:pPr>
            <a:endParaRPr lang="en-US" sz="3334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1576" y="336272"/>
            <a:ext cx="849215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EXISTING SYSTEM  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65952" y="2041284"/>
            <a:ext cx="14060408" cy="4696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68"/>
              </a:lnSpc>
            </a:pPr>
            <a:r>
              <a:rPr lang="en-US" sz="3334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3.RFID-Based Toll Collection (FASTag in India, EZPass in the US, etc.):</a:t>
            </a:r>
          </a:p>
          <a:p>
            <a:pPr marL="719936" lvl="1" indent="-359968" algn="l">
              <a:lnSpc>
                <a:spcPts val="4668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Uses RFID tags attached to vehicles and linked to bank accounts.</a:t>
            </a:r>
          </a:p>
          <a:p>
            <a:pPr marL="719936" lvl="1" indent="-359968" algn="l">
              <a:lnSpc>
                <a:spcPts val="4668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Vehicles pass through RFID scanners, and toll amounts are deducted automatically.</a:t>
            </a:r>
          </a:p>
          <a:p>
            <a:pPr marL="719936" lvl="1" indent="-359968" algn="l">
              <a:lnSpc>
                <a:spcPts val="4668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Faster than manual tolls, but has limitations:</a:t>
            </a:r>
          </a:p>
          <a:p>
            <a:pPr algn="l">
              <a:lnSpc>
                <a:spcPts val="4668"/>
              </a:lnSpc>
            </a:pPr>
            <a:endParaRPr lang="en-US" sz="3334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l">
              <a:lnSpc>
                <a:spcPts val="4668"/>
              </a:lnSpc>
            </a:pPr>
            <a:endParaRPr lang="en-US" sz="3334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723956" y="618852"/>
            <a:ext cx="224921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(cont..)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65952" y="6080199"/>
            <a:ext cx="14060408" cy="3515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68"/>
              </a:lnSpc>
            </a:pPr>
            <a:r>
              <a:rPr lang="en-US" sz="3334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4.GPS-Based Tolling (Used in Some European Countries):</a:t>
            </a:r>
          </a:p>
          <a:p>
            <a:pPr marL="719936" lvl="1" indent="-359968" algn="l">
              <a:lnSpc>
                <a:spcPts val="4668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Vehicles with onboard GPS trackers are charged automatically based on distance traveled.</a:t>
            </a:r>
          </a:p>
          <a:p>
            <a:pPr marL="719936" lvl="1" indent="-359968" algn="l">
              <a:lnSpc>
                <a:spcPts val="4668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Efficient, but requires government-backed infrastructure and universal GPS adoption.</a:t>
            </a:r>
          </a:p>
          <a:p>
            <a:pPr algn="l">
              <a:lnSpc>
                <a:spcPts val="4668"/>
              </a:lnSpc>
            </a:pPr>
            <a:endParaRPr lang="en-US" sz="3334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1576" y="336272"/>
            <a:ext cx="9752720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PROPOSED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15508" y="2273305"/>
            <a:ext cx="14060408" cy="625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1"/>
              </a:lnSpc>
            </a:pPr>
            <a:r>
              <a:rPr lang="en-US" sz="3334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How our System Works?</a:t>
            </a:r>
          </a:p>
          <a:p>
            <a:pPr marL="719936" lvl="1" indent="-359968" algn="l">
              <a:lnSpc>
                <a:spcPts val="5001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Uses GPS-based geofencing to detect when a vehicle enters or exits a toll zone.</a:t>
            </a:r>
          </a:p>
          <a:p>
            <a:pPr marL="719936" lvl="1" indent="-359968" algn="l">
              <a:lnSpc>
                <a:spcPts val="5001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Real-time license plate recognition (AI-powered) ensures secure toll transactions.</a:t>
            </a:r>
          </a:p>
          <a:p>
            <a:pPr marL="719936" lvl="1" indent="-359968" algn="l">
              <a:lnSpc>
                <a:spcPts val="5001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Automatic bank account deductions or wallet payments.</a:t>
            </a:r>
          </a:p>
          <a:p>
            <a:pPr marL="719936" lvl="1" indent="-359968" algn="l">
              <a:lnSpc>
                <a:spcPts val="5001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Integrates IoT &amp; AI to remove RFID dependency.</a:t>
            </a:r>
          </a:p>
          <a:p>
            <a:pPr marL="719936" lvl="1" indent="-359968" algn="l">
              <a:lnSpc>
                <a:spcPts val="5001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Toll gates open automatically upon verified payment confirmation.</a:t>
            </a:r>
          </a:p>
          <a:p>
            <a:pPr algn="l">
              <a:lnSpc>
                <a:spcPts val="5001"/>
              </a:lnSpc>
            </a:pPr>
            <a:endParaRPr lang="en-US" sz="3334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1576" y="336272"/>
            <a:ext cx="10518061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COMPONENTS USED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15508" y="2115735"/>
            <a:ext cx="14060408" cy="3740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1"/>
              </a:lnSpc>
            </a:pPr>
            <a:r>
              <a:rPr lang="en-US" sz="3334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1.ESP8266 WiFi Module</a:t>
            </a:r>
          </a:p>
          <a:p>
            <a:pPr marL="719936" lvl="1" indent="-359968" algn="l">
              <a:lnSpc>
                <a:spcPts val="5001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Acts as the core communication unit in the system.</a:t>
            </a:r>
          </a:p>
          <a:p>
            <a:pPr marL="719936" lvl="1" indent="-359968" algn="l">
              <a:lnSpc>
                <a:spcPts val="5001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Connects to the cloud/server to send and receive toll transaction data.</a:t>
            </a:r>
          </a:p>
          <a:p>
            <a:pPr marL="719936" lvl="1" indent="-359968" algn="l">
              <a:lnSpc>
                <a:spcPts val="5001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Helps authenticate vehicle entry/exit in the geofenced toll zone.</a:t>
            </a:r>
          </a:p>
          <a:p>
            <a:pPr algn="l">
              <a:lnSpc>
                <a:spcPts val="5001"/>
              </a:lnSpc>
            </a:pPr>
            <a:endParaRPr lang="en-US" sz="3334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115508" y="5435091"/>
            <a:ext cx="15388500" cy="4368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1"/>
              </a:lnSpc>
            </a:pPr>
            <a:r>
              <a:rPr lang="en-US" sz="3334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2.Servo SG90 Motor</a:t>
            </a:r>
          </a:p>
          <a:p>
            <a:pPr marL="719936" lvl="1" indent="-359968" algn="l">
              <a:lnSpc>
                <a:spcPts val="5001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Controls the physical toll gate mechanism if needed.</a:t>
            </a:r>
          </a:p>
          <a:p>
            <a:pPr marL="719936" lvl="1" indent="-359968" algn="l">
              <a:lnSpc>
                <a:spcPts val="5001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Opens and closes the toll barrier automatically upon successful payment verification.</a:t>
            </a:r>
          </a:p>
          <a:p>
            <a:pPr marL="719936" lvl="1" indent="-359968" algn="l">
              <a:lnSpc>
                <a:spcPts val="5001"/>
              </a:lnSpc>
              <a:buFont typeface="Arial"/>
              <a:buChar char="•"/>
            </a:pPr>
            <a:r>
              <a:rPr lang="en-US" sz="333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Ensures seamless vehicle movement through toll booths without human intervention</a:t>
            </a:r>
          </a:p>
          <a:p>
            <a:pPr algn="l">
              <a:lnSpc>
                <a:spcPts val="5001"/>
              </a:lnSpc>
            </a:pPr>
            <a:endParaRPr lang="en-US" sz="3334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6924391" y="1967015"/>
            <a:ext cx="4281647" cy="6354964"/>
          </a:xfrm>
          <a:custGeom>
            <a:avLst/>
            <a:gdLst/>
            <a:ahLst/>
            <a:cxnLst/>
            <a:rect l="l" t="t" r="r" b="b"/>
            <a:pathLst>
              <a:path w="4281647" h="6354964">
                <a:moveTo>
                  <a:pt x="0" y="0"/>
                </a:moveTo>
                <a:lnTo>
                  <a:pt x="4281647" y="0"/>
                </a:lnTo>
                <a:lnTo>
                  <a:pt x="4281647" y="6354964"/>
                </a:lnTo>
                <a:lnTo>
                  <a:pt x="0" y="63549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942" b="-1910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881576" y="336272"/>
            <a:ext cx="12341375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DESIGN METHODOLOGY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 Paneuropean Bold</vt:lpstr>
      <vt:lpstr>Century Gothic Paneuropean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Parthiban</dc:creator>
  <cp:lastModifiedBy>Jagadeshwaran RP</cp:lastModifiedBy>
  <cp:revision>1</cp:revision>
  <dcterms:created xsi:type="dcterms:W3CDTF">2006-08-16T00:00:00Z</dcterms:created>
  <dcterms:modified xsi:type="dcterms:W3CDTF">2025-05-05T07:43:14Z</dcterms:modified>
  <dc:identifier>DAGjBjs5Fok</dc:identifier>
</cp:coreProperties>
</file>