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Lato" panose="020F0502020204030203" pitchFamily="34" charset="0"/>
      <p:regular r:id="rId59"/>
      <p:bold r:id="rId60"/>
      <p:italic r:id="rId61"/>
      <p:boldItalic r:id="rId62"/>
    </p:embeddedFont>
    <p:embeddedFont>
      <p:font typeface="Raleway" pitchFamily="2" charset="0"/>
      <p:regular r:id="rId63"/>
      <p:bold r:id="rId64"/>
      <p:italic r:id="rId65"/>
      <p:boldItalic r:id="rId66"/>
    </p:embeddedFont>
    <p:embeddedFont>
      <p:font typeface="Roboto" panose="02000000000000000000" pitchFamily="2"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3f898139e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3f898139e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3f898139e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3f898139e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34d24eca9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34d24eca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3aa3a8e6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3aa3a8e6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d59f2d34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d59f2d3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3d59f2d34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3d59f2d3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34d24eca9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34d24eca9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3d59f2d34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3d59f2d34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3d59f2d34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b3d59f2d34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b3d59f2d34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b3d59f2d34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d59f2d34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d59f2d3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3d59f2d34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3d59f2d34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3d59f2d34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b3d59f2d34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34d24eca9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34d24eca9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3f898139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3f898139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b3f898139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b3f89813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f898139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f898139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b3f898139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b3f898139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3f898139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3f898139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34d24eca9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34d24eca9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3d59f2d34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b3d59f2d34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3f898139e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3f898139e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b3d59f2d34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b3d59f2d34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b34d24eca9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b34d24eca9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34d24eca9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34d24eca9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b34d24eca9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b34d24eca9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34d24eca9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34d24eca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3f898139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3f898139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b3f898139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b3f898139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b3f898139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b3f898139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b3f898139e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b3f898139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b3f898139e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b3f898139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34d24eca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34d24eca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34d24eca9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34d24eca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b3d59f2d3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b3d59f2d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3d59f2d3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3d59f2d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b3d59f2d3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b3d59f2d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3d59f2d3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b3d59f2d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b34d24eca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b34d24eca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b34d24eca9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b34d24eca9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b34d24eca9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b34d24eca9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b34d24eca9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b34d24eca9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34d24eca9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34d24eca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34d24eca9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34d24eca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b34d24eca9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b34d24eca9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b34d24eca9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b34d24eca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b3f898139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b3f898139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b34d24eca9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b34d24eca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3f898139e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3f898139e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b3d59f2d34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b3d59f2d34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b3d59f2d34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b3d59f2d34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3f898139e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3f898139e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3f898139e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3f898139e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3f898139e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3f898139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3f898139e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3f898139e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73175" y="1188014"/>
            <a:ext cx="7136700" cy="102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Ramallah Dental Clinic</a:t>
            </a:r>
            <a:endParaRPr/>
          </a:p>
        </p:txBody>
      </p:sp>
      <p:sp>
        <p:nvSpPr>
          <p:cNvPr id="87" name="Google Shape;87;p13"/>
          <p:cNvSpPr txBox="1">
            <a:spLocks noGrp="1"/>
          </p:cNvSpPr>
          <p:nvPr>
            <p:ph type="subTitle" idx="1"/>
          </p:nvPr>
        </p:nvSpPr>
        <p:spPr>
          <a:xfrm>
            <a:off x="904975" y="2400363"/>
            <a:ext cx="6518700" cy="1396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t>Done by : Jana Herzallah 1201139</a:t>
            </a:r>
            <a:endParaRPr b="1"/>
          </a:p>
          <a:p>
            <a:pPr marL="457200" lvl="0" indent="457200" algn="l" rtl="0">
              <a:spcBef>
                <a:spcPts val="0"/>
              </a:spcBef>
              <a:spcAft>
                <a:spcPts val="0"/>
              </a:spcAft>
              <a:buNone/>
            </a:pPr>
            <a:r>
              <a:rPr lang="en-GB" b="1"/>
              <a:t>Nirmeen Al-Sheikh 1200200</a:t>
            </a:r>
            <a:endParaRPr b="1"/>
          </a:p>
          <a:p>
            <a:pPr marL="457200" lvl="0" indent="457200" algn="l" rtl="0">
              <a:spcBef>
                <a:spcPts val="0"/>
              </a:spcBef>
              <a:spcAft>
                <a:spcPts val="0"/>
              </a:spcAft>
              <a:buNone/>
            </a:pPr>
            <a:r>
              <a:rPr lang="en-GB" b="1"/>
              <a:t>Lana Badwan 1200071</a:t>
            </a:r>
            <a:endParaRPr b="1"/>
          </a:p>
          <a:p>
            <a:pPr marL="457200" lvl="0" indent="457200" algn="l" rtl="0">
              <a:spcBef>
                <a:spcPts val="0"/>
              </a:spcBef>
              <a:spcAft>
                <a:spcPts val="0"/>
              </a:spcAft>
              <a:buNone/>
            </a:pPr>
            <a:r>
              <a:rPr lang="en-GB" b="1"/>
              <a:t>Roaa Ghannam 1200353</a:t>
            </a:r>
            <a:endParaRPr b="1"/>
          </a:p>
          <a:p>
            <a:pPr marL="457200" lvl="0" indent="457200" algn="l" rtl="0">
              <a:spcBef>
                <a:spcPts val="0"/>
              </a:spcBef>
              <a:spcAft>
                <a:spcPts val="0"/>
              </a:spcAft>
              <a:buNone/>
            </a:pPr>
            <a:r>
              <a:rPr lang="en-GB" b="1"/>
              <a:t>Noor Hamayel 1202853</a:t>
            </a:r>
            <a:endParaRPr b="1"/>
          </a:p>
        </p:txBody>
      </p:sp>
      <p:sp>
        <p:nvSpPr>
          <p:cNvPr id="88" name="Google Shape;88;p13"/>
          <p:cNvSpPr txBox="1"/>
          <p:nvPr/>
        </p:nvSpPr>
        <p:spPr>
          <a:xfrm>
            <a:off x="904975" y="3987125"/>
            <a:ext cx="5297100" cy="10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accent1"/>
                </a:solidFill>
                <a:latin typeface="Lato"/>
                <a:ea typeface="Lato"/>
                <a:cs typeface="Lato"/>
                <a:sym typeface="Lato"/>
              </a:rPr>
              <a:t>Supervised by : Dr.Samer Zain</a:t>
            </a:r>
            <a:endParaRPr sz="1600" b="1">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3839375" y="1170500"/>
            <a:ext cx="3000000" cy="75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146" name="Google Shape;146;p22"/>
          <p:cNvSpPr txBox="1"/>
          <p:nvPr/>
        </p:nvSpPr>
        <p:spPr>
          <a:xfrm>
            <a:off x="0" y="0"/>
            <a:ext cx="3000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300">
              <a:latin typeface="Times New Roman"/>
              <a:ea typeface="Times New Roman"/>
              <a:cs typeface="Times New Roman"/>
              <a:sym typeface="Times New Roman"/>
            </a:endParaRPr>
          </a:p>
        </p:txBody>
      </p:sp>
      <p:sp>
        <p:nvSpPr>
          <p:cNvPr id="147" name="Google Shape;147;p22"/>
          <p:cNvSpPr txBox="1"/>
          <p:nvPr/>
        </p:nvSpPr>
        <p:spPr>
          <a:xfrm>
            <a:off x="374575" y="1564725"/>
            <a:ext cx="59292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12. Send lab results:</a:t>
            </a:r>
            <a:r>
              <a:rPr lang="en-GB" sz="1300">
                <a:latin typeface="Times New Roman"/>
                <a:ea typeface="Times New Roman"/>
                <a:cs typeface="Times New Roman"/>
                <a:sym typeface="Times New Roman"/>
              </a:rPr>
              <a:t> Doctors and nurses take blood samples from patients and send them to Laboratory, then does the test, generates the reports, sends them back to the system of the clinic, and saves it in the patient folder so that doctors can access them.</a:t>
            </a:r>
            <a:endParaRPr sz="1300">
              <a:solidFill>
                <a:schemeClr val="accent1"/>
              </a:solidFill>
              <a:latin typeface="Lato"/>
              <a:ea typeface="Lato"/>
              <a:cs typeface="Lato"/>
              <a:sym typeface="Lato"/>
            </a:endParaRPr>
          </a:p>
        </p:txBody>
      </p:sp>
      <p:sp>
        <p:nvSpPr>
          <p:cNvPr id="148" name="Google Shape;148;p22"/>
          <p:cNvSpPr txBox="1"/>
          <p:nvPr/>
        </p:nvSpPr>
        <p:spPr>
          <a:xfrm>
            <a:off x="374575" y="2632750"/>
            <a:ext cx="54153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13. Analyze patients data :</a:t>
            </a:r>
            <a:r>
              <a:rPr lang="en-GB" sz="1300">
                <a:latin typeface="Times New Roman"/>
                <a:ea typeface="Times New Roman"/>
                <a:cs typeface="Times New Roman"/>
                <a:sym typeface="Times New Roman"/>
              </a:rPr>
              <a:t> The  AI tool offers dental professionals tools for creating custom treatment plans. Also, analyzing medical images and blood tests to diagnose them, so that way it can help with processing and summarizing patients data hence, doctors can faten their work and efficiency.</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649200" y="2481825"/>
            <a:ext cx="6074100" cy="615000"/>
          </a:xfrm>
          <a:prstGeom prst="rect">
            <a:avLst/>
          </a:prstGeom>
          <a:noFill/>
          <a:ln>
            <a:noFill/>
          </a:ln>
        </p:spPr>
        <p:txBody>
          <a:bodyPr spcFirstLastPara="1" wrap="square" lIns="91425" tIns="91425" rIns="91425" bIns="91425" anchor="t" anchorCtr="0">
            <a:spAutoFit/>
          </a:bodyPr>
          <a:lstStyle/>
          <a:p>
            <a:pPr marL="88900" lvl="0" indent="0" algn="l" rtl="0">
              <a:lnSpc>
                <a:spcPct val="115000"/>
              </a:lnSpc>
              <a:spcBef>
                <a:spcPts val="0"/>
              </a:spcBef>
              <a:spcAft>
                <a:spcPts val="0"/>
              </a:spcAft>
              <a:buNone/>
            </a:pPr>
            <a:r>
              <a:rPr lang="en-GB" sz="1300" b="1">
                <a:latin typeface="Times New Roman"/>
                <a:ea typeface="Times New Roman"/>
                <a:cs typeface="Times New Roman"/>
                <a:sym typeface="Times New Roman"/>
              </a:rPr>
              <a:t>15. Disabled people help : </a:t>
            </a:r>
            <a:r>
              <a:rPr lang="en-GB" sz="1300">
                <a:latin typeface="Times New Roman"/>
                <a:ea typeface="Times New Roman"/>
                <a:cs typeface="Times New Roman"/>
                <a:sym typeface="Times New Roman"/>
              </a:rPr>
              <a:t>doing a version that helps blind people by interacting with the software through voice notes  </a:t>
            </a:r>
            <a:endParaRPr sz="1300">
              <a:latin typeface="Times New Roman"/>
              <a:ea typeface="Times New Roman"/>
              <a:cs typeface="Times New Roman"/>
              <a:sym typeface="Times New Roman"/>
            </a:endParaRPr>
          </a:p>
        </p:txBody>
      </p:sp>
      <p:sp>
        <p:nvSpPr>
          <p:cNvPr id="154" name="Google Shape;154;p23"/>
          <p:cNvSpPr txBox="1"/>
          <p:nvPr/>
        </p:nvSpPr>
        <p:spPr>
          <a:xfrm>
            <a:off x="649200" y="3279500"/>
            <a:ext cx="6878100" cy="1075200"/>
          </a:xfrm>
          <a:prstGeom prst="rect">
            <a:avLst/>
          </a:prstGeom>
          <a:noFill/>
          <a:ln>
            <a:noFill/>
          </a:ln>
        </p:spPr>
        <p:txBody>
          <a:bodyPr spcFirstLastPara="1" wrap="square" lIns="91425" tIns="91425" rIns="91425" bIns="91425" anchor="t" anchorCtr="0">
            <a:spAutoFit/>
          </a:bodyPr>
          <a:lstStyle/>
          <a:p>
            <a:pPr marL="88900" lvl="0" indent="0" algn="l" rtl="0">
              <a:lnSpc>
                <a:spcPct val="115000"/>
              </a:lnSpc>
              <a:spcBef>
                <a:spcPts val="0"/>
              </a:spcBef>
              <a:spcAft>
                <a:spcPts val="0"/>
              </a:spcAft>
              <a:buNone/>
            </a:pPr>
            <a:r>
              <a:rPr lang="en-GB" sz="1300" b="1">
                <a:latin typeface="Times New Roman"/>
                <a:ea typeface="Times New Roman"/>
                <a:cs typeface="Times New Roman"/>
                <a:sym typeface="Times New Roman"/>
              </a:rPr>
              <a:t>16.Emergency interfaces in the app:</a:t>
            </a:r>
            <a:r>
              <a:rPr lang="en-GB" sz="1300">
                <a:latin typeface="Times New Roman"/>
                <a:ea typeface="Times New Roman"/>
                <a:cs typeface="Times New Roman"/>
                <a:sym typeface="Times New Roman"/>
              </a:rPr>
              <a:t> calling numbers provided in this section will connect patients to specialized doctors with emergencies handling doctors.</a:t>
            </a:r>
            <a:endParaRPr sz="1300">
              <a:latin typeface="Times New Roman"/>
              <a:ea typeface="Times New Roman"/>
              <a:cs typeface="Times New Roman"/>
              <a:sym typeface="Times New Roman"/>
            </a:endParaRPr>
          </a:p>
          <a:p>
            <a:pPr marL="8890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p>
            <a:pPr marL="88900" lvl="0" indent="0" algn="l" rtl="0">
              <a:lnSpc>
                <a:spcPct val="115000"/>
              </a:lnSpc>
              <a:spcBef>
                <a:spcPts val="0"/>
              </a:spcBef>
              <a:spcAft>
                <a:spcPts val="0"/>
              </a:spcAft>
              <a:buNone/>
            </a:pPr>
            <a:r>
              <a:rPr lang="en-GB"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155" name="Google Shape;155;p23"/>
          <p:cNvSpPr txBox="1"/>
          <p:nvPr/>
        </p:nvSpPr>
        <p:spPr>
          <a:xfrm>
            <a:off x="649200" y="1444900"/>
            <a:ext cx="5793600" cy="95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14. Clinic Access Map</a:t>
            </a:r>
            <a:r>
              <a:rPr lang="en-GB" sz="1300">
                <a:latin typeface="Times New Roman"/>
                <a:ea typeface="Times New Roman"/>
                <a:cs typeface="Times New Roman"/>
                <a:sym typeface="Times New Roman"/>
              </a:rPr>
              <a:t>: A clear and concise map guiding patients directly to the dental clinic from various common starting points, ideal for new visitors and those unfamiliar with the area.</a:t>
            </a:r>
            <a:endParaRPr sz="13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marR="88900" lvl="0" indent="0" algn="l" rtl="0">
              <a:lnSpc>
                <a:spcPct val="115000"/>
              </a:lnSpc>
              <a:spcBef>
                <a:spcPts val="1200"/>
              </a:spcBef>
              <a:spcAft>
                <a:spcPts val="0"/>
              </a:spcAft>
              <a:buNone/>
            </a:pPr>
            <a:endParaRPr sz="11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186000" y="540625"/>
            <a:ext cx="4386000" cy="49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sz="2000">
                <a:latin typeface="Verdana"/>
                <a:ea typeface="Verdana"/>
                <a:cs typeface="Verdana"/>
                <a:sym typeface="Verdana"/>
              </a:rPr>
              <a:t>Non Functional Requirements:</a:t>
            </a:r>
            <a:endParaRPr sz="2000">
              <a:latin typeface="Verdana"/>
              <a:ea typeface="Verdana"/>
              <a:cs typeface="Verdana"/>
              <a:sym typeface="Verdana"/>
            </a:endParaRPr>
          </a:p>
        </p:txBody>
      </p:sp>
      <p:sp>
        <p:nvSpPr>
          <p:cNvPr id="161" name="Google Shape;161;p24"/>
          <p:cNvSpPr txBox="1"/>
          <p:nvPr/>
        </p:nvSpPr>
        <p:spPr>
          <a:xfrm>
            <a:off x="248700" y="1278475"/>
            <a:ext cx="8424600" cy="33723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Font typeface="Times New Roman"/>
              <a:buAutoNum type="arabicPeriod"/>
            </a:pPr>
            <a:r>
              <a:rPr lang="en-GB">
                <a:latin typeface="Times New Roman"/>
                <a:ea typeface="Times New Roman"/>
                <a:cs typeface="Times New Roman"/>
                <a:sym typeface="Times New Roman"/>
              </a:rPr>
              <a:t>Reliable </a:t>
            </a:r>
            <a:endParaRPr>
              <a:latin typeface="Times New Roman"/>
              <a:ea typeface="Times New Roman"/>
              <a:cs typeface="Times New Roman"/>
              <a:sym typeface="Times New Roman"/>
            </a:endParaRPr>
          </a:p>
          <a:p>
            <a:pPr marL="0" lvl="0" indent="457200" algn="l" rtl="0">
              <a:lnSpc>
                <a:spcPct val="150000"/>
              </a:lnSpc>
              <a:spcBef>
                <a:spcPts val="1200"/>
              </a:spcBef>
              <a:spcAft>
                <a:spcPts val="1200"/>
              </a:spcAft>
              <a:buNone/>
            </a:pPr>
            <a:r>
              <a:rPr lang="en-GB">
                <a:latin typeface="Times New Roman"/>
                <a:ea typeface="Times New Roman"/>
                <a:cs typeface="Times New Roman"/>
                <a:sym typeface="Times New Roman"/>
              </a:rPr>
              <a:t>Since the current system you are dealing with gets down, especially when lots of demand happens on the system, we ensure that our presented system will be </a:t>
            </a:r>
            <a:r>
              <a:rPr lang="en-GB" b="1">
                <a:latin typeface="Times New Roman"/>
                <a:ea typeface="Times New Roman"/>
                <a:cs typeface="Times New Roman"/>
                <a:sym typeface="Times New Roman"/>
              </a:rPr>
              <a:t>reliable</a:t>
            </a:r>
            <a:r>
              <a:rPr lang="en-GB">
                <a:latin typeface="Times New Roman"/>
                <a:ea typeface="Times New Roman"/>
                <a:cs typeface="Times New Roman"/>
                <a:sym typeface="Times New Roman"/>
              </a:rPr>
              <a:t> by using infrastructural facilities. Starting with the data servers holding data and offering services, we can ensure that they can hold users at the same time up to the number of all users created on the application by this current time plus the number of expected users till 7 years ahead so that the system can be prepared till long time coming, which we can take from your departments by looking at the numbers of patients attending your clinic year by year.</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53650" y="816550"/>
            <a:ext cx="8487300" cy="3736800"/>
          </a:xfrm>
          <a:prstGeom prst="rect">
            <a:avLst/>
          </a:prstGeom>
          <a:noFill/>
          <a:ln>
            <a:noFill/>
          </a:ln>
        </p:spPr>
        <p:txBody>
          <a:bodyPr spcFirstLastPara="1" wrap="square" lIns="91425" tIns="91425" rIns="91425" bIns="91425" anchor="t" anchorCtr="0">
            <a:noAutofit/>
          </a:bodyPr>
          <a:lstStyle/>
          <a:p>
            <a:pPr marL="180975" lvl="0" indent="85725" algn="l" rtl="0">
              <a:lnSpc>
                <a:spcPct val="150000"/>
              </a:lnSpc>
              <a:spcBef>
                <a:spcPts val="1200"/>
              </a:spcBef>
              <a:spcAft>
                <a:spcPts val="0"/>
              </a:spcAft>
              <a:buNone/>
            </a:pPr>
            <a:r>
              <a:rPr lang="en-GB" b="1">
                <a:latin typeface="Times New Roman"/>
                <a:ea typeface="Times New Roman"/>
                <a:cs typeface="Times New Roman"/>
                <a:sym typeface="Times New Roman"/>
              </a:rPr>
              <a:t>2. Secure</a:t>
            </a:r>
            <a:endParaRPr b="1">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GB">
                <a:latin typeface="Times New Roman"/>
                <a:ea typeface="Times New Roman"/>
                <a:cs typeface="Times New Roman"/>
                <a:sym typeface="Times New Roman"/>
              </a:rPr>
              <a:t>Then, moving to the most important feature, which is keeping the data secure, we can ensure that by subscribing to </a:t>
            </a:r>
            <a:r>
              <a:rPr lang="en-GB" b="1">
                <a:latin typeface="Times New Roman"/>
                <a:ea typeface="Times New Roman"/>
                <a:cs typeface="Times New Roman"/>
                <a:sym typeface="Times New Roman"/>
              </a:rPr>
              <a:t>cloudflare</a:t>
            </a:r>
            <a:r>
              <a:rPr lang="en-GB">
                <a:latin typeface="Times New Roman"/>
                <a:ea typeface="Times New Roman"/>
                <a:cs typeface="Times New Roman"/>
                <a:sym typeface="Times New Roman"/>
              </a:rPr>
              <a:t>, which provides a secure and trustworthy security system through:</a:t>
            </a:r>
            <a:endParaRPr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solidFill>
                  <a:srgbClr val="374151"/>
                </a:solidFill>
                <a:latin typeface="Roboto"/>
                <a:ea typeface="Roboto"/>
                <a:cs typeface="Roboto"/>
                <a:sym typeface="Roboto"/>
              </a:rPr>
              <a:t>SSL/TLS Encryption:</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Cloudflare offers SSL/TLS encryption for secure communication between users and websites, ensuring data privacy and integrity.</a:t>
            </a:r>
            <a:endParaRPr sz="1200">
              <a:solidFill>
                <a:srgbClr val="37415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rgbClr val="374151"/>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374151"/>
                </a:solidFill>
                <a:latin typeface="Roboto"/>
                <a:ea typeface="Roboto"/>
                <a:cs typeface="Roboto"/>
                <a:sym typeface="Roboto"/>
              </a:rPr>
              <a:t>Load Balancing:</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Cloudflare's load balancing services distribute incoming web traffic across multiple servers to ensure optimal performance and prevent server overloads.</a:t>
            </a:r>
            <a:endParaRPr sz="1200">
              <a:solidFill>
                <a:srgbClr val="374151"/>
              </a:solidFill>
              <a:latin typeface="Roboto"/>
              <a:ea typeface="Roboto"/>
              <a:cs typeface="Roboto"/>
              <a:sym typeface="Roboto"/>
            </a:endParaRPr>
          </a:p>
          <a:p>
            <a:pPr marL="269999" lvl="0" indent="0" algn="l" rtl="0">
              <a:lnSpc>
                <a:spcPct val="150000"/>
              </a:lnSpc>
              <a:spcBef>
                <a:spcPts val="1200"/>
              </a:spcBef>
              <a:spcAft>
                <a:spcPts val="0"/>
              </a:spcAft>
              <a:buNone/>
            </a:pPr>
            <a:endParaRPr>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0" y="320250"/>
            <a:ext cx="8474400" cy="120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GB" sz="1200" b="1">
                <a:solidFill>
                  <a:srgbClr val="374151"/>
                </a:solidFill>
                <a:latin typeface="Roboto"/>
                <a:ea typeface="Roboto"/>
                <a:cs typeface="Roboto"/>
                <a:sym typeface="Roboto"/>
              </a:rPr>
              <a:t>3. Dependable :</a:t>
            </a:r>
            <a:endParaRPr sz="1200" b="1">
              <a:solidFill>
                <a:srgbClr val="374151"/>
              </a:solidFill>
              <a:latin typeface="Roboto"/>
              <a:ea typeface="Roboto"/>
              <a:cs typeface="Roboto"/>
              <a:sym typeface="Roboto"/>
            </a:endParaRPr>
          </a:p>
          <a:p>
            <a:pPr marL="457200" lvl="0" indent="0" algn="l" rtl="0">
              <a:lnSpc>
                <a:spcPct val="115000"/>
              </a:lnSpc>
              <a:spcBef>
                <a:spcPts val="1500"/>
              </a:spcBef>
              <a:spcAft>
                <a:spcPts val="1500"/>
              </a:spcAft>
              <a:buNone/>
            </a:pPr>
            <a:endParaRPr/>
          </a:p>
        </p:txBody>
      </p:sp>
      <p:sp>
        <p:nvSpPr>
          <p:cNvPr id="172" name="Google Shape;172;p26"/>
          <p:cNvSpPr txBox="1"/>
          <p:nvPr/>
        </p:nvSpPr>
        <p:spPr>
          <a:xfrm>
            <a:off x="161925" y="1419225"/>
            <a:ext cx="7716300" cy="22212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Roboto"/>
              <a:buNone/>
            </a:pPr>
            <a:r>
              <a:rPr lang="en-GB" sz="1200" b="1">
                <a:solidFill>
                  <a:srgbClr val="374151"/>
                </a:solidFill>
                <a:latin typeface="Roboto"/>
                <a:ea typeface="Roboto"/>
                <a:cs typeface="Roboto"/>
                <a:sym typeface="Roboto"/>
              </a:rPr>
              <a:t>Data Backup and Recovery:</a:t>
            </a:r>
            <a:endParaRPr sz="12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b="1">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GB" sz="1200" i="1">
                <a:solidFill>
                  <a:srgbClr val="374151"/>
                </a:solidFill>
                <a:latin typeface="Roboto"/>
                <a:ea typeface="Roboto"/>
                <a:cs typeface="Roboto"/>
                <a:sym typeface="Roboto"/>
              </a:rPr>
              <a:t>Requirement:</a:t>
            </a:r>
            <a:r>
              <a:rPr lang="en-GB" sz="1200">
                <a:solidFill>
                  <a:srgbClr val="374151"/>
                </a:solidFill>
                <a:latin typeface="Roboto"/>
                <a:ea typeface="Roboto"/>
                <a:cs typeface="Roboto"/>
                <a:sym typeface="Roboto"/>
              </a:rPr>
              <a:t> The clinic system must implement regular and automated backups of critical data, including patient records, appointments, and inventory information.</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GB" sz="1200">
                <a:solidFill>
                  <a:srgbClr val="374151"/>
                </a:solidFill>
                <a:latin typeface="Roboto"/>
                <a:ea typeface="Roboto"/>
                <a:cs typeface="Roboto"/>
                <a:sym typeface="Roboto"/>
              </a:rPr>
              <a:t>This ensures that in the event of system failures, data loss, or other unforeseen incidents, the clinic can recover information from a recent backup, minimizing downtime and maintaining data integrity.</a:t>
            </a:r>
            <a:endParaRPr sz="1200">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p:txBody>
      </p:sp>
      <p:sp>
        <p:nvSpPr>
          <p:cNvPr id="173" name="Google Shape;173;p26"/>
          <p:cNvSpPr txBox="1"/>
          <p:nvPr/>
        </p:nvSpPr>
        <p:spPr>
          <a:xfrm>
            <a:off x="245700" y="3382350"/>
            <a:ext cx="7983000" cy="14316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GB" sz="1200" b="1">
                <a:solidFill>
                  <a:srgbClr val="374151"/>
                </a:solidFill>
                <a:latin typeface="Roboto"/>
                <a:ea typeface="Roboto"/>
                <a:cs typeface="Roboto"/>
                <a:sym typeface="Roboto"/>
              </a:rPr>
              <a:t>Autosaving of User Input:</a:t>
            </a:r>
            <a:endParaRPr sz="1200" b="1">
              <a:solidFill>
                <a:srgbClr val="374151"/>
              </a:solidFill>
              <a:latin typeface="Roboto"/>
              <a:ea typeface="Roboto"/>
              <a:cs typeface="Roboto"/>
              <a:sym typeface="Roboto"/>
            </a:endParaRPr>
          </a:p>
          <a:p>
            <a:pPr marL="0" lvl="0" indent="0" algn="l" rtl="0">
              <a:lnSpc>
                <a:spcPct val="115000"/>
              </a:lnSpc>
              <a:spcBef>
                <a:spcPts val="0"/>
              </a:spcBef>
              <a:spcAft>
                <a:spcPts val="0"/>
              </a:spcAft>
              <a:buNone/>
            </a:pPr>
            <a:r>
              <a:rPr lang="en-GB" sz="1200" i="1">
                <a:solidFill>
                  <a:srgbClr val="374151"/>
                </a:solidFill>
                <a:latin typeface="Roboto"/>
                <a:ea typeface="Roboto"/>
                <a:cs typeface="Roboto"/>
                <a:sym typeface="Roboto"/>
              </a:rPr>
              <a:t>Requirement:</a:t>
            </a:r>
            <a:r>
              <a:rPr lang="en-GB" sz="1200">
                <a:solidFill>
                  <a:srgbClr val="374151"/>
                </a:solidFill>
                <a:latin typeface="Roboto"/>
                <a:ea typeface="Roboto"/>
                <a:cs typeface="Roboto"/>
                <a:sym typeface="Roboto"/>
              </a:rPr>
              <a:t> The clinic system should implement auto saving functionality for user inputs during data entry or form completion.</a:t>
            </a:r>
            <a:endParaRPr sz="1200">
              <a:solidFill>
                <a:srgbClr val="374151"/>
              </a:solidFill>
              <a:latin typeface="Roboto"/>
              <a:ea typeface="Roboto"/>
              <a:cs typeface="Roboto"/>
              <a:sym typeface="Roboto"/>
            </a:endParaRPr>
          </a:p>
          <a:p>
            <a:pPr marL="0" lvl="0" indent="0" algn="l" rtl="0">
              <a:lnSpc>
                <a:spcPct val="115000"/>
              </a:lnSpc>
              <a:spcBef>
                <a:spcPts val="0"/>
              </a:spcBef>
              <a:spcAft>
                <a:spcPts val="0"/>
              </a:spcAft>
              <a:buNone/>
            </a:pPr>
            <a:endParaRPr sz="1200" i="1">
              <a:solidFill>
                <a:srgbClr val="374151"/>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rgbClr val="374151"/>
                </a:solidFill>
                <a:latin typeface="Roboto"/>
                <a:ea typeface="Roboto"/>
                <a:cs typeface="Roboto"/>
                <a:sym typeface="Roboto"/>
              </a:rPr>
              <a:t> Autosaving ensures that in case of system crashes, power outages, or accidental closures, users do not lose their work, contributing to a more seamless and user-friendly experience.</a:t>
            </a:r>
            <a:endParaRPr sz="1200">
              <a:solidFill>
                <a:srgbClr val="37415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599475" y="118550"/>
            <a:ext cx="4144800" cy="6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79" name="Google Shape;179;p27"/>
          <p:cNvSpPr txBox="1"/>
          <p:nvPr/>
        </p:nvSpPr>
        <p:spPr>
          <a:xfrm>
            <a:off x="1518675" y="3876600"/>
            <a:ext cx="3461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80" name="Google Shape;180;p27"/>
          <p:cNvSpPr txBox="1"/>
          <p:nvPr/>
        </p:nvSpPr>
        <p:spPr>
          <a:xfrm>
            <a:off x="105375" y="694225"/>
            <a:ext cx="8097300" cy="22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GB" sz="1200" b="1">
                <a:solidFill>
                  <a:srgbClr val="374151"/>
                </a:solidFill>
                <a:latin typeface="Roboto"/>
                <a:ea typeface="Roboto"/>
                <a:cs typeface="Roboto"/>
                <a:sym typeface="Roboto"/>
              </a:rPr>
              <a:t>4. Ethical and Legal Requirements:</a:t>
            </a:r>
            <a:endParaRPr sz="1200" b="1">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200" b="1">
              <a:solidFill>
                <a:srgbClr val="374151"/>
              </a:solidFill>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Ensure compliance with healthcare data protection laws, including patient confidentiality and privacy regulations.</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Implement ethical data handling practices, securing sensitive information and ensuring patient consent for data usage.</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1500"/>
              </a:spcAft>
              <a:buNone/>
            </a:pPr>
            <a:endParaRPr sz="1200">
              <a:solidFill>
                <a:srgbClr val="374151"/>
              </a:solidFill>
              <a:latin typeface="Roboto"/>
              <a:ea typeface="Roboto"/>
              <a:cs typeface="Roboto"/>
              <a:sym typeface="Roboto"/>
            </a:endParaRPr>
          </a:p>
        </p:txBody>
      </p:sp>
      <p:sp>
        <p:nvSpPr>
          <p:cNvPr id="181" name="Google Shape;181;p27"/>
          <p:cNvSpPr txBox="1"/>
          <p:nvPr/>
        </p:nvSpPr>
        <p:spPr>
          <a:xfrm>
            <a:off x="211650" y="2571750"/>
            <a:ext cx="8395500" cy="20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chemeClr val="accent1"/>
                </a:solidFill>
                <a:latin typeface="Lato"/>
                <a:ea typeface="Lato"/>
                <a:cs typeface="Lato"/>
                <a:sym typeface="Lato"/>
              </a:rPr>
              <a:t>5. Usable for all peoples ages and backgrounds</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lnSpc>
                <a:spcPct val="175000"/>
              </a:lnSpc>
              <a:spcBef>
                <a:spcPts val="0"/>
              </a:spcBef>
              <a:spcAft>
                <a:spcPts val="0"/>
              </a:spcAft>
              <a:buNone/>
            </a:pPr>
            <a:r>
              <a:rPr lang="en-GB" sz="1100">
                <a:latin typeface="Roboto"/>
                <a:ea typeface="Roboto"/>
                <a:cs typeface="Roboto"/>
                <a:sym typeface="Roboto"/>
              </a:rPr>
              <a:t>The system's usability requirements emphasize the need for</a:t>
            </a:r>
            <a:r>
              <a:rPr lang="en-GB" sz="1100" b="1">
                <a:latin typeface="Roboto"/>
                <a:ea typeface="Roboto"/>
                <a:cs typeface="Roboto"/>
                <a:sym typeface="Roboto"/>
              </a:rPr>
              <a:t> clarity, cleanliness, and consistency </a:t>
            </a:r>
            <a:r>
              <a:rPr lang="en-GB" sz="1100">
                <a:latin typeface="Roboto"/>
                <a:ea typeface="Roboto"/>
                <a:cs typeface="Roboto"/>
                <a:sym typeface="Roboto"/>
              </a:rPr>
              <a:t>in the user interface. All interfaces must offer straightforward navigation, ensuring users can easily access features. Customization options will be available, and Figma will be used for UI/UX design, promoting a visually appealing and cohesive user experience. The goal is to create an intuitive system that minimizes steps for common tasks, incorporates responsive design, and encourages user feedback for continuous improvement.</a:t>
            </a:r>
            <a:endParaRPr sz="1100">
              <a:latin typeface="Roboto"/>
              <a:ea typeface="Roboto"/>
              <a:cs typeface="Roboto"/>
              <a:sym typeface="Roboto"/>
            </a:endParaRPr>
          </a:p>
          <a:p>
            <a:pPr marL="0" lvl="0" indent="0" algn="l" rtl="0">
              <a:spcBef>
                <a:spcPts val="0"/>
              </a:spcBef>
              <a:spcAft>
                <a:spcPts val="0"/>
              </a:spcAft>
              <a:buNone/>
            </a:pP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0" y="540625"/>
            <a:ext cx="5904600" cy="49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sz="2000">
                <a:latin typeface="Verdana"/>
                <a:ea typeface="Verdana"/>
                <a:cs typeface="Verdana"/>
                <a:sym typeface="Verdana"/>
              </a:rPr>
              <a:t>Use Case Specification For Each Member</a:t>
            </a:r>
            <a:endParaRPr sz="2000">
              <a:latin typeface="Verdana"/>
              <a:ea typeface="Verdana"/>
              <a:cs typeface="Verdana"/>
              <a:sym typeface="Verdana"/>
            </a:endParaRPr>
          </a:p>
        </p:txBody>
      </p:sp>
      <p:sp>
        <p:nvSpPr>
          <p:cNvPr id="187" name="Google Shape;187;p28"/>
          <p:cNvSpPr txBox="1"/>
          <p:nvPr/>
        </p:nvSpPr>
        <p:spPr>
          <a:xfrm>
            <a:off x="438600" y="1383450"/>
            <a:ext cx="4007400" cy="446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FF0000"/>
              </a:buClr>
              <a:buSzPts val="1300"/>
              <a:buFont typeface="Lato"/>
              <a:buAutoNum type="arabicPeriod"/>
            </a:pPr>
            <a:r>
              <a:rPr lang="en-GB" sz="1300" b="1">
                <a:solidFill>
                  <a:srgbClr val="FF0000"/>
                </a:solidFill>
                <a:latin typeface="Lato"/>
                <a:ea typeface="Lato"/>
                <a:cs typeface="Lato"/>
                <a:sym typeface="Lato"/>
              </a:rPr>
              <a:t>Employee Registration use case specification</a:t>
            </a:r>
            <a:endParaRPr sz="1300" b="1">
              <a:solidFill>
                <a:srgbClr val="FF0000"/>
              </a:solidFill>
              <a:latin typeface="Lato"/>
              <a:ea typeface="Lato"/>
              <a:cs typeface="Lato"/>
              <a:sym typeface="Lato"/>
            </a:endParaRPr>
          </a:p>
          <a:p>
            <a:pPr marL="457200" lvl="0" indent="0" algn="l" rtl="0">
              <a:spcBef>
                <a:spcPts val="0"/>
              </a:spcBef>
              <a:spcAft>
                <a:spcPts val="0"/>
              </a:spcAft>
              <a:buNone/>
            </a:pP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188" name="Google Shape;188;p28"/>
          <p:cNvSpPr txBox="1"/>
          <p:nvPr/>
        </p:nvSpPr>
        <p:spPr>
          <a:xfrm>
            <a:off x="646600" y="1983925"/>
            <a:ext cx="8053200" cy="3056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AutoNum type="arabicPeriod"/>
            </a:pPr>
            <a:r>
              <a:rPr lang="en-GB" sz="1100" b="1"/>
              <a:t>Brief Description</a:t>
            </a:r>
            <a:endParaRPr sz="1100" b="1"/>
          </a:p>
          <a:p>
            <a:pPr marL="0" lvl="0" indent="0" algn="l" rtl="0">
              <a:lnSpc>
                <a:spcPct val="115000"/>
              </a:lnSpc>
              <a:spcBef>
                <a:spcPts val="1200"/>
              </a:spcBef>
              <a:spcAft>
                <a:spcPts val="0"/>
              </a:spcAft>
              <a:buNone/>
            </a:pPr>
            <a:r>
              <a:rPr lang="en-GB" sz="1100"/>
              <a:t>This use case shows the employee registration and information management system, specifically for managers to facilitate the initiation of employee registration. The system enables managers to create initial profiles for the new employees by adding their main details such as name, department, and job title.</a:t>
            </a:r>
            <a:endParaRPr sz="1100"/>
          </a:p>
          <a:p>
            <a:pPr marL="0" lvl="0" indent="0" algn="l" rtl="0">
              <a:lnSpc>
                <a:spcPct val="115000"/>
              </a:lnSpc>
              <a:spcBef>
                <a:spcPts val="1200"/>
              </a:spcBef>
              <a:spcAft>
                <a:spcPts val="0"/>
              </a:spcAft>
              <a:buNone/>
            </a:pPr>
            <a:r>
              <a:rPr lang="en-GB" sz="1100"/>
              <a:t> </a:t>
            </a:r>
            <a:r>
              <a:rPr lang="en-GB" sz="1100" b="1"/>
              <a:t> 	 2.	Flow of Events</a:t>
            </a:r>
            <a:endParaRPr sz="1100" b="1"/>
          </a:p>
          <a:p>
            <a:pPr marL="0" lvl="0" indent="0" algn="l" rtl="0">
              <a:lnSpc>
                <a:spcPct val="115000"/>
              </a:lnSpc>
              <a:spcBef>
                <a:spcPts val="1200"/>
              </a:spcBef>
              <a:spcAft>
                <a:spcPts val="0"/>
              </a:spcAft>
              <a:buNone/>
            </a:pPr>
            <a:r>
              <a:rPr lang="en-GB" sz="1100"/>
              <a:t> The procedure begins with managers using the Employee Registration and Information Management System, which is designed to facilitate employee registration.</a:t>
            </a:r>
            <a:endParaRPr sz="1100"/>
          </a:p>
          <a:p>
            <a:pPr marL="0" lvl="0" indent="0" algn="l" rtl="0">
              <a:lnSpc>
                <a:spcPct val="115000"/>
              </a:lnSpc>
              <a:spcBef>
                <a:spcPts val="1200"/>
              </a:spcBef>
              <a:spcAft>
                <a:spcPts val="0"/>
              </a:spcAft>
              <a:buNone/>
            </a:pPr>
            <a:r>
              <a:rPr lang="en-GB" sz="1100" b="1"/>
              <a:t>Basic Flow </a:t>
            </a:r>
            <a:r>
              <a:rPr lang="en-GB" sz="1100"/>
              <a:t>- Manager-Initiated Initial Profile Setup:</a:t>
            </a:r>
            <a:endParaRPr sz="1100"/>
          </a:p>
          <a:p>
            <a:pPr marL="457200" lvl="0" indent="-298450" algn="l" rtl="0">
              <a:lnSpc>
                <a:spcPct val="115000"/>
              </a:lnSpc>
              <a:spcBef>
                <a:spcPts val="1200"/>
              </a:spcBef>
              <a:spcAft>
                <a:spcPts val="0"/>
              </a:spcAft>
              <a:buSzPts val="1100"/>
              <a:buAutoNum type="arabicPeriod"/>
            </a:pPr>
            <a:r>
              <a:rPr lang="en-GB" sz="1100"/>
              <a:t>Managers log into the Employee Registration and Information Management System to initiate the registration process for adding a new employee.</a:t>
            </a:r>
            <a:br>
              <a:rPr lang="en-GB" sz="1100"/>
            </a:br>
            <a:br>
              <a:rPr lang="en-GB" sz="1100"/>
            </a:br>
            <a:endParaRPr sz="1100"/>
          </a:p>
          <a:p>
            <a:pPr marL="0" lvl="0" indent="0" algn="l" rtl="0">
              <a:lnSpc>
                <a:spcPct val="115000"/>
              </a:lnSpc>
              <a:spcBef>
                <a:spcPts val="1200"/>
              </a:spcBef>
              <a:spcAft>
                <a:spcPts val="1200"/>
              </a:spcAft>
              <a:buNone/>
            </a:pP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720075" y="617225"/>
            <a:ext cx="8053200" cy="443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GB" sz="1200"/>
              <a:t>2. Within the system, managers navigate to the "Initial Profile Setup" section, where they create preliminary profiles for each new employee.</a:t>
            </a:r>
            <a:br>
              <a:rPr lang="en-GB" sz="1200"/>
            </a:br>
            <a:endParaRPr sz="1200"/>
          </a:p>
          <a:p>
            <a:pPr marL="457200" lvl="0" indent="0" algn="l" rtl="0">
              <a:lnSpc>
                <a:spcPct val="115000"/>
              </a:lnSpc>
              <a:spcBef>
                <a:spcPts val="1200"/>
              </a:spcBef>
              <a:spcAft>
                <a:spcPts val="0"/>
              </a:spcAft>
              <a:buNone/>
            </a:pPr>
            <a:r>
              <a:rPr lang="en-GB" sz="1200"/>
              <a:t>3. The manager enters the main information, including the employee's full name, proposed position, departmental allocation, and other essential employment details.</a:t>
            </a:r>
            <a:br>
              <a:rPr lang="en-GB" sz="1200"/>
            </a:br>
            <a:endParaRPr sz="1200"/>
          </a:p>
          <a:p>
            <a:pPr marL="457200" lvl="0" indent="0" algn="l" rtl="0">
              <a:lnSpc>
                <a:spcPct val="115000"/>
              </a:lnSpc>
              <a:spcBef>
                <a:spcPts val="1200"/>
              </a:spcBef>
              <a:spcAft>
                <a:spcPts val="0"/>
              </a:spcAft>
              <a:buNone/>
            </a:pPr>
            <a:r>
              <a:rPr lang="en-GB" sz="1200"/>
              <a:t>4. The system prompts managers to review and confirm the accuracy and completeness of the entered information for the employee to finish the initiation account registration.</a:t>
            </a:r>
            <a:br>
              <a:rPr lang="en-GB" sz="1200"/>
            </a:br>
            <a:endParaRPr sz="1200"/>
          </a:p>
          <a:p>
            <a:pPr marL="457200" lvl="0" indent="0" algn="l" rtl="0">
              <a:lnSpc>
                <a:spcPct val="115000"/>
              </a:lnSpc>
              <a:spcBef>
                <a:spcPts val="1200"/>
              </a:spcBef>
              <a:spcAft>
                <a:spcPts val="0"/>
              </a:spcAft>
              <a:buNone/>
            </a:pPr>
            <a:r>
              <a:rPr lang="en-GB" sz="1200"/>
              <a:t>5. The system automatically notifies the manager upon the successful completion of the initial profile creation.</a:t>
            </a:r>
            <a:br>
              <a:rPr lang="en-GB" sz="1200"/>
            </a:br>
            <a:endParaRPr sz="1200"/>
          </a:p>
          <a:p>
            <a:pPr marL="457200" lvl="0" indent="0" algn="l" rtl="0">
              <a:lnSpc>
                <a:spcPct val="115000"/>
              </a:lnSpc>
              <a:spcBef>
                <a:spcPts val="1200"/>
              </a:spcBef>
              <a:spcAft>
                <a:spcPts val="0"/>
              </a:spcAft>
              <a:buNone/>
            </a:pPr>
            <a:r>
              <a:rPr lang="en-GB" sz="1200"/>
              <a:t>6. Employees get a notification after the manager ends their registration.‎</a:t>
            </a:r>
            <a:br>
              <a:rPr lang="en-GB" sz="1200"/>
            </a:br>
            <a:br>
              <a:rPr lang="en-GB" sz="1200"/>
            </a:br>
            <a:r>
              <a:rPr lang="en-GB" sz="1200"/>
              <a:t>7. Employees fill in their personal and job-related info, birthdate, gender, ‎contacts, emergency contacts, work history, skills, qualifications, and a photo.‎</a:t>
            </a:r>
            <a:br>
              <a:rPr lang="en-GB" sz="1200"/>
            </a:br>
            <a:br>
              <a:rPr lang="en-GB" sz="1200"/>
            </a:br>
            <a:endParaRPr sz="1200"/>
          </a:p>
          <a:p>
            <a:pPr marL="0" lvl="0" indent="0" algn="l" rtl="0">
              <a:lnSpc>
                <a:spcPct val="115000"/>
              </a:lnSpc>
              <a:spcBef>
                <a:spcPts val="1200"/>
              </a:spcBef>
              <a:spcAft>
                <a:spcPts val="1200"/>
              </a:spcAft>
              <a:buNone/>
            </a:pP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p:nvPr/>
        </p:nvSpPr>
        <p:spPr>
          <a:xfrm>
            <a:off x="705375" y="631925"/>
            <a:ext cx="8053200" cy="443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GB" sz="1100"/>
              <a:t> 8. After employees finish entering their information, the system checks to make sure all info is completed and ‎entered correctly.‎</a:t>
            </a:r>
            <a:br>
              <a:rPr lang="en-GB" sz="1100"/>
            </a:br>
            <a:br>
              <a:rPr lang="en-GB" sz="1100"/>
            </a:br>
            <a:endParaRPr sz="1100"/>
          </a:p>
          <a:p>
            <a:pPr marL="457200" lvl="0" indent="0" algn="l" rtl="0">
              <a:lnSpc>
                <a:spcPct val="115000"/>
              </a:lnSpc>
              <a:spcBef>
                <a:spcPts val="1200"/>
              </a:spcBef>
              <a:spcAft>
                <a:spcPts val="0"/>
              </a:spcAft>
              <a:buNone/>
            </a:pPr>
            <a:r>
              <a:rPr lang="en-GB" sz="1100"/>
              <a:t>9. Both the employee and manager get a notification when everything is good, confirming that ‎the registration is done, and the profile is completed.‎</a:t>
            </a:r>
            <a:endParaRPr sz="1100"/>
          </a:p>
          <a:p>
            <a:pPr marL="0" lvl="0" indent="0" algn="l" rtl="0">
              <a:lnSpc>
                <a:spcPct val="115000"/>
              </a:lnSpc>
              <a:spcBef>
                <a:spcPts val="1200"/>
              </a:spcBef>
              <a:spcAft>
                <a:spcPts val="0"/>
              </a:spcAft>
              <a:buNone/>
            </a:pPr>
            <a:r>
              <a:rPr lang="en-GB" sz="1100" b="1"/>
              <a:t>2.2 	Alternative Flows</a:t>
            </a:r>
            <a:endParaRPr sz="1100" b="1"/>
          </a:p>
          <a:p>
            <a:pPr marL="0" lvl="0" indent="0" algn="l" rtl="0">
              <a:lnSpc>
                <a:spcPct val="115000"/>
              </a:lnSpc>
              <a:spcBef>
                <a:spcPts val="1200"/>
              </a:spcBef>
              <a:spcAft>
                <a:spcPts val="0"/>
              </a:spcAft>
              <a:buNone/>
            </a:pPr>
            <a:r>
              <a:rPr lang="en-GB" sz="1100" b="1"/>
              <a:t>2.2.1 Missing employee information:</a:t>
            </a:r>
            <a:endParaRPr sz="1100" b="1"/>
          </a:p>
          <a:p>
            <a:pPr marL="0" lvl="0" indent="0" algn="l" rtl="0">
              <a:lnSpc>
                <a:spcPct val="115000"/>
              </a:lnSpc>
              <a:spcBef>
                <a:spcPts val="1200"/>
              </a:spcBef>
              <a:spcAft>
                <a:spcPts val="0"/>
              </a:spcAft>
              <a:buNone/>
            </a:pPr>
            <a:r>
              <a:rPr lang="en-GB" sz="1100"/>
              <a:t>If mandatory personal or medical information is missing during the registration process:</a:t>
            </a:r>
            <a:endParaRPr sz="1100"/>
          </a:p>
          <a:p>
            <a:pPr marL="457200" lvl="0" indent="0" algn="l" rtl="0">
              <a:lnSpc>
                <a:spcPct val="115000"/>
              </a:lnSpc>
              <a:spcBef>
                <a:spcPts val="1200"/>
              </a:spcBef>
              <a:spcAft>
                <a:spcPts val="0"/>
              </a:spcAft>
              <a:buNone/>
            </a:pPr>
            <a:r>
              <a:rPr lang="en-GB" sz="1100"/>
              <a:t>1. The system notifies the employee to verify and complete their profiles by adding the required information and all their details to the system.</a:t>
            </a:r>
            <a:endParaRPr sz="1100"/>
          </a:p>
          <a:p>
            <a:pPr marL="457200" lvl="0" indent="0" algn="l" rtl="0">
              <a:lnSpc>
                <a:spcPct val="115000"/>
              </a:lnSpc>
              <a:spcBef>
                <a:spcPts val="1200"/>
              </a:spcBef>
              <a:spcAft>
                <a:spcPts val="1200"/>
              </a:spcAft>
              <a:buNone/>
            </a:pPr>
            <a:r>
              <a:rPr lang="en-GB" sz="1100"/>
              <a:t>2. Employees are prompted to complete all their information to complete their profiles.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p:nvPr/>
        </p:nvSpPr>
        <p:spPr>
          <a:xfrm>
            <a:off x="705375" y="631925"/>
            <a:ext cx="8053200" cy="44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100" b="1"/>
              <a:t>2.2.2 Existing employee</a:t>
            </a:r>
            <a:endParaRPr sz="1100" b="1"/>
          </a:p>
          <a:p>
            <a:pPr marL="0" lvl="0" indent="0" algn="l" rtl="0">
              <a:lnSpc>
                <a:spcPct val="115000"/>
              </a:lnSpc>
              <a:spcBef>
                <a:spcPts val="1200"/>
              </a:spcBef>
              <a:spcAft>
                <a:spcPts val="0"/>
              </a:spcAft>
              <a:buNone/>
            </a:pPr>
            <a:r>
              <a:rPr lang="en-GB" sz="1100"/>
              <a:t>Within the register process, if the system detects an existing employee with identical identification and information, an error message will occur, indicating "Employee Already Exists." The manager has three options:  to modify the employee's details, delete the existed account and generate a new one with the new employee information, or cancel the operation.</a:t>
            </a:r>
            <a:endParaRPr sz="1100"/>
          </a:p>
          <a:p>
            <a:pPr marL="0" lvl="0" indent="0" algn="l" rtl="0">
              <a:lnSpc>
                <a:spcPct val="115000"/>
              </a:lnSpc>
              <a:spcBef>
                <a:spcPts val="1200"/>
              </a:spcBef>
              <a:spcAft>
                <a:spcPts val="0"/>
              </a:spcAft>
              <a:buNone/>
            </a:pPr>
            <a:endParaRPr sz="1100"/>
          </a:p>
          <a:p>
            <a:pPr marL="0" lvl="0" indent="0" algn="l" rtl="0">
              <a:lnSpc>
                <a:spcPct val="115000"/>
              </a:lnSpc>
              <a:spcBef>
                <a:spcPts val="1200"/>
              </a:spcBef>
              <a:spcAft>
                <a:spcPts val="0"/>
              </a:spcAft>
              <a:buNone/>
            </a:pPr>
            <a:r>
              <a:rPr lang="en-GB" sz="1100" b="1"/>
              <a:t>2.2.3 Update Employee Information:</a:t>
            </a:r>
            <a:endParaRPr sz="1100" b="1"/>
          </a:p>
          <a:p>
            <a:pPr marL="571500" lvl="0" indent="0" algn="l" rtl="0">
              <a:lnSpc>
                <a:spcPct val="115000"/>
              </a:lnSpc>
              <a:spcBef>
                <a:spcPts val="1200"/>
              </a:spcBef>
              <a:spcAft>
                <a:spcPts val="0"/>
              </a:spcAft>
              <a:buNone/>
            </a:pPr>
            <a:r>
              <a:rPr lang="en-GB" sz="1100"/>
              <a:t>1.‎ Employee can update his profile by selecting "update information."‎</a:t>
            </a:r>
            <a:endParaRPr sz="1100"/>
          </a:p>
          <a:p>
            <a:pPr marL="571500" lvl="0" indent="0" algn="l" rtl="0">
              <a:lnSpc>
                <a:spcPct val="115000"/>
              </a:lnSpc>
              <a:spcBef>
                <a:spcPts val="1200"/>
              </a:spcBef>
              <a:spcAft>
                <a:spcPts val="0"/>
              </a:spcAft>
              <a:buNone/>
            </a:pPr>
            <a:r>
              <a:rPr lang="en-GB" sz="1100"/>
              <a:t>‎2.‎ The System displays the current employee information to edit.‎</a:t>
            </a:r>
            <a:endParaRPr sz="1100"/>
          </a:p>
          <a:p>
            <a:pPr marL="571500" lvl="0" indent="0" algn="l" rtl="0">
              <a:lnSpc>
                <a:spcPct val="115000"/>
              </a:lnSpc>
              <a:spcBef>
                <a:spcPts val="1200"/>
              </a:spcBef>
              <a:spcAft>
                <a:spcPts val="0"/>
              </a:spcAft>
              <a:buNone/>
            </a:pPr>
            <a:r>
              <a:rPr lang="en-GB" sz="1100"/>
              <a:t>‎3.‎ Employee choose to edit his specific information such as date of birth, telephone number and qualifications.‎</a:t>
            </a:r>
            <a:endParaRPr sz="1100"/>
          </a:p>
          <a:p>
            <a:pPr marL="571500" lvl="0" indent="0" algn="l" rtl="0">
              <a:lnSpc>
                <a:spcPct val="115000"/>
              </a:lnSpc>
              <a:spcBef>
                <a:spcPts val="1200"/>
              </a:spcBef>
              <a:spcAft>
                <a:spcPts val="0"/>
              </a:spcAft>
              <a:buNone/>
            </a:pPr>
            <a:r>
              <a:rPr lang="en-GB" sz="1100"/>
              <a:t>‎4.‎ System checks the entered information if it is entered correctly and there is no missing.‎ If all the entered new data are correct and accurate, information is updated.‎</a:t>
            </a:r>
            <a:endParaRPr sz="1100"/>
          </a:p>
          <a:p>
            <a:pPr marL="571500" lvl="0" indent="0" algn="l" rtl="0">
              <a:lnSpc>
                <a:spcPct val="115000"/>
              </a:lnSpc>
              <a:spcBef>
                <a:spcPts val="1200"/>
              </a:spcBef>
              <a:spcAft>
                <a:spcPts val="0"/>
              </a:spcAft>
              <a:buNone/>
            </a:pPr>
            <a:r>
              <a:rPr lang="en-GB" sz="1100"/>
              <a:t>‎5.‎ If not, notify the employee to edit the entry until all required data is correctly entered.‎</a:t>
            </a:r>
            <a:endParaRPr sz="1100"/>
          </a:p>
          <a:p>
            <a:pPr marL="457200" lvl="0" indent="0" algn="l" rtl="0">
              <a:lnSpc>
                <a:spcPct val="115000"/>
              </a:lnSpc>
              <a:spcBef>
                <a:spcPts val="1200"/>
              </a:spcBef>
              <a:spcAft>
                <a:spcPts val="120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81875" y="752850"/>
            <a:ext cx="2453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chemeClr val="accent1"/>
                </a:solidFill>
                <a:latin typeface="Lato"/>
                <a:ea typeface="Lato"/>
                <a:cs typeface="Lato"/>
                <a:sym typeface="Lato"/>
              </a:rPr>
              <a:t>Current System Problems </a:t>
            </a:r>
            <a:endParaRPr sz="1300" b="1">
              <a:solidFill>
                <a:schemeClr val="accent1"/>
              </a:solidFill>
              <a:latin typeface="Lato"/>
              <a:ea typeface="Lato"/>
              <a:cs typeface="Lato"/>
              <a:sym typeface="Lato"/>
            </a:endParaRPr>
          </a:p>
        </p:txBody>
      </p:sp>
      <p:sp>
        <p:nvSpPr>
          <p:cNvPr id="94" name="Google Shape;94;p14"/>
          <p:cNvSpPr txBox="1"/>
          <p:nvPr/>
        </p:nvSpPr>
        <p:spPr>
          <a:xfrm>
            <a:off x="152775" y="1184125"/>
            <a:ext cx="8627400" cy="40665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374151"/>
              </a:buClr>
              <a:buSzPts val="1300"/>
              <a:buFont typeface="Roboto"/>
              <a:buNone/>
            </a:pPr>
            <a:r>
              <a:rPr lang="en-GB" sz="1300" b="1">
                <a:solidFill>
                  <a:srgbClr val="374151"/>
                </a:solidFill>
                <a:latin typeface="Roboto"/>
                <a:ea typeface="Roboto"/>
                <a:cs typeface="Roboto"/>
                <a:sym typeface="Roboto"/>
              </a:rPr>
              <a:t>Inefficient Reporting Mechanism:</a:t>
            </a:r>
            <a:endParaRPr sz="1300" b="1">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Current system for generating reports related to patients, doctors, nurses, appointments, and inventory is weak and ineffective.</a:t>
            </a:r>
            <a:endParaRPr sz="13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endParaRPr sz="1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r>
              <a:rPr lang="en-GB" sz="1300" b="1">
                <a:solidFill>
                  <a:srgbClr val="374151"/>
                </a:solidFill>
                <a:latin typeface="Roboto"/>
                <a:ea typeface="Roboto"/>
                <a:cs typeface="Roboto"/>
                <a:sym typeface="Roboto"/>
              </a:rPr>
              <a:t>Communication Challenges:</a:t>
            </a:r>
            <a:endParaRPr sz="1300" b="1">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Verbal and oral communication between doctors and staff about inventory issues is not efficient.</a:t>
            </a:r>
            <a:endParaRPr sz="13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endParaRPr sz="1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r>
              <a:rPr lang="en-GB" sz="1300" b="1">
                <a:solidFill>
                  <a:srgbClr val="374151"/>
                </a:solidFill>
                <a:latin typeface="Roboto"/>
                <a:ea typeface="Roboto"/>
                <a:cs typeface="Roboto"/>
                <a:sym typeface="Roboto"/>
              </a:rPr>
              <a:t>Appointment Booking Process:</a:t>
            </a:r>
            <a:endParaRPr sz="1300" b="1">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Patients need to call receptionists to book appointments.</a:t>
            </a:r>
            <a:endParaRPr sz="1300">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Doctors and employees manually create schedules, leading to challenges in emergencies and appointment cancellations.</a:t>
            </a:r>
            <a:endParaRPr sz="13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endParaRPr sz="1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r>
              <a:rPr lang="en-GB" sz="1300" b="1">
                <a:solidFill>
                  <a:srgbClr val="374151"/>
                </a:solidFill>
                <a:latin typeface="Roboto"/>
                <a:ea typeface="Roboto"/>
                <a:cs typeface="Roboto"/>
                <a:sym typeface="Roboto"/>
              </a:rPr>
              <a:t>Manual Record Keeping:</a:t>
            </a:r>
            <a:endParaRPr sz="1300" b="1">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Doctors manually record patient data, including diagnoses, medications, operations, X-rays, and blood works.</a:t>
            </a:r>
            <a:endParaRPr sz="1300">
              <a:solidFill>
                <a:srgbClr val="374151"/>
              </a:solidFill>
              <a:latin typeface="Roboto"/>
              <a:ea typeface="Roboto"/>
              <a:cs typeface="Roboto"/>
              <a:sym typeface="Roboto"/>
            </a:endParaRPr>
          </a:p>
          <a:p>
            <a:pPr marL="914400" lvl="1" indent="-311150" algn="l" rtl="0">
              <a:lnSpc>
                <a:spcPct val="115000"/>
              </a:lnSpc>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Current method involves maintaining data in large folders, making it vulnerable to loss and corruption.</a:t>
            </a:r>
            <a:endParaRPr sz="13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300"/>
              <a:buFont typeface="Roboto"/>
              <a:buNone/>
            </a:pPr>
            <a:endParaRPr sz="1300">
              <a:solidFill>
                <a:srgbClr val="37415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p:nvPr/>
        </p:nvSpPr>
        <p:spPr>
          <a:xfrm>
            <a:off x="705375" y="631925"/>
            <a:ext cx="8053200" cy="44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100" b="1"/>
              <a:t>    3.	Special Requirements</a:t>
            </a:r>
            <a:endParaRPr sz="1100" b="1"/>
          </a:p>
          <a:p>
            <a:pPr marL="914400" lvl="0" indent="0" algn="l" rtl="0">
              <a:lnSpc>
                <a:spcPct val="115000"/>
              </a:lnSpc>
              <a:spcBef>
                <a:spcPts val="1200"/>
              </a:spcBef>
              <a:spcAft>
                <a:spcPts val="0"/>
              </a:spcAft>
              <a:buNone/>
            </a:pPr>
            <a:r>
              <a:rPr lang="en-GB" sz="1100"/>
              <a:t>1.</a:t>
            </a:r>
            <a:r>
              <a:rPr lang="en-GB" sz="700"/>
              <a:t>      </a:t>
            </a:r>
            <a:r>
              <a:rPr lang="en-GB" sz="1100"/>
              <a:t>The system must implement strong encryption algorithms for employee data transmission and storage.</a:t>
            </a:r>
            <a:br>
              <a:rPr lang="en-GB" sz="1100"/>
            </a:br>
            <a:endParaRPr sz="1100"/>
          </a:p>
          <a:p>
            <a:pPr marL="914400" lvl="0" indent="0" algn="l" rtl="0">
              <a:lnSpc>
                <a:spcPct val="115000"/>
              </a:lnSpc>
              <a:spcBef>
                <a:spcPts val="1200"/>
              </a:spcBef>
              <a:spcAft>
                <a:spcPts val="0"/>
              </a:spcAft>
              <a:buNone/>
            </a:pPr>
            <a:r>
              <a:rPr lang="en-GB" sz="1100"/>
              <a:t>2.</a:t>
            </a:r>
            <a:r>
              <a:rPr lang="en-GB" sz="700"/>
              <a:t>      </a:t>
            </a:r>
            <a:r>
              <a:rPr lang="en-GB" sz="1100"/>
              <a:t>The registration process should be user-friendly, with clear instructions and intuitive interfaces that all employees could find it easy to use despite their knowledge and skills.</a:t>
            </a:r>
            <a:endParaRPr sz="1100"/>
          </a:p>
          <a:p>
            <a:pPr marL="914400" lvl="0" indent="0" algn="l" rtl="0">
              <a:lnSpc>
                <a:spcPct val="115000"/>
              </a:lnSpc>
              <a:spcBef>
                <a:spcPts val="1200"/>
              </a:spcBef>
              <a:spcAft>
                <a:spcPts val="0"/>
              </a:spcAft>
              <a:buNone/>
            </a:pPr>
            <a:endParaRPr sz="1100"/>
          </a:p>
          <a:p>
            <a:pPr marL="0" lvl="0" indent="0" algn="l" rtl="0">
              <a:lnSpc>
                <a:spcPct val="115000"/>
              </a:lnSpc>
              <a:spcBef>
                <a:spcPts val="1200"/>
              </a:spcBef>
              <a:spcAft>
                <a:spcPts val="0"/>
              </a:spcAft>
              <a:buNone/>
            </a:pPr>
            <a:r>
              <a:rPr lang="en-GB" sz="1100" b="1"/>
              <a:t>    4. 	Entry Conditions</a:t>
            </a:r>
            <a:endParaRPr sz="1100" b="1"/>
          </a:p>
          <a:p>
            <a:pPr marL="0" lvl="0" indent="0" algn="l" rtl="0">
              <a:lnSpc>
                <a:spcPct val="115000"/>
              </a:lnSpc>
              <a:spcBef>
                <a:spcPts val="1200"/>
              </a:spcBef>
              <a:spcAft>
                <a:spcPts val="0"/>
              </a:spcAft>
              <a:buNone/>
            </a:pPr>
            <a:r>
              <a:rPr lang="en-GB" sz="1100" b="1"/>
              <a:t>            4.1	Log In</a:t>
            </a:r>
            <a:endParaRPr sz="1100" b="1"/>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Before the employee adds his information to complete his profile, the manager must have completed the initial employee registration and profile setup in the Employee Registration and Information Management System. This involves entering key information such as the employee's full name, proposed position, departmental allocation, and other essential employment details during the initial profile setup by managers. Additionally, the manager should ensure that the employee has successfully logged into the system following the registration process.</a:t>
            </a:r>
            <a:endParaRPr sz="12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p:nvPr/>
        </p:nvSpPr>
        <p:spPr>
          <a:xfrm>
            <a:off x="705375" y="631925"/>
            <a:ext cx="8053200" cy="4438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100" b="1"/>
          </a:p>
          <a:p>
            <a:pPr marL="457200" lvl="0" indent="0" algn="l" rtl="0">
              <a:lnSpc>
                <a:spcPct val="115000"/>
              </a:lnSpc>
              <a:spcBef>
                <a:spcPts val="1200"/>
              </a:spcBef>
              <a:spcAft>
                <a:spcPts val="0"/>
              </a:spcAft>
              <a:buNone/>
            </a:pPr>
            <a:endParaRPr sz="1100" b="1"/>
          </a:p>
          <a:p>
            <a:pPr marL="457200" lvl="0" indent="0" algn="l" rtl="0">
              <a:lnSpc>
                <a:spcPct val="115000"/>
              </a:lnSpc>
              <a:spcBef>
                <a:spcPts val="1200"/>
              </a:spcBef>
              <a:spcAft>
                <a:spcPts val="0"/>
              </a:spcAft>
              <a:buNone/>
            </a:pPr>
            <a:r>
              <a:rPr lang="en-GB" sz="1100" b="1"/>
              <a:t>5.</a:t>
            </a:r>
            <a:r>
              <a:rPr lang="en-GB" sz="700"/>
              <a:t>      </a:t>
            </a:r>
            <a:r>
              <a:rPr lang="en-GB" sz="1100" b="1"/>
              <a:t>Exit Conditions</a:t>
            </a:r>
            <a:endParaRPr sz="1100" b="1"/>
          </a:p>
          <a:p>
            <a:pPr marL="457200" lvl="0" indent="0" algn="l" rtl="0">
              <a:lnSpc>
                <a:spcPct val="115000"/>
              </a:lnSpc>
              <a:spcBef>
                <a:spcPts val="1200"/>
              </a:spcBef>
              <a:spcAft>
                <a:spcPts val="0"/>
              </a:spcAft>
              <a:buNone/>
            </a:pPr>
            <a:r>
              <a:rPr lang="en-GB" sz="1100" b="1"/>
              <a:t>5.1. Log out</a:t>
            </a:r>
            <a:endParaRPr sz="1100" b="1"/>
          </a:p>
          <a:p>
            <a:pPr marL="457200" lvl="0" indent="0" algn="l" rtl="0">
              <a:lnSpc>
                <a:spcPct val="115000"/>
              </a:lnSpc>
              <a:spcBef>
                <a:spcPts val="1200"/>
              </a:spcBef>
              <a:spcAft>
                <a:spcPts val="0"/>
              </a:spcAft>
              <a:buNone/>
            </a:pPr>
            <a:r>
              <a:rPr lang="en-GB" sz="1100"/>
              <a:t>Secure preservation of employee registration information ensures that all of his data, including personal and professional information, is securely preserved, and when the employee logs in again into the system, he will resume where he left off If the employee wishes to log out and continue entering his information later.</a:t>
            </a:r>
            <a:endParaRPr sz="1100"/>
          </a:p>
          <a:p>
            <a:pPr marL="457200" lvl="0" indent="0" algn="l" rtl="0">
              <a:lnSpc>
                <a:spcPct val="115000"/>
              </a:lnSpc>
              <a:spcBef>
                <a:spcPts val="1200"/>
              </a:spcBef>
              <a:spcAft>
                <a:spcPts val="0"/>
              </a:spcAft>
              <a:buNone/>
            </a:pPr>
            <a:r>
              <a:rPr lang="en-GB" sz="1100"/>
              <a:t> </a:t>
            </a:r>
            <a:endParaRPr sz="1100"/>
          </a:p>
          <a:p>
            <a:pPr marL="457200" lvl="0" indent="0" algn="l" rtl="0">
              <a:lnSpc>
                <a:spcPct val="115000"/>
              </a:lnSpc>
              <a:spcBef>
                <a:spcPts val="1200"/>
              </a:spcBef>
              <a:spcAft>
                <a:spcPts val="1200"/>
              </a:spcAft>
              <a:buNone/>
            </a:pPr>
            <a:endParaRPr sz="11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p:nvPr/>
        </p:nvSpPr>
        <p:spPr>
          <a:xfrm>
            <a:off x="294675" y="838625"/>
            <a:ext cx="38799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FF0000"/>
                </a:solidFill>
                <a:latin typeface="Lato"/>
                <a:ea typeface="Lato"/>
                <a:cs typeface="Lato"/>
                <a:sym typeface="Lato"/>
              </a:rPr>
              <a:t>2. Patient Registration use case specification </a:t>
            </a:r>
            <a:endParaRPr sz="1300" b="1">
              <a:solidFill>
                <a:srgbClr val="FF0000"/>
              </a:solidFill>
              <a:latin typeface="Lato"/>
              <a:ea typeface="Lato"/>
              <a:cs typeface="Lato"/>
              <a:sym typeface="Lato"/>
            </a:endParaRPr>
          </a:p>
        </p:txBody>
      </p:sp>
      <p:sp>
        <p:nvSpPr>
          <p:cNvPr id="219" name="Google Shape;219;p34"/>
          <p:cNvSpPr txBox="1"/>
          <p:nvPr/>
        </p:nvSpPr>
        <p:spPr>
          <a:xfrm>
            <a:off x="6081125" y="7099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0" name="Google Shape;220;p34"/>
          <p:cNvSpPr txBox="1"/>
          <p:nvPr/>
        </p:nvSpPr>
        <p:spPr>
          <a:xfrm>
            <a:off x="294675" y="1324925"/>
            <a:ext cx="7648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t>1. Brief Description</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a:t>This use case allows patients who are at clinic to create an account with the Clinic app, which they can use for registration. In order to ensure the confidentiality of patient data, an input of essential information such as names and medical details is requested. The primary actor in this use case is the patient. </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b="1"/>
              <a:t>2. Flow of Events </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a:t>The use case begins when the user selects the "Register as patient" activity from the Main Form.</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p:nvPr/>
        </p:nvSpPr>
        <p:spPr>
          <a:xfrm>
            <a:off x="187525" y="1295400"/>
            <a:ext cx="8826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t>2.1 Basic Flow – Patient Registration </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a:t>1. The patient selects "Register as patient" activity. </a:t>
            </a:r>
            <a:endParaRPr sz="1200"/>
          </a:p>
          <a:p>
            <a:pPr marL="457200" lvl="0" indent="0" algn="l" rtl="0">
              <a:spcBef>
                <a:spcPts val="0"/>
              </a:spcBef>
              <a:spcAft>
                <a:spcPts val="0"/>
              </a:spcAft>
              <a:buNone/>
            </a:pPr>
            <a:r>
              <a:rPr lang="en-GB" sz="1200"/>
              <a:t>2. The system directs the user to the patient registration interface. </a:t>
            </a:r>
            <a:endParaRPr sz="1200"/>
          </a:p>
          <a:p>
            <a:pPr marL="457200" lvl="0" indent="0" algn="l" rtl="0">
              <a:spcBef>
                <a:spcPts val="0"/>
              </a:spcBef>
              <a:spcAft>
                <a:spcPts val="0"/>
              </a:spcAft>
              <a:buNone/>
            </a:pPr>
            <a:r>
              <a:rPr lang="en-GB" sz="1200"/>
              <a:t>3. Patient inputs the following personal information: full name, date of birth, gender, contact details, emergency contacts, and provides a photograph for identification purposes. </a:t>
            </a:r>
            <a:endParaRPr sz="1200"/>
          </a:p>
          <a:p>
            <a:pPr marL="457200" lvl="0" indent="0" algn="l" rtl="0">
              <a:spcBef>
                <a:spcPts val="0"/>
              </a:spcBef>
              <a:spcAft>
                <a:spcPts val="0"/>
              </a:spcAft>
              <a:buNone/>
            </a:pPr>
            <a:r>
              <a:rPr lang="en-GB" sz="1200"/>
              <a:t>4. Patient enters additional medical information, including: Chronic diseases and drug allergies. </a:t>
            </a:r>
            <a:endParaRPr sz="1200"/>
          </a:p>
          <a:p>
            <a:pPr marL="457200" lvl="0" indent="0" algn="l" rtl="0">
              <a:spcBef>
                <a:spcPts val="0"/>
              </a:spcBef>
              <a:spcAft>
                <a:spcPts val="0"/>
              </a:spcAft>
              <a:buNone/>
            </a:pPr>
            <a:r>
              <a:rPr lang="en-GB" sz="1200"/>
              <a:t>5. The system store the provided data in the database. </a:t>
            </a:r>
            <a:endParaRPr sz="1200"/>
          </a:p>
          <a:p>
            <a:pPr marL="457200" lvl="0" indent="0" algn="l" rtl="0">
              <a:spcBef>
                <a:spcPts val="0"/>
              </a:spcBef>
              <a:spcAft>
                <a:spcPts val="0"/>
              </a:spcAft>
              <a:buNone/>
            </a:pPr>
            <a:r>
              <a:rPr lang="en-GB" sz="1200"/>
              <a:t>6. User receives clear instructions and step-by-step guidance throughout the registration process. </a:t>
            </a:r>
            <a:endParaRPr sz="1200"/>
          </a:p>
          <a:p>
            <a:pPr marL="457200" lvl="0" indent="0" algn="l" rtl="0">
              <a:spcBef>
                <a:spcPts val="0"/>
              </a:spcBef>
              <a:spcAft>
                <a:spcPts val="0"/>
              </a:spcAft>
              <a:buNone/>
            </a:pPr>
            <a:r>
              <a:rPr lang="en-GB" sz="1200"/>
              <a:t>7. The system validates the entered information for completeness and accuracy.</a:t>
            </a:r>
            <a:endParaRPr sz="1200"/>
          </a:p>
          <a:p>
            <a:pPr marL="457200" lvl="0" indent="0" algn="l" rtl="0">
              <a:spcBef>
                <a:spcPts val="0"/>
              </a:spcBef>
              <a:spcAft>
                <a:spcPts val="0"/>
              </a:spcAft>
              <a:buNone/>
            </a:pPr>
            <a:r>
              <a:rPr lang="en-GB" sz="1200"/>
              <a:t> 8. If mandatory medical information is incomplete, the system suspends registration until the missing data is provided. </a:t>
            </a:r>
            <a:endParaRPr sz="1200"/>
          </a:p>
          <a:p>
            <a:pPr marL="457200" lvl="0" indent="0" algn="l" rtl="0">
              <a:spcBef>
                <a:spcPts val="0"/>
              </a:spcBef>
              <a:spcAft>
                <a:spcPts val="0"/>
              </a:spcAft>
              <a:buNone/>
            </a:pPr>
            <a:r>
              <a:rPr lang="en-GB" sz="1200"/>
              <a:t>9. Upon successful completion, the system confirms registration. And a notification message sent to the patient's contact.</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p:nvPr/>
        </p:nvSpPr>
        <p:spPr>
          <a:xfrm>
            <a:off x="58050" y="1259100"/>
            <a:ext cx="9027900" cy="352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t>2.2 Alternative Flows</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b="1"/>
              <a:t> 2.2.1 Incomplete Information: </a:t>
            </a:r>
            <a:endParaRPr sz="1200" b="1"/>
          </a:p>
          <a:p>
            <a:pPr marL="1371600" lvl="0" indent="0" algn="l" rtl="0">
              <a:spcBef>
                <a:spcPts val="0"/>
              </a:spcBef>
              <a:spcAft>
                <a:spcPts val="0"/>
              </a:spcAft>
              <a:buNone/>
            </a:pPr>
            <a:endParaRPr sz="1200"/>
          </a:p>
          <a:p>
            <a:pPr marL="914400" lvl="0" indent="0" algn="l" rtl="0">
              <a:spcBef>
                <a:spcPts val="0"/>
              </a:spcBef>
              <a:spcAft>
                <a:spcPts val="0"/>
              </a:spcAft>
              <a:buNone/>
            </a:pPr>
            <a:r>
              <a:rPr lang="en-GB" sz="1200"/>
              <a:t>If mandatory personal or medical information is missing during the registration: </a:t>
            </a:r>
            <a:endParaRPr sz="1200"/>
          </a:p>
          <a:p>
            <a:pPr marL="914400" lvl="0" indent="0" algn="l" rtl="0">
              <a:spcBef>
                <a:spcPts val="0"/>
              </a:spcBef>
              <a:spcAft>
                <a:spcPts val="0"/>
              </a:spcAft>
              <a:buNone/>
            </a:pPr>
            <a:r>
              <a:rPr lang="en-GB" sz="1200"/>
              <a:t>1. The system notifies the user of these missing data. </a:t>
            </a:r>
            <a:endParaRPr sz="1200"/>
          </a:p>
          <a:p>
            <a:pPr marL="914400" lvl="0" indent="0" algn="l" rtl="0">
              <a:spcBef>
                <a:spcPts val="0"/>
              </a:spcBef>
              <a:spcAft>
                <a:spcPts val="0"/>
              </a:spcAft>
              <a:buNone/>
            </a:pPr>
            <a:r>
              <a:rPr lang="en-GB" sz="1200"/>
              <a:t>2. The mandatory fields are required to be filled in by the patient.</a:t>
            </a:r>
            <a:endParaRPr sz="1200"/>
          </a:p>
          <a:p>
            <a:pPr marL="0" lvl="0" indent="0" algn="l" rtl="0">
              <a:spcBef>
                <a:spcPts val="0"/>
              </a:spcBef>
              <a:spcAft>
                <a:spcPts val="0"/>
              </a:spcAft>
              <a:buNone/>
            </a:pPr>
            <a:endParaRPr sz="1200"/>
          </a:p>
          <a:p>
            <a:pPr marL="457200" lvl="0" indent="0" algn="l" rtl="0">
              <a:spcBef>
                <a:spcPts val="0"/>
              </a:spcBef>
              <a:spcAft>
                <a:spcPts val="0"/>
              </a:spcAft>
              <a:buNone/>
            </a:pPr>
            <a:r>
              <a:rPr lang="en-GB" sz="1200" b="1"/>
              <a:t> 2.2.2 Update Information: </a:t>
            </a:r>
            <a:endParaRPr sz="1200" b="1"/>
          </a:p>
          <a:p>
            <a:pPr marL="457200" lvl="0" indent="0" algn="l" rtl="0">
              <a:spcBef>
                <a:spcPts val="0"/>
              </a:spcBef>
              <a:spcAft>
                <a:spcPts val="0"/>
              </a:spcAft>
              <a:buNone/>
            </a:pPr>
            <a:endParaRPr sz="1200"/>
          </a:p>
          <a:p>
            <a:pPr marL="914400" lvl="0" indent="0" algn="l" rtl="0">
              <a:spcBef>
                <a:spcPts val="0"/>
              </a:spcBef>
              <a:spcAft>
                <a:spcPts val="0"/>
              </a:spcAft>
              <a:buNone/>
            </a:pPr>
            <a:r>
              <a:rPr lang="en-GB" sz="1200"/>
              <a:t>1. "Update information" is selected by the patient. </a:t>
            </a:r>
            <a:endParaRPr sz="1200"/>
          </a:p>
          <a:p>
            <a:pPr marL="914400" lvl="0" indent="0" algn="l" rtl="0">
              <a:spcBef>
                <a:spcPts val="0"/>
              </a:spcBef>
              <a:spcAft>
                <a:spcPts val="0"/>
              </a:spcAft>
              <a:buNone/>
            </a:pPr>
            <a:r>
              <a:rPr lang="en-GB" sz="1200"/>
              <a:t>2. The patient's current information is displayed in the system for review.</a:t>
            </a:r>
            <a:endParaRPr sz="1200"/>
          </a:p>
          <a:p>
            <a:pPr marL="914400" lvl="0" indent="0" algn="l" rtl="0">
              <a:spcBef>
                <a:spcPts val="0"/>
              </a:spcBef>
              <a:spcAft>
                <a:spcPts val="0"/>
              </a:spcAft>
              <a:buNone/>
            </a:pPr>
            <a:r>
              <a:rPr lang="en-GB" sz="1200"/>
              <a:t>3.The patient can choose to edit some of the fields listed below, for example, contact information, emergency contacts. </a:t>
            </a:r>
            <a:endParaRPr sz="1200"/>
          </a:p>
          <a:p>
            <a:pPr marL="914400" lvl="0" indent="0" algn="l" rtl="0">
              <a:spcBef>
                <a:spcPts val="0"/>
              </a:spcBef>
              <a:spcAft>
                <a:spcPts val="0"/>
              </a:spcAft>
              <a:buNone/>
            </a:pPr>
            <a:r>
              <a:rPr lang="en-GB" sz="1200"/>
              <a:t>4.The system will validate the information entered after patient edit it.</a:t>
            </a:r>
            <a:endParaRPr sz="1200"/>
          </a:p>
          <a:p>
            <a:pPr marL="914400" lvl="0" indent="0" algn="l" rtl="0">
              <a:spcBef>
                <a:spcPts val="0"/>
              </a:spcBef>
              <a:spcAft>
                <a:spcPts val="0"/>
              </a:spcAft>
              <a:buNone/>
            </a:pPr>
            <a:r>
              <a:rPr lang="en-GB" sz="1200"/>
              <a:t> 5. If everything is correct , the information shall be updated properly. </a:t>
            </a:r>
            <a:endParaRPr sz="1200"/>
          </a:p>
          <a:p>
            <a:pPr marL="914400" lvl="0" indent="0" algn="l" rtl="0">
              <a:spcBef>
                <a:spcPts val="0"/>
              </a:spcBef>
              <a:spcAft>
                <a:spcPts val="0"/>
              </a:spcAft>
              <a:buNone/>
            </a:pPr>
            <a:r>
              <a:rPr lang="en-GB" sz="1200"/>
              <a:t>6.If not, retry the update process to ensure that all requested data are correct. </a:t>
            </a:r>
            <a:endParaRPr sz="1200"/>
          </a:p>
          <a:p>
            <a:pPr marL="0" lvl="0" indent="0" algn="l" rtl="0">
              <a:spcBef>
                <a:spcPts val="0"/>
              </a:spcBef>
              <a:spcAft>
                <a:spcPts val="0"/>
              </a:spcAft>
              <a:buNone/>
            </a:pP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p:nvPr/>
        </p:nvSpPr>
        <p:spPr>
          <a:xfrm>
            <a:off x="0" y="1406425"/>
            <a:ext cx="8492100" cy="3509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200" b="1"/>
              <a:t>2.2.3 Registration Suspension: </a:t>
            </a:r>
            <a:endParaRPr sz="1200" b="1"/>
          </a:p>
          <a:p>
            <a:pPr marL="457200" lvl="0" indent="0" algn="l" rtl="0">
              <a:spcBef>
                <a:spcPts val="0"/>
              </a:spcBef>
              <a:spcAft>
                <a:spcPts val="0"/>
              </a:spcAft>
              <a:buNone/>
            </a:pPr>
            <a:endParaRPr sz="1200" b="1"/>
          </a:p>
          <a:p>
            <a:pPr marL="914400" lvl="0" indent="0" algn="l" rtl="0">
              <a:spcBef>
                <a:spcPts val="0"/>
              </a:spcBef>
              <a:spcAft>
                <a:spcPts val="0"/>
              </a:spcAft>
              <a:buNone/>
            </a:pPr>
            <a:r>
              <a:rPr lang="en-GB" sz="1200"/>
              <a:t>If the patient decides not to proceed with registration: </a:t>
            </a:r>
            <a:endParaRPr sz="1200"/>
          </a:p>
          <a:p>
            <a:pPr marL="914400" lvl="0" indent="0" algn="l" rtl="0">
              <a:spcBef>
                <a:spcPts val="0"/>
              </a:spcBef>
              <a:spcAft>
                <a:spcPts val="0"/>
              </a:spcAft>
              <a:buNone/>
            </a:pPr>
            <a:r>
              <a:rPr lang="en-GB" sz="1200"/>
              <a:t>1. The system suspends the registration process. </a:t>
            </a:r>
            <a:endParaRPr sz="1200"/>
          </a:p>
          <a:p>
            <a:pPr marL="914400" lvl="0" indent="0" algn="l" rtl="0">
              <a:spcBef>
                <a:spcPts val="0"/>
              </a:spcBef>
              <a:spcAft>
                <a:spcPts val="0"/>
              </a:spcAft>
              <a:buNone/>
            </a:pPr>
            <a:r>
              <a:rPr lang="en-GB" sz="1200"/>
              <a:t>2. The patient is redirected to the Main Form.</a:t>
            </a:r>
            <a:endParaRPr sz="1200"/>
          </a:p>
          <a:p>
            <a:pPr marL="914400" lvl="0" indent="0" algn="l" rtl="0">
              <a:spcBef>
                <a:spcPts val="0"/>
              </a:spcBef>
              <a:spcAft>
                <a:spcPts val="0"/>
              </a:spcAft>
              <a:buNone/>
            </a:pPr>
            <a:endParaRPr sz="1200"/>
          </a:p>
          <a:p>
            <a:pPr marL="0" lvl="0" indent="457200" algn="l" rtl="0">
              <a:spcBef>
                <a:spcPts val="0"/>
              </a:spcBef>
              <a:spcAft>
                <a:spcPts val="0"/>
              </a:spcAft>
              <a:buNone/>
            </a:pPr>
            <a:r>
              <a:rPr lang="en-GB" sz="1200" b="1"/>
              <a:t>2.2.4 Confirmation Review:</a:t>
            </a:r>
            <a:endParaRPr sz="1200" b="1"/>
          </a:p>
          <a:p>
            <a:pPr marL="0" lvl="0" indent="457200" algn="l" rtl="0">
              <a:spcBef>
                <a:spcPts val="0"/>
              </a:spcBef>
              <a:spcAft>
                <a:spcPts val="0"/>
              </a:spcAft>
              <a:buNone/>
            </a:pPr>
            <a:endParaRPr sz="1200" b="1"/>
          </a:p>
          <a:p>
            <a:pPr marL="457200" lvl="0" indent="457200" algn="l" rtl="0">
              <a:spcBef>
                <a:spcPts val="0"/>
              </a:spcBef>
              <a:spcAft>
                <a:spcPts val="0"/>
              </a:spcAft>
              <a:buNone/>
            </a:pPr>
            <a:r>
              <a:rPr lang="en-GB" sz="1200"/>
              <a:t> After completing the registration, the system provides a confirmation screen.</a:t>
            </a:r>
            <a:endParaRPr sz="1200"/>
          </a:p>
          <a:p>
            <a:pPr marL="914400" lvl="0" indent="0" algn="l" rtl="0">
              <a:spcBef>
                <a:spcPts val="0"/>
              </a:spcBef>
              <a:spcAft>
                <a:spcPts val="0"/>
              </a:spcAft>
              <a:buNone/>
            </a:pPr>
            <a:r>
              <a:rPr lang="en-GB" sz="1200"/>
              <a:t>1. The patient can review all entered data for accuracy.. </a:t>
            </a:r>
            <a:endParaRPr sz="1200"/>
          </a:p>
          <a:p>
            <a:pPr marL="914400" lvl="0" indent="0" algn="l" rtl="0">
              <a:spcBef>
                <a:spcPts val="0"/>
              </a:spcBef>
              <a:spcAft>
                <a:spcPts val="0"/>
              </a:spcAft>
              <a:buNone/>
            </a:pPr>
            <a:r>
              <a:rPr lang="en-GB" sz="1200"/>
              <a:t>2. If everything is correct, the patient confirms the registration. </a:t>
            </a:r>
            <a:endParaRPr sz="1200"/>
          </a:p>
          <a:p>
            <a:pPr marL="914400" lvl="0" indent="0" algn="l" rtl="0">
              <a:spcBef>
                <a:spcPts val="0"/>
              </a:spcBef>
              <a:spcAft>
                <a:spcPts val="0"/>
              </a:spcAft>
              <a:buNone/>
            </a:pPr>
            <a:r>
              <a:rPr lang="en-GB" sz="1200"/>
              <a:t>3. If not, the patient can choose to edit specific fields.</a:t>
            </a:r>
            <a:endParaRPr sz="1200"/>
          </a:p>
          <a:p>
            <a:pPr marL="0" lvl="0" indent="457200" algn="l" rtl="0">
              <a:spcBef>
                <a:spcPts val="0"/>
              </a:spcBef>
              <a:spcAft>
                <a:spcPts val="0"/>
              </a:spcAft>
              <a:buNone/>
            </a:pPr>
            <a:r>
              <a:rPr lang="en-GB" sz="1200" b="1"/>
              <a:t>2.2.5. Notification Preferences:</a:t>
            </a:r>
            <a:endParaRPr sz="1200" b="1"/>
          </a:p>
          <a:p>
            <a:pPr marL="0" lvl="0" indent="457200" algn="l" rtl="0">
              <a:spcBef>
                <a:spcPts val="0"/>
              </a:spcBef>
              <a:spcAft>
                <a:spcPts val="0"/>
              </a:spcAft>
              <a:buNone/>
            </a:pPr>
            <a:endParaRPr sz="1200" b="1"/>
          </a:p>
          <a:p>
            <a:pPr marL="914400" lvl="0" indent="0" algn="l" rtl="0">
              <a:spcBef>
                <a:spcPts val="0"/>
              </a:spcBef>
              <a:spcAft>
                <a:spcPts val="0"/>
              </a:spcAft>
              <a:buNone/>
            </a:pPr>
            <a:r>
              <a:rPr lang="en-GB" sz="1200"/>
              <a:t> If the patient wishes to customize notification preferences: </a:t>
            </a:r>
            <a:endParaRPr sz="1200"/>
          </a:p>
          <a:p>
            <a:pPr marL="914400" lvl="0" indent="0" algn="l" rtl="0">
              <a:spcBef>
                <a:spcPts val="0"/>
              </a:spcBef>
              <a:spcAft>
                <a:spcPts val="0"/>
              </a:spcAft>
              <a:buNone/>
            </a:pPr>
            <a:r>
              <a:rPr lang="en-GB" sz="1200"/>
              <a:t>1. Notifications preferences, such as reminders of appointments or health updates, are available within the system.</a:t>
            </a:r>
            <a:endParaRPr sz="1200"/>
          </a:p>
          <a:p>
            <a:pPr marL="914400" lvl="0" indent="0" algn="l" rtl="0">
              <a:spcBef>
                <a:spcPts val="0"/>
              </a:spcBef>
              <a:spcAft>
                <a:spcPts val="0"/>
              </a:spcAft>
              <a:buNone/>
            </a:pPr>
            <a:r>
              <a:rPr lang="en-GB" sz="1200"/>
              <a:t> 2. Patient selects preferred notification settings.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p:nvPr/>
        </p:nvSpPr>
        <p:spPr>
          <a:xfrm>
            <a:off x="0" y="1309650"/>
            <a:ext cx="8211000" cy="2955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GB" sz="1200" b="1"/>
              <a:t>2.2.6 Confirmation and Notifications: </a:t>
            </a:r>
            <a:endParaRPr sz="1200" b="1"/>
          </a:p>
          <a:p>
            <a:pPr marL="0" lvl="0" indent="457200" algn="l" rtl="0">
              <a:spcBef>
                <a:spcPts val="0"/>
              </a:spcBef>
              <a:spcAft>
                <a:spcPts val="0"/>
              </a:spcAft>
              <a:buNone/>
            </a:pPr>
            <a:endParaRPr sz="1200"/>
          </a:p>
          <a:p>
            <a:pPr marL="457200" lvl="0" indent="457200" algn="l" rtl="0">
              <a:spcBef>
                <a:spcPts val="0"/>
              </a:spcBef>
              <a:spcAft>
                <a:spcPts val="0"/>
              </a:spcAft>
              <a:buNone/>
            </a:pPr>
            <a:r>
              <a:rPr lang="en-GB" sz="1200"/>
              <a:t>Upon final confirmation of registration and notification preferences: </a:t>
            </a:r>
            <a:endParaRPr sz="1200"/>
          </a:p>
          <a:p>
            <a:pPr marL="457200" lvl="0" indent="457200" algn="l" rtl="0">
              <a:spcBef>
                <a:spcPts val="0"/>
              </a:spcBef>
              <a:spcAft>
                <a:spcPts val="0"/>
              </a:spcAft>
              <a:buNone/>
            </a:pPr>
            <a:r>
              <a:rPr lang="en-GB" sz="1200"/>
              <a:t>1. The system will send a message of confirmation to the patient's contacts. </a:t>
            </a:r>
            <a:endParaRPr sz="1200"/>
          </a:p>
          <a:p>
            <a:pPr marL="457200" lvl="0" indent="457200" algn="l" rtl="0">
              <a:spcBef>
                <a:spcPts val="0"/>
              </a:spcBef>
              <a:spcAft>
                <a:spcPts val="0"/>
              </a:spcAft>
              <a:buNone/>
            </a:pPr>
            <a:r>
              <a:rPr lang="en-GB" sz="1200"/>
              <a:t>2. The application displays notifications about successfully registered users. </a:t>
            </a:r>
            <a:endParaRPr sz="1200"/>
          </a:p>
          <a:p>
            <a:pPr marL="457200" lvl="0" indent="45720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b="1"/>
              <a:t>3. Special Requirements:</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a:t>The registration process should be user-friendly, with clear instructions and intuitive interfaces.</a:t>
            </a:r>
            <a:endParaRPr sz="1200"/>
          </a:p>
          <a:p>
            <a:pPr marL="0" lvl="0" indent="457200" algn="l" rtl="0">
              <a:spcBef>
                <a:spcPts val="0"/>
              </a:spcBef>
              <a:spcAft>
                <a:spcPts val="0"/>
              </a:spcAft>
              <a:buNone/>
            </a:pPr>
            <a:endParaRPr sz="1200"/>
          </a:p>
          <a:p>
            <a:pPr marL="0" lvl="0" indent="0" algn="l" rtl="0">
              <a:spcBef>
                <a:spcPts val="0"/>
              </a:spcBef>
              <a:spcAft>
                <a:spcPts val="0"/>
              </a:spcAft>
              <a:buNone/>
            </a:pPr>
            <a:r>
              <a:rPr lang="en-GB" sz="1200" b="1"/>
              <a:t>4. Entry Conditions:</a:t>
            </a:r>
            <a:endParaRPr sz="1200" b="1"/>
          </a:p>
          <a:p>
            <a:pPr marL="0" lvl="0" indent="0" algn="l" rtl="0">
              <a:spcBef>
                <a:spcPts val="0"/>
              </a:spcBef>
              <a:spcAft>
                <a:spcPts val="0"/>
              </a:spcAft>
              <a:buNone/>
            </a:pPr>
            <a:endParaRPr sz="1200"/>
          </a:p>
          <a:p>
            <a:pPr marL="457200" lvl="0" indent="0" algn="l" rtl="0">
              <a:spcBef>
                <a:spcPts val="0"/>
              </a:spcBef>
              <a:spcAft>
                <a:spcPts val="0"/>
              </a:spcAft>
              <a:buNone/>
            </a:pPr>
            <a:r>
              <a:rPr lang="en-GB" sz="1200"/>
              <a:t>For this use case, there is no entry condition. The first step after the application has been downloaded is this use case.</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p:nvPr/>
        </p:nvSpPr>
        <p:spPr>
          <a:xfrm>
            <a:off x="0" y="1165325"/>
            <a:ext cx="87879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t>5. Exit Conditions:</a:t>
            </a:r>
            <a:endParaRPr sz="1200" b="1"/>
          </a:p>
          <a:p>
            <a:pPr marL="0" lvl="0" indent="0" algn="l" rtl="0">
              <a:spcBef>
                <a:spcPts val="0"/>
              </a:spcBef>
              <a:spcAft>
                <a:spcPts val="0"/>
              </a:spcAft>
              <a:buNone/>
            </a:pPr>
            <a:endParaRPr sz="1200" b="1"/>
          </a:p>
          <a:p>
            <a:pPr marL="0" lvl="0" indent="457200" algn="l" rtl="0">
              <a:spcBef>
                <a:spcPts val="0"/>
              </a:spcBef>
              <a:spcAft>
                <a:spcPts val="0"/>
              </a:spcAft>
              <a:buNone/>
            </a:pPr>
            <a:r>
              <a:rPr lang="en-GB" sz="1200" b="1"/>
              <a:t>5.1. log out:</a:t>
            </a:r>
            <a:endParaRPr sz="1200" b="1"/>
          </a:p>
          <a:p>
            <a:pPr marL="0" lvl="0" indent="457200" algn="l" rtl="0">
              <a:spcBef>
                <a:spcPts val="0"/>
              </a:spcBef>
              <a:spcAft>
                <a:spcPts val="0"/>
              </a:spcAft>
              <a:buNone/>
            </a:pPr>
            <a:endParaRPr sz="1200"/>
          </a:p>
          <a:p>
            <a:pPr marL="914400" lvl="0" indent="0" algn="l" rtl="0">
              <a:spcBef>
                <a:spcPts val="0"/>
              </a:spcBef>
              <a:spcAft>
                <a:spcPts val="0"/>
              </a:spcAft>
              <a:buNone/>
            </a:pPr>
            <a:r>
              <a:rPr lang="en-GB" sz="1200"/>
              <a:t>After logging out, all registration information must be securely saved. This includes the patient's details and any information that is filled in during the registration process. This ensures that the next time the patient logs in, he can smoothly return to where he stopped in the registration process.</a:t>
            </a:r>
            <a:endParaRPr sz="1200"/>
          </a:p>
          <a:p>
            <a:pPr marL="0" lvl="0" indent="0" algn="l" rtl="0">
              <a:spcBef>
                <a:spcPts val="0"/>
              </a:spcBef>
              <a:spcAft>
                <a:spcPts val="0"/>
              </a:spcAft>
              <a:buNone/>
            </a:pPr>
            <a:endParaRPr sz="1200"/>
          </a:p>
          <a:p>
            <a:pPr marL="0" lvl="0" indent="457200" algn="l" rtl="0">
              <a:spcBef>
                <a:spcPts val="0"/>
              </a:spcBef>
              <a:spcAft>
                <a:spcPts val="0"/>
              </a:spcAft>
              <a:buNone/>
            </a:pPr>
            <a:r>
              <a:rPr lang="en-GB" sz="1200" b="1"/>
              <a:t>5.2. Track Registration Progress</a:t>
            </a:r>
            <a:endParaRPr sz="1200" b="1"/>
          </a:p>
          <a:p>
            <a:pPr marL="0" lvl="0" indent="457200" algn="l" rtl="0">
              <a:spcBef>
                <a:spcPts val="0"/>
              </a:spcBef>
              <a:spcAft>
                <a:spcPts val="0"/>
              </a:spcAft>
              <a:buNone/>
            </a:pPr>
            <a:endParaRPr sz="1200"/>
          </a:p>
          <a:p>
            <a:pPr marL="914400" lvl="0" indent="0" algn="l" rtl="0">
              <a:spcBef>
                <a:spcPts val="0"/>
              </a:spcBef>
              <a:spcAft>
                <a:spcPts val="0"/>
              </a:spcAft>
              <a:buNone/>
            </a:pPr>
            <a:r>
              <a:rPr lang="en-GB" sz="1200"/>
              <a:t> Patients will be able to track their progress in the application after completing the registration. This feature will allow them to keep an eye on the status of their registration and be able, when they log in again, to proceed with incomplete steps. </a:t>
            </a:r>
            <a:endParaRPr sz="1200"/>
          </a:p>
          <a:p>
            <a:pPr marL="0" lvl="0" indent="0" algn="l" rtl="0">
              <a:spcBef>
                <a:spcPts val="0"/>
              </a:spcBef>
              <a:spcAft>
                <a:spcPts val="0"/>
              </a:spcAft>
              <a:buNone/>
            </a:pPr>
            <a:endParaRPr sz="1200"/>
          </a:p>
          <a:p>
            <a:pPr marL="0" lvl="0" indent="457200" algn="l" rtl="0">
              <a:spcBef>
                <a:spcPts val="0"/>
              </a:spcBef>
              <a:spcAft>
                <a:spcPts val="0"/>
              </a:spcAft>
              <a:buNone/>
            </a:pPr>
            <a:r>
              <a:rPr lang="en-GB" sz="1200" b="1"/>
              <a:t>5.3. Feedback and Reviews</a:t>
            </a:r>
            <a:endParaRPr sz="1200" b="1"/>
          </a:p>
          <a:p>
            <a:pPr marL="0" lvl="0" indent="457200" algn="l" rtl="0">
              <a:spcBef>
                <a:spcPts val="0"/>
              </a:spcBef>
              <a:spcAft>
                <a:spcPts val="0"/>
              </a:spcAft>
              <a:buNone/>
            </a:pPr>
            <a:endParaRPr sz="1200"/>
          </a:p>
          <a:p>
            <a:pPr marL="914400" lvl="0" indent="0" algn="l" rtl="0">
              <a:spcBef>
                <a:spcPts val="0"/>
              </a:spcBef>
              <a:spcAft>
                <a:spcPts val="0"/>
              </a:spcAft>
              <a:buNone/>
            </a:pPr>
            <a:r>
              <a:rPr lang="en-GB" sz="1200"/>
              <a:t>Patients may provide feedback and write reviews of their experience with registration after being    successfully registered. This function can help improve the process for registering an application, as well as improving user satisfaction with its services in general.</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p:nvPr/>
        </p:nvSpPr>
        <p:spPr>
          <a:xfrm>
            <a:off x="124850" y="101400"/>
            <a:ext cx="3243600" cy="5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251" name="Google Shape;251;p40"/>
          <p:cNvSpPr txBox="1"/>
          <p:nvPr/>
        </p:nvSpPr>
        <p:spPr>
          <a:xfrm>
            <a:off x="0" y="0"/>
            <a:ext cx="9089700" cy="5248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GB" sz="1800" b="1"/>
              <a:t>“Shop An item” Use Case</a:t>
            </a:r>
            <a:endParaRPr sz="1800" b="1"/>
          </a:p>
          <a:p>
            <a:pPr marL="457200" lvl="0" indent="-298450" algn="l" rtl="0">
              <a:lnSpc>
                <a:spcPct val="150000"/>
              </a:lnSpc>
              <a:spcBef>
                <a:spcPts val="1200"/>
              </a:spcBef>
              <a:spcAft>
                <a:spcPts val="0"/>
              </a:spcAft>
              <a:buSzPts val="1100"/>
              <a:buAutoNum type="arabicPeriod"/>
            </a:pPr>
            <a:r>
              <a:rPr lang="en-GB" sz="1200" b="1">
                <a:latin typeface="Times New Roman"/>
                <a:ea typeface="Times New Roman"/>
                <a:cs typeface="Times New Roman"/>
                <a:sym typeface="Times New Roman"/>
              </a:rPr>
              <a:t>Brief Description</a:t>
            </a:r>
            <a:endParaRPr sz="1200" b="1">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GB" sz="1100"/>
              <a:t>This use case allows the customer registered in the application to shop through the online store which is dedicated to the clinic. This includes searching for items, adding items to the cart, and checking out the order.The actor for this use case is the Shopper who is the user of the App which could be an employee or a patient or anyone with a profile on the App.</a:t>
            </a:r>
            <a:endParaRPr sz="1100"/>
          </a:p>
          <a:p>
            <a:pPr marL="0" lvl="0" indent="0" algn="l" rtl="0">
              <a:lnSpc>
                <a:spcPct val="150000"/>
              </a:lnSpc>
              <a:spcBef>
                <a:spcPts val="1200"/>
              </a:spcBef>
              <a:spcAft>
                <a:spcPts val="0"/>
              </a:spcAft>
              <a:buNone/>
            </a:pPr>
            <a:r>
              <a:rPr lang="en-GB" sz="1200" b="1">
                <a:latin typeface="Times New Roman"/>
                <a:ea typeface="Times New Roman"/>
                <a:cs typeface="Times New Roman"/>
                <a:sym typeface="Times New Roman"/>
              </a:rPr>
              <a:t>    2.	Flow of Events</a:t>
            </a:r>
            <a:endParaRPr sz="1200" b="1">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GB" sz="1100"/>
              <a:t>The use case begins when the user selects the "SHOP ONLINE" activity from the Main Form.</a:t>
            </a:r>
            <a:endParaRPr sz="1100"/>
          </a:p>
          <a:p>
            <a:pPr marL="609600" lvl="0" indent="-381000" algn="l" rtl="0">
              <a:lnSpc>
                <a:spcPct val="150000"/>
              </a:lnSpc>
              <a:spcBef>
                <a:spcPts val="1200"/>
              </a:spcBef>
              <a:spcAft>
                <a:spcPts val="0"/>
              </a:spcAft>
              <a:buNone/>
            </a:pPr>
            <a:r>
              <a:rPr lang="en-GB" sz="1100" b="1"/>
              <a:t>2.1</a:t>
            </a:r>
            <a:r>
              <a:rPr lang="en-GB" sz="700"/>
              <a:t>         </a:t>
            </a:r>
            <a:r>
              <a:rPr lang="en-GB" sz="1100" b="1"/>
              <a:t>Basic Flow – Scroll through randomly suggested items</a:t>
            </a:r>
            <a:endParaRPr sz="1100" b="1"/>
          </a:p>
          <a:p>
            <a:pPr marL="914400" lvl="0" indent="0" algn="l" rtl="0">
              <a:lnSpc>
                <a:spcPct val="150000"/>
              </a:lnSpc>
              <a:spcBef>
                <a:spcPts val="1200"/>
              </a:spcBef>
              <a:spcAft>
                <a:spcPts val="0"/>
              </a:spcAft>
              <a:buNone/>
            </a:pPr>
            <a:r>
              <a:rPr lang="en-GB" sz="1100"/>
              <a:t>1. When the shopper first selects “shop online “from the main form the system will show a randomly suggested items of the products that the clinic provides.</a:t>
            </a:r>
            <a:endParaRPr sz="1100"/>
          </a:p>
          <a:p>
            <a:pPr marL="914400" lvl="0" indent="0" algn="l" rtl="0">
              <a:lnSpc>
                <a:spcPct val="150000"/>
              </a:lnSpc>
              <a:spcBef>
                <a:spcPts val="1200"/>
              </a:spcBef>
              <a:spcAft>
                <a:spcPts val="0"/>
              </a:spcAft>
              <a:buNone/>
            </a:pPr>
            <a:r>
              <a:rPr lang="en-GB" sz="1100"/>
              <a:t>2. The system will have the suggested items appearing in the screen as pictures with the title of the name of the item under it and the price in shekels next to the name too.</a:t>
            </a:r>
            <a:endParaRPr sz="1100"/>
          </a:p>
          <a:p>
            <a:pPr marL="914400" lvl="0" indent="0" algn="l" rtl="0">
              <a:lnSpc>
                <a:spcPct val="150000"/>
              </a:lnSpc>
              <a:spcBef>
                <a:spcPts val="1200"/>
              </a:spcBef>
              <a:spcAft>
                <a:spcPts val="0"/>
              </a:spcAft>
              <a:buNone/>
            </a:pPr>
            <a:r>
              <a:rPr lang="en-GB" sz="1100"/>
              <a:t>3. The shopper can scroll through the items and pick any of them to view the details of it.</a:t>
            </a:r>
            <a:endParaRPr sz="1100"/>
          </a:p>
          <a:p>
            <a:pPr marL="914400" lvl="0" indent="0" algn="l" rtl="0">
              <a:lnSpc>
                <a:spcPct val="150000"/>
              </a:lnSpc>
              <a:spcBef>
                <a:spcPts val="1200"/>
              </a:spcBef>
              <a:spcAft>
                <a:spcPts val="1200"/>
              </a:spcAft>
              <a:buNone/>
            </a:pPr>
            <a:r>
              <a:rPr lang="en-GB" sz="1100"/>
              <a:t>4. The system will show multiple pages of the suggested items.</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p:nvPr/>
        </p:nvSpPr>
        <p:spPr>
          <a:xfrm>
            <a:off x="0" y="432150"/>
            <a:ext cx="9039900" cy="4279200"/>
          </a:xfrm>
          <a:prstGeom prst="rect">
            <a:avLst/>
          </a:prstGeom>
          <a:noFill/>
          <a:ln>
            <a:noFill/>
          </a:ln>
        </p:spPr>
        <p:txBody>
          <a:bodyPr spcFirstLastPara="1" wrap="square" lIns="91425" tIns="91425" rIns="91425" bIns="91425" anchor="t" anchorCtr="0">
            <a:spAutoFit/>
          </a:bodyPr>
          <a:lstStyle/>
          <a:p>
            <a:pPr marL="609600" lvl="0" indent="-381000" algn="l" rtl="0">
              <a:lnSpc>
                <a:spcPct val="150000"/>
              </a:lnSpc>
              <a:spcBef>
                <a:spcPts val="1200"/>
              </a:spcBef>
              <a:spcAft>
                <a:spcPts val="0"/>
              </a:spcAft>
              <a:buNone/>
            </a:pPr>
            <a:r>
              <a:rPr lang="en-GB" sz="1100" b="1"/>
              <a:t>2.2.</a:t>
            </a:r>
            <a:r>
              <a:rPr lang="en-GB" sz="700"/>
              <a:t>         </a:t>
            </a:r>
            <a:r>
              <a:rPr lang="en-GB" sz="1100" b="1"/>
              <a:t>Alternative Flows</a:t>
            </a:r>
            <a:endParaRPr sz="1100" b="1"/>
          </a:p>
          <a:p>
            <a:pPr marL="685800" lvl="0" indent="0" algn="l" rtl="0">
              <a:lnSpc>
                <a:spcPct val="150000"/>
              </a:lnSpc>
              <a:spcBef>
                <a:spcPts val="1200"/>
              </a:spcBef>
              <a:spcAft>
                <a:spcPts val="0"/>
              </a:spcAft>
              <a:buNone/>
            </a:pPr>
            <a:r>
              <a:rPr lang="en-GB" sz="1100" b="1"/>
              <a:t>2.2.1</a:t>
            </a:r>
            <a:r>
              <a:rPr lang="en-GB" sz="700"/>
              <a:t>       </a:t>
            </a:r>
            <a:r>
              <a:rPr lang="en-GB" sz="1100" b="1"/>
              <a:t>Search for An Item</a:t>
            </a:r>
            <a:endParaRPr sz="1100" b="1"/>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1.</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selects "search for an item”.</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2.</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writes the name of the product to look for.</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system displays a screen of variety of items that matches the searched one with the price and a name of the item within a picture of it.</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can scroll until all items with matched results of the search ends.</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5.</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can select any item to see its details.</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6.</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system will display a screen when the shopper selects an item letting the user to read reviews and see pictures of the item.</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7.</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has an option to select “add to cart” directly from this screen if he/she wants to proceed and the system will display another screen explained in 2.2.1.</a:t>
            </a:r>
            <a:endParaRPr sz="1100">
              <a:latin typeface="Times New Roman"/>
              <a:ea typeface="Times New Roman"/>
              <a:cs typeface="Times New Roman"/>
              <a:sym typeface="Times New Roman"/>
            </a:endParaRPr>
          </a:p>
          <a:p>
            <a:pPr marL="685800" lvl="0" indent="0" algn="just" rtl="0">
              <a:lnSpc>
                <a:spcPct val="150000"/>
              </a:lnSpc>
              <a:spcBef>
                <a:spcPts val="1200"/>
              </a:spcBef>
              <a:spcAft>
                <a:spcPts val="1200"/>
              </a:spcAft>
              <a:buNone/>
            </a:pPr>
            <a:r>
              <a:rPr lang="en-GB" sz="1100">
                <a:latin typeface="Times New Roman"/>
                <a:ea typeface="Times New Roman"/>
                <a:cs typeface="Times New Roman"/>
                <a:sym typeface="Times New Roman"/>
              </a:rPr>
              <a:t>8.</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can navigate back to the search results screen.</a:t>
            </a:r>
            <a:endParaRPr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215675" y="1482675"/>
            <a:ext cx="8644500" cy="22812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374151"/>
              </a:buClr>
              <a:buSzPts val="1200"/>
              <a:buFont typeface="Roboto"/>
              <a:buNone/>
            </a:pPr>
            <a:r>
              <a:rPr lang="en-GB" sz="1200" b="1">
                <a:solidFill>
                  <a:srgbClr val="374151"/>
                </a:solidFill>
                <a:latin typeface="Roboto"/>
                <a:ea typeface="Roboto"/>
                <a:cs typeface="Roboto"/>
                <a:sym typeface="Roboto"/>
              </a:rPr>
              <a:t>Payment Tracking Complexity:</a:t>
            </a:r>
            <a:endParaRPr sz="1200" b="1">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Lack of automated system to link patients' bank accounts and insurance policies.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Difficulty in tracking payments manually, especially for installment plans and insurance coverage.</a:t>
            </a:r>
            <a:endParaRPr sz="1200">
              <a:solidFill>
                <a:srgbClr val="374151"/>
              </a:solidFill>
              <a:latin typeface="Roboto"/>
              <a:ea typeface="Roboto"/>
              <a:cs typeface="Roboto"/>
              <a:sym typeface="Roboto"/>
            </a:endParaRPr>
          </a:p>
          <a:p>
            <a:pPr marL="914400" lvl="0" indent="0" algn="l" rtl="0">
              <a:lnSpc>
                <a:spcPct val="115000"/>
              </a:lnSpc>
              <a:spcBef>
                <a:spcPts val="0"/>
              </a:spcBef>
              <a:spcAft>
                <a:spcPts val="0"/>
              </a:spcAft>
              <a:buNone/>
            </a:pPr>
            <a:endParaRPr sz="1200">
              <a:solidFill>
                <a:srgbClr val="374151"/>
              </a:solidFill>
              <a:latin typeface="Roboto"/>
              <a:ea typeface="Roboto"/>
              <a:cs typeface="Roboto"/>
              <a:sym typeface="Roboto"/>
            </a:endParaRPr>
          </a:p>
          <a:p>
            <a:pPr marL="914400" lvl="0" indent="0" algn="l" rtl="0">
              <a:lnSpc>
                <a:spcPct val="115000"/>
              </a:lnSpc>
              <a:spcBef>
                <a:spcPts val="0"/>
              </a:spcBef>
              <a:spcAft>
                <a:spcPts val="0"/>
              </a:spcAft>
              <a:buNone/>
            </a:pPr>
            <a:endParaRPr sz="1200">
              <a:solidFill>
                <a:srgbClr val="374151"/>
              </a:solidFill>
              <a:latin typeface="Roboto"/>
              <a:ea typeface="Roboto"/>
              <a:cs typeface="Roboto"/>
              <a:sym typeface="Roboto"/>
            </a:endParaRPr>
          </a:p>
          <a:p>
            <a:pPr marL="914400" lvl="0" indent="0" algn="l" rtl="0">
              <a:lnSpc>
                <a:spcPct val="115000"/>
              </a:lnSpc>
              <a:spcBef>
                <a:spcPts val="0"/>
              </a:spcBef>
              <a:spcAft>
                <a:spcPts val="0"/>
              </a:spcAft>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GB" sz="1200" b="1">
                <a:solidFill>
                  <a:srgbClr val="374151"/>
                </a:solidFill>
                <a:latin typeface="Roboto"/>
                <a:ea typeface="Roboto"/>
                <a:cs typeface="Roboto"/>
                <a:sym typeface="Roboto"/>
              </a:rPr>
              <a:t>Discounts and Family Billing:</a:t>
            </a:r>
            <a:endParaRPr sz="1200" b="1">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Proposal to implement a system for linking patients' accounts and insurance policies to simplify payment tracking.</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Plan to provide family discounts through the system, eliminating the need for complex manual calculations.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p:nvPr/>
        </p:nvSpPr>
        <p:spPr>
          <a:xfrm>
            <a:off x="0" y="1452000"/>
            <a:ext cx="8722500" cy="2239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100" b="1"/>
              <a:t>2.2.2 Add to Cart</a:t>
            </a:r>
            <a:endParaRPr sz="1100" b="1"/>
          </a:p>
          <a:p>
            <a:pPr marL="1828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1.</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Shopper selects "add to cart" option after selecting an item.</a:t>
            </a:r>
            <a:endParaRPr sz="1100">
              <a:latin typeface="Times New Roman"/>
              <a:ea typeface="Times New Roman"/>
              <a:cs typeface="Times New Roman"/>
              <a:sym typeface="Times New Roman"/>
            </a:endParaRPr>
          </a:p>
          <a:p>
            <a:pPr marL="1828800" lvl="0" indent="0" algn="l" rtl="0">
              <a:lnSpc>
                <a:spcPct val="150000"/>
              </a:lnSpc>
              <a:spcBef>
                <a:spcPts val="1200"/>
              </a:spcBef>
              <a:spcAft>
                <a:spcPts val="0"/>
              </a:spcAft>
              <a:buNone/>
            </a:pPr>
            <a:r>
              <a:rPr lang="en-GB" sz="1100">
                <a:latin typeface="Times New Roman"/>
                <a:ea typeface="Times New Roman"/>
                <a:cs typeface="Times New Roman"/>
                <a:sym typeface="Times New Roman"/>
              </a:rPr>
              <a:t>2.</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system updates the shopper’s cart by adding the picked item to it.</a:t>
            </a:r>
            <a:endParaRPr sz="1100">
              <a:latin typeface="Times New Roman"/>
              <a:ea typeface="Times New Roman"/>
              <a:cs typeface="Times New Roman"/>
              <a:sym typeface="Times New Roman"/>
            </a:endParaRPr>
          </a:p>
          <a:p>
            <a:pPr marL="1828800" lvl="0" indent="0" algn="just" rtl="0">
              <a:lnSpc>
                <a:spcPct val="150000"/>
              </a:lnSpc>
              <a:spcBef>
                <a:spcPts val="1200"/>
              </a:spcBef>
              <a:spcAft>
                <a:spcPts val="0"/>
              </a:spcAft>
              <a:buNone/>
            </a:pPr>
            <a:r>
              <a:rPr lang="en-GB" sz="11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system notifies the Shopper that the cart has the selected product and its price.</a:t>
            </a:r>
            <a:endParaRPr sz="1100">
              <a:latin typeface="Times New Roman"/>
              <a:ea typeface="Times New Roman"/>
              <a:cs typeface="Times New Roman"/>
              <a:sym typeface="Times New Roman"/>
            </a:endParaRPr>
          </a:p>
          <a:p>
            <a:pPr marL="1828800" lvl="0" indent="0" algn="just" rtl="0">
              <a:lnSpc>
                <a:spcPct val="150000"/>
              </a:lnSpc>
              <a:spcBef>
                <a:spcPts val="1200"/>
              </a:spcBef>
              <a:spcAft>
                <a:spcPts val="1200"/>
              </a:spcAft>
              <a:buNone/>
            </a:pPr>
            <a:r>
              <a:rPr lang="en-GB" sz="11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The system gives the Shopper two options of either checking out or navigating to the past search results screen that presents items to continue shopping.</a:t>
            </a:r>
            <a:endParaRPr sz="11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p:nvPr/>
        </p:nvSpPr>
        <p:spPr>
          <a:xfrm>
            <a:off x="190950" y="1319625"/>
            <a:ext cx="8762100" cy="3101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GB" sz="1100" b="1"/>
              <a:t>2.2.4 Product Is Out of Stock</a:t>
            </a:r>
            <a:endParaRPr sz="1100" b="1"/>
          </a:p>
          <a:p>
            <a:pPr marL="0" lvl="0" indent="12700" algn="just" rtl="0">
              <a:lnSpc>
                <a:spcPct val="150000"/>
              </a:lnSpc>
              <a:spcBef>
                <a:spcPts val="1200"/>
              </a:spcBef>
              <a:spcAft>
                <a:spcPts val="0"/>
              </a:spcAft>
              <a:buNone/>
            </a:pPr>
            <a:r>
              <a:rPr lang="en-GB" sz="1100"/>
              <a:t>If in the "search for an item" sub-flow the system finds that the product is out of stock. A notification message will be displayed to the shopper of when it will be in stock again by doing a query on the database analyzer and the shopper can select the option of receiving a message when its restocked again. The shopper can navigate back to the “search for an item” and search for another item and proceed with shopping or just get out of the app until the item is restocked again.</a:t>
            </a:r>
            <a:endParaRPr sz="1100"/>
          </a:p>
          <a:p>
            <a:pPr marL="0" lvl="0" indent="0" algn="just" rtl="0">
              <a:lnSpc>
                <a:spcPct val="150000"/>
              </a:lnSpc>
              <a:spcBef>
                <a:spcPts val="1200"/>
              </a:spcBef>
              <a:spcAft>
                <a:spcPts val="0"/>
              </a:spcAft>
              <a:buNone/>
            </a:pPr>
            <a:r>
              <a:rPr lang="en-GB" sz="1100" b="1"/>
              <a:t>2.2.5. Product is not found</a:t>
            </a:r>
            <a:endParaRPr sz="1100" b="1"/>
          </a:p>
          <a:p>
            <a:pPr marL="0" lvl="0" indent="12700" algn="just" rtl="0">
              <a:lnSpc>
                <a:spcPct val="150000"/>
              </a:lnSpc>
              <a:spcBef>
                <a:spcPts val="1200"/>
              </a:spcBef>
              <a:spcAft>
                <a:spcPts val="1200"/>
              </a:spcAft>
              <a:buNone/>
            </a:pPr>
            <a:r>
              <a:rPr lang="en-GB" sz="1100"/>
              <a:t>If in the "search for an item" sub-flow the system finds that the product is not provided. A notification message will be displayed to the shopper that will tell the shopper that it doesn’t exist in the store. And the system will send the manager a report having the date and the product not provided so that the manager can consider providing in the future. The shopper can navigate back to the “search for an item” and search for another item and proceed with shopping or just get out of the app until the item is restocked again.</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p:nvPr/>
        </p:nvSpPr>
        <p:spPr>
          <a:xfrm>
            <a:off x="696025" y="1400650"/>
            <a:ext cx="4942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272" name="Google Shape;272;p44"/>
          <p:cNvSpPr txBox="1"/>
          <p:nvPr/>
        </p:nvSpPr>
        <p:spPr>
          <a:xfrm>
            <a:off x="0" y="1478375"/>
            <a:ext cx="8543700" cy="1831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GB" sz="1100" b="1"/>
              <a:t>    3.	Special Requirements</a:t>
            </a:r>
            <a:endParaRPr sz="1100" b="1"/>
          </a:p>
          <a:p>
            <a:pPr marL="914400" lvl="0" indent="0" algn="just" rtl="0">
              <a:lnSpc>
                <a:spcPct val="150000"/>
              </a:lnSpc>
              <a:spcBef>
                <a:spcPts val="1200"/>
              </a:spcBef>
              <a:spcAft>
                <a:spcPts val="0"/>
              </a:spcAft>
              <a:buNone/>
            </a:pPr>
            <a:r>
              <a:rPr lang="en-GB" sz="1100"/>
              <a:t>1.</a:t>
            </a:r>
            <a:r>
              <a:rPr lang="en-GB" sz="700"/>
              <a:t>      </a:t>
            </a:r>
            <a:r>
              <a:rPr lang="en-GB" sz="1100"/>
              <a:t>When searching for an item, the system shall respond within 4 seconds.</a:t>
            </a:r>
            <a:endParaRPr sz="1100"/>
          </a:p>
          <a:p>
            <a:pPr marL="914400" lvl="0" indent="0" algn="just" rtl="0">
              <a:lnSpc>
                <a:spcPct val="150000"/>
              </a:lnSpc>
              <a:spcBef>
                <a:spcPts val="1200"/>
              </a:spcBef>
              <a:spcAft>
                <a:spcPts val="0"/>
              </a:spcAft>
              <a:buNone/>
            </a:pPr>
            <a:r>
              <a:rPr lang="en-GB" sz="1100"/>
              <a:t>2.</a:t>
            </a:r>
            <a:r>
              <a:rPr lang="en-GB" sz="700"/>
              <a:t>      </a:t>
            </a:r>
            <a:r>
              <a:rPr lang="en-GB" sz="1100"/>
              <a:t>The process of requesting a query on the database analyzer for when a product will be in stock again shouldn’t take more than 5 seconds.</a:t>
            </a:r>
            <a:endParaRPr sz="1100"/>
          </a:p>
          <a:p>
            <a:pPr marL="914400" lvl="0" indent="0" algn="just" rtl="0">
              <a:lnSpc>
                <a:spcPct val="150000"/>
              </a:lnSpc>
              <a:spcBef>
                <a:spcPts val="1200"/>
              </a:spcBef>
              <a:spcAft>
                <a:spcPts val="1200"/>
              </a:spcAft>
              <a:buNone/>
            </a:pPr>
            <a:r>
              <a:rPr lang="en-GB" sz="1100"/>
              <a:t>3.</a:t>
            </a:r>
            <a:r>
              <a:rPr lang="en-GB" sz="700"/>
              <a:t>      </a:t>
            </a:r>
            <a:r>
              <a:rPr lang="en-GB" sz="1100"/>
              <a:t>The system regularly backup shopping and user information to prevent data loss in case of system failures.</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p:nvPr/>
        </p:nvSpPr>
        <p:spPr>
          <a:xfrm>
            <a:off x="0" y="610500"/>
            <a:ext cx="8871300" cy="4533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GB" sz="1100" b="1"/>
              <a:t>    4.     Entry Conditions</a:t>
            </a:r>
            <a:endParaRPr sz="1100" b="1"/>
          </a:p>
          <a:p>
            <a:pPr marL="0" lvl="0" indent="0" algn="l" rtl="0">
              <a:lnSpc>
                <a:spcPct val="150000"/>
              </a:lnSpc>
              <a:spcBef>
                <a:spcPts val="1200"/>
              </a:spcBef>
              <a:spcAft>
                <a:spcPts val="0"/>
              </a:spcAft>
              <a:buNone/>
            </a:pPr>
            <a:r>
              <a:rPr lang="en-GB" sz="1100" b="1"/>
              <a:t>       </a:t>
            </a:r>
            <a:endParaRPr sz="1100" b="1"/>
          </a:p>
          <a:p>
            <a:pPr marL="0" lvl="0" indent="0" algn="l" rtl="0">
              <a:lnSpc>
                <a:spcPct val="150000"/>
              </a:lnSpc>
              <a:spcBef>
                <a:spcPts val="1200"/>
              </a:spcBef>
              <a:spcAft>
                <a:spcPts val="0"/>
              </a:spcAft>
              <a:buNone/>
            </a:pPr>
            <a:r>
              <a:rPr lang="en-GB" sz="1100" b="1"/>
              <a:t>     4.1	Log In</a:t>
            </a:r>
            <a:endParaRPr sz="1100"/>
          </a:p>
          <a:p>
            <a:pPr marL="457200" lvl="0" indent="0" algn="just" rtl="0">
              <a:lnSpc>
                <a:spcPct val="150000"/>
              </a:lnSpc>
              <a:spcBef>
                <a:spcPts val="1200"/>
              </a:spcBef>
              <a:spcAft>
                <a:spcPts val="0"/>
              </a:spcAft>
              <a:buNone/>
            </a:pPr>
            <a:r>
              <a:rPr lang="en-GB" sz="1100"/>
              <a:t>Before this use case begins the shopper must have finished setting his profile on the App and have logged into the system.</a:t>
            </a:r>
            <a:endParaRPr sz="1100"/>
          </a:p>
          <a:p>
            <a:pPr marL="0" lvl="0" indent="0" algn="l" rtl="0">
              <a:lnSpc>
                <a:spcPct val="150000"/>
              </a:lnSpc>
              <a:spcBef>
                <a:spcPts val="1200"/>
              </a:spcBef>
              <a:spcAft>
                <a:spcPts val="0"/>
              </a:spcAft>
              <a:buNone/>
            </a:pPr>
            <a:r>
              <a:rPr lang="en-GB" sz="1100" b="1"/>
              <a:t>	5.   	Exit Conditions</a:t>
            </a:r>
            <a:endParaRPr sz="1100" b="1"/>
          </a:p>
          <a:p>
            <a:pPr marL="457200" lvl="0" indent="0" algn="l" rtl="0">
              <a:lnSpc>
                <a:spcPct val="150000"/>
              </a:lnSpc>
              <a:spcBef>
                <a:spcPts val="1200"/>
              </a:spcBef>
              <a:spcAft>
                <a:spcPts val="0"/>
              </a:spcAft>
              <a:buNone/>
            </a:pPr>
            <a:r>
              <a:rPr lang="en-GB" sz="1100" b="1"/>
              <a:t>5.1. Log Out</a:t>
            </a:r>
            <a:endParaRPr sz="1100" b="1"/>
          </a:p>
          <a:p>
            <a:pPr marL="457200" lvl="0" indent="0" algn="just" rtl="0">
              <a:lnSpc>
                <a:spcPct val="150000"/>
              </a:lnSpc>
              <a:spcBef>
                <a:spcPts val="1200"/>
              </a:spcBef>
              <a:spcAft>
                <a:spcPts val="0"/>
              </a:spcAft>
              <a:buNone/>
            </a:pPr>
            <a:r>
              <a:rPr lang="en-GB" sz="1100"/>
              <a:t>After the shopper logs out, all shopping info must get saved; cart and information filled so that the next time the shopper logs in to return to where the shopper stopped.</a:t>
            </a:r>
            <a:endParaRPr sz="1100"/>
          </a:p>
          <a:p>
            <a:pPr marL="457200" lvl="0" indent="0" algn="just" rtl="0">
              <a:lnSpc>
                <a:spcPct val="150000"/>
              </a:lnSpc>
              <a:spcBef>
                <a:spcPts val="1200"/>
              </a:spcBef>
              <a:spcAft>
                <a:spcPts val="0"/>
              </a:spcAft>
              <a:buNone/>
            </a:pPr>
            <a:r>
              <a:rPr lang="en-GB" sz="1100" b="1"/>
              <a:t>5.2. check out items</a:t>
            </a:r>
            <a:endParaRPr sz="1100" b="1"/>
          </a:p>
          <a:p>
            <a:pPr marL="457200" lvl="0" indent="0" algn="just" rtl="0">
              <a:lnSpc>
                <a:spcPct val="150000"/>
              </a:lnSpc>
              <a:spcBef>
                <a:spcPts val="1200"/>
              </a:spcBef>
              <a:spcAft>
                <a:spcPts val="0"/>
              </a:spcAft>
              <a:buNone/>
            </a:pPr>
            <a:r>
              <a:rPr lang="en-GB" sz="1100"/>
              <a:t>If the shopper is done shopping, he has to do two things before confirming his order which are filling Payment info and his/her address info.</a:t>
            </a:r>
            <a:endParaRPr sz="1100"/>
          </a:p>
          <a:p>
            <a:pPr marL="457200" lvl="0" indent="0" algn="just" rtl="0">
              <a:lnSpc>
                <a:spcPct val="150000"/>
              </a:lnSpc>
              <a:spcBef>
                <a:spcPts val="1200"/>
              </a:spcBef>
              <a:spcAft>
                <a:spcPts val="1200"/>
              </a:spcAft>
              <a:buNone/>
            </a:pP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p:nvPr/>
        </p:nvSpPr>
        <p:spPr>
          <a:xfrm>
            <a:off x="361350" y="817125"/>
            <a:ext cx="40899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FF0000"/>
                </a:solidFill>
                <a:latin typeface="Lato"/>
                <a:ea typeface="Lato"/>
                <a:cs typeface="Lato"/>
                <a:sym typeface="Lato"/>
              </a:rPr>
              <a:t>4. Management Inventory use case specification </a:t>
            </a:r>
            <a:endParaRPr sz="1300" b="1">
              <a:solidFill>
                <a:srgbClr val="FF0000"/>
              </a:solidFill>
              <a:latin typeface="Lato"/>
              <a:ea typeface="Lato"/>
              <a:cs typeface="Lato"/>
              <a:sym typeface="Lato"/>
            </a:endParaRPr>
          </a:p>
        </p:txBody>
      </p:sp>
      <p:sp>
        <p:nvSpPr>
          <p:cNvPr id="283" name="Google Shape;283;p46"/>
          <p:cNvSpPr txBox="1"/>
          <p:nvPr/>
        </p:nvSpPr>
        <p:spPr>
          <a:xfrm>
            <a:off x="457200" y="1428750"/>
            <a:ext cx="8006700" cy="33933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AutoNum type="arabicPeriod"/>
            </a:pPr>
            <a:r>
              <a:rPr lang="en-GB" sz="1100" b="1"/>
              <a:t>Brief Description</a:t>
            </a:r>
            <a:endParaRPr sz="1100" b="1"/>
          </a:p>
          <a:p>
            <a:pPr marL="457200" lvl="0" indent="0" algn="l" rtl="0">
              <a:lnSpc>
                <a:spcPct val="115000"/>
              </a:lnSpc>
              <a:spcBef>
                <a:spcPts val="1200"/>
              </a:spcBef>
              <a:spcAft>
                <a:spcPts val="0"/>
              </a:spcAft>
              <a:buNone/>
            </a:pPr>
            <a:r>
              <a:rPr lang="en-GB" sz="1100"/>
              <a:t>This use case allows the Inventory Manager to maintain inventory information in the system. This will include to add any inventory with details, searching of exist item, update any inventory information.</a:t>
            </a:r>
            <a:endParaRPr sz="1100"/>
          </a:p>
          <a:p>
            <a:pPr marL="457200" lvl="0" indent="0" algn="l" rtl="0">
              <a:lnSpc>
                <a:spcPct val="115000"/>
              </a:lnSpc>
              <a:spcBef>
                <a:spcPts val="1200"/>
              </a:spcBef>
              <a:spcAft>
                <a:spcPts val="0"/>
              </a:spcAft>
              <a:buNone/>
            </a:pPr>
            <a:r>
              <a:rPr lang="en-GB" sz="1100"/>
              <a:t>The main actor of this use case is the Inventory Manager, who will use the app to maintain inventory.</a:t>
            </a:r>
            <a:endParaRPr sz="1100"/>
          </a:p>
          <a:p>
            <a:pPr marL="0" lvl="0" indent="0" algn="l" rtl="0">
              <a:lnSpc>
                <a:spcPct val="115000"/>
              </a:lnSpc>
              <a:spcBef>
                <a:spcPts val="1200"/>
              </a:spcBef>
              <a:spcAft>
                <a:spcPts val="0"/>
              </a:spcAft>
              <a:buNone/>
            </a:pPr>
            <a:r>
              <a:rPr lang="en-GB" sz="1100" b="1"/>
              <a:t>    2.	Flow of Events</a:t>
            </a:r>
            <a:endParaRPr sz="1100" b="1"/>
          </a:p>
          <a:p>
            <a:pPr marL="457200" lvl="0" indent="0" algn="l" rtl="0">
              <a:lnSpc>
                <a:spcPct val="115000"/>
              </a:lnSpc>
              <a:spcBef>
                <a:spcPts val="1200"/>
              </a:spcBef>
              <a:spcAft>
                <a:spcPts val="0"/>
              </a:spcAft>
              <a:buNone/>
            </a:pPr>
            <a:r>
              <a:rPr lang="en-GB" sz="1100"/>
              <a:t>The use case begins when the Inventory Manager selects the "Maintain Inventory" activity from the Main Form.</a:t>
            </a:r>
            <a:endParaRPr sz="1100"/>
          </a:p>
          <a:p>
            <a:pPr marL="457200" lvl="0" indent="0" algn="l" rtl="0">
              <a:lnSpc>
                <a:spcPct val="115000"/>
              </a:lnSpc>
              <a:spcBef>
                <a:spcPts val="1200"/>
              </a:spcBef>
              <a:spcAft>
                <a:spcPts val="0"/>
              </a:spcAft>
              <a:buNone/>
            </a:pPr>
            <a:r>
              <a:rPr lang="en-GB" sz="1000"/>
              <a:t> </a:t>
            </a:r>
            <a:endParaRPr sz="1000"/>
          </a:p>
          <a:p>
            <a:pPr marL="0" lvl="0" indent="0" algn="l" rtl="0">
              <a:spcBef>
                <a:spcPts val="120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subTitle" idx="1"/>
          </p:nvPr>
        </p:nvSpPr>
        <p:spPr>
          <a:xfrm>
            <a:off x="625075" y="759025"/>
            <a:ext cx="7792800" cy="4211700"/>
          </a:xfrm>
          <a:prstGeom prst="rect">
            <a:avLst/>
          </a:prstGeom>
        </p:spPr>
        <p:txBody>
          <a:bodyPr spcFirstLastPara="1" wrap="square" lIns="91425" tIns="91425" rIns="91425" bIns="91425" anchor="t" anchorCtr="0">
            <a:normAutofit/>
          </a:bodyPr>
          <a:lstStyle/>
          <a:p>
            <a:pPr marL="0" lvl="0" indent="0" algn="l" rtl="0">
              <a:lnSpc>
                <a:spcPct val="138000"/>
              </a:lnSpc>
              <a:spcBef>
                <a:spcPts val="1200"/>
              </a:spcBef>
              <a:spcAft>
                <a:spcPts val="0"/>
              </a:spcAft>
              <a:buNone/>
            </a:pPr>
            <a:r>
              <a:rPr lang="en-GB" sz="1000" b="1">
                <a:solidFill>
                  <a:srgbClr val="000000"/>
                </a:solidFill>
                <a:latin typeface="Arial"/>
                <a:ea typeface="Arial"/>
                <a:cs typeface="Arial"/>
                <a:sym typeface="Arial"/>
              </a:rPr>
              <a:t>2.1 </a:t>
            </a:r>
            <a:r>
              <a:rPr lang="en-GB" sz="1000">
                <a:solidFill>
                  <a:srgbClr val="000000"/>
                </a:solidFill>
                <a:latin typeface="Arial"/>
                <a:ea typeface="Arial"/>
                <a:cs typeface="Arial"/>
                <a:sym typeface="Arial"/>
              </a:rPr>
              <a:t>	</a:t>
            </a:r>
            <a:r>
              <a:rPr lang="en-GB" sz="1000" b="1">
                <a:solidFill>
                  <a:srgbClr val="000000"/>
                </a:solidFill>
                <a:latin typeface="Arial"/>
                <a:ea typeface="Arial"/>
                <a:cs typeface="Arial"/>
                <a:sym typeface="Arial"/>
              </a:rPr>
              <a:t>Basic Flow – Add Inventory</a:t>
            </a:r>
            <a:endParaRPr sz="1000" b="1">
              <a:solidFill>
                <a:srgbClr val="000000"/>
              </a:solidFill>
              <a:latin typeface="Arial"/>
              <a:ea typeface="Arial"/>
              <a:cs typeface="Arial"/>
              <a:sym typeface="Arial"/>
            </a:endParaRPr>
          </a:p>
          <a:p>
            <a:pPr marL="0" lvl="0" indent="0" algn="l" rtl="0">
              <a:lnSpc>
                <a:spcPct val="138000"/>
              </a:lnSpc>
              <a:spcBef>
                <a:spcPts val="1200"/>
              </a:spcBef>
              <a:spcAft>
                <a:spcPts val="0"/>
              </a:spcAft>
              <a:buNone/>
            </a:pPr>
            <a:endParaRPr sz="1000" b="1">
              <a:solidFill>
                <a:srgbClr val="000000"/>
              </a:solidFill>
              <a:latin typeface="Arial"/>
              <a:ea typeface="Arial"/>
              <a:cs typeface="Arial"/>
              <a:sym typeface="Arial"/>
            </a:endParaRPr>
          </a:p>
          <a:p>
            <a:pPr marL="1371600" lvl="0" indent="0" algn="l" rtl="0">
              <a:lnSpc>
                <a:spcPct val="138000"/>
              </a:lnSpc>
              <a:spcBef>
                <a:spcPts val="1200"/>
              </a:spcBef>
              <a:spcAft>
                <a:spcPts val="0"/>
              </a:spcAft>
              <a:buNone/>
            </a:pPr>
            <a:r>
              <a:rPr lang="en-GB" sz="1100">
                <a:solidFill>
                  <a:srgbClr val="000000"/>
                </a:solidFill>
                <a:latin typeface="Arial"/>
                <a:ea typeface="Arial"/>
                <a:cs typeface="Arial"/>
                <a:sym typeface="Arial"/>
              </a:rPr>
              <a:t>1.</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selects "Add Inventory."</a:t>
            </a:r>
            <a:endParaRPr sz="1100">
              <a:solidFill>
                <a:srgbClr val="000000"/>
              </a:solidFill>
              <a:latin typeface="Arial"/>
              <a:ea typeface="Arial"/>
              <a:cs typeface="Arial"/>
              <a:sym typeface="Arial"/>
            </a:endParaRPr>
          </a:p>
          <a:p>
            <a:pPr marL="1371600" lvl="0" indent="0" algn="l" rtl="0">
              <a:lnSpc>
                <a:spcPct val="138000"/>
              </a:lnSpc>
              <a:spcBef>
                <a:spcPts val="1200"/>
              </a:spcBef>
              <a:spcAft>
                <a:spcPts val="0"/>
              </a:spcAft>
              <a:buNone/>
            </a:pPr>
            <a:r>
              <a:rPr lang="en-GB" sz="1100">
                <a:solidFill>
                  <a:srgbClr val="000000"/>
                </a:solidFill>
                <a:latin typeface="Arial"/>
                <a:ea typeface="Arial"/>
                <a:cs typeface="Arial"/>
                <a:sym typeface="Arial"/>
              </a:rPr>
              <a:t>2.</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displays a blank inventory form.</a:t>
            </a:r>
            <a:endParaRPr sz="1100">
              <a:solidFill>
                <a:srgbClr val="000000"/>
              </a:solidFill>
              <a:latin typeface="Arial"/>
              <a:ea typeface="Arial"/>
              <a:cs typeface="Arial"/>
              <a:sym typeface="Arial"/>
            </a:endParaRPr>
          </a:p>
          <a:p>
            <a:pPr marL="1371600" lvl="0" indent="0" algn="l" rtl="0">
              <a:lnSpc>
                <a:spcPct val="138000"/>
              </a:lnSpc>
              <a:spcBef>
                <a:spcPts val="1200"/>
              </a:spcBef>
              <a:spcAft>
                <a:spcPts val="0"/>
              </a:spcAft>
              <a:buNone/>
            </a:pPr>
            <a:r>
              <a:rPr lang="en-GB" sz="1100">
                <a:solidFill>
                  <a:srgbClr val="000000"/>
                </a:solidFill>
                <a:latin typeface="Arial"/>
                <a:ea typeface="Arial"/>
                <a:cs typeface="Arial"/>
                <a:sym typeface="Arial"/>
              </a:rPr>
              <a:t>3.</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enters the following information for the inventory: code, name, purchase date, expired date, quantity, then selects “save” option.</a:t>
            </a:r>
            <a:endParaRPr sz="1100">
              <a:solidFill>
                <a:srgbClr val="000000"/>
              </a:solidFill>
              <a:latin typeface="Arial"/>
              <a:ea typeface="Arial"/>
              <a:cs typeface="Arial"/>
              <a:sym typeface="Arial"/>
            </a:endParaRPr>
          </a:p>
          <a:p>
            <a:pPr marL="1371600" lvl="0" indent="0" algn="l" rtl="0">
              <a:lnSpc>
                <a:spcPct val="138000"/>
              </a:lnSpc>
              <a:spcBef>
                <a:spcPts val="1200"/>
              </a:spcBef>
              <a:spcAft>
                <a:spcPts val="0"/>
              </a:spcAft>
              <a:buNone/>
            </a:pPr>
            <a:r>
              <a:rPr lang="en-GB" sz="1100">
                <a:solidFill>
                  <a:srgbClr val="000000"/>
                </a:solidFill>
                <a:latin typeface="Arial"/>
                <a:ea typeface="Arial"/>
                <a:cs typeface="Arial"/>
                <a:sym typeface="Arial"/>
              </a:rPr>
              <a:t>4.</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validates the data to insure the proper format and searches for an existing inventory with the specified code. If the data is valid the system creates a new inventory.</a:t>
            </a:r>
            <a:endParaRPr sz="1100">
              <a:solidFill>
                <a:srgbClr val="000000"/>
              </a:solidFill>
              <a:latin typeface="Arial"/>
              <a:ea typeface="Arial"/>
              <a:cs typeface="Arial"/>
              <a:sym typeface="Arial"/>
            </a:endParaRPr>
          </a:p>
          <a:p>
            <a:pPr marL="1371600" lvl="0" indent="0" algn="l" rtl="0">
              <a:lnSpc>
                <a:spcPct val="138000"/>
              </a:lnSpc>
              <a:spcBef>
                <a:spcPts val="1200"/>
              </a:spcBef>
              <a:spcAft>
                <a:spcPts val="0"/>
              </a:spcAft>
              <a:buNone/>
            </a:pPr>
            <a:r>
              <a:rPr lang="en-GB" sz="1100">
                <a:solidFill>
                  <a:srgbClr val="000000"/>
                </a:solidFill>
                <a:latin typeface="Arial"/>
                <a:ea typeface="Arial"/>
                <a:cs typeface="Arial"/>
                <a:sym typeface="Arial"/>
              </a:rPr>
              <a:t>5.</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Steps 2-4 are repeated for each inventory added to the system. When the Inventory Manager is finished adding students to the system the use case ends.</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subTitle" idx="1"/>
          </p:nvPr>
        </p:nvSpPr>
        <p:spPr>
          <a:xfrm>
            <a:off x="0" y="565550"/>
            <a:ext cx="9144000" cy="4578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sz="1000" b="1">
                <a:solidFill>
                  <a:srgbClr val="000000"/>
                </a:solidFill>
                <a:latin typeface="Arial"/>
                <a:ea typeface="Arial"/>
                <a:cs typeface="Arial"/>
                <a:sym typeface="Arial"/>
              </a:rPr>
              <a:t>2.2     Alternative Flows</a:t>
            </a:r>
            <a:endParaRPr sz="10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000" b="1">
                <a:solidFill>
                  <a:srgbClr val="000000"/>
                </a:solidFill>
                <a:latin typeface="Arial"/>
                <a:ea typeface="Arial"/>
                <a:cs typeface="Arial"/>
                <a:sym typeface="Arial"/>
              </a:rPr>
              <a:t>2.2.1</a:t>
            </a:r>
            <a:r>
              <a:rPr lang="en-GB" sz="1100" b="1">
                <a:solidFill>
                  <a:srgbClr val="000000"/>
                </a:solidFill>
                <a:latin typeface="Arial"/>
                <a:ea typeface="Arial"/>
                <a:cs typeface="Arial"/>
                <a:sym typeface="Arial"/>
              </a:rPr>
              <a:t> </a:t>
            </a:r>
            <a:r>
              <a:rPr lang="en-GB" sz="1000" b="1" i="1">
                <a:solidFill>
                  <a:srgbClr val="000000"/>
                </a:solidFill>
                <a:latin typeface="Arial"/>
                <a:ea typeface="Arial"/>
                <a:cs typeface="Arial"/>
                <a:sym typeface="Arial"/>
              </a:rPr>
              <a:t>Modify Inventory</a:t>
            </a:r>
            <a:endParaRPr sz="1000" b="1" i="1">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1.</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selects "modify inventory."</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2.</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displays a blank Inventory form.</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3.</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types in the code or name of inventory to modify.</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4.</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retrieves the inventory information and displays it on the screen.</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5.</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modifies one or more of the inventory information fields code, name, purchase date,     expired date, quantity.</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6.</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When changes are complete, the Inventory Manager selects "save."</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7.</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validates data, then updates the inventory information.</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8.</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Steps 2-7 are repeated for each inventory the Inventory Manager wants to modify. When edits are complete, the use case ends. </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subTitle" idx="1"/>
          </p:nvPr>
        </p:nvSpPr>
        <p:spPr>
          <a:xfrm>
            <a:off x="297050" y="619125"/>
            <a:ext cx="8732700" cy="43437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GB" sz="1100" b="1">
                <a:solidFill>
                  <a:srgbClr val="000000"/>
                </a:solidFill>
                <a:latin typeface="Arial"/>
                <a:ea typeface="Arial"/>
                <a:cs typeface="Arial"/>
                <a:sym typeface="Arial"/>
              </a:rPr>
              <a:t>2.2.2 Order Inventory</a:t>
            </a:r>
            <a:endParaRPr sz="1100" b="1">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1.</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selects "Order new Inventory."</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2.</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displays a blank inventory form.</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3.</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types in the inventory information: code, name, purchase date, quantity to save the order.</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4.</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retrieves the inventory and displays the inventory information in the form.</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5.</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selects "Order."</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6.</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displays a order verification dialog confirming the order operation.</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7.</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Inventory Manager selects "yes."</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8.</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send notification to the supplier with order information.</a:t>
            </a:r>
            <a:endParaRPr sz="11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9.</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Steps 2-8 are repeated for each inventory to order from the system. When the Inventory Manager is finished ordering inventory to the system the use case ends.</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000" b="1">
                <a:solidFill>
                  <a:srgbClr val="000000"/>
                </a:solidFill>
                <a:latin typeface="Arial"/>
                <a:ea typeface="Arial"/>
                <a:cs typeface="Arial"/>
                <a:sym typeface="Arial"/>
              </a:rPr>
              <a:t>2.2.3</a:t>
            </a:r>
            <a:r>
              <a:rPr lang="en-GB" sz="1000" b="1" i="1">
                <a:solidFill>
                  <a:srgbClr val="000000"/>
                </a:solidFill>
                <a:latin typeface="Arial"/>
                <a:ea typeface="Arial"/>
                <a:cs typeface="Arial"/>
                <a:sym typeface="Arial"/>
              </a:rPr>
              <a:t> Inventory Already Exists</a:t>
            </a:r>
            <a:endParaRPr sz="1000" b="1" i="1">
              <a:solidFill>
                <a:srgbClr val="000000"/>
              </a:solidFill>
              <a:latin typeface="Arial"/>
              <a:ea typeface="Arial"/>
              <a:cs typeface="Arial"/>
              <a:sym typeface="Arial"/>
            </a:endParaRPr>
          </a:p>
          <a:p>
            <a:pPr marL="0" lvl="0" indent="0" algn="l" rtl="0">
              <a:spcBef>
                <a:spcPts val="1200"/>
              </a:spcBef>
              <a:spcAft>
                <a:spcPts val="0"/>
              </a:spcAft>
              <a:buNone/>
            </a:pPr>
            <a:r>
              <a:rPr lang="en-GB" sz="1200">
                <a:solidFill>
                  <a:srgbClr val="000000"/>
                </a:solidFill>
                <a:latin typeface="Times New Roman"/>
                <a:ea typeface="Times New Roman"/>
                <a:cs typeface="Times New Roman"/>
                <a:sym typeface="Times New Roman"/>
              </a:rPr>
              <a:t>If in the "Add Inventory" sub-flow the system finds an existing inventory with the same name an error message is displayed "Inventory Already Exists" and displays the certain quantity of the inventory. The Inventory Manager can either update the exist inventory, create a new inventory with the same name or code, or cancel the operation at which point the use case ends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subTitle" idx="1"/>
          </p:nvPr>
        </p:nvSpPr>
        <p:spPr>
          <a:xfrm>
            <a:off x="520900" y="878075"/>
            <a:ext cx="7896900" cy="4003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sz="1000" b="1">
                <a:solidFill>
                  <a:srgbClr val="000000"/>
                </a:solidFill>
                <a:latin typeface="Arial"/>
                <a:ea typeface="Arial"/>
                <a:cs typeface="Arial"/>
                <a:sym typeface="Arial"/>
              </a:rPr>
              <a:t>2.2.4</a:t>
            </a:r>
            <a:r>
              <a:rPr lang="en-GB" sz="1100" b="1">
                <a:solidFill>
                  <a:srgbClr val="000000"/>
                </a:solidFill>
                <a:latin typeface="Arial"/>
                <a:ea typeface="Arial"/>
                <a:cs typeface="Arial"/>
                <a:sym typeface="Arial"/>
              </a:rPr>
              <a:t> </a:t>
            </a:r>
            <a:r>
              <a:rPr lang="en-GB" sz="1100" b="1" i="1">
                <a:solidFill>
                  <a:srgbClr val="000000"/>
                </a:solidFill>
                <a:latin typeface="Arial"/>
                <a:ea typeface="Arial"/>
                <a:cs typeface="Arial"/>
                <a:sym typeface="Arial"/>
              </a:rPr>
              <a:t>Inventory Not Found</a:t>
            </a:r>
            <a:endParaRPr sz="1100" b="1" i="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i="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If in the "Modify Inventory" or "Order Inventory" sub-flows the inventory code is not located, the system displays an error message, "Inventory Not Found". The Inventory Manager can then type in a different code/name or cancel the operation at which point the use case ends.</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100" b="1">
                <a:solidFill>
                  <a:srgbClr val="000000"/>
                </a:solidFill>
                <a:latin typeface="Arial"/>
                <a:ea typeface="Arial"/>
                <a:cs typeface="Arial"/>
                <a:sym typeface="Arial"/>
              </a:rPr>
              <a:t>3. Special Requirements</a:t>
            </a: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1.</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The system retrieves the student record in no more 3 seconds when search for an inventory.</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2.</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System sends notifications to Inventory Manager when any inventory is near to finish.</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GB" sz="1100">
                <a:solidFill>
                  <a:srgbClr val="000000"/>
                </a:solidFill>
                <a:latin typeface="Arial"/>
                <a:ea typeface="Arial"/>
                <a:cs typeface="Arial"/>
                <a:sym typeface="Arial"/>
              </a:rPr>
              <a:t>3.</a:t>
            </a:r>
            <a:r>
              <a:rPr lang="en-GB" sz="7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System has high security when login into Inventory system, it sends email to Inventory Manager about any log in try.</a:t>
            </a:r>
            <a:endParaRPr sz="1100">
              <a:solidFill>
                <a:srgbClr val="000000"/>
              </a:solidFill>
              <a:latin typeface="Arial"/>
              <a:ea typeface="Arial"/>
              <a:cs typeface="Arial"/>
              <a:sym typeface="Arial"/>
            </a:endParaRPr>
          </a:p>
          <a:p>
            <a:pPr marL="0" lvl="0" indent="0" algn="l" rtl="0">
              <a:lnSpc>
                <a:spcPct val="115000"/>
              </a:lnSpc>
              <a:spcBef>
                <a:spcPts val="1200"/>
              </a:spcBef>
              <a:spcAft>
                <a:spcPts val="1200"/>
              </a:spcAft>
              <a:buNone/>
            </a:pPr>
            <a:r>
              <a:rPr lang="en-GB" sz="1100" b="1">
                <a:solidFill>
                  <a:srgbClr val="000000"/>
                </a:solidFill>
                <a:latin typeface="Arial"/>
                <a:ea typeface="Arial"/>
                <a:cs typeface="Arial"/>
                <a:sym typeface="Arial"/>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a:spLocks noGrp="1"/>
          </p:cNvSpPr>
          <p:nvPr>
            <p:ph type="subTitle" idx="1"/>
          </p:nvPr>
        </p:nvSpPr>
        <p:spPr>
          <a:xfrm>
            <a:off x="729625" y="1458525"/>
            <a:ext cx="7688100" cy="3066000"/>
          </a:xfrm>
          <a:prstGeom prst="rect">
            <a:avLst/>
          </a:prstGeom>
        </p:spPr>
        <p:txBody>
          <a:bodyPr spcFirstLastPara="1" wrap="square" lIns="91425" tIns="91425" rIns="91425" bIns="91425" anchor="t" anchorCtr="0">
            <a:normAutofit/>
          </a:bodyPr>
          <a:lstStyle/>
          <a:p>
            <a:pPr marL="0" lvl="0" indent="0" algn="l" rtl="0">
              <a:lnSpc>
                <a:spcPct val="138000"/>
              </a:lnSpc>
              <a:spcBef>
                <a:spcPts val="1200"/>
              </a:spcBef>
              <a:spcAft>
                <a:spcPts val="0"/>
              </a:spcAft>
              <a:buNone/>
            </a:pPr>
            <a:r>
              <a:rPr lang="en-GB" sz="1100" b="1">
                <a:solidFill>
                  <a:srgbClr val="000000"/>
                </a:solidFill>
                <a:latin typeface="Arial"/>
                <a:ea typeface="Arial"/>
                <a:cs typeface="Arial"/>
                <a:sym typeface="Arial"/>
              </a:rPr>
              <a:t>Entry Conditions:</a:t>
            </a:r>
            <a:endParaRPr sz="1100" b="1">
              <a:solidFill>
                <a:srgbClr val="000000"/>
              </a:solidFill>
              <a:latin typeface="Arial"/>
              <a:ea typeface="Arial"/>
              <a:cs typeface="Arial"/>
              <a:sym typeface="Arial"/>
            </a:endParaRPr>
          </a:p>
          <a:p>
            <a:pPr marL="0" lvl="0" indent="0" algn="l" rtl="0">
              <a:lnSpc>
                <a:spcPct val="138000"/>
              </a:lnSpc>
              <a:spcBef>
                <a:spcPts val="1200"/>
              </a:spcBef>
              <a:spcAft>
                <a:spcPts val="0"/>
              </a:spcAft>
              <a:buNone/>
            </a:pPr>
            <a:r>
              <a:rPr lang="en-GB" sz="1000" b="1">
                <a:solidFill>
                  <a:srgbClr val="000000"/>
                </a:solidFill>
                <a:latin typeface="Arial"/>
                <a:ea typeface="Arial"/>
                <a:cs typeface="Arial"/>
                <a:sym typeface="Arial"/>
              </a:rPr>
              <a:t>      </a:t>
            </a:r>
            <a:r>
              <a:rPr lang="en-GB" sz="1100" b="1">
                <a:solidFill>
                  <a:srgbClr val="000000"/>
                </a:solidFill>
                <a:latin typeface="Arial"/>
                <a:ea typeface="Arial"/>
                <a:cs typeface="Arial"/>
                <a:sym typeface="Arial"/>
              </a:rPr>
              <a:t>4.1. Log In: </a:t>
            </a:r>
            <a:r>
              <a:rPr lang="en-GB" sz="1100">
                <a:solidFill>
                  <a:srgbClr val="000000"/>
                </a:solidFill>
                <a:latin typeface="Arial"/>
                <a:ea typeface="Arial"/>
                <a:cs typeface="Arial"/>
                <a:sym typeface="Arial"/>
              </a:rPr>
              <a:t>Inventory Manager has to login into system to start the use case.</a:t>
            </a:r>
            <a:endParaRPr sz="1100">
              <a:solidFill>
                <a:srgbClr val="000000"/>
              </a:solidFill>
              <a:latin typeface="Arial"/>
              <a:ea typeface="Arial"/>
              <a:cs typeface="Arial"/>
              <a:sym typeface="Arial"/>
            </a:endParaRPr>
          </a:p>
          <a:p>
            <a:pPr marL="0" lvl="0" indent="0" algn="l" rtl="0">
              <a:lnSpc>
                <a:spcPct val="138000"/>
              </a:lnSpc>
              <a:spcBef>
                <a:spcPts val="1200"/>
              </a:spcBef>
              <a:spcAft>
                <a:spcPts val="0"/>
              </a:spcAft>
              <a:buNone/>
            </a:pPr>
            <a:r>
              <a:rPr lang="en-GB" sz="1100" b="1">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 </a:t>
            </a:r>
            <a:r>
              <a:rPr lang="en-GB" sz="1100" b="1">
                <a:solidFill>
                  <a:srgbClr val="000000"/>
                </a:solidFill>
                <a:latin typeface="Arial"/>
                <a:ea typeface="Arial"/>
                <a:cs typeface="Arial"/>
                <a:sym typeface="Arial"/>
              </a:rPr>
              <a:t>5. Exit Conditions</a:t>
            </a:r>
            <a:endParaRPr sz="1100" b="1">
              <a:solidFill>
                <a:srgbClr val="000000"/>
              </a:solidFill>
              <a:latin typeface="Arial"/>
              <a:ea typeface="Arial"/>
              <a:cs typeface="Arial"/>
              <a:sym typeface="Arial"/>
            </a:endParaRPr>
          </a:p>
          <a:p>
            <a:pPr marL="0" lvl="0" indent="0" algn="l" rtl="0">
              <a:lnSpc>
                <a:spcPct val="138000"/>
              </a:lnSpc>
              <a:spcBef>
                <a:spcPts val="1200"/>
              </a:spcBef>
              <a:spcAft>
                <a:spcPts val="0"/>
              </a:spcAft>
              <a:buNone/>
            </a:pPr>
            <a:r>
              <a:rPr lang="en-GB" sz="1100" b="1">
                <a:solidFill>
                  <a:srgbClr val="000000"/>
                </a:solidFill>
                <a:latin typeface="Arial"/>
                <a:ea typeface="Arial"/>
                <a:cs typeface="Arial"/>
                <a:sym typeface="Arial"/>
              </a:rPr>
              <a:t>    5.1. Log out</a:t>
            </a:r>
            <a:r>
              <a:rPr lang="en-GB" sz="1100">
                <a:solidFill>
                  <a:srgbClr val="000000"/>
                </a:solidFill>
                <a:latin typeface="Arial"/>
                <a:ea typeface="Arial"/>
                <a:cs typeface="Arial"/>
                <a:sym typeface="Arial"/>
              </a:rPr>
              <a:t>: After Inventory Manager log out, all information and modifications will be saved in the database.</a:t>
            </a:r>
            <a:endParaRPr sz="1100">
              <a:solidFill>
                <a:srgbClr val="000000"/>
              </a:solidFill>
              <a:latin typeface="Arial"/>
              <a:ea typeface="Arial"/>
              <a:cs typeface="Arial"/>
              <a:sym typeface="Arial"/>
            </a:endParaRPr>
          </a:p>
          <a:p>
            <a:pPr marL="0" lvl="0" indent="0" algn="l" rtl="0">
              <a:lnSpc>
                <a:spcPct val="138000"/>
              </a:lnSpc>
              <a:spcBef>
                <a:spcPts val="1200"/>
              </a:spcBef>
              <a:spcAft>
                <a:spcPts val="0"/>
              </a:spcAft>
              <a:buNone/>
            </a:pPr>
            <a:r>
              <a:rPr lang="en-GB" sz="1100" b="1">
                <a:solidFill>
                  <a:srgbClr val="000000"/>
                </a:solidFill>
                <a:latin typeface="Arial"/>
                <a:ea typeface="Arial"/>
                <a:cs typeface="Arial"/>
                <a:sym typeface="Arial"/>
              </a:rPr>
              <a:t>    5.2. Track orders: </a:t>
            </a:r>
            <a:r>
              <a:rPr lang="en-GB" sz="1100">
                <a:solidFill>
                  <a:srgbClr val="000000"/>
                </a:solidFill>
                <a:latin typeface="Arial"/>
                <a:ea typeface="Arial"/>
                <a:cs typeface="Arial"/>
                <a:sym typeface="Arial"/>
              </a:rPr>
              <a:t> After the Inventory Manager log out from the system, system will send report to Inventory Manager      account about all modifications happened.</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126850" y="136525"/>
            <a:ext cx="29838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accent1"/>
                </a:solidFill>
                <a:latin typeface="Lato"/>
                <a:ea typeface="Lato"/>
                <a:cs typeface="Lato"/>
                <a:sym typeface="Lato"/>
              </a:rPr>
              <a:t>Use Case Diagram</a:t>
            </a:r>
            <a:endParaRPr sz="1600" b="1">
              <a:solidFill>
                <a:schemeClr val="accent1"/>
              </a:solidFill>
              <a:latin typeface="Lato"/>
              <a:ea typeface="Lato"/>
              <a:cs typeface="Lato"/>
              <a:sym typeface="Lato"/>
            </a:endParaRPr>
          </a:p>
        </p:txBody>
      </p:sp>
      <p:pic>
        <p:nvPicPr>
          <p:cNvPr id="105" name="Google Shape;105;p16"/>
          <p:cNvPicPr preferRelativeResize="0"/>
          <p:nvPr/>
        </p:nvPicPr>
        <p:blipFill>
          <a:blip r:embed="rId3">
            <a:alphaModFix/>
          </a:blip>
          <a:stretch>
            <a:fillRect/>
          </a:stretch>
        </p:blipFill>
        <p:spPr>
          <a:xfrm>
            <a:off x="126850" y="673900"/>
            <a:ext cx="8586795" cy="4559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p:nvPr/>
        </p:nvSpPr>
        <p:spPr>
          <a:xfrm>
            <a:off x="231750" y="621125"/>
            <a:ext cx="5104500"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FF0000"/>
                </a:solidFill>
                <a:latin typeface="Lato"/>
                <a:ea typeface="Lato"/>
                <a:cs typeface="Lato"/>
                <a:sym typeface="Lato"/>
              </a:rPr>
              <a:t>5.AI Tool for Dental Diagnostic use case specification </a:t>
            </a:r>
            <a:endParaRPr sz="1300" b="1">
              <a:solidFill>
                <a:srgbClr val="FF0000"/>
              </a:solidFill>
              <a:latin typeface="Lato"/>
              <a:ea typeface="Lato"/>
              <a:cs typeface="Lato"/>
              <a:sym typeface="Lato"/>
            </a:endParaRPr>
          </a:p>
        </p:txBody>
      </p:sp>
      <p:sp>
        <p:nvSpPr>
          <p:cNvPr id="314" name="Google Shape;314;p52"/>
          <p:cNvSpPr txBox="1"/>
          <p:nvPr/>
        </p:nvSpPr>
        <p:spPr>
          <a:xfrm>
            <a:off x="1145625" y="1438725"/>
            <a:ext cx="3836700" cy="2637300"/>
          </a:xfrm>
          <a:prstGeom prst="rect">
            <a:avLst/>
          </a:prstGeom>
          <a:noFill/>
          <a:ln>
            <a:noFill/>
          </a:ln>
        </p:spPr>
        <p:txBody>
          <a:bodyPr spcFirstLastPara="1" wrap="square" lIns="91425" tIns="91425" rIns="91425" bIns="91425" anchor="t" anchorCtr="0">
            <a:spAutoFit/>
          </a:bodyPr>
          <a:lstStyle/>
          <a:p>
            <a:pPr marL="457200" lvl="0" indent="-298450" algn="l" rtl="0">
              <a:spcBef>
                <a:spcPts val="1400"/>
              </a:spcBef>
              <a:spcAft>
                <a:spcPts val="0"/>
              </a:spcAft>
              <a:buClr>
                <a:schemeClr val="dk2"/>
              </a:buClr>
              <a:buSzPts val="1100"/>
              <a:buFont typeface="Times New Roman"/>
              <a:buAutoNum type="arabicPeriod"/>
            </a:pPr>
            <a:r>
              <a:rPr lang="en-GB" sz="1100" b="1">
                <a:solidFill>
                  <a:schemeClr val="dk2"/>
                </a:solidFill>
                <a:latin typeface="Times New Roman"/>
                <a:ea typeface="Times New Roman"/>
                <a:cs typeface="Times New Roman"/>
                <a:sym typeface="Times New Roman"/>
              </a:rPr>
              <a:t>Brief Description </a:t>
            </a:r>
            <a:endParaRPr sz="1100" b="1">
              <a:solidFill>
                <a:schemeClr val="dk2"/>
              </a:solidFill>
              <a:latin typeface="Times New Roman"/>
              <a:ea typeface="Times New Roman"/>
              <a:cs typeface="Times New Roman"/>
              <a:sym typeface="Times New Roman"/>
            </a:endParaRPr>
          </a:p>
          <a:p>
            <a:pPr marL="0" lvl="0" indent="0" algn="l" rtl="0">
              <a:spcBef>
                <a:spcPts val="1400"/>
              </a:spcBef>
              <a:spcAft>
                <a:spcPts val="0"/>
              </a:spcAft>
              <a:buNone/>
            </a:pPr>
            <a:r>
              <a:rPr lang="en-GB" sz="1100">
                <a:solidFill>
                  <a:schemeClr val="dk2"/>
                </a:solidFill>
                <a:latin typeface="Times New Roman"/>
                <a:ea typeface="Times New Roman"/>
                <a:cs typeface="Times New Roman"/>
                <a:sym typeface="Times New Roman"/>
              </a:rPr>
              <a:t>This use case explains how an AI tool evaluates blood tests and dental X-rays to provide patients and dental professionals with diagnosis and treatment recommendations.</a:t>
            </a:r>
            <a:endParaRPr sz="1100">
              <a:solidFill>
                <a:schemeClr val="dk2"/>
              </a:solidFill>
              <a:latin typeface="Times New Roman"/>
              <a:ea typeface="Times New Roman"/>
              <a:cs typeface="Times New Roman"/>
              <a:sym typeface="Times New Roman"/>
            </a:endParaRPr>
          </a:p>
          <a:p>
            <a:pPr marL="457200" lvl="0" indent="-298450" algn="l" rtl="0">
              <a:spcBef>
                <a:spcPts val="1400"/>
              </a:spcBef>
              <a:spcAft>
                <a:spcPts val="0"/>
              </a:spcAft>
              <a:buClr>
                <a:schemeClr val="dk2"/>
              </a:buClr>
              <a:buSzPts val="1100"/>
              <a:buFont typeface="Times New Roman"/>
              <a:buAutoNum type="arabicPeriod"/>
            </a:pPr>
            <a:r>
              <a:rPr lang="en-GB" sz="1100" b="1">
                <a:solidFill>
                  <a:schemeClr val="dk2"/>
                </a:solidFill>
                <a:latin typeface="Times New Roman"/>
                <a:ea typeface="Times New Roman"/>
                <a:cs typeface="Times New Roman"/>
                <a:sym typeface="Times New Roman"/>
              </a:rPr>
              <a:t>Flow of Events</a:t>
            </a:r>
            <a:endParaRPr sz="1100" b="1">
              <a:solidFill>
                <a:schemeClr val="dk2"/>
              </a:solidFill>
              <a:latin typeface="Times New Roman"/>
              <a:ea typeface="Times New Roman"/>
              <a:cs typeface="Times New Roman"/>
              <a:sym typeface="Times New Roman"/>
            </a:endParaRPr>
          </a:p>
          <a:p>
            <a:pPr marL="0" lvl="0" indent="0" algn="l" rtl="0">
              <a:spcBef>
                <a:spcPts val="1400"/>
              </a:spcBef>
              <a:spcAft>
                <a:spcPts val="0"/>
              </a:spcAft>
              <a:buNone/>
            </a:pPr>
            <a:r>
              <a:rPr lang="en-GB" sz="1100">
                <a:solidFill>
                  <a:schemeClr val="dk2"/>
                </a:solidFill>
                <a:latin typeface="Times New Roman"/>
                <a:ea typeface="Times New Roman"/>
                <a:cs typeface="Times New Roman"/>
                <a:sym typeface="Times New Roman"/>
              </a:rPr>
              <a:t>The use begins when a dental professional or patient begins the "Dental Diagnostic Analysis" process within the AI system.</a:t>
            </a:r>
            <a:endParaRPr sz="1100">
              <a:solidFill>
                <a:schemeClr val="dk2"/>
              </a:solidFill>
              <a:latin typeface="Times New Roman"/>
              <a:ea typeface="Times New Roman"/>
              <a:cs typeface="Times New Roman"/>
              <a:sym typeface="Times New Roman"/>
            </a:endParaRPr>
          </a:p>
          <a:p>
            <a:pPr marL="0" lvl="0" indent="0" algn="l" rtl="0">
              <a:spcBef>
                <a:spcPts val="1400"/>
              </a:spcBef>
              <a:spcAft>
                <a:spcPts val="0"/>
              </a:spcAft>
              <a:buNone/>
            </a:pPr>
            <a:endParaRPr sz="1100">
              <a:solidFill>
                <a:schemeClr val="dk2"/>
              </a:solidFill>
              <a:latin typeface="Times New Roman"/>
              <a:ea typeface="Times New Roman"/>
              <a:cs typeface="Times New Roman"/>
              <a:sym typeface="Times New Roman"/>
            </a:endParaRPr>
          </a:p>
          <a:p>
            <a:pPr marL="0" lvl="0" indent="0" algn="l" rtl="0">
              <a:spcBef>
                <a:spcPts val="140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ctrTitle"/>
          </p:nvPr>
        </p:nvSpPr>
        <p:spPr>
          <a:xfrm>
            <a:off x="682825" y="526225"/>
            <a:ext cx="8414700" cy="4198800"/>
          </a:xfrm>
          <a:prstGeom prst="rect">
            <a:avLst/>
          </a:prstGeom>
        </p:spPr>
        <p:txBody>
          <a:bodyPr spcFirstLastPara="1" wrap="square" lIns="91425" tIns="91425" rIns="91425" bIns="91425" anchor="t" anchorCtr="0">
            <a:noAutofit/>
          </a:bodyPr>
          <a:lstStyle/>
          <a:p>
            <a:pPr marL="0" lvl="0" indent="457200" algn="l" rtl="0">
              <a:spcBef>
                <a:spcPts val="1600"/>
              </a:spcBef>
              <a:spcAft>
                <a:spcPts val="0"/>
              </a:spcAft>
              <a:buSzPts val="990"/>
              <a:buNone/>
            </a:pPr>
            <a:r>
              <a:rPr lang="en-GB" sz="1090">
                <a:solidFill>
                  <a:srgbClr val="0F0F0F"/>
                </a:solidFill>
                <a:latin typeface="Times New Roman"/>
                <a:ea typeface="Times New Roman"/>
                <a:cs typeface="Times New Roman"/>
                <a:sym typeface="Times New Roman"/>
              </a:rPr>
              <a:t>2.1</a:t>
            </a:r>
            <a:r>
              <a:rPr lang="en-GB" sz="1090">
                <a:solidFill>
                  <a:srgbClr val="2F5496"/>
                </a:solidFill>
                <a:latin typeface="Times New Roman"/>
                <a:ea typeface="Times New Roman"/>
                <a:cs typeface="Times New Roman"/>
                <a:sym typeface="Times New Roman"/>
              </a:rPr>
              <a:t> </a:t>
            </a:r>
            <a:r>
              <a:rPr lang="en-GB" sz="1090">
                <a:solidFill>
                  <a:srgbClr val="0F0F0F"/>
                </a:solidFill>
                <a:latin typeface="Times New Roman"/>
                <a:ea typeface="Times New Roman"/>
                <a:cs typeface="Times New Roman"/>
                <a:sym typeface="Times New Roman"/>
              </a:rPr>
              <a:t>Basic Flow-Diagnostic Analysis and Reporting</a:t>
            </a:r>
            <a:endParaRPr sz="1090">
              <a:solidFill>
                <a:srgbClr val="0F0F0F"/>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990"/>
              <a:buNone/>
            </a:pPr>
            <a:endParaRPr sz="1090" b="0">
              <a:solidFill>
                <a:srgbClr val="0F0F0F"/>
              </a:solidFill>
              <a:latin typeface="Arial"/>
              <a:ea typeface="Arial"/>
              <a:cs typeface="Arial"/>
              <a:sym typeface="Arial"/>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Registrar selects "Start Analysis".</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system asksthe user to upload dental images and blood test results.</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user uploads the required medical files into the system.</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system performs a preliminary check to ensure that the image quality and file types are suitable for analysis, then uses artificial intelligence (AI) algorithms to analyze medical data and produce a diagnostic report.</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system sends the user a notification as soon as the report is complete.</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 Once the user has successfully obtained and reviewed the report, the use case is over.</a:t>
            </a:r>
            <a:endParaRPr sz="1100" b="0">
              <a:solidFill>
                <a:srgbClr val="0F0F0F"/>
              </a:solidFill>
              <a:latin typeface="Times New Roman"/>
              <a:ea typeface="Times New Roman"/>
              <a:cs typeface="Times New Roman"/>
              <a:sym typeface="Times New Roman"/>
            </a:endParaRPr>
          </a:p>
          <a:p>
            <a:pPr marL="914400" lvl="0" indent="0" algn="l" rtl="0">
              <a:lnSpc>
                <a:spcPct val="115000"/>
              </a:lnSpc>
              <a:spcBef>
                <a:spcPts val="1500"/>
              </a:spcBef>
              <a:spcAft>
                <a:spcPts val="0"/>
              </a:spcAft>
              <a:buNone/>
            </a:pPr>
            <a:endParaRPr sz="1100" b="0">
              <a:solidFill>
                <a:srgbClr val="0F0F0F"/>
              </a:solidFill>
              <a:latin typeface="Times New Roman"/>
              <a:ea typeface="Times New Roman"/>
              <a:cs typeface="Times New Roman"/>
              <a:sym typeface="Times New Roman"/>
            </a:endParaRPr>
          </a:p>
          <a:p>
            <a:pPr marL="0" lvl="0" indent="457200" algn="l" rtl="0">
              <a:spcBef>
                <a:spcPts val="0"/>
              </a:spcBef>
              <a:spcAft>
                <a:spcPts val="0"/>
              </a:spcAft>
              <a:buNone/>
            </a:pPr>
            <a:r>
              <a:rPr lang="en-GB" sz="1100">
                <a:solidFill>
                  <a:srgbClr val="0F0F0F"/>
                </a:solidFill>
                <a:latin typeface="Times New Roman"/>
                <a:ea typeface="Times New Roman"/>
                <a:cs typeface="Times New Roman"/>
                <a:sym typeface="Times New Roman"/>
              </a:rPr>
              <a:t>2.2 Alternative Flows</a:t>
            </a:r>
            <a:endParaRPr sz="1100">
              <a:solidFill>
                <a:srgbClr val="0F0F0F"/>
              </a:solidFill>
              <a:latin typeface="Times New Roman"/>
              <a:ea typeface="Times New Roman"/>
              <a:cs typeface="Times New Roman"/>
              <a:sym typeface="Times New Roman"/>
            </a:endParaRPr>
          </a:p>
          <a:p>
            <a:pPr marL="0" lvl="0" indent="0" algn="l" rtl="0">
              <a:lnSpc>
                <a:spcPct val="80000"/>
              </a:lnSpc>
              <a:spcBef>
                <a:spcPts val="0"/>
              </a:spcBef>
              <a:spcAft>
                <a:spcPts val="0"/>
              </a:spcAft>
              <a:buNone/>
            </a:pPr>
            <a:endParaRPr sz="1100" b="0">
              <a:solidFill>
                <a:srgbClr val="0F0F0F"/>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GB" sz="1100">
                <a:solidFill>
                  <a:srgbClr val="0F0F0F"/>
                </a:solidFill>
                <a:latin typeface="Times New Roman"/>
                <a:ea typeface="Times New Roman"/>
                <a:cs typeface="Times New Roman"/>
                <a:sym typeface="Times New Roman"/>
              </a:rPr>
              <a:t>2.2.1 Update data</a:t>
            </a:r>
            <a:endParaRPr sz="1100">
              <a:solidFill>
                <a:srgbClr val="0F0F0F"/>
              </a:solidFill>
              <a:latin typeface="Times New Roman"/>
              <a:ea typeface="Times New Roman"/>
              <a:cs typeface="Times New Roman"/>
              <a:sym typeface="Times New Roman"/>
            </a:endParaRPr>
          </a:p>
          <a:p>
            <a:pPr marL="1371600" lvl="0" indent="-298450" algn="l" rtl="0">
              <a:lnSpc>
                <a:spcPct val="115000"/>
              </a:lnSpc>
              <a:spcBef>
                <a:spcPts val="150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Registrar selects "Data Management"  and then chooses the "Update data" option.</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system shows a list of data files that have already been uploaded.</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 The user selects the data file that requires updating, and uploads the updated dental pictures or blood test results.</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system verifies the format and quality, then it processes the updated data using the AI algorithms for re-analysis.</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The user is notified when the revised report is prepared for review and the new analysis is finished.</a:t>
            </a:r>
            <a:endParaRPr sz="1100" b="0">
              <a:solidFill>
                <a:srgbClr val="0F0F0F"/>
              </a:solidFill>
              <a:latin typeface="Times New Roman"/>
              <a:ea typeface="Times New Roman"/>
              <a:cs typeface="Times New Roman"/>
              <a:sym typeface="Times New Roman"/>
            </a:endParaRPr>
          </a:p>
          <a:p>
            <a:pPr marL="1371600" lvl="0" indent="-298450" algn="l" rtl="0">
              <a:lnSpc>
                <a:spcPct val="115000"/>
              </a:lnSpc>
              <a:spcBef>
                <a:spcPts val="0"/>
              </a:spcBef>
              <a:spcAft>
                <a:spcPts val="0"/>
              </a:spcAft>
              <a:buClr>
                <a:srgbClr val="0F0F0F"/>
              </a:buClr>
              <a:buSzPts val="1100"/>
              <a:buFont typeface="Times New Roman"/>
              <a:buAutoNum type="arabicPeriod"/>
            </a:pPr>
            <a:r>
              <a:rPr lang="en-GB" sz="1100" b="0">
                <a:solidFill>
                  <a:srgbClr val="0F0F0F"/>
                </a:solidFill>
                <a:latin typeface="Times New Roman"/>
                <a:ea typeface="Times New Roman"/>
                <a:cs typeface="Times New Roman"/>
                <a:sym typeface="Times New Roman"/>
              </a:rPr>
              <a:t>When the user examines the revised diagnostic report, the use case is over.</a:t>
            </a:r>
            <a:endParaRPr sz="1100" b="0">
              <a:solidFill>
                <a:srgbClr val="0F0F0F"/>
              </a:solidFill>
              <a:latin typeface="Times New Roman"/>
              <a:ea typeface="Times New Roman"/>
              <a:cs typeface="Times New Roman"/>
              <a:sym typeface="Times New Roman"/>
            </a:endParaRPr>
          </a:p>
          <a:p>
            <a:pPr marL="914400" lvl="0" indent="0" algn="l" rtl="0">
              <a:lnSpc>
                <a:spcPct val="115000"/>
              </a:lnSpc>
              <a:spcBef>
                <a:spcPts val="1500"/>
              </a:spcBef>
              <a:spcAft>
                <a:spcPts val="0"/>
              </a:spcAft>
              <a:buNone/>
            </a:pPr>
            <a:endParaRPr sz="1100" b="0">
              <a:solidFill>
                <a:srgbClr val="0F0F0F"/>
              </a:solidFill>
              <a:latin typeface="Times New Roman"/>
              <a:ea typeface="Times New Roman"/>
              <a:cs typeface="Times New Roman"/>
              <a:sym typeface="Times New Roman"/>
            </a:endParaRPr>
          </a:p>
          <a:p>
            <a:pPr marL="0" lvl="0" indent="0" algn="l" rtl="0">
              <a:spcBef>
                <a:spcPts val="0"/>
              </a:spcBef>
              <a:spcAft>
                <a:spcPts val="0"/>
              </a:spcAft>
              <a:buSzPts val="990"/>
              <a:buNone/>
            </a:pPr>
            <a:endParaRPr sz="1100">
              <a:solidFill>
                <a:srgbClr val="0F0F0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4"/>
          <p:cNvSpPr txBox="1">
            <a:spLocks noGrp="1"/>
          </p:cNvSpPr>
          <p:nvPr>
            <p:ph type="ctrTitle"/>
          </p:nvPr>
        </p:nvSpPr>
        <p:spPr>
          <a:xfrm>
            <a:off x="468225" y="902825"/>
            <a:ext cx="8602500" cy="4372500"/>
          </a:xfrm>
          <a:prstGeom prst="rect">
            <a:avLst/>
          </a:prstGeom>
        </p:spPr>
        <p:txBody>
          <a:bodyPr spcFirstLastPara="1" wrap="square" lIns="91425" tIns="91425" rIns="91425" bIns="91425" anchor="t" anchorCtr="0">
            <a:normAutofit fontScale="90000"/>
          </a:bodyPr>
          <a:lstStyle/>
          <a:p>
            <a:pPr marL="1371600" lvl="0" indent="0" algn="l" rtl="0">
              <a:lnSpc>
                <a:spcPct val="115000"/>
              </a:lnSpc>
              <a:spcBef>
                <a:spcPts val="1500"/>
              </a:spcBef>
              <a:spcAft>
                <a:spcPts val="0"/>
              </a:spcAft>
              <a:buNone/>
            </a:pPr>
            <a:endParaRPr sz="1100" b="0">
              <a:solidFill>
                <a:srgbClr val="0F0F0F"/>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r>
              <a:rPr lang="en-GB" sz="1100">
                <a:solidFill>
                  <a:srgbClr val="0F0F0F"/>
                </a:solidFill>
                <a:latin typeface="Times New Roman"/>
                <a:ea typeface="Times New Roman"/>
                <a:cs typeface="Times New Roman"/>
                <a:sym typeface="Times New Roman"/>
              </a:rPr>
              <a:t>2.2.2 Data Deletion</a:t>
            </a:r>
            <a:endParaRPr sz="1100">
              <a:solidFill>
                <a:srgbClr val="0F0F0F"/>
              </a:solidFill>
              <a:latin typeface="Times New Roman"/>
              <a:ea typeface="Times New Roman"/>
              <a:cs typeface="Times New Roman"/>
              <a:sym typeface="Times New Roman"/>
            </a:endParaRPr>
          </a:p>
          <a:p>
            <a:pPr marL="1371600" lvl="0" indent="-285750" algn="l" rtl="0">
              <a:lnSpc>
                <a:spcPct val="115000"/>
              </a:lnSpc>
              <a:spcBef>
                <a:spcPts val="0"/>
              </a:spcBef>
              <a:spcAft>
                <a:spcPts val="0"/>
              </a:spcAft>
              <a:buClr>
                <a:srgbClr val="0F0F0F"/>
              </a:buClr>
              <a:buSzPct val="90909"/>
              <a:buFont typeface="Arial"/>
              <a:buAutoNum type="arabicPeriod"/>
            </a:pPr>
            <a:r>
              <a:rPr lang="en-GB" sz="1100" b="0">
                <a:solidFill>
                  <a:srgbClr val="0F0F0F"/>
                </a:solidFill>
                <a:latin typeface="Times New Roman"/>
                <a:ea typeface="Times New Roman"/>
                <a:cs typeface="Times New Roman"/>
                <a:sym typeface="Times New Roman"/>
              </a:rPr>
              <a:t>The Registrar selects "Data Management" and then chooses the "Delete Data" option.</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system presents a list of all previously uploaded data and provides a search function.</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user selects the desired data to be deleted after it has been located.</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system asks the user to verify that they really want to remove the chosen data, then deletes it after confirmation.</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A notification confirming the successful deletion is sent to the user.</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use case ends when the user exits the data management section.</a:t>
            </a:r>
            <a:endParaRPr sz="1100" b="0">
              <a:solidFill>
                <a:srgbClr val="0F0F0F"/>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r>
              <a:rPr lang="en-GB" sz="1100">
                <a:solidFill>
                  <a:srgbClr val="0F0F0F"/>
                </a:solidFill>
                <a:latin typeface="Times New Roman"/>
                <a:ea typeface="Times New Roman"/>
                <a:cs typeface="Times New Roman"/>
                <a:sym typeface="Times New Roman"/>
              </a:rPr>
              <a:t>2.2.3 Review Past Reports</a:t>
            </a:r>
            <a:endParaRPr sz="1100">
              <a:solidFill>
                <a:srgbClr val="0F0F0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b="0">
              <a:solidFill>
                <a:srgbClr val="0F0F0F"/>
              </a:solidFill>
              <a:latin typeface="Arial"/>
              <a:ea typeface="Arial"/>
              <a:cs typeface="Arial"/>
              <a:sym typeface="Arial"/>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Registrar selects  "Data Management"  and then chooses the "Review Historical Reports" option </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system displays a list of all past reports and provides a search function.</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user selects the preferred report from either the complete list or the filtered list.</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system retrieves and presents the chosen report for an in-depth examination.</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The use case ends when the user has finished reviewing and exits the report section.</a:t>
            </a:r>
            <a:endParaRPr sz="1100" b="0">
              <a:solidFill>
                <a:srgbClr val="0F0F0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b="0">
              <a:solidFill>
                <a:srgbClr val="0F0F0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100" b="0">
              <a:solidFill>
                <a:srgbClr val="0F0F0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5"/>
          <p:cNvSpPr txBox="1">
            <a:spLocks noGrp="1"/>
          </p:cNvSpPr>
          <p:nvPr>
            <p:ph type="ctrTitle"/>
          </p:nvPr>
        </p:nvSpPr>
        <p:spPr>
          <a:xfrm>
            <a:off x="732700" y="882850"/>
            <a:ext cx="7498500" cy="4146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b="0">
              <a:solidFill>
                <a:srgbClr val="0F0F0F"/>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None/>
            </a:pPr>
            <a:endParaRPr sz="1050" b="0">
              <a:solidFill>
                <a:srgbClr val="0F0F0F"/>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r>
              <a:rPr lang="en-GB" sz="1100">
                <a:solidFill>
                  <a:srgbClr val="0F0F0F"/>
                </a:solidFill>
                <a:latin typeface="Times New Roman"/>
                <a:ea typeface="Times New Roman"/>
                <a:cs typeface="Times New Roman"/>
                <a:sym typeface="Times New Roman"/>
              </a:rPr>
              <a:t>2.2.4 Unclear Image Resubmission</a:t>
            </a:r>
            <a:endParaRPr sz="1100">
              <a:solidFill>
                <a:srgbClr val="0F0F0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b="0">
              <a:solidFill>
                <a:srgbClr val="0F0F0F"/>
              </a:solidFill>
              <a:latin typeface="Arial"/>
              <a:ea typeface="Arial"/>
              <a:cs typeface="Arial"/>
              <a:sym typeface="Arial"/>
            </a:endParaRPr>
          </a:p>
          <a:p>
            <a:pPr marL="1371600" lvl="0" indent="0" algn="l" rtl="0">
              <a:lnSpc>
                <a:spcPct val="115000"/>
              </a:lnSpc>
              <a:spcBef>
                <a:spcPts val="0"/>
              </a:spcBef>
              <a:spcAft>
                <a:spcPts val="0"/>
              </a:spcAft>
              <a:buNone/>
            </a:pPr>
            <a:r>
              <a:rPr lang="en-GB" sz="1050" b="0">
                <a:solidFill>
                  <a:srgbClr val="0F0F0F"/>
                </a:solidFill>
                <a:latin typeface="Times New Roman"/>
                <a:ea typeface="Times New Roman"/>
                <a:cs typeface="Times New Roman"/>
                <a:sym typeface="Times New Roman"/>
              </a:rPr>
              <a:t>When an image uploaded for analysis is inadequate, the system alerts the user, who then re-uploads a clearer image. After verifying the new image's quality, the system conducts the analysis, ensuring accurate and reliable results from the AI tool.</a:t>
            </a:r>
            <a:endParaRPr sz="1050" b="0">
              <a:solidFill>
                <a:srgbClr val="0F0F0F"/>
              </a:solidFill>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r>
              <a:rPr lang="en-GB" sz="1100">
                <a:solidFill>
                  <a:srgbClr val="0F0F0F"/>
                </a:solidFill>
                <a:latin typeface="Times New Roman"/>
                <a:ea typeface="Times New Roman"/>
                <a:cs typeface="Times New Roman"/>
                <a:sym typeface="Times New Roman"/>
              </a:rPr>
              <a:t>2.2.5  Inadequate Blood Test Data</a:t>
            </a:r>
            <a:endParaRPr sz="1100">
              <a:solidFill>
                <a:srgbClr val="0F0F0F"/>
              </a:solidFill>
              <a:latin typeface="Times New Roman"/>
              <a:ea typeface="Times New Roman"/>
              <a:cs typeface="Times New Roman"/>
              <a:sym typeface="Times New Roman"/>
            </a:endParaRPr>
          </a:p>
          <a:p>
            <a:pPr marL="1371600" lvl="0" indent="0" algn="l" rtl="0">
              <a:lnSpc>
                <a:spcPct val="115000"/>
              </a:lnSpc>
              <a:spcBef>
                <a:spcPts val="1500"/>
              </a:spcBef>
              <a:spcAft>
                <a:spcPts val="0"/>
              </a:spcAft>
              <a:buNone/>
            </a:pPr>
            <a:r>
              <a:rPr lang="en-GB" sz="1100" b="0">
                <a:solidFill>
                  <a:srgbClr val="0F0F0F"/>
                </a:solidFill>
                <a:latin typeface="Times New Roman"/>
                <a:ea typeface="Times New Roman"/>
                <a:cs typeface="Times New Roman"/>
                <a:sym typeface="Times New Roman"/>
              </a:rPr>
              <a:t>The user is notified when the system deems blood test data insufficient and requests that they submit a more thorough blood test. To guarantee accurate diagnostics, the system then reanalyses the data using the updated information.</a:t>
            </a:r>
            <a:endParaRPr sz="1100" b="0">
              <a:solidFill>
                <a:srgbClr val="0F0F0F"/>
              </a:solidFill>
              <a:latin typeface="Arial"/>
              <a:ea typeface="Arial"/>
              <a:cs typeface="Arial"/>
              <a:sym typeface="Arial"/>
            </a:endParaRPr>
          </a:p>
          <a:p>
            <a:pPr marL="1371600" lvl="0" indent="0" algn="l" rtl="0">
              <a:lnSpc>
                <a:spcPct val="115000"/>
              </a:lnSpc>
              <a:spcBef>
                <a:spcPts val="0"/>
              </a:spcBef>
              <a:spcAft>
                <a:spcPts val="0"/>
              </a:spcAft>
              <a:buNone/>
            </a:pPr>
            <a:endParaRPr sz="1000" b="0">
              <a:solidFill>
                <a:srgbClr val="0F0F0F"/>
              </a:solidFill>
              <a:latin typeface="Times New Roman"/>
              <a:ea typeface="Times New Roman"/>
              <a:cs typeface="Times New Roman"/>
              <a:sym typeface="Times New Roman"/>
            </a:endParaRPr>
          </a:p>
          <a:p>
            <a:pPr marL="0" lvl="0" indent="0" algn="l" rtl="0">
              <a:spcBef>
                <a:spcPts val="15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292100" lvl="0" indent="0" algn="l" rtl="0">
              <a:spcBef>
                <a:spcPts val="1400"/>
              </a:spcBef>
              <a:spcAft>
                <a:spcPts val="0"/>
              </a:spcAft>
              <a:buNone/>
            </a:pPr>
            <a:r>
              <a:rPr lang="en-GB" sz="1100">
                <a:solidFill>
                  <a:srgbClr val="0F0F0F"/>
                </a:solidFill>
                <a:latin typeface="Times New Roman"/>
                <a:ea typeface="Times New Roman"/>
                <a:cs typeface="Times New Roman"/>
                <a:sym typeface="Times New Roman"/>
              </a:rPr>
              <a:t>3. Special Requirements </a:t>
            </a:r>
            <a:endParaRPr sz="1100">
              <a:solidFill>
                <a:srgbClr val="0F0F0F"/>
              </a:solidFill>
              <a:latin typeface="Times New Roman"/>
              <a:ea typeface="Times New Roman"/>
              <a:cs typeface="Times New Roman"/>
              <a:sym typeface="Times New Roman"/>
            </a:endParaRPr>
          </a:p>
          <a:p>
            <a:pPr marL="1371600" lvl="0" indent="-291464" algn="l" rtl="0">
              <a:lnSpc>
                <a:spcPct val="115000"/>
              </a:lnSpc>
              <a:spcBef>
                <a:spcPts val="1400"/>
              </a:spcBef>
              <a:spcAft>
                <a:spcPts val="0"/>
              </a:spcAft>
              <a:buClr>
                <a:srgbClr val="0F0F0F"/>
              </a:buClr>
              <a:buSzPct val="100000"/>
              <a:buFont typeface="Arial"/>
              <a:buAutoNum type="arabicPeriod"/>
            </a:pPr>
            <a:r>
              <a:rPr lang="en-GB" sz="1100" b="0">
                <a:solidFill>
                  <a:srgbClr val="0F0F0F"/>
                </a:solidFill>
                <a:latin typeface="Arial"/>
                <a:ea typeface="Arial"/>
                <a:cs typeface="Arial"/>
                <a:sym typeface="Arial"/>
              </a:rPr>
              <a:t> </a:t>
            </a:r>
            <a:r>
              <a:rPr lang="en-GB" sz="1100" b="0">
                <a:solidFill>
                  <a:srgbClr val="0F0F0F"/>
                </a:solidFill>
                <a:latin typeface="Times New Roman"/>
                <a:ea typeface="Times New Roman"/>
                <a:cs typeface="Times New Roman"/>
                <a:sym typeface="Times New Roman"/>
              </a:rPr>
              <a:t>Respect patient privacy and data encryption by following HIPAA guidelines.</a:t>
            </a:r>
            <a:endParaRPr sz="1100" b="0">
              <a:solidFill>
                <a:srgbClr val="0F0F0F"/>
              </a:solidFill>
              <a:latin typeface="Times New Roman"/>
              <a:ea typeface="Times New Roman"/>
              <a:cs typeface="Times New Roman"/>
              <a:sym typeface="Times New Roman"/>
            </a:endParaRPr>
          </a:p>
          <a:p>
            <a:pPr marL="1371600" lvl="0" indent="-291464" algn="l" rtl="0">
              <a:lnSpc>
                <a:spcPct val="115000"/>
              </a:lnSpc>
              <a:spcBef>
                <a:spcPts val="0"/>
              </a:spcBef>
              <a:spcAft>
                <a:spcPts val="0"/>
              </a:spcAft>
              <a:buClr>
                <a:srgbClr val="0F0F0F"/>
              </a:buClr>
              <a:buSzPct val="100000"/>
              <a:buFont typeface="Times New Roman"/>
              <a:buAutoNum type="arabicPeriod"/>
            </a:pPr>
            <a:r>
              <a:rPr lang="en-GB" sz="1100" b="0">
                <a:solidFill>
                  <a:srgbClr val="0F0F0F"/>
                </a:solidFill>
                <a:latin typeface="Times New Roman"/>
                <a:ea typeface="Times New Roman"/>
                <a:cs typeface="Times New Roman"/>
                <a:sym typeface="Times New Roman"/>
              </a:rPr>
              <a:t>For image analysis, diagnostic results should be produced in no more than 10 seconds, and for treatment planning, in no more than 5 seconds.</a:t>
            </a:r>
            <a:endParaRPr sz="1100" b="0">
              <a:solidFill>
                <a:srgbClr val="0F0F0F"/>
              </a:solidFill>
              <a:latin typeface="Times New Roman"/>
              <a:ea typeface="Times New Roman"/>
              <a:cs typeface="Times New Roman"/>
              <a:sym typeface="Times New Roman"/>
            </a:endParaRPr>
          </a:p>
          <a:p>
            <a:pPr marL="292100" lvl="0" indent="0" algn="l" rtl="0">
              <a:spcBef>
                <a:spcPts val="1400"/>
              </a:spcBef>
              <a:spcAft>
                <a:spcPts val="0"/>
              </a:spcAft>
              <a:buNone/>
            </a:pPr>
            <a:r>
              <a:rPr lang="en-GB" sz="1100">
                <a:solidFill>
                  <a:srgbClr val="0F0F0F"/>
                </a:solidFill>
                <a:latin typeface="Times New Roman"/>
                <a:ea typeface="Times New Roman"/>
                <a:cs typeface="Times New Roman"/>
                <a:sym typeface="Times New Roman"/>
              </a:rPr>
              <a:t>4. Entry Conditions </a:t>
            </a:r>
            <a:endParaRPr sz="1100">
              <a:solidFill>
                <a:srgbClr val="0F0F0F"/>
              </a:solidFill>
              <a:latin typeface="Times New Roman"/>
              <a:ea typeface="Times New Roman"/>
              <a:cs typeface="Times New Roman"/>
              <a:sym typeface="Times New Roman"/>
            </a:endParaRPr>
          </a:p>
          <a:p>
            <a:pPr marL="1371600" lvl="0" indent="0" algn="l" rtl="0">
              <a:lnSpc>
                <a:spcPct val="115000"/>
              </a:lnSpc>
              <a:spcBef>
                <a:spcPts val="1400"/>
              </a:spcBef>
              <a:spcAft>
                <a:spcPts val="0"/>
              </a:spcAft>
              <a:buNone/>
            </a:pPr>
            <a:r>
              <a:rPr lang="en-GB" sz="1100" b="0">
                <a:solidFill>
                  <a:srgbClr val="0F0F0F"/>
                </a:solidFill>
                <a:latin typeface="Times New Roman"/>
                <a:ea typeface="Times New Roman"/>
                <a:cs typeface="Times New Roman"/>
                <a:sym typeface="Times New Roman"/>
              </a:rPr>
              <a:t>The patient or dental professional using the system needs to log in to access the system.</a:t>
            </a:r>
            <a:endParaRPr sz="1100" b="0">
              <a:solidFill>
                <a:srgbClr val="0F0F0F"/>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None/>
            </a:pPr>
            <a:endParaRPr sz="1100" b="0">
              <a:solidFill>
                <a:srgbClr val="0F0F0F"/>
              </a:solidFill>
              <a:latin typeface="Arial"/>
              <a:ea typeface="Arial"/>
              <a:cs typeface="Arial"/>
              <a:sym typeface="Arial"/>
            </a:endParaRPr>
          </a:p>
          <a:p>
            <a:pPr marL="292100" lvl="0" indent="0" algn="l" rtl="0">
              <a:spcBef>
                <a:spcPts val="1400"/>
              </a:spcBef>
              <a:spcAft>
                <a:spcPts val="0"/>
              </a:spcAft>
              <a:buNone/>
            </a:pPr>
            <a:r>
              <a:rPr lang="en-GB" sz="1100">
                <a:solidFill>
                  <a:srgbClr val="0F0F0F"/>
                </a:solidFill>
                <a:latin typeface="Times New Roman"/>
                <a:ea typeface="Times New Roman"/>
                <a:cs typeface="Times New Roman"/>
                <a:sym typeface="Times New Roman"/>
              </a:rPr>
              <a:t>5. Exit Conditions</a:t>
            </a:r>
            <a:endParaRPr sz="1100">
              <a:solidFill>
                <a:srgbClr val="0F0F0F"/>
              </a:solidFill>
              <a:latin typeface="Times New Roman"/>
              <a:ea typeface="Times New Roman"/>
              <a:cs typeface="Times New Roman"/>
              <a:sym typeface="Times New Roman"/>
            </a:endParaRPr>
          </a:p>
          <a:p>
            <a:pPr marL="1371600" lvl="0" indent="0" algn="l" rtl="0">
              <a:lnSpc>
                <a:spcPct val="115000"/>
              </a:lnSpc>
              <a:spcBef>
                <a:spcPts val="1400"/>
              </a:spcBef>
              <a:spcAft>
                <a:spcPts val="0"/>
              </a:spcAft>
              <a:buNone/>
            </a:pPr>
            <a:r>
              <a:rPr lang="en-GB" sz="1100" b="0">
                <a:solidFill>
                  <a:srgbClr val="0F0F0F"/>
                </a:solidFill>
                <a:latin typeface="Times New Roman"/>
                <a:ea typeface="Times New Roman"/>
                <a:cs typeface="Times New Roman"/>
                <a:sym typeface="Times New Roman"/>
              </a:rPr>
              <a:t>The process ends with the generation and access of a diagnostic report.</a:t>
            </a:r>
            <a:endParaRPr sz="1100" b="0">
              <a:solidFill>
                <a:srgbClr val="0F0F0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F0F0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p:nvPr/>
        </p:nvSpPr>
        <p:spPr>
          <a:xfrm>
            <a:off x="75175" y="1342375"/>
            <a:ext cx="4563000" cy="446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accent1"/>
              </a:buClr>
              <a:buSzPts val="1300"/>
              <a:buFont typeface="Lato"/>
              <a:buAutoNum type="arabicPeriod"/>
            </a:pPr>
            <a:r>
              <a:rPr lang="en-GB" sz="1300">
                <a:solidFill>
                  <a:schemeClr val="accent1"/>
                </a:solidFill>
                <a:latin typeface="Lato"/>
                <a:ea typeface="Lato"/>
                <a:cs typeface="Lato"/>
                <a:sym typeface="Lato"/>
              </a:rPr>
              <a:t>Employee Registration activity diagram  </a:t>
            </a:r>
            <a:endParaRPr sz="1300">
              <a:solidFill>
                <a:schemeClr val="accent1"/>
              </a:solidFill>
              <a:latin typeface="Lato"/>
              <a:ea typeface="Lato"/>
              <a:cs typeface="Lato"/>
              <a:sym typeface="Lato"/>
            </a:endParaRPr>
          </a:p>
        </p:txBody>
      </p:sp>
      <p:sp>
        <p:nvSpPr>
          <p:cNvPr id="340" name="Google Shape;340;p57"/>
          <p:cNvSpPr txBox="1"/>
          <p:nvPr/>
        </p:nvSpPr>
        <p:spPr>
          <a:xfrm>
            <a:off x="75175" y="557775"/>
            <a:ext cx="5037900" cy="49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sz="2000">
                <a:latin typeface="Verdana"/>
                <a:ea typeface="Verdana"/>
                <a:cs typeface="Verdana"/>
                <a:sym typeface="Verdana"/>
              </a:rPr>
              <a:t>Activity Diagram for Each Member</a:t>
            </a:r>
            <a:endParaRPr sz="2000">
              <a:latin typeface="Verdana"/>
              <a:ea typeface="Verdana"/>
              <a:cs typeface="Verdana"/>
              <a:sym typeface="Verdana"/>
            </a:endParaRPr>
          </a:p>
        </p:txBody>
      </p:sp>
      <p:pic>
        <p:nvPicPr>
          <p:cNvPr id="341" name="Google Shape;341;p57"/>
          <p:cNvPicPr preferRelativeResize="0"/>
          <p:nvPr/>
        </p:nvPicPr>
        <p:blipFill>
          <a:blip r:embed="rId3">
            <a:alphaModFix/>
          </a:blip>
          <a:stretch>
            <a:fillRect/>
          </a:stretch>
        </p:blipFill>
        <p:spPr>
          <a:xfrm>
            <a:off x="4864275" y="455575"/>
            <a:ext cx="4270725" cy="48677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8"/>
          <p:cNvSpPr txBox="1"/>
          <p:nvPr/>
        </p:nvSpPr>
        <p:spPr>
          <a:xfrm>
            <a:off x="178025" y="761550"/>
            <a:ext cx="34425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2. Patient Registration activity diagram  </a:t>
            </a:r>
            <a:endParaRPr sz="1300">
              <a:solidFill>
                <a:schemeClr val="accent1"/>
              </a:solidFill>
              <a:latin typeface="Lato"/>
              <a:ea typeface="Lato"/>
              <a:cs typeface="Lato"/>
              <a:sym typeface="Lato"/>
            </a:endParaRPr>
          </a:p>
        </p:txBody>
      </p:sp>
      <p:pic>
        <p:nvPicPr>
          <p:cNvPr id="347" name="Google Shape;347;p58"/>
          <p:cNvPicPr preferRelativeResize="0"/>
          <p:nvPr/>
        </p:nvPicPr>
        <p:blipFill>
          <a:blip r:embed="rId3">
            <a:alphaModFix/>
          </a:blip>
          <a:stretch>
            <a:fillRect/>
          </a:stretch>
        </p:blipFill>
        <p:spPr>
          <a:xfrm>
            <a:off x="6310350" y="487075"/>
            <a:ext cx="2730951" cy="4656424"/>
          </a:xfrm>
          <a:prstGeom prst="rect">
            <a:avLst/>
          </a:prstGeom>
          <a:noFill/>
          <a:ln>
            <a:noFill/>
          </a:ln>
        </p:spPr>
      </p:pic>
      <p:sp>
        <p:nvSpPr>
          <p:cNvPr id="348" name="Google Shape;348;p58"/>
          <p:cNvSpPr txBox="1"/>
          <p:nvPr/>
        </p:nvSpPr>
        <p:spPr>
          <a:xfrm>
            <a:off x="75750" y="1580275"/>
            <a:ext cx="62346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accent1"/>
                </a:solidFill>
                <a:latin typeface="Times New Roman"/>
                <a:ea typeface="Times New Roman"/>
                <a:cs typeface="Times New Roman"/>
                <a:sym typeface="Times New Roman"/>
              </a:rPr>
              <a:t> A step by step workflow for the patient registration system  is described in this activity diagram. The process shall begin when the user chooses to register as a patient and selects this option. The user is then guided to the registration interface, where they enter their information. </a:t>
            </a:r>
            <a:endParaRPr sz="12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accent1"/>
                </a:solidFill>
                <a:latin typeface="Times New Roman"/>
                <a:ea typeface="Times New Roman"/>
                <a:cs typeface="Times New Roman"/>
                <a:sym typeface="Times New Roman"/>
              </a:rPr>
              <a:t>The correctness of the required information shall then be checked by the system.  The process will suspend registration in case of incorrect data so that the user can rectify and resubmit it.  If this information is correct the process moves to the review and confirm registration phase. By clicking the "update information" option, users are able to modify or refresh their data at any time.</a:t>
            </a:r>
            <a:endParaRPr sz="12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accent1"/>
                </a:solidFill>
                <a:latin typeface="Times New Roman"/>
                <a:ea typeface="Times New Roman"/>
                <a:cs typeface="Times New Roman"/>
                <a:sym typeface="Times New Roman"/>
              </a:rPr>
              <a:t> The system checks the accuracy of the updated data and, if correct, proceeds to Registration Confirmed; otherwise, it loops back for further editing. Once confirmed, the patient's data will be safely stored in the database. Then users are prompted to specify their notification preferences and final confirmations will be issued in accordance with those preferences. The entire registration process is completed by the notification system, indicating the successful completion of the registration process.</a:t>
            </a:r>
            <a:endParaRPr sz="1200">
              <a:solidFill>
                <a:schemeClr val="accen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9"/>
          <p:cNvSpPr txBox="1"/>
          <p:nvPr/>
        </p:nvSpPr>
        <p:spPr>
          <a:xfrm>
            <a:off x="89725" y="594475"/>
            <a:ext cx="3243600" cy="5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3. Shop an item activity diagram </a:t>
            </a:r>
            <a:endParaRPr sz="1300">
              <a:solidFill>
                <a:schemeClr val="accent1"/>
              </a:solidFill>
              <a:latin typeface="Lato"/>
              <a:ea typeface="Lato"/>
              <a:cs typeface="Lato"/>
              <a:sym typeface="Lato"/>
            </a:endParaRPr>
          </a:p>
        </p:txBody>
      </p:sp>
      <p:pic>
        <p:nvPicPr>
          <p:cNvPr id="354" name="Google Shape;354;p59"/>
          <p:cNvPicPr preferRelativeResize="0"/>
          <p:nvPr/>
        </p:nvPicPr>
        <p:blipFill>
          <a:blip r:embed="rId3">
            <a:alphaModFix/>
          </a:blip>
          <a:stretch>
            <a:fillRect/>
          </a:stretch>
        </p:blipFill>
        <p:spPr>
          <a:xfrm>
            <a:off x="2828825" y="152400"/>
            <a:ext cx="5992826" cy="483870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p:nvPr/>
        </p:nvSpPr>
        <p:spPr>
          <a:xfrm>
            <a:off x="344200" y="851425"/>
            <a:ext cx="41235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4. Management Inventory activity diagram </a:t>
            </a:r>
            <a:endParaRPr sz="1300">
              <a:solidFill>
                <a:schemeClr val="accent1"/>
              </a:solidFill>
              <a:latin typeface="Lato"/>
              <a:ea typeface="Lato"/>
              <a:cs typeface="Lato"/>
              <a:sym typeface="Lato"/>
            </a:endParaRPr>
          </a:p>
        </p:txBody>
      </p:sp>
      <p:pic>
        <p:nvPicPr>
          <p:cNvPr id="360" name="Google Shape;360;p60"/>
          <p:cNvPicPr preferRelativeResize="0"/>
          <p:nvPr/>
        </p:nvPicPr>
        <p:blipFill>
          <a:blip r:embed="rId3">
            <a:alphaModFix/>
          </a:blip>
          <a:stretch>
            <a:fillRect/>
          </a:stretch>
        </p:blipFill>
        <p:spPr>
          <a:xfrm>
            <a:off x="1162575" y="1202775"/>
            <a:ext cx="5571599" cy="4083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1"/>
          <p:cNvSpPr txBox="1"/>
          <p:nvPr/>
        </p:nvSpPr>
        <p:spPr>
          <a:xfrm>
            <a:off x="258400" y="834275"/>
            <a:ext cx="4313700"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5.AI Tool for Dental Diagnostic activity diagram </a:t>
            </a:r>
            <a:endParaRPr sz="1300">
              <a:solidFill>
                <a:schemeClr val="accent1"/>
              </a:solidFill>
              <a:latin typeface="Lato"/>
              <a:ea typeface="Lato"/>
              <a:cs typeface="Lato"/>
              <a:sym typeface="Lato"/>
            </a:endParaRPr>
          </a:p>
        </p:txBody>
      </p:sp>
      <p:pic>
        <p:nvPicPr>
          <p:cNvPr id="366" name="Google Shape;366;p61"/>
          <p:cNvPicPr preferRelativeResize="0"/>
          <p:nvPr/>
        </p:nvPicPr>
        <p:blipFill>
          <a:blip r:embed="rId3">
            <a:alphaModFix/>
          </a:blip>
          <a:stretch>
            <a:fillRect/>
          </a:stretch>
        </p:blipFill>
        <p:spPr>
          <a:xfrm>
            <a:off x="4724500" y="152400"/>
            <a:ext cx="4119166"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605600"/>
            <a:ext cx="9144000" cy="4582976"/>
          </a:xfrm>
          <a:prstGeom prst="rect">
            <a:avLst/>
          </a:prstGeom>
          <a:noFill/>
          <a:ln>
            <a:noFill/>
          </a:ln>
        </p:spPr>
      </p:pic>
      <p:sp>
        <p:nvSpPr>
          <p:cNvPr id="111" name="Google Shape;111;p17"/>
          <p:cNvSpPr txBox="1"/>
          <p:nvPr/>
        </p:nvSpPr>
        <p:spPr>
          <a:xfrm>
            <a:off x="272075" y="9525"/>
            <a:ext cx="2050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chemeClr val="accent1"/>
                </a:solidFill>
                <a:latin typeface="Lato"/>
                <a:ea typeface="Lato"/>
                <a:cs typeface="Lato"/>
                <a:sym typeface="Lato"/>
              </a:rPr>
              <a:t>UML Class Diagram</a:t>
            </a:r>
            <a:endParaRPr sz="1500" b="1">
              <a:solidFill>
                <a:schemeClr val="accent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p:nvPr/>
        </p:nvSpPr>
        <p:spPr>
          <a:xfrm>
            <a:off x="75175" y="557775"/>
            <a:ext cx="5037900" cy="49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sz="2000">
                <a:latin typeface="Verdana"/>
                <a:ea typeface="Verdana"/>
                <a:cs typeface="Verdana"/>
                <a:sym typeface="Verdana"/>
              </a:rPr>
              <a:t>Sequence Diagram for Each Member</a:t>
            </a:r>
            <a:endParaRPr sz="2000">
              <a:latin typeface="Verdana"/>
              <a:ea typeface="Verdana"/>
              <a:cs typeface="Verdana"/>
              <a:sym typeface="Verdana"/>
            </a:endParaRPr>
          </a:p>
        </p:txBody>
      </p:sp>
      <p:sp>
        <p:nvSpPr>
          <p:cNvPr id="372" name="Google Shape;372;p62"/>
          <p:cNvSpPr txBox="1"/>
          <p:nvPr/>
        </p:nvSpPr>
        <p:spPr>
          <a:xfrm>
            <a:off x="-58775" y="1610275"/>
            <a:ext cx="45630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chemeClr val="accent1"/>
                </a:solidFill>
                <a:latin typeface="Lato"/>
                <a:ea typeface="Lato"/>
                <a:cs typeface="Lato"/>
                <a:sym typeface="Lato"/>
              </a:rPr>
              <a:t>1.Employee Registration sequence diagram  </a:t>
            </a:r>
            <a:endParaRPr sz="1300" b="1">
              <a:solidFill>
                <a:schemeClr val="accent1"/>
              </a:solidFill>
              <a:latin typeface="Lato"/>
              <a:ea typeface="Lato"/>
              <a:cs typeface="Lato"/>
              <a:sym typeface="Lato"/>
            </a:endParaRPr>
          </a:p>
        </p:txBody>
      </p:sp>
      <p:pic>
        <p:nvPicPr>
          <p:cNvPr id="373" name="Google Shape;373;p62"/>
          <p:cNvPicPr preferRelativeResize="0"/>
          <p:nvPr/>
        </p:nvPicPr>
        <p:blipFill>
          <a:blip r:embed="rId3">
            <a:alphaModFix/>
          </a:blip>
          <a:stretch>
            <a:fillRect/>
          </a:stretch>
        </p:blipFill>
        <p:spPr>
          <a:xfrm>
            <a:off x="5062100" y="410000"/>
            <a:ext cx="4081900" cy="4794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63"/>
          <p:cNvPicPr preferRelativeResize="0"/>
          <p:nvPr/>
        </p:nvPicPr>
        <p:blipFill rotWithShape="1">
          <a:blip r:embed="rId3">
            <a:alphaModFix/>
          </a:blip>
          <a:srcRect l="-3452" t="-4918" r="29520" b="14338"/>
          <a:stretch/>
        </p:blipFill>
        <p:spPr>
          <a:xfrm>
            <a:off x="4018325" y="227300"/>
            <a:ext cx="4248876" cy="4916200"/>
          </a:xfrm>
          <a:prstGeom prst="rect">
            <a:avLst/>
          </a:prstGeom>
          <a:noFill/>
          <a:ln>
            <a:noFill/>
          </a:ln>
        </p:spPr>
      </p:pic>
      <p:cxnSp>
        <p:nvCxnSpPr>
          <p:cNvPr id="379" name="Google Shape;379;p63"/>
          <p:cNvCxnSpPr/>
          <p:nvPr/>
        </p:nvCxnSpPr>
        <p:spPr>
          <a:xfrm>
            <a:off x="4283125" y="981750"/>
            <a:ext cx="0" cy="486900"/>
          </a:xfrm>
          <a:prstGeom prst="straightConnector1">
            <a:avLst/>
          </a:prstGeom>
          <a:noFill/>
          <a:ln w="9525" cap="flat" cmpd="sng">
            <a:solidFill>
              <a:schemeClr val="dk2"/>
            </a:solidFill>
            <a:prstDash val="solid"/>
            <a:round/>
            <a:headEnd type="none" w="med" len="med"/>
            <a:tailEnd type="triangle" w="med" len="med"/>
          </a:ln>
        </p:spPr>
      </p:cxnSp>
      <p:sp>
        <p:nvSpPr>
          <p:cNvPr id="380" name="Google Shape;380;p63"/>
          <p:cNvSpPr txBox="1"/>
          <p:nvPr/>
        </p:nvSpPr>
        <p:spPr>
          <a:xfrm rot="5400000">
            <a:off x="4116850" y="1071300"/>
            <a:ext cx="48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accent1"/>
                </a:solidFill>
                <a:latin typeface="Lato"/>
                <a:ea typeface="Lato"/>
                <a:cs typeface="Lato"/>
                <a:sym typeface="Lato"/>
              </a:rPr>
              <a:t>Time</a:t>
            </a:r>
            <a:endParaRPr sz="800" b="1">
              <a:solidFill>
                <a:schemeClr val="accent1"/>
              </a:solidFill>
              <a:latin typeface="Lato"/>
              <a:ea typeface="Lato"/>
              <a:cs typeface="Lato"/>
              <a:sym typeface="Lato"/>
            </a:endParaRPr>
          </a:p>
        </p:txBody>
      </p:sp>
      <p:sp>
        <p:nvSpPr>
          <p:cNvPr id="381" name="Google Shape;381;p63"/>
          <p:cNvSpPr txBox="1"/>
          <p:nvPr/>
        </p:nvSpPr>
        <p:spPr>
          <a:xfrm>
            <a:off x="0" y="830450"/>
            <a:ext cx="3576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chemeClr val="accent1"/>
                </a:solidFill>
                <a:latin typeface="Lato"/>
                <a:ea typeface="Lato"/>
                <a:cs typeface="Lato"/>
                <a:sym typeface="Lato"/>
              </a:rPr>
              <a:t>2. Patient Registration sequence diagram  </a:t>
            </a:r>
            <a:endParaRPr sz="1300" b="1">
              <a:solidFill>
                <a:schemeClr val="accent1"/>
              </a:solidFill>
              <a:latin typeface="Lato"/>
              <a:ea typeface="Lato"/>
              <a:cs typeface="Lato"/>
              <a:sym typeface="Lato"/>
            </a:endParaRPr>
          </a:p>
        </p:txBody>
      </p:sp>
      <p:sp>
        <p:nvSpPr>
          <p:cNvPr id="382" name="Google Shape;382;p63"/>
          <p:cNvSpPr txBox="1"/>
          <p:nvPr/>
        </p:nvSpPr>
        <p:spPr>
          <a:xfrm>
            <a:off x="4206100" y="401825"/>
            <a:ext cx="1741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b="1">
                <a:solidFill>
                  <a:schemeClr val="accent1"/>
                </a:solidFill>
                <a:latin typeface="Lato"/>
                <a:ea typeface="Lato"/>
                <a:cs typeface="Lato"/>
                <a:sym typeface="Lato"/>
              </a:rPr>
              <a:t>Patient Registration :</a:t>
            </a:r>
            <a:endParaRPr sz="700" b="1">
              <a:solidFill>
                <a:schemeClr val="accent1"/>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ctrTitle"/>
          </p:nvPr>
        </p:nvSpPr>
        <p:spPr>
          <a:xfrm>
            <a:off x="548300" y="742025"/>
            <a:ext cx="5747100" cy="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380"/>
              <a:t>Order an Inventory</a:t>
            </a:r>
            <a:endParaRPr sz="2380"/>
          </a:p>
        </p:txBody>
      </p:sp>
      <p:pic>
        <p:nvPicPr>
          <p:cNvPr id="388" name="Google Shape;388;p64"/>
          <p:cNvPicPr preferRelativeResize="0"/>
          <p:nvPr/>
        </p:nvPicPr>
        <p:blipFill>
          <a:blip r:embed="rId3">
            <a:alphaModFix/>
          </a:blip>
          <a:stretch>
            <a:fillRect/>
          </a:stretch>
        </p:blipFill>
        <p:spPr>
          <a:xfrm>
            <a:off x="2340175" y="1268650"/>
            <a:ext cx="5200650" cy="3714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p:nvPr/>
        </p:nvSpPr>
        <p:spPr>
          <a:xfrm>
            <a:off x="360650" y="251900"/>
            <a:ext cx="2137200" cy="4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94" name="Google Shape;394;p65"/>
          <p:cNvSpPr txBox="1"/>
          <p:nvPr/>
        </p:nvSpPr>
        <p:spPr>
          <a:xfrm>
            <a:off x="800100" y="162025"/>
            <a:ext cx="1348200" cy="3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95" name="Google Shape;395;p65"/>
          <p:cNvSpPr txBox="1"/>
          <p:nvPr/>
        </p:nvSpPr>
        <p:spPr>
          <a:xfrm>
            <a:off x="270750" y="82100"/>
            <a:ext cx="3675300" cy="3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chemeClr val="accent1"/>
                </a:solidFill>
                <a:latin typeface="Lato"/>
                <a:ea typeface="Lato"/>
                <a:cs typeface="Lato"/>
                <a:sym typeface="Lato"/>
              </a:rPr>
              <a:t>3. Shop an item sequence diagram</a:t>
            </a:r>
            <a:endParaRPr sz="1300" b="1">
              <a:solidFill>
                <a:schemeClr val="accent1"/>
              </a:solidFill>
              <a:latin typeface="Lato"/>
              <a:ea typeface="Lato"/>
              <a:cs typeface="Lato"/>
              <a:sym typeface="Lato"/>
            </a:endParaRPr>
          </a:p>
        </p:txBody>
      </p:sp>
      <p:pic>
        <p:nvPicPr>
          <p:cNvPr id="396" name="Google Shape;396;p65"/>
          <p:cNvPicPr preferRelativeResize="0"/>
          <p:nvPr/>
        </p:nvPicPr>
        <p:blipFill rotWithShape="1">
          <a:blip r:embed="rId3">
            <a:alphaModFix/>
          </a:blip>
          <a:srcRect l="702" t="1569" r="21221" b="3300"/>
          <a:stretch/>
        </p:blipFill>
        <p:spPr>
          <a:xfrm>
            <a:off x="729725" y="721400"/>
            <a:ext cx="7684538" cy="42239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66"/>
          <p:cNvPicPr preferRelativeResize="0"/>
          <p:nvPr/>
        </p:nvPicPr>
        <p:blipFill>
          <a:blip r:embed="rId3">
            <a:alphaModFix/>
          </a:blip>
          <a:stretch>
            <a:fillRect/>
          </a:stretch>
        </p:blipFill>
        <p:spPr>
          <a:xfrm>
            <a:off x="152400" y="1484225"/>
            <a:ext cx="8839201" cy="300925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7"/>
          <p:cNvSpPr txBox="1">
            <a:spLocks noGrp="1"/>
          </p:cNvSpPr>
          <p:nvPr>
            <p:ph type="subTitle" idx="1"/>
          </p:nvPr>
        </p:nvSpPr>
        <p:spPr>
          <a:xfrm>
            <a:off x="157526" y="716750"/>
            <a:ext cx="3521700" cy="407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300" b="1"/>
              <a:t>5.Diagnostic Analysis and Reporting</a:t>
            </a:r>
            <a:endParaRPr sz="1300" b="1"/>
          </a:p>
        </p:txBody>
      </p:sp>
      <p:pic>
        <p:nvPicPr>
          <p:cNvPr id="407" name="Google Shape;407;p67"/>
          <p:cNvPicPr preferRelativeResize="0"/>
          <p:nvPr/>
        </p:nvPicPr>
        <p:blipFill>
          <a:blip r:embed="rId3">
            <a:alphaModFix/>
          </a:blip>
          <a:stretch>
            <a:fillRect/>
          </a:stretch>
        </p:blipFill>
        <p:spPr>
          <a:xfrm>
            <a:off x="3831625" y="152400"/>
            <a:ext cx="4989650" cy="48387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8"/>
          <p:cNvSpPr txBox="1">
            <a:spLocks noGrp="1"/>
          </p:cNvSpPr>
          <p:nvPr>
            <p:ph type="ctrTitle"/>
          </p:nvPr>
        </p:nvSpPr>
        <p:spPr>
          <a:xfrm>
            <a:off x="523100" y="1809825"/>
            <a:ext cx="7688100" cy="1249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283175" y="592075"/>
            <a:ext cx="363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List of smart features:</a:t>
            </a:r>
            <a:endParaRPr/>
          </a:p>
        </p:txBody>
      </p:sp>
      <p:sp>
        <p:nvSpPr>
          <p:cNvPr id="117" name="Google Shape;117;p18"/>
          <p:cNvSpPr txBox="1"/>
          <p:nvPr/>
        </p:nvSpPr>
        <p:spPr>
          <a:xfrm>
            <a:off x="206675" y="1392800"/>
            <a:ext cx="8429700" cy="348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1. Create profiles:</a:t>
            </a:r>
            <a:r>
              <a:rPr lang="en-GB" sz="1300">
                <a:latin typeface="Times New Roman"/>
                <a:ea typeface="Times New Roman"/>
                <a:cs typeface="Times New Roman"/>
                <a:sym typeface="Times New Roman"/>
              </a:rPr>
              <a:t> The system allows all</a:t>
            </a:r>
            <a:r>
              <a:rPr lang="en-GB" sz="1300" b="1">
                <a:latin typeface="Times New Roman"/>
                <a:ea typeface="Times New Roman"/>
                <a:cs typeface="Times New Roman"/>
                <a:sym typeface="Times New Roman"/>
              </a:rPr>
              <a:t> employees  </a:t>
            </a:r>
            <a:r>
              <a:rPr lang="en-GB" sz="1300">
                <a:latin typeface="Times New Roman"/>
                <a:ea typeface="Times New Roman"/>
                <a:cs typeface="Times New Roman"/>
                <a:sym typeface="Times New Roman"/>
              </a:rPr>
              <a:t>in the clinic (doctors, workers, recipients, secretaries, Sales representatives) and </a:t>
            </a:r>
            <a:r>
              <a:rPr lang="en-GB" sz="1300" b="1">
                <a:latin typeface="Times New Roman"/>
                <a:ea typeface="Times New Roman"/>
                <a:cs typeface="Times New Roman"/>
                <a:sym typeface="Times New Roman"/>
              </a:rPr>
              <a:t>patients </a:t>
            </a:r>
            <a:r>
              <a:rPr lang="en-GB" sz="1300">
                <a:latin typeface="Times New Roman"/>
                <a:ea typeface="Times New Roman"/>
                <a:cs typeface="Times New Roman"/>
                <a:sym typeface="Times New Roman"/>
              </a:rPr>
              <a:t>to create their individual profiles by providing their essential information such as name, ID, contact details, role, qualifications, family members, bank accounts, insurance, .. etc. The software creates a profile page for each employee and patient that contains their general personal and professional information. Also, it gives employees and patients the option to </a:t>
            </a:r>
            <a:r>
              <a:rPr lang="en-GB" sz="1300" b="1">
                <a:latin typeface="Times New Roman"/>
                <a:ea typeface="Times New Roman"/>
                <a:cs typeface="Times New Roman"/>
                <a:sym typeface="Times New Roman"/>
              </a:rPr>
              <a:t>update </a:t>
            </a:r>
            <a:r>
              <a:rPr lang="en-GB" sz="1300">
                <a:latin typeface="Times New Roman"/>
                <a:ea typeface="Times New Roman"/>
                <a:cs typeface="Times New Roman"/>
                <a:sym typeface="Times New Roman"/>
              </a:rPr>
              <a:t>his data as needed.</a:t>
            </a:r>
            <a:endParaRPr sz="13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2.  Log in: </a:t>
            </a:r>
            <a:r>
              <a:rPr lang="en-GB" sz="1300">
                <a:latin typeface="Times New Roman"/>
                <a:ea typeface="Times New Roman"/>
                <a:cs typeface="Times New Roman"/>
                <a:sym typeface="Times New Roman"/>
              </a:rPr>
              <a:t>Each employee and patient has his own account and can log into it with his </a:t>
            </a:r>
            <a:r>
              <a:rPr lang="en-GB" sz="1300" b="1">
                <a:latin typeface="Times New Roman"/>
                <a:ea typeface="Times New Roman"/>
                <a:cs typeface="Times New Roman"/>
                <a:sym typeface="Times New Roman"/>
              </a:rPr>
              <a:t>credentials </a:t>
            </a:r>
            <a:r>
              <a:rPr lang="en-GB" sz="1300">
                <a:latin typeface="Times New Roman"/>
                <a:ea typeface="Times New Roman"/>
                <a:cs typeface="Times New Roman"/>
                <a:sym typeface="Times New Roman"/>
              </a:rPr>
              <a:t>to ensure his data security and privacy, the process starts when users get to the login page and enter their usernames and passwords, the entered credentials are sent to database analyzer actor for validation. The system checks if the provided data matches the records in the database, so if it is valid the user is authenticated and his identity is confirmed.  </a:t>
            </a: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p:nvPr/>
        </p:nvSpPr>
        <p:spPr>
          <a:xfrm>
            <a:off x="514525" y="1444100"/>
            <a:ext cx="79176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3. Workforce Scheduling</a:t>
            </a:r>
            <a:r>
              <a:rPr lang="en-GB" sz="1300">
                <a:latin typeface="Times New Roman"/>
                <a:ea typeface="Times New Roman"/>
                <a:cs typeface="Times New Roman"/>
                <a:sym typeface="Times New Roman"/>
              </a:rPr>
              <a:t>: This functionality is designed for the clinic's administrative team. It facilitates the creation and management of comprehensive work rosters for all clinic personnel, including medical and auxiliary staff. Key capabilities include shift planning, task assignment, schedule adjustments, and timely communication of any roster changes to the relevant individuals.</a:t>
            </a:r>
            <a:endParaRPr sz="1300">
              <a:latin typeface="Times New Roman"/>
              <a:ea typeface="Times New Roman"/>
              <a:cs typeface="Times New Roman"/>
              <a:sym typeface="Times New Roman"/>
            </a:endParaRPr>
          </a:p>
        </p:txBody>
      </p:sp>
      <p:sp>
        <p:nvSpPr>
          <p:cNvPr id="123" name="Google Shape;123;p19"/>
          <p:cNvSpPr txBox="1"/>
          <p:nvPr/>
        </p:nvSpPr>
        <p:spPr>
          <a:xfrm>
            <a:off x="514525" y="2618200"/>
            <a:ext cx="7741500" cy="121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4. Reserve an appointment</a:t>
            </a:r>
            <a:r>
              <a:rPr lang="en-GB" sz="1300">
                <a:latin typeface="Times New Roman"/>
                <a:ea typeface="Times New Roman"/>
                <a:cs typeface="Times New Roman"/>
                <a:sym typeface="Times New Roman"/>
              </a:rPr>
              <a:t>: In this case, different actors as patients can pick a time to see a doctor and confirm it. It's linked to both looking for open slots and paying, which means patients can find, book, and possibly pay for their appointments all at one time.</a:t>
            </a:r>
            <a:endParaRPr sz="13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124" name="Google Shape;124;p19"/>
          <p:cNvSpPr txBox="1"/>
          <p:nvPr/>
        </p:nvSpPr>
        <p:spPr>
          <a:xfrm>
            <a:off x="514525" y="3626775"/>
            <a:ext cx="7665000" cy="144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5. Manage inventory:</a:t>
            </a:r>
            <a:r>
              <a:rPr lang="en-GB" sz="1300">
                <a:latin typeface="Times New Roman"/>
                <a:ea typeface="Times New Roman"/>
                <a:cs typeface="Times New Roman"/>
                <a:sym typeface="Times New Roman"/>
              </a:rPr>
              <a:t> System allows inventory manager to maintain essential supplies and devices used in the clinic, the staff receives automated reminders and notifications when a particular supply falls below a defined and known threshold, the system depends on the historical data to help in tracking the performance and lifespan of the supplies and devices.</a:t>
            </a: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530150" y="1141200"/>
            <a:ext cx="74877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6. Generate reports:</a:t>
            </a:r>
            <a:r>
              <a:rPr lang="en-GB" sz="1300">
                <a:latin typeface="Times New Roman"/>
                <a:ea typeface="Times New Roman"/>
                <a:cs typeface="Times New Roman"/>
                <a:sym typeface="Times New Roman"/>
              </a:rPr>
              <a:t> DataBase analyzer system is responsible for generating reports </a:t>
            </a:r>
            <a:r>
              <a:rPr lang="en-GB" sz="1300" b="1">
                <a:latin typeface="Times New Roman"/>
                <a:ea typeface="Times New Roman"/>
                <a:cs typeface="Times New Roman"/>
                <a:sym typeface="Times New Roman"/>
              </a:rPr>
              <a:t>at the end of each month</a:t>
            </a:r>
            <a:r>
              <a:rPr lang="en-GB" sz="1300">
                <a:latin typeface="Times New Roman"/>
                <a:ea typeface="Times New Roman"/>
                <a:cs typeface="Times New Roman"/>
                <a:sym typeface="Times New Roman"/>
              </a:rPr>
              <a:t> including reports about employees and their working hours details. It will also report the amount of money spent and gained in that month to send to the manager</a:t>
            </a:r>
            <a:endParaRPr sz="1300">
              <a:latin typeface="Times New Roman"/>
              <a:ea typeface="Times New Roman"/>
              <a:cs typeface="Times New Roman"/>
              <a:sym typeface="Times New Roman"/>
            </a:endParaRPr>
          </a:p>
        </p:txBody>
      </p:sp>
      <p:sp>
        <p:nvSpPr>
          <p:cNvPr id="130" name="Google Shape;130;p20"/>
          <p:cNvSpPr txBox="1"/>
          <p:nvPr/>
        </p:nvSpPr>
        <p:spPr>
          <a:xfrm>
            <a:off x="530150" y="2462575"/>
            <a:ext cx="74877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7. View reports:</a:t>
            </a:r>
            <a:r>
              <a:rPr lang="en-GB" sz="1300">
                <a:latin typeface="Times New Roman"/>
                <a:ea typeface="Times New Roman"/>
                <a:cs typeface="Times New Roman"/>
                <a:sym typeface="Times New Roman"/>
              </a:rPr>
              <a:t> Monthly reports will be viewed and sent by the database analyzer to the system manager in order to study the performance of each employee and the number of patients they have been treated. Also, the bills and revenue and how exactly the money was gained.</a:t>
            </a:r>
            <a:endParaRPr sz="1300">
              <a:latin typeface="Times New Roman"/>
              <a:ea typeface="Times New Roman"/>
              <a:cs typeface="Times New Roman"/>
              <a:sym typeface="Times New Roman"/>
            </a:endParaRPr>
          </a:p>
        </p:txBody>
      </p:sp>
      <p:sp>
        <p:nvSpPr>
          <p:cNvPr id="131" name="Google Shape;131;p20"/>
          <p:cNvSpPr txBox="1"/>
          <p:nvPr/>
        </p:nvSpPr>
        <p:spPr>
          <a:xfrm>
            <a:off x="530150" y="3783950"/>
            <a:ext cx="73686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8.  Pay:</a:t>
            </a:r>
            <a:r>
              <a:rPr lang="en-GB" sz="1300">
                <a:latin typeface="Times New Roman"/>
                <a:ea typeface="Times New Roman"/>
                <a:cs typeface="Times New Roman"/>
                <a:sym typeface="Times New Roman"/>
              </a:rPr>
              <a:t> This transaction outcome goes to banks or Insurance companies after reserving an appointment from different actors, such as patients and workers, or after buying products from the online store.</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839375" y="1170500"/>
            <a:ext cx="3000000" cy="75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137" name="Google Shape;137;p21"/>
          <p:cNvSpPr txBox="1"/>
          <p:nvPr/>
        </p:nvSpPr>
        <p:spPr>
          <a:xfrm>
            <a:off x="273275" y="1287675"/>
            <a:ext cx="80655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9. Send notifications:</a:t>
            </a:r>
            <a:r>
              <a:rPr lang="en-GB" sz="1300">
                <a:latin typeface="Times New Roman"/>
                <a:ea typeface="Times New Roman"/>
                <a:cs typeface="Times New Roman"/>
                <a:sym typeface="Times New Roman"/>
              </a:rPr>
              <a:t> This part is one of the major roles in the system, it is connected with a database analyzer system that will remind patients about their scheduled appointments on their accounts, and doctors with their schedule also it will send inventory managers notifications when the inventory falls down and let them know that they need to restock. It's also connected to the payment class so that any operation will notify the user’s profile.</a:t>
            </a:r>
            <a:endParaRPr sz="1300">
              <a:latin typeface="Times New Roman"/>
              <a:ea typeface="Times New Roman"/>
              <a:cs typeface="Times New Roman"/>
              <a:sym typeface="Times New Roman"/>
            </a:endParaRPr>
          </a:p>
        </p:txBody>
      </p:sp>
      <p:sp>
        <p:nvSpPr>
          <p:cNvPr id="138" name="Google Shape;138;p21"/>
          <p:cNvSpPr txBox="1"/>
          <p:nvPr/>
        </p:nvSpPr>
        <p:spPr>
          <a:xfrm>
            <a:off x="374575" y="2782550"/>
            <a:ext cx="454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39" name="Google Shape;139;p21"/>
          <p:cNvSpPr txBox="1"/>
          <p:nvPr/>
        </p:nvSpPr>
        <p:spPr>
          <a:xfrm>
            <a:off x="374575" y="3842925"/>
            <a:ext cx="7832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rgbClr val="0F0F0F"/>
                </a:solidFill>
                <a:latin typeface="Times New Roman"/>
                <a:ea typeface="Times New Roman"/>
                <a:cs typeface="Times New Roman"/>
                <a:sym typeface="Times New Roman"/>
              </a:rPr>
              <a:t>11</a:t>
            </a:r>
            <a:r>
              <a:rPr lang="en-GB" sz="1300" b="1">
                <a:solidFill>
                  <a:schemeClr val="accent1"/>
                </a:solidFill>
                <a:latin typeface="Times New Roman"/>
                <a:ea typeface="Times New Roman"/>
                <a:cs typeface="Times New Roman"/>
                <a:sym typeface="Times New Roman"/>
              </a:rPr>
              <a:t>.</a:t>
            </a:r>
            <a:r>
              <a:rPr lang="en-GB" sz="1300" b="1">
                <a:latin typeface="Times New Roman"/>
                <a:ea typeface="Times New Roman"/>
                <a:cs typeface="Times New Roman"/>
                <a:sym typeface="Times New Roman"/>
              </a:rPr>
              <a:t>Product Management and Sales: </a:t>
            </a:r>
            <a:r>
              <a:rPr lang="en-GB" sz="1300">
                <a:latin typeface="Times New Roman"/>
                <a:ea typeface="Times New Roman"/>
                <a:cs typeface="Times New Roman"/>
                <a:sym typeface="Times New Roman"/>
              </a:rPr>
              <a:t>This feature empowers sales team members to oversee an online marketplace specifically for dental care products. It simplifies the processes of product listing, order management, and transaction processing, thereby enhancing the shopping experience for patients.</a:t>
            </a:r>
            <a:endParaRPr sz="1300">
              <a:solidFill>
                <a:schemeClr val="accent1"/>
              </a:solidFill>
              <a:latin typeface="Lato"/>
              <a:ea typeface="Lato"/>
              <a:cs typeface="Lato"/>
              <a:sym typeface="Lato"/>
            </a:endParaRPr>
          </a:p>
        </p:txBody>
      </p:sp>
      <p:sp>
        <p:nvSpPr>
          <p:cNvPr id="140" name="Google Shape;140;p21"/>
          <p:cNvSpPr txBox="1"/>
          <p:nvPr/>
        </p:nvSpPr>
        <p:spPr>
          <a:xfrm>
            <a:off x="350675" y="2718450"/>
            <a:ext cx="7988100" cy="768900"/>
          </a:xfrm>
          <a:prstGeom prst="rect">
            <a:avLst/>
          </a:prstGeom>
          <a:noFill/>
          <a:ln>
            <a:noFill/>
          </a:ln>
        </p:spPr>
        <p:txBody>
          <a:bodyPr spcFirstLastPara="1" wrap="square" lIns="91425" tIns="91425" rIns="91425" bIns="91425" anchor="t" anchorCtr="0">
            <a:spAutoFit/>
          </a:bodyPr>
          <a:lstStyle/>
          <a:p>
            <a:pPr marL="0" marR="88900" lvl="0" indent="0" algn="l" rtl="0">
              <a:lnSpc>
                <a:spcPct val="115000"/>
              </a:lnSpc>
              <a:spcBef>
                <a:spcPts val="1200"/>
              </a:spcBef>
              <a:spcAft>
                <a:spcPts val="0"/>
              </a:spcAft>
              <a:buNone/>
            </a:pPr>
            <a:r>
              <a:rPr lang="en-GB" sz="1150" b="1"/>
              <a:t>10. Sell Products: </a:t>
            </a:r>
            <a:r>
              <a:rPr lang="en-GB" sz="1150"/>
              <a:t>Online store is dedicated to present recommended products to patients by their doctors so that they can provide them with the high-quality products that will help with the treatment and also increase the profits gained by the clinic.</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5714</Words>
  <Application>Microsoft Office PowerPoint</Application>
  <PresentationFormat>On-screen Show (16:9)</PresentationFormat>
  <Paragraphs>378</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Times New Roman</vt:lpstr>
      <vt:lpstr>Raleway</vt:lpstr>
      <vt:lpstr>Lato</vt:lpstr>
      <vt:lpstr>Arial</vt:lpstr>
      <vt:lpstr>Roboto</vt:lpstr>
      <vt:lpstr>Verdana</vt:lpstr>
      <vt:lpstr>Streamline</vt:lpstr>
      <vt:lpstr>Ramallah Dental Clinic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 Basic Flow-Diagnostic Analysis and Reporting  The Registrar selects "Start Analysis". The system asksthe user to upload dental images and blood test results. The user uploads the required medical files into the system. The system performs a preliminary check to ensure that the image quality and file types are suitable for analysis, then uses artificial intelligence (AI) algorithms to analyze medical data and produce a diagnostic report. The system sends the user a notification as soon as the report is complete.  Once the user has successfully obtained and reviewed the report, the use case is over.  2.2 Alternative Flows  2.2.1 Update data The Registrar selects "Data Management"  and then chooses the "Update data" option. The system shows a list of data files that have already been uploaded.  The user selects the data file that requires updating, and uploads the updated dental pictures or blood test results. The system verifies the format and quality, then it processes the updated data using the AI algorithms for re-analysis. The user is notified when the revised report is prepared for review and the new analysis is finished. When the user examines the revised diagnostic report, the use case is over.  </vt:lpstr>
      <vt:lpstr> 2.2.2 Data Deletion The Registrar selects "Data Management" and then chooses the "Delete Data" option. The system presents a list of all previously uploaded data and provides a search function. The user selects the desired data to be deleted after it has been located. The system asks the user to verify that they really want to remove the chosen data, then deletes it after confirmation. A notification confirming the successful deletion is sent to the user. The use case ends when the user exits the data management section. 2.2.3 Review Past Reports  The Registrar selects  "Data Management"  and then chooses the "Review Historical Reports" option  The system displays a list of all past reports and provides a search function. The user selects the preferred report from either the complete list or the filtered list. The system retrieves and presents the chosen report for an in-depth examination. The use case ends when the user has finished reviewing and exits the report section.   </vt:lpstr>
      <vt:lpstr>  2.2.4 Unclear Image Resubmission  When an image uploaded for analysis is inadequate, the system alerts the user, who then re-uploads a clearer image. After verifying the new image's quality, the system conducts the analysis, ensuring accurate and reliable results from the AI tool. 2.2.5  Inadequate Blood Test Data The user is notified when the system deems blood test data insufficient and requests that they submit a more thorough blood test. To guarantee accurate diagnostics, the system then reanalyses the data using the updated information.  </vt:lpstr>
      <vt:lpstr>3. Special Requirements   Respect patient privacy and data encryption by following HIPAA guidelines. For image analysis, diagnostic results should be produced in no more than 10 seconds, and for treatment planning, in no more than 5 seconds. 4. Entry Conditions  The patient or dental professional using the system needs to log in to access the system.  5. Exit Conditions The process ends with the generation and access of a diagnostic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Order an Inventory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Ramallah Dental Clinic</dc:title>
  <cp:lastModifiedBy>jana herzallah</cp:lastModifiedBy>
  <cp:revision>1</cp:revision>
  <dcterms:modified xsi:type="dcterms:W3CDTF">2024-02-03T01:10:39Z</dcterms:modified>
</cp:coreProperties>
</file>